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25" d="100"/>
          <a:sy n="125" d="100"/>
        </p:scale>
        <p:origin x="678" y="-30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7266D-10F0-4573-BA6D-A2D7B25F1F2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30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1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56C96-AA4B-465B-A6EA-D19C523A18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02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82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94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7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25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04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8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97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2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67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95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03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EEF2-485C-4C7E-B4C7-C992FCBF2671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9716D-1651-4414-BA1C-3C7FBD106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9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171" y="151582"/>
            <a:ext cx="6610659" cy="752474"/>
          </a:xfrm>
        </p:spPr>
        <p:txBody>
          <a:bodyPr>
            <a:normAutofit fontScale="90000"/>
          </a:bodyPr>
          <a:lstStyle/>
          <a:p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４月１日</a:t>
            </a:r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より</a:t>
            </a:r>
            <a:r>
              <a:rPr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en-US" altLang="ja-JP" sz="130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lang="en-US" altLang="ja-JP" sz="130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おたふく</a:t>
            </a:r>
            <a:r>
              <a:rPr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かぜ任意予防接種費用の一部を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助成します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381" y="2619297"/>
            <a:ext cx="6310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者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次の①～③を満たす者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①満１歳から小学校就学前の幼児で令和６年４月１日以降に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おたふく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かぜワクチンを接　　　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err="1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種した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児　　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②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日に菊陽町に住民票がある児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③過去におたふくかぜにかかったことがない児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6988" y="4800940"/>
            <a:ext cx="638020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◆助成方法◆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＜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別表（裏面）の指定医療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機関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接種する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場合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医療機関に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設置している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lang="ja-JP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おたふく</a:t>
            </a:r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かぜ任意予防接種費用助成金交付申請書兼代理</a:t>
            </a:r>
            <a:r>
              <a:rPr lang="ja-JP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受領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委任状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」を記載し、医療機関に提出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して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して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ください。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上限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，０００円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までは窓口負担不要です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。３，０００円を超えた場合は、差額を医療　　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機関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にお支払いください。健康・保険課での手続きは必要ありません。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接種費用が上限に満たない場合は、医療機関での接種費用を助成額とします。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9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＜別表の医療機関以外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で接種する場合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（日本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国内に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限る）＞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一旦、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全額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負担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いただいた後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、健康・保険課で助成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（償還払い）の手続きを行って下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さ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（裏面「償還払いの手続きについて」をご覧ください。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　　　　　　　　　　　　　　　　　　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5321" y="8838525"/>
            <a:ext cx="543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＜問合せ先＞　菊陽町　健康・保険課　　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096-232-4912</a:t>
            </a:r>
            <a:r>
              <a:rPr kumimoji="1" lang="ja-JP" altLang="en-US" sz="1050" dirty="0"/>
              <a:t>　</a:t>
            </a:r>
            <a:endParaRPr kumimoji="1" lang="en-US" altLang="ja-JP" sz="1050" dirty="0"/>
          </a:p>
        </p:txBody>
      </p:sp>
      <p:sp>
        <p:nvSpPr>
          <p:cNvPr id="10" name="角丸四角形 9"/>
          <p:cNvSpPr/>
          <p:nvPr/>
        </p:nvSpPr>
        <p:spPr>
          <a:xfrm>
            <a:off x="329158" y="982159"/>
            <a:ext cx="6295869" cy="154553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2742" y="1081311"/>
            <a:ext cx="60443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おたふくかぜ（流行性耳下腺炎）はムンプスウイルスによって引き起こされる病気で、主に唾液を介して人から人に感染します。主な症状は、発熱と唾液腺（特に耳下腺）の腫れ・痛みで、さまざまな合併症を引き起こす場合もあります。予防方法の一つに予防接種があります。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現在、おたふくかぜワクチンは任意接種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である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ため、自費で接種することになっていますが、菊陽町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は令和６年４月１日からおたふくかぜワクチン接種費用の一部を助成します。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6557" y="7075782"/>
            <a:ext cx="63706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◆推奨接種時期◆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日本小児科学会では、１回目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１歳になったら早めに、２回目は就学前の１年間で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することを推奨しています。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１歳から小学校就学前までの期間であれば、推奨接種時期以外の時期に接種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した場合　　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助成の対象となります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8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◆注意事項◆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この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予防接種は、予防接種法に基づかない任意の予防接種となります。予防接種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効果や副反応、健康被害救済制度などについて理解したうえで、接種をして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64150" y="8675754"/>
            <a:ext cx="5662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                            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                                            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裏面へ続く）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5381" y="3848483"/>
            <a:ext cx="619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◆助成金額◆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１回の接種につき上限３，０００円まで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4789" y="4339275"/>
            <a:ext cx="619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◆助成回数◆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対象者１人につき２回まで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828" y="3553669"/>
            <a:ext cx="1186988" cy="145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2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0470" y="4766761"/>
            <a:ext cx="6471140" cy="299378"/>
          </a:xfrm>
        </p:spPr>
        <p:txBody>
          <a:bodyPr>
            <a:noAutofit/>
          </a:bodyPr>
          <a:lstStyle/>
          <a:p>
            <a:pPr algn="ctr"/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＜償還払いの手続きについて＞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8065" y="5055995"/>
            <a:ext cx="615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表面の「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対象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者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で、別表の医療機関以外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予防接種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をし、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その費用を自己負担された方は、申請を行うことで助成（償還払い）を受けることができます。健康・保険課にて、お手続きください。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9273" y="5759175"/>
            <a:ext cx="61546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助成上限額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１回あたり３，０００円（対象者１人につき２回まで）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＜申請先＞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健康・保険課　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＜必要書類＞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①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菊陽町おたふくかぜワクチン助成金交付申請書兼請求書（役場に設置）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②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おたふく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かぜワクチンの接種費用等に係る領収書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（接種者氏名、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接種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日、予防接種名、接種費用等を記載）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母子健康手帳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④振り込み先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口座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のわかるもの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（預金名義人、口座番号等が確認できるページ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⑤印鑑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＜申請期限＞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接種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日から６ヵ月以内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8208" y="8806163"/>
            <a:ext cx="5436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＜問合せ先＞　菊陽町　健康・保険課　　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096-232-4912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8595" y="4766761"/>
            <a:ext cx="6453556" cy="403940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83776"/>
              </p:ext>
            </p:extLst>
          </p:nvPr>
        </p:nvGraphicFramePr>
        <p:xfrm>
          <a:off x="249929" y="259080"/>
          <a:ext cx="6432222" cy="446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520">
                  <a:extLst>
                    <a:ext uri="{9D8B030D-6E8A-4147-A177-3AD203B41FA5}">
                      <a16:colId xmlns:a16="http://schemas.microsoft.com/office/drawing/2014/main" val="1848969635"/>
                    </a:ext>
                  </a:extLst>
                </a:gridCol>
                <a:gridCol w="1770401">
                  <a:extLst>
                    <a:ext uri="{9D8B030D-6E8A-4147-A177-3AD203B41FA5}">
                      <a16:colId xmlns:a16="http://schemas.microsoft.com/office/drawing/2014/main" val="17740218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79571734"/>
                    </a:ext>
                  </a:extLst>
                </a:gridCol>
                <a:gridCol w="1786301">
                  <a:extLst>
                    <a:ext uri="{9D8B030D-6E8A-4147-A177-3AD203B41FA5}">
                      <a16:colId xmlns:a16="http://schemas.microsoft.com/office/drawing/2014/main" val="4197681351"/>
                    </a:ext>
                  </a:extLst>
                </a:gridCol>
              </a:tblGrid>
              <a:tr h="4723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zh-TW" sz="1200" b="1" u="none" strike="noStrike" dirty="0">
                          <a:effectLst/>
                          <a:latin typeface="+mj-lt"/>
                        </a:rPr>
                        <a:t>【</a:t>
                      </a:r>
                      <a:r>
                        <a:rPr lang="zh-TW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別表 </a:t>
                      </a:r>
                      <a:r>
                        <a:rPr lang="en-US" altLang="zh-TW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pPr algn="l" fontAlgn="ctr"/>
                      <a:r>
                        <a:rPr lang="ja-JP" altLang="en-US" sz="1200" b="1" u="none" strike="noStrike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おたふくかぜ予防接種指定</a:t>
                      </a:r>
                      <a:r>
                        <a:rPr lang="zh-TW" altLang="en-US" sz="12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医療</a:t>
                      </a:r>
                      <a:r>
                        <a:rPr lang="zh-TW" altLang="en-US" sz="12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機関</a:t>
                      </a:r>
                      <a:r>
                        <a:rPr lang="zh-TW" altLang="en-US" sz="1000" u="none" strike="noStrike" dirty="0">
                          <a:effectLst/>
                          <a:latin typeface="+mj-lt"/>
                        </a:rPr>
                        <a:t>　</a:t>
                      </a:r>
                      <a:r>
                        <a:rPr lang="zh-TW" altLang="en-US" sz="1000" u="none" strike="noStrike" dirty="0">
                          <a:effectLst/>
                        </a:rPr>
                        <a:t>　　　　　　　　　　　　　　　　　　</a:t>
                      </a:r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令和６年３月現在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66" marR="9166" marT="9166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1122687800"/>
                  </a:ext>
                </a:extLst>
              </a:tr>
              <a:tr h="2320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医療機関名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所在地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</a:rPr>
                        <a:t>電話番号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3591216206"/>
                  </a:ext>
                </a:extLst>
              </a:tr>
              <a:tr h="29377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菊陽町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河野内科クリニック</a:t>
                      </a: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菊陽町津久礼３０１１番地４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０９６－２３３</a:t>
                      </a:r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－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１７１７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3881120917"/>
                  </a:ext>
                </a:extLst>
              </a:tr>
              <a:tr h="2476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竹長小児科内科医院</a:t>
                      </a: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菊陽町杉並台２丁目１２番１５号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０９６－２３２－１１１０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1651867521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つくれクリニック</a:t>
                      </a: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菊陽町津久礼２５２８番地５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０９６－２８５－３３３５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1745936530"/>
                  </a:ext>
                </a:extLst>
              </a:tr>
              <a:tr h="341631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よしもと小児科</a:t>
                      </a:r>
                      <a:endParaRPr lang="ja-JP" alt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菊陽町原水１１５６番地２</a:t>
                      </a:r>
                      <a:endParaRPr lang="ja-JP" alt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u="none" strike="noStrike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０９６－２３３－２５２０</a:t>
                      </a:r>
                      <a:endParaRPr lang="ja-JP" alt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359300274"/>
                  </a:ext>
                </a:extLst>
              </a:tr>
              <a:tr h="3210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大津町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さとう医院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大津</a:t>
                      </a:r>
                      <a:r>
                        <a:rPr lang="zh-TW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町</a:t>
                      </a:r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室３７７</a:t>
                      </a:r>
                      <a:r>
                        <a:rPr lang="zh-TW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番地</a:t>
                      </a:r>
                      <a:r>
                        <a:rPr lang="ja-JP" altLang="en-US" sz="1000" b="1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０９６－２９３－２５５０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1110867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なみかわ小児科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大津町室９５９番地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０９６ー２９３ー１１６３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3587312078"/>
                  </a:ext>
                </a:extLst>
              </a:tr>
              <a:tr h="3302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合志市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いけざわこどもクリニック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合志市野々島２４６１番地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u="none" strike="noStrike" dirty="0" smtClean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０９６－２４２－６６３３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2802225323"/>
                  </a:ext>
                </a:extLst>
              </a:tr>
              <a:tr h="3365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まつもとこどもクリニック</a:t>
                      </a:r>
                      <a:endParaRPr lang="zh-TW" alt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合志市須屋２６４番地４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０９６ー３３８ー８９６０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2673665307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みやの小児科</a:t>
                      </a: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合志市幾久富１８６６番地５１３</a:t>
                      </a:r>
                      <a:endParaRPr kumimoji="1" lang="zh-CN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０９６－２４８－５８００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2258301660"/>
                  </a:ext>
                </a:extLst>
              </a:tr>
              <a:tr h="2652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Lee</a:t>
                      </a: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こどもクリニック</a:t>
                      </a:r>
                      <a:endParaRPr kumimoji="1" lang="zh-TW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合志市豊岡２０００番地３３</a:t>
                      </a:r>
                      <a:endParaRPr kumimoji="1" lang="zh-CN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０９６－２１５－５９８０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1129496570"/>
                  </a:ext>
                </a:extLst>
              </a:tr>
              <a:tr h="466366">
                <a:tc rowSpan="2">
                  <a:txBody>
                    <a:bodyPr/>
                    <a:lstStyle/>
                    <a:p>
                      <a:pPr marL="0" marR="0" lvl="0" indent="0" algn="ctr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熊本市</a:t>
                      </a:r>
                      <a:endParaRPr kumimoji="1" lang="zh-CN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上原胃腸科外科小児科クリニック</a:t>
                      </a:r>
                      <a:endParaRPr kumimoji="1" lang="zh-TW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熊本市北区武蔵ヶ丘１丁目８番２３号</a:t>
                      </a:r>
                      <a:endParaRPr kumimoji="1" lang="zh-CN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０９６－３３７－３８８４</a:t>
                      </a: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 fontAlgn="ctr"/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325985903"/>
                  </a:ext>
                </a:extLst>
              </a:tr>
              <a:tr h="3042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えがみ</a:t>
                      </a: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小児科</a:t>
                      </a: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熊本市北区楠８丁目１６番６３号</a:t>
                      </a:r>
                      <a:endParaRPr kumimoji="1" lang="zh-CN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０９６－３３９－０３３１</a:t>
                      </a: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 marL="9166" marR="9166" marT="9166" marB="0" anchor="ctr"/>
                </a:tc>
                <a:extLst>
                  <a:ext uri="{0D108BD9-81ED-4DB2-BD59-A6C34878D82A}">
                    <a16:rowId xmlns:a16="http://schemas.microsoft.com/office/drawing/2014/main" val="2209694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68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889</Words>
  <Application>Microsoft Office PowerPoint</Application>
  <PresentationFormat>画面に合わせる (4:3)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令和６年４月１日より  おたふくかぜ任意予防接種費用の一部を助成します</vt:lpstr>
      <vt:lpstr>＜償還払いの手続きについて＞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令和５年４月１日より 新生児聴覚検査費用を助成します</dc:title>
  <dc:creator>user01</dc:creator>
  <cp:lastModifiedBy>user01</cp:lastModifiedBy>
  <cp:revision>196</cp:revision>
  <cp:lastPrinted>2024-03-29T07:49:45Z</cp:lastPrinted>
  <dcterms:created xsi:type="dcterms:W3CDTF">2023-01-12T09:33:19Z</dcterms:created>
  <dcterms:modified xsi:type="dcterms:W3CDTF">2024-04-01T02:29:50Z</dcterms:modified>
</cp:coreProperties>
</file>