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50" r:id="rId1"/>
  </p:sldMasterIdLst>
  <p:notesMasterIdLst>
    <p:notesMasterId r:id="rId92"/>
  </p:notesMasterIdLst>
  <p:handoutMasterIdLst>
    <p:handoutMasterId r:id="rId93"/>
  </p:handoutMasterIdLst>
  <p:sldIdLst>
    <p:sldId id="256" r:id="rId2"/>
    <p:sldId id="268" r:id="rId3"/>
    <p:sldId id="380" r:id="rId4"/>
    <p:sldId id="381" r:id="rId5"/>
    <p:sldId id="382" r:id="rId6"/>
    <p:sldId id="383" r:id="rId7"/>
    <p:sldId id="384" r:id="rId8"/>
    <p:sldId id="385" r:id="rId9"/>
    <p:sldId id="386" r:id="rId10"/>
    <p:sldId id="387" r:id="rId11"/>
    <p:sldId id="388" r:id="rId12"/>
    <p:sldId id="389" r:id="rId13"/>
    <p:sldId id="390" r:id="rId14"/>
    <p:sldId id="391" r:id="rId15"/>
    <p:sldId id="392" r:id="rId16"/>
    <p:sldId id="393" r:id="rId17"/>
    <p:sldId id="394" r:id="rId18"/>
    <p:sldId id="395" r:id="rId19"/>
    <p:sldId id="396" r:id="rId20"/>
    <p:sldId id="397" r:id="rId21"/>
    <p:sldId id="398" r:id="rId22"/>
    <p:sldId id="399" r:id="rId23"/>
    <p:sldId id="400" r:id="rId24"/>
    <p:sldId id="401" r:id="rId25"/>
    <p:sldId id="402" r:id="rId26"/>
    <p:sldId id="403" r:id="rId27"/>
    <p:sldId id="404" r:id="rId28"/>
    <p:sldId id="405" r:id="rId29"/>
    <p:sldId id="406" r:id="rId30"/>
    <p:sldId id="407" r:id="rId31"/>
    <p:sldId id="408" r:id="rId32"/>
    <p:sldId id="409" r:id="rId33"/>
    <p:sldId id="410" r:id="rId34"/>
    <p:sldId id="413" r:id="rId35"/>
    <p:sldId id="375" r:id="rId36"/>
    <p:sldId id="348" r:id="rId37"/>
    <p:sldId id="311" r:id="rId38"/>
    <p:sldId id="339" r:id="rId39"/>
    <p:sldId id="312" r:id="rId40"/>
    <p:sldId id="313" r:id="rId41"/>
    <p:sldId id="315" r:id="rId42"/>
    <p:sldId id="368" r:id="rId43"/>
    <p:sldId id="314" r:id="rId44"/>
    <p:sldId id="343" r:id="rId45"/>
    <p:sldId id="340" r:id="rId46"/>
    <p:sldId id="316" r:id="rId47"/>
    <p:sldId id="369" r:id="rId48"/>
    <p:sldId id="317" r:id="rId49"/>
    <p:sldId id="318" r:id="rId50"/>
    <p:sldId id="319" r:id="rId51"/>
    <p:sldId id="320" r:id="rId52"/>
    <p:sldId id="344" r:id="rId53"/>
    <p:sldId id="321" r:id="rId54"/>
    <p:sldId id="349" r:id="rId55"/>
    <p:sldId id="370" r:id="rId56"/>
    <p:sldId id="322" r:id="rId57"/>
    <p:sldId id="350" r:id="rId58"/>
    <p:sldId id="323" r:id="rId59"/>
    <p:sldId id="324" r:id="rId60"/>
    <p:sldId id="371" r:id="rId61"/>
    <p:sldId id="341" r:id="rId62"/>
    <p:sldId id="376" r:id="rId63"/>
    <p:sldId id="345" r:id="rId64"/>
    <p:sldId id="325" r:id="rId65"/>
    <p:sldId id="326" r:id="rId66"/>
    <p:sldId id="327" r:id="rId67"/>
    <p:sldId id="328" r:id="rId68"/>
    <p:sldId id="329" r:id="rId69"/>
    <p:sldId id="372" r:id="rId70"/>
    <p:sldId id="330" r:id="rId71"/>
    <p:sldId id="379" r:id="rId72"/>
    <p:sldId id="352" r:id="rId73"/>
    <p:sldId id="356" r:id="rId74"/>
    <p:sldId id="357" r:id="rId75"/>
    <p:sldId id="358" r:id="rId76"/>
    <p:sldId id="359" r:id="rId77"/>
    <p:sldId id="353" r:id="rId78"/>
    <p:sldId id="373" r:id="rId79"/>
    <p:sldId id="346" r:id="rId80"/>
    <p:sldId id="354" r:id="rId81"/>
    <p:sldId id="374" r:id="rId82"/>
    <p:sldId id="355" r:id="rId83"/>
    <p:sldId id="378" r:id="rId84"/>
    <p:sldId id="361" r:id="rId85"/>
    <p:sldId id="362" r:id="rId86"/>
    <p:sldId id="363" r:id="rId87"/>
    <p:sldId id="364" r:id="rId88"/>
    <p:sldId id="367" r:id="rId89"/>
    <p:sldId id="411" r:id="rId90"/>
    <p:sldId id="412" r:id="rId91"/>
  </p:sldIdLst>
  <p:sldSz cx="12192000" cy="6858000"/>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7KL+tT5jyD9smpk+oLbyCg==" hashData="ICUTb6dMcEZnfv8ZgE1sXXVNmL3QUfVNPQ8Uov1ZGFUEZQmvDk6LZpDY9pUXNkL+LHMRBw/Q9+4swBUBpTze/g=="/>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01" initials="u" lastIdx="2" clrIdx="0">
    <p:extLst>
      <p:ext uri="{19B8F6BF-5375-455C-9EA6-DF929625EA0E}">
        <p15:presenceInfo xmlns:p15="http://schemas.microsoft.com/office/powerpoint/2012/main" userId="user01"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44" autoAdjust="0"/>
    <p:restoredTop sz="92322" autoAdjust="0"/>
  </p:normalViewPr>
  <p:slideViewPr>
    <p:cSldViewPr snapToGrid="0">
      <p:cViewPr varScale="1">
        <p:scale>
          <a:sx n="69" d="100"/>
          <a:sy n="69" d="100"/>
        </p:scale>
        <p:origin x="636" y="78"/>
      </p:cViewPr>
      <p:guideLst/>
    </p:cSldViewPr>
  </p:slideViewPr>
  <p:notesTextViewPr>
    <p:cViewPr>
      <p:scale>
        <a:sx n="1" d="1"/>
        <a:sy n="1" d="1"/>
      </p:scale>
      <p:origin x="0" y="0"/>
    </p:cViewPr>
  </p:notesTextViewPr>
  <p:notesViewPr>
    <p:cSldViewPr snapToGrid="0">
      <p:cViewPr varScale="1">
        <p:scale>
          <a:sx n="71" d="100"/>
          <a:sy n="71" d="100"/>
        </p:scale>
        <p:origin x="696" y="5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handoutMaster" Target="handoutMasters/handoutMaster1.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3"/>
          </p:nvPr>
        </p:nvSpPr>
        <p:spPr>
          <a:xfrm>
            <a:off x="3856039" y="9440864"/>
            <a:ext cx="2949575" cy="498475"/>
          </a:xfrm>
          <a:prstGeom prst="rect">
            <a:avLst/>
          </a:prstGeom>
        </p:spPr>
        <p:txBody>
          <a:bodyPr vert="horz" lIns="91440" tIns="45720" rIns="91440" bIns="45720" rtlCol="0" anchor="b"/>
          <a:lstStyle>
            <a:lvl1pPr algn="r">
              <a:defRPr sz="1200"/>
            </a:lvl1pPr>
          </a:lstStyle>
          <a:p>
            <a:fld id="{7DEB4629-56B2-434B-9460-4B5366556797}" type="slidenum">
              <a:rPr kumimoji="1" lang="ja-JP" altLang="en-US" smtClean="0"/>
              <a:t>‹#›</a:t>
            </a:fld>
            <a:endParaRPr kumimoji="1" lang="ja-JP" altLang="en-US"/>
          </a:p>
        </p:txBody>
      </p:sp>
    </p:spTree>
    <p:extLst>
      <p:ext uri="{BB962C8B-B14F-4D97-AF65-F5344CB8AC3E}">
        <p14:creationId xmlns:p14="http://schemas.microsoft.com/office/powerpoint/2010/main" val="422603853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9" y="0"/>
            <a:ext cx="2949787" cy="498693"/>
          </a:xfrm>
          <a:prstGeom prst="rect">
            <a:avLst/>
          </a:prstGeom>
        </p:spPr>
        <p:txBody>
          <a:bodyPr vert="horz" lIns="91440" tIns="45720" rIns="91440" bIns="45720" rtlCol="0"/>
          <a:lstStyle>
            <a:lvl1pPr algn="r">
              <a:defRPr sz="1200"/>
            </a:lvl1pPr>
          </a:lstStyle>
          <a:p>
            <a:fld id="{0E87EC17-C4A2-4BBC-BEED-0191A1C6EAFF}" type="datetimeFigureOut">
              <a:rPr kumimoji="1" lang="ja-JP" altLang="en-US" smtClean="0"/>
              <a:t>2025/7/23</a:t>
            </a:fld>
            <a:endParaRPr kumimoji="1" lang="ja-JP" altLang="en-US"/>
          </a:p>
        </p:txBody>
      </p:sp>
      <p:sp>
        <p:nvSpPr>
          <p:cNvPr id="4" name="スライド イメージ プレースホルダー 3"/>
          <p:cNvSpPr>
            <a:spLocks noGrp="1" noRot="1" noChangeAspect="1"/>
          </p:cNvSpPr>
          <p:nvPr>
            <p:ph type="sldImg" idx="2"/>
          </p:nvPr>
        </p:nvSpPr>
        <p:spPr>
          <a:xfrm>
            <a:off x="423863" y="1243013"/>
            <a:ext cx="5959475" cy="33528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1" y="9440648"/>
            <a:ext cx="2949787" cy="498691"/>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9" y="9440648"/>
            <a:ext cx="2949787" cy="498691"/>
          </a:xfrm>
          <a:prstGeom prst="rect">
            <a:avLst/>
          </a:prstGeom>
        </p:spPr>
        <p:txBody>
          <a:bodyPr vert="horz" lIns="91440" tIns="45720" rIns="91440" bIns="45720" rtlCol="0" anchor="b"/>
          <a:lstStyle>
            <a:lvl1pPr algn="r">
              <a:defRPr sz="1200"/>
            </a:lvl1pPr>
          </a:lstStyle>
          <a:p>
            <a:fld id="{9E60D576-E5FD-49FE-8521-650234506FED}" type="slidenum">
              <a:rPr kumimoji="1" lang="ja-JP" altLang="en-US" smtClean="0"/>
              <a:t>‹#›</a:t>
            </a:fld>
            <a:endParaRPr kumimoji="1" lang="ja-JP" altLang="en-US"/>
          </a:p>
        </p:txBody>
      </p:sp>
    </p:spTree>
    <p:extLst>
      <p:ext uri="{BB962C8B-B14F-4D97-AF65-F5344CB8AC3E}">
        <p14:creationId xmlns:p14="http://schemas.microsoft.com/office/powerpoint/2010/main" val="117758862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464252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244872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B679AA9B-CD29-4405-933C-6EBBD45A0C77}" type="datetime1">
              <a:rPr kumimoji="1" lang="ja-JP" altLang="en-US" smtClean="0"/>
              <a:t>2025/7/23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339279A-9CE5-4E47-B07B-F5EE1F1AD395}" type="slidenum">
              <a:rPr kumimoji="1" lang="ja-JP" altLang="en-US" smtClean="0"/>
              <a:t>‹#›</a:t>
            </a:fld>
            <a:endParaRPr kumimoji="1" lang="ja-JP" altLang="en-US"/>
          </a:p>
        </p:txBody>
      </p:sp>
    </p:spTree>
    <p:extLst>
      <p:ext uri="{BB962C8B-B14F-4D97-AF65-F5344CB8AC3E}">
        <p14:creationId xmlns:p14="http://schemas.microsoft.com/office/powerpoint/2010/main" val="1198747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D2739AF-7208-4A69-BFEC-27D28C4B20AE}" type="datetime1">
              <a:rPr kumimoji="1" lang="ja-JP" altLang="en-US" smtClean="0"/>
              <a:t>2025/7/23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339279A-9CE5-4E47-B07B-F5EE1F1AD395}" type="slidenum">
              <a:rPr kumimoji="1" lang="ja-JP" altLang="en-US" smtClean="0"/>
              <a:t>‹#›</a:t>
            </a:fld>
            <a:endParaRPr kumimoji="1" lang="ja-JP" altLang="en-US"/>
          </a:p>
        </p:txBody>
      </p:sp>
    </p:spTree>
    <p:extLst>
      <p:ext uri="{BB962C8B-B14F-4D97-AF65-F5344CB8AC3E}">
        <p14:creationId xmlns:p14="http://schemas.microsoft.com/office/powerpoint/2010/main" val="1124891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1298A358-CE89-4055-89DB-B076F0499703}" type="datetime1">
              <a:rPr kumimoji="1" lang="ja-JP" altLang="en-US" smtClean="0"/>
              <a:t>2025/7/23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339279A-9CE5-4E47-B07B-F5EE1F1AD395}" type="slidenum">
              <a:rPr kumimoji="1" lang="ja-JP" altLang="en-US" smtClean="0"/>
              <a:t>‹#›</a:t>
            </a:fld>
            <a:endParaRPr kumimoji="1" lang="ja-JP" altLang="en-US"/>
          </a:p>
        </p:txBody>
      </p:sp>
    </p:spTree>
    <p:extLst>
      <p:ext uri="{BB962C8B-B14F-4D97-AF65-F5344CB8AC3E}">
        <p14:creationId xmlns:p14="http://schemas.microsoft.com/office/powerpoint/2010/main" val="2544123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4DA980B4-8B0F-4F2C-B243-FB0BE8446F42}" type="datetime1">
              <a:rPr kumimoji="1" lang="ja-JP" altLang="en-US" smtClean="0"/>
              <a:t>2025/7/23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339279A-9CE5-4E47-B07B-F5EE1F1AD395}" type="slidenum">
              <a:rPr kumimoji="1" lang="ja-JP" altLang="en-US" smtClean="0"/>
              <a:t>‹#›</a:t>
            </a:fld>
            <a:endParaRPr kumimoji="1" lang="ja-JP" altLang="en-US"/>
          </a:p>
        </p:txBody>
      </p:sp>
    </p:spTree>
    <p:extLst>
      <p:ext uri="{BB962C8B-B14F-4D97-AF65-F5344CB8AC3E}">
        <p14:creationId xmlns:p14="http://schemas.microsoft.com/office/powerpoint/2010/main" val="1452305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99469179-A0AB-432D-AAEA-FA07FF497F8C}" type="datetime1">
              <a:rPr kumimoji="1" lang="ja-JP" altLang="en-US" smtClean="0"/>
              <a:t>2025/7/23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339279A-9CE5-4E47-B07B-F5EE1F1AD395}" type="slidenum">
              <a:rPr kumimoji="1" lang="ja-JP" altLang="en-US" smtClean="0"/>
              <a:t>‹#›</a:t>
            </a:fld>
            <a:endParaRPr kumimoji="1" lang="ja-JP" altLang="en-US"/>
          </a:p>
        </p:txBody>
      </p:sp>
    </p:spTree>
    <p:extLst>
      <p:ext uri="{BB962C8B-B14F-4D97-AF65-F5344CB8AC3E}">
        <p14:creationId xmlns:p14="http://schemas.microsoft.com/office/powerpoint/2010/main" val="3594512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94F9985B-34C6-4F41-9FB5-5398289CC15B}" type="datetime1">
              <a:rPr kumimoji="1" lang="ja-JP" altLang="en-US" smtClean="0"/>
              <a:t>2025/7/23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339279A-9CE5-4E47-B07B-F5EE1F1AD395}" type="slidenum">
              <a:rPr kumimoji="1" lang="ja-JP" altLang="en-US" smtClean="0"/>
              <a:t>‹#›</a:t>
            </a:fld>
            <a:endParaRPr kumimoji="1" lang="ja-JP" altLang="en-US"/>
          </a:p>
        </p:txBody>
      </p:sp>
    </p:spTree>
    <p:extLst>
      <p:ext uri="{BB962C8B-B14F-4D97-AF65-F5344CB8AC3E}">
        <p14:creationId xmlns:p14="http://schemas.microsoft.com/office/powerpoint/2010/main" val="3991889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77A503CC-772E-4F22-B162-7D3F37DECFB8}" type="datetime1">
              <a:rPr kumimoji="1" lang="ja-JP" altLang="en-US" smtClean="0"/>
              <a:t>2025/7/23</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D339279A-9CE5-4E47-B07B-F5EE1F1AD395}" type="slidenum">
              <a:rPr kumimoji="1" lang="ja-JP" altLang="en-US" smtClean="0"/>
              <a:t>‹#›</a:t>
            </a:fld>
            <a:endParaRPr kumimoji="1" lang="ja-JP" altLang="en-US"/>
          </a:p>
        </p:txBody>
      </p:sp>
    </p:spTree>
    <p:extLst>
      <p:ext uri="{BB962C8B-B14F-4D97-AF65-F5344CB8AC3E}">
        <p14:creationId xmlns:p14="http://schemas.microsoft.com/office/powerpoint/2010/main" val="2126662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EEB64351-C4ED-49D3-AA5D-51F2330BFF23}" type="datetime1">
              <a:rPr kumimoji="1" lang="ja-JP" altLang="en-US" smtClean="0"/>
              <a:t>2025/7/23</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D339279A-9CE5-4E47-B07B-F5EE1F1AD395}" type="slidenum">
              <a:rPr kumimoji="1" lang="ja-JP" altLang="en-US" smtClean="0"/>
              <a:t>‹#›</a:t>
            </a:fld>
            <a:endParaRPr kumimoji="1" lang="ja-JP" altLang="en-US"/>
          </a:p>
        </p:txBody>
      </p:sp>
    </p:spTree>
    <p:extLst>
      <p:ext uri="{BB962C8B-B14F-4D97-AF65-F5344CB8AC3E}">
        <p14:creationId xmlns:p14="http://schemas.microsoft.com/office/powerpoint/2010/main" val="30981857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4E11E934-3125-460E-8907-0E91B7CCA381}" type="datetime1">
              <a:rPr kumimoji="1" lang="ja-JP" altLang="en-US" smtClean="0"/>
              <a:t>2025/7/23</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D339279A-9CE5-4E47-B07B-F5EE1F1AD395}" type="slidenum">
              <a:rPr kumimoji="1" lang="ja-JP" altLang="en-US" smtClean="0"/>
              <a:t>‹#›</a:t>
            </a:fld>
            <a:endParaRPr kumimoji="1" lang="ja-JP" altLang="en-US"/>
          </a:p>
        </p:txBody>
      </p:sp>
    </p:spTree>
    <p:extLst>
      <p:ext uri="{BB962C8B-B14F-4D97-AF65-F5344CB8AC3E}">
        <p14:creationId xmlns:p14="http://schemas.microsoft.com/office/powerpoint/2010/main" val="3713403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990900A8-BFF6-4C83-840F-FE65D4758B62}" type="datetime1">
              <a:rPr kumimoji="1" lang="ja-JP" altLang="en-US" smtClean="0"/>
              <a:t>2025/7/23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339279A-9CE5-4E47-B07B-F5EE1F1AD395}" type="slidenum">
              <a:rPr kumimoji="1" lang="ja-JP" altLang="en-US" smtClean="0"/>
              <a:t>‹#›</a:t>
            </a:fld>
            <a:endParaRPr kumimoji="1" lang="ja-JP" altLang="en-US"/>
          </a:p>
        </p:txBody>
      </p:sp>
    </p:spTree>
    <p:extLst>
      <p:ext uri="{BB962C8B-B14F-4D97-AF65-F5344CB8AC3E}">
        <p14:creationId xmlns:p14="http://schemas.microsoft.com/office/powerpoint/2010/main" val="28426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43DBBD5D-6CCA-4429-B685-2A35874CF4C3}" type="datetime1">
              <a:rPr kumimoji="1" lang="ja-JP" altLang="en-US" smtClean="0"/>
              <a:t>2025/7/23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339279A-9CE5-4E47-B07B-F5EE1F1AD395}" type="slidenum">
              <a:rPr kumimoji="1" lang="ja-JP" altLang="en-US" smtClean="0"/>
              <a:t>‹#›</a:t>
            </a:fld>
            <a:endParaRPr kumimoji="1" lang="ja-JP" altLang="en-US"/>
          </a:p>
        </p:txBody>
      </p:sp>
    </p:spTree>
    <p:extLst>
      <p:ext uri="{BB962C8B-B14F-4D97-AF65-F5344CB8AC3E}">
        <p14:creationId xmlns:p14="http://schemas.microsoft.com/office/powerpoint/2010/main" val="805561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645D5A-44EB-40A5-8424-61BE923AAC81}" type="datetime1">
              <a:rPr kumimoji="1" lang="ja-JP" altLang="en-US" smtClean="0"/>
              <a:t>2025/7/23</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39279A-9CE5-4E47-B07B-F5EE1F1AD395}" type="slidenum">
              <a:rPr kumimoji="1" lang="ja-JP" altLang="en-US" smtClean="0"/>
              <a:t>‹#›</a:t>
            </a:fld>
            <a:endParaRPr kumimoji="1" lang="ja-JP" altLang="en-US"/>
          </a:p>
        </p:txBody>
      </p:sp>
    </p:spTree>
    <p:extLst>
      <p:ext uri="{BB962C8B-B14F-4D97-AF65-F5344CB8AC3E}">
        <p14:creationId xmlns:p14="http://schemas.microsoft.com/office/powerpoint/2010/main" val="1573129440"/>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1.png"/><Relationship Id="rId2" Type="http://schemas.microsoft.com/office/2007/relationships/media" Target="../media/media8.m4a"/><Relationship Id="rId1" Type="http://schemas.openxmlformats.org/officeDocument/2006/relationships/vmlDrawing" Target="../drawings/vmlDrawing1.vml"/><Relationship Id="rId6" Type="http://schemas.openxmlformats.org/officeDocument/2006/relationships/image" Target="../media/image4.emf"/><Relationship Id="rId5" Type="http://schemas.openxmlformats.org/officeDocument/2006/relationships/oleObject" Target="../embeddings/oleObject1.bin"/><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www.kaigokensaku.mhlw.go.jp/shinsei/" TargetMode="External"/><Relationship Id="rId5" Type="http://schemas.openxmlformats.org/officeDocument/2006/relationships/image" Target="../media/image5.png"/><Relationship Id="rId4" Type="http://schemas.openxmlformats.org/officeDocument/2006/relationships/hyperlink" Target="https://www.town.kikuyo.lg.jp/kiji0034976/index.html"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png"/><Relationship Id="rId5" Type="http://schemas.openxmlformats.org/officeDocument/2006/relationships/hyperlink" Target="https://www.town.kikuyu.lg.jp/kiji0033478/index.html" TargetMode="External"/><Relationship Id="rId4" Type="http://schemas.openxmlformats.org/officeDocument/2006/relationships/image" Target="../media/image6.em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image" Target="../media/image7.em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image" Target="../media/image8.em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png"/><Relationship Id="rId5" Type="http://schemas.openxmlformats.org/officeDocument/2006/relationships/hyperlink" Target="http://172.16.251.10/scripts/cbgrn/grn.exe/groupmail/exchange_history?aid=19&amp;cid=92&amp;mid=384587&amp;email=kaigohoken%40town.kikuyo.lg.jp&amp;sf=" TargetMode="External"/><Relationship Id="rId4" Type="http://schemas.openxmlformats.org/officeDocument/2006/relationships/hyperlink" Target="https://www.town.kikuyo.lg.jp/kiji0034599/index.html"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image" Target="../media/image9.emf"/></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hyperlink" Target="https://www.mhlw.go.jp/stf/seisakunitsuite/bunya/hukushi_kaigo/kaigo_koureisha/service/index.html" TargetMode="Externa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hyperlink" Target="https://www.mhlw.go.jp/content/12300000/001248430.pdf" TargetMode="Externa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image" Target="../media/image10.emf"/></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png"/><Relationship Id="rId5" Type="http://schemas.openxmlformats.org/officeDocument/2006/relationships/image" Target="../media/image12.emf"/><Relationship Id="rId4" Type="http://schemas.openxmlformats.org/officeDocument/2006/relationships/image" Target="../media/image11.emf"/></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hyperlink" Target="https://www.pref.kumamoto.jp/soshiki/32/101495.html" TargetMode="Externa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png"/><Relationship Id="rId5" Type="http://schemas.openxmlformats.org/officeDocument/2006/relationships/hyperlink" Target="https://www.mhlw.go.jp/stf/seisakunitsuite/bunya/hukushi_kaigo/kaigo_koureisha/taisakumatome_13635.html" TargetMode="External"/><Relationship Id="rId4" Type="http://schemas.openxmlformats.org/officeDocument/2006/relationships/hyperlink" Target="https://www.mhlw.go.jp/stf/seisakunitsuite/bunya/hukushi_kaigo/kaigo_koureisha/douga_00002.html" TargetMode="Externa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png"/><Relationship Id="rId5" Type="http://schemas.openxmlformats.org/officeDocument/2006/relationships/image" Target="../media/image13.png"/><Relationship Id="rId4" Type="http://schemas.openxmlformats.org/officeDocument/2006/relationships/hyperlink" Target="https://www.pref.kumamoto.jp/soshiki/32/51070.html"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4.png"/><Relationship Id="rId5" Type="http://schemas.openxmlformats.org/officeDocument/2006/relationships/hyperlink" Target="https://www.pref.kumamoto.jp/soshiki/32/222442.html" TargetMode="External"/><Relationship Id="rId4" Type="http://schemas.openxmlformats.org/officeDocument/2006/relationships/hyperlink" Target="https://www.mhlw.go.jp/stf/tyousa-bunseki.html" TargetMode="Externa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2.emf"/></Relationships>
</file>

<file path=ppt/slides/_rels/slide60.xml.rels><?xml version="1.0" encoding="UTF-8" standalone="yes"?>
<Relationships xmlns="http://schemas.openxmlformats.org/package/2006/relationships"><Relationship Id="rId2" Type="http://schemas.openxmlformats.org/officeDocument/2006/relationships/hyperlink" Target="https://www.mhlw.go.jp/stf/newpage_05120.html" TargetMode="Externa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hyperlink" Target="https://www.mhlw.go.jp/stf/seisakunitsuite/bunya/hukushi_kaigo/kaigo_koureisha/taisakumatome_13635.html" TargetMode="Externa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image" Target="../media/image3.em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hyperlink" Target="https://www.town.kikuyo.lg.jp/kiji0033700/index.html" TargetMode="Externa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png"/><Relationship Id="rId5" Type="http://schemas.openxmlformats.org/officeDocument/2006/relationships/hyperlink" Target="https://www.town.kikuyo.lg.jp/kiji0031783/index.html" TargetMode="External"/><Relationship Id="rId4" Type="http://schemas.openxmlformats.org/officeDocument/2006/relationships/hyperlink" Target="mailto:morishima@town.kikuyo.lg.jp"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875209" y="743014"/>
            <a:ext cx="10307781" cy="2971801"/>
          </a:xfrm>
        </p:spPr>
        <p:txBody>
          <a:bodyPr tIns="36000" anchor="ctr" anchorCtr="0">
            <a:normAutofit/>
          </a:bodyPr>
          <a:lstStyle/>
          <a:p>
            <a:pPr algn="ctr"/>
            <a:r>
              <a:rPr kumimoji="1" lang="ja-JP" altLang="en-US" sz="4800" dirty="0" smtClean="0"/>
              <a:t>令和７年度</a:t>
            </a:r>
            <a:r>
              <a:rPr kumimoji="1" lang="en-US" altLang="ja-JP" sz="4800" dirty="0" smtClean="0"/>
              <a:t/>
            </a:r>
            <a:br>
              <a:rPr kumimoji="1" lang="en-US" altLang="ja-JP" sz="4800" dirty="0" smtClean="0"/>
            </a:br>
            <a:r>
              <a:rPr lang="ja-JP" altLang="en-US" sz="4800" dirty="0"/>
              <a:t>介護</a:t>
            </a:r>
            <a:r>
              <a:rPr lang="ja-JP" altLang="en-US" sz="4800" dirty="0" smtClean="0"/>
              <a:t>サービス事業者集団指導</a:t>
            </a:r>
            <a:endParaRPr kumimoji="1" lang="ja-JP" altLang="en-US" sz="4800" dirty="0"/>
          </a:p>
        </p:txBody>
      </p:sp>
      <p:sp>
        <p:nvSpPr>
          <p:cNvPr id="3" name="サブタイトル 2"/>
          <p:cNvSpPr>
            <a:spLocks noGrp="1"/>
          </p:cNvSpPr>
          <p:nvPr>
            <p:ph type="subTitle" idx="1"/>
          </p:nvPr>
        </p:nvSpPr>
        <p:spPr>
          <a:xfrm>
            <a:off x="1457100" y="4781944"/>
            <a:ext cx="9144000" cy="1184564"/>
          </a:xfrm>
        </p:spPr>
        <p:txBody>
          <a:bodyPr anchor="ctr" anchorCtr="0">
            <a:normAutofit/>
          </a:bodyPr>
          <a:lstStyle/>
          <a:p>
            <a:pPr algn="ctr"/>
            <a:r>
              <a:rPr kumimoji="1" lang="ja-JP" altLang="en-US" sz="4000" dirty="0" smtClean="0"/>
              <a:t>菊陽町介護保険課</a:t>
            </a:r>
            <a:endParaRPr kumimoji="1" lang="en-US" altLang="ja-JP" sz="4000" dirty="0" smtClean="0"/>
          </a:p>
        </p:txBody>
      </p:sp>
      <p:sp>
        <p:nvSpPr>
          <p:cNvPr id="4" name="サブタイトル 2"/>
          <p:cNvSpPr txBox="1">
            <a:spLocks/>
          </p:cNvSpPr>
          <p:nvPr/>
        </p:nvSpPr>
        <p:spPr>
          <a:xfrm>
            <a:off x="1457100" y="3348000"/>
            <a:ext cx="9144000" cy="1184564"/>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sz="4000" dirty="0" smtClean="0"/>
              <a:t>居宅介護支援事業所編</a:t>
            </a:r>
            <a:endParaRPr lang="en-US" altLang="ja-JP" sz="4000" dirty="0" smtClean="0"/>
          </a:p>
        </p:txBody>
      </p:sp>
      <p:sp>
        <p:nvSpPr>
          <p:cNvPr id="6" name="スライド番号プレースホルダー 5"/>
          <p:cNvSpPr>
            <a:spLocks noGrp="1"/>
          </p:cNvSpPr>
          <p:nvPr>
            <p:ph type="sldNum" sz="quarter" idx="12"/>
          </p:nvPr>
        </p:nvSpPr>
        <p:spPr/>
        <p:txBody>
          <a:bodyPr/>
          <a:lstStyle/>
          <a:p>
            <a:fld id="{D339279A-9CE5-4E47-B07B-F5EE1F1AD395}" type="slidenum">
              <a:rPr kumimoji="1" lang="ja-JP" altLang="en-US" smtClean="0"/>
              <a:t>1</a:t>
            </a:fld>
            <a:endParaRPr kumimoji="1" lang="ja-JP" altLang="en-US"/>
          </a:p>
        </p:txBody>
      </p:sp>
    </p:spTree>
    <p:extLst>
      <p:ext uri="{BB962C8B-B14F-4D97-AF65-F5344CB8AC3E}">
        <p14:creationId xmlns:p14="http://schemas.microsoft.com/office/powerpoint/2010/main" val="3988424449"/>
      </p:ext>
    </p:extLst>
  </p:cSld>
  <p:clrMapOvr>
    <a:masterClrMapping/>
  </p:clrMapOvr>
  <mc:AlternateContent xmlns:mc="http://schemas.openxmlformats.org/markup-compatibility/2006" xmlns:p14="http://schemas.microsoft.com/office/powerpoint/2010/main">
    <mc:Choice Requires="p14">
      <p:transition spd="slow" p14:dur="2000" advTm="8712"/>
    </mc:Choice>
    <mc:Fallback xmlns="">
      <p:transition spd="slow" advTm="8712"/>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43665" y="6389887"/>
            <a:ext cx="2743200" cy="365125"/>
          </a:xfrm>
        </p:spPr>
        <p:txBody>
          <a:bodyPr/>
          <a:lstStyle/>
          <a:p>
            <a:fld id="{D339279A-9CE5-4E47-B07B-F5EE1F1AD395}" type="slidenum">
              <a:rPr kumimoji="1" lang="ja-JP" altLang="en-US" smtClean="0"/>
              <a:t>10</a:t>
            </a:fld>
            <a:endParaRPr kumimoji="1" lang="ja-JP" altLang="en-US" dirty="0"/>
          </a:p>
        </p:txBody>
      </p:sp>
      <p:sp>
        <p:nvSpPr>
          <p:cNvPr id="7" name="コンテンツ プレースホルダー 2"/>
          <p:cNvSpPr txBox="1">
            <a:spLocks/>
          </p:cNvSpPr>
          <p:nvPr/>
        </p:nvSpPr>
        <p:spPr>
          <a:xfrm>
            <a:off x="0" y="5613"/>
            <a:ext cx="12235798" cy="6785487"/>
          </a:xfrm>
          <a:prstGeom prst="rect">
            <a:avLst/>
          </a:prstGeom>
          <a:ln w="19050">
            <a:noFill/>
          </a:ln>
        </p:spPr>
        <p:txBody>
          <a:bodyPr lIns="72000" tIns="10800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354013" indent="3175">
              <a:buNone/>
            </a:pPr>
            <a:endParaRPr lang="en-US" altLang="ja-JP" sz="1600" u="sng" dirty="0" smtClean="0"/>
          </a:p>
          <a:p>
            <a:pPr marL="354013" indent="0">
              <a:buNone/>
            </a:pPr>
            <a:r>
              <a:rPr lang="ja-JP" altLang="en-US" sz="2000" dirty="0" smtClean="0"/>
              <a:t>　</a:t>
            </a:r>
            <a:r>
              <a:rPr lang="ja-JP" altLang="en-US" sz="2000" u="sng" dirty="0"/>
              <a:t>●</a:t>
            </a:r>
            <a:r>
              <a:rPr lang="ja-JP" altLang="en-US" sz="2000" u="sng" dirty="0" smtClean="0"/>
              <a:t> 家族</a:t>
            </a:r>
            <a:r>
              <a:rPr lang="ja-JP" altLang="en-US" sz="2000" u="sng" dirty="0"/>
              <a:t>の個人情報に係る家族の同意がとられていなかった。</a:t>
            </a:r>
            <a:endParaRPr lang="en-US" altLang="ja-JP" sz="2000" u="sng" dirty="0"/>
          </a:p>
          <a:p>
            <a:pPr marL="1524000" indent="0">
              <a:buNone/>
            </a:pPr>
            <a:r>
              <a:rPr lang="ja-JP" altLang="en-US" sz="2000" dirty="0" smtClean="0"/>
              <a:t>利用者の個人情報に係る同意書に家族の署名があるものの、それが家族の個人情報に係る同意を含むということが読み取れないものがありました。利用者と利用者家族の個人情報に係る同意書を</a:t>
            </a:r>
            <a:r>
              <a:rPr lang="en-US" altLang="ja-JP" sz="2000" dirty="0" smtClean="0"/>
              <a:t>1</a:t>
            </a:r>
            <a:r>
              <a:rPr lang="ja-JP" altLang="en-US" sz="2000" dirty="0" smtClean="0"/>
              <a:t>枚で作成する場合、利用者だけでなく利用者</a:t>
            </a:r>
            <a:r>
              <a:rPr lang="ja-JP" altLang="en-US" sz="2000" dirty="0"/>
              <a:t>家族の個人情報</a:t>
            </a:r>
            <a:r>
              <a:rPr lang="ja-JP" altLang="en-US" sz="2000" dirty="0" smtClean="0"/>
              <a:t>に係る同意であることも明確にし、利用者家族の個人情報については利用者</a:t>
            </a:r>
            <a:r>
              <a:rPr lang="ja-JP" altLang="en-US" sz="2000" dirty="0"/>
              <a:t>家族の同意を得てください</a:t>
            </a:r>
            <a:r>
              <a:rPr lang="ja-JP" altLang="en-US" sz="2000" dirty="0" smtClean="0"/>
              <a:t>。</a:t>
            </a:r>
            <a:endParaRPr lang="en-US" altLang="ja-JP" sz="2000" dirty="0" smtClean="0"/>
          </a:p>
          <a:p>
            <a:pPr marL="354013" indent="3175">
              <a:buNone/>
            </a:pPr>
            <a:endParaRPr lang="en-US" altLang="ja-JP" sz="1800" u="sng" dirty="0" smtClean="0"/>
          </a:p>
          <a:p>
            <a:pPr marL="354013" indent="3175">
              <a:buNone/>
            </a:pPr>
            <a:r>
              <a:rPr lang="ja-JP" altLang="en-US" sz="2000" dirty="0" smtClean="0"/>
              <a:t>　</a:t>
            </a:r>
            <a:r>
              <a:rPr lang="ja-JP" altLang="en-US" sz="2000" u="sng" dirty="0"/>
              <a:t>●</a:t>
            </a:r>
            <a:r>
              <a:rPr lang="ja-JP" altLang="en-US" sz="2000" u="sng" dirty="0" smtClean="0"/>
              <a:t> 運営</a:t>
            </a:r>
            <a:r>
              <a:rPr lang="ja-JP" altLang="en-US" sz="2000" u="sng" dirty="0"/>
              <a:t>規程の記載内容が実際と違っていた。（営業時間、従業者の員数等）</a:t>
            </a:r>
            <a:endParaRPr lang="en-US" altLang="ja-JP" sz="2000" u="sng" dirty="0"/>
          </a:p>
          <a:p>
            <a:pPr marL="354013" indent="3175">
              <a:buNone/>
            </a:pPr>
            <a:r>
              <a:rPr lang="ja-JP" altLang="en-US" sz="2000" dirty="0" smtClean="0"/>
              <a:t>　</a:t>
            </a:r>
            <a:r>
              <a:rPr lang="ja-JP" altLang="en-US" sz="2000" u="sng" dirty="0"/>
              <a:t>●</a:t>
            </a:r>
            <a:r>
              <a:rPr lang="ja-JP" altLang="en-US" sz="2000" u="sng" dirty="0" smtClean="0"/>
              <a:t> 運営</a:t>
            </a:r>
            <a:r>
              <a:rPr lang="ja-JP" altLang="en-US" sz="2000" u="sng" dirty="0"/>
              <a:t>規程に虐待の防止の措置に関する事項が定められていなかった。</a:t>
            </a:r>
            <a:endParaRPr lang="en-US" altLang="ja-JP" sz="2000" u="sng" dirty="0"/>
          </a:p>
          <a:p>
            <a:pPr marL="1524000" indent="0" defTabSz="911225">
              <a:buNone/>
            </a:pPr>
            <a:r>
              <a:rPr lang="ja-JP" altLang="en-US" sz="2000" dirty="0"/>
              <a:t>運営規程や重要事項説明書は、</a:t>
            </a:r>
            <a:r>
              <a:rPr lang="ja-JP" altLang="en-US" sz="2000" dirty="0" smtClean="0"/>
              <a:t>利用者等が</a:t>
            </a:r>
            <a:r>
              <a:rPr lang="ja-JP" altLang="en-US" sz="2000" dirty="0"/>
              <a:t>事業内容等を</a:t>
            </a:r>
            <a:r>
              <a:rPr lang="ja-JP" altLang="en-US" sz="2000" dirty="0" smtClean="0"/>
              <a:t>知る重要な資料</a:t>
            </a:r>
            <a:r>
              <a:rPr lang="ja-JP" altLang="en-US" sz="2000" dirty="0"/>
              <a:t>になります</a:t>
            </a:r>
            <a:r>
              <a:rPr lang="ja-JP" altLang="en-US" sz="2000" dirty="0" smtClean="0"/>
              <a:t>。実際との整合性</a:t>
            </a:r>
            <a:r>
              <a:rPr lang="ja-JP" altLang="en-US" sz="2000" dirty="0"/>
              <a:t>がとれている</a:t>
            </a:r>
            <a:r>
              <a:rPr lang="ja-JP" altLang="en-US" sz="2000" dirty="0" smtClean="0"/>
              <a:t>か、必要な事項に漏れはないか、随時確認して</a:t>
            </a:r>
            <a:r>
              <a:rPr lang="ja-JP" altLang="en-US" sz="2000" dirty="0"/>
              <a:t>ください</a:t>
            </a:r>
            <a:r>
              <a:rPr lang="ja-JP" altLang="en-US" sz="2000" dirty="0" smtClean="0"/>
              <a:t>。</a:t>
            </a:r>
            <a:endParaRPr lang="en-US" altLang="ja-JP" sz="2000" dirty="0" smtClean="0"/>
          </a:p>
          <a:p>
            <a:pPr marL="900113" indent="-276225" defTabSz="911225">
              <a:buNone/>
            </a:pPr>
            <a:r>
              <a:rPr lang="en-US" altLang="ja-JP" sz="2000" dirty="0" smtClean="0"/>
              <a:t>※</a:t>
            </a:r>
            <a:r>
              <a:rPr lang="ja-JP" altLang="en-US" sz="2000" dirty="0" smtClean="0"/>
              <a:t>令和</a:t>
            </a:r>
            <a:r>
              <a:rPr lang="en-US" altLang="ja-JP" sz="2000" dirty="0" smtClean="0"/>
              <a:t>7</a:t>
            </a:r>
            <a:r>
              <a:rPr lang="ja-JP" altLang="en-US" sz="2000" dirty="0" smtClean="0"/>
              <a:t>年</a:t>
            </a:r>
            <a:r>
              <a:rPr lang="en-US" altLang="ja-JP" sz="2000" dirty="0" smtClean="0"/>
              <a:t>4</a:t>
            </a:r>
            <a:r>
              <a:rPr lang="ja-JP" altLang="en-US" sz="2000" dirty="0" smtClean="0"/>
              <a:t>月から、重要事項をウェブサイト（法人ホームページ等又は介護情報公表システム）に掲載することが義務付けられました。</a:t>
            </a:r>
            <a:r>
              <a:rPr lang="ja-JP" altLang="en-US" sz="2000" dirty="0"/>
              <a:t>　</a:t>
            </a:r>
            <a:endParaRPr lang="en-US" altLang="ja-JP" sz="2000" dirty="0" smtClean="0"/>
          </a:p>
          <a:p>
            <a:pPr marL="1344613" indent="-720725" defTabSz="911225">
              <a:buNone/>
            </a:pPr>
            <a:endParaRPr lang="en-US" altLang="ja-JP" sz="2200" dirty="0" smtClean="0"/>
          </a:p>
          <a:p>
            <a:pPr marL="1344613" indent="-720725" defTabSz="911225">
              <a:buNone/>
            </a:pPr>
            <a:r>
              <a:rPr lang="ja-JP" altLang="en-US" sz="2000" u="sng" dirty="0"/>
              <a:t>●</a:t>
            </a:r>
            <a:r>
              <a:rPr lang="ja-JP" altLang="en-US" sz="2000" u="sng" dirty="0" smtClean="0"/>
              <a:t> 複数の事業所別に勤務時間が区分された勤務表が作成されていなかった。</a:t>
            </a:r>
            <a:endParaRPr lang="en-US" altLang="ja-JP" sz="2000" u="sng" dirty="0" smtClean="0"/>
          </a:p>
          <a:p>
            <a:pPr marL="1524000" indent="0">
              <a:buNone/>
            </a:pPr>
            <a:r>
              <a:rPr lang="ja-JP" altLang="en-US" sz="2000" dirty="0" smtClean="0"/>
              <a:t>同一事業者の複数</a:t>
            </a:r>
            <a:r>
              <a:rPr lang="ja-JP" altLang="en-US" sz="2000" dirty="0"/>
              <a:t>の事業所を</a:t>
            </a:r>
            <a:r>
              <a:rPr lang="ja-JP" altLang="en-US" sz="2000" dirty="0" smtClean="0"/>
              <a:t>兼務する職員がいる場合、事業所の人員</a:t>
            </a:r>
            <a:r>
              <a:rPr lang="ja-JP" altLang="en-US" sz="2000" dirty="0"/>
              <a:t>配置基準を充たしていることが確認できる</a:t>
            </a:r>
            <a:r>
              <a:rPr lang="ja-JP" altLang="en-US" sz="2000" dirty="0" smtClean="0"/>
              <a:t>よう、事業所別に勤務表を作成してください。また、同一</a:t>
            </a:r>
            <a:r>
              <a:rPr lang="ja-JP" altLang="en-US" sz="2000" dirty="0"/>
              <a:t>事業所内で複数の</a:t>
            </a:r>
            <a:r>
              <a:rPr lang="ja-JP" altLang="en-US" sz="2000" dirty="0" smtClean="0"/>
              <a:t>職種を兼務する職員がいる場合も、職種別の勤務時間がわかるように作成してください。</a:t>
            </a:r>
            <a:r>
              <a:rPr lang="en-US" altLang="ja-JP" sz="2000" dirty="0" smtClean="0"/>
              <a:t> </a:t>
            </a:r>
          </a:p>
          <a:p>
            <a:pPr marL="627063" indent="0" defTabSz="627063">
              <a:buNone/>
            </a:pPr>
            <a:r>
              <a:rPr lang="ja-JP" altLang="en-US" sz="2000" u="sng" dirty="0"/>
              <a:t>●</a:t>
            </a:r>
            <a:r>
              <a:rPr lang="ja-JP" altLang="en-US" sz="2000" u="sng" dirty="0" smtClean="0"/>
              <a:t> 新任</a:t>
            </a:r>
            <a:r>
              <a:rPr lang="ja-JP" altLang="en-US" sz="2000" u="sng" dirty="0"/>
              <a:t>職員研修に必要な項目が実施されていなかった</a:t>
            </a:r>
            <a:r>
              <a:rPr lang="ja-JP" altLang="en-US" sz="2000" u="sng" dirty="0" smtClean="0"/>
              <a:t>。（虐待防止等）</a:t>
            </a:r>
            <a:r>
              <a:rPr lang="ja-JP" altLang="en-US" sz="2000" dirty="0" smtClean="0"/>
              <a:t>　　　　次ページ参照</a:t>
            </a:r>
            <a:endParaRPr lang="en-US" altLang="ja-JP" sz="2000" dirty="0" smtClean="0"/>
          </a:p>
        </p:txBody>
      </p:sp>
      <p:sp>
        <p:nvSpPr>
          <p:cNvPr id="8" name="右矢印 7"/>
          <p:cNvSpPr/>
          <p:nvPr/>
        </p:nvSpPr>
        <p:spPr>
          <a:xfrm>
            <a:off x="949196" y="974018"/>
            <a:ext cx="503456" cy="38278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右矢印 8"/>
          <p:cNvSpPr/>
          <p:nvPr/>
        </p:nvSpPr>
        <p:spPr>
          <a:xfrm>
            <a:off x="949196" y="3306866"/>
            <a:ext cx="503456" cy="38278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角丸四角形 11"/>
          <p:cNvSpPr/>
          <p:nvPr/>
        </p:nvSpPr>
        <p:spPr>
          <a:xfrm>
            <a:off x="243570" y="287220"/>
            <a:ext cx="11851448" cy="170277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角丸四角形 12"/>
          <p:cNvSpPr/>
          <p:nvPr/>
        </p:nvSpPr>
        <p:spPr>
          <a:xfrm>
            <a:off x="243570" y="2236417"/>
            <a:ext cx="11851448" cy="2292483"/>
          </a:xfrm>
          <a:prstGeom prst="roundRect">
            <a:avLst>
              <a:gd name="adj" fmla="val 111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角丸四角形 10"/>
          <p:cNvSpPr/>
          <p:nvPr/>
        </p:nvSpPr>
        <p:spPr>
          <a:xfrm>
            <a:off x="53516" y="5613"/>
            <a:ext cx="1510479" cy="387927"/>
          </a:xfrm>
          <a:prstGeom prst="roundRect">
            <a:avLst/>
          </a:prstGeom>
          <a:solidFill>
            <a:schemeClr val="accent1">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000" dirty="0"/>
              <a:t>秘密保持</a:t>
            </a:r>
            <a:endParaRPr lang="en-US" altLang="ja-JP" sz="2000" dirty="0"/>
          </a:p>
        </p:txBody>
      </p:sp>
      <p:sp>
        <p:nvSpPr>
          <p:cNvPr id="4" name="角丸四角形 3"/>
          <p:cNvSpPr/>
          <p:nvPr/>
        </p:nvSpPr>
        <p:spPr>
          <a:xfrm>
            <a:off x="49829" y="2025061"/>
            <a:ext cx="1514166" cy="387927"/>
          </a:xfrm>
          <a:prstGeom prst="roundRect">
            <a:avLst/>
          </a:prstGeom>
          <a:solidFill>
            <a:schemeClr val="accent1">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000" dirty="0"/>
              <a:t>運営</a:t>
            </a:r>
            <a:r>
              <a:rPr lang="ja-JP" altLang="en-US" sz="2000" dirty="0" smtClean="0"/>
              <a:t>規程</a:t>
            </a:r>
            <a:endParaRPr lang="en-US" altLang="ja-JP" sz="2000" dirty="0"/>
          </a:p>
        </p:txBody>
      </p:sp>
      <p:sp>
        <p:nvSpPr>
          <p:cNvPr id="15" name="角丸四角形 14"/>
          <p:cNvSpPr/>
          <p:nvPr/>
        </p:nvSpPr>
        <p:spPr>
          <a:xfrm>
            <a:off x="243570" y="4838731"/>
            <a:ext cx="11851449" cy="1946036"/>
          </a:xfrm>
          <a:prstGeom prst="roundRect">
            <a:avLst>
              <a:gd name="adj" fmla="val 111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角丸四角形 13"/>
          <p:cNvSpPr/>
          <p:nvPr/>
        </p:nvSpPr>
        <p:spPr>
          <a:xfrm>
            <a:off x="49829" y="4602133"/>
            <a:ext cx="2283321" cy="404062"/>
          </a:xfrm>
          <a:prstGeom prst="roundRect">
            <a:avLst/>
          </a:prstGeom>
          <a:solidFill>
            <a:schemeClr val="accent1">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000" dirty="0" smtClean="0"/>
              <a:t>勤務体制の確保</a:t>
            </a:r>
            <a:endParaRPr lang="en-US" altLang="ja-JP" sz="2000" dirty="0"/>
          </a:p>
        </p:txBody>
      </p:sp>
      <p:sp>
        <p:nvSpPr>
          <p:cNvPr id="17" name="右矢印 16"/>
          <p:cNvSpPr/>
          <p:nvPr/>
        </p:nvSpPr>
        <p:spPr>
          <a:xfrm>
            <a:off x="9083783" y="6360132"/>
            <a:ext cx="503456" cy="38278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右矢印 15"/>
          <p:cNvSpPr/>
          <p:nvPr/>
        </p:nvSpPr>
        <p:spPr>
          <a:xfrm>
            <a:off x="949196" y="5512693"/>
            <a:ext cx="503456" cy="38278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15703730"/>
      </p:ext>
    </p:extLst>
  </p:cSld>
  <p:clrMapOvr>
    <a:masterClrMapping/>
  </p:clrMapOvr>
  <mc:AlternateContent xmlns:mc="http://schemas.openxmlformats.org/markup-compatibility/2006" xmlns:p14="http://schemas.microsoft.com/office/powerpoint/2010/main">
    <mc:Choice Requires="p14">
      <p:transition spd="slow" p14:dur="2000" advTm="45994"/>
    </mc:Choice>
    <mc:Fallback xmlns="">
      <p:transition spd="slow" advTm="45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11</a:t>
            </a:fld>
            <a:endParaRPr kumimoji="1" lang="ja-JP" altLang="en-US" dirty="0"/>
          </a:p>
        </p:txBody>
      </p:sp>
      <p:sp>
        <p:nvSpPr>
          <p:cNvPr id="11" name="角丸四角形 10"/>
          <p:cNvSpPr/>
          <p:nvPr/>
        </p:nvSpPr>
        <p:spPr>
          <a:xfrm>
            <a:off x="3439982" y="27709"/>
            <a:ext cx="5098472" cy="387927"/>
          </a:xfrm>
          <a:prstGeom prst="roundRect">
            <a:avLst/>
          </a:prstGeom>
          <a:solidFill>
            <a:schemeClr val="accent1">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000" dirty="0" smtClean="0"/>
              <a:t>委員会・研修・訓練の実施回数</a:t>
            </a:r>
            <a:endParaRPr lang="en-US" altLang="ja-JP" sz="2000" dirty="0" smtClean="0"/>
          </a:p>
        </p:txBody>
      </p:sp>
      <p:graphicFrame>
        <p:nvGraphicFramePr>
          <p:cNvPr id="8" name="オブジェクト 7"/>
          <p:cNvGraphicFramePr>
            <a:graphicFrameLocks noChangeAspect="1"/>
          </p:cNvGraphicFramePr>
          <p:nvPr>
            <p:extLst>
              <p:ext uri="{D42A27DB-BD31-4B8C-83A1-F6EECF244321}">
                <p14:modId xmlns:p14="http://schemas.microsoft.com/office/powerpoint/2010/main" val="229115575"/>
              </p:ext>
            </p:extLst>
          </p:nvPr>
        </p:nvGraphicFramePr>
        <p:xfrm>
          <a:off x="204717" y="387927"/>
          <a:ext cx="11569002" cy="6478190"/>
        </p:xfrm>
        <a:graphic>
          <a:graphicData uri="http://schemas.openxmlformats.org/presentationml/2006/ole">
            <mc:AlternateContent xmlns:mc="http://schemas.openxmlformats.org/markup-compatibility/2006">
              <mc:Choice xmlns:v="urn:schemas-microsoft-com:vml" Requires="v">
                <p:oleObj spid="_x0000_s1029" name="ワークシート" r:id="rId5" imgW="17925885" imgH="10039169" progId="Excel.Sheet.12">
                  <p:embed/>
                </p:oleObj>
              </mc:Choice>
              <mc:Fallback>
                <p:oleObj name="ワークシート" r:id="rId5" imgW="17925885" imgH="10039169" progId="Excel.Sheet.12">
                  <p:embed/>
                  <p:pic>
                    <p:nvPicPr>
                      <p:cNvPr id="8" name="オブジェクト 7"/>
                      <p:cNvPicPr/>
                      <p:nvPr/>
                    </p:nvPicPr>
                    <p:blipFill>
                      <a:blip r:embed="rId6"/>
                      <a:stretch>
                        <a:fillRect/>
                      </a:stretch>
                    </p:blipFill>
                    <p:spPr>
                      <a:xfrm>
                        <a:off x="204717" y="387927"/>
                        <a:ext cx="11569002" cy="6478190"/>
                      </a:xfrm>
                      <a:prstGeom prst="rect">
                        <a:avLst/>
                      </a:prstGeom>
                      <a:ln w="6350">
                        <a:solidFill>
                          <a:schemeClr val="tx1"/>
                        </a:solidFill>
                      </a:ln>
                    </p:spPr>
                  </p:pic>
                </p:oleObj>
              </mc:Fallback>
            </mc:AlternateContent>
          </a:graphicData>
        </a:graphic>
      </p:graphicFrame>
      <p:pic>
        <p:nvPicPr>
          <p:cNvPr id="4" name="オーディオ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47039360"/>
      </p:ext>
    </p:extLst>
  </p:cSld>
  <p:clrMapOvr>
    <a:masterClrMapping/>
  </p:clrMapOvr>
  <mc:AlternateContent xmlns:mc="http://schemas.openxmlformats.org/markup-compatibility/2006" xmlns:p14="http://schemas.microsoft.com/office/powerpoint/2010/main">
    <mc:Choice Requires="p14">
      <p:transition spd="slow" p14:dur="2000" advTm="12393"/>
    </mc:Choice>
    <mc:Fallback xmlns="">
      <p:transition spd="slow" advTm="12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12</a:t>
            </a:fld>
            <a:endParaRPr kumimoji="1" lang="ja-JP" altLang="en-US" dirty="0"/>
          </a:p>
        </p:txBody>
      </p:sp>
      <p:sp>
        <p:nvSpPr>
          <p:cNvPr id="7" name="コンテンツ プレースホルダー 2"/>
          <p:cNvSpPr txBox="1">
            <a:spLocks/>
          </p:cNvSpPr>
          <p:nvPr/>
        </p:nvSpPr>
        <p:spPr>
          <a:xfrm>
            <a:off x="117987" y="5102941"/>
            <a:ext cx="12191999" cy="5047533"/>
          </a:xfrm>
          <a:prstGeom prst="rect">
            <a:avLst/>
          </a:prstGeom>
          <a:ln w="19050">
            <a:noFill/>
          </a:ln>
        </p:spPr>
        <p:txBody>
          <a:bodyPr lIns="72000" tIns="10800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en-US" altLang="ja-JP" sz="2000" dirty="0"/>
          </a:p>
          <a:p>
            <a:pPr marL="0" indent="0">
              <a:buFont typeface="Arial" panose="020B0604020202020204" pitchFamily="34" charset="0"/>
              <a:buNone/>
            </a:pPr>
            <a:r>
              <a:rPr lang="ja-JP" altLang="en-US" sz="2000" dirty="0" smtClean="0"/>
              <a:t>　</a:t>
            </a:r>
            <a:r>
              <a:rPr lang="ja-JP" altLang="en-US" sz="2000" dirty="0"/>
              <a:t>　</a:t>
            </a:r>
            <a:endParaRPr lang="en-US" altLang="ja-JP" sz="2000" dirty="0" smtClean="0"/>
          </a:p>
          <a:p>
            <a:pPr marL="0" indent="0">
              <a:buFont typeface="Arial" panose="020B0604020202020204" pitchFamily="34" charset="0"/>
              <a:buNone/>
            </a:pPr>
            <a:endParaRPr lang="en-US" altLang="ja-JP" sz="2000" dirty="0" smtClean="0"/>
          </a:p>
          <a:p>
            <a:pPr marL="0" indent="0">
              <a:buFont typeface="Arial" panose="020B0604020202020204" pitchFamily="34" charset="0"/>
              <a:buNone/>
            </a:pPr>
            <a:endParaRPr lang="en-US" altLang="ja-JP" sz="2000" dirty="0" smtClean="0"/>
          </a:p>
          <a:p>
            <a:pPr marL="0" indent="0">
              <a:buFont typeface="Arial" panose="020B0604020202020204" pitchFamily="34" charset="0"/>
              <a:buNone/>
            </a:pPr>
            <a:endParaRPr lang="ja-JP" altLang="en-US" sz="2000" dirty="0"/>
          </a:p>
        </p:txBody>
      </p:sp>
      <p:sp>
        <p:nvSpPr>
          <p:cNvPr id="9" name="コンテンツ プレースホルダー 2"/>
          <p:cNvSpPr txBox="1">
            <a:spLocks/>
          </p:cNvSpPr>
          <p:nvPr/>
        </p:nvSpPr>
        <p:spPr>
          <a:xfrm>
            <a:off x="0" y="477333"/>
            <a:ext cx="12192000" cy="2086687"/>
          </a:xfrm>
          <a:prstGeom prst="rect">
            <a:avLst/>
          </a:prstGeom>
          <a:ln w="19050">
            <a:noFill/>
          </a:ln>
        </p:spPr>
        <p:txBody>
          <a:bodyPr lIns="72000" tIns="10800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303213" indent="0">
              <a:buNone/>
            </a:pPr>
            <a:r>
              <a:rPr lang="ja-JP" altLang="en-US" sz="2000" u="sng" dirty="0" smtClean="0"/>
              <a:t>● 加算の算定要件を満たすことがわかる記録が不明確だった。</a:t>
            </a:r>
            <a:endParaRPr lang="en-US" altLang="ja-JP" sz="2000" u="sng" dirty="0" smtClean="0"/>
          </a:p>
          <a:p>
            <a:pPr marL="303213" indent="0">
              <a:buNone/>
            </a:pPr>
            <a:endParaRPr lang="en-US" altLang="ja-JP" sz="100" u="sng" dirty="0" smtClean="0"/>
          </a:p>
          <a:p>
            <a:pPr marL="1250950" indent="0">
              <a:buNone/>
            </a:pPr>
            <a:r>
              <a:rPr lang="ja-JP" altLang="en-US" sz="2000" dirty="0"/>
              <a:t>加算の多くは、算定要件として、記録の整備が</a:t>
            </a:r>
            <a:r>
              <a:rPr lang="ja-JP" altLang="en-US" sz="2000" dirty="0" smtClean="0"/>
              <a:t>求められています。</a:t>
            </a:r>
            <a:endParaRPr lang="en-US" altLang="ja-JP" sz="2000" dirty="0" smtClean="0"/>
          </a:p>
          <a:p>
            <a:pPr marL="1250950" indent="0">
              <a:buNone/>
            </a:pPr>
            <a:r>
              <a:rPr lang="ja-JP" altLang="en-US" sz="2000" dirty="0"/>
              <a:t>記録が</a:t>
            </a:r>
            <a:r>
              <a:rPr lang="ja-JP" altLang="en-US" sz="2000" dirty="0" smtClean="0"/>
              <a:t>明文上</a:t>
            </a:r>
            <a:r>
              <a:rPr lang="ja-JP" altLang="en-US" sz="2000" dirty="0"/>
              <a:t>必須とされているか否かに関わらず、算定要件を満たしていることが事後的に確認</a:t>
            </a:r>
            <a:r>
              <a:rPr lang="ja-JP" altLang="en-US" sz="2000" dirty="0" smtClean="0"/>
              <a:t>できなければなりません。</a:t>
            </a:r>
            <a:endParaRPr lang="en-US" altLang="ja-JP" sz="2000" dirty="0" smtClean="0"/>
          </a:p>
          <a:p>
            <a:pPr marL="1250950" indent="0">
              <a:buNone/>
            </a:pPr>
            <a:r>
              <a:rPr lang="ja-JP" altLang="en-US" sz="2000" dirty="0" smtClean="0"/>
              <a:t>加算</a:t>
            </a:r>
            <a:r>
              <a:rPr lang="ja-JP" altLang="en-US" sz="2000" dirty="0"/>
              <a:t>要件を満たしていることを、事業所自ら説明できるよう書類の整備</a:t>
            </a:r>
            <a:r>
              <a:rPr lang="ja-JP" altLang="en-US" sz="2000" dirty="0" smtClean="0"/>
              <a:t>を行ってください。</a:t>
            </a:r>
            <a:endParaRPr lang="en-US" altLang="ja-JP" sz="2000" dirty="0"/>
          </a:p>
        </p:txBody>
      </p:sp>
      <p:sp>
        <p:nvSpPr>
          <p:cNvPr id="8" name="角丸四角形 7"/>
          <p:cNvSpPr/>
          <p:nvPr/>
        </p:nvSpPr>
        <p:spPr>
          <a:xfrm>
            <a:off x="242047" y="170041"/>
            <a:ext cx="11779624" cy="2535078"/>
          </a:xfrm>
          <a:prstGeom prst="roundRect">
            <a:avLst>
              <a:gd name="adj" fmla="val 111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 5"/>
          <p:cNvSpPr/>
          <p:nvPr/>
        </p:nvSpPr>
        <p:spPr>
          <a:xfrm>
            <a:off x="103686" y="59579"/>
            <a:ext cx="2283321" cy="387927"/>
          </a:xfrm>
          <a:prstGeom prst="roundRect">
            <a:avLst/>
          </a:prstGeom>
          <a:solidFill>
            <a:schemeClr val="accent1">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000" dirty="0" smtClean="0"/>
              <a:t>介護報酬（加算</a:t>
            </a:r>
            <a:r>
              <a:rPr lang="ja-JP" altLang="en-US" dirty="0" smtClean="0"/>
              <a:t>）</a:t>
            </a:r>
            <a:endParaRPr lang="en-US" altLang="ja-JP" dirty="0"/>
          </a:p>
        </p:txBody>
      </p:sp>
      <p:sp>
        <p:nvSpPr>
          <p:cNvPr id="10" name="右矢印 9"/>
          <p:cNvSpPr/>
          <p:nvPr/>
        </p:nvSpPr>
        <p:spPr>
          <a:xfrm>
            <a:off x="741890" y="1052871"/>
            <a:ext cx="503456" cy="38278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a:off x="0" y="2815581"/>
            <a:ext cx="12192000" cy="4124206"/>
          </a:xfrm>
          <a:prstGeom prst="rect">
            <a:avLst/>
          </a:prstGeom>
        </p:spPr>
        <p:txBody>
          <a:bodyPr wrap="square">
            <a:spAutoFit/>
          </a:bodyPr>
          <a:lstStyle/>
          <a:p>
            <a:r>
              <a:rPr lang="en-US" altLang="ja-JP" sz="2000" dirty="0" smtClean="0"/>
              <a:t>【</a:t>
            </a:r>
            <a:r>
              <a:rPr lang="ja-JP" altLang="en-US" sz="2000" dirty="0" smtClean="0"/>
              <a:t>加算</a:t>
            </a:r>
            <a:r>
              <a:rPr lang="ja-JP" altLang="en-US" sz="2000" dirty="0"/>
              <a:t>要件の</a:t>
            </a:r>
            <a:r>
              <a:rPr lang="ja-JP" altLang="en-US" sz="2000" dirty="0" smtClean="0"/>
              <a:t>確認</a:t>
            </a:r>
            <a:r>
              <a:rPr lang="en-US" altLang="ja-JP" sz="2000" dirty="0" smtClean="0"/>
              <a:t>】</a:t>
            </a:r>
            <a:endParaRPr lang="ja-JP" altLang="en-US" sz="2000" dirty="0"/>
          </a:p>
          <a:p>
            <a:pPr marL="174625" indent="-174625"/>
            <a:r>
              <a:rPr lang="ja-JP" altLang="en-US" sz="2000" dirty="0" smtClean="0"/>
              <a:t>・ケアレスミスによる</a:t>
            </a:r>
            <a:r>
              <a:rPr lang="ja-JP" altLang="en-US" sz="2000" dirty="0"/>
              <a:t>報酬</a:t>
            </a:r>
            <a:r>
              <a:rPr lang="ja-JP" altLang="en-US" sz="2000" dirty="0" smtClean="0"/>
              <a:t>返還を防ぐため</a:t>
            </a:r>
            <a:r>
              <a:rPr lang="ja-JP" altLang="en-US" sz="2000" dirty="0"/>
              <a:t>、報酬告示、解釈通知、関連する告示</a:t>
            </a:r>
            <a:r>
              <a:rPr lang="en-US" altLang="ja-JP" sz="2000" dirty="0"/>
              <a:t>(</a:t>
            </a:r>
            <a:r>
              <a:rPr lang="ja-JP" altLang="en-US" sz="2000" dirty="0"/>
              <a:t>「</a:t>
            </a:r>
            <a:r>
              <a:rPr lang="ja-JP" altLang="en-US" sz="2000" dirty="0" smtClean="0"/>
              <a:t>厚生</a:t>
            </a:r>
            <a:r>
              <a:rPr lang="ja-JP" altLang="en-US" sz="2000" dirty="0"/>
              <a:t>労働大臣が定める</a:t>
            </a:r>
            <a:r>
              <a:rPr lang="en-US" altLang="ja-JP" sz="2000" dirty="0"/>
              <a:t>…</a:t>
            </a:r>
            <a:r>
              <a:rPr lang="ja-JP" altLang="en-US" sz="2000" dirty="0"/>
              <a:t>」</a:t>
            </a:r>
            <a:r>
              <a:rPr lang="en-US" altLang="ja-JP" sz="2000" dirty="0"/>
              <a:t>)</a:t>
            </a:r>
            <a:r>
              <a:rPr lang="ja-JP" altLang="en-US" sz="2000" dirty="0"/>
              <a:t>及び厚生労働省発出のＱ＆Ａ等を</a:t>
            </a:r>
            <a:r>
              <a:rPr lang="ja-JP" altLang="en-US" sz="2000" dirty="0" smtClean="0"/>
              <a:t>確認してください。</a:t>
            </a:r>
            <a:endParaRPr lang="en-US" altLang="ja-JP" sz="2000" dirty="0" smtClean="0"/>
          </a:p>
          <a:p>
            <a:pPr marL="174625" indent="-174625"/>
            <a:r>
              <a:rPr lang="ja-JP" altLang="en-US" sz="2000" dirty="0" smtClean="0"/>
              <a:t>・</a:t>
            </a:r>
            <a:r>
              <a:rPr lang="ja-JP" altLang="en-US" sz="2000" dirty="0"/>
              <a:t>要件は、単位数表、解釈通知その他の通知類及びＱ＆Ａに分散している場合が</a:t>
            </a:r>
            <a:r>
              <a:rPr lang="ja-JP" altLang="en-US" sz="2000" dirty="0" smtClean="0"/>
              <a:t>ある</a:t>
            </a:r>
            <a:r>
              <a:rPr lang="ja-JP" altLang="en-US" sz="2000" dirty="0"/>
              <a:t>ため、遺漏がないよう</a:t>
            </a:r>
            <a:r>
              <a:rPr lang="ja-JP" altLang="en-US" sz="2000" dirty="0" smtClean="0"/>
              <a:t>注意して</a:t>
            </a:r>
            <a:r>
              <a:rPr lang="ja-JP" altLang="en-US" sz="2000" dirty="0"/>
              <a:t>く</a:t>
            </a:r>
            <a:r>
              <a:rPr lang="ja-JP" altLang="en-US" sz="2000" dirty="0" smtClean="0"/>
              <a:t>ださい。</a:t>
            </a:r>
            <a:endParaRPr lang="en-US" altLang="ja-JP" sz="2000" dirty="0" smtClean="0"/>
          </a:p>
          <a:p>
            <a:pPr marL="174625" indent="-174625"/>
            <a:endParaRPr lang="ja-JP" altLang="en-US" sz="1000" dirty="0"/>
          </a:p>
          <a:p>
            <a:r>
              <a:rPr lang="en-US" altLang="ja-JP" dirty="0" smtClean="0"/>
              <a:t>【</a:t>
            </a:r>
            <a:r>
              <a:rPr lang="ja-JP" altLang="en-US" dirty="0"/>
              <a:t>主な告示・</a:t>
            </a:r>
            <a:r>
              <a:rPr lang="ja-JP" altLang="en-US" dirty="0" smtClean="0"/>
              <a:t>解釈通等</a:t>
            </a:r>
            <a:r>
              <a:rPr lang="en-US" altLang="ja-JP" dirty="0"/>
              <a:t>】</a:t>
            </a:r>
          </a:p>
          <a:p>
            <a:r>
              <a:rPr lang="ja-JP" altLang="en-US" dirty="0" smtClean="0"/>
              <a:t>・指定地域密着型サービスに</a:t>
            </a:r>
            <a:r>
              <a:rPr lang="ja-JP" altLang="en-US" dirty="0"/>
              <a:t>要する費用の額の算定に関する</a:t>
            </a:r>
            <a:r>
              <a:rPr lang="ja-JP" altLang="en-US" dirty="0" smtClean="0"/>
              <a:t>基準</a:t>
            </a:r>
            <a:r>
              <a:rPr lang="en-US" altLang="zh-CN" dirty="0" smtClean="0"/>
              <a:t>〔</a:t>
            </a:r>
            <a:r>
              <a:rPr lang="ja-JP" altLang="en-US" dirty="0" smtClean="0"/>
              <a:t>平成</a:t>
            </a:r>
            <a:r>
              <a:rPr lang="en-US" altLang="ja-JP" dirty="0" smtClean="0"/>
              <a:t>18</a:t>
            </a:r>
            <a:r>
              <a:rPr lang="ja-JP" altLang="en-US" dirty="0"/>
              <a:t>年</a:t>
            </a:r>
            <a:r>
              <a:rPr lang="en-US" altLang="ja-JP" dirty="0" smtClean="0"/>
              <a:t>3</a:t>
            </a:r>
            <a:r>
              <a:rPr lang="ja-JP" altLang="en-US" dirty="0" smtClean="0"/>
              <a:t>月</a:t>
            </a:r>
            <a:r>
              <a:rPr lang="en-US" altLang="ja-JP" dirty="0" smtClean="0"/>
              <a:t>14</a:t>
            </a:r>
            <a:r>
              <a:rPr lang="ja-JP" altLang="en-US" dirty="0" smtClean="0"/>
              <a:t>日厚生労働省告示第</a:t>
            </a:r>
            <a:r>
              <a:rPr lang="en-US" altLang="ja-JP" dirty="0" smtClean="0"/>
              <a:t>126</a:t>
            </a:r>
            <a:r>
              <a:rPr lang="ja-JP" altLang="en-US" dirty="0" smtClean="0"/>
              <a:t>号</a:t>
            </a:r>
            <a:r>
              <a:rPr lang="en-US" altLang="zh-CN" dirty="0" smtClean="0"/>
              <a:t>〕</a:t>
            </a:r>
            <a:endParaRPr lang="en-US" altLang="ja-JP" dirty="0" smtClean="0"/>
          </a:p>
          <a:p>
            <a:pPr marL="174625" indent="-174625"/>
            <a:r>
              <a:rPr lang="ja-JP" altLang="en-US" dirty="0" smtClean="0"/>
              <a:t>・指定地域密着型サービスに要する費用の額の算定に関する基準及び指定地域密着型介護予防サービス</a:t>
            </a:r>
            <a:r>
              <a:rPr lang="ja-JP" altLang="en-US" dirty="0"/>
              <a:t>に要する費用の額の算定に関する</a:t>
            </a:r>
            <a:r>
              <a:rPr lang="ja-JP" altLang="en-US" dirty="0" smtClean="0"/>
              <a:t>基準の</a:t>
            </a:r>
            <a:r>
              <a:rPr lang="ja-JP" altLang="en-US" dirty="0"/>
              <a:t>制定に伴う実施上の留意事項に</a:t>
            </a:r>
            <a:r>
              <a:rPr lang="ja-JP" altLang="en-US" dirty="0" smtClean="0"/>
              <a:t>ついて</a:t>
            </a:r>
            <a:endParaRPr lang="en-US" altLang="ja-JP" dirty="0" smtClean="0"/>
          </a:p>
          <a:p>
            <a:pPr marL="174625" indent="-174625"/>
            <a:r>
              <a:rPr lang="ja-JP" altLang="en-US" dirty="0" smtClean="0"/>
              <a:t>・指定居宅介護支援に</a:t>
            </a:r>
            <a:r>
              <a:rPr lang="ja-JP" altLang="en-US" dirty="0"/>
              <a:t>要する費用の額の算定に関する</a:t>
            </a:r>
            <a:r>
              <a:rPr lang="ja-JP" altLang="en-US" dirty="0" smtClean="0"/>
              <a:t>基準</a:t>
            </a:r>
            <a:r>
              <a:rPr lang="en-US" altLang="zh-CN" dirty="0" smtClean="0"/>
              <a:t>〔</a:t>
            </a:r>
            <a:r>
              <a:rPr lang="ja-JP" altLang="en-US" dirty="0" smtClean="0"/>
              <a:t>平成</a:t>
            </a:r>
            <a:r>
              <a:rPr lang="en-US" altLang="ja-JP" dirty="0" smtClean="0"/>
              <a:t>12</a:t>
            </a:r>
            <a:r>
              <a:rPr lang="ja-JP" altLang="en-US" dirty="0" smtClean="0"/>
              <a:t>年</a:t>
            </a:r>
            <a:r>
              <a:rPr lang="en-US" altLang="ja-JP" dirty="0" smtClean="0"/>
              <a:t>2</a:t>
            </a:r>
            <a:r>
              <a:rPr lang="ja-JP" altLang="en-US" dirty="0" smtClean="0"/>
              <a:t>月</a:t>
            </a:r>
            <a:r>
              <a:rPr lang="en-US" altLang="ja-JP" dirty="0" smtClean="0"/>
              <a:t>10</a:t>
            </a:r>
            <a:r>
              <a:rPr lang="ja-JP" altLang="en-US" dirty="0" smtClean="0"/>
              <a:t>日厚生省告示第</a:t>
            </a:r>
            <a:r>
              <a:rPr lang="en-US" altLang="ja-JP" dirty="0" smtClean="0"/>
              <a:t>20</a:t>
            </a:r>
            <a:r>
              <a:rPr lang="ja-JP" altLang="en-US" dirty="0" smtClean="0"/>
              <a:t>号</a:t>
            </a:r>
            <a:r>
              <a:rPr lang="en-US" altLang="zh-CN" dirty="0" smtClean="0"/>
              <a:t>〕</a:t>
            </a:r>
          </a:p>
          <a:p>
            <a:pPr marL="174625" indent="-174625"/>
            <a:r>
              <a:rPr lang="ja-JP" altLang="en-US" dirty="0" smtClean="0"/>
              <a:t>・指定居宅サービス</a:t>
            </a:r>
            <a:r>
              <a:rPr lang="ja-JP" altLang="en-US" dirty="0"/>
              <a:t>に要する費用の額の算定に関する</a:t>
            </a:r>
            <a:r>
              <a:rPr lang="ja-JP" altLang="en-US" dirty="0" smtClean="0"/>
              <a:t>基準（訪問通所サービス、居宅療養管理指導及び福祉用具貸与に係る部分）及び指定居宅介護支援に</a:t>
            </a:r>
            <a:r>
              <a:rPr lang="ja-JP" altLang="en-US" dirty="0"/>
              <a:t>要する費用の額の算定に関する基準の制定に伴う実施上の留意事項について</a:t>
            </a:r>
            <a:endParaRPr lang="en-US" altLang="ja-JP" dirty="0"/>
          </a:p>
          <a:p>
            <a:pPr marL="174625" indent="-174625"/>
            <a:r>
              <a:rPr lang="ja-JP" altLang="en-US" dirty="0" smtClean="0"/>
              <a:t>・厚生</a:t>
            </a:r>
            <a:r>
              <a:rPr lang="ja-JP" altLang="en-US" dirty="0"/>
              <a:t>労働省が発した各種Ｑ＆</a:t>
            </a:r>
            <a:r>
              <a:rPr lang="ja-JP" altLang="en-US" dirty="0" smtClean="0"/>
              <a:t>Ａ</a:t>
            </a:r>
            <a:endParaRPr lang="ja-JP" altLang="en-US" dirty="0"/>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88071678"/>
      </p:ext>
    </p:extLst>
  </p:cSld>
  <p:clrMapOvr>
    <a:masterClrMapping/>
  </p:clrMapOvr>
  <mc:AlternateContent xmlns:mc="http://schemas.openxmlformats.org/markup-compatibility/2006" xmlns:p14="http://schemas.microsoft.com/office/powerpoint/2010/main">
    <mc:Choice Requires="p14">
      <p:transition spd="slow" p14:dur="2000" advTm="66316"/>
    </mc:Choice>
    <mc:Fallback xmlns="">
      <p:transition spd="slow" advTm="66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57815" y="6492875"/>
            <a:ext cx="2743200" cy="365125"/>
          </a:xfrm>
        </p:spPr>
        <p:txBody>
          <a:bodyPr/>
          <a:lstStyle/>
          <a:p>
            <a:fld id="{D339279A-9CE5-4E47-B07B-F5EE1F1AD395}" type="slidenum">
              <a:rPr kumimoji="1" lang="ja-JP" altLang="en-US" smtClean="0"/>
              <a:t>13</a:t>
            </a:fld>
            <a:endParaRPr kumimoji="1" lang="ja-JP" altLang="en-US" dirty="0"/>
          </a:p>
        </p:txBody>
      </p:sp>
      <p:sp>
        <p:nvSpPr>
          <p:cNvPr id="3" name="タイトル 1"/>
          <p:cNvSpPr txBox="1">
            <a:spLocks/>
          </p:cNvSpPr>
          <p:nvPr/>
        </p:nvSpPr>
        <p:spPr>
          <a:xfrm>
            <a:off x="0" y="0"/>
            <a:ext cx="12192000" cy="468246"/>
          </a:xfrm>
          <a:prstGeom prst="rect">
            <a:avLst/>
          </a:prstGeom>
          <a:solidFill>
            <a:schemeClr val="accent1">
              <a:lumMod val="20000"/>
              <a:lumOff val="80000"/>
            </a:schemeClr>
          </a:solidFill>
          <a:ln w="25400">
            <a:solidFill>
              <a:schemeClr val="tx1"/>
            </a:solidFill>
          </a:ln>
        </p:spPr>
        <p:txBody>
          <a:bodyPr anchor="ctr" anchorCtr="0">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３　電子申請届出システムについて</a:t>
            </a:r>
            <a:endParaRPr lang="ja-JP" altLang="en-US" sz="2400" b="1" dirty="0"/>
          </a:p>
        </p:txBody>
      </p:sp>
      <p:sp>
        <p:nvSpPr>
          <p:cNvPr id="4" name="正方形/長方形 3"/>
          <p:cNvSpPr/>
          <p:nvPr/>
        </p:nvSpPr>
        <p:spPr>
          <a:xfrm>
            <a:off x="15976" y="525505"/>
            <a:ext cx="12192000" cy="1323439"/>
          </a:xfrm>
          <a:prstGeom prst="rect">
            <a:avLst/>
          </a:prstGeom>
        </p:spPr>
        <p:txBody>
          <a:bodyPr wrap="square">
            <a:spAutoFit/>
          </a:bodyPr>
          <a:lstStyle/>
          <a:p>
            <a:pPr marL="82550" lvl="0" indent="220663"/>
            <a:r>
              <a:rPr lang="ja-JP" altLang="en-US" sz="2000" dirty="0" smtClean="0">
                <a:solidFill>
                  <a:prstClr val="black"/>
                </a:solidFill>
              </a:rPr>
              <a:t>菊陽町では、</a:t>
            </a:r>
            <a:r>
              <a:rPr lang="ja-JP" altLang="en-US" sz="2000" dirty="0">
                <a:solidFill>
                  <a:prstClr val="black"/>
                </a:solidFill>
              </a:rPr>
              <a:t>介護保険サービス事業者等が申請・届出を簡易に行うことができるよう、</a:t>
            </a:r>
            <a:r>
              <a:rPr lang="ja-JP" altLang="en-US" sz="2000" dirty="0" smtClean="0">
                <a:solidFill>
                  <a:prstClr val="black"/>
                </a:solidFill>
              </a:rPr>
              <a:t>令和</a:t>
            </a:r>
            <a:r>
              <a:rPr lang="en-US" altLang="ja-JP" sz="2000" dirty="0" smtClean="0">
                <a:solidFill>
                  <a:prstClr val="black"/>
                </a:solidFill>
              </a:rPr>
              <a:t>7</a:t>
            </a:r>
            <a:r>
              <a:rPr lang="ja-JP" altLang="en-US" sz="2000" dirty="0" smtClean="0">
                <a:solidFill>
                  <a:prstClr val="black"/>
                </a:solidFill>
              </a:rPr>
              <a:t>年</a:t>
            </a:r>
            <a:r>
              <a:rPr lang="en-US" altLang="ja-JP" sz="2000" dirty="0" smtClean="0">
                <a:solidFill>
                  <a:prstClr val="black"/>
                </a:solidFill>
              </a:rPr>
              <a:t>7</a:t>
            </a:r>
            <a:r>
              <a:rPr lang="ja-JP" altLang="en-US" sz="2000" dirty="0" smtClean="0">
                <a:solidFill>
                  <a:prstClr val="black"/>
                </a:solidFill>
              </a:rPr>
              <a:t>月</a:t>
            </a:r>
            <a:r>
              <a:rPr lang="en-US" altLang="ja-JP" sz="2000" dirty="0" smtClean="0">
                <a:solidFill>
                  <a:prstClr val="black"/>
                </a:solidFill>
              </a:rPr>
              <a:t>1</a:t>
            </a:r>
            <a:r>
              <a:rPr lang="ja-JP" altLang="en-US" sz="2000" dirty="0" smtClean="0">
                <a:solidFill>
                  <a:prstClr val="black"/>
                </a:solidFill>
              </a:rPr>
              <a:t>日から「</a:t>
            </a:r>
            <a:r>
              <a:rPr lang="ja-JP" altLang="en-US" sz="2000" dirty="0">
                <a:solidFill>
                  <a:prstClr val="black"/>
                </a:solidFill>
              </a:rPr>
              <a:t>電子申請届出システム」を使用したオンラインでの各種申請・届出を</a:t>
            </a:r>
            <a:r>
              <a:rPr lang="ja-JP" altLang="en-US" sz="2000" dirty="0" smtClean="0">
                <a:solidFill>
                  <a:prstClr val="black"/>
                </a:solidFill>
              </a:rPr>
              <a:t>受け付けます。</a:t>
            </a:r>
            <a:endParaRPr lang="en-US" altLang="ja-JP" sz="2000" dirty="0" smtClean="0">
              <a:solidFill>
                <a:prstClr val="black"/>
              </a:solidFill>
            </a:endParaRPr>
          </a:p>
          <a:p>
            <a:pPr marL="82550" lvl="0" indent="220663"/>
            <a:r>
              <a:rPr lang="ja-JP" altLang="en-US" sz="2000" dirty="0">
                <a:solidFill>
                  <a:prstClr val="black"/>
                </a:solidFill>
              </a:rPr>
              <a:t>詳しく</a:t>
            </a:r>
            <a:r>
              <a:rPr lang="ja-JP" altLang="en-US" sz="2000" dirty="0" smtClean="0">
                <a:solidFill>
                  <a:prstClr val="black"/>
                </a:solidFill>
              </a:rPr>
              <a:t>は、町ホームページをご覧ください。</a:t>
            </a:r>
            <a:r>
              <a:rPr lang="en-US" altLang="ja-JP" sz="2000" dirty="0" smtClean="0">
                <a:solidFill>
                  <a:prstClr val="black"/>
                </a:solidFill>
                <a:hlinkClick r:id="rId4"/>
              </a:rPr>
              <a:t>https</a:t>
            </a:r>
            <a:r>
              <a:rPr lang="en-US" altLang="ja-JP" sz="2000" dirty="0">
                <a:solidFill>
                  <a:prstClr val="black"/>
                </a:solidFill>
                <a:hlinkClick r:id="rId4"/>
              </a:rPr>
              <a:t>://</a:t>
            </a:r>
            <a:r>
              <a:rPr lang="en-US" altLang="ja-JP" sz="2000" dirty="0" smtClean="0">
                <a:solidFill>
                  <a:prstClr val="black"/>
                </a:solidFill>
                <a:hlinkClick r:id="rId4"/>
              </a:rPr>
              <a:t>www.town.kikuyo.lg.jp/kiji0034976/index.html</a:t>
            </a:r>
            <a:endParaRPr lang="en-US" altLang="ja-JP" sz="2000" dirty="0" smtClean="0">
              <a:solidFill>
                <a:prstClr val="black"/>
              </a:solidFill>
            </a:endParaRPr>
          </a:p>
          <a:p>
            <a:pPr marL="82550" lvl="0" indent="220663"/>
            <a:endParaRPr lang="en-US" altLang="ja-JP" sz="2000" dirty="0" smtClean="0">
              <a:solidFill>
                <a:prstClr val="black"/>
              </a:solidFill>
            </a:endParaRPr>
          </a:p>
        </p:txBody>
      </p:sp>
      <p:pic>
        <p:nvPicPr>
          <p:cNvPr id="10" name="図 9"/>
          <p:cNvPicPr>
            <a:picLocks noChangeAspect="1"/>
          </p:cNvPicPr>
          <p:nvPr/>
        </p:nvPicPr>
        <p:blipFill>
          <a:blip r:embed="rId5"/>
          <a:stretch>
            <a:fillRect/>
          </a:stretch>
        </p:blipFill>
        <p:spPr>
          <a:xfrm>
            <a:off x="890520" y="3115035"/>
            <a:ext cx="10410825" cy="1790700"/>
          </a:xfrm>
          <a:prstGeom prst="rect">
            <a:avLst/>
          </a:prstGeom>
        </p:spPr>
      </p:pic>
      <p:sp>
        <p:nvSpPr>
          <p:cNvPr id="11" name="正方形/長方形 10"/>
          <p:cNvSpPr/>
          <p:nvPr/>
        </p:nvSpPr>
        <p:spPr>
          <a:xfrm>
            <a:off x="834214" y="1637707"/>
            <a:ext cx="10523435" cy="1477328"/>
          </a:xfrm>
          <a:prstGeom prst="rect">
            <a:avLst/>
          </a:prstGeom>
          <a:solidFill>
            <a:schemeClr val="accent1">
              <a:lumMod val="20000"/>
              <a:lumOff val="80000"/>
              <a:alpha val="26000"/>
            </a:schemeClr>
          </a:solidFill>
          <a:ln cap="rnd">
            <a:solidFill>
              <a:schemeClr val="tx1"/>
            </a:solidFill>
            <a:bevel/>
          </a:ln>
        </p:spPr>
        <p:txBody>
          <a:bodyPr wrap="square">
            <a:spAutoFit/>
          </a:bodyPr>
          <a:lstStyle/>
          <a:p>
            <a:pPr marL="88900"/>
            <a:r>
              <a:rPr lang="ja-JP" altLang="en-US" dirty="0"/>
              <a:t>電子申請届出システムによる申請・届出のメリット</a:t>
            </a:r>
          </a:p>
          <a:p>
            <a:pPr marL="265113"/>
            <a:r>
              <a:rPr lang="ja-JP" altLang="en-US" dirty="0" smtClean="0"/>
              <a:t>⚫提出</a:t>
            </a:r>
            <a:r>
              <a:rPr lang="ja-JP" altLang="en-US" dirty="0"/>
              <a:t>書類の印刷、郵送・持参等の手間なく、ウェブ上で申請・届出を完結させることが</a:t>
            </a:r>
            <a:r>
              <a:rPr lang="ja-JP" altLang="en-US" dirty="0" smtClean="0"/>
              <a:t>できます</a:t>
            </a:r>
            <a:r>
              <a:rPr lang="ja-JP" altLang="en-US" dirty="0"/>
              <a:t>。</a:t>
            </a:r>
          </a:p>
          <a:p>
            <a:pPr marL="265113"/>
            <a:r>
              <a:rPr lang="ja-JP" altLang="en-US" dirty="0" smtClean="0"/>
              <a:t>⚫申請</a:t>
            </a:r>
            <a:r>
              <a:rPr lang="ja-JP" altLang="en-US" dirty="0"/>
              <a:t>・届出の様式・付表についてウェブ画面で入力することが</a:t>
            </a:r>
            <a:r>
              <a:rPr lang="ja-JP" altLang="en-US" dirty="0" smtClean="0"/>
              <a:t>できます。</a:t>
            </a:r>
            <a:endParaRPr lang="ja-JP" altLang="en-US" dirty="0"/>
          </a:p>
          <a:p>
            <a:pPr marL="265113"/>
            <a:r>
              <a:rPr lang="ja-JP" altLang="en-US" dirty="0" smtClean="0"/>
              <a:t>⚫添付書類は電子</a:t>
            </a:r>
            <a:r>
              <a:rPr lang="ja-JP" altLang="en-US" dirty="0"/>
              <a:t>ファイルでの提出が</a:t>
            </a:r>
            <a:r>
              <a:rPr lang="ja-JP" altLang="en-US" dirty="0" smtClean="0"/>
              <a:t>可能です。</a:t>
            </a:r>
            <a:endParaRPr lang="ja-JP" altLang="en-US" dirty="0"/>
          </a:p>
          <a:p>
            <a:pPr marL="265113"/>
            <a:r>
              <a:rPr lang="ja-JP" altLang="en-US" dirty="0" smtClean="0"/>
              <a:t>⚫申請</a:t>
            </a:r>
            <a:r>
              <a:rPr lang="ja-JP" altLang="en-US" dirty="0"/>
              <a:t>・届出の受付状況や結果について、システム上で確認が可能</a:t>
            </a:r>
            <a:r>
              <a:rPr lang="ja-JP" altLang="en-US" dirty="0" smtClean="0"/>
              <a:t>です。</a:t>
            </a:r>
            <a:endParaRPr lang="ja-JP" altLang="en-US" dirty="0"/>
          </a:p>
        </p:txBody>
      </p:sp>
      <p:sp>
        <p:nvSpPr>
          <p:cNvPr id="13" name="正方形/長方形 12"/>
          <p:cNvSpPr/>
          <p:nvPr/>
        </p:nvSpPr>
        <p:spPr>
          <a:xfrm>
            <a:off x="47932" y="4919008"/>
            <a:ext cx="12160044" cy="1938992"/>
          </a:xfrm>
          <a:prstGeom prst="rect">
            <a:avLst/>
          </a:prstGeom>
        </p:spPr>
        <p:txBody>
          <a:bodyPr wrap="square">
            <a:spAutoFit/>
          </a:bodyPr>
          <a:lstStyle/>
          <a:p>
            <a:r>
              <a:rPr lang="ja-JP" altLang="en-US" sz="2000" dirty="0" smtClean="0"/>
              <a:t>〇 電子申請・届出システム（ログイン）はこちら</a:t>
            </a:r>
            <a:r>
              <a:rPr lang="ja-JP" altLang="en-US" sz="2000" dirty="0"/>
              <a:t>　</a:t>
            </a:r>
            <a:r>
              <a:rPr lang="en-US" altLang="ja-JP" sz="2000" dirty="0" smtClean="0">
                <a:hlinkClick r:id="rId6"/>
              </a:rPr>
              <a:t>https</a:t>
            </a:r>
            <a:r>
              <a:rPr lang="en-US" altLang="ja-JP" sz="2000" dirty="0">
                <a:hlinkClick r:id="rId6"/>
              </a:rPr>
              <a:t>://www.kaigokensaku.mhlw.go.jp/shinsei</a:t>
            </a:r>
            <a:r>
              <a:rPr lang="en-US" altLang="ja-JP" sz="2000" dirty="0" smtClean="0">
                <a:hlinkClick r:id="rId6"/>
              </a:rPr>
              <a:t>/</a:t>
            </a:r>
            <a:endParaRPr lang="en-US" altLang="ja-JP" sz="2000" dirty="0" smtClean="0"/>
          </a:p>
          <a:p>
            <a:pPr marL="177800" indent="-177800"/>
            <a:r>
              <a:rPr lang="en-US" altLang="ja-JP" sz="2000" dirty="0" smtClean="0"/>
              <a:t>※ </a:t>
            </a:r>
            <a:r>
              <a:rPr lang="ja-JP" altLang="en-US" sz="2000" dirty="0" smtClean="0"/>
              <a:t>電子</a:t>
            </a:r>
            <a:r>
              <a:rPr lang="ja-JP" altLang="en-US" sz="2000" dirty="0"/>
              <a:t>申請届出システムをご利用されるためには</a:t>
            </a:r>
            <a:r>
              <a:rPr lang="ja-JP" altLang="en-US" sz="2000" dirty="0" smtClean="0"/>
              <a:t>、</a:t>
            </a:r>
            <a:r>
              <a:rPr lang="en-US" altLang="ja-JP" sz="2000" dirty="0" smtClean="0"/>
              <a:t>G</a:t>
            </a:r>
            <a:r>
              <a:rPr lang="ja-JP" altLang="en-US" sz="2000" dirty="0"/>
              <a:t>ビズ </a:t>
            </a:r>
            <a:r>
              <a:rPr lang="en-US" altLang="ja-JP" sz="2000" dirty="0"/>
              <a:t>ID</a:t>
            </a:r>
            <a:r>
              <a:rPr lang="ja-JP" altLang="en-US" sz="2000" dirty="0"/>
              <a:t>アカウントの取得が必須です。</a:t>
            </a:r>
          </a:p>
          <a:p>
            <a:r>
              <a:rPr lang="ja-JP" altLang="en-US" sz="2000" dirty="0" smtClean="0"/>
              <a:t>　未取得の場合は、</a:t>
            </a:r>
            <a:r>
              <a:rPr lang="en-US" altLang="ja-JP" sz="2000" dirty="0" smtClean="0"/>
              <a:t>G</a:t>
            </a:r>
            <a:r>
              <a:rPr lang="ja-JP" altLang="en-US" sz="2000" dirty="0"/>
              <a:t>ビズ </a:t>
            </a:r>
            <a:r>
              <a:rPr lang="en-US" altLang="ja-JP" sz="2000" dirty="0"/>
              <a:t>ID</a:t>
            </a:r>
            <a:r>
              <a:rPr lang="ja-JP" altLang="en-US" sz="2000" dirty="0" smtClean="0"/>
              <a:t>ホームページ（</a:t>
            </a:r>
            <a:r>
              <a:rPr lang="en-US" altLang="ja-JP" sz="2000" dirty="0" smtClean="0"/>
              <a:t>https://gbiz-id.go.jp</a:t>
            </a:r>
            <a:r>
              <a:rPr lang="ja-JP" altLang="en-US" sz="2000" dirty="0" smtClean="0"/>
              <a:t>）の</a:t>
            </a:r>
            <a:r>
              <a:rPr lang="ja-JP" altLang="en-US" sz="2000" dirty="0"/>
              <a:t>トップ画面からアカウントを作成してください</a:t>
            </a:r>
            <a:r>
              <a:rPr lang="ja-JP" altLang="en-US" sz="2000" dirty="0" smtClean="0"/>
              <a:t>。</a:t>
            </a:r>
            <a:endParaRPr lang="en-US" altLang="ja-JP" sz="2000" dirty="0" smtClean="0"/>
          </a:p>
          <a:p>
            <a:pPr marL="177800" indent="-177800"/>
            <a:r>
              <a:rPr lang="en-US" altLang="ja-JP" sz="2000" dirty="0" smtClean="0"/>
              <a:t>※ </a:t>
            </a:r>
            <a:r>
              <a:rPr lang="ja-JP" altLang="en-US" sz="2000" dirty="0" smtClean="0"/>
              <a:t>電子</a:t>
            </a:r>
            <a:r>
              <a:rPr lang="ja-JP" altLang="en-US" sz="2000" dirty="0"/>
              <a:t>申請届出システムで</a:t>
            </a:r>
            <a:r>
              <a:rPr lang="ja-JP" altLang="en-US" sz="2000" dirty="0" smtClean="0"/>
              <a:t>利用できる </a:t>
            </a:r>
            <a:r>
              <a:rPr lang="en-US" altLang="ja-JP" sz="2000" dirty="0"/>
              <a:t>G</a:t>
            </a:r>
            <a:r>
              <a:rPr lang="ja-JP" altLang="en-US" sz="2000" dirty="0"/>
              <a:t>ビズ </a:t>
            </a:r>
            <a:r>
              <a:rPr lang="en-US" altLang="ja-JP" sz="2000" dirty="0"/>
              <a:t>ID</a:t>
            </a:r>
            <a:r>
              <a:rPr lang="ja-JP" altLang="en-US" sz="2000" dirty="0"/>
              <a:t>のアカウント種類は、「 </a:t>
            </a:r>
            <a:r>
              <a:rPr lang="en-US" altLang="ja-JP" sz="2000" dirty="0" err="1"/>
              <a:t>gBizID</a:t>
            </a:r>
            <a:r>
              <a:rPr lang="ja-JP" altLang="en-US" sz="2000" dirty="0"/>
              <a:t>プライム」と「 </a:t>
            </a:r>
            <a:r>
              <a:rPr lang="en-US" altLang="ja-JP" sz="2000" dirty="0" err="1"/>
              <a:t>gBizID</a:t>
            </a:r>
            <a:r>
              <a:rPr lang="ja-JP" altLang="en-US" sz="2000" dirty="0"/>
              <a:t>メンバー」です。（「 </a:t>
            </a:r>
            <a:r>
              <a:rPr lang="en-US" altLang="ja-JP" sz="2000" dirty="0"/>
              <a:t>G</a:t>
            </a:r>
            <a:r>
              <a:rPr lang="ja-JP" altLang="en-US" sz="2000" dirty="0"/>
              <a:t>ビズ </a:t>
            </a:r>
            <a:r>
              <a:rPr lang="en-US" altLang="ja-JP" sz="2000" dirty="0"/>
              <a:t>ID</a:t>
            </a:r>
            <a:r>
              <a:rPr lang="ja-JP" altLang="en-US" sz="2000" dirty="0" smtClean="0"/>
              <a:t>エントリー</a:t>
            </a:r>
            <a:r>
              <a:rPr lang="ja-JP" altLang="en-US" sz="2000" dirty="0"/>
              <a:t>」はご利用頂けません。）</a:t>
            </a:r>
          </a:p>
        </p:txBody>
      </p:sp>
      <p:pic>
        <p:nvPicPr>
          <p:cNvPr id="9" name="オーディオ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45934123"/>
      </p:ext>
    </p:extLst>
  </p:cSld>
  <p:clrMapOvr>
    <a:masterClrMapping/>
  </p:clrMapOvr>
  <mc:AlternateContent xmlns:mc="http://schemas.openxmlformats.org/markup-compatibility/2006" xmlns:p14="http://schemas.microsoft.com/office/powerpoint/2010/main">
    <mc:Choice Requires="p14">
      <p:transition spd="slow" p14:dur="2000" advTm="37742"/>
    </mc:Choice>
    <mc:Fallback xmlns="">
      <p:transition spd="slow" advTm="37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4"/>
          <a:stretch>
            <a:fillRect/>
          </a:stretch>
        </p:blipFill>
        <p:spPr>
          <a:xfrm>
            <a:off x="0" y="830339"/>
            <a:ext cx="5727032" cy="3252432"/>
          </a:xfrm>
          <a:prstGeom prst="rect">
            <a:avLst/>
          </a:prstGeom>
        </p:spPr>
      </p:pic>
      <p:sp>
        <p:nvSpPr>
          <p:cNvPr id="2" name="タイトル 1"/>
          <p:cNvSpPr txBox="1">
            <a:spLocks/>
          </p:cNvSpPr>
          <p:nvPr/>
        </p:nvSpPr>
        <p:spPr>
          <a:xfrm>
            <a:off x="0" y="-32906"/>
            <a:ext cx="12192000" cy="847203"/>
          </a:xfrm>
          <a:prstGeom prst="rect">
            <a:avLst/>
          </a:prstGeom>
          <a:solidFill>
            <a:schemeClr val="accent1">
              <a:lumMod val="20000"/>
              <a:lumOff val="80000"/>
            </a:schemeClr>
          </a:solidFill>
          <a:ln w="25400">
            <a:solidFill>
              <a:schemeClr val="tx1"/>
            </a:solidFill>
          </a:ln>
        </p:spPr>
        <p:txBody>
          <a:bodyPr tIns="144000" anchor="ctr" anchorCtr="0">
            <a:normAutofit fontScale="90000"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722313" indent="-722313">
              <a:tabLst>
                <a:tab pos="9512300" algn="l"/>
              </a:tabLst>
            </a:pPr>
            <a:r>
              <a:rPr lang="ja-JP" altLang="en-US" sz="2700" b="1" dirty="0" smtClean="0"/>
              <a:t>４　各種届出等</a:t>
            </a:r>
            <a:endParaRPr lang="en-US" altLang="ja-JP" sz="2700" b="1" dirty="0" smtClean="0"/>
          </a:p>
          <a:p>
            <a:pPr marL="722313" indent="-722313">
              <a:tabLst>
                <a:tab pos="9512300" algn="l"/>
              </a:tabLst>
            </a:pPr>
            <a:r>
              <a:rPr lang="ja-JP" altLang="en-US" sz="3200" b="1" dirty="0"/>
              <a:t>　</a:t>
            </a:r>
            <a:r>
              <a:rPr lang="ja-JP" altLang="en-US" sz="3200" b="1" dirty="0" smtClean="0"/>
              <a:t>　　　　</a:t>
            </a:r>
            <a:r>
              <a:rPr lang="ja-JP" altLang="en-US" sz="2200" dirty="0" smtClean="0"/>
              <a:t>様式等は菊陽町ホームページに掲載　</a:t>
            </a:r>
            <a:r>
              <a:rPr lang="en-US" altLang="ja-JP" sz="2200" dirty="0" smtClean="0">
                <a:hlinkClick r:id="rId5"/>
              </a:rPr>
              <a:t>https://www.town.kikuyu.lg.jp/kiji0033478/index.html</a:t>
            </a:r>
            <a:endParaRPr lang="en-US" altLang="ja-JP" sz="2200" dirty="0" smtClean="0"/>
          </a:p>
        </p:txBody>
      </p:sp>
      <p:sp>
        <p:nvSpPr>
          <p:cNvPr id="7" name="テキスト ボックス 6"/>
          <p:cNvSpPr txBox="1"/>
          <p:nvPr/>
        </p:nvSpPr>
        <p:spPr>
          <a:xfrm>
            <a:off x="5565790" y="1029082"/>
            <a:ext cx="6130339" cy="646331"/>
          </a:xfrm>
          <a:prstGeom prst="rect">
            <a:avLst/>
          </a:prstGeom>
          <a:noFill/>
          <a:ln>
            <a:noFill/>
            <a:round/>
          </a:ln>
        </p:spPr>
        <p:style>
          <a:lnRef idx="2">
            <a:schemeClr val="dk1"/>
          </a:lnRef>
          <a:fillRef idx="1">
            <a:schemeClr val="lt1"/>
          </a:fillRef>
          <a:effectRef idx="0">
            <a:schemeClr val="dk1"/>
          </a:effectRef>
          <a:fontRef idx="minor">
            <a:schemeClr val="dk1"/>
          </a:fontRef>
        </p:style>
        <p:txBody>
          <a:bodyPr wrap="square" rtlCol="0" anchor="ctr" anchorCtr="0">
            <a:spAutoFit/>
          </a:bodyPr>
          <a:lstStyle/>
          <a:p>
            <a:r>
              <a:rPr lang="zh-TW" altLang="en-US" dirty="0"/>
              <a:t>別紙様式第二号（四</a:t>
            </a:r>
            <a:r>
              <a:rPr lang="zh-TW" altLang="en-US" dirty="0" smtClean="0"/>
              <a:t>）</a:t>
            </a:r>
            <a:r>
              <a:rPr lang="ja-JP" altLang="en-US" dirty="0" smtClean="0"/>
              <a:t>＋付表第二号（一）～（十二）</a:t>
            </a:r>
            <a:endParaRPr lang="en-US" altLang="ja-JP" dirty="0" smtClean="0"/>
          </a:p>
          <a:p>
            <a:r>
              <a:rPr lang="ja-JP" altLang="en-US" dirty="0" smtClean="0"/>
              <a:t>添付書類は次ページの一覧表を参照してください。</a:t>
            </a:r>
            <a:endParaRPr kumimoji="1" lang="ja-JP" altLang="en-US" dirty="0"/>
          </a:p>
        </p:txBody>
      </p:sp>
      <p:sp>
        <p:nvSpPr>
          <p:cNvPr id="9" name="テキスト ボックス 8"/>
          <p:cNvSpPr txBox="1"/>
          <p:nvPr/>
        </p:nvSpPr>
        <p:spPr>
          <a:xfrm>
            <a:off x="5565791" y="1700740"/>
            <a:ext cx="6512477" cy="923330"/>
          </a:xfrm>
          <a:prstGeom prst="rect">
            <a:avLst/>
          </a:prstGeom>
          <a:noFill/>
          <a:ln>
            <a:noFill/>
            <a:prstDash val="solid"/>
          </a:ln>
        </p:spPr>
        <p:txBody>
          <a:bodyPr wrap="square" rtlCol="0" anchor="ctr" anchorCtr="0">
            <a:spAutoFit/>
          </a:bodyPr>
          <a:lstStyle/>
          <a:p>
            <a:r>
              <a:rPr lang="zh-TW" altLang="en-US" dirty="0"/>
              <a:t>別紙様式第二号（三</a:t>
            </a:r>
            <a:r>
              <a:rPr lang="zh-TW" altLang="en-US" dirty="0" smtClean="0"/>
              <a:t>）</a:t>
            </a:r>
            <a:endParaRPr lang="en-US" altLang="zh-TW" dirty="0" smtClean="0"/>
          </a:p>
          <a:p>
            <a:r>
              <a:rPr kumimoji="1" lang="en-US" altLang="ja-JP" dirty="0" smtClean="0"/>
              <a:t>※</a:t>
            </a:r>
            <a:r>
              <a:rPr kumimoji="1" lang="ja-JP" altLang="en-US" dirty="0" smtClean="0"/>
              <a:t>現にサービスを受けている人に対する措置を必ず記入してください</a:t>
            </a:r>
            <a:r>
              <a:rPr kumimoji="1" lang="ja-JP" altLang="en-US" sz="1600" dirty="0" smtClean="0"/>
              <a:t>。</a:t>
            </a:r>
            <a:endParaRPr kumimoji="1" lang="ja-JP" altLang="en-US" sz="1600" dirty="0"/>
          </a:p>
        </p:txBody>
      </p:sp>
      <p:sp>
        <p:nvSpPr>
          <p:cNvPr id="10" name="テキスト ボックス 9"/>
          <p:cNvSpPr txBox="1"/>
          <p:nvPr/>
        </p:nvSpPr>
        <p:spPr>
          <a:xfrm>
            <a:off x="5565790" y="2604562"/>
            <a:ext cx="4184073" cy="369332"/>
          </a:xfrm>
          <a:prstGeom prst="rect">
            <a:avLst/>
          </a:prstGeom>
          <a:noFill/>
        </p:spPr>
        <p:txBody>
          <a:bodyPr wrap="square" rtlCol="0" anchor="ctr" anchorCtr="0">
            <a:spAutoFit/>
          </a:bodyPr>
          <a:lstStyle/>
          <a:p>
            <a:r>
              <a:rPr lang="zh-TW" altLang="en-US" dirty="0"/>
              <a:t>別紙様式第二号（五）</a:t>
            </a:r>
            <a:endParaRPr kumimoji="1" lang="ja-JP" altLang="en-US" dirty="0"/>
          </a:p>
        </p:txBody>
      </p:sp>
      <p:sp>
        <p:nvSpPr>
          <p:cNvPr id="12" name="テキスト ボックス 11"/>
          <p:cNvSpPr txBox="1"/>
          <p:nvPr/>
        </p:nvSpPr>
        <p:spPr>
          <a:xfrm>
            <a:off x="5565790" y="2994928"/>
            <a:ext cx="6512477" cy="1200329"/>
          </a:xfrm>
          <a:prstGeom prst="rect">
            <a:avLst/>
          </a:prstGeom>
          <a:noFill/>
        </p:spPr>
        <p:txBody>
          <a:bodyPr wrap="square" rtlCol="0" anchor="ctr" anchorCtr="0">
            <a:spAutoFit/>
          </a:bodyPr>
          <a:lstStyle/>
          <a:p>
            <a:r>
              <a:rPr lang="ja-JP" altLang="en-US" dirty="0" smtClean="0"/>
              <a:t>別紙３－２（介護</a:t>
            </a:r>
            <a:r>
              <a:rPr lang="ja-JP" altLang="en-US" dirty="0"/>
              <a:t>給付費算定に係る体制等に関する</a:t>
            </a:r>
            <a:r>
              <a:rPr lang="ja-JP" altLang="en-US" dirty="0" smtClean="0"/>
              <a:t>届出書）</a:t>
            </a:r>
            <a:endParaRPr lang="en-US" altLang="ja-JP" dirty="0" smtClean="0"/>
          </a:p>
          <a:p>
            <a:r>
              <a:rPr lang="ja-JP" altLang="en-US" dirty="0" smtClean="0"/>
              <a:t>別紙</a:t>
            </a:r>
            <a:r>
              <a:rPr lang="en-US" altLang="ja-JP" dirty="0" smtClean="0"/>
              <a:t>1-3</a:t>
            </a:r>
            <a:r>
              <a:rPr lang="ja-JP" altLang="en-US" dirty="0" smtClean="0"/>
              <a:t>又は</a:t>
            </a:r>
            <a:r>
              <a:rPr lang="en-US" altLang="ja-JP" dirty="0" smtClean="0"/>
              <a:t>1-1</a:t>
            </a:r>
            <a:r>
              <a:rPr lang="ja-JP" altLang="en-US" dirty="0" smtClean="0"/>
              <a:t>（介護給付費算定に係る体制等状況一覧表）</a:t>
            </a:r>
            <a:endParaRPr lang="en-US" altLang="ja-JP" dirty="0" smtClean="0"/>
          </a:p>
          <a:p>
            <a:r>
              <a:rPr kumimoji="1" lang="ja-JP" altLang="en-US" dirty="0" smtClean="0"/>
              <a:t>添付書類は、備考（別紙</a:t>
            </a:r>
            <a:r>
              <a:rPr kumimoji="1" lang="en-US" altLang="ja-JP" dirty="0" smtClean="0"/>
              <a:t>1-3</a:t>
            </a:r>
            <a:r>
              <a:rPr kumimoji="1" lang="ja-JP" altLang="en-US" dirty="0" smtClean="0"/>
              <a:t>）又は備考（別紙</a:t>
            </a:r>
            <a:r>
              <a:rPr kumimoji="1" lang="en-US" altLang="ja-JP" dirty="0" smtClean="0"/>
              <a:t>1</a:t>
            </a:r>
            <a:r>
              <a:rPr kumimoji="1" lang="ja-JP" altLang="en-US" dirty="0" smtClean="0"/>
              <a:t>）で確認してください。</a:t>
            </a:r>
            <a:endParaRPr kumimoji="1" lang="ja-JP" altLang="en-US" dirty="0"/>
          </a:p>
        </p:txBody>
      </p:sp>
      <p:graphicFrame>
        <p:nvGraphicFramePr>
          <p:cNvPr id="5" name="表 4"/>
          <p:cNvGraphicFramePr>
            <a:graphicFrameLocks noGrp="1"/>
          </p:cNvGraphicFramePr>
          <p:nvPr>
            <p:extLst>
              <p:ext uri="{D42A27DB-BD31-4B8C-83A1-F6EECF244321}">
                <p14:modId xmlns:p14="http://schemas.microsoft.com/office/powerpoint/2010/main" val="773832843"/>
              </p:ext>
            </p:extLst>
          </p:nvPr>
        </p:nvGraphicFramePr>
        <p:xfrm>
          <a:off x="2333767" y="4101465"/>
          <a:ext cx="8899191" cy="2756535"/>
        </p:xfrm>
        <a:graphic>
          <a:graphicData uri="http://schemas.openxmlformats.org/drawingml/2006/table">
            <a:tbl>
              <a:tblPr/>
              <a:tblGrid>
                <a:gridCol w="4152053">
                  <a:extLst>
                    <a:ext uri="{9D8B030D-6E8A-4147-A177-3AD203B41FA5}">
                      <a16:colId xmlns:a16="http://schemas.microsoft.com/office/drawing/2014/main" val="3153711582"/>
                    </a:ext>
                  </a:extLst>
                </a:gridCol>
                <a:gridCol w="4747138">
                  <a:extLst>
                    <a:ext uri="{9D8B030D-6E8A-4147-A177-3AD203B41FA5}">
                      <a16:colId xmlns:a16="http://schemas.microsoft.com/office/drawing/2014/main" val="2615941389"/>
                    </a:ext>
                  </a:extLst>
                </a:gridCol>
              </a:tblGrid>
              <a:tr h="241911">
                <a:tc>
                  <a:txBody>
                    <a:bodyPr/>
                    <a:lstStyle/>
                    <a:p>
                      <a:pPr algn="ctr"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サービスの種類</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算定される単位数が増える場合の算定開始時期</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83289072"/>
                  </a:ext>
                </a:extLst>
              </a:tr>
              <a:tr h="241911">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zh-TW"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認知症</a:t>
                      </a:r>
                      <a:r>
                        <a:rPr lang="zh-TW" altLang="en-US" sz="1600" b="0" i="0" u="none" strike="noStrike" dirty="0">
                          <a:solidFill>
                            <a:srgbClr val="000000"/>
                          </a:solidFill>
                          <a:effectLst/>
                          <a:latin typeface="游ゴシック" panose="020B0400000000000000" pitchFamily="50" charset="-128"/>
                          <a:ea typeface="游ゴシック" panose="020B0400000000000000" pitchFamily="50" charset="-128"/>
                        </a:rPr>
                        <a:t>対応型共同生活介護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rowSpan="3">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届出</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が受理された月の翌月から</a:t>
                      </a:r>
                      <a:b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受理</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日が月の初日の場合はその月から</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3085412"/>
                  </a:ext>
                </a:extLst>
              </a:tr>
              <a:tr h="241911">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zh-TW"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地域</a:t>
                      </a:r>
                      <a:r>
                        <a:rPr lang="zh-TW" altLang="en-US" sz="1600" b="0" i="0" u="none" strike="noStrike" dirty="0">
                          <a:solidFill>
                            <a:srgbClr val="000000"/>
                          </a:solidFill>
                          <a:effectLst/>
                          <a:latin typeface="游ゴシック" panose="020B0400000000000000" pitchFamily="50" charset="-128"/>
                          <a:ea typeface="游ゴシック" panose="020B0400000000000000" pitchFamily="50" charset="-128"/>
                        </a:rPr>
                        <a:t>密着型老人福祉施設入所者生活介護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vMerge="1">
                  <a:txBody>
                    <a:bodyPr/>
                    <a:lstStyle/>
                    <a:p>
                      <a:endParaRPr kumimoji="1" lang="ja-JP" altLang="en-US"/>
                    </a:p>
                  </a:txBody>
                  <a:tcPr/>
                </a:tc>
                <a:extLst>
                  <a:ext uri="{0D108BD9-81ED-4DB2-BD59-A6C34878D82A}">
                    <a16:rowId xmlns:a16="http://schemas.microsoft.com/office/drawing/2014/main" val="1158008872"/>
                  </a:ext>
                </a:extLst>
              </a:tr>
              <a:tr h="241911">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zh-TW"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地域</a:t>
                      </a:r>
                      <a:r>
                        <a:rPr lang="zh-TW" altLang="en-US" sz="1600" b="0" i="0" u="none" strike="noStrike" dirty="0">
                          <a:solidFill>
                            <a:srgbClr val="000000"/>
                          </a:solidFill>
                          <a:effectLst/>
                          <a:latin typeface="游ゴシック" panose="020B0400000000000000" pitchFamily="50" charset="-128"/>
                          <a:ea typeface="游ゴシック" panose="020B0400000000000000" pitchFamily="50" charset="-128"/>
                        </a:rPr>
                        <a:t>密着型特定施設入居者生活介護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127399752"/>
                  </a:ext>
                </a:extLst>
              </a:tr>
              <a:tr h="241911">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zh-TW"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認知症</a:t>
                      </a:r>
                      <a:r>
                        <a:rPr lang="zh-TW" altLang="en-US" sz="1600" b="0" i="0" u="none" strike="noStrike" dirty="0">
                          <a:solidFill>
                            <a:srgbClr val="000000"/>
                          </a:solidFill>
                          <a:effectLst/>
                          <a:latin typeface="游ゴシック" panose="020B0400000000000000" pitchFamily="50" charset="-128"/>
                          <a:ea typeface="游ゴシック" panose="020B0400000000000000" pitchFamily="50" charset="-128"/>
                        </a:rPr>
                        <a:t>対応型通所介護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rowSpan="6">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１５日</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までに提出　⇒　翌月から</a:t>
                      </a:r>
                      <a:b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１６日</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以降に提出　⇒　翌々月から</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2841155"/>
                  </a:ext>
                </a:extLst>
              </a:tr>
              <a:tr h="241911">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地域</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密着型通所介護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vMerge="1">
                  <a:txBody>
                    <a:bodyPr/>
                    <a:lstStyle/>
                    <a:p>
                      <a:endParaRPr kumimoji="1" lang="ja-JP" altLang="en-US"/>
                    </a:p>
                  </a:txBody>
                  <a:tcPr/>
                </a:tc>
                <a:extLst>
                  <a:ext uri="{0D108BD9-81ED-4DB2-BD59-A6C34878D82A}">
                    <a16:rowId xmlns:a16="http://schemas.microsoft.com/office/drawing/2014/main" val="532411114"/>
                  </a:ext>
                </a:extLst>
              </a:tr>
              <a:tr h="241911">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zh-TW"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小規模</a:t>
                      </a:r>
                      <a:r>
                        <a:rPr lang="zh-TW" altLang="en-US" sz="1600" b="0" i="0" u="none" strike="noStrike" dirty="0">
                          <a:solidFill>
                            <a:srgbClr val="000000"/>
                          </a:solidFill>
                          <a:effectLst/>
                          <a:latin typeface="游ゴシック" panose="020B0400000000000000" pitchFamily="50" charset="-128"/>
                          <a:ea typeface="游ゴシック" panose="020B0400000000000000" pitchFamily="50" charset="-128"/>
                        </a:rPr>
                        <a:t>多機能型居宅介護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vMerge="1">
                  <a:txBody>
                    <a:bodyPr/>
                    <a:lstStyle/>
                    <a:p>
                      <a:endParaRPr kumimoji="1" lang="ja-JP" altLang="en-US"/>
                    </a:p>
                  </a:txBody>
                  <a:tcPr/>
                </a:tc>
                <a:extLst>
                  <a:ext uri="{0D108BD9-81ED-4DB2-BD59-A6C34878D82A}">
                    <a16:rowId xmlns:a16="http://schemas.microsoft.com/office/drawing/2014/main" val="108868383"/>
                  </a:ext>
                </a:extLst>
              </a:tr>
              <a:tr h="241911">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zh-TW"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夜間</a:t>
                      </a:r>
                      <a:r>
                        <a:rPr lang="zh-TW" altLang="en-US" sz="1600" b="0" i="0" u="none" strike="noStrike" dirty="0">
                          <a:solidFill>
                            <a:srgbClr val="000000"/>
                          </a:solidFill>
                          <a:effectLst/>
                          <a:latin typeface="游ゴシック" panose="020B0400000000000000" pitchFamily="50" charset="-128"/>
                          <a:ea typeface="游ゴシック" panose="020B0400000000000000" pitchFamily="50" charset="-128"/>
                        </a:rPr>
                        <a:t>対応型訪問介護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vMerge="1">
                  <a:txBody>
                    <a:bodyPr/>
                    <a:lstStyle/>
                    <a:p>
                      <a:endParaRPr kumimoji="1" lang="ja-JP" altLang="en-US"/>
                    </a:p>
                  </a:txBody>
                  <a:tcPr/>
                </a:tc>
                <a:extLst>
                  <a:ext uri="{0D108BD9-81ED-4DB2-BD59-A6C34878D82A}">
                    <a16:rowId xmlns:a16="http://schemas.microsoft.com/office/drawing/2014/main" val="2908957141"/>
                  </a:ext>
                </a:extLst>
              </a:tr>
              <a:tr h="212809">
                <a:tc>
                  <a:txBody>
                    <a:bodyPr/>
                    <a:lstStyle/>
                    <a:p>
                      <a:pPr algn="l" fontAlgn="ctr"/>
                      <a:r>
                        <a:rPr lang="ja-JP" altLang="en-US" sz="14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zh-TW" altLang="en-US" sz="1400" b="0" i="0" u="none" strike="noStrike" dirty="0" smtClean="0">
                          <a:solidFill>
                            <a:srgbClr val="000000"/>
                          </a:solidFill>
                          <a:effectLst/>
                          <a:latin typeface="游ゴシック" panose="020B0400000000000000" pitchFamily="50" charset="-128"/>
                          <a:ea typeface="游ゴシック" panose="020B0400000000000000" pitchFamily="50" charset="-128"/>
                        </a:rPr>
                        <a:t>看護</a:t>
                      </a:r>
                      <a:r>
                        <a:rPr lang="zh-TW" altLang="en-US" sz="1400" b="0" i="0" u="none" strike="noStrike" dirty="0">
                          <a:solidFill>
                            <a:srgbClr val="000000"/>
                          </a:solidFill>
                          <a:effectLst/>
                          <a:latin typeface="游ゴシック" panose="020B0400000000000000" pitchFamily="50" charset="-128"/>
                          <a:ea typeface="游ゴシック" panose="020B0400000000000000" pitchFamily="50" charset="-128"/>
                        </a:rPr>
                        <a:t>小規模多機能型居宅介護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vMerge="1">
                  <a:txBody>
                    <a:bodyPr/>
                    <a:lstStyle/>
                    <a:p>
                      <a:endParaRPr kumimoji="1" lang="ja-JP" altLang="en-US"/>
                    </a:p>
                  </a:txBody>
                  <a:tcPr/>
                </a:tc>
                <a:extLst>
                  <a:ext uri="{0D108BD9-81ED-4DB2-BD59-A6C34878D82A}">
                    <a16:rowId xmlns:a16="http://schemas.microsoft.com/office/drawing/2014/main" val="2610875534"/>
                  </a:ext>
                </a:extLst>
              </a:tr>
              <a:tr h="241911">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定期</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巡回・随時対応型訪問介護看護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1563106584"/>
                  </a:ext>
                </a:extLst>
              </a:tr>
              <a:tr h="241911">
                <a:tc gridSpan="2">
                  <a:txBody>
                    <a:bodyPr/>
                    <a:lstStyle/>
                    <a:p>
                      <a:pPr algn="l" fontAlgn="ctr"/>
                      <a:r>
                        <a:rPr lang="en-US" altLang="ja-JP" sz="16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加算</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の取下げ、減算等は事実発生日から算定体制変更となります。</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extLst>
                  <a:ext uri="{0D108BD9-81ED-4DB2-BD59-A6C34878D82A}">
                    <a16:rowId xmlns:a16="http://schemas.microsoft.com/office/drawing/2014/main" val="2697597046"/>
                  </a:ext>
                </a:extLst>
              </a:tr>
            </a:tbl>
          </a:graphicData>
        </a:graphic>
      </p:graphicFrame>
      <p:sp>
        <p:nvSpPr>
          <p:cNvPr id="6" name="スライド番号プレースホルダー 5"/>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14</a:t>
            </a:fld>
            <a:endParaRPr kumimoji="1" lang="ja-JP" altLang="en-US" dirty="0"/>
          </a:p>
        </p:txBody>
      </p:sp>
      <p:sp>
        <p:nvSpPr>
          <p:cNvPr id="3" name="屈折矢印 2"/>
          <p:cNvSpPr/>
          <p:nvPr/>
        </p:nvSpPr>
        <p:spPr>
          <a:xfrm rot="5400000">
            <a:off x="1425870" y="3631406"/>
            <a:ext cx="625026" cy="1190768"/>
          </a:xfrm>
          <a:prstGeom prst="bentUpArrow">
            <a:avLst>
              <a:gd name="adj1" fmla="val 29633"/>
              <a:gd name="adj2" fmla="val 25000"/>
              <a:gd name="adj3" fmla="val 25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オーディオ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88228343"/>
      </p:ext>
    </p:extLst>
  </p:cSld>
  <p:clrMapOvr>
    <a:masterClrMapping/>
  </p:clrMapOvr>
  <mc:AlternateContent xmlns:mc="http://schemas.openxmlformats.org/markup-compatibility/2006" xmlns:p14="http://schemas.microsoft.com/office/powerpoint/2010/main">
    <mc:Choice Requires="p14">
      <p:transition spd="slow" p14:dur="2000" advTm="30777"/>
    </mc:Choice>
    <mc:Fallback xmlns="">
      <p:transition spd="slow" advTm="30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15</a:t>
            </a:fld>
            <a:endParaRPr kumimoji="1" lang="ja-JP" altLang="en-US" dirty="0"/>
          </a:p>
        </p:txBody>
      </p:sp>
      <p:pic>
        <p:nvPicPr>
          <p:cNvPr id="9" name="図 8"/>
          <p:cNvPicPr>
            <a:picLocks noChangeAspect="1"/>
          </p:cNvPicPr>
          <p:nvPr/>
        </p:nvPicPr>
        <p:blipFill>
          <a:blip r:embed="rId4"/>
          <a:stretch>
            <a:fillRect/>
          </a:stretch>
        </p:blipFill>
        <p:spPr>
          <a:xfrm>
            <a:off x="0" y="0"/>
            <a:ext cx="12192000" cy="6858000"/>
          </a:xfrm>
          <a:prstGeom prst="rect">
            <a:avLst/>
          </a:prstGeom>
        </p:spPr>
      </p:pic>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94967125"/>
      </p:ext>
    </p:extLst>
  </p:cSld>
  <p:clrMapOvr>
    <a:masterClrMapping/>
  </p:clrMapOvr>
  <mc:AlternateContent xmlns:mc="http://schemas.openxmlformats.org/markup-compatibility/2006" xmlns:p14="http://schemas.microsoft.com/office/powerpoint/2010/main">
    <mc:Choice Requires="p14">
      <p:transition spd="slow" p14:dur="2000" advTm="26029"/>
    </mc:Choice>
    <mc:Fallback xmlns="">
      <p:transition spd="slow" advTm="26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339279A-9CE5-4E47-B07B-F5EE1F1AD395}" type="slidenum">
              <a:rPr kumimoji="1" lang="ja-JP" altLang="en-US" smtClean="0"/>
              <a:t>16</a:t>
            </a:fld>
            <a:endParaRPr kumimoji="1" lang="ja-JP" altLang="en-US"/>
          </a:p>
        </p:txBody>
      </p:sp>
      <p:pic>
        <p:nvPicPr>
          <p:cNvPr id="22" name="図 21"/>
          <p:cNvPicPr>
            <a:picLocks noChangeAspect="1"/>
          </p:cNvPicPr>
          <p:nvPr/>
        </p:nvPicPr>
        <p:blipFill>
          <a:blip r:embed="rId4"/>
          <a:stretch>
            <a:fillRect/>
          </a:stretch>
        </p:blipFill>
        <p:spPr>
          <a:xfrm>
            <a:off x="67778" y="1905"/>
            <a:ext cx="12032782" cy="6858000"/>
          </a:xfrm>
          <a:prstGeom prst="rect">
            <a:avLst/>
          </a:prstGeom>
          <a:solidFill>
            <a:schemeClr val="bg1"/>
          </a:solidFill>
          <a:ln>
            <a:noFill/>
          </a:ln>
        </p:spPr>
      </p:pic>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29043500"/>
      </p:ext>
    </p:extLst>
  </p:cSld>
  <p:clrMapOvr>
    <a:masterClrMapping/>
  </p:clrMapOvr>
  <mc:AlternateContent xmlns:mc="http://schemas.openxmlformats.org/markup-compatibility/2006" xmlns:p14="http://schemas.microsoft.com/office/powerpoint/2010/main">
    <mc:Choice Requires="p14">
      <p:transition spd="slow" p14:dur="2000" advTm="8502"/>
    </mc:Choice>
    <mc:Fallback xmlns="">
      <p:transition spd="slow" advTm="8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0" y="0"/>
            <a:ext cx="12192000" cy="468246"/>
          </a:xfrm>
          <a:prstGeom prst="rect">
            <a:avLst/>
          </a:prstGeom>
          <a:solidFill>
            <a:schemeClr val="accent1">
              <a:lumMod val="20000"/>
              <a:lumOff val="80000"/>
            </a:schemeClr>
          </a:solidFill>
          <a:ln w="25400">
            <a:solidFill>
              <a:schemeClr val="tx1"/>
            </a:solidFill>
          </a:ln>
        </p:spPr>
        <p:txBody>
          <a:bodyPr anchor="ctr" anchorCtr="0">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５　事故報告</a:t>
            </a:r>
            <a:endParaRPr lang="ja-JP" altLang="en-US" sz="2400" b="1" dirty="0"/>
          </a:p>
        </p:txBody>
      </p:sp>
      <p:sp>
        <p:nvSpPr>
          <p:cNvPr id="4" name="テキスト ボックス 3"/>
          <p:cNvSpPr txBox="1"/>
          <p:nvPr/>
        </p:nvSpPr>
        <p:spPr>
          <a:xfrm>
            <a:off x="0" y="468246"/>
            <a:ext cx="12192000" cy="6647974"/>
          </a:xfrm>
          <a:prstGeom prst="rect">
            <a:avLst/>
          </a:prstGeom>
          <a:noFill/>
          <a:ln w="19050">
            <a:noFill/>
          </a:ln>
        </p:spPr>
        <p:txBody>
          <a:bodyPr wrap="square" rtlCol="0">
            <a:spAutoFit/>
          </a:bodyPr>
          <a:lstStyle/>
          <a:p>
            <a:pPr marL="265113" indent="-265113"/>
            <a:endParaRPr lang="en-US" altLang="ja-JP" sz="600" dirty="0" smtClean="0"/>
          </a:p>
          <a:p>
            <a:pPr marL="265113" indent="-265113"/>
            <a:r>
              <a:rPr lang="ja-JP" altLang="en-US" sz="2000" dirty="0" smtClean="0"/>
              <a:t>■ 介護</a:t>
            </a:r>
            <a:r>
              <a:rPr lang="ja-JP" altLang="en-US" sz="2000" dirty="0"/>
              <a:t>サービス提供時に発生した事故等については、以下の基準</a:t>
            </a:r>
            <a:r>
              <a:rPr lang="ja-JP" altLang="en-US" sz="2000" dirty="0" smtClean="0"/>
              <a:t>省令及び当該基準省令を基に菊陽町が定めた条例</a:t>
            </a:r>
            <a:r>
              <a:rPr lang="ja-JP" altLang="en-US" sz="2000" dirty="0"/>
              <a:t>で、市町村（保険者）、利用者の家族、利用者に係る居宅介護支援事業者（施設</a:t>
            </a:r>
            <a:r>
              <a:rPr lang="ja-JP" altLang="en-US" sz="2000" dirty="0" smtClean="0"/>
              <a:t>サービス事</a:t>
            </a:r>
            <a:r>
              <a:rPr lang="ja-JP" altLang="en-US" sz="2000" dirty="0"/>
              <a:t>業者は除く。）等に速やかに連絡を行う等、必要な措置を講じるよう定められています</a:t>
            </a:r>
            <a:r>
              <a:rPr lang="ja-JP" altLang="en-US" sz="2000" dirty="0" smtClean="0"/>
              <a:t>。</a:t>
            </a:r>
            <a:endParaRPr lang="en-US" altLang="ja-JP" sz="2000" dirty="0" smtClean="0"/>
          </a:p>
          <a:p>
            <a:pPr marL="449263" indent="-449263"/>
            <a:r>
              <a:rPr lang="ja-JP" altLang="en-US" sz="2000" dirty="0" smtClean="0"/>
              <a:t>　・</a:t>
            </a:r>
            <a:r>
              <a:rPr lang="ja-JP" altLang="en-US" sz="2000" dirty="0"/>
              <a:t>指定地域密着型サービスの事業の人員、設備及び運営に関する基準 </a:t>
            </a:r>
            <a:r>
              <a:rPr lang="ja-JP" altLang="en-US" sz="2000" dirty="0" smtClean="0"/>
              <a:t>第</a:t>
            </a:r>
            <a:r>
              <a:rPr lang="en-US" altLang="ja-JP" sz="2000" dirty="0" smtClean="0"/>
              <a:t>3</a:t>
            </a:r>
            <a:r>
              <a:rPr lang="ja-JP" altLang="en-US" sz="2000" dirty="0" smtClean="0"/>
              <a:t>条の</a:t>
            </a:r>
            <a:r>
              <a:rPr lang="en-US" altLang="ja-JP" sz="2000" dirty="0" smtClean="0"/>
              <a:t>38</a:t>
            </a:r>
            <a:r>
              <a:rPr lang="ja-JP" altLang="en-US" sz="2000" dirty="0" err="1" smtClean="0"/>
              <a:t>、</a:t>
            </a:r>
            <a:r>
              <a:rPr lang="ja-JP" altLang="en-US" sz="2000" dirty="0" smtClean="0"/>
              <a:t>第</a:t>
            </a:r>
            <a:r>
              <a:rPr lang="en-US" altLang="ja-JP" sz="2000" dirty="0" smtClean="0"/>
              <a:t>35</a:t>
            </a:r>
            <a:r>
              <a:rPr lang="ja-JP" altLang="en-US" sz="2000" dirty="0" smtClean="0"/>
              <a:t>条、第</a:t>
            </a:r>
            <a:r>
              <a:rPr lang="en-US" altLang="ja-JP" sz="2000" dirty="0" smtClean="0"/>
              <a:t>155</a:t>
            </a:r>
            <a:r>
              <a:rPr lang="ja-JP" altLang="en-US" sz="2000" dirty="0" smtClean="0"/>
              <a:t>条</a:t>
            </a:r>
            <a:endParaRPr lang="ja-JP" altLang="en-US" sz="2000" dirty="0"/>
          </a:p>
          <a:p>
            <a:pPr marL="449263" indent="-449263"/>
            <a:r>
              <a:rPr lang="ja-JP" altLang="en-US" sz="2000" dirty="0" smtClean="0"/>
              <a:t>　・</a:t>
            </a:r>
            <a:r>
              <a:rPr lang="ja-JP" altLang="en-US" sz="2000" dirty="0"/>
              <a:t>指定地域密着型介護予防サービスの事業の人員、設備及び運営並びに指定</a:t>
            </a:r>
            <a:r>
              <a:rPr lang="ja-JP" altLang="en-US" sz="2000" dirty="0" smtClean="0"/>
              <a:t>地域</a:t>
            </a:r>
            <a:r>
              <a:rPr lang="ja-JP" altLang="en-US" sz="2000" dirty="0"/>
              <a:t>密着型介護</a:t>
            </a:r>
            <a:r>
              <a:rPr lang="ja-JP" altLang="en-US" sz="2000" dirty="0" smtClean="0"/>
              <a:t>予防サービス</a:t>
            </a:r>
            <a:r>
              <a:rPr lang="ja-JP" altLang="en-US" sz="2000" dirty="0"/>
              <a:t>に係る介護予防のための効果的な支援の方法に</a:t>
            </a:r>
            <a:r>
              <a:rPr lang="ja-JP" altLang="en-US" sz="2000" dirty="0" smtClean="0"/>
              <a:t>関する</a:t>
            </a:r>
            <a:r>
              <a:rPr lang="ja-JP" altLang="en-US" sz="2000" dirty="0"/>
              <a:t>基準 </a:t>
            </a:r>
            <a:r>
              <a:rPr lang="ja-JP" altLang="en-US" sz="2000" dirty="0" smtClean="0"/>
              <a:t>第</a:t>
            </a:r>
            <a:r>
              <a:rPr lang="en-US" altLang="ja-JP" sz="2000" dirty="0" smtClean="0"/>
              <a:t>37</a:t>
            </a:r>
            <a:r>
              <a:rPr lang="ja-JP" altLang="en-US" sz="2000" dirty="0" smtClean="0"/>
              <a:t>条</a:t>
            </a:r>
            <a:endParaRPr lang="ja-JP" altLang="en-US" sz="2000" dirty="0"/>
          </a:p>
          <a:p>
            <a:pPr marL="265113" indent="-265113"/>
            <a:r>
              <a:rPr lang="ja-JP" altLang="en-US" sz="2000" dirty="0" smtClean="0"/>
              <a:t>　・</a:t>
            </a:r>
            <a:r>
              <a:rPr lang="ja-JP" altLang="en-US" sz="2000" dirty="0"/>
              <a:t>指定居宅介護支援等の事業の人員及び運営に関する基準 </a:t>
            </a:r>
            <a:r>
              <a:rPr lang="ja-JP" altLang="en-US" sz="2000" dirty="0" smtClean="0"/>
              <a:t>第</a:t>
            </a:r>
            <a:r>
              <a:rPr lang="en-US" altLang="ja-JP" sz="2000" dirty="0" smtClean="0"/>
              <a:t>27</a:t>
            </a:r>
            <a:r>
              <a:rPr lang="ja-JP" altLang="en-US" sz="2000" dirty="0" smtClean="0"/>
              <a:t>条</a:t>
            </a:r>
            <a:endParaRPr lang="en-US" altLang="ja-JP" sz="2000" dirty="0" smtClean="0"/>
          </a:p>
          <a:p>
            <a:pPr marL="265113" indent="-265113"/>
            <a:endParaRPr lang="en-US" altLang="ja-JP" sz="1600" dirty="0" smtClean="0"/>
          </a:p>
          <a:p>
            <a:pPr marL="265113" indent="-265113"/>
            <a:r>
              <a:rPr lang="ja-JP" altLang="en-US" sz="2000" dirty="0" smtClean="0"/>
              <a:t>■ 事故が発生した場合は次ページの「介護サービス提供時に発生した事故等についての連絡手順」に基づき報告を行って</a:t>
            </a:r>
            <a:r>
              <a:rPr lang="ja-JP" altLang="en-US" sz="2000" dirty="0"/>
              <a:t>ください。</a:t>
            </a:r>
          </a:p>
          <a:p>
            <a:pPr marL="265113" indent="-265113"/>
            <a:r>
              <a:rPr lang="ja-JP" altLang="en-US" sz="2000" dirty="0" smtClean="0"/>
              <a:t>　報告先の市町村は</a:t>
            </a:r>
            <a:r>
              <a:rPr lang="ja-JP" altLang="en-US" sz="2000" dirty="0"/>
              <a:t>、</a:t>
            </a:r>
            <a:r>
              <a:rPr lang="ja-JP" altLang="en-US" sz="2000" u="sng" dirty="0"/>
              <a:t>事故にあった被保険者の保険者である市町村</a:t>
            </a:r>
            <a:r>
              <a:rPr lang="ja-JP" altLang="en-US" sz="2000" dirty="0"/>
              <a:t>です。</a:t>
            </a:r>
          </a:p>
          <a:p>
            <a:pPr marL="536575" indent="-536575"/>
            <a:r>
              <a:rPr lang="en-US" altLang="ja-JP" sz="2000" dirty="0" smtClean="0"/>
              <a:t>※ </a:t>
            </a:r>
            <a:r>
              <a:rPr lang="ja-JP" altLang="en-US" sz="2000" dirty="0" smtClean="0"/>
              <a:t>事故</a:t>
            </a:r>
            <a:r>
              <a:rPr lang="ja-JP" altLang="en-US" sz="2000" dirty="0"/>
              <a:t>にあった被保険者の保険者が菊陽町以外の場合は、保険者市町村と菊陽町に連絡を</a:t>
            </a:r>
            <a:r>
              <a:rPr lang="ja-JP" altLang="en-US" sz="2000" dirty="0" smtClean="0"/>
              <a:t>お願いし</a:t>
            </a:r>
            <a:r>
              <a:rPr lang="ja-JP" altLang="en-US" sz="2000" dirty="0"/>
              <a:t>ます。</a:t>
            </a:r>
          </a:p>
          <a:p>
            <a:pPr marL="265113" indent="-265113"/>
            <a:endParaRPr lang="en-US" altLang="ja-JP" sz="1600" dirty="0" smtClean="0"/>
          </a:p>
          <a:p>
            <a:pPr marL="265113" indent="-265113"/>
            <a:r>
              <a:rPr lang="ja-JP" altLang="en-US" sz="2000" dirty="0" smtClean="0"/>
              <a:t>■ 各施設</a:t>
            </a:r>
            <a:r>
              <a:rPr lang="ja-JP" altLang="en-US" sz="2000" dirty="0"/>
              <a:t>（事業所）は、日頃からの事故マネジメント（事故防止策、事故後の対応策、責任者、</a:t>
            </a:r>
            <a:r>
              <a:rPr lang="ja-JP" altLang="en-US" sz="2000" dirty="0" smtClean="0"/>
              <a:t>連絡体制</a:t>
            </a:r>
            <a:r>
              <a:rPr lang="ja-JP" altLang="en-US" sz="2000" dirty="0"/>
              <a:t>整備等）に</a:t>
            </a:r>
            <a:r>
              <a:rPr lang="ja-JP" altLang="en-US" sz="2000" dirty="0" smtClean="0"/>
              <a:t>努めてください。</a:t>
            </a:r>
            <a:endParaRPr lang="en-US" altLang="ja-JP" sz="2000" dirty="0" smtClean="0"/>
          </a:p>
          <a:p>
            <a:pPr marL="265113" indent="-265113"/>
            <a:endParaRPr lang="en-US" altLang="ja-JP" sz="1600" dirty="0"/>
          </a:p>
          <a:p>
            <a:pPr marL="265113" indent="-265113"/>
            <a:r>
              <a:rPr lang="ja-JP" altLang="en-US" sz="2000" dirty="0" smtClean="0"/>
              <a:t>■ 報告様式（菊陽町ホームページに掲載しています。）</a:t>
            </a:r>
            <a:r>
              <a:rPr lang="ja-JP" altLang="en-US" sz="2000" dirty="0"/>
              <a:t>　</a:t>
            </a:r>
            <a:endParaRPr lang="en-US" altLang="ja-JP" sz="2000" dirty="0" smtClean="0"/>
          </a:p>
          <a:p>
            <a:pPr marL="265113" indent="-265113"/>
            <a:r>
              <a:rPr lang="ja-JP" altLang="en-US" sz="2000" dirty="0"/>
              <a:t>　</a:t>
            </a:r>
            <a:r>
              <a:rPr lang="ja-JP" altLang="en-US" sz="2000" dirty="0" smtClean="0"/>
              <a:t>　</a:t>
            </a:r>
            <a:r>
              <a:rPr lang="en-US" altLang="ja-JP" sz="2000" dirty="0">
                <a:hlinkClick r:id="rId4"/>
              </a:rPr>
              <a:t>https://</a:t>
            </a:r>
            <a:r>
              <a:rPr lang="en-US" altLang="ja-JP" sz="2000" dirty="0" smtClean="0">
                <a:hlinkClick r:id="rId4"/>
              </a:rPr>
              <a:t>www.town.kikuyo.lg.jp/kiji0034599/index.html</a:t>
            </a:r>
            <a:endParaRPr lang="en-US" altLang="ja-JP" sz="2000" dirty="0" smtClean="0"/>
          </a:p>
          <a:p>
            <a:pPr marL="265113" indent="-265113"/>
            <a:endParaRPr lang="en-US" altLang="ja-JP" sz="1600" dirty="0" smtClean="0"/>
          </a:p>
          <a:p>
            <a:pPr marL="265113" indent="-265113"/>
            <a:r>
              <a:rPr lang="en-US" altLang="ja-JP" sz="2000" dirty="0" smtClean="0"/>
              <a:t>※ </a:t>
            </a:r>
            <a:r>
              <a:rPr lang="ja-JP" altLang="en-US" sz="2000" dirty="0" smtClean="0"/>
              <a:t>報告書は菊陽町介護保険課にメールで提出してください。</a:t>
            </a:r>
            <a:endParaRPr lang="en-US" altLang="ja-JP" sz="2000" dirty="0" smtClean="0"/>
          </a:p>
          <a:p>
            <a:pPr marL="265113" indent="-265113"/>
            <a:r>
              <a:rPr lang="ja-JP" altLang="en-US" sz="2000" dirty="0"/>
              <a:t>　</a:t>
            </a:r>
            <a:r>
              <a:rPr lang="ja-JP" altLang="en-US" sz="2000" dirty="0" smtClean="0"/>
              <a:t>　提出先メールアドレス：</a:t>
            </a:r>
            <a:r>
              <a:rPr lang="en-US" altLang="ja-JP" u="sng" dirty="0" smtClean="0">
                <a:hlinkClick r:id="rId5"/>
              </a:rPr>
              <a:t>kaigohoken@town.kikuyo.lg.jp</a:t>
            </a:r>
            <a:endParaRPr lang="en-US" altLang="ja-JP" sz="2000" dirty="0"/>
          </a:p>
        </p:txBody>
      </p:sp>
      <p:sp>
        <p:nvSpPr>
          <p:cNvPr id="5" name="スライド番号プレースホルダー 4"/>
          <p:cNvSpPr>
            <a:spLocks noGrp="1"/>
          </p:cNvSpPr>
          <p:nvPr>
            <p:ph type="sldNum" sz="quarter" idx="12"/>
          </p:nvPr>
        </p:nvSpPr>
        <p:spPr>
          <a:xfrm>
            <a:off x="9448800" y="6439207"/>
            <a:ext cx="2743200" cy="365125"/>
          </a:xfrm>
        </p:spPr>
        <p:txBody>
          <a:bodyPr/>
          <a:lstStyle/>
          <a:p>
            <a:fld id="{D339279A-9CE5-4E47-B07B-F5EE1F1AD395}" type="slidenum">
              <a:rPr kumimoji="1" lang="ja-JP" altLang="en-US" smtClean="0"/>
              <a:t>17</a:t>
            </a:fld>
            <a:endParaRPr kumimoji="1" lang="ja-JP" altLang="en-US" dirty="0"/>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81192357"/>
      </p:ext>
    </p:extLst>
  </p:cSld>
  <p:clrMapOvr>
    <a:masterClrMapping/>
  </p:clrMapOvr>
  <mc:AlternateContent xmlns:mc="http://schemas.openxmlformats.org/markup-compatibility/2006" xmlns:p14="http://schemas.microsoft.com/office/powerpoint/2010/main">
    <mc:Choice Requires="p14">
      <p:transition spd="slow" p14:dur="2000" advTm="46047"/>
    </mc:Choice>
    <mc:Fallback xmlns="">
      <p:transition spd="slow" advTm="46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2"/>
          <p:cNvSpPr txBox="1">
            <a:spLocks/>
          </p:cNvSpPr>
          <p:nvPr/>
        </p:nvSpPr>
        <p:spPr>
          <a:xfrm>
            <a:off x="145284" y="36028"/>
            <a:ext cx="10060154" cy="314383"/>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endParaRPr lang="ja-JP" altLang="en-US" sz="2000" dirty="0"/>
          </a:p>
        </p:txBody>
      </p:sp>
      <p:sp>
        <p:nvSpPr>
          <p:cNvPr id="6" name="テキスト ボックス 5"/>
          <p:cNvSpPr txBox="1"/>
          <p:nvPr/>
        </p:nvSpPr>
        <p:spPr>
          <a:xfrm>
            <a:off x="0" y="509504"/>
            <a:ext cx="12192000" cy="6278642"/>
          </a:xfrm>
          <a:prstGeom prst="rect">
            <a:avLst/>
          </a:prstGeom>
          <a:noFill/>
          <a:ln w="19050">
            <a:noFill/>
          </a:ln>
        </p:spPr>
        <p:txBody>
          <a:bodyPr wrap="square" rtlCol="0">
            <a:spAutoFit/>
          </a:bodyPr>
          <a:lstStyle/>
          <a:p>
            <a:r>
              <a:rPr lang="ja-JP" altLang="en-US" sz="2000" dirty="0" smtClean="0"/>
              <a:t>■ 連絡方法</a:t>
            </a:r>
            <a:endParaRPr lang="en-US" altLang="ja-JP" sz="2000" dirty="0" smtClean="0"/>
          </a:p>
          <a:p>
            <a:endParaRPr lang="en-US" altLang="ja-JP" sz="2000" dirty="0"/>
          </a:p>
          <a:p>
            <a:pPr marL="3043238"/>
            <a:endParaRPr lang="en-US" altLang="ja-JP" sz="1000" dirty="0" smtClean="0"/>
          </a:p>
          <a:p>
            <a:pPr marL="3043238"/>
            <a:r>
              <a:rPr lang="ja-JP" altLang="en-US" sz="2000" dirty="0" smtClean="0"/>
              <a:t>救急時の対応</a:t>
            </a:r>
            <a:endParaRPr lang="en-US" altLang="ja-JP" sz="2000" dirty="0" smtClean="0"/>
          </a:p>
          <a:p>
            <a:pPr marL="3043238"/>
            <a:r>
              <a:rPr lang="ja-JP" altLang="en-US" sz="2000" dirty="0" smtClean="0"/>
              <a:t>利用者の家族等へ連絡、利用者に係る居宅介護支援事業所へ連絡 </a:t>
            </a:r>
            <a:endParaRPr lang="en-US" altLang="ja-JP" sz="2000" dirty="0" smtClean="0"/>
          </a:p>
          <a:p>
            <a:pPr marL="3043238"/>
            <a:endParaRPr lang="en-US" altLang="ja-JP" sz="1200" dirty="0" smtClean="0"/>
          </a:p>
          <a:p>
            <a:pPr marL="2155825"/>
            <a:endParaRPr lang="en-US" altLang="ja-JP" sz="2000" dirty="0" smtClean="0"/>
          </a:p>
          <a:p>
            <a:pPr marL="2155825"/>
            <a:endParaRPr lang="en-US" altLang="ja-JP" sz="1000" dirty="0"/>
          </a:p>
          <a:p>
            <a:pPr marL="2155825"/>
            <a:r>
              <a:rPr lang="ja-JP" altLang="en-US" sz="2000" dirty="0" smtClean="0"/>
              <a:t>事故発生後の当面の対応が済み次第、文書により事故の連絡を行う。</a:t>
            </a:r>
            <a:endParaRPr lang="en-US" altLang="ja-JP" sz="2000" dirty="0" smtClean="0"/>
          </a:p>
          <a:p>
            <a:pPr marL="2155825"/>
            <a:r>
              <a:rPr lang="en-US" altLang="ja-JP" sz="2000" dirty="0" smtClean="0"/>
              <a:t>※ </a:t>
            </a:r>
            <a:r>
              <a:rPr lang="ja-JP" altLang="en-US" sz="2000" dirty="0" smtClean="0"/>
              <a:t>特に重大又は異例な事故の場合、第一報は、電話等により速やかに行うよう努める。</a:t>
            </a:r>
            <a:endParaRPr lang="en-US" altLang="ja-JP" sz="2000" dirty="0" smtClean="0"/>
          </a:p>
          <a:p>
            <a:endParaRPr lang="en-US" altLang="ja-JP" sz="1000" dirty="0" smtClean="0"/>
          </a:p>
          <a:p>
            <a:r>
              <a:rPr lang="ja-JP" altLang="en-US" sz="2000" dirty="0" smtClean="0"/>
              <a:t>■ 連絡対象の事故の範囲</a:t>
            </a:r>
            <a:endParaRPr lang="en-US" altLang="ja-JP" sz="2000" dirty="0"/>
          </a:p>
          <a:p>
            <a:r>
              <a:rPr lang="ja-JP" altLang="en-US" sz="2000" dirty="0" smtClean="0"/>
              <a:t>・サービス</a:t>
            </a:r>
            <a:r>
              <a:rPr lang="ja-JP" altLang="en-US" sz="2000" dirty="0"/>
              <a:t>提供による利用者の事故等 </a:t>
            </a:r>
            <a:endParaRPr lang="ja-JP" altLang="en-US" sz="2000" dirty="0" smtClean="0"/>
          </a:p>
          <a:p>
            <a:r>
              <a:rPr lang="ja-JP" altLang="en-US" sz="2000" dirty="0" smtClean="0"/>
              <a:t>　事業者側の過失や責任の有無に関らず、死亡・医療機関での治療を要する程度の状態に至ったもの。</a:t>
            </a:r>
            <a:endParaRPr lang="en-US" altLang="ja-JP" sz="2000" dirty="0"/>
          </a:p>
          <a:p>
            <a:r>
              <a:rPr lang="ja-JP" altLang="en-US" sz="2000" dirty="0" smtClean="0"/>
              <a:t>・食中毒、感染症</a:t>
            </a:r>
            <a:r>
              <a:rPr lang="ja-JP" altLang="en-US" sz="2000" dirty="0"/>
              <a:t>の集団</a:t>
            </a:r>
            <a:r>
              <a:rPr lang="ja-JP" altLang="en-US" sz="2000" dirty="0" smtClean="0"/>
              <a:t>発生</a:t>
            </a:r>
            <a:endParaRPr lang="en-US" altLang="ja-JP" sz="2000" dirty="0" smtClean="0"/>
          </a:p>
          <a:p>
            <a:pPr marL="722313" indent="-722313"/>
            <a:r>
              <a:rPr lang="ja-JP" altLang="en-US" sz="2000" dirty="0"/>
              <a:t> </a:t>
            </a:r>
            <a:r>
              <a:rPr lang="ja-JP" altLang="en-US" sz="2000" dirty="0" smtClean="0"/>
              <a:t>　⇒</a:t>
            </a:r>
            <a:r>
              <a:rPr lang="ja-JP" altLang="en-US" sz="2000" dirty="0"/>
              <a:t>平成</a:t>
            </a:r>
            <a:r>
              <a:rPr lang="en-US" altLang="ja-JP" sz="2000" dirty="0"/>
              <a:t>17</a:t>
            </a:r>
            <a:r>
              <a:rPr lang="ja-JP" altLang="en-US" sz="2000" dirty="0"/>
              <a:t>年</a:t>
            </a:r>
            <a:r>
              <a:rPr lang="en-US" altLang="ja-JP" sz="2000" dirty="0"/>
              <a:t>2</a:t>
            </a:r>
            <a:r>
              <a:rPr lang="ja-JP" altLang="en-US" sz="2000" dirty="0"/>
              <a:t>月</a:t>
            </a:r>
            <a:r>
              <a:rPr lang="en-US" altLang="ja-JP" sz="2000" dirty="0"/>
              <a:t>22</a:t>
            </a:r>
            <a:r>
              <a:rPr lang="ja-JP" altLang="en-US" sz="2000" dirty="0"/>
              <a:t>日付け老発第</a:t>
            </a:r>
            <a:r>
              <a:rPr lang="en-US" altLang="ja-JP" sz="2000" dirty="0"/>
              <a:t>0222001</a:t>
            </a:r>
            <a:r>
              <a:rPr lang="ja-JP" altLang="en-US" sz="2000" dirty="0"/>
              <a:t>号厚生労働省老健局長他４局長合同通知「社会福祉施設等における感染症等発生時に係る報告について」を参照</a:t>
            </a:r>
            <a:endParaRPr lang="en-US" altLang="ja-JP" sz="2000" dirty="0"/>
          </a:p>
          <a:p>
            <a:r>
              <a:rPr lang="ja-JP" altLang="en-US" sz="2000" dirty="0"/>
              <a:t> 　</a:t>
            </a:r>
            <a:r>
              <a:rPr lang="ja-JP" altLang="en-US" sz="2000" dirty="0" smtClean="0"/>
              <a:t>⇒「熊本県</a:t>
            </a:r>
            <a:r>
              <a:rPr lang="ja-JP" altLang="en-US" sz="2000" dirty="0"/>
              <a:t>入浴施設におけるレジオネラ症の発生防止のため</a:t>
            </a:r>
            <a:r>
              <a:rPr lang="ja-JP" altLang="en-US" sz="2000" dirty="0" smtClean="0"/>
              <a:t>の衛生管理</a:t>
            </a:r>
            <a:r>
              <a:rPr lang="ja-JP" altLang="en-US" sz="2000" dirty="0"/>
              <a:t>に関する</a:t>
            </a:r>
            <a:r>
              <a:rPr lang="ja-JP" altLang="en-US" sz="2000" dirty="0" smtClean="0"/>
              <a:t>条例」を</a:t>
            </a:r>
            <a:r>
              <a:rPr lang="ja-JP" altLang="en-US" sz="2000" dirty="0"/>
              <a:t>参照</a:t>
            </a:r>
            <a:endParaRPr lang="en-US" altLang="ja-JP" sz="2000" dirty="0"/>
          </a:p>
          <a:p>
            <a:pPr marL="273050" indent="-273050"/>
            <a:r>
              <a:rPr lang="ja-JP" altLang="en-US" sz="2000" dirty="0" smtClean="0"/>
              <a:t>・火災</a:t>
            </a:r>
            <a:r>
              <a:rPr lang="ja-JP" altLang="en-US" sz="2000" dirty="0"/>
              <a:t>・震災・風水害等により、施設設備の相当程度の破損を伴うなど、介護サービスの提供に</a:t>
            </a:r>
            <a:r>
              <a:rPr lang="ja-JP" altLang="en-US" sz="2000" dirty="0" smtClean="0"/>
              <a:t>重大な</a:t>
            </a:r>
            <a:r>
              <a:rPr lang="ja-JP" altLang="en-US" sz="2000" dirty="0"/>
              <a:t>影響のあったもの。 </a:t>
            </a:r>
          </a:p>
          <a:p>
            <a:r>
              <a:rPr lang="ja-JP" altLang="en-US" sz="2000" dirty="0" smtClean="0"/>
              <a:t>・施設</a:t>
            </a:r>
            <a:r>
              <a:rPr lang="ja-JP" altLang="en-US" sz="2000" dirty="0"/>
              <a:t>（事業所）の体制の問題等により、利用者の処遇に影響があった</a:t>
            </a:r>
            <a:r>
              <a:rPr lang="ja-JP" altLang="en-US" sz="2000" dirty="0" smtClean="0"/>
              <a:t>もの</a:t>
            </a:r>
            <a:endParaRPr lang="en-US" altLang="ja-JP" sz="2000" dirty="0" smtClean="0"/>
          </a:p>
          <a:p>
            <a:r>
              <a:rPr lang="ja-JP" altLang="en-US" sz="2000" dirty="0" smtClean="0"/>
              <a:t>・</a:t>
            </a:r>
            <a:r>
              <a:rPr lang="ja-JP" altLang="en-US" sz="2000" dirty="0"/>
              <a:t>利用者・家族等の個人情報漏洩、誤嚥、誤薬、離設、送迎中の事故等は、怪我等がなくても</a:t>
            </a:r>
            <a:r>
              <a:rPr lang="ja-JP" altLang="en-US" sz="2000" dirty="0" smtClean="0"/>
              <a:t>要報告</a:t>
            </a:r>
            <a:endParaRPr lang="en-US" altLang="ja-JP" sz="2000" dirty="0" smtClean="0"/>
          </a:p>
        </p:txBody>
      </p:sp>
      <p:sp>
        <p:nvSpPr>
          <p:cNvPr id="9" name="正方形/長方形 8"/>
          <p:cNvSpPr/>
          <p:nvPr/>
        </p:nvSpPr>
        <p:spPr>
          <a:xfrm>
            <a:off x="1957083" y="638691"/>
            <a:ext cx="5494594" cy="3657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kumimoji="1" lang="ja-JP" altLang="en-US" sz="2000" dirty="0" smtClean="0">
                <a:ln w="0"/>
                <a:solidFill>
                  <a:schemeClr val="tx1"/>
                </a:solidFill>
                <a:effectLst>
                  <a:outerShdw blurRad="38100" dist="19050" dir="2700000" algn="tl" rotWithShape="0">
                    <a:schemeClr val="dk1">
                      <a:alpha val="40000"/>
                    </a:schemeClr>
                  </a:outerShdw>
                </a:effectLst>
              </a:rPr>
              <a:t>サービス提供時（送迎中を含む）に事故発</a:t>
            </a:r>
            <a:r>
              <a:rPr kumimoji="1" lang="ja-JP" altLang="en-US" dirty="0" smtClean="0">
                <a:ln w="0"/>
                <a:solidFill>
                  <a:schemeClr val="tx1"/>
                </a:solidFill>
                <a:effectLst>
                  <a:outerShdw blurRad="38100" dist="19050" dir="2700000" algn="tl" rotWithShape="0">
                    <a:schemeClr val="dk1">
                      <a:alpha val="40000"/>
                    </a:schemeClr>
                  </a:outerShdw>
                </a:effectLst>
              </a:rPr>
              <a:t>生</a:t>
            </a:r>
            <a:endParaRPr kumimoji="1" lang="ja-JP" altLang="en-US" dirty="0"/>
          </a:p>
        </p:txBody>
      </p:sp>
      <p:sp>
        <p:nvSpPr>
          <p:cNvPr id="10" name="下矢印 9"/>
          <p:cNvSpPr/>
          <p:nvPr/>
        </p:nvSpPr>
        <p:spPr>
          <a:xfrm>
            <a:off x="2292168" y="992846"/>
            <a:ext cx="239813" cy="103933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1965920" y="2032179"/>
            <a:ext cx="8755302" cy="4270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36000" tIns="0" rIns="180000" bIns="0" rtlCol="0" anchor="ctr"/>
          <a:lstStyle/>
          <a:p>
            <a:r>
              <a:rPr kumimoji="1" lang="ja-JP" altLang="en-US" sz="1600" dirty="0" smtClean="0">
                <a:ln w="0"/>
                <a:solidFill>
                  <a:schemeClr val="tx1"/>
                </a:solidFill>
                <a:effectLst>
                  <a:outerShdw blurRad="38100" dist="19050" dir="2700000" algn="tl" rotWithShape="0">
                    <a:schemeClr val="dk1">
                      <a:alpha val="40000"/>
                    </a:schemeClr>
                  </a:outerShdw>
                </a:effectLst>
              </a:rPr>
              <a:t>　</a:t>
            </a:r>
            <a:r>
              <a:rPr kumimoji="1" lang="ja-JP" altLang="en-US" sz="2000" dirty="0" smtClean="0">
                <a:ln w="0"/>
                <a:solidFill>
                  <a:schemeClr val="tx1"/>
                </a:solidFill>
                <a:effectLst>
                  <a:outerShdw blurRad="38100" dist="19050" dir="2700000" algn="tl" rotWithShape="0">
                    <a:schemeClr val="dk1">
                      <a:alpha val="40000"/>
                    </a:schemeClr>
                  </a:outerShdw>
                </a:effectLst>
              </a:rPr>
              <a:t>事業者から菊陽町へ報告（感染症又は食中毒の場合は保健所にも報告）</a:t>
            </a:r>
            <a:endParaRPr kumimoji="1" lang="en-US" altLang="ja-JP" sz="2000" dirty="0" smtClean="0">
              <a:ln w="0"/>
              <a:solidFill>
                <a:schemeClr val="tx1"/>
              </a:solidFill>
              <a:effectLst>
                <a:outerShdw blurRad="38100" dist="19050" dir="2700000" algn="tl" rotWithShape="0">
                  <a:schemeClr val="dk1">
                    <a:alpha val="40000"/>
                  </a:schemeClr>
                </a:outerShdw>
              </a:effectLst>
            </a:endParaRPr>
          </a:p>
        </p:txBody>
      </p:sp>
      <p:sp>
        <p:nvSpPr>
          <p:cNvPr id="4" name="スライド番号プレースホルダー 3"/>
          <p:cNvSpPr>
            <a:spLocks noGrp="1"/>
          </p:cNvSpPr>
          <p:nvPr>
            <p:ph type="sldNum" sz="quarter" idx="12"/>
          </p:nvPr>
        </p:nvSpPr>
        <p:spPr>
          <a:xfrm>
            <a:off x="9448800" y="6459537"/>
            <a:ext cx="2743200" cy="365125"/>
          </a:xfrm>
        </p:spPr>
        <p:txBody>
          <a:bodyPr/>
          <a:lstStyle/>
          <a:p>
            <a:fld id="{D339279A-9CE5-4E47-B07B-F5EE1F1AD395}" type="slidenum">
              <a:rPr kumimoji="1" lang="ja-JP" altLang="en-US" smtClean="0"/>
              <a:t>18</a:t>
            </a:fld>
            <a:endParaRPr kumimoji="1" lang="ja-JP" altLang="en-US" dirty="0"/>
          </a:p>
        </p:txBody>
      </p:sp>
      <p:sp>
        <p:nvSpPr>
          <p:cNvPr id="13" name="下矢印 12"/>
          <p:cNvSpPr/>
          <p:nvPr/>
        </p:nvSpPr>
        <p:spPr>
          <a:xfrm>
            <a:off x="2970401" y="1004443"/>
            <a:ext cx="223175" cy="3567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角丸四角形 2"/>
          <p:cNvSpPr/>
          <p:nvPr/>
        </p:nvSpPr>
        <p:spPr>
          <a:xfrm>
            <a:off x="2412074" y="51713"/>
            <a:ext cx="7172458" cy="46040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ln w="0"/>
                <a:solidFill>
                  <a:schemeClr val="tx1"/>
                </a:solidFill>
                <a:effectLst>
                  <a:outerShdw blurRad="38100" dist="19050" dir="2700000" algn="tl" rotWithShape="0">
                    <a:schemeClr val="dk1">
                      <a:alpha val="40000"/>
                    </a:schemeClr>
                  </a:outerShdw>
                </a:effectLst>
              </a:rPr>
              <a:t>介護サービス提供時に発生した事故等についての連絡手順</a:t>
            </a: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58993520"/>
      </p:ext>
    </p:extLst>
  </p:cSld>
  <p:clrMapOvr>
    <a:masterClrMapping/>
  </p:clrMapOvr>
  <mc:AlternateContent xmlns:mc="http://schemas.openxmlformats.org/markup-compatibility/2006" xmlns:p14="http://schemas.microsoft.com/office/powerpoint/2010/main">
    <mc:Choice Requires="p14">
      <p:transition spd="slow" p14:dur="2000" advTm="52375"/>
    </mc:Choice>
    <mc:Fallback xmlns="">
      <p:transition spd="slow" advTm="52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3396" y="0"/>
            <a:ext cx="12192000" cy="6863417"/>
          </a:xfrm>
          <a:prstGeom prst="rect">
            <a:avLst/>
          </a:prstGeom>
          <a:solidFill>
            <a:schemeClr val="bg1"/>
          </a:solidFill>
          <a:ln w="19050">
            <a:noFill/>
          </a:ln>
        </p:spPr>
        <p:txBody>
          <a:bodyPr wrap="square" rtlCol="0">
            <a:spAutoFit/>
          </a:bodyPr>
          <a:lstStyle/>
          <a:p>
            <a:r>
              <a:rPr lang="ja-JP" altLang="en-US" sz="2000" dirty="0" smtClean="0"/>
              <a:t>■ 事故</a:t>
            </a:r>
            <a:r>
              <a:rPr lang="ja-JP" altLang="en-US" sz="2000" dirty="0"/>
              <a:t>に関する留意事項</a:t>
            </a:r>
            <a:endParaRPr lang="en-US" altLang="ja-JP" sz="2000" dirty="0"/>
          </a:p>
          <a:p>
            <a:r>
              <a:rPr lang="ja-JP" altLang="en-US" sz="2000" dirty="0"/>
              <a:t>　・重要事項の説明時「緊急時等における対応方法」について説明していますか。</a:t>
            </a:r>
          </a:p>
          <a:p>
            <a:r>
              <a:rPr lang="ja-JP" altLang="en-US" sz="2000" dirty="0"/>
              <a:t>　・事故発生時には家族等へ事故発生の状況等を説明していますか。</a:t>
            </a:r>
            <a:endParaRPr lang="en-US" altLang="ja-JP" sz="2000" dirty="0"/>
          </a:p>
          <a:p>
            <a:r>
              <a:rPr lang="ja-JP" altLang="en-US" sz="2000" dirty="0"/>
              <a:t>　・事故が発生した際にはその原因を解明し、再発防止策を講じていますか。</a:t>
            </a:r>
          </a:p>
          <a:p>
            <a:r>
              <a:rPr lang="ja-JP" altLang="en-US" sz="2000" dirty="0"/>
              <a:t>　・報告すべき事故はすべて事故報告書を提出していますか</a:t>
            </a:r>
            <a:r>
              <a:rPr lang="ja-JP" altLang="en-US" sz="2000" dirty="0" smtClean="0"/>
              <a:t>。</a:t>
            </a:r>
            <a:endParaRPr lang="en-US" altLang="ja-JP" sz="2000" dirty="0"/>
          </a:p>
          <a:p>
            <a:pPr marL="530225" indent="-261938"/>
            <a:r>
              <a:rPr lang="en-US" altLang="ja-JP" sz="2000" dirty="0" smtClean="0"/>
              <a:t>※ </a:t>
            </a:r>
            <a:r>
              <a:rPr lang="ja-JP" altLang="en-US" sz="2000" dirty="0" smtClean="0"/>
              <a:t>事故報告及びヒヤリット情報を事業所内で共有していますか？情報</a:t>
            </a:r>
            <a:r>
              <a:rPr lang="ja-JP" altLang="en-US" sz="2000" dirty="0"/>
              <a:t>を共有・分析して対策する</a:t>
            </a:r>
            <a:r>
              <a:rPr lang="ja-JP" altLang="en-US" sz="2000" dirty="0" smtClean="0"/>
              <a:t>ことは</a:t>
            </a:r>
            <a:r>
              <a:rPr lang="ja-JP" altLang="en-US" sz="2000" dirty="0"/>
              <a:t>、事故が発生する前に危険を察知し、対策を講じる</a:t>
            </a:r>
            <a:r>
              <a:rPr lang="ja-JP" altLang="en-US" sz="2000" dirty="0" smtClean="0"/>
              <a:t>ためにも重要です。</a:t>
            </a:r>
            <a:endParaRPr lang="en-US" altLang="ja-JP" sz="2000" dirty="0" smtClean="0"/>
          </a:p>
          <a:p>
            <a:pPr marL="268288"/>
            <a:endParaRPr lang="en-US" altLang="ja-JP" sz="2000" dirty="0"/>
          </a:p>
          <a:p>
            <a:pPr marL="268288"/>
            <a:endParaRPr lang="en-US" altLang="ja-JP" sz="2000" dirty="0" smtClean="0"/>
          </a:p>
          <a:p>
            <a:pPr marL="268288"/>
            <a:endParaRPr lang="en-US" altLang="ja-JP" sz="2000" dirty="0"/>
          </a:p>
          <a:p>
            <a:pPr marL="268288"/>
            <a:endParaRPr lang="en-US" altLang="ja-JP" sz="2000" dirty="0" smtClean="0"/>
          </a:p>
          <a:p>
            <a:pPr marL="268288"/>
            <a:endParaRPr lang="en-US" altLang="ja-JP" sz="2000" dirty="0"/>
          </a:p>
          <a:p>
            <a:pPr marL="268288"/>
            <a:endParaRPr lang="en-US" altLang="ja-JP" sz="2000" dirty="0" smtClean="0"/>
          </a:p>
          <a:p>
            <a:pPr marL="268288"/>
            <a:endParaRPr lang="en-US" altLang="ja-JP" sz="2000" dirty="0"/>
          </a:p>
          <a:p>
            <a:pPr marL="268288"/>
            <a:endParaRPr lang="en-US" altLang="ja-JP" sz="2000" dirty="0" smtClean="0"/>
          </a:p>
          <a:p>
            <a:pPr marL="268288"/>
            <a:endParaRPr lang="en-US" altLang="ja-JP" sz="2000" dirty="0"/>
          </a:p>
          <a:p>
            <a:pPr marL="268288"/>
            <a:endParaRPr lang="en-US" altLang="ja-JP" sz="2000" dirty="0" smtClean="0"/>
          </a:p>
          <a:p>
            <a:pPr marL="268288"/>
            <a:endParaRPr lang="en-US" altLang="ja-JP" sz="2000" dirty="0"/>
          </a:p>
          <a:p>
            <a:pPr marL="268288"/>
            <a:endParaRPr lang="en-US" altLang="ja-JP" sz="2000" dirty="0" smtClean="0"/>
          </a:p>
          <a:p>
            <a:pPr marL="268288"/>
            <a:endParaRPr lang="en-US" altLang="ja-JP" sz="2000" dirty="0"/>
          </a:p>
          <a:p>
            <a:pPr marL="268288"/>
            <a:endParaRPr lang="en-US" altLang="ja-JP" sz="2000" dirty="0" smtClean="0"/>
          </a:p>
          <a:p>
            <a:pPr marL="268288"/>
            <a:endParaRPr lang="en-US" altLang="ja-JP" sz="2000" dirty="0" smtClean="0"/>
          </a:p>
        </p:txBody>
      </p:sp>
      <p:graphicFrame>
        <p:nvGraphicFramePr>
          <p:cNvPr id="12" name="表 11"/>
          <p:cNvGraphicFramePr>
            <a:graphicFrameLocks noGrp="1"/>
          </p:cNvGraphicFramePr>
          <p:nvPr>
            <p:extLst>
              <p:ext uri="{D42A27DB-BD31-4B8C-83A1-F6EECF244321}">
                <p14:modId xmlns:p14="http://schemas.microsoft.com/office/powerpoint/2010/main" val="1935626706"/>
              </p:ext>
            </p:extLst>
          </p:nvPr>
        </p:nvGraphicFramePr>
        <p:xfrm>
          <a:off x="-23394" y="2193029"/>
          <a:ext cx="12191998" cy="4631633"/>
        </p:xfrm>
        <a:graphic>
          <a:graphicData uri="http://schemas.openxmlformats.org/drawingml/2006/table">
            <a:tbl>
              <a:tblPr/>
              <a:tblGrid>
                <a:gridCol w="257722">
                  <a:extLst>
                    <a:ext uri="{9D8B030D-6E8A-4147-A177-3AD203B41FA5}">
                      <a16:colId xmlns:a16="http://schemas.microsoft.com/office/drawing/2014/main" val="4232582746"/>
                    </a:ext>
                  </a:extLst>
                </a:gridCol>
                <a:gridCol w="1713920">
                  <a:extLst>
                    <a:ext uri="{9D8B030D-6E8A-4147-A177-3AD203B41FA5}">
                      <a16:colId xmlns:a16="http://schemas.microsoft.com/office/drawing/2014/main" val="78615463"/>
                    </a:ext>
                  </a:extLst>
                </a:gridCol>
                <a:gridCol w="783752">
                  <a:extLst>
                    <a:ext uri="{9D8B030D-6E8A-4147-A177-3AD203B41FA5}">
                      <a16:colId xmlns:a16="http://schemas.microsoft.com/office/drawing/2014/main" val="4026881875"/>
                    </a:ext>
                  </a:extLst>
                </a:gridCol>
                <a:gridCol w="783752">
                  <a:extLst>
                    <a:ext uri="{9D8B030D-6E8A-4147-A177-3AD203B41FA5}">
                      <a16:colId xmlns:a16="http://schemas.microsoft.com/office/drawing/2014/main" val="3404434399"/>
                    </a:ext>
                  </a:extLst>
                </a:gridCol>
                <a:gridCol w="783752">
                  <a:extLst>
                    <a:ext uri="{9D8B030D-6E8A-4147-A177-3AD203B41FA5}">
                      <a16:colId xmlns:a16="http://schemas.microsoft.com/office/drawing/2014/main" val="3485738482"/>
                    </a:ext>
                  </a:extLst>
                </a:gridCol>
                <a:gridCol w="783752">
                  <a:extLst>
                    <a:ext uri="{9D8B030D-6E8A-4147-A177-3AD203B41FA5}">
                      <a16:colId xmlns:a16="http://schemas.microsoft.com/office/drawing/2014/main" val="2552471654"/>
                    </a:ext>
                  </a:extLst>
                </a:gridCol>
                <a:gridCol w="783752">
                  <a:extLst>
                    <a:ext uri="{9D8B030D-6E8A-4147-A177-3AD203B41FA5}">
                      <a16:colId xmlns:a16="http://schemas.microsoft.com/office/drawing/2014/main" val="2508105421"/>
                    </a:ext>
                  </a:extLst>
                </a:gridCol>
                <a:gridCol w="783752">
                  <a:extLst>
                    <a:ext uri="{9D8B030D-6E8A-4147-A177-3AD203B41FA5}">
                      <a16:colId xmlns:a16="http://schemas.microsoft.com/office/drawing/2014/main" val="3678149813"/>
                    </a:ext>
                  </a:extLst>
                </a:gridCol>
                <a:gridCol w="783752">
                  <a:extLst>
                    <a:ext uri="{9D8B030D-6E8A-4147-A177-3AD203B41FA5}">
                      <a16:colId xmlns:a16="http://schemas.microsoft.com/office/drawing/2014/main" val="1633140751"/>
                    </a:ext>
                  </a:extLst>
                </a:gridCol>
                <a:gridCol w="783752">
                  <a:extLst>
                    <a:ext uri="{9D8B030D-6E8A-4147-A177-3AD203B41FA5}">
                      <a16:colId xmlns:a16="http://schemas.microsoft.com/office/drawing/2014/main" val="805431989"/>
                    </a:ext>
                  </a:extLst>
                </a:gridCol>
                <a:gridCol w="783752">
                  <a:extLst>
                    <a:ext uri="{9D8B030D-6E8A-4147-A177-3AD203B41FA5}">
                      <a16:colId xmlns:a16="http://schemas.microsoft.com/office/drawing/2014/main" val="2370314776"/>
                    </a:ext>
                  </a:extLst>
                </a:gridCol>
                <a:gridCol w="783752">
                  <a:extLst>
                    <a:ext uri="{9D8B030D-6E8A-4147-A177-3AD203B41FA5}">
                      <a16:colId xmlns:a16="http://schemas.microsoft.com/office/drawing/2014/main" val="837238340"/>
                    </a:ext>
                  </a:extLst>
                </a:gridCol>
                <a:gridCol w="783752">
                  <a:extLst>
                    <a:ext uri="{9D8B030D-6E8A-4147-A177-3AD203B41FA5}">
                      <a16:colId xmlns:a16="http://schemas.microsoft.com/office/drawing/2014/main" val="3646757994"/>
                    </a:ext>
                  </a:extLst>
                </a:gridCol>
                <a:gridCol w="783752">
                  <a:extLst>
                    <a:ext uri="{9D8B030D-6E8A-4147-A177-3AD203B41FA5}">
                      <a16:colId xmlns:a16="http://schemas.microsoft.com/office/drawing/2014/main" val="3800721970"/>
                    </a:ext>
                  </a:extLst>
                </a:gridCol>
                <a:gridCol w="815332">
                  <a:extLst>
                    <a:ext uri="{9D8B030D-6E8A-4147-A177-3AD203B41FA5}">
                      <a16:colId xmlns:a16="http://schemas.microsoft.com/office/drawing/2014/main" val="55192589"/>
                    </a:ext>
                  </a:extLst>
                </a:gridCol>
              </a:tblGrid>
              <a:tr h="249468">
                <a:tc gridSpan="5">
                  <a:txBody>
                    <a:bodyPr/>
                    <a:lstStyle/>
                    <a:p>
                      <a:pPr algn="l" fontAlgn="b"/>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令和６年度発生事故報告集計結果</a:t>
                      </a:r>
                    </a:p>
                  </a:txBody>
                  <a:tcPr marL="89199" marR="7433" marT="7433" marB="0" anchor="b">
                    <a:lnL>
                      <a:noFill/>
                    </a:lnL>
                    <a:lnR>
                      <a:noFill/>
                    </a:lnR>
                    <a:lnT>
                      <a:noFill/>
                    </a:lnT>
                    <a:lnB>
                      <a:noFill/>
                    </a:lnB>
                    <a:solidFill>
                      <a:srgbClr val="FFFFFF"/>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extLst>
                  <a:ext uri="{0D108BD9-81ED-4DB2-BD59-A6C34878D82A}">
                    <a16:rowId xmlns:a16="http://schemas.microsoft.com/office/drawing/2014/main" val="3028927680"/>
                  </a:ext>
                </a:extLst>
              </a:tr>
              <a:tr h="225705">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l" fontAlgn="ctr"/>
                      <a:r>
                        <a:rPr lang="en-US" altLang="ja-JP" sz="1400" b="1" i="0" u="none" strike="noStrike" dirty="0">
                          <a:solidFill>
                            <a:srgbClr val="000000"/>
                          </a:solidFill>
                          <a:effectLst/>
                          <a:latin typeface="ＭＳ Ｐゴシック" panose="020B0600070205080204" pitchFamily="50" charset="-128"/>
                          <a:ea typeface="ＭＳ Ｐゴシック" panose="020B0600070205080204" pitchFamily="50" charset="-128"/>
                        </a:rPr>
                        <a:t>1</a:t>
                      </a:r>
                      <a:r>
                        <a:rPr lang="ja-JP" altLang="en-US" sz="1400" b="1" i="0" u="none" strike="noStrike" dirty="0">
                          <a:solidFill>
                            <a:srgbClr val="000000"/>
                          </a:solidFill>
                          <a:effectLst/>
                          <a:latin typeface="ＭＳ Ｐゴシック" panose="020B0600070205080204" pitchFamily="50" charset="-128"/>
                          <a:ea typeface="ＭＳ Ｐゴシック" panose="020B0600070205080204" pitchFamily="50" charset="-128"/>
                        </a:rPr>
                        <a:t>　年齢区分</a:t>
                      </a:r>
                    </a:p>
                  </a:txBody>
                  <a:tcPr marL="89199" marR="7433" marT="743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extLst>
                  <a:ext uri="{0D108BD9-81ED-4DB2-BD59-A6C34878D82A}">
                    <a16:rowId xmlns:a16="http://schemas.microsoft.com/office/drawing/2014/main" val="3036878563"/>
                  </a:ext>
                </a:extLst>
              </a:tr>
              <a:tr h="298513">
                <a:tc>
                  <a:txBody>
                    <a:bodyPr/>
                    <a:lstStyle/>
                    <a:p>
                      <a:pPr algn="ct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年齢区分</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60</a:t>
                      </a: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代</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70</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代</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80</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代</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90</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代</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100</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代</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他</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合計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a:noFill/>
                    </a:lnR>
                    <a:lnT>
                      <a:noFill/>
                    </a:lnT>
                    <a:lnB>
                      <a:noFill/>
                    </a:lnB>
                    <a:solidFill>
                      <a:srgbClr val="FFFFFF"/>
                    </a:solidFill>
                  </a:tcPr>
                </a:tc>
                <a:tc>
                  <a:txBody>
                    <a:bodyPr/>
                    <a:lstStyle/>
                    <a:p>
                      <a:pPr algn="ct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a:noFill/>
                    </a:lnR>
                    <a:lnT>
                      <a:noFill/>
                    </a:lnT>
                    <a:lnB>
                      <a:noFill/>
                    </a:lnB>
                    <a:solidFill>
                      <a:srgbClr val="FFFFFF"/>
                    </a:solidFill>
                  </a:tcPr>
                </a:tc>
                <a:tc>
                  <a:txBody>
                    <a:bodyPr/>
                    <a:lstStyle/>
                    <a:p>
                      <a:pPr algn="ct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a:noFill/>
                    </a:lnR>
                    <a:lnT>
                      <a:noFill/>
                    </a:lnT>
                    <a:lnB>
                      <a:noFill/>
                    </a:lnB>
                    <a:solidFill>
                      <a:srgbClr val="FFFFFF"/>
                    </a:solidFill>
                  </a:tcPr>
                </a:tc>
                <a:tc>
                  <a:txBody>
                    <a:bodyPr/>
                    <a:lstStyle/>
                    <a:p>
                      <a:pPr algn="ct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a:noFill/>
                    </a:lnR>
                    <a:lnT>
                      <a:noFill/>
                    </a:lnT>
                    <a:lnB>
                      <a:noFill/>
                    </a:lnB>
                    <a:solidFill>
                      <a:srgbClr val="FFFFFF"/>
                    </a:solidFill>
                  </a:tcPr>
                </a:tc>
                <a:tc>
                  <a:txBody>
                    <a:bodyPr/>
                    <a:lstStyle/>
                    <a:p>
                      <a:pPr algn="ct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a:noFill/>
                    </a:lnR>
                    <a:lnT>
                      <a:noFill/>
                    </a:lnT>
                    <a:lnB>
                      <a:noFill/>
                    </a:lnB>
                    <a:solidFill>
                      <a:srgbClr val="FFFFFF"/>
                    </a:solidFill>
                  </a:tcPr>
                </a:tc>
                <a:extLst>
                  <a:ext uri="{0D108BD9-81ED-4DB2-BD59-A6C34878D82A}">
                    <a16:rowId xmlns:a16="http://schemas.microsoft.com/office/drawing/2014/main" val="3224968348"/>
                  </a:ext>
                </a:extLst>
              </a:tr>
              <a:tr h="249468">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人数</a:t>
                      </a:r>
                    </a:p>
                  </a:txBody>
                  <a:tcPr marL="89199"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2</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12</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11</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2</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extLst>
                  <a:ext uri="{0D108BD9-81ED-4DB2-BD59-A6C34878D82A}">
                    <a16:rowId xmlns:a16="http://schemas.microsoft.com/office/drawing/2014/main" val="3125065354"/>
                  </a:ext>
                </a:extLst>
              </a:tr>
              <a:tr h="249468">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割合（％）</a:t>
                      </a:r>
                    </a:p>
                  </a:txBody>
                  <a:tcPr marL="89199"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6.7</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40.0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36.7</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6.7</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100.0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extLst>
                  <a:ext uri="{0D108BD9-81ED-4DB2-BD59-A6C34878D82A}">
                    <a16:rowId xmlns:a16="http://schemas.microsoft.com/office/drawing/2014/main" val="804903588"/>
                  </a:ext>
                </a:extLst>
              </a:tr>
              <a:tr h="249468">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l"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２　介護区分</a:t>
                      </a:r>
                    </a:p>
                  </a:txBody>
                  <a:tcPr marL="89199" marR="7433" marT="743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extLst>
                  <a:ext uri="{0D108BD9-81ED-4DB2-BD59-A6C34878D82A}">
                    <a16:rowId xmlns:a16="http://schemas.microsoft.com/office/drawing/2014/main" val="1365175753"/>
                  </a:ext>
                </a:extLst>
              </a:tr>
              <a:tr h="298513">
                <a:tc>
                  <a:txBody>
                    <a:bodyPr/>
                    <a:lstStyle/>
                    <a:p>
                      <a:pPr algn="ct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介護１</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介護２</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介護３</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介護４</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介護５</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不明</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総計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a:noFill/>
                    </a:lnR>
                    <a:lnT>
                      <a:noFill/>
                    </a:lnT>
                    <a:lnB>
                      <a:noFill/>
                    </a:lnB>
                    <a:solidFill>
                      <a:srgbClr val="FFFFFF"/>
                    </a:solidFill>
                  </a:tcPr>
                </a:tc>
                <a:tc>
                  <a:txBody>
                    <a:bodyPr/>
                    <a:lstStyle/>
                    <a:p>
                      <a:pPr algn="ct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a:noFill/>
                    </a:lnR>
                    <a:lnT>
                      <a:noFill/>
                    </a:lnT>
                    <a:lnB>
                      <a:noFill/>
                    </a:lnB>
                    <a:solidFill>
                      <a:srgbClr val="FFFFFF"/>
                    </a:solidFill>
                  </a:tcPr>
                </a:tc>
                <a:tc>
                  <a:txBody>
                    <a:bodyPr/>
                    <a:lstStyle/>
                    <a:p>
                      <a:pPr algn="ct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a:noFill/>
                    </a:lnR>
                    <a:lnT>
                      <a:noFill/>
                    </a:lnT>
                    <a:lnB>
                      <a:noFill/>
                    </a:lnB>
                    <a:solidFill>
                      <a:srgbClr val="FFFFFF"/>
                    </a:solidFill>
                  </a:tcPr>
                </a:tc>
                <a:tc>
                  <a:txBody>
                    <a:bodyPr/>
                    <a:lstStyle/>
                    <a:p>
                      <a:pPr algn="ct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a:noFill/>
                    </a:lnR>
                    <a:lnT>
                      <a:noFill/>
                    </a:lnT>
                    <a:lnB>
                      <a:noFill/>
                    </a:lnB>
                    <a:solidFill>
                      <a:srgbClr val="FFFFFF"/>
                    </a:solidFill>
                  </a:tcPr>
                </a:tc>
                <a:tc>
                  <a:txBody>
                    <a:bodyPr/>
                    <a:lstStyle/>
                    <a:p>
                      <a:pPr algn="ct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a:noFill/>
                    </a:lnR>
                    <a:lnT>
                      <a:noFill/>
                    </a:lnT>
                    <a:lnB>
                      <a:noFill/>
                    </a:lnB>
                    <a:solidFill>
                      <a:srgbClr val="FFFFFF"/>
                    </a:solidFill>
                  </a:tcPr>
                </a:tc>
                <a:extLst>
                  <a:ext uri="{0D108BD9-81ED-4DB2-BD59-A6C34878D82A}">
                    <a16:rowId xmlns:a16="http://schemas.microsoft.com/office/drawing/2014/main" val="3195290821"/>
                  </a:ext>
                </a:extLst>
              </a:tr>
              <a:tr h="249468">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事故件数</a:t>
                      </a:r>
                    </a:p>
                  </a:txBody>
                  <a:tcPr marL="89199"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2</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9</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30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extLst>
                  <a:ext uri="{0D108BD9-81ED-4DB2-BD59-A6C34878D82A}">
                    <a16:rowId xmlns:a16="http://schemas.microsoft.com/office/drawing/2014/main" val="2115443978"/>
                  </a:ext>
                </a:extLst>
              </a:tr>
              <a:tr h="249468">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割合（％）</a:t>
                      </a:r>
                    </a:p>
                  </a:txBody>
                  <a:tcPr marL="89199"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6.7</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43.3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10.0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10.0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100.0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extLst>
                  <a:ext uri="{0D108BD9-81ED-4DB2-BD59-A6C34878D82A}">
                    <a16:rowId xmlns:a16="http://schemas.microsoft.com/office/drawing/2014/main" val="551884876"/>
                  </a:ext>
                </a:extLst>
              </a:tr>
              <a:tr h="249468">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l"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３　発生月</a:t>
                      </a:r>
                    </a:p>
                  </a:txBody>
                  <a:tcPr marL="89199" marR="7433" marT="743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07526491"/>
                  </a:ext>
                </a:extLst>
              </a:tr>
              <a:tr h="298513">
                <a:tc>
                  <a:txBody>
                    <a:bodyPr/>
                    <a:lstStyle/>
                    <a:p>
                      <a:pPr algn="ct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4</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5</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6</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7</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8</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9</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10</a:t>
                      </a: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11</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12</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1</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2</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合計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854325607"/>
                  </a:ext>
                </a:extLst>
              </a:tr>
              <a:tr h="249468">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事故件数</a:t>
                      </a:r>
                    </a:p>
                  </a:txBody>
                  <a:tcPr marL="89199"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4</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2</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1</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6</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2</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2</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2</a:t>
                      </a:r>
                    </a:p>
                  </a:txBody>
                  <a:tcPr marL="7433" marR="89199" marT="7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2</a:t>
                      </a:r>
                    </a:p>
                  </a:txBody>
                  <a:tcPr marL="7433" marR="89199" marT="7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2</a:t>
                      </a:r>
                    </a:p>
                  </a:txBody>
                  <a:tcPr marL="7433" marR="89199" marT="7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56144909"/>
                  </a:ext>
                </a:extLst>
              </a:tr>
              <a:tr h="249468">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割合（％）</a:t>
                      </a:r>
                    </a:p>
                  </a:txBody>
                  <a:tcPr marL="89199"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13.3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6.7</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10.0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20.0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6.7</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6.7</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6.7</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6.7</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6.7</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100.0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45970799"/>
                  </a:ext>
                </a:extLst>
              </a:tr>
              <a:tr h="249468">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l" fontAlgn="ct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４　発生時時間帯</a:t>
                      </a:r>
                    </a:p>
                  </a:txBody>
                  <a:tcPr marL="89199" marR="7433" marT="743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90934706"/>
                  </a:ext>
                </a:extLst>
              </a:tr>
              <a:tr h="491555">
                <a:tc>
                  <a:txBody>
                    <a:bodyPr/>
                    <a:lstStyle/>
                    <a:p>
                      <a:pPr algn="ct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０～</a:t>
                      </a:r>
                      <a:b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２時</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２～</a:t>
                      </a:r>
                      <a:b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４時</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４～</a:t>
                      </a:r>
                      <a:b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６時</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６～</a:t>
                      </a:r>
                      <a:b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８時</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８～</a:t>
                      </a:r>
                      <a:b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１０時</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１０～</a:t>
                      </a:r>
                      <a:b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１２時</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１２～</a:t>
                      </a:r>
                      <a:b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１４時</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１４～</a:t>
                      </a:r>
                      <a:b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１６時</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１６～</a:t>
                      </a:r>
                      <a:b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１８時</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１８～</a:t>
                      </a:r>
                      <a:b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２０時</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２０～</a:t>
                      </a:r>
                      <a:b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２２時</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２２～</a:t>
                      </a:r>
                      <a:b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２４時</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総計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601460879"/>
                  </a:ext>
                </a:extLst>
              </a:tr>
              <a:tr h="249468">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事故件数</a:t>
                      </a:r>
                    </a:p>
                  </a:txBody>
                  <a:tcPr marL="89199"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2</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5</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4</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4</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1</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30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47440947"/>
                  </a:ext>
                </a:extLst>
              </a:tr>
              <a:tr h="249468">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割合（％）</a:t>
                      </a:r>
                    </a:p>
                  </a:txBody>
                  <a:tcPr marL="89199"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6.7</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16.7</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13.3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13.3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3.3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100.0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80706221"/>
                  </a:ext>
                </a:extLst>
              </a:tr>
            </a:tbl>
          </a:graphicData>
        </a:graphic>
      </p:graphicFrame>
      <p:sp>
        <p:nvSpPr>
          <p:cNvPr id="4" name="スライド番号プレースホルダー 3"/>
          <p:cNvSpPr>
            <a:spLocks noGrp="1"/>
          </p:cNvSpPr>
          <p:nvPr>
            <p:ph type="sldNum" sz="quarter" idx="12"/>
          </p:nvPr>
        </p:nvSpPr>
        <p:spPr>
          <a:xfrm>
            <a:off x="9448799" y="6459537"/>
            <a:ext cx="2743200" cy="365125"/>
          </a:xfrm>
        </p:spPr>
        <p:txBody>
          <a:bodyPr/>
          <a:lstStyle/>
          <a:p>
            <a:fld id="{D339279A-9CE5-4E47-B07B-F5EE1F1AD395}" type="slidenum">
              <a:rPr kumimoji="1" lang="ja-JP" altLang="en-US" smtClean="0"/>
              <a:t>19</a:t>
            </a:fld>
            <a:endParaRPr kumimoji="1" lang="ja-JP" altLang="en-US" dirty="0"/>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00492927"/>
      </p:ext>
    </p:extLst>
  </p:cSld>
  <p:clrMapOvr>
    <a:masterClrMapping/>
  </p:clrMapOvr>
  <mc:AlternateContent xmlns:mc="http://schemas.openxmlformats.org/markup-compatibility/2006" xmlns:p14="http://schemas.microsoft.com/office/powerpoint/2010/main">
    <mc:Choice Requires="p14">
      <p:transition spd="slow" p14:dur="2000" advTm="56541"/>
    </mc:Choice>
    <mc:Fallback xmlns="">
      <p:transition spd="slow" advTm="56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95146" y="-372722"/>
            <a:ext cx="10515600" cy="1325563"/>
          </a:xfrm>
        </p:spPr>
        <p:txBody>
          <a:bodyPr>
            <a:normAutofit/>
          </a:bodyPr>
          <a:lstStyle/>
          <a:p>
            <a:pPr algn="ctr"/>
            <a:r>
              <a:rPr kumimoji="1" lang="ja-JP" altLang="en-US" sz="2800" dirty="0" smtClean="0"/>
              <a:t>目　　次</a:t>
            </a:r>
            <a:endParaRPr kumimoji="1" lang="ja-JP" altLang="en-US" sz="2800" dirty="0"/>
          </a:p>
        </p:txBody>
      </p:sp>
      <p:sp>
        <p:nvSpPr>
          <p:cNvPr id="3" name="コンテンツ プレースホルダー 2"/>
          <p:cNvSpPr>
            <a:spLocks noGrp="1"/>
          </p:cNvSpPr>
          <p:nvPr>
            <p:ph idx="1"/>
          </p:nvPr>
        </p:nvSpPr>
        <p:spPr>
          <a:xfrm>
            <a:off x="678874" y="452294"/>
            <a:ext cx="11381508" cy="6040581"/>
          </a:xfrm>
        </p:spPr>
        <p:txBody>
          <a:bodyPr>
            <a:noAutofit/>
          </a:bodyPr>
          <a:lstStyle/>
          <a:p>
            <a:pPr marL="0" indent="0">
              <a:lnSpc>
                <a:spcPct val="100000"/>
              </a:lnSpc>
              <a:spcBef>
                <a:spcPts val="0"/>
              </a:spcBef>
              <a:buNone/>
            </a:pPr>
            <a:r>
              <a:rPr lang="ja-JP" altLang="en-US" sz="2400" dirty="0" smtClean="0"/>
              <a:t>（共通編）</a:t>
            </a:r>
            <a:endParaRPr lang="en-US" altLang="ja-JP" sz="2400" dirty="0" smtClean="0"/>
          </a:p>
          <a:p>
            <a:pPr marL="442913" indent="0">
              <a:lnSpc>
                <a:spcPct val="100000"/>
              </a:lnSpc>
              <a:spcBef>
                <a:spcPts val="0"/>
              </a:spcBef>
              <a:buNone/>
            </a:pPr>
            <a:r>
              <a:rPr lang="ja-JP" altLang="en-US" sz="2400" dirty="0" smtClean="0"/>
              <a:t>１</a:t>
            </a:r>
            <a:r>
              <a:rPr lang="ja-JP" altLang="en-US" sz="2400" dirty="0"/>
              <a:t>　</a:t>
            </a:r>
            <a:r>
              <a:rPr lang="ja-JP" altLang="en-US" sz="2400" dirty="0" smtClean="0"/>
              <a:t>令和７年度</a:t>
            </a:r>
            <a:r>
              <a:rPr lang="ja-JP" altLang="en-US" sz="2400" dirty="0"/>
              <a:t>菊陽町所管介護サービス事業者等指導</a:t>
            </a:r>
            <a:r>
              <a:rPr lang="ja-JP" altLang="en-US" sz="2400" dirty="0" smtClean="0"/>
              <a:t>計画</a:t>
            </a:r>
            <a:endParaRPr lang="en-US" altLang="ja-JP" sz="2400" dirty="0" smtClean="0"/>
          </a:p>
          <a:p>
            <a:pPr marL="442913" indent="0">
              <a:lnSpc>
                <a:spcPct val="100000"/>
              </a:lnSpc>
              <a:spcBef>
                <a:spcPts val="0"/>
              </a:spcBef>
              <a:buNone/>
            </a:pPr>
            <a:r>
              <a:rPr lang="ja-JP" altLang="en-US" sz="2400" dirty="0" smtClean="0"/>
              <a:t>２　令和６年度菊陽町所管介護サービス事業者等の運営指導結果</a:t>
            </a:r>
            <a:r>
              <a:rPr lang="ja-JP" altLang="en-US" sz="2400" dirty="0"/>
              <a:t>　</a:t>
            </a:r>
            <a:endParaRPr lang="en-US" altLang="ja-JP" sz="2400" dirty="0" smtClean="0"/>
          </a:p>
          <a:p>
            <a:pPr marL="442913" indent="0">
              <a:lnSpc>
                <a:spcPct val="100000"/>
              </a:lnSpc>
              <a:spcBef>
                <a:spcPts val="0"/>
              </a:spcBef>
              <a:buNone/>
            </a:pPr>
            <a:r>
              <a:rPr lang="ja-JP" altLang="en-US" sz="2400" dirty="0" smtClean="0"/>
              <a:t>３　電子申請システムについて</a:t>
            </a:r>
            <a:endParaRPr lang="en-US" altLang="ja-JP" sz="2400" dirty="0" smtClean="0"/>
          </a:p>
          <a:p>
            <a:pPr marL="442913" indent="0">
              <a:lnSpc>
                <a:spcPct val="100000"/>
              </a:lnSpc>
              <a:spcBef>
                <a:spcPts val="0"/>
              </a:spcBef>
              <a:buNone/>
            </a:pPr>
            <a:r>
              <a:rPr lang="ja-JP" altLang="en-US" sz="2400" dirty="0" smtClean="0"/>
              <a:t>４　各種</a:t>
            </a:r>
            <a:r>
              <a:rPr lang="ja-JP" altLang="en-US" sz="2400" dirty="0"/>
              <a:t>届出</a:t>
            </a:r>
            <a:r>
              <a:rPr lang="ja-JP" altLang="en-US" sz="2400" dirty="0" smtClean="0"/>
              <a:t>等</a:t>
            </a:r>
            <a:endParaRPr lang="en-US" altLang="ja-JP" sz="2400" dirty="0" smtClean="0"/>
          </a:p>
          <a:p>
            <a:pPr marL="442913" indent="0">
              <a:lnSpc>
                <a:spcPct val="100000"/>
              </a:lnSpc>
              <a:spcBef>
                <a:spcPts val="0"/>
              </a:spcBef>
              <a:buNone/>
            </a:pPr>
            <a:r>
              <a:rPr lang="ja-JP" altLang="en-US" sz="2400" dirty="0"/>
              <a:t>５　事故</a:t>
            </a:r>
            <a:r>
              <a:rPr lang="ja-JP" altLang="en-US" sz="2400" dirty="0" smtClean="0"/>
              <a:t>報告</a:t>
            </a:r>
            <a:endParaRPr lang="en-US" altLang="ja-JP" sz="2400" dirty="0" smtClean="0"/>
          </a:p>
          <a:p>
            <a:pPr marL="442913" indent="0">
              <a:lnSpc>
                <a:spcPct val="100000"/>
              </a:lnSpc>
              <a:spcBef>
                <a:spcPts val="0"/>
              </a:spcBef>
              <a:buNone/>
            </a:pPr>
            <a:r>
              <a:rPr lang="ja-JP" altLang="en-US" sz="2400" dirty="0"/>
              <a:t>６　業務管理</a:t>
            </a:r>
            <a:r>
              <a:rPr lang="ja-JP" altLang="en-US" sz="2400" dirty="0" smtClean="0"/>
              <a:t>体制について</a:t>
            </a:r>
            <a:endParaRPr lang="en-US" altLang="ja-JP" sz="2400" dirty="0" smtClean="0"/>
          </a:p>
          <a:p>
            <a:pPr marL="442913" indent="0">
              <a:lnSpc>
                <a:spcPct val="100000"/>
              </a:lnSpc>
              <a:spcBef>
                <a:spcPts val="0"/>
              </a:spcBef>
              <a:buNone/>
            </a:pPr>
            <a:r>
              <a:rPr lang="ja-JP" altLang="en-US" sz="2400" dirty="0"/>
              <a:t>７</a:t>
            </a:r>
            <a:r>
              <a:rPr lang="ja-JP" altLang="en-US" sz="2400" dirty="0" smtClean="0"/>
              <a:t>　高齢者虐待防止</a:t>
            </a:r>
            <a:endParaRPr lang="en-US" altLang="ja-JP" sz="2400" dirty="0" smtClean="0"/>
          </a:p>
          <a:p>
            <a:pPr marL="442913" indent="0">
              <a:lnSpc>
                <a:spcPct val="100000"/>
              </a:lnSpc>
              <a:spcBef>
                <a:spcPts val="0"/>
              </a:spcBef>
              <a:buNone/>
            </a:pPr>
            <a:r>
              <a:rPr lang="ja-JP" altLang="en-US" sz="2400" dirty="0" smtClean="0"/>
              <a:t>８　生産性向上委員会について</a:t>
            </a:r>
            <a:endParaRPr lang="en-US" altLang="ja-JP" sz="2400" dirty="0" smtClean="0"/>
          </a:p>
          <a:p>
            <a:pPr marL="442913" indent="0">
              <a:lnSpc>
                <a:spcPct val="100000"/>
              </a:lnSpc>
              <a:spcBef>
                <a:spcPts val="0"/>
              </a:spcBef>
              <a:buNone/>
            </a:pPr>
            <a:r>
              <a:rPr lang="ja-JP" altLang="en-US" sz="2400" dirty="0" smtClean="0"/>
              <a:t>９　災害への備え</a:t>
            </a:r>
            <a:endParaRPr lang="en-US" altLang="ja-JP" sz="2400" dirty="0" smtClean="0"/>
          </a:p>
          <a:p>
            <a:pPr marL="442913" indent="0">
              <a:lnSpc>
                <a:spcPct val="100000"/>
              </a:lnSpc>
              <a:spcBef>
                <a:spcPts val="0"/>
              </a:spcBef>
              <a:buNone/>
            </a:pPr>
            <a:r>
              <a:rPr lang="ja-JP" altLang="en-US" sz="2400" dirty="0" smtClean="0"/>
              <a:t>１０　感染症対策について</a:t>
            </a:r>
            <a:endParaRPr lang="en-US" altLang="ja-JP" sz="2400" dirty="0" smtClean="0"/>
          </a:p>
          <a:p>
            <a:pPr marL="442913" indent="0">
              <a:lnSpc>
                <a:spcPct val="100000"/>
              </a:lnSpc>
              <a:spcBef>
                <a:spcPts val="0"/>
              </a:spcBef>
              <a:buNone/>
            </a:pPr>
            <a:r>
              <a:rPr lang="ja-JP" altLang="en-US" sz="2400" dirty="0" smtClean="0"/>
              <a:t>１１　介護サービス情報の公表制度について</a:t>
            </a:r>
            <a:endParaRPr lang="en-US" altLang="ja-JP" sz="2400" dirty="0" smtClean="0"/>
          </a:p>
          <a:p>
            <a:pPr marL="442913" indent="0">
              <a:lnSpc>
                <a:spcPct val="100000"/>
              </a:lnSpc>
              <a:spcBef>
                <a:spcPts val="0"/>
              </a:spcBef>
              <a:buNone/>
            </a:pPr>
            <a:r>
              <a:rPr lang="ja-JP" altLang="en-US" sz="2400" dirty="0" smtClean="0"/>
              <a:t>１２　介護サービス事業者の経営情報データベースについて</a:t>
            </a:r>
            <a:endParaRPr lang="en-US" altLang="ja-JP" sz="2400" dirty="0" smtClean="0"/>
          </a:p>
          <a:p>
            <a:pPr marL="442913" indent="0">
              <a:lnSpc>
                <a:spcPct val="100000"/>
              </a:lnSpc>
              <a:spcBef>
                <a:spcPts val="0"/>
              </a:spcBef>
              <a:buNone/>
            </a:pPr>
            <a:r>
              <a:rPr lang="ja-JP" altLang="en-US" sz="2400" dirty="0" smtClean="0"/>
              <a:t>１３　介護職員等処遇改善加算について</a:t>
            </a:r>
            <a:endParaRPr lang="en-US" altLang="ja-JP" sz="2400" dirty="0" smtClean="0"/>
          </a:p>
          <a:p>
            <a:pPr marL="0" indent="0">
              <a:lnSpc>
                <a:spcPct val="100000"/>
              </a:lnSpc>
              <a:spcBef>
                <a:spcPts val="0"/>
              </a:spcBef>
              <a:buNone/>
            </a:pPr>
            <a:r>
              <a:rPr lang="ja-JP" altLang="en-US" sz="2400" dirty="0" smtClean="0"/>
              <a:t>（居宅介護支援）</a:t>
            </a:r>
            <a:endParaRPr lang="en-US" altLang="ja-JP" sz="2400" dirty="0" smtClean="0"/>
          </a:p>
          <a:p>
            <a:pPr marL="442913" indent="0">
              <a:lnSpc>
                <a:spcPct val="100000"/>
              </a:lnSpc>
              <a:spcBef>
                <a:spcPts val="0"/>
              </a:spcBef>
              <a:buNone/>
            </a:pPr>
            <a:r>
              <a:rPr lang="ja-JP" altLang="en-US" sz="2400" dirty="0" smtClean="0"/>
              <a:t>１４</a:t>
            </a:r>
            <a:r>
              <a:rPr lang="ja-JP" altLang="en-US" sz="2400" dirty="0"/>
              <a:t>　居宅介護</a:t>
            </a:r>
            <a:r>
              <a:rPr lang="ja-JP" altLang="en-US" sz="2400" dirty="0" smtClean="0"/>
              <a:t>支援に</a:t>
            </a:r>
            <a:r>
              <a:rPr lang="ja-JP" altLang="en-US" sz="2400" dirty="0"/>
              <a:t>関する基準の概要</a:t>
            </a:r>
            <a:endParaRPr lang="en-US" altLang="ja-JP" sz="2400" dirty="0"/>
          </a:p>
          <a:p>
            <a:pPr marL="442913" indent="0">
              <a:lnSpc>
                <a:spcPct val="100000"/>
              </a:lnSpc>
              <a:spcBef>
                <a:spcPts val="0"/>
              </a:spcBef>
              <a:buNone/>
            </a:pPr>
            <a:r>
              <a:rPr lang="ja-JP" altLang="en-US" sz="2400" dirty="0" smtClean="0"/>
              <a:t>１５　介護報酬について　</a:t>
            </a:r>
            <a:endParaRPr kumimoji="1" lang="ja-JP" altLang="en-US" sz="2400" dirty="0"/>
          </a:p>
        </p:txBody>
      </p:sp>
      <p:sp>
        <p:nvSpPr>
          <p:cNvPr id="5" name="スライド番号プレースホルダー 4"/>
          <p:cNvSpPr>
            <a:spLocks noGrp="1"/>
          </p:cNvSpPr>
          <p:nvPr>
            <p:ph type="sldNum" sz="quarter" idx="12"/>
          </p:nvPr>
        </p:nvSpPr>
        <p:spPr>
          <a:xfrm>
            <a:off x="9317182" y="6492875"/>
            <a:ext cx="2743200" cy="365125"/>
          </a:xfrm>
        </p:spPr>
        <p:txBody>
          <a:bodyPr/>
          <a:lstStyle/>
          <a:p>
            <a:fld id="{D339279A-9CE5-4E47-B07B-F5EE1F1AD395}" type="slidenum">
              <a:rPr kumimoji="1" lang="ja-JP" altLang="en-US" smtClean="0"/>
              <a:t>2</a:t>
            </a:fld>
            <a:endParaRPr kumimoji="1" lang="ja-JP" altLang="en-US" dirty="0"/>
          </a:p>
        </p:txBody>
      </p:sp>
    </p:spTree>
    <p:extLst>
      <p:ext uri="{BB962C8B-B14F-4D97-AF65-F5344CB8AC3E}">
        <p14:creationId xmlns:p14="http://schemas.microsoft.com/office/powerpoint/2010/main" val="892563594"/>
      </p:ext>
    </p:extLst>
  </p:cSld>
  <p:clrMapOvr>
    <a:masterClrMapping/>
  </p:clrMapOvr>
  <mc:AlternateContent xmlns:mc="http://schemas.openxmlformats.org/markup-compatibility/2006" xmlns:p14="http://schemas.microsoft.com/office/powerpoint/2010/main">
    <mc:Choice Requires="p14">
      <p:transition spd="slow" p14:dur="2000" advTm="2072"/>
    </mc:Choice>
    <mc:Fallback xmlns="">
      <p:transition spd="slow" advTm="2072"/>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20</a:t>
            </a:fld>
            <a:endParaRPr kumimoji="1" lang="ja-JP" altLang="en-US"/>
          </a:p>
        </p:txBody>
      </p:sp>
      <p:pic>
        <p:nvPicPr>
          <p:cNvPr id="9" name="図 8"/>
          <p:cNvPicPr>
            <a:picLocks noChangeAspect="1"/>
          </p:cNvPicPr>
          <p:nvPr/>
        </p:nvPicPr>
        <p:blipFill>
          <a:blip r:embed="rId4"/>
          <a:stretch>
            <a:fillRect/>
          </a:stretch>
        </p:blipFill>
        <p:spPr>
          <a:xfrm>
            <a:off x="0" y="-27710"/>
            <a:ext cx="12192000" cy="6767723"/>
          </a:xfrm>
          <a:prstGeom prst="rect">
            <a:avLst/>
          </a:prstGeom>
          <a:ln w="6350">
            <a:solidFill>
              <a:schemeClr val="tx1"/>
            </a:solidFill>
          </a:ln>
        </p:spPr>
      </p:pic>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94340635"/>
      </p:ext>
    </p:extLst>
  </p:cSld>
  <p:clrMapOvr>
    <a:masterClrMapping/>
  </p:clrMapOvr>
  <mc:AlternateContent xmlns:mc="http://schemas.openxmlformats.org/markup-compatibility/2006" xmlns:p14="http://schemas.microsoft.com/office/powerpoint/2010/main">
    <mc:Choice Requires="p14">
      <p:transition spd="slow" p14:dur="2000" advTm="1367"/>
    </mc:Choice>
    <mc:Fallback xmlns="">
      <p:transition spd="slow" advTm="1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24318" y="15850"/>
            <a:ext cx="12192000" cy="468246"/>
          </a:xfrm>
          <a:prstGeom prst="rect">
            <a:avLst/>
          </a:prstGeom>
          <a:solidFill>
            <a:schemeClr val="accent1">
              <a:lumMod val="20000"/>
              <a:lumOff val="80000"/>
            </a:schemeClr>
          </a:solidFill>
          <a:ln w="25400">
            <a:solidFill>
              <a:schemeClr val="tx1"/>
            </a:solidFill>
          </a:ln>
        </p:spPr>
        <p:txBody>
          <a:bodyPr anchor="ctr" anchorCtr="0">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６　業務管理体制</a:t>
            </a:r>
            <a:endParaRPr lang="ja-JP" altLang="en-US" sz="2400" b="1" dirty="0"/>
          </a:p>
        </p:txBody>
      </p:sp>
      <p:sp>
        <p:nvSpPr>
          <p:cNvPr id="7" name="テキスト ボックス 6"/>
          <p:cNvSpPr txBox="1"/>
          <p:nvPr/>
        </p:nvSpPr>
        <p:spPr>
          <a:xfrm>
            <a:off x="-24318" y="484096"/>
            <a:ext cx="12192000" cy="6524863"/>
          </a:xfrm>
          <a:prstGeom prst="rect">
            <a:avLst/>
          </a:prstGeom>
          <a:noFill/>
          <a:ln w="19050">
            <a:noFill/>
          </a:ln>
        </p:spPr>
        <p:txBody>
          <a:bodyPr wrap="square" rtlCol="0">
            <a:spAutoFit/>
          </a:bodyPr>
          <a:lstStyle/>
          <a:p>
            <a:pPr marL="179388" indent="-179388"/>
            <a:r>
              <a:rPr lang="ja-JP" altLang="en-US" sz="2000" dirty="0" smtClean="0"/>
              <a:t>■ 介護</a:t>
            </a:r>
            <a:r>
              <a:rPr lang="ja-JP" altLang="en-US" sz="2000" dirty="0"/>
              <a:t>サービス事業者（以下「事業者」という。）には、介護保険法に規定する法令遵守等の義務の履行の確保のため、業務管理体制の整備が義務付けられて</a:t>
            </a:r>
            <a:r>
              <a:rPr lang="ja-JP" altLang="en-US" sz="2000" dirty="0" smtClean="0"/>
              <a:t>います。（</a:t>
            </a:r>
            <a:r>
              <a:rPr lang="ja-JP" altLang="en-US" sz="2000" dirty="0"/>
              <a:t>介護保険法第１１５条の</a:t>
            </a:r>
            <a:r>
              <a:rPr lang="ja-JP" altLang="en-US" sz="2000" dirty="0" smtClean="0"/>
              <a:t>３２）</a:t>
            </a:r>
            <a:endParaRPr lang="en-US" altLang="ja-JP" sz="2000" dirty="0"/>
          </a:p>
          <a:p>
            <a:pPr marL="179388" indent="-179388"/>
            <a:endParaRPr lang="en-US" altLang="ja-JP" sz="1000" dirty="0" smtClean="0"/>
          </a:p>
          <a:p>
            <a:pPr marL="179388" indent="-179388"/>
            <a:r>
              <a:rPr lang="ja-JP" altLang="en-US" sz="2000" dirty="0" smtClean="0"/>
              <a:t>■ 届出</a:t>
            </a:r>
            <a:r>
              <a:rPr lang="ja-JP" altLang="en-US" sz="2000" dirty="0"/>
              <a:t>は、指定事業所単位ではなく、申請（開設）者である事業者（法人）ごとに行います</a:t>
            </a:r>
            <a:r>
              <a:rPr lang="ja-JP" altLang="en-US" sz="2000" dirty="0" smtClean="0"/>
              <a:t>。</a:t>
            </a:r>
            <a:endParaRPr lang="en-US" altLang="ja-JP" sz="2000" dirty="0" smtClean="0"/>
          </a:p>
          <a:p>
            <a:endParaRPr lang="en-US" altLang="ja-JP" sz="1500" dirty="0" smtClean="0"/>
          </a:p>
          <a:p>
            <a:endParaRPr lang="en-US" altLang="ja-JP" dirty="0" smtClean="0"/>
          </a:p>
          <a:p>
            <a:endParaRPr lang="en-US" altLang="ja-JP" dirty="0" smtClean="0"/>
          </a:p>
          <a:p>
            <a:endParaRPr lang="en-US" altLang="ja-JP" dirty="0" smtClean="0"/>
          </a:p>
          <a:p>
            <a:endParaRPr lang="en-US" altLang="ja-JP" dirty="0" smtClean="0"/>
          </a:p>
          <a:p>
            <a:endParaRPr lang="en-US" altLang="ja-JP" dirty="0" smtClean="0"/>
          </a:p>
          <a:p>
            <a:endParaRPr lang="en-US" altLang="ja-JP" dirty="0" smtClean="0"/>
          </a:p>
          <a:p>
            <a:endParaRPr lang="en-US" altLang="ja-JP" dirty="0"/>
          </a:p>
          <a:p>
            <a:endParaRPr lang="en-US" altLang="ja-JP" dirty="0" smtClean="0"/>
          </a:p>
          <a:p>
            <a:endParaRPr lang="en-US" altLang="ja-JP" dirty="0" smtClean="0"/>
          </a:p>
          <a:p>
            <a:endParaRPr lang="en-US" altLang="ja-JP" dirty="0" smtClean="0"/>
          </a:p>
          <a:p>
            <a:endParaRPr lang="en-US" altLang="ja-JP" dirty="0" smtClean="0"/>
          </a:p>
          <a:p>
            <a:endParaRPr lang="en-US" altLang="ja-JP" dirty="0" smtClean="0"/>
          </a:p>
          <a:p>
            <a:endParaRPr lang="en-US" altLang="ja-JP" sz="1200" dirty="0" smtClean="0"/>
          </a:p>
          <a:p>
            <a:endParaRPr lang="en-US" altLang="ja-JP" sz="1200" dirty="0" smtClean="0"/>
          </a:p>
          <a:p>
            <a:endParaRPr lang="en-US" altLang="ja-JP" sz="1400" dirty="0" smtClean="0"/>
          </a:p>
          <a:p>
            <a:endParaRPr lang="en-US" altLang="ja-JP" sz="1400" dirty="0"/>
          </a:p>
          <a:p>
            <a:endParaRPr lang="en-US" altLang="ja-JP" sz="1000" dirty="0" smtClean="0"/>
          </a:p>
          <a:p>
            <a:r>
              <a:rPr lang="en-US" altLang="ja-JP" sz="1500" dirty="0" smtClean="0"/>
              <a:t>※ </a:t>
            </a:r>
            <a:r>
              <a:rPr lang="ja-JP" altLang="en-US" sz="1500" dirty="0" smtClean="0"/>
              <a:t>事業所等の数には、介護予防及び介護予防支援事業所を</a:t>
            </a:r>
            <a:endParaRPr lang="en-US" altLang="ja-JP" sz="1500" dirty="0" smtClean="0"/>
          </a:p>
          <a:p>
            <a:r>
              <a:rPr lang="ja-JP" altLang="en-US" sz="1500" dirty="0" smtClean="0"/>
              <a:t>　含み、みなし事業所、総合事業における介護予防・生活</a:t>
            </a:r>
            <a:endParaRPr lang="en-US" altLang="ja-JP" sz="1500" dirty="0" smtClean="0"/>
          </a:p>
          <a:p>
            <a:r>
              <a:rPr lang="ja-JP" altLang="en-US" sz="1500" dirty="0" smtClean="0"/>
              <a:t>　支援サービス事業は、事業所等の数から除く。</a:t>
            </a:r>
            <a:endParaRPr lang="ja-JP" altLang="en-US" sz="1500" dirty="0"/>
          </a:p>
        </p:txBody>
      </p:sp>
      <p:sp>
        <p:nvSpPr>
          <p:cNvPr id="4" name="テキスト ボックス 3"/>
          <p:cNvSpPr txBox="1"/>
          <p:nvPr/>
        </p:nvSpPr>
        <p:spPr>
          <a:xfrm>
            <a:off x="332716" y="1726743"/>
            <a:ext cx="11477932" cy="1569660"/>
          </a:xfrm>
          <a:prstGeom prst="rect">
            <a:avLst/>
          </a:prstGeom>
          <a:noFill/>
          <a:ln w="12700">
            <a:solidFill>
              <a:schemeClr val="tx1"/>
            </a:solidFill>
            <a:prstDash val="sysDot"/>
          </a:ln>
        </p:spPr>
        <p:txBody>
          <a:bodyPr wrap="square" rtlCol="0">
            <a:spAutoFit/>
          </a:bodyPr>
          <a:lstStyle/>
          <a:p>
            <a:r>
              <a:rPr lang="ja-JP" altLang="en-US" sz="2000" dirty="0" smtClean="0"/>
              <a:t>● まだ届出</a:t>
            </a:r>
            <a:r>
              <a:rPr lang="ja-JP" altLang="en-US" sz="2000" dirty="0"/>
              <a:t>されていない</a:t>
            </a:r>
            <a:r>
              <a:rPr lang="ja-JP" altLang="en-US" sz="2000" dirty="0" smtClean="0"/>
              <a:t>事業者は、</a:t>
            </a:r>
            <a:r>
              <a:rPr lang="ja-JP" altLang="en-US" sz="2000" dirty="0"/>
              <a:t>速やか</a:t>
            </a:r>
            <a:r>
              <a:rPr lang="ja-JP" altLang="en-US" sz="2000" dirty="0" smtClean="0"/>
              <a:t>に届け出を</a:t>
            </a:r>
            <a:r>
              <a:rPr lang="ja-JP" altLang="en-US" sz="2000" dirty="0"/>
              <a:t>行ってください</a:t>
            </a:r>
            <a:r>
              <a:rPr lang="ja-JP" altLang="en-US" sz="2000" dirty="0" smtClean="0"/>
              <a:t>。</a:t>
            </a:r>
            <a:endParaRPr lang="en-US" altLang="ja-JP" sz="2000" dirty="0" smtClean="0"/>
          </a:p>
          <a:p>
            <a:r>
              <a:rPr lang="ja-JP" altLang="en-US" sz="2000" dirty="0" smtClean="0"/>
              <a:t>● 既</a:t>
            </a:r>
            <a:r>
              <a:rPr lang="ja-JP" altLang="en-US" sz="2000" dirty="0"/>
              <a:t>に届出されている</a:t>
            </a:r>
            <a:r>
              <a:rPr lang="ja-JP" altLang="en-US" sz="2000" dirty="0" smtClean="0"/>
              <a:t>事業者で、届出内容に変更</a:t>
            </a:r>
            <a:r>
              <a:rPr lang="ja-JP" altLang="en-US" sz="2000" dirty="0"/>
              <a:t>があった場合には</a:t>
            </a:r>
            <a:r>
              <a:rPr lang="ja-JP" altLang="en-US" sz="2000" dirty="0" smtClean="0"/>
              <a:t>、変更届</a:t>
            </a:r>
            <a:r>
              <a:rPr lang="ja-JP" altLang="en-US" sz="2000" dirty="0"/>
              <a:t>を提出してください</a:t>
            </a:r>
            <a:r>
              <a:rPr lang="ja-JP" altLang="en-US" sz="2000" dirty="0" smtClean="0"/>
              <a:t>。</a:t>
            </a:r>
            <a:endParaRPr lang="en-US" altLang="ja-JP" sz="2000" dirty="0" smtClean="0"/>
          </a:p>
          <a:p>
            <a:pPr marL="265113" indent="-265113"/>
            <a:r>
              <a:rPr lang="ja-JP" altLang="en-US" sz="2000" dirty="0" smtClean="0"/>
              <a:t>● 様式等詳細は、厚生労働省のホームページ「介護サービス事業者の</a:t>
            </a:r>
            <a:r>
              <a:rPr lang="ja-JP" altLang="en-US" sz="2000" dirty="0"/>
              <a:t>業務管理体制</a:t>
            </a:r>
            <a:r>
              <a:rPr lang="ja-JP" altLang="en-US" sz="2000" dirty="0" smtClean="0"/>
              <a:t>」</a:t>
            </a:r>
            <a:r>
              <a:rPr lang="en-US" altLang="ja-JP" dirty="0">
                <a:hlinkClick r:id="rId4"/>
              </a:rPr>
              <a:t>https://</a:t>
            </a:r>
            <a:r>
              <a:rPr lang="en-US" altLang="ja-JP" dirty="0" smtClean="0">
                <a:hlinkClick r:id="rId4"/>
              </a:rPr>
              <a:t>www.mhlw.go.jp/stf/seisakunitsuite/bunya/hukushi_kaigo/kaigo_koureisha/service/index.html</a:t>
            </a:r>
            <a:endParaRPr lang="en-US" altLang="ja-JP" dirty="0" smtClean="0"/>
          </a:p>
          <a:p>
            <a:pPr marL="176213"/>
            <a:r>
              <a:rPr lang="ja-JP" altLang="en-US" dirty="0" smtClean="0"/>
              <a:t>を参照してください。</a:t>
            </a:r>
            <a:endParaRPr kumimoji="1" lang="ja-JP" altLang="en-US" dirty="0"/>
          </a:p>
        </p:txBody>
      </p:sp>
      <p:graphicFrame>
        <p:nvGraphicFramePr>
          <p:cNvPr id="17" name="表 16"/>
          <p:cNvGraphicFramePr>
            <a:graphicFrameLocks noGrp="1"/>
          </p:cNvGraphicFramePr>
          <p:nvPr>
            <p:extLst>
              <p:ext uri="{D42A27DB-BD31-4B8C-83A1-F6EECF244321}">
                <p14:modId xmlns:p14="http://schemas.microsoft.com/office/powerpoint/2010/main" val="1550989922"/>
              </p:ext>
            </p:extLst>
          </p:nvPr>
        </p:nvGraphicFramePr>
        <p:xfrm>
          <a:off x="174524" y="3482400"/>
          <a:ext cx="4918590" cy="2448929"/>
        </p:xfrm>
        <a:graphic>
          <a:graphicData uri="http://schemas.openxmlformats.org/drawingml/2006/table">
            <a:tbl>
              <a:tblPr/>
              <a:tblGrid>
                <a:gridCol w="400663">
                  <a:extLst>
                    <a:ext uri="{9D8B030D-6E8A-4147-A177-3AD203B41FA5}">
                      <a16:colId xmlns:a16="http://schemas.microsoft.com/office/drawing/2014/main" val="3607632128"/>
                    </a:ext>
                  </a:extLst>
                </a:gridCol>
                <a:gridCol w="2392610">
                  <a:extLst>
                    <a:ext uri="{9D8B030D-6E8A-4147-A177-3AD203B41FA5}">
                      <a16:colId xmlns:a16="http://schemas.microsoft.com/office/drawing/2014/main" val="25433159"/>
                    </a:ext>
                  </a:extLst>
                </a:gridCol>
                <a:gridCol w="572864">
                  <a:extLst>
                    <a:ext uri="{9D8B030D-6E8A-4147-A177-3AD203B41FA5}">
                      <a16:colId xmlns:a16="http://schemas.microsoft.com/office/drawing/2014/main" val="648643953"/>
                    </a:ext>
                  </a:extLst>
                </a:gridCol>
                <a:gridCol w="140635">
                  <a:extLst>
                    <a:ext uri="{9D8B030D-6E8A-4147-A177-3AD203B41FA5}">
                      <a16:colId xmlns:a16="http://schemas.microsoft.com/office/drawing/2014/main" val="3548023180"/>
                    </a:ext>
                  </a:extLst>
                </a:gridCol>
                <a:gridCol w="635591">
                  <a:extLst>
                    <a:ext uri="{9D8B030D-6E8A-4147-A177-3AD203B41FA5}">
                      <a16:colId xmlns:a16="http://schemas.microsoft.com/office/drawing/2014/main" val="3874831844"/>
                    </a:ext>
                  </a:extLst>
                </a:gridCol>
                <a:gridCol w="123450">
                  <a:extLst>
                    <a:ext uri="{9D8B030D-6E8A-4147-A177-3AD203B41FA5}">
                      <a16:colId xmlns:a16="http://schemas.microsoft.com/office/drawing/2014/main" val="2626962952"/>
                    </a:ext>
                  </a:extLst>
                </a:gridCol>
                <a:gridCol w="652777">
                  <a:extLst>
                    <a:ext uri="{9D8B030D-6E8A-4147-A177-3AD203B41FA5}">
                      <a16:colId xmlns:a16="http://schemas.microsoft.com/office/drawing/2014/main" val="2253506081"/>
                    </a:ext>
                  </a:extLst>
                </a:gridCol>
              </a:tblGrid>
              <a:tr h="295326">
                <a:tc gridSpan="3">
                  <a:txBody>
                    <a:bodyPr/>
                    <a:lstStyle/>
                    <a:p>
                      <a:pPr algn="l" fontAlgn="ctr"/>
                      <a:r>
                        <a:rPr lang="en-US" altLang="ja-JP" sz="16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業務管理体制整備の内容</a:t>
                      </a:r>
                      <a:r>
                        <a:rPr lang="en-US" altLang="ja-JP" sz="16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gridSpan="2">
                  <a:txBody>
                    <a:bodyPr/>
                    <a:lstStyle/>
                    <a:p>
                      <a:pPr algn="ctr"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ctr" fontAlgn="ct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1460339534"/>
                  </a:ext>
                </a:extLst>
              </a:tr>
              <a:tr h="315520">
                <a:tc rowSpan="2" gridSpan="2">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endParaRPr kumimoji="1" lang="ja-JP" altLang="en-US"/>
                    </a:p>
                  </a:txBody>
                  <a:tcPr/>
                </a:tc>
                <a:tc gridSpan="5">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事業所等の数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795725140"/>
                  </a:ext>
                </a:extLst>
              </a:tr>
              <a:tr h="522999">
                <a:tc gridSpan="2" vMerge="1">
                  <a:txBody>
                    <a:bodyPr/>
                    <a:lstStyle/>
                    <a:p>
                      <a:endParaRPr kumimoji="1" lang="ja-JP" altLang="en-US"/>
                    </a:p>
                  </a:txBody>
                  <a:tcPr/>
                </a:tc>
                <a:tc hMerge="1" vMerge="1">
                  <a:txBody>
                    <a:bodyPr/>
                    <a:lstStyle/>
                    <a:p>
                      <a:endParaRPr kumimoji="1" lang="ja-JP" altLang="en-US"/>
                    </a:p>
                  </a:txBody>
                  <a:tcPr/>
                </a:tc>
                <a:tc gridSpan="2">
                  <a:txBody>
                    <a:bodyPr/>
                    <a:lstStyle/>
                    <a:p>
                      <a:pPr algn="ctr" fontAlgn="ctr"/>
                      <a:r>
                        <a:rPr lang="en-US" altLang="ja-JP" sz="1400" b="0" i="0" u="none" strike="noStrike" dirty="0">
                          <a:solidFill>
                            <a:srgbClr val="000000"/>
                          </a:solidFill>
                          <a:effectLst/>
                          <a:latin typeface="游ゴシック" panose="020B0400000000000000" pitchFamily="50" charset="-128"/>
                          <a:ea typeface="游ゴシック" panose="020B0400000000000000" pitchFamily="50" charset="-128"/>
                        </a:rPr>
                        <a:t>1</a:t>
                      </a: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以上</a:t>
                      </a:r>
                      <a:b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br>
                      <a:r>
                        <a:rPr lang="en-US" altLang="ja-JP" sz="1400" b="0" i="0" u="none" strike="noStrike" dirty="0">
                          <a:solidFill>
                            <a:srgbClr val="000000"/>
                          </a:solidFill>
                          <a:effectLst/>
                          <a:latin typeface="游ゴシック" panose="020B0400000000000000" pitchFamily="50" charset="-128"/>
                          <a:ea typeface="游ゴシック" panose="020B0400000000000000" pitchFamily="50" charset="-128"/>
                        </a:rPr>
                        <a:t>20</a:t>
                      </a: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未満</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altLang="ja-JP" sz="1400" b="0" i="0" u="none" strike="noStrike">
                          <a:solidFill>
                            <a:srgbClr val="000000"/>
                          </a:solidFill>
                          <a:effectLst/>
                          <a:latin typeface="游ゴシック" panose="020B0400000000000000" pitchFamily="50" charset="-128"/>
                          <a:ea typeface="游ゴシック" panose="020B0400000000000000" pitchFamily="50" charset="-128"/>
                        </a:rPr>
                        <a:t>20</a:t>
                      </a:r>
                      <a:r>
                        <a:rPr lang="ja-JP" altLang="en-US" sz="1400" b="0" i="0" u="none" strike="noStrike">
                          <a:solidFill>
                            <a:srgbClr val="000000"/>
                          </a:solidFill>
                          <a:effectLst/>
                          <a:latin typeface="游ゴシック" panose="020B0400000000000000" pitchFamily="50" charset="-128"/>
                          <a:ea typeface="游ゴシック" panose="020B0400000000000000" pitchFamily="50" charset="-128"/>
                        </a:rPr>
                        <a:t>以上</a:t>
                      </a:r>
                      <a:br>
                        <a:rPr lang="ja-JP" altLang="en-US" sz="1400" b="0" i="0" u="none" strike="noStrike">
                          <a:solidFill>
                            <a:srgbClr val="000000"/>
                          </a:solidFill>
                          <a:effectLst/>
                          <a:latin typeface="游ゴシック" panose="020B0400000000000000" pitchFamily="50" charset="-128"/>
                          <a:ea typeface="游ゴシック" panose="020B0400000000000000" pitchFamily="50" charset="-128"/>
                        </a:rPr>
                      </a:br>
                      <a:r>
                        <a:rPr lang="en-US" altLang="ja-JP" sz="1400" b="0" i="0" u="none" strike="noStrike">
                          <a:solidFill>
                            <a:srgbClr val="000000"/>
                          </a:solidFill>
                          <a:effectLst/>
                          <a:latin typeface="游ゴシック" panose="020B0400000000000000" pitchFamily="50" charset="-128"/>
                          <a:ea typeface="游ゴシック" panose="020B0400000000000000" pitchFamily="50" charset="-128"/>
                        </a:rPr>
                        <a:t>100</a:t>
                      </a:r>
                      <a:r>
                        <a:rPr lang="ja-JP" altLang="en-US" sz="1400" b="0" i="0" u="none" strike="noStrike">
                          <a:solidFill>
                            <a:srgbClr val="000000"/>
                          </a:solidFill>
                          <a:effectLst/>
                          <a:latin typeface="游ゴシック" panose="020B0400000000000000" pitchFamily="50" charset="-128"/>
                          <a:ea typeface="游ゴシック" panose="020B0400000000000000" pitchFamily="50" charset="-128"/>
                        </a:rPr>
                        <a:t>未満</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dirty="0" smtClean="0">
                          <a:solidFill>
                            <a:srgbClr val="000000"/>
                          </a:solidFill>
                          <a:effectLst/>
                          <a:latin typeface="游ゴシック" panose="020B0400000000000000" pitchFamily="50" charset="-128"/>
                          <a:ea typeface="游ゴシック" panose="020B0400000000000000" pitchFamily="50" charset="-128"/>
                        </a:rPr>
                        <a:t>100</a:t>
                      </a:r>
                    </a:p>
                    <a:p>
                      <a:pPr algn="ctr" fontAlgn="ctr"/>
                      <a:r>
                        <a:rPr lang="ja-JP" altLang="en-US" sz="1400" b="0" i="0" u="none" strike="noStrike" dirty="0" smtClean="0">
                          <a:solidFill>
                            <a:srgbClr val="000000"/>
                          </a:solidFill>
                          <a:effectLst/>
                          <a:latin typeface="游ゴシック" panose="020B0400000000000000" pitchFamily="50" charset="-128"/>
                          <a:ea typeface="游ゴシック" panose="020B0400000000000000" pitchFamily="50" charset="-128"/>
                        </a:rPr>
                        <a:t>以上</a:t>
                      </a: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9894700"/>
                  </a:ext>
                </a:extLst>
              </a:tr>
              <a:tr h="456872">
                <a:tc rowSpan="3">
                  <a:txBody>
                    <a:bodyPr/>
                    <a:lstStyle/>
                    <a:p>
                      <a:pPr algn="ctr"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整備内容</a:t>
                      </a:r>
                    </a:p>
                  </a:txBody>
                  <a:tcPr marL="9525" marR="9525" marT="9525"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法令</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順守責任者の選任</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〇</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1400" b="0" i="0" u="none" strike="noStrike">
                          <a:solidFill>
                            <a:srgbClr val="000000"/>
                          </a:solidFill>
                          <a:effectLst/>
                          <a:latin typeface="游ゴシック" panose="020B0400000000000000" pitchFamily="50" charset="-128"/>
                          <a:ea typeface="游ゴシック" panose="020B0400000000000000" pitchFamily="50" charset="-128"/>
                        </a:rPr>
                        <a:t>〇</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〇</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6790548"/>
                  </a:ext>
                </a:extLst>
              </a:tr>
              <a:tr h="429106">
                <a:tc vMerge="1">
                  <a:txBody>
                    <a:bodyPr/>
                    <a:lstStyle/>
                    <a:p>
                      <a:endParaRPr kumimoji="1" lang="ja-JP" altLang="en-US"/>
                    </a:p>
                  </a:txBody>
                  <a:tcPr/>
                </a:tc>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法令</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順守規程の整備</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〇</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〇</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0571752"/>
                  </a:ext>
                </a:extLst>
              </a:tr>
              <a:tr h="429106">
                <a:tc vMerge="1">
                  <a:txBody>
                    <a:bodyPr/>
                    <a:lstStyle/>
                    <a:p>
                      <a:endParaRPr kumimoji="1" lang="ja-JP" altLang="en-US"/>
                    </a:p>
                  </a:txBody>
                  <a:tcPr/>
                </a:tc>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監査</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の定期的な実施</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〇</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9561426"/>
                  </a:ext>
                </a:extLst>
              </a:tr>
            </a:tbl>
          </a:graphicData>
        </a:graphic>
      </p:graphicFrame>
      <p:graphicFrame>
        <p:nvGraphicFramePr>
          <p:cNvPr id="18" name="表 17"/>
          <p:cNvGraphicFramePr>
            <a:graphicFrameLocks noGrp="1"/>
          </p:cNvGraphicFramePr>
          <p:nvPr>
            <p:extLst>
              <p:ext uri="{D42A27DB-BD31-4B8C-83A1-F6EECF244321}">
                <p14:modId xmlns:p14="http://schemas.microsoft.com/office/powerpoint/2010/main" val="4170119592"/>
              </p:ext>
            </p:extLst>
          </p:nvPr>
        </p:nvGraphicFramePr>
        <p:xfrm>
          <a:off x="5220932" y="3482400"/>
          <a:ext cx="6843249" cy="3152364"/>
        </p:xfrm>
        <a:graphic>
          <a:graphicData uri="http://schemas.openxmlformats.org/drawingml/2006/table">
            <a:tbl>
              <a:tblPr/>
              <a:tblGrid>
                <a:gridCol w="4837468">
                  <a:extLst>
                    <a:ext uri="{9D8B030D-6E8A-4147-A177-3AD203B41FA5}">
                      <a16:colId xmlns:a16="http://schemas.microsoft.com/office/drawing/2014/main" val="2679467079"/>
                    </a:ext>
                  </a:extLst>
                </a:gridCol>
                <a:gridCol w="2005781">
                  <a:extLst>
                    <a:ext uri="{9D8B030D-6E8A-4147-A177-3AD203B41FA5}">
                      <a16:colId xmlns:a16="http://schemas.microsoft.com/office/drawing/2014/main" val="4197453865"/>
                    </a:ext>
                  </a:extLst>
                </a:gridCol>
              </a:tblGrid>
              <a:tr h="359354">
                <a:tc>
                  <a:txBody>
                    <a:bodyPr/>
                    <a:lstStyle/>
                    <a:p>
                      <a:pPr algn="l" fontAlgn="ctr"/>
                      <a:r>
                        <a:rPr lang="en-US" altLang="ja-JP" sz="16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届出先</a:t>
                      </a:r>
                      <a:r>
                        <a:rPr lang="en-US" altLang="ja-JP" sz="16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0298623"/>
                  </a:ext>
                </a:extLst>
              </a:tr>
              <a:tr h="272969">
                <a:tc>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区分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a:solidFill>
                            <a:srgbClr val="000000"/>
                          </a:solidFill>
                          <a:effectLst/>
                          <a:latin typeface="游ゴシック" panose="020B0400000000000000" pitchFamily="50" charset="-128"/>
                          <a:ea typeface="游ゴシック" panose="020B0400000000000000" pitchFamily="50" charset="-128"/>
                        </a:rPr>
                        <a:t>届出先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3764107"/>
                  </a:ext>
                </a:extLst>
              </a:tr>
              <a:tr h="500077">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事業所等が３以上の地方厚生局の管轄区域に所在する事業者</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厚生労働大臣</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9121912"/>
                  </a:ext>
                </a:extLst>
              </a:tr>
              <a:tr h="502262">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事業所等が２以上の都道府県の区域に所在し、かつ</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、２</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以下の地方厚生局の管轄区域に所在する事業者</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事業者の主たる事務所が所在する都道府県知事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3512567"/>
                  </a:ext>
                </a:extLst>
              </a:tr>
              <a:tr h="338480">
                <a:tc>
                  <a:txBody>
                    <a:bodyPr/>
                    <a:lstStyle/>
                    <a:p>
                      <a:pPr algn="l" fontAlgn="ct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全ての</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事業所等が１の都道府県の区域に所在する事業者</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都道府県知事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3407184"/>
                  </a:ext>
                </a:extLst>
              </a:tr>
              <a:tr h="338480">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全ての事業所等が１の指定都市の区域に所在する事業者</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指定都市の長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8843509"/>
                  </a:ext>
                </a:extLst>
              </a:tr>
              <a:tr h="338480">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全ての事業所等が１の中核市の区域に所在する事業者</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中核市の長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8058889"/>
                  </a:ext>
                </a:extLst>
              </a:tr>
              <a:tr h="502262">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地域密着型（予防を含む）のみを行う事業者であって、事業所等が同一市町村内に所在する事業者</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市町村長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3213526"/>
                  </a:ext>
                </a:extLst>
              </a:tr>
            </a:tbl>
          </a:graphicData>
        </a:graphic>
      </p:graphicFrame>
      <p:sp>
        <p:nvSpPr>
          <p:cNvPr id="5" name="スライド番号プレースホルダー 4"/>
          <p:cNvSpPr>
            <a:spLocks noGrp="1"/>
          </p:cNvSpPr>
          <p:nvPr>
            <p:ph type="sldNum" sz="quarter" idx="12"/>
          </p:nvPr>
        </p:nvSpPr>
        <p:spPr>
          <a:xfrm>
            <a:off x="9320981" y="6634765"/>
            <a:ext cx="2743200" cy="365125"/>
          </a:xfrm>
        </p:spPr>
        <p:txBody>
          <a:bodyPr/>
          <a:lstStyle/>
          <a:p>
            <a:fld id="{D339279A-9CE5-4E47-B07B-F5EE1F1AD395}" type="slidenum">
              <a:rPr kumimoji="1" lang="ja-JP" altLang="en-US" smtClean="0"/>
              <a:t>21</a:t>
            </a:fld>
            <a:endParaRPr kumimoji="1" lang="ja-JP" altLang="en-US" dirty="0"/>
          </a:p>
        </p:txBody>
      </p:sp>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95730366"/>
      </p:ext>
    </p:extLst>
  </p:cSld>
  <p:clrMapOvr>
    <a:masterClrMapping/>
  </p:clrMapOvr>
  <mc:AlternateContent xmlns:mc="http://schemas.openxmlformats.org/markup-compatibility/2006" xmlns:p14="http://schemas.microsoft.com/office/powerpoint/2010/main">
    <mc:Choice Requires="p14">
      <p:transition spd="slow" p14:dur="2000" advTm="32011"/>
    </mc:Choice>
    <mc:Fallback xmlns="">
      <p:transition spd="slow" advTm="32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0" y="0"/>
            <a:ext cx="12192000" cy="468246"/>
          </a:xfrm>
          <a:prstGeom prst="rect">
            <a:avLst/>
          </a:prstGeom>
          <a:solidFill>
            <a:schemeClr val="accent1">
              <a:lumMod val="20000"/>
              <a:lumOff val="80000"/>
            </a:schemeClr>
          </a:solidFill>
          <a:ln w="25400">
            <a:solidFill>
              <a:schemeClr val="tx1"/>
            </a:solidFill>
          </a:ln>
        </p:spPr>
        <p:txBody>
          <a:bodyPr anchor="ctr" anchorCtr="0">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７　高齢者虐待防止</a:t>
            </a:r>
            <a:endParaRPr lang="ja-JP" altLang="en-US" sz="2400" b="1" dirty="0"/>
          </a:p>
        </p:txBody>
      </p:sp>
      <p:sp>
        <p:nvSpPr>
          <p:cNvPr id="4" name="正方形/長方形 3"/>
          <p:cNvSpPr/>
          <p:nvPr/>
        </p:nvSpPr>
        <p:spPr>
          <a:xfrm>
            <a:off x="-1" y="649796"/>
            <a:ext cx="12192000" cy="1661993"/>
          </a:xfrm>
          <a:prstGeom prst="rect">
            <a:avLst/>
          </a:prstGeom>
          <a:ln w="19050">
            <a:noFill/>
          </a:ln>
        </p:spPr>
        <p:txBody>
          <a:bodyPr wrap="square">
            <a:spAutoFit/>
          </a:bodyPr>
          <a:lstStyle/>
          <a:p>
            <a:r>
              <a:rPr lang="ja-JP" altLang="en-US" b="1" dirty="0" smtClean="0"/>
              <a:t>　</a:t>
            </a:r>
            <a:r>
              <a:rPr lang="ja-JP" altLang="en-US" sz="2200" b="1" dirty="0" smtClean="0"/>
              <a:t>高齢者虐待とは、</a:t>
            </a:r>
            <a:r>
              <a:rPr lang="ja-JP" altLang="en-US" sz="2000" dirty="0" smtClean="0"/>
              <a:t>高齢者</a:t>
            </a:r>
            <a:r>
              <a:rPr lang="ja-JP" altLang="en-US" sz="2000" dirty="0"/>
              <a:t>（</a:t>
            </a:r>
            <a:r>
              <a:rPr lang="en-US" altLang="ja-JP" sz="2000" dirty="0"/>
              <a:t>65</a:t>
            </a:r>
            <a:r>
              <a:rPr lang="ja-JP" altLang="en-US" sz="2000" dirty="0"/>
              <a:t>歳以上の人）に対する養護者及び養介護施設従事者等による虐待</a:t>
            </a:r>
            <a:r>
              <a:rPr lang="ja-JP" altLang="en-US" sz="2000" dirty="0" smtClean="0"/>
              <a:t>行為。 </a:t>
            </a:r>
            <a:endParaRPr lang="en-US" altLang="ja-JP" sz="2000" dirty="0" smtClean="0"/>
          </a:p>
          <a:p>
            <a:r>
              <a:rPr lang="ja-JP" altLang="en-US" sz="2000" dirty="0" smtClean="0"/>
              <a:t>（１）養護者</a:t>
            </a:r>
            <a:endParaRPr lang="en-US" altLang="ja-JP" sz="2000" dirty="0" smtClean="0"/>
          </a:p>
          <a:p>
            <a:r>
              <a:rPr lang="ja-JP" altLang="en-US" sz="2000" dirty="0" smtClean="0"/>
              <a:t>　　高齢者</a:t>
            </a:r>
            <a:r>
              <a:rPr lang="ja-JP" altLang="en-US" sz="2000" dirty="0"/>
              <a:t>を現に養護する者で養介護施設従事者に該当しない者</a:t>
            </a:r>
            <a:r>
              <a:rPr lang="ja-JP" altLang="en-US" sz="2000" dirty="0" smtClean="0"/>
              <a:t>。（家族</a:t>
            </a:r>
            <a:r>
              <a:rPr lang="ja-JP" altLang="en-US" sz="2000" dirty="0"/>
              <a:t>、同居人、近隣住民</a:t>
            </a:r>
            <a:r>
              <a:rPr lang="ja-JP" altLang="en-US" sz="2000" dirty="0" smtClean="0"/>
              <a:t>など）</a:t>
            </a:r>
            <a:endParaRPr lang="en-US" altLang="ja-JP" sz="2000" dirty="0" smtClean="0"/>
          </a:p>
          <a:p>
            <a:r>
              <a:rPr lang="ja-JP" altLang="en-US" sz="2000" dirty="0" smtClean="0"/>
              <a:t>（</a:t>
            </a:r>
            <a:r>
              <a:rPr lang="ja-JP" altLang="en-US" sz="2000" dirty="0"/>
              <a:t>２）養介護施設</a:t>
            </a:r>
            <a:r>
              <a:rPr lang="ja-JP" altLang="en-US" sz="2000" dirty="0" smtClean="0"/>
              <a:t>従事者</a:t>
            </a:r>
            <a:endParaRPr lang="en-US" altLang="ja-JP" sz="2000" dirty="0" smtClean="0"/>
          </a:p>
          <a:p>
            <a:r>
              <a:rPr lang="ja-JP" altLang="en-US" sz="2000" dirty="0"/>
              <a:t>　　老人福祉法や介護保険法で規定されている高齢者向け福祉・介護サービスの業務に従事する</a:t>
            </a:r>
            <a:r>
              <a:rPr lang="ja-JP" altLang="en-US" sz="2000" dirty="0" smtClean="0"/>
              <a:t>職員。</a:t>
            </a:r>
            <a:endParaRPr lang="ja-JP" altLang="en-US" sz="2000" dirty="0"/>
          </a:p>
        </p:txBody>
      </p:sp>
      <p:sp>
        <p:nvSpPr>
          <p:cNvPr id="7" name="正方形/長方形 6"/>
          <p:cNvSpPr/>
          <p:nvPr/>
        </p:nvSpPr>
        <p:spPr>
          <a:xfrm>
            <a:off x="122902" y="2313710"/>
            <a:ext cx="11946193" cy="4401205"/>
          </a:xfrm>
          <a:prstGeom prst="rect">
            <a:avLst/>
          </a:prstGeom>
          <a:ln w="12700">
            <a:solidFill>
              <a:schemeClr val="tx1"/>
            </a:solidFill>
            <a:prstDash val="sysDot"/>
          </a:ln>
        </p:spPr>
        <p:txBody>
          <a:bodyPr wrap="square" tIns="0" bIns="0">
            <a:spAutoFit/>
          </a:bodyPr>
          <a:lstStyle/>
          <a:p>
            <a:endParaRPr lang="ja-JP" altLang="en-US" sz="1000" dirty="0">
              <a:solidFill>
                <a:srgbClr val="000000"/>
              </a:solidFill>
              <a:latin typeface="Wingdings 2" panose="05020102010507070707" pitchFamily="18" charset="2"/>
            </a:endParaRPr>
          </a:p>
          <a:p>
            <a:r>
              <a:rPr lang="ja-JP" altLang="en-US" sz="2000" dirty="0" smtClean="0">
                <a:solidFill>
                  <a:srgbClr val="FF0000"/>
                </a:solidFill>
              </a:rPr>
              <a:t>■ </a:t>
            </a:r>
            <a:r>
              <a:rPr lang="ja-JP" altLang="en-US" sz="2000" b="1" dirty="0" smtClean="0">
                <a:solidFill>
                  <a:srgbClr val="FF0000"/>
                </a:solidFill>
                <a:ea typeface="メイリオ" panose="020B0604030504040204" pitchFamily="50" charset="-128"/>
              </a:rPr>
              <a:t>身体的</a:t>
            </a:r>
            <a:r>
              <a:rPr lang="ja-JP" altLang="en-US" sz="2000" b="1" dirty="0">
                <a:solidFill>
                  <a:srgbClr val="FF0000"/>
                </a:solidFill>
                <a:ea typeface="メイリオ" panose="020B0604030504040204" pitchFamily="50" charset="-128"/>
              </a:rPr>
              <a:t>虐待</a:t>
            </a:r>
            <a:endParaRPr lang="ja-JP" altLang="en-US" sz="2000" dirty="0">
              <a:solidFill>
                <a:srgbClr val="FF0000"/>
              </a:solidFill>
              <a:ea typeface="メイリオ" panose="020B0604030504040204" pitchFamily="50" charset="-128"/>
            </a:endParaRPr>
          </a:p>
          <a:p>
            <a:r>
              <a:rPr lang="ja-JP" altLang="en-US" sz="2000" dirty="0" smtClean="0">
                <a:solidFill>
                  <a:srgbClr val="000000"/>
                </a:solidFill>
                <a:ea typeface="メイリオ" panose="020B0604030504040204" pitchFamily="50" charset="-128"/>
              </a:rPr>
              <a:t>（例）殴る</a:t>
            </a:r>
            <a:r>
              <a:rPr lang="ja-JP" altLang="en-US" sz="2000" dirty="0">
                <a:solidFill>
                  <a:srgbClr val="000000"/>
                </a:solidFill>
                <a:ea typeface="メイリオ" panose="020B0604030504040204" pitchFamily="50" charset="-128"/>
              </a:rPr>
              <a:t>、蹴る</a:t>
            </a:r>
            <a:r>
              <a:rPr lang="ja-JP" altLang="en-US" sz="2000" dirty="0" smtClean="0">
                <a:solidFill>
                  <a:srgbClr val="000000"/>
                </a:solidFill>
                <a:ea typeface="メイリオ" panose="020B0604030504040204" pitchFamily="50" charset="-128"/>
              </a:rPr>
              <a:t>、つねる、物を投げつける、無理</a:t>
            </a:r>
            <a:r>
              <a:rPr lang="ja-JP" altLang="en-US" sz="2000" dirty="0">
                <a:solidFill>
                  <a:srgbClr val="000000"/>
                </a:solidFill>
                <a:ea typeface="メイリオ" panose="020B0604030504040204" pitchFamily="50" charset="-128"/>
              </a:rPr>
              <a:t>に食事を口に入れる、ベッドに</a:t>
            </a:r>
            <a:r>
              <a:rPr lang="ja-JP" altLang="en-US" sz="2000" dirty="0" smtClean="0">
                <a:solidFill>
                  <a:srgbClr val="000000"/>
                </a:solidFill>
                <a:ea typeface="メイリオ" panose="020B0604030504040204" pitchFamily="50" charset="-128"/>
              </a:rPr>
              <a:t>縛り付ける等</a:t>
            </a:r>
            <a:endParaRPr lang="en-US" altLang="ja-JP" sz="2000" dirty="0" smtClean="0">
              <a:solidFill>
                <a:srgbClr val="000000"/>
              </a:solidFill>
              <a:ea typeface="メイリオ" panose="020B0604030504040204" pitchFamily="50" charset="-128"/>
            </a:endParaRPr>
          </a:p>
          <a:p>
            <a:endParaRPr lang="en-US" altLang="ja-JP" sz="800" dirty="0" smtClean="0">
              <a:solidFill>
                <a:srgbClr val="FF0000"/>
              </a:solidFill>
            </a:endParaRPr>
          </a:p>
          <a:p>
            <a:r>
              <a:rPr lang="ja-JP" altLang="en-US" sz="2000" dirty="0" smtClean="0">
                <a:solidFill>
                  <a:srgbClr val="FF0000"/>
                </a:solidFill>
              </a:rPr>
              <a:t>■ </a:t>
            </a:r>
            <a:r>
              <a:rPr lang="ja-JP" altLang="en-US" sz="2000" b="1" dirty="0" smtClean="0">
                <a:solidFill>
                  <a:srgbClr val="FF0000"/>
                </a:solidFill>
                <a:ea typeface="メイリオ" panose="020B0604030504040204" pitchFamily="50" charset="-128"/>
              </a:rPr>
              <a:t>介護</a:t>
            </a:r>
            <a:r>
              <a:rPr lang="ja-JP" altLang="en-US" sz="2000" b="1" dirty="0">
                <a:solidFill>
                  <a:srgbClr val="FF0000"/>
                </a:solidFill>
                <a:ea typeface="メイリオ" panose="020B0604030504040204" pitchFamily="50" charset="-128"/>
              </a:rPr>
              <a:t>・世話の放棄・放任</a:t>
            </a:r>
            <a:endParaRPr lang="ja-JP" altLang="en-US" sz="2000" dirty="0">
              <a:solidFill>
                <a:srgbClr val="FF0000"/>
              </a:solidFill>
              <a:ea typeface="メイリオ" panose="020B0604030504040204" pitchFamily="50" charset="-128"/>
            </a:endParaRPr>
          </a:p>
          <a:p>
            <a:pPr marL="625475" indent="-625475"/>
            <a:r>
              <a:rPr lang="ja-JP" altLang="en-US" sz="2000" dirty="0">
                <a:solidFill>
                  <a:srgbClr val="000000"/>
                </a:solidFill>
                <a:ea typeface="メイリオ" panose="020B0604030504040204" pitchFamily="50" charset="-128"/>
              </a:rPr>
              <a:t>（例）髪や爪が伸び放題、床ずれができるなど体位調整や栄養管理を</a:t>
            </a:r>
            <a:r>
              <a:rPr lang="ja-JP" altLang="en-US" sz="2000" dirty="0" smtClean="0">
                <a:solidFill>
                  <a:srgbClr val="000000"/>
                </a:solidFill>
                <a:ea typeface="メイリオ" panose="020B0604030504040204" pitchFamily="50" charset="-128"/>
              </a:rPr>
              <a:t>怠る、いつも</a:t>
            </a:r>
            <a:r>
              <a:rPr lang="ja-JP" altLang="en-US" sz="2000" dirty="0">
                <a:solidFill>
                  <a:srgbClr val="000000"/>
                </a:solidFill>
                <a:ea typeface="メイリオ" panose="020B0604030504040204" pitchFamily="50" charset="-128"/>
              </a:rPr>
              <a:t>同じ服、介護</a:t>
            </a:r>
            <a:r>
              <a:rPr lang="ja-JP" altLang="en-US" sz="2000" dirty="0" smtClean="0">
                <a:solidFill>
                  <a:srgbClr val="000000"/>
                </a:solidFill>
                <a:ea typeface="メイリオ" panose="020B0604030504040204" pitchFamily="50" charset="-128"/>
              </a:rPr>
              <a:t>・医療サービスを制限</a:t>
            </a:r>
            <a:r>
              <a:rPr lang="ja-JP" altLang="en-US" sz="2000" dirty="0">
                <a:solidFill>
                  <a:srgbClr val="000000"/>
                </a:solidFill>
                <a:ea typeface="メイリオ" panose="020B0604030504040204" pitchFamily="50" charset="-128"/>
              </a:rPr>
              <a:t>又は使わせない、ナースコールを使用させない</a:t>
            </a:r>
            <a:r>
              <a:rPr lang="ja-JP" altLang="en-US" sz="2000" dirty="0" smtClean="0">
                <a:solidFill>
                  <a:srgbClr val="000000"/>
                </a:solidFill>
                <a:ea typeface="メイリオ" panose="020B0604030504040204" pitchFamily="50" charset="-128"/>
              </a:rPr>
              <a:t>等</a:t>
            </a:r>
            <a:endParaRPr lang="en-US" altLang="ja-JP" sz="2000" dirty="0" smtClean="0">
              <a:solidFill>
                <a:srgbClr val="000000"/>
              </a:solidFill>
              <a:ea typeface="メイリオ" panose="020B0604030504040204" pitchFamily="50" charset="-128"/>
            </a:endParaRPr>
          </a:p>
          <a:p>
            <a:endParaRPr lang="en-US" altLang="ja-JP" sz="800" dirty="0" smtClean="0">
              <a:solidFill>
                <a:srgbClr val="FF0000"/>
              </a:solidFill>
            </a:endParaRPr>
          </a:p>
          <a:p>
            <a:r>
              <a:rPr lang="ja-JP" altLang="en-US" sz="2000" dirty="0" smtClean="0">
                <a:solidFill>
                  <a:srgbClr val="FF0000"/>
                </a:solidFill>
              </a:rPr>
              <a:t>■ </a:t>
            </a:r>
            <a:r>
              <a:rPr lang="ja-JP" altLang="en-US" sz="2000" b="1" dirty="0" smtClean="0">
                <a:solidFill>
                  <a:srgbClr val="FF0000"/>
                </a:solidFill>
                <a:ea typeface="メイリオ" panose="020B0604030504040204" pitchFamily="50" charset="-128"/>
              </a:rPr>
              <a:t>心理的</a:t>
            </a:r>
            <a:r>
              <a:rPr lang="ja-JP" altLang="en-US" sz="2000" b="1" dirty="0">
                <a:solidFill>
                  <a:srgbClr val="FF0000"/>
                </a:solidFill>
                <a:ea typeface="メイリオ" panose="020B0604030504040204" pitchFamily="50" charset="-128"/>
              </a:rPr>
              <a:t>虐待</a:t>
            </a:r>
            <a:endParaRPr lang="ja-JP" altLang="en-US" sz="2000" dirty="0">
              <a:solidFill>
                <a:srgbClr val="FF0000"/>
              </a:solidFill>
              <a:ea typeface="メイリオ" panose="020B0604030504040204" pitchFamily="50" charset="-128"/>
            </a:endParaRPr>
          </a:p>
          <a:p>
            <a:r>
              <a:rPr lang="ja-JP" altLang="en-US" sz="2000" dirty="0">
                <a:solidFill>
                  <a:srgbClr val="000000"/>
                </a:solidFill>
                <a:ea typeface="メイリオ" panose="020B0604030504040204" pitchFamily="50" charset="-128"/>
              </a:rPr>
              <a:t>（例）怒鳴る、ののしる、悪口を言う、侮辱を込めて子供のように扱う、意図的に無視する等</a:t>
            </a:r>
            <a:endParaRPr lang="ja-JP" altLang="en-US" sz="2000" dirty="0"/>
          </a:p>
          <a:p>
            <a:endParaRPr lang="en-US" altLang="ja-JP" sz="800" dirty="0" smtClean="0">
              <a:solidFill>
                <a:srgbClr val="FF0000"/>
              </a:solidFill>
            </a:endParaRPr>
          </a:p>
          <a:p>
            <a:r>
              <a:rPr lang="ja-JP" altLang="en-US" sz="2000" dirty="0" smtClean="0">
                <a:solidFill>
                  <a:srgbClr val="FF0000"/>
                </a:solidFill>
              </a:rPr>
              <a:t>■ </a:t>
            </a:r>
            <a:r>
              <a:rPr lang="ja-JP" altLang="en-US" sz="2000" b="1" dirty="0" smtClean="0">
                <a:solidFill>
                  <a:srgbClr val="FF0000"/>
                </a:solidFill>
                <a:ea typeface="メイリオ" panose="020B0604030504040204" pitchFamily="50" charset="-128"/>
              </a:rPr>
              <a:t>性的</a:t>
            </a:r>
            <a:r>
              <a:rPr lang="ja-JP" altLang="en-US" sz="2000" b="1" dirty="0">
                <a:solidFill>
                  <a:srgbClr val="FF0000"/>
                </a:solidFill>
                <a:ea typeface="メイリオ" panose="020B0604030504040204" pitchFamily="50" charset="-128"/>
              </a:rPr>
              <a:t>虐待</a:t>
            </a:r>
            <a:endParaRPr lang="ja-JP" altLang="en-US" sz="2000" dirty="0">
              <a:solidFill>
                <a:srgbClr val="FF0000"/>
              </a:solidFill>
              <a:ea typeface="メイリオ" panose="020B0604030504040204" pitchFamily="50" charset="-128"/>
            </a:endParaRPr>
          </a:p>
          <a:p>
            <a:r>
              <a:rPr lang="ja-JP" altLang="en-US" sz="2000" dirty="0">
                <a:solidFill>
                  <a:srgbClr val="000000"/>
                </a:solidFill>
                <a:ea typeface="メイリオ" panose="020B0604030504040204" pitchFamily="50" charset="-128"/>
              </a:rPr>
              <a:t>（例）人前で排せつやおむつ交換をする、キス・性器への接触・性的行為を強要する等</a:t>
            </a:r>
            <a:endParaRPr lang="ja-JP" altLang="en-US" sz="2000" dirty="0"/>
          </a:p>
          <a:p>
            <a:endParaRPr lang="en-US" altLang="ja-JP" sz="800" dirty="0" smtClean="0">
              <a:solidFill>
                <a:srgbClr val="FF0000"/>
              </a:solidFill>
            </a:endParaRPr>
          </a:p>
          <a:p>
            <a:r>
              <a:rPr lang="ja-JP" altLang="en-US" sz="2000" dirty="0" smtClean="0">
                <a:solidFill>
                  <a:srgbClr val="FF0000"/>
                </a:solidFill>
              </a:rPr>
              <a:t>■ </a:t>
            </a:r>
            <a:r>
              <a:rPr lang="ja-JP" altLang="en-US" sz="2000" b="1" dirty="0" smtClean="0">
                <a:solidFill>
                  <a:srgbClr val="FF0000"/>
                </a:solidFill>
                <a:ea typeface="メイリオ" panose="020B0604030504040204" pitchFamily="50" charset="-128"/>
              </a:rPr>
              <a:t>経済的</a:t>
            </a:r>
            <a:r>
              <a:rPr lang="ja-JP" altLang="en-US" sz="2000" b="1" dirty="0">
                <a:solidFill>
                  <a:srgbClr val="FF0000"/>
                </a:solidFill>
                <a:ea typeface="メイリオ" panose="020B0604030504040204" pitchFamily="50" charset="-128"/>
              </a:rPr>
              <a:t>虐待</a:t>
            </a:r>
            <a:endParaRPr lang="ja-JP" altLang="en-US" sz="2000" dirty="0">
              <a:solidFill>
                <a:srgbClr val="FF0000"/>
              </a:solidFill>
              <a:ea typeface="メイリオ" panose="020B0604030504040204" pitchFamily="50" charset="-128"/>
            </a:endParaRPr>
          </a:p>
          <a:p>
            <a:pPr marL="625475" indent="-625475"/>
            <a:r>
              <a:rPr lang="ja-JP" altLang="en-US" sz="2000" dirty="0">
                <a:solidFill>
                  <a:srgbClr val="000000"/>
                </a:solidFill>
                <a:ea typeface="メイリオ" panose="020B0604030504040204" pitchFamily="50" charset="-128"/>
              </a:rPr>
              <a:t>（例）金銭を寄付・贈与するよう強要する、金銭・財産等の着服・窃盗、立場を利用してお金</a:t>
            </a:r>
            <a:r>
              <a:rPr lang="ja-JP" altLang="en-US" sz="2000" dirty="0" smtClean="0">
                <a:solidFill>
                  <a:srgbClr val="000000"/>
                </a:solidFill>
                <a:ea typeface="メイリオ" panose="020B0604030504040204" pitchFamily="50" charset="-128"/>
              </a:rPr>
              <a:t>を借りる</a:t>
            </a:r>
            <a:r>
              <a:rPr lang="ja-JP" altLang="en-US" sz="2000" dirty="0">
                <a:solidFill>
                  <a:srgbClr val="000000"/>
                </a:solidFill>
                <a:ea typeface="メイリオ" panose="020B0604030504040204" pitchFamily="50" charset="-128"/>
              </a:rPr>
              <a:t>、</a:t>
            </a:r>
            <a:r>
              <a:rPr lang="ja-JP" altLang="en-US" sz="2000" dirty="0" smtClean="0">
                <a:solidFill>
                  <a:srgbClr val="000000"/>
                </a:solidFill>
                <a:ea typeface="メイリオ" panose="020B0604030504040204" pitchFamily="50" charset="-128"/>
              </a:rPr>
              <a:t>日常的に使用</a:t>
            </a:r>
            <a:r>
              <a:rPr lang="ja-JP" altLang="en-US" sz="2000" dirty="0">
                <a:solidFill>
                  <a:srgbClr val="000000"/>
                </a:solidFill>
                <a:ea typeface="メイリオ" panose="020B0604030504040204" pitchFamily="50" charset="-128"/>
              </a:rPr>
              <a:t>するお金を不当に制限する</a:t>
            </a:r>
            <a:r>
              <a:rPr lang="ja-JP" altLang="en-US" sz="2000" dirty="0" smtClean="0">
                <a:solidFill>
                  <a:srgbClr val="000000"/>
                </a:solidFill>
                <a:ea typeface="メイリオ" panose="020B0604030504040204" pitchFamily="50" charset="-128"/>
              </a:rPr>
              <a:t>等</a:t>
            </a:r>
            <a:endParaRPr lang="ja-JP" altLang="en-US" sz="2000" dirty="0"/>
          </a:p>
        </p:txBody>
      </p:sp>
      <p:sp>
        <p:nvSpPr>
          <p:cNvPr id="5" name="スライド番号プレースホルダー 4"/>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22</a:t>
            </a:fld>
            <a:endParaRPr kumimoji="1" lang="ja-JP" altLang="en-US" dirty="0"/>
          </a:p>
        </p:txBody>
      </p:sp>
      <p:pic>
        <p:nvPicPr>
          <p:cNvPr id="8" name="オーディオ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60470230"/>
      </p:ext>
    </p:extLst>
  </p:cSld>
  <p:clrMapOvr>
    <a:masterClrMapping/>
  </p:clrMapOvr>
  <mc:AlternateContent xmlns:mc="http://schemas.openxmlformats.org/markup-compatibility/2006" xmlns:p14="http://schemas.microsoft.com/office/powerpoint/2010/main">
    <mc:Choice Requires="p14">
      <p:transition spd="slow" p14:dur="2000" advTm="19487"/>
    </mc:Choice>
    <mc:Fallback xmlns="">
      <p:transition spd="slow" advTm="19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 y="9945"/>
            <a:ext cx="12191999" cy="7078861"/>
          </a:xfrm>
          <a:prstGeom prst="rect">
            <a:avLst/>
          </a:prstGeom>
          <a:ln w="19050">
            <a:noFill/>
          </a:ln>
        </p:spPr>
        <p:txBody>
          <a:bodyPr wrap="square">
            <a:spAutoFit/>
          </a:bodyPr>
          <a:lstStyle/>
          <a:p>
            <a:endParaRPr lang="en-US" altLang="ja-JP" dirty="0">
              <a:ea typeface="メイリオ" panose="020B0604030504040204" pitchFamily="50" charset="-128"/>
            </a:endParaRPr>
          </a:p>
          <a:p>
            <a:endParaRPr lang="en-US" altLang="ja-JP" dirty="0" smtClean="0">
              <a:ea typeface="メイリオ" panose="020B0604030504040204" pitchFamily="50" charset="-128"/>
            </a:endParaRPr>
          </a:p>
          <a:p>
            <a:endParaRPr lang="en-US" altLang="ja-JP" dirty="0">
              <a:ea typeface="メイリオ" panose="020B0604030504040204" pitchFamily="50" charset="-128"/>
            </a:endParaRPr>
          </a:p>
          <a:p>
            <a:endParaRPr lang="en-US" altLang="ja-JP" dirty="0" smtClean="0">
              <a:ea typeface="メイリオ" panose="020B0604030504040204" pitchFamily="50" charset="-128"/>
            </a:endParaRPr>
          </a:p>
          <a:p>
            <a:endParaRPr lang="en-US" altLang="ja-JP" dirty="0">
              <a:ea typeface="メイリオ" panose="020B0604030504040204" pitchFamily="50" charset="-128"/>
            </a:endParaRPr>
          </a:p>
          <a:p>
            <a:endParaRPr lang="en-US" altLang="ja-JP" sz="1000" dirty="0" smtClean="0">
              <a:ea typeface="メイリオ" panose="020B0604030504040204" pitchFamily="50" charset="-128"/>
            </a:endParaRPr>
          </a:p>
          <a:p>
            <a:endParaRPr lang="en-US" altLang="ja-JP" dirty="0">
              <a:ea typeface="メイリオ" panose="020B0604030504040204" pitchFamily="50" charset="-128"/>
            </a:endParaRPr>
          </a:p>
          <a:p>
            <a:endParaRPr lang="en-US" altLang="ja-JP" sz="1000" dirty="0" smtClean="0">
              <a:ea typeface="メイリオ" panose="020B0604030504040204" pitchFamily="50" charset="-128"/>
            </a:endParaRPr>
          </a:p>
          <a:p>
            <a:pPr marL="88900"/>
            <a:r>
              <a:rPr lang="ja-JP" altLang="en-US" sz="2000" dirty="0" smtClean="0">
                <a:ea typeface="メイリオ" panose="020B0604030504040204" pitchFamily="50" charset="-128"/>
              </a:rPr>
              <a:t>◎ 緊急</a:t>
            </a:r>
            <a:r>
              <a:rPr lang="ja-JP" altLang="en-US" sz="2000" dirty="0">
                <a:ea typeface="メイリオ" panose="020B0604030504040204" pitchFamily="50" charset="-128"/>
              </a:rPr>
              <a:t>やむを得ない場合に</a:t>
            </a:r>
            <a:r>
              <a:rPr lang="ja-JP" altLang="en-US" sz="2000" dirty="0" smtClean="0">
                <a:ea typeface="メイリオ" panose="020B0604030504040204" pitchFamily="50" charset="-128"/>
              </a:rPr>
              <a:t>限って、例外的に高齢者虐待に該当しないと考えられる。</a:t>
            </a:r>
            <a:endParaRPr lang="ja-JP" altLang="en-US" sz="2000" dirty="0">
              <a:ea typeface="メイリオ" panose="020B0604030504040204" pitchFamily="50" charset="-128"/>
            </a:endParaRPr>
          </a:p>
          <a:p>
            <a:pPr marL="354013"/>
            <a:r>
              <a:rPr lang="ja-JP" altLang="en-US" sz="2000" dirty="0">
                <a:solidFill>
                  <a:srgbClr val="000000"/>
                </a:solidFill>
                <a:ea typeface="メイリオ" panose="020B0604030504040204" pitchFamily="50" charset="-128"/>
              </a:rPr>
              <a:t>・緊急やむを得ない場合に該当するかは、慎重に判断する。</a:t>
            </a:r>
          </a:p>
          <a:p>
            <a:pPr marL="354013"/>
            <a:r>
              <a:rPr lang="ja-JP" altLang="en-US" sz="2000" dirty="0">
                <a:solidFill>
                  <a:srgbClr val="000000"/>
                </a:solidFill>
                <a:ea typeface="メイリオ" panose="020B0604030504040204" pitchFamily="50" charset="-128"/>
              </a:rPr>
              <a:t>・担当職員個人ではなく、関係者や施設全体で判断し、判断根拠を記録に残す。</a:t>
            </a:r>
          </a:p>
          <a:p>
            <a:pPr marL="354013"/>
            <a:r>
              <a:rPr lang="ja-JP" altLang="en-US" sz="2000" dirty="0">
                <a:solidFill>
                  <a:srgbClr val="000000"/>
                </a:solidFill>
                <a:ea typeface="メイリオ" panose="020B0604030504040204" pitchFamily="50" charset="-128"/>
              </a:rPr>
              <a:t>・本人や家族には、身体拘束の内容、目的、理由、時間、時間帯、期間などを説明し、理解を求める。</a:t>
            </a:r>
          </a:p>
          <a:p>
            <a:pPr marL="530225" indent="-176213"/>
            <a:r>
              <a:rPr lang="ja-JP" altLang="en-US" sz="2000" dirty="0">
                <a:solidFill>
                  <a:srgbClr val="000000"/>
                </a:solidFill>
                <a:ea typeface="メイリオ" panose="020B0604030504040204" pitchFamily="50" charset="-128"/>
              </a:rPr>
              <a:t>・身体拘束の態様や時間、心身の状況などを記録するとともに、常に観察、再検討し、要件に該当しなくなれば、</a:t>
            </a:r>
            <a:r>
              <a:rPr lang="ja-JP" altLang="en-US" sz="2000" dirty="0" smtClean="0">
                <a:solidFill>
                  <a:srgbClr val="000000"/>
                </a:solidFill>
                <a:ea typeface="メイリオ" panose="020B0604030504040204" pitchFamily="50" charset="-128"/>
              </a:rPr>
              <a:t>直ち</a:t>
            </a:r>
            <a:r>
              <a:rPr lang="ja-JP" altLang="en-US" sz="2000" dirty="0">
                <a:solidFill>
                  <a:srgbClr val="000000"/>
                </a:solidFill>
                <a:ea typeface="メイリオ" panose="020B0604030504040204" pitchFamily="50" charset="-128"/>
              </a:rPr>
              <a:t>に解除する。</a:t>
            </a:r>
            <a:endParaRPr lang="en-US" altLang="ja-JP" sz="2000" dirty="0">
              <a:solidFill>
                <a:srgbClr val="000000"/>
              </a:solidFill>
              <a:ea typeface="メイリオ" panose="020B0604030504040204" pitchFamily="50" charset="-128"/>
            </a:endParaRPr>
          </a:p>
          <a:p>
            <a:pPr marL="88900"/>
            <a:endParaRPr lang="en-US" altLang="ja-JP" sz="1000" dirty="0" smtClean="0">
              <a:ea typeface="メイリオ" panose="020B0604030504040204" pitchFamily="50" charset="-128"/>
            </a:endParaRPr>
          </a:p>
          <a:p>
            <a:pPr marL="88900"/>
            <a:r>
              <a:rPr lang="ja-JP" altLang="en-US" sz="2000" dirty="0" smtClean="0">
                <a:ea typeface="メイリオ" panose="020B0604030504040204" pitchFamily="50" charset="-128"/>
              </a:rPr>
              <a:t>◎ 緊急</a:t>
            </a:r>
            <a:r>
              <a:rPr lang="ja-JP" altLang="en-US" sz="2000" dirty="0">
                <a:ea typeface="メイリオ" panose="020B0604030504040204" pitchFamily="50" charset="-128"/>
              </a:rPr>
              <a:t>やむを得ない場合とは</a:t>
            </a:r>
            <a:r>
              <a:rPr lang="ja-JP" altLang="en-US" sz="2000" dirty="0" smtClean="0">
                <a:ea typeface="メイリオ" panose="020B0604030504040204" pitchFamily="50" charset="-128"/>
              </a:rPr>
              <a:t>？</a:t>
            </a:r>
            <a:endParaRPr lang="en-US" altLang="ja-JP" sz="2000" dirty="0" smtClean="0">
              <a:ea typeface="メイリオ" panose="020B0604030504040204" pitchFamily="50" charset="-128"/>
            </a:endParaRPr>
          </a:p>
          <a:p>
            <a:pPr marL="633413"/>
            <a:r>
              <a:rPr lang="ja-JP" altLang="en-US" sz="2000" dirty="0" smtClean="0">
                <a:ea typeface="メイリオ" panose="020B0604030504040204" pitchFamily="50" charset="-128"/>
              </a:rPr>
              <a:t>　１</a:t>
            </a:r>
            <a:r>
              <a:rPr lang="ja-JP" altLang="en-US" sz="2000" dirty="0">
                <a:ea typeface="メイリオ" panose="020B0604030504040204" pitchFamily="50" charset="-128"/>
              </a:rPr>
              <a:t>．切迫性</a:t>
            </a:r>
          </a:p>
          <a:p>
            <a:pPr marL="633413"/>
            <a:r>
              <a:rPr lang="ja-JP" altLang="en-US" sz="2000" dirty="0" smtClean="0">
                <a:ea typeface="メイリオ" panose="020B0604030504040204" pitchFamily="50" charset="-128"/>
              </a:rPr>
              <a:t>　　利用者</a:t>
            </a:r>
            <a:r>
              <a:rPr lang="ja-JP" altLang="en-US" sz="2000" dirty="0">
                <a:ea typeface="メイリオ" panose="020B0604030504040204" pitchFamily="50" charset="-128"/>
              </a:rPr>
              <a:t>本人又は他の利用者等の生命又は身体が危険にさらされる可能性が著しく高いこと。</a:t>
            </a:r>
          </a:p>
          <a:p>
            <a:pPr marL="633413"/>
            <a:r>
              <a:rPr lang="ja-JP" altLang="en-US" sz="2000" dirty="0" smtClean="0">
                <a:ea typeface="メイリオ" panose="020B0604030504040204" pitchFamily="50" charset="-128"/>
              </a:rPr>
              <a:t>　２</a:t>
            </a:r>
            <a:r>
              <a:rPr lang="ja-JP" altLang="en-US" sz="2000" dirty="0">
                <a:ea typeface="メイリオ" panose="020B0604030504040204" pitchFamily="50" charset="-128"/>
              </a:rPr>
              <a:t>．非代替性</a:t>
            </a:r>
          </a:p>
          <a:p>
            <a:pPr marL="633413"/>
            <a:r>
              <a:rPr lang="ja-JP" altLang="en-US" sz="2000" dirty="0" smtClean="0">
                <a:ea typeface="メイリオ" panose="020B0604030504040204" pitchFamily="50" charset="-128"/>
              </a:rPr>
              <a:t>　　身体</a:t>
            </a:r>
            <a:r>
              <a:rPr lang="ja-JP" altLang="en-US" sz="2000" dirty="0">
                <a:ea typeface="メイリオ" panose="020B0604030504040204" pitchFamily="50" charset="-128"/>
              </a:rPr>
              <a:t>拘束その他の行動制限を行う以外に代替する介護方法がないこと。</a:t>
            </a:r>
          </a:p>
          <a:p>
            <a:pPr marL="633413"/>
            <a:r>
              <a:rPr lang="ja-JP" altLang="en-US" sz="2000" dirty="0" smtClean="0">
                <a:ea typeface="メイリオ" panose="020B0604030504040204" pitchFamily="50" charset="-128"/>
              </a:rPr>
              <a:t>　３</a:t>
            </a:r>
            <a:r>
              <a:rPr lang="ja-JP" altLang="en-US" sz="2000" dirty="0">
                <a:ea typeface="メイリオ" panose="020B0604030504040204" pitchFamily="50" charset="-128"/>
              </a:rPr>
              <a:t>．一時性</a:t>
            </a:r>
          </a:p>
          <a:p>
            <a:pPr marL="633413"/>
            <a:r>
              <a:rPr lang="ja-JP" altLang="en-US" sz="2000" dirty="0" smtClean="0">
                <a:ea typeface="メイリオ" panose="020B0604030504040204" pitchFamily="50" charset="-128"/>
              </a:rPr>
              <a:t>　　身体</a:t>
            </a:r>
            <a:r>
              <a:rPr lang="ja-JP" altLang="en-US" sz="2000" dirty="0">
                <a:ea typeface="メイリオ" panose="020B0604030504040204" pitchFamily="50" charset="-128"/>
              </a:rPr>
              <a:t>拘束その他の行動制</a:t>
            </a:r>
            <a:r>
              <a:rPr lang="ja-JP" altLang="en-US" sz="2000" dirty="0">
                <a:solidFill>
                  <a:srgbClr val="000000"/>
                </a:solidFill>
                <a:ea typeface="メイリオ" panose="020B0604030504040204" pitchFamily="50" charset="-128"/>
              </a:rPr>
              <a:t>限が一時的なものであること。</a:t>
            </a:r>
          </a:p>
          <a:p>
            <a:endParaRPr lang="en-US" altLang="ja-JP" sz="1000" dirty="0" smtClean="0">
              <a:solidFill>
                <a:srgbClr val="000000"/>
              </a:solidFill>
              <a:ea typeface="メイリオ" panose="020B0604030504040204" pitchFamily="50" charset="-128"/>
            </a:endParaRPr>
          </a:p>
          <a:p>
            <a:r>
              <a:rPr lang="en-US" altLang="ja-JP" sz="2000" dirty="0" smtClean="0">
                <a:solidFill>
                  <a:srgbClr val="000000"/>
                </a:solidFill>
                <a:ea typeface="メイリオ" panose="020B0604030504040204" pitchFamily="50" charset="-128"/>
              </a:rPr>
              <a:t>※ </a:t>
            </a:r>
            <a:r>
              <a:rPr lang="ja-JP" altLang="en-US" sz="2000" dirty="0" smtClean="0">
                <a:solidFill>
                  <a:srgbClr val="000000"/>
                </a:solidFill>
                <a:ea typeface="メイリオ" panose="020B0604030504040204" pitchFamily="50" charset="-128"/>
              </a:rPr>
              <a:t>介護</a:t>
            </a:r>
            <a:r>
              <a:rPr lang="ja-JP" altLang="en-US" sz="2000" dirty="0">
                <a:solidFill>
                  <a:srgbClr val="000000"/>
                </a:solidFill>
                <a:ea typeface="メイリオ" panose="020B0604030504040204" pitchFamily="50" charset="-128"/>
              </a:rPr>
              <a:t>施設・事業所等で働く方々へ</a:t>
            </a:r>
            <a:r>
              <a:rPr lang="ja-JP" altLang="en-US" sz="2000" dirty="0" smtClean="0">
                <a:solidFill>
                  <a:srgbClr val="000000"/>
                </a:solidFill>
                <a:ea typeface="メイリオ" panose="020B0604030504040204" pitchFamily="50" charset="-128"/>
              </a:rPr>
              <a:t>の身体</a:t>
            </a:r>
            <a:r>
              <a:rPr lang="ja-JP" altLang="en-US" sz="2000" dirty="0">
                <a:solidFill>
                  <a:srgbClr val="000000"/>
                </a:solidFill>
                <a:ea typeface="メイリオ" panose="020B0604030504040204" pitchFamily="50" charset="-128"/>
              </a:rPr>
              <a:t>拘束廃止・防止の手引き（令和６年</a:t>
            </a:r>
            <a:r>
              <a:rPr lang="ja-JP" altLang="en-US" sz="2000" dirty="0" smtClean="0">
                <a:solidFill>
                  <a:srgbClr val="000000"/>
                </a:solidFill>
                <a:ea typeface="メイリオ" panose="020B0604030504040204" pitchFamily="50" charset="-128"/>
              </a:rPr>
              <a:t>３月）</a:t>
            </a:r>
            <a:endParaRPr lang="en-US" altLang="ja-JP" sz="2000" dirty="0">
              <a:solidFill>
                <a:srgbClr val="000000"/>
              </a:solidFill>
              <a:ea typeface="メイリオ" panose="020B0604030504040204" pitchFamily="50" charset="-128"/>
            </a:endParaRPr>
          </a:p>
          <a:p>
            <a:pPr marL="354013"/>
            <a:r>
              <a:rPr lang="en-US" altLang="ja-JP" dirty="0">
                <a:solidFill>
                  <a:srgbClr val="000000"/>
                </a:solidFill>
                <a:ea typeface="メイリオ" panose="020B0604030504040204" pitchFamily="50" charset="-128"/>
                <a:hlinkClick r:id="rId4"/>
              </a:rPr>
              <a:t>https://</a:t>
            </a:r>
            <a:r>
              <a:rPr lang="en-US" altLang="ja-JP" dirty="0" smtClean="0">
                <a:solidFill>
                  <a:srgbClr val="000000"/>
                </a:solidFill>
                <a:ea typeface="メイリオ" panose="020B0604030504040204" pitchFamily="50" charset="-128"/>
                <a:hlinkClick r:id="rId4"/>
              </a:rPr>
              <a:t>www.mhlw.go.jp/content/12300000/001248430.pdf</a:t>
            </a:r>
            <a:endParaRPr lang="ja-JP" altLang="en-US" dirty="0">
              <a:solidFill>
                <a:srgbClr val="000000"/>
              </a:solidFill>
              <a:ea typeface="メイリオ" panose="020B0604030504040204" pitchFamily="50" charset="-128"/>
            </a:endParaRPr>
          </a:p>
        </p:txBody>
      </p:sp>
      <p:sp>
        <p:nvSpPr>
          <p:cNvPr id="3" name="スライド番号プレースホルダー 2"/>
          <p:cNvSpPr>
            <a:spLocks noGrp="1"/>
          </p:cNvSpPr>
          <p:nvPr>
            <p:ph type="sldNum" sz="quarter" idx="12"/>
          </p:nvPr>
        </p:nvSpPr>
        <p:spPr>
          <a:xfrm>
            <a:off x="9448799" y="6492875"/>
            <a:ext cx="2743200" cy="365125"/>
          </a:xfrm>
        </p:spPr>
        <p:txBody>
          <a:bodyPr/>
          <a:lstStyle/>
          <a:p>
            <a:fld id="{D339279A-9CE5-4E47-B07B-F5EE1F1AD395}" type="slidenum">
              <a:rPr kumimoji="1" lang="ja-JP" altLang="en-US" smtClean="0"/>
              <a:t>23</a:t>
            </a:fld>
            <a:endParaRPr kumimoji="1" lang="ja-JP" altLang="en-US"/>
          </a:p>
        </p:txBody>
      </p:sp>
      <p:sp>
        <p:nvSpPr>
          <p:cNvPr id="4" name="角丸四角形 3"/>
          <p:cNvSpPr/>
          <p:nvPr/>
        </p:nvSpPr>
        <p:spPr>
          <a:xfrm>
            <a:off x="398076" y="681532"/>
            <a:ext cx="11395846" cy="12388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tIns="144000" rtlCol="0" anchor="ctr"/>
          <a:lstStyle/>
          <a:p>
            <a:r>
              <a:rPr lang="ja-JP" altLang="en-US" sz="2000" dirty="0">
                <a:ln w="0"/>
                <a:solidFill>
                  <a:schemeClr val="tx1"/>
                </a:solidFill>
                <a:effectLst>
                  <a:outerShdw blurRad="38100" dist="19050" dir="2700000" algn="tl" rotWithShape="0">
                    <a:schemeClr val="dk1">
                      <a:alpha val="40000"/>
                    </a:schemeClr>
                  </a:outerShdw>
                </a:effectLst>
                <a:ea typeface="メイリオ" panose="020B0604030504040204" pitchFamily="50" charset="-128"/>
              </a:rPr>
              <a:t>身体拘束は、本人の行動を、当人以外の者が制限することであり、当然してはならないことです。</a:t>
            </a:r>
          </a:p>
          <a:p>
            <a:r>
              <a:rPr lang="ja-JP" altLang="en-US" sz="2000" dirty="0">
                <a:ln w="0"/>
                <a:solidFill>
                  <a:schemeClr val="tx1"/>
                </a:solidFill>
                <a:effectLst>
                  <a:outerShdw blurRad="38100" dist="19050" dir="2700000" algn="tl" rotWithShape="0">
                    <a:schemeClr val="dk1">
                      <a:alpha val="40000"/>
                    </a:schemeClr>
                  </a:outerShdw>
                </a:effectLst>
                <a:ea typeface="メイリオ" panose="020B0604030504040204" pitchFamily="50" charset="-128"/>
              </a:rPr>
              <a:t>緊急やむを得ない場合であっても、当人以外の者が、本人に対して、非常に強い権限を行使する重みを理解し、本人の尊厳を守るために、適正な手続きを極めて慎重に行う必要があります。</a:t>
            </a:r>
            <a:endParaRPr lang="en-US" altLang="ja-JP" sz="2000" dirty="0">
              <a:ln w="0"/>
              <a:solidFill>
                <a:schemeClr val="tx1"/>
              </a:solidFill>
              <a:effectLst>
                <a:outerShdw blurRad="38100" dist="19050" dir="2700000" algn="tl" rotWithShape="0">
                  <a:schemeClr val="dk1">
                    <a:alpha val="40000"/>
                  </a:schemeClr>
                </a:outerShdw>
              </a:effectLst>
              <a:ea typeface="メイリオ" panose="020B0604030504040204" pitchFamily="50" charset="-128"/>
            </a:endParaRPr>
          </a:p>
        </p:txBody>
      </p:sp>
      <p:sp>
        <p:nvSpPr>
          <p:cNvPr id="6" name="角丸四角形 5"/>
          <p:cNvSpPr/>
          <p:nvPr/>
        </p:nvSpPr>
        <p:spPr>
          <a:xfrm>
            <a:off x="2490147" y="9945"/>
            <a:ext cx="7649493" cy="81599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tIns="144000" rtlCol="0" anchor="ctr"/>
          <a:lstStyle/>
          <a:p>
            <a:pPr algn="ctr"/>
            <a:r>
              <a:rPr lang="ja-JP" altLang="en-US" sz="2400" b="1" dirty="0">
                <a:solidFill>
                  <a:srgbClr val="FF0000"/>
                </a:solidFill>
                <a:ea typeface="メイリオ" panose="020B0604030504040204" pitchFamily="50" charset="-128"/>
              </a:rPr>
              <a:t>身体拘束をしないことが基本！！</a:t>
            </a:r>
            <a:endParaRPr lang="en-US" altLang="ja-JP" sz="2400" b="1" dirty="0">
              <a:solidFill>
                <a:srgbClr val="FF0000"/>
              </a:solidFill>
              <a:ea typeface="メイリオ" panose="020B0604030504040204" pitchFamily="50" charset="-128"/>
            </a:endParaRPr>
          </a:p>
          <a:p>
            <a:pPr algn="ctr"/>
            <a:r>
              <a:rPr lang="ja-JP" altLang="en-US" sz="2400" b="1" dirty="0">
                <a:solidFill>
                  <a:srgbClr val="FF0000"/>
                </a:solidFill>
                <a:ea typeface="メイリオ" panose="020B0604030504040204" pitchFamily="50" charset="-128"/>
              </a:rPr>
              <a:t>身体拘束は、原則としてすべて高齢者虐待に該当</a:t>
            </a:r>
            <a:r>
              <a:rPr lang="ja-JP" altLang="en-US" sz="2400" b="1" dirty="0" smtClean="0">
                <a:solidFill>
                  <a:srgbClr val="FF0000"/>
                </a:solidFill>
                <a:ea typeface="メイリオ" panose="020B0604030504040204" pitchFamily="50" charset="-128"/>
              </a:rPr>
              <a:t>する</a:t>
            </a:r>
            <a:endParaRPr lang="en-US" altLang="ja-JP" dirty="0">
              <a:ea typeface="メイリオ" panose="020B0604030504040204" pitchFamily="50" charset="-128"/>
            </a:endParaRPr>
          </a:p>
        </p:txBody>
      </p:sp>
      <p:pic>
        <p:nvPicPr>
          <p:cNvPr id="12" name="オーディオ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34236070"/>
      </p:ext>
    </p:extLst>
  </p:cSld>
  <p:clrMapOvr>
    <a:masterClrMapping/>
  </p:clrMapOvr>
  <mc:AlternateContent xmlns:mc="http://schemas.openxmlformats.org/markup-compatibility/2006" xmlns:p14="http://schemas.microsoft.com/office/powerpoint/2010/main">
    <mc:Choice Requires="p14">
      <p:transition spd="slow" p14:dur="2000" advTm="55189"/>
    </mc:Choice>
    <mc:Fallback xmlns="">
      <p:transition spd="slow" advTm="55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1392022" y="121244"/>
            <a:ext cx="9428378" cy="398060"/>
          </a:xfrm>
          <a:prstGeom prst="roundRect">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smtClean="0">
                <a:solidFill>
                  <a:schemeClr val="tx1"/>
                </a:solidFill>
              </a:rPr>
              <a:t>介護事業者は、</a:t>
            </a:r>
            <a:r>
              <a:rPr lang="ja-JP" altLang="en-US" sz="2000" dirty="0" smtClean="0">
                <a:solidFill>
                  <a:schemeClr val="tx1"/>
                </a:solidFill>
              </a:rPr>
              <a:t>次に掲げる措置</a:t>
            </a:r>
            <a:r>
              <a:rPr lang="ja-JP" altLang="en-US" sz="2000" dirty="0">
                <a:solidFill>
                  <a:schemeClr val="tx1"/>
                </a:solidFill>
              </a:rPr>
              <a:t>を講じることが義務付けられています</a:t>
            </a:r>
            <a:endParaRPr kumimoji="1" lang="ja-JP" altLang="en-US" sz="2000" dirty="0">
              <a:solidFill>
                <a:schemeClr val="tx1"/>
              </a:solidFill>
            </a:endParaRPr>
          </a:p>
        </p:txBody>
      </p:sp>
      <p:sp>
        <p:nvSpPr>
          <p:cNvPr id="2" name="スライド番号プレースホルダー 1"/>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24</a:t>
            </a:fld>
            <a:endParaRPr kumimoji="1" lang="ja-JP" altLang="en-US" dirty="0"/>
          </a:p>
        </p:txBody>
      </p:sp>
      <p:pic>
        <p:nvPicPr>
          <p:cNvPr id="15" name="図 14"/>
          <p:cNvPicPr>
            <a:picLocks noChangeAspect="1"/>
          </p:cNvPicPr>
          <p:nvPr/>
        </p:nvPicPr>
        <p:blipFill>
          <a:blip r:embed="rId4"/>
          <a:stretch>
            <a:fillRect/>
          </a:stretch>
        </p:blipFill>
        <p:spPr>
          <a:xfrm>
            <a:off x="122875" y="978568"/>
            <a:ext cx="11966671" cy="5394936"/>
          </a:xfrm>
          <a:prstGeom prst="rect">
            <a:avLst/>
          </a:prstGeom>
          <a:ln>
            <a:solidFill>
              <a:schemeClr val="accent1">
                <a:shade val="50000"/>
              </a:schemeClr>
            </a:solidFill>
          </a:ln>
        </p:spPr>
      </p:pic>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59073484"/>
      </p:ext>
    </p:extLst>
  </p:cSld>
  <p:clrMapOvr>
    <a:masterClrMapping/>
  </p:clrMapOvr>
  <mc:AlternateContent xmlns:mc="http://schemas.openxmlformats.org/markup-compatibility/2006" xmlns:p14="http://schemas.microsoft.com/office/powerpoint/2010/main">
    <mc:Choice Requires="p14">
      <p:transition spd="slow" p14:dur="2000" advTm="11634"/>
    </mc:Choice>
    <mc:Fallback xmlns="">
      <p:transition spd="slow" advTm="11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p:cNvSpPr txBox="1"/>
          <p:nvPr/>
        </p:nvSpPr>
        <p:spPr>
          <a:xfrm>
            <a:off x="-7619" y="1938992"/>
            <a:ext cx="12192000" cy="5016758"/>
          </a:xfrm>
          <a:prstGeom prst="rect">
            <a:avLst/>
          </a:prstGeom>
          <a:noFill/>
          <a:ln w="12700">
            <a:solidFill>
              <a:schemeClr val="tx1"/>
            </a:solidFill>
          </a:ln>
        </p:spPr>
        <p:txBody>
          <a:bodyPr wrap="square" rtlCol="0">
            <a:spAutoFit/>
          </a:bodyPr>
          <a:lstStyle/>
          <a:p>
            <a:pPr algn="ctr"/>
            <a:r>
              <a:rPr lang="ja-JP" altLang="en-US" sz="2000" dirty="0" smtClean="0"/>
              <a:t>令和５年度</a:t>
            </a:r>
            <a:r>
              <a:rPr lang="ja-JP" altLang="en-US" sz="2000" dirty="0"/>
              <a:t>熊本</a:t>
            </a:r>
            <a:r>
              <a:rPr lang="ja-JP" altLang="en-US" sz="2000" dirty="0" smtClean="0"/>
              <a:t>県内の高齢者虐待防止法に</a:t>
            </a:r>
            <a:r>
              <a:rPr lang="ja-JP" altLang="en-US" sz="2000" dirty="0"/>
              <a:t>基づく対応状況等に関する調査結果から</a:t>
            </a:r>
            <a:endParaRPr lang="en-US" altLang="ja-JP" sz="2000" dirty="0" smtClean="0"/>
          </a:p>
          <a:p>
            <a:pPr algn="ctr"/>
            <a:r>
              <a:rPr lang="ja-JP" altLang="en-US" sz="2000" dirty="0" smtClean="0"/>
              <a:t>～要介護施設従事者等による虐待件数～　</a:t>
            </a:r>
            <a:endParaRPr lang="en-US" altLang="ja-JP" sz="2000" dirty="0"/>
          </a:p>
          <a:p>
            <a:pPr algn="ctr"/>
            <a:endParaRPr lang="en-US" altLang="ja-JP" dirty="0" smtClean="0"/>
          </a:p>
          <a:p>
            <a:pPr algn="ctr"/>
            <a:endParaRPr lang="en-US" altLang="ja-JP" sz="1600" dirty="0"/>
          </a:p>
          <a:p>
            <a:pPr algn="ctr"/>
            <a:endParaRPr lang="en-US" altLang="ja-JP" sz="1600" dirty="0" smtClean="0"/>
          </a:p>
          <a:p>
            <a:pPr algn="ctr"/>
            <a:endParaRPr lang="en-US" altLang="ja-JP" sz="1600" dirty="0"/>
          </a:p>
          <a:p>
            <a:pPr algn="ctr"/>
            <a:endParaRPr lang="en-US" altLang="ja-JP" sz="1600" dirty="0" smtClean="0"/>
          </a:p>
          <a:p>
            <a:pPr algn="ctr"/>
            <a:endParaRPr lang="en-US" altLang="ja-JP" sz="1600" dirty="0"/>
          </a:p>
          <a:p>
            <a:pPr algn="ctr"/>
            <a:endParaRPr lang="en-US" altLang="ja-JP" sz="1600" dirty="0" smtClean="0"/>
          </a:p>
          <a:p>
            <a:pPr algn="ctr"/>
            <a:endParaRPr lang="en-US" altLang="ja-JP" sz="1000" dirty="0"/>
          </a:p>
          <a:p>
            <a:pPr algn="ctr"/>
            <a:r>
              <a:rPr lang="ja-JP" altLang="en-US" sz="2000" dirty="0" smtClean="0"/>
              <a:t>～虐待の発生要因（課題区分別に件数が多い上位</a:t>
            </a:r>
            <a:r>
              <a:rPr lang="en-US" altLang="ja-JP" sz="2000" dirty="0" smtClean="0"/>
              <a:t>2</a:t>
            </a:r>
            <a:r>
              <a:rPr lang="ja-JP" altLang="en-US" sz="2000" dirty="0" smtClean="0"/>
              <a:t>つ）～</a:t>
            </a:r>
            <a:endParaRPr lang="en-US" altLang="ja-JP" sz="2000" dirty="0" smtClean="0"/>
          </a:p>
          <a:p>
            <a:pPr algn="ctr"/>
            <a:endParaRPr lang="en-US" altLang="ja-JP" sz="2000" dirty="0" smtClean="0"/>
          </a:p>
          <a:p>
            <a:r>
              <a:rPr lang="ja-JP" altLang="en-US" sz="1600" dirty="0" smtClean="0"/>
              <a:t>　</a:t>
            </a:r>
            <a:endParaRPr lang="en-US" altLang="ja-JP" sz="1600" dirty="0" smtClean="0"/>
          </a:p>
          <a:p>
            <a:endParaRPr lang="en-US" altLang="ja-JP" sz="1600" dirty="0"/>
          </a:p>
          <a:p>
            <a:endParaRPr lang="en-US" altLang="ja-JP" sz="1600" dirty="0" smtClean="0"/>
          </a:p>
          <a:p>
            <a:endParaRPr lang="en-US" altLang="ja-JP" sz="1600" dirty="0"/>
          </a:p>
          <a:p>
            <a:endParaRPr lang="en-US" altLang="ja-JP" sz="1600" dirty="0" smtClean="0"/>
          </a:p>
          <a:p>
            <a:pPr algn="ctr"/>
            <a:endParaRPr lang="en-US" altLang="ja-JP" sz="1000" dirty="0" smtClean="0"/>
          </a:p>
          <a:p>
            <a:pPr algn="r"/>
            <a:endParaRPr lang="en-US" altLang="ja-JP" sz="1200" dirty="0" smtClean="0"/>
          </a:p>
          <a:p>
            <a:r>
              <a:rPr lang="ja-JP" altLang="en-US" sz="1400" dirty="0" smtClean="0"/>
              <a:t>　　　出展：熊本県認知症施策・地域ケア</a:t>
            </a:r>
            <a:r>
              <a:rPr lang="ja-JP" altLang="en-US" sz="1400" dirty="0"/>
              <a:t>推進課「令和</a:t>
            </a:r>
            <a:r>
              <a:rPr lang="en-US" altLang="ja-JP" sz="1400" dirty="0"/>
              <a:t>5</a:t>
            </a:r>
            <a:r>
              <a:rPr lang="ja-JP" altLang="en-US" sz="1400" dirty="0" smtClean="0"/>
              <a:t>年度の</a:t>
            </a:r>
            <a:r>
              <a:rPr lang="ja-JP" altLang="en-US" sz="1400" dirty="0"/>
              <a:t>熊本県内における「高齢者虐待防止法」に基づく対応状況等に関する調査結果」</a:t>
            </a:r>
            <a:r>
              <a:rPr lang="ja-JP" altLang="en-US" sz="1400" dirty="0" smtClean="0"/>
              <a:t>　　　</a:t>
            </a:r>
            <a:endParaRPr lang="en-US" altLang="ja-JP" sz="1400" dirty="0" smtClean="0"/>
          </a:p>
        </p:txBody>
      </p:sp>
      <p:sp>
        <p:nvSpPr>
          <p:cNvPr id="19" name="正方形/長方形 18"/>
          <p:cNvSpPr/>
          <p:nvPr/>
        </p:nvSpPr>
        <p:spPr>
          <a:xfrm>
            <a:off x="-7620" y="0"/>
            <a:ext cx="12192000" cy="1938992"/>
          </a:xfrm>
          <a:prstGeom prst="rect">
            <a:avLst/>
          </a:prstGeom>
          <a:ln w="19050">
            <a:noFill/>
          </a:ln>
        </p:spPr>
        <p:txBody>
          <a:bodyPr wrap="square">
            <a:spAutoFit/>
          </a:bodyPr>
          <a:lstStyle/>
          <a:p>
            <a:r>
              <a:rPr lang="ja-JP" altLang="en-US" sz="2000" dirty="0" smtClean="0"/>
              <a:t>■ 高齢者虐待に係る通報</a:t>
            </a:r>
            <a:endParaRPr lang="en-US" altLang="ja-JP" sz="2000" dirty="0" smtClean="0"/>
          </a:p>
          <a:p>
            <a:pPr marL="273050" indent="-273050"/>
            <a:r>
              <a:rPr lang="ja-JP" altLang="en-US" sz="2000" dirty="0" smtClean="0"/>
              <a:t>・養護者による虐待</a:t>
            </a:r>
            <a:r>
              <a:rPr lang="ja-JP" altLang="en-US" sz="2000" dirty="0"/>
              <a:t>を受けたと思われる高齢者を発見</a:t>
            </a:r>
            <a:r>
              <a:rPr lang="ja-JP" altLang="en-US" sz="2000" dirty="0" smtClean="0"/>
              <a:t>した者は、当該高齢者の生命又は身体に重大な危険が生じている場合は、速やかに、これを市町村に通報しなければならない。</a:t>
            </a:r>
            <a:endParaRPr lang="en-US" altLang="ja-JP" sz="2000" dirty="0" smtClean="0"/>
          </a:p>
          <a:p>
            <a:pPr marL="266700" indent="-266700"/>
            <a:r>
              <a:rPr lang="ja-JP" altLang="en-US" sz="2000" dirty="0" smtClean="0"/>
              <a:t>・自らが従事する養</a:t>
            </a:r>
            <a:r>
              <a:rPr lang="ja-JP" altLang="en-US" sz="2000" dirty="0"/>
              <a:t>介護</a:t>
            </a:r>
            <a:r>
              <a:rPr lang="ja-JP" altLang="en-US" sz="2000" dirty="0" smtClean="0"/>
              <a:t>施設や養介護事業所で、養介護施設従業者等による高齢者</a:t>
            </a:r>
            <a:r>
              <a:rPr lang="ja-JP" altLang="en-US" sz="2000" dirty="0"/>
              <a:t>虐待</a:t>
            </a:r>
            <a:r>
              <a:rPr lang="ja-JP" altLang="en-US" sz="2000" dirty="0" smtClean="0"/>
              <a:t>を受けたと思われる高齢者を発見</a:t>
            </a:r>
            <a:r>
              <a:rPr lang="ja-JP" altLang="en-US" sz="2000" dirty="0"/>
              <a:t>した</a:t>
            </a:r>
            <a:r>
              <a:rPr lang="ja-JP" altLang="en-US" sz="2000" dirty="0" smtClean="0"/>
              <a:t>場合は、速やかに市町村に通報しなければならない。</a:t>
            </a:r>
            <a:endParaRPr lang="ja-JP" altLang="en-US" sz="2000" dirty="0"/>
          </a:p>
          <a:p>
            <a:r>
              <a:rPr lang="ja-JP" altLang="en-US" sz="2000" dirty="0" smtClean="0"/>
              <a:t>・養</a:t>
            </a:r>
            <a:r>
              <a:rPr lang="ja-JP" altLang="en-US" sz="2000" dirty="0"/>
              <a:t>介護施設従事者等は、通報したことを理由と</a:t>
            </a:r>
            <a:r>
              <a:rPr lang="ja-JP" altLang="en-US" sz="2000" dirty="0" smtClean="0"/>
              <a:t>して</a:t>
            </a:r>
            <a:r>
              <a:rPr lang="ja-JP" altLang="en-US" sz="2000" dirty="0"/>
              <a:t>、解雇その他不利益な扱いを受けない</a:t>
            </a:r>
            <a:r>
              <a:rPr lang="ja-JP" altLang="en-US" sz="2000" dirty="0" smtClean="0"/>
              <a:t>。</a:t>
            </a:r>
            <a:endParaRPr lang="ja-JP" altLang="en-US" sz="2000" dirty="0"/>
          </a:p>
        </p:txBody>
      </p:sp>
      <p:sp>
        <p:nvSpPr>
          <p:cNvPr id="3" name="スライド番号プレースホルダー 2"/>
          <p:cNvSpPr>
            <a:spLocks noGrp="1"/>
          </p:cNvSpPr>
          <p:nvPr>
            <p:ph type="sldNum" sz="quarter" idx="12"/>
          </p:nvPr>
        </p:nvSpPr>
        <p:spPr>
          <a:xfrm>
            <a:off x="9236013" y="6465832"/>
            <a:ext cx="2743200" cy="365125"/>
          </a:xfrm>
        </p:spPr>
        <p:txBody>
          <a:bodyPr/>
          <a:lstStyle/>
          <a:p>
            <a:fld id="{D339279A-9CE5-4E47-B07B-F5EE1F1AD395}" type="slidenum">
              <a:rPr kumimoji="1" lang="ja-JP" altLang="en-US" smtClean="0"/>
              <a:t>25</a:t>
            </a:fld>
            <a:endParaRPr kumimoji="1" lang="ja-JP" altLang="en-US" dirty="0"/>
          </a:p>
        </p:txBody>
      </p:sp>
      <p:pic>
        <p:nvPicPr>
          <p:cNvPr id="2" name="図 1"/>
          <p:cNvPicPr>
            <a:picLocks noChangeAspect="1"/>
          </p:cNvPicPr>
          <p:nvPr/>
        </p:nvPicPr>
        <p:blipFill>
          <a:blip r:embed="rId4"/>
          <a:stretch>
            <a:fillRect/>
          </a:stretch>
        </p:blipFill>
        <p:spPr>
          <a:xfrm>
            <a:off x="1" y="2590801"/>
            <a:ext cx="12192000" cy="1900217"/>
          </a:xfrm>
          <a:prstGeom prst="rect">
            <a:avLst/>
          </a:prstGeom>
          <a:ln>
            <a:solidFill>
              <a:schemeClr val="tx1"/>
            </a:solidFill>
          </a:ln>
        </p:spPr>
      </p:pic>
      <p:pic>
        <p:nvPicPr>
          <p:cNvPr id="6" name="図 5"/>
          <p:cNvPicPr>
            <a:picLocks noChangeAspect="1"/>
          </p:cNvPicPr>
          <p:nvPr/>
        </p:nvPicPr>
        <p:blipFill>
          <a:blip r:embed="rId5"/>
          <a:stretch>
            <a:fillRect/>
          </a:stretch>
        </p:blipFill>
        <p:spPr>
          <a:xfrm>
            <a:off x="1" y="4756806"/>
            <a:ext cx="12192000" cy="1814824"/>
          </a:xfrm>
          <a:prstGeom prst="rect">
            <a:avLst/>
          </a:prstGeom>
        </p:spPr>
      </p:pic>
      <p:pic>
        <p:nvPicPr>
          <p:cNvPr id="8" name="オーディオ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00514154"/>
      </p:ext>
    </p:extLst>
  </p:cSld>
  <p:clrMapOvr>
    <a:masterClrMapping/>
  </p:clrMapOvr>
  <mc:AlternateContent xmlns:mc="http://schemas.openxmlformats.org/markup-compatibility/2006" xmlns:p14="http://schemas.microsoft.com/office/powerpoint/2010/main">
    <mc:Choice Requires="p14">
      <p:transition spd="slow" p14:dur="2000" advTm="28244"/>
    </mc:Choice>
    <mc:Fallback xmlns="">
      <p:transition spd="slow" advTm="28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26</a:t>
            </a:fld>
            <a:endParaRPr kumimoji="1" lang="ja-JP" altLang="en-US" dirty="0"/>
          </a:p>
        </p:txBody>
      </p:sp>
      <p:sp>
        <p:nvSpPr>
          <p:cNvPr id="3" name="正方形/長方形 2"/>
          <p:cNvSpPr/>
          <p:nvPr/>
        </p:nvSpPr>
        <p:spPr>
          <a:xfrm>
            <a:off x="0" y="812164"/>
            <a:ext cx="12023188" cy="6140142"/>
          </a:xfrm>
          <a:prstGeom prst="rect">
            <a:avLst/>
          </a:prstGeom>
        </p:spPr>
        <p:txBody>
          <a:bodyPr wrap="square">
            <a:spAutoFit/>
          </a:bodyPr>
          <a:lstStyle/>
          <a:p>
            <a:endParaRPr lang="en-US" altLang="ja-JP" sz="500" dirty="0" smtClean="0">
              <a:solidFill>
                <a:srgbClr val="000000"/>
              </a:solidFill>
            </a:endParaRPr>
          </a:p>
          <a:p>
            <a:r>
              <a:rPr lang="ja-JP" altLang="en-US" sz="2000" dirty="0" smtClean="0">
                <a:solidFill>
                  <a:srgbClr val="000000"/>
                </a:solidFill>
              </a:rPr>
              <a:t>介護</a:t>
            </a:r>
            <a:r>
              <a:rPr lang="ja-JP" altLang="en-US" sz="2000" dirty="0">
                <a:solidFill>
                  <a:srgbClr val="000000"/>
                </a:solidFill>
              </a:rPr>
              <a:t>現場における生産性の向上に資する取組の促進を図る観点から、現場における課題を抽出及び分析した上で</a:t>
            </a:r>
            <a:r>
              <a:rPr lang="ja-JP" altLang="en-US" sz="2000" dirty="0" smtClean="0">
                <a:solidFill>
                  <a:srgbClr val="000000"/>
                </a:solidFill>
              </a:rPr>
              <a:t>、事業所</a:t>
            </a:r>
            <a:r>
              <a:rPr lang="ja-JP" altLang="en-US" sz="2000" dirty="0">
                <a:solidFill>
                  <a:srgbClr val="000000"/>
                </a:solidFill>
              </a:rPr>
              <a:t>の状況に応じて、利用者の安全並びに介護サービスの質の確保及び職員の負担軽減に資する方策を検討するための委員会の設置が</a:t>
            </a:r>
            <a:r>
              <a:rPr lang="ja-JP" altLang="en-US" sz="2000" dirty="0" smtClean="0">
                <a:solidFill>
                  <a:srgbClr val="000000"/>
                </a:solidFill>
              </a:rPr>
              <a:t>義務付けられます。（</a:t>
            </a:r>
            <a:r>
              <a:rPr lang="ja-JP" altLang="en-US" sz="2000" u="sng" dirty="0" smtClean="0">
                <a:solidFill>
                  <a:srgbClr val="000000"/>
                </a:solidFill>
              </a:rPr>
              <a:t>令和</a:t>
            </a:r>
            <a:r>
              <a:rPr lang="en-US" altLang="ja-JP" sz="2000" u="sng" dirty="0">
                <a:solidFill>
                  <a:srgbClr val="000000"/>
                </a:solidFill>
              </a:rPr>
              <a:t>9</a:t>
            </a:r>
            <a:r>
              <a:rPr lang="ja-JP" altLang="en-US" sz="2000" u="sng" dirty="0">
                <a:solidFill>
                  <a:srgbClr val="000000"/>
                </a:solidFill>
              </a:rPr>
              <a:t>年</a:t>
            </a:r>
            <a:r>
              <a:rPr lang="en-US" altLang="ja-JP" sz="2000" u="sng" dirty="0">
                <a:solidFill>
                  <a:srgbClr val="000000"/>
                </a:solidFill>
              </a:rPr>
              <a:t>3</a:t>
            </a:r>
            <a:r>
              <a:rPr lang="ja-JP" altLang="en-US" sz="2000" u="sng" dirty="0">
                <a:solidFill>
                  <a:srgbClr val="000000"/>
                </a:solidFill>
              </a:rPr>
              <a:t>月</a:t>
            </a:r>
            <a:r>
              <a:rPr lang="en-US" altLang="ja-JP" sz="2000" u="sng" dirty="0">
                <a:solidFill>
                  <a:srgbClr val="000000"/>
                </a:solidFill>
              </a:rPr>
              <a:t>31</a:t>
            </a:r>
            <a:r>
              <a:rPr lang="ja-JP" altLang="en-US" sz="2000" u="sng" dirty="0" smtClean="0">
                <a:solidFill>
                  <a:srgbClr val="000000"/>
                </a:solidFill>
              </a:rPr>
              <a:t>日までは経過措置</a:t>
            </a:r>
            <a:r>
              <a:rPr lang="ja-JP" altLang="en-US" sz="2000" dirty="0" smtClean="0">
                <a:solidFill>
                  <a:srgbClr val="000000"/>
                </a:solidFill>
              </a:rPr>
              <a:t>）</a:t>
            </a:r>
            <a:endParaRPr lang="en-US" altLang="ja-JP" sz="2000" dirty="0" smtClean="0">
              <a:solidFill>
                <a:srgbClr val="000000"/>
              </a:solidFill>
            </a:endParaRPr>
          </a:p>
          <a:p>
            <a:pPr marL="266700" indent="-266700"/>
            <a:endParaRPr lang="en-US" altLang="ja-JP" sz="1000" dirty="0" smtClean="0">
              <a:solidFill>
                <a:srgbClr val="000000"/>
              </a:solidFill>
            </a:endParaRPr>
          </a:p>
          <a:p>
            <a:pPr marL="266700" indent="-266700"/>
            <a:r>
              <a:rPr lang="ja-JP" altLang="en-US" sz="2000" dirty="0" smtClean="0">
                <a:solidFill>
                  <a:srgbClr val="000000"/>
                </a:solidFill>
              </a:rPr>
              <a:t>● </a:t>
            </a:r>
            <a:r>
              <a:rPr lang="ja-JP" altLang="en-US" sz="2000" dirty="0">
                <a:solidFill>
                  <a:srgbClr val="000000"/>
                </a:solidFill>
              </a:rPr>
              <a:t>事業者は、当該事業所における業務の効率化、介護サービスの質の向上その他の生産性の向上に資する取組の促進を図るため、当該事業所に</a:t>
            </a:r>
            <a:r>
              <a:rPr lang="ja-JP" altLang="en-US" sz="2000" dirty="0" smtClean="0">
                <a:solidFill>
                  <a:srgbClr val="000000"/>
                </a:solidFill>
              </a:rPr>
              <a:t>おける利用者の</a:t>
            </a:r>
            <a:r>
              <a:rPr lang="ja-JP" altLang="en-US" sz="2000" dirty="0">
                <a:solidFill>
                  <a:srgbClr val="000000"/>
                </a:solidFill>
              </a:rPr>
              <a:t>安全並びに介護サービスの質の確保及び職員の負担軽減に資する方策を検討するための委員会（テレビ電話装置等を活用して行うことができるものとする。）を定期的に開催しなければならない</a:t>
            </a:r>
            <a:r>
              <a:rPr lang="ja-JP" altLang="en-US" sz="2000" dirty="0" smtClean="0">
                <a:solidFill>
                  <a:srgbClr val="000000"/>
                </a:solidFill>
              </a:rPr>
              <a:t>。</a:t>
            </a:r>
            <a:endParaRPr lang="en-US" altLang="ja-JP" sz="2000" dirty="0" smtClean="0">
              <a:solidFill>
                <a:srgbClr val="000000"/>
              </a:solidFill>
            </a:endParaRPr>
          </a:p>
          <a:p>
            <a:pPr marL="266700" indent="-266700"/>
            <a:r>
              <a:rPr lang="ja-JP" altLang="en-US" sz="2000" dirty="0" smtClean="0">
                <a:solidFill>
                  <a:srgbClr val="000000"/>
                </a:solidFill>
              </a:rPr>
              <a:t> </a:t>
            </a:r>
            <a:r>
              <a:rPr lang="ja-JP" altLang="en-US" sz="2000" dirty="0">
                <a:solidFill>
                  <a:srgbClr val="000000"/>
                </a:solidFill>
              </a:rPr>
              <a:t>（</a:t>
            </a:r>
            <a:r>
              <a:rPr lang="ja-JP" altLang="en-US" sz="2000" u="sng" dirty="0">
                <a:solidFill>
                  <a:srgbClr val="000000"/>
                </a:solidFill>
              </a:rPr>
              <a:t>委員会構成メンバー</a:t>
            </a:r>
            <a:r>
              <a:rPr lang="ja-JP" altLang="en-US" sz="2000" dirty="0">
                <a:solidFill>
                  <a:srgbClr val="000000"/>
                </a:solidFill>
              </a:rPr>
              <a:t>） </a:t>
            </a:r>
            <a:endParaRPr lang="en-US" altLang="ja-JP" sz="2000" dirty="0" smtClean="0">
              <a:solidFill>
                <a:srgbClr val="000000"/>
              </a:solidFill>
            </a:endParaRPr>
          </a:p>
          <a:p>
            <a:pPr marL="450850" indent="-184150"/>
            <a:r>
              <a:rPr lang="ja-JP" altLang="en-US" sz="2000" dirty="0" smtClean="0">
                <a:solidFill>
                  <a:srgbClr val="000000"/>
                </a:solidFill>
              </a:rPr>
              <a:t>・</a:t>
            </a:r>
            <a:r>
              <a:rPr lang="ja-JP" altLang="en-US" sz="2000" dirty="0">
                <a:solidFill>
                  <a:srgbClr val="000000"/>
                </a:solidFill>
              </a:rPr>
              <a:t>本委員会は、生産性向上の取組を促進する観点から、管理者やケア等を行う職種を含む幅広い職種により構成することが望ましく、各事業所の状況に応じ、必要な構成メンバーを検討すること</a:t>
            </a:r>
            <a:r>
              <a:rPr lang="ja-JP" altLang="en-US" sz="2000" dirty="0" smtClean="0">
                <a:solidFill>
                  <a:srgbClr val="000000"/>
                </a:solidFill>
              </a:rPr>
              <a:t>。</a:t>
            </a:r>
            <a:endParaRPr lang="en-US" altLang="ja-JP" sz="2000" dirty="0" smtClean="0">
              <a:solidFill>
                <a:srgbClr val="000000"/>
              </a:solidFill>
            </a:endParaRPr>
          </a:p>
          <a:p>
            <a:pPr marL="266700" indent="-266700"/>
            <a:r>
              <a:rPr lang="ja-JP" altLang="en-US" sz="2000" dirty="0" smtClean="0">
                <a:solidFill>
                  <a:srgbClr val="000000"/>
                </a:solidFill>
              </a:rPr>
              <a:t>（</a:t>
            </a:r>
            <a:r>
              <a:rPr lang="ja-JP" altLang="en-US" sz="2000" u="sng" dirty="0">
                <a:solidFill>
                  <a:srgbClr val="000000"/>
                </a:solidFill>
              </a:rPr>
              <a:t>開催頻度</a:t>
            </a:r>
            <a:r>
              <a:rPr lang="ja-JP" altLang="en-US" sz="2000" dirty="0" smtClean="0">
                <a:solidFill>
                  <a:srgbClr val="000000"/>
                </a:solidFill>
              </a:rPr>
              <a:t>）</a:t>
            </a:r>
            <a:endParaRPr lang="en-US" altLang="ja-JP" sz="2000" dirty="0" smtClean="0">
              <a:solidFill>
                <a:srgbClr val="000000"/>
              </a:solidFill>
            </a:endParaRPr>
          </a:p>
          <a:p>
            <a:pPr marL="450850" indent="-184150"/>
            <a:r>
              <a:rPr lang="ja-JP" altLang="en-US" sz="2000" dirty="0" smtClean="0">
                <a:solidFill>
                  <a:srgbClr val="000000"/>
                </a:solidFill>
              </a:rPr>
              <a:t>・</a:t>
            </a:r>
            <a:r>
              <a:rPr lang="ja-JP" altLang="en-US" sz="2000" dirty="0">
                <a:solidFill>
                  <a:srgbClr val="000000"/>
                </a:solidFill>
              </a:rPr>
              <a:t>本委員会は、定期的に開催することが必要であるが、開催する頻度については、本委員会の開催が形骸化することがないよう留意した上で、各事業所の状況を踏まえ、適切な開催頻度を決めることが望ましい</a:t>
            </a:r>
            <a:r>
              <a:rPr lang="ja-JP" altLang="en-US" sz="2000" dirty="0" smtClean="0">
                <a:solidFill>
                  <a:srgbClr val="000000"/>
                </a:solidFill>
              </a:rPr>
              <a:t>。</a:t>
            </a:r>
            <a:endParaRPr lang="en-US" altLang="ja-JP" sz="2000" dirty="0" smtClean="0">
              <a:solidFill>
                <a:srgbClr val="000000"/>
              </a:solidFill>
            </a:endParaRPr>
          </a:p>
          <a:p>
            <a:pPr marL="266700" indent="-266700"/>
            <a:r>
              <a:rPr lang="ja-JP" altLang="en-US" sz="2000" dirty="0" smtClean="0">
                <a:solidFill>
                  <a:srgbClr val="000000"/>
                </a:solidFill>
              </a:rPr>
              <a:t>（</a:t>
            </a:r>
            <a:r>
              <a:rPr lang="ja-JP" altLang="en-US" sz="2000" u="sng" dirty="0">
                <a:solidFill>
                  <a:srgbClr val="000000"/>
                </a:solidFill>
              </a:rPr>
              <a:t>ガイドライン等</a:t>
            </a:r>
            <a:r>
              <a:rPr lang="ja-JP" altLang="en-US" sz="2000" dirty="0">
                <a:solidFill>
                  <a:srgbClr val="000000"/>
                </a:solidFill>
              </a:rPr>
              <a:t>） </a:t>
            </a:r>
            <a:endParaRPr lang="en-US" altLang="ja-JP" sz="2000" dirty="0" smtClean="0">
              <a:solidFill>
                <a:srgbClr val="000000"/>
              </a:solidFill>
            </a:endParaRPr>
          </a:p>
          <a:p>
            <a:pPr marL="450850" indent="-184150"/>
            <a:r>
              <a:rPr lang="ja-JP" altLang="en-US" sz="2000" dirty="0" smtClean="0">
                <a:solidFill>
                  <a:srgbClr val="000000"/>
                </a:solidFill>
              </a:rPr>
              <a:t>・</a:t>
            </a:r>
            <a:r>
              <a:rPr lang="ja-JP" altLang="en-US" sz="2000" dirty="0">
                <a:solidFill>
                  <a:srgbClr val="000000"/>
                </a:solidFill>
              </a:rPr>
              <a:t>本委員会の開催に当たっては、厚生労働省老健局高齢者支援課 「介護サービス事業における生産性向上に資するガイドライン」等を参考に取組を進めることが望ましい</a:t>
            </a:r>
            <a:r>
              <a:rPr lang="ja-JP" altLang="en-US" sz="2000" dirty="0" smtClean="0">
                <a:solidFill>
                  <a:srgbClr val="000000"/>
                </a:solidFill>
              </a:rPr>
              <a:t>。</a:t>
            </a:r>
            <a:endParaRPr lang="en-US" altLang="ja-JP" sz="2000" dirty="0" smtClean="0">
              <a:solidFill>
                <a:srgbClr val="000000"/>
              </a:solidFill>
            </a:endParaRPr>
          </a:p>
          <a:p>
            <a:r>
              <a:rPr lang="ja-JP" altLang="en-US" sz="2000" dirty="0" smtClean="0">
                <a:solidFill>
                  <a:srgbClr val="000000"/>
                </a:solidFill>
              </a:rPr>
              <a:t>　　</a:t>
            </a:r>
            <a:r>
              <a:rPr lang="en-US" altLang="ja-JP" sz="2000" dirty="0" smtClean="0">
                <a:solidFill>
                  <a:srgbClr val="000000"/>
                </a:solidFill>
              </a:rPr>
              <a:t>【</a:t>
            </a:r>
            <a:r>
              <a:rPr lang="ja-JP" altLang="en-US" sz="2000" dirty="0" smtClean="0">
                <a:solidFill>
                  <a:srgbClr val="000000"/>
                </a:solidFill>
              </a:rPr>
              <a:t>参照</a:t>
            </a:r>
            <a:r>
              <a:rPr lang="en-US" altLang="ja-JP" sz="2000" dirty="0" smtClean="0">
                <a:solidFill>
                  <a:srgbClr val="000000"/>
                </a:solidFill>
              </a:rPr>
              <a:t>】</a:t>
            </a:r>
            <a:r>
              <a:rPr lang="ja-JP" altLang="en-US" sz="2000" dirty="0" smtClean="0">
                <a:solidFill>
                  <a:srgbClr val="000000"/>
                </a:solidFill>
              </a:rPr>
              <a:t>厚生労働省ホームページ「介護分野の生産性向上 ～お知らせ～」</a:t>
            </a:r>
          </a:p>
          <a:p>
            <a:pPr marL="1427163"/>
            <a:r>
              <a:rPr lang="ja-JP" altLang="en-US" dirty="0">
                <a:solidFill>
                  <a:srgbClr val="000000"/>
                </a:solidFill>
              </a:rPr>
              <a:t>　</a:t>
            </a:r>
            <a:r>
              <a:rPr lang="en-US" altLang="ja-JP" u="sng" dirty="0" smtClean="0">
                <a:solidFill>
                  <a:srgbClr val="0563C2"/>
                </a:solidFill>
              </a:rPr>
              <a:t>https</a:t>
            </a:r>
            <a:r>
              <a:rPr lang="en-US" altLang="ja-JP" u="sng" dirty="0">
                <a:solidFill>
                  <a:srgbClr val="0563C2"/>
                </a:solidFill>
              </a:rPr>
              <a:t>://</a:t>
            </a:r>
            <a:r>
              <a:rPr lang="en-US" altLang="ja-JP" u="sng" dirty="0" smtClean="0">
                <a:solidFill>
                  <a:srgbClr val="0563C2"/>
                </a:solidFill>
              </a:rPr>
              <a:t>www.mhlw.go.jp/stf/kaigo-seisansei-information.html</a:t>
            </a:r>
            <a:endParaRPr lang="ja-JP" altLang="en-US" dirty="0">
              <a:solidFill>
                <a:srgbClr val="000000"/>
              </a:solidFill>
            </a:endParaRPr>
          </a:p>
        </p:txBody>
      </p:sp>
      <p:sp>
        <p:nvSpPr>
          <p:cNvPr id="4" name="タイトル 1"/>
          <p:cNvSpPr txBox="1">
            <a:spLocks/>
          </p:cNvSpPr>
          <p:nvPr/>
        </p:nvSpPr>
        <p:spPr>
          <a:xfrm>
            <a:off x="0" y="-1"/>
            <a:ext cx="12192000" cy="812165"/>
          </a:xfrm>
          <a:prstGeom prst="rect">
            <a:avLst/>
          </a:prstGeom>
          <a:solidFill>
            <a:schemeClr val="accent1">
              <a:lumMod val="20000"/>
              <a:lumOff val="80000"/>
            </a:schemeClr>
          </a:solidFill>
          <a:ln w="25400">
            <a:solidFill>
              <a:schemeClr val="tx1"/>
            </a:solidFill>
          </a:ln>
        </p:spPr>
        <p:txBody>
          <a:bodyPr bIns="0" anchor="ctr" anchorCtr="0">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８</a:t>
            </a:r>
            <a:r>
              <a:rPr lang="ja-JP" altLang="en-US" sz="2400" b="1" dirty="0"/>
              <a:t>　</a:t>
            </a:r>
            <a:r>
              <a:rPr lang="ja-JP" altLang="en-US" sz="2400" b="1" dirty="0" smtClean="0"/>
              <a:t>生産性向上委員会について　</a:t>
            </a:r>
            <a:endParaRPr lang="en-US" altLang="ja-JP" sz="2400" b="1" dirty="0" smtClean="0"/>
          </a:p>
          <a:p>
            <a:pPr algn="r"/>
            <a:r>
              <a:rPr lang="en-US" altLang="ja-JP" sz="1800" dirty="0" smtClean="0">
                <a:solidFill>
                  <a:srgbClr val="000000"/>
                </a:solidFill>
                <a:latin typeface="+mn-lt"/>
              </a:rPr>
              <a:t>※ </a:t>
            </a:r>
            <a:r>
              <a:rPr lang="ja-JP" altLang="en-US" sz="1800" dirty="0" smtClean="0">
                <a:solidFill>
                  <a:srgbClr val="000000"/>
                </a:solidFill>
                <a:latin typeface="+mn-lt"/>
              </a:rPr>
              <a:t>令和</a:t>
            </a:r>
            <a:r>
              <a:rPr lang="en-US" altLang="ja-JP" sz="1800" dirty="0">
                <a:solidFill>
                  <a:srgbClr val="000000"/>
                </a:solidFill>
                <a:latin typeface="+mn-lt"/>
              </a:rPr>
              <a:t>9</a:t>
            </a:r>
            <a:r>
              <a:rPr lang="ja-JP" altLang="en-US" sz="1800" dirty="0" smtClean="0">
                <a:solidFill>
                  <a:srgbClr val="000000"/>
                </a:solidFill>
                <a:latin typeface="+mn-lt"/>
              </a:rPr>
              <a:t>年</a:t>
            </a:r>
            <a:r>
              <a:rPr lang="en-US" altLang="ja-JP" sz="1800" dirty="0" smtClean="0">
                <a:solidFill>
                  <a:srgbClr val="000000"/>
                </a:solidFill>
                <a:latin typeface="+mn-lt"/>
              </a:rPr>
              <a:t>4</a:t>
            </a:r>
            <a:r>
              <a:rPr lang="ja-JP" altLang="en-US" sz="1800" dirty="0" smtClean="0">
                <a:solidFill>
                  <a:srgbClr val="000000"/>
                </a:solidFill>
                <a:latin typeface="+mn-lt"/>
              </a:rPr>
              <a:t>月</a:t>
            </a:r>
            <a:r>
              <a:rPr lang="en-US" altLang="ja-JP" sz="1800" dirty="0" smtClean="0">
                <a:solidFill>
                  <a:srgbClr val="000000"/>
                </a:solidFill>
                <a:latin typeface="+mn-lt"/>
              </a:rPr>
              <a:t>1</a:t>
            </a:r>
            <a:r>
              <a:rPr lang="ja-JP" altLang="en-US" sz="1800" dirty="0" smtClean="0">
                <a:solidFill>
                  <a:srgbClr val="000000"/>
                </a:solidFill>
                <a:latin typeface="+mn-lt"/>
              </a:rPr>
              <a:t>日から義務化（</a:t>
            </a:r>
            <a:r>
              <a:rPr lang="ja-JP" altLang="en-US" sz="1800" dirty="0">
                <a:solidFill>
                  <a:srgbClr val="000000"/>
                </a:solidFill>
                <a:latin typeface="+mn-lt"/>
              </a:rPr>
              <a:t>居住系サービス、多機能系サービス、施設系サービス） </a:t>
            </a:r>
            <a:endParaRPr lang="en-US" altLang="ja-JP" sz="1800" b="1" dirty="0">
              <a:latin typeface="+mn-lt"/>
            </a:endParaRPr>
          </a:p>
        </p:txBody>
      </p:sp>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7163345"/>
      </p:ext>
    </p:extLst>
  </p:cSld>
  <p:clrMapOvr>
    <a:masterClrMapping/>
  </p:clrMapOvr>
  <mc:AlternateContent xmlns:mc="http://schemas.openxmlformats.org/markup-compatibility/2006" xmlns:p14="http://schemas.microsoft.com/office/powerpoint/2010/main">
    <mc:Choice Requires="p14">
      <p:transition spd="slow" p14:dur="2000" advTm="47802"/>
    </mc:Choice>
    <mc:Fallback xmlns="">
      <p:transition spd="slow" advTm="47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74387" y="6492875"/>
            <a:ext cx="2743200" cy="365125"/>
          </a:xfrm>
        </p:spPr>
        <p:txBody>
          <a:bodyPr/>
          <a:lstStyle/>
          <a:p>
            <a:fld id="{D339279A-9CE5-4E47-B07B-F5EE1F1AD395}" type="slidenum">
              <a:rPr kumimoji="1" lang="ja-JP" altLang="en-US" smtClean="0"/>
              <a:t>27</a:t>
            </a:fld>
            <a:endParaRPr kumimoji="1" lang="ja-JP" altLang="en-US" dirty="0"/>
          </a:p>
        </p:txBody>
      </p:sp>
      <p:sp>
        <p:nvSpPr>
          <p:cNvPr id="4" name="タイトル 1"/>
          <p:cNvSpPr txBox="1">
            <a:spLocks/>
          </p:cNvSpPr>
          <p:nvPr/>
        </p:nvSpPr>
        <p:spPr>
          <a:xfrm>
            <a:off x="0" y="0"/>
            <a:ext cx="12192000" cy="374073"/>
          </a:xfrm>
          <a:prstGeom prst="rect">
            <a:avLst/>
          </a:prstGeom>
          <a:solidFill>
            <a:schemeClr val="accent1">
              <a:lumMod val="20000"/>
              <a:lumOff val="80000"/>
            </a:schemeClr>
          </a:solidFill>
          <a:ln w="25400">
            <a:solidFill>
              <a:schemeClr val="tx1"/>
            </a:solidFill>
          </a:ln>
        </p:spPr>
        <p:txBody>
          <a:bodyPr tIns="36000" bIns="0" anchor="ctr" anchorCtr="0">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９</a:t>
            </a:r>
            <a:r>
              <a:rPr lang="ja-JP" altLang="en-US" sz="2400" b="1" dirty="0"/>
              <a:t>　</a:t>
            </a:r>
            <a:r>
              <a:rPr lang="ja-JP" altLang="en-US" sz="2400" b="1" dirty="0" smtClean="0"/>
              <a:t>災害への備え</a:t>
            </a:r>
            <a:r>
              <a:rPr lang="ja-JP" altLang="en-US" sz="2400" b="1" dirty="0"/>
              <a:t>　</a:t>
            </a:r>
            <a:endParaRPr lang="en-US" altLang="ja-JP" sz="2400" b="1" dirty="0"/>
          </a:p>
        </p:txBody>
      </p:sp>
      <p:sp>
        <p:nvSpPr>
          <p:cNvPr id="9" name="正方形/長方形 8"/>
          <p:cNvSpPr/>
          <p:nvPr/>
        </p:nvSpPr>
        <p:spPr>
          <a:xfrm>
            <a:off x="0" y="5454721"/>
            <a:ext cx="12192000" cy="1369606"/>
          </a:xfrm>
          <a:prstGeom prst="rect">
            <a:avLst/>
          </a:prstGeom>
          <a:ln>
            <a:solidFill>
              <a:schemeClr val="tx1"/>
            </a:solidFill>
          </a:ln>
        </p:spPr>
        <p:txBody>
          <a:bodyPr wrap="square">
            <a:spAutoFit/>
          </a:bodyPr>
          <a:lstStyle/>
          <a:p>
            <a:pPr marL="82550" indent="180975"/>
            <a:endParaRPr lang="en-US" altLang="ja-JP" sz="300" dirty="0" smtClean="0"/>
          </a:p>
          <a:p>
            <a:pPr marL="82550" indent="180975"/>
            <a:r>
              <a:rPr lang="ja-JP" altLang="en-US" sz="1600" dirty="0" smtClean="0"/>
              <a:t>災害</a:t>
            </a:r>
            <a:r>
              <a:rPr lang="ja-JP" altLang="en-US" sz="1600" dirty="0"/>
              <a:t>時における高齢者施設・事業所の被害状況を国・自治体が迅速に把握・共有し、被災した介護施設等への迅速かつ適切な支援につなげるため、介護サービス情報公表システムに「災害時情報共有機能」が追加されています</a:t>
            </a:r>
            <a:r>
              <a:rPr lang="ja-JP" altLang="en-US" sz="1600" dirty="0" smtClean="0"/>
              <a:t>。</a:t>
            </a:r>
            <a:endParaRPr lang="en-US" altLang="ja-JP" sz="1600" dirty="0" smtClean="0"/>
          </a:p>
          <a:p>
            <a:pPr marL="82550" indent="180975"/>
            <a:r>
              <a:rPr lang="ja-JP" altLang="en-US" sz="1600" dirty="0" smtClean="0"/>
              <a:t>大規模災害等が発生した際に、厚生労働省が災害情報を登録した後、被災状況の入力が可能になります。</a:t>
            </a:r>
            <a:endParaRPr lang="en-US" altLang="ja-JP" sz="1600" dirty="0"/>
          </a:p>
          <a:p>
            <a:pPr marL="722313" indent="-442913"/>
            <a:r>
              <a:rPr lang="en-US" altLang="ja-JP" sz="1600" dirty="0" smtClean="0"/>
              <a:t>※ </a:t>
            </a:r>
            <a:r>
              <a:rPr lang="ja-JP" altLang="en-US" sz="1600" dirty="0" smtClean="0"/>
              <a:t>詳しく</a:t>
            </a:r>
            <a:r>
              <a:rPr lang="ja-JP" altLang="en-US" sz="1600" dirty="0"/>
              <a:t>は　県ホームページ（介護施設・事業所等における災害時情報共有システムについて</a:t>
            </a:r>
            <a:r>
              <a:rPr lang="ja-JP" altLang="en-US" sz="1600" dirty="0" smtClean="0"/>
              <a:t>）をご覧ください。</a:t>
            </a:r>
            <a:r>
              <a:rPr lang="en-US" altLang="ja-JP" sz="1600" dirty="0" smtClean="0">
                <a:hlinkClick r:id="rId4"/>
              </a:rPr>
              <a:t>https</a:t>
            </a:r>
            <a:r>
              <a:rPr lang="en-US" altLang="ja-JP" sz="1600" dirty="0">
                <a:hlinkClick r:id="rId4"/>
              </a:rPr>
              <a:t>://www.pref.kumamoto.jp/soshiki/32/101495.html</a:t>
            </a:r>
            <a:endParaRPr lang="ja-JP" altLang="en-US" sz="1600" dirty="0"/>
          </a:p>
        </p:txBody>
      </p:sp>
      <p:graphicFrame>
        <p:nvGraphicFramePr>
          <p:cNvPr id="19" name="表 18"/>
          <p:cNvGraphicFramePr>
            <a:graphicFrameLocks noGrp="1"/>
          </p:cNvGraphicFramePr>
          <p:nvPr>
            <p:extLst>
              <p:ext uri="{D42A27DB-BD31-4B8C-83A1-F6EECF244321}">
                <p14:modId xmlns:p14="http://schemas.microsoft.com/office/powerpoint/2010/main" val="2111004586"/>
              </p:ext>
            </p:extLst>
          </p:nvPr>
        </p:nvGraphicFramePr>
        <p:xfrm>
          <a:off x="0" y="501663"/>
          <a:ext cx="12192001" cy="4704365"/>
        </p:xfrm>
        <a:graphic>
          <a:graphicData uri="http://schemas.openxmlformats.org/drawingml/2006/table">
            <a:tbl>
              <a:tblPr/>
              <a:tblGrid>
                <a:gridCol w="817418">
                  <a:extLst>
                    <a:ext uri="{9D8B030D-6E8A-4147-A177-3AD203B41FA5}">
                      <a16:colId xmlns:a16="http://schemas.microsoft.com/office/drawing/2014/main" val="777439000"/>
                    </a:ext>
                  </a:extLst>
                </a:gridCol>
                <a:gridCol w="3588327">
                  <a:extLst>
                    <a:ext uri="{9D8B030D-6E8A-4147-A177-3AD203B41FA5}">
                      <a16:colId xmlns:a16="http://schemas.microsoft.com/office/drawing/2014/main" val="2634508687"/>
                    </a:ext>
                  </a:extLst>
                </a:gridCol>
                <a:gridCol w="1482437">
                  <a:extLst>
                    <a:ext uri="{9D8B030D-6E8A-4147-A177-3AD203B41FA5}">
                      <a16:colId xmlns:a16="http://schemas.microsoft.com/office/drawing/2014/main" val="921834559"/>
                    </a:ext>
                  </a:extLst>
                </a:gridCol>
                <a:gridCol w="1579418">
                  <a:extLst>
                    <a:ext uri="{9D8B030D-6E8A-4147-A177-3AD203B41FA5}">
                      <a16:colId xmlns:a16="http://schemas.microsoft.com/office/drawing/2014/main" val="1137287104"/>
                    </a:ext>
                  </a:extLst>
                </a:gridCol>
                <a:gridCol w="4724401">
                  <a:extLst>
                    <a:ext uri="{9D8B030D-6E8A-4147-A177-3AD203B41FA5}">
                      <a16:colId xmlns:a16="http://schemas.microsoft.com/office/drawing/2014/main" val="1520106068"/>
                    </a:ext>
                  </a:extLst>
                </a:gridCol>
              </a:tblGrid>
              <a:tr h="257251">
                <a:tc rowSpan="2">
                  <a:txBody>
                    <a:bodyPr/>
                    <a:lstStyle/>
                    <a:p>
                      <a:pPr algn="l" fontAlgn="ctr"/>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167" marR="2931" marT="293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ja-JP" altLang="en-US" sz="1800" b="0" i="0" u="none" strike="noStrike" dirty="0">
                          <a:solidFill>
                            <a:srgbClr val="000000"/>
                          </a:solidFill>
                          <a:effectLst/>
                          <a:latin typeface="游ゴシック" panose="020B0400000000000000" pitchFamily="50" charset="-128"/>
                          <a:ea typeface="游ゴシック" panose="020B0400000000000000" pitchFamily="50" charset="-128"/>
                        </a:rPr>
                        <a:t>防災計画</a:t>
                      </a:r>
                    </a:p>
                  </a:txBody>
                  <a:tcPr marL="2931"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rowSpan="2">
                  <a:txBody>
                    <a:bodyPr/>
                    <a:lstStyle/>
                    <a:p>
                      <a:pPr algn="ctr" fontAlgn="ctr"/>
                      <a:r>
                        <a:rPr lang="zh-TW" altLang="en-US" sz="1800" b="0" i="0" u="none" strike="noStrike" dirty="0" smtClean="0">
                          <a:solidFill>
                            <a:srgbClr val="000000"/>
                          </a:solidFill>
                          <a:effectLst/>
                          <a:latin typeface="游ゴシック" panose="020B0400000000000000" pitchFamily="50" charset="-128"/>
                          <a:ea typeface="游ゴシック" panose="020B0400000000000000" pitchFamily="50" charset="-128"/>
                        </a:rPr>
                        <a:t>       業務</a:t>
                      </a:r>
                      <a:r>
                        <a:rPr lang="zh-TW" altLang="en-US" sz="1800" b="0" i="0" u="none" strike="noStrike" dirty="0">
                          <a:solidFill>
                            <a:srgbClr val="000000"/>
                          </a:solidFill>
                          <a:effectLst/>
                          <a:latin typeface="游ゴシック" panose="020B0400000000000000" pitchFamily="50" charset="-128"/>
                          <a:ea typeface="游ゴシック" panose="020B0400000000000000" pitchFamily="50" charset="-128"/>
                        </a:rPr>
                        <a:t>継続計画</a:t>
                      </a:r>
                      <a:r>
                        <a:rPr lang="en-US" altLang="zh-TW" sz="1800" b="0" i="0" u="none" strike="noStrike" dirty="0">
                          <a:solidFill>
                            <a:srgbClr val="000000"/>
                          </a:solidFill>
                          <a:effectLst/>
                          <a:latin typeface="游ゴシック" panose="020B0400000000000000" pitchFamily="50" charset="-128"/>
                          <a:ea typeface="游ゴシック" panose="020B0400000000000000" pitchFamily="50" charset="-128"/>
                        </a:rPr>
                        <a:t>(BCP</a:t>
                      </a:r>
                      <a:r>
                        <a:rPr lang="en-US" altLang="zh-TW" sz="1800" b="0" i="0" u="none" strike="noStrike" dirty="0" smtClean="0">
                          <a:solidFill>
                            <a:srgbClr val="000000"/>
                          </a:solidFill>
                          <a:effectLst/>
                          <a:latin typeface="游ゴシック" panose="020B0400000000000000" pitchFamily="50" charset="-128"/>
                          <a:ea typeface="游ゴシック" panose="020B0400000000000000" pitchFamily="50" charset="-128"/>
                        </a:rPr>
                        <a:t>)</a:t>
                      </a:r>
                    </a:p>
                    <a:p>
                      <a:pPr algn="ctr" fontAlgn="ctr"/>
                      <a:r>
                        <a:rPr lang="ja-JP" altLang="en-US" sz="18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en-US" altLang="ja-JP" sz="18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ja-JP" altLang="en-US" sz="1800" b="0" i="0" u="none" strike="noStrike" dirty="0" smtClean="0">
                          <a:solidFill>
                            <a:srgbClr val="000000"/>
                          </a:solidFill>
                          <a:effectLst/>
                          <a:latin typeface="游ゴシック" panose="020B0400000000000000" pitchFamily="50" charset="-128"/>
                          <a:ea typeface="游ゴシック" panose="020B0400000000000000" pitchFamily="50" charset="-128"/>
                        </a:rPr>
                        <a:t>災害にかかる計画 </a:t>
                      </a:r>
                      <a:endParaRPr lang="en-US" altLang="zh-TW" sz="18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931"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7520555"/>
                  </a:ext>
                </a:extLst>
              </a:tr>
              <a:tr h="257251">
                <a:tc vMerge="1">
                  <a:txBody>
                    <a:bodyPr/>
                    <a:lstStyle/>
                    <a:p>
                      <a:endParaRPr kumimoji="1" lang="ja-JP" altLang="en-US"/>
                    </a:p>
                  </a:txBody>
                  <a:tcPr/>
                </a:tc>
                <a:tc>
                  <a:txBody>
                    <a:bodyPr/>
                    <a:lstStyle/>
                    <a:p>
                      <a:pPr algn="ctr" fontAlgn="ctr"/>
                      <a:r>
                        <a:rPr lang="zh-TW" altLang="en-US" sz="1800" b="0" i="0" u="none" strike="noStrike">
                          <a:solidFill>
                            <a:srgbClr val="000000"/>
                          </a:solidFill>
                          <a:effectLst/>
                          <a:latin typeface="游ゴシック" panose="020B0400000000000000" pitchFamily="50" charset="-128"/>
                          <a:ea typeface="游ゴシック" panose="020B0400000000000000" pitchFamily="50" charset="-128"/>
                        </a:rPr>
                        <a:t>非常災害対策計画</a:t>
                      </a:r>
                    </a:p>
                  </a:txBody>
                  <a:tcPr marL="2931"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800" b="0" i="0" u="none" strike="noStrike" dirty="0">
                          <a:solidFill>
                            <a:srgbClr val="000000"/>
                          </a:solidFill>
                          <a:effectLst/>
                          <a:latin typeface="游ゴシック" panose="020B0400000000000000" pitchFamily="50" charset="-128"/>
                          <a:ea typeface="游ゴシック" panose="020B0400000000000000" pitchFamily="50" charset="-128"/>
                        </a:rPr>
                        <a:t>消防計画</a:t>
                      </a:r>
                    </a:p>
                  </a:txBody>
                  <a:tcPr marL="2931"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800" b="0" i="0" u="none" strike="noStrike" dirty="0">
                          <a:solidFill>
                            <a:srgbClr val="000000"/>
                          </a:solidFill>
                          <a:effectLst/>
                          <a:latin typeface="游ゴシック" panose="020B0400000000000000" pitchFamily="50" charset="-128"/>
                          <a:ea typeface="游ゴシック" panose="020B0400000000000000" pitchFamily="50" charset="-128"/>
                        </a:rPr>
                        <a:t>避難確保計画</a:t>
                      </a:r>
                    </a:p>
                  </a:txBody>
                  <a:tcPr marL="2931"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1831794429"/>
                  </a:ext>
                </a:extLst>
              </a:tr>
              <a:tr h="892739">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対象施設等</a:t>
                      </a:r>
                    </a:p>
                  </a:txBody>
                  <a:tcPr marL="35167" marR="2931" marT="293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・入所系施設、</a:t>
                      </a: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事業所</a:t>
                      </a:r>
                      <a:endParaRPr lang="en-US" altLang="ja-JP" sz="16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通所系事業所</a:t>
                      </a:r>
                      <a:b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・小規模多機能型居宅介護事業所</a:t>
                      </a:r>
                      <a:b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・看護小規模多機能型居宅介護事業所</a:t>
                      </a: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多数の者が出入、勤務、又は居住する防火対象物</a:t>
                      </a: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町防災計画に記載された要配慮者利用施設　</a:t>
                      </a:r>
                      <a:endParaRPr lang="en-US" altLang="ja-JP" sz="16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en-US" altLang="ja-JP" sz="1600" b="0" i="0" u="none" strike="noStrike" dirty="0" smtClean="0">
                          <a:solidFill>
                            <a:srgbClr val="000000"/>
                          </a:solidFill>
                          <a:effectLst/>
                          <a:latin typeface="游ゴシック" panose="020B0400000000000000" pitchFamily="50" charset="-128"/>
                          <a:ea typeface="游ゴシック" panose="020B0400000000000000" pitchFamily="50" charset="-128"/>
                        </a:rPr>
                        <a:t>※</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該当なし</a:t>
                      </a: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全ての</a:t>
                      </a:r>
                      <a:r>
                        <a:rPr lang="zh-TW"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介護</a:t>
                      </a:r>
                      <a:r>
                        <a:rPr lang="zh-TW" altLang="en-US" sz="1600" b="0" i="0" u="none" strike="noStrike" dirty="0">
                          <a:solidFill>
                            <a:srgbClr val="000000"/>
                          </a:solidFill>
                          <a:effectLst/>
                          <a:latin typeface="游ゴシック" panose="020B0400000000000000" pitchFamily="50" charset="-128"/>
                          <a:ea typeface="游ゴシック" panose="020B0400000000000000" pitchFamily="50" charset="-128"/>
                        </a:rPr>
                        <a:t>施設、事業所</a:t>
                      </a: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3988198"/>
                  </a:ext>
                </a:extLst>
              </a:tr>
              <a:tr h="308146">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対象災害</a:t>
                      </a:r>
                    </a:p>
                  </a:txBody>
                  <a:tcPr marL="35167" marR="2931" marT="293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地域・地形を考慮して起こりうる災害</a:t>
                      </a: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600" b="0" i="0" u="none" strike="noStrike" dirty="0">
                          <a:solidFill>
                            <a:srgbClr val="000000"/>
                          </a:solidFill>
                          <a:effectLst/>
                          <a:latin typeface="游ゴシック" panose="020B0400000000000000" pitchFamily="50" charset="-128"/>
                          <a:ea typeface="游ゴシック" panose="020B0400000000000000" pitchFamily="50" charset="-128"/>
                        </a:rPr>
                        <a:t>火災、地震等</a:t>
                      </a: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500" b="0" i="0" u="none" strike="noStrike" dirty="0">
                          <a:solidFill>
                            <a:srgbClr val="000000"/>
                          </a:solidFill>
                          <a:effectLst/>
                          <a:latin typeface="游ゴシック" panose="020B0400000000000000" pitchFamily="50" charset="-128"/>
                          <a:ea typeface="游ゴシック" panose="020B0400000000000000" pitchFamily="50" charset="-128"/>
                        </a:rPr>
                        <a:t>風水害、土砂災害</a:t>
                      </a: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zh-TW"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自然災害</a:t>
                      </a:r>
                      <a:endParaRPr lang="zh-TW" altLang="en-US"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2504057"/>
                  </a:ext>
                </a:extLst>
              </a:tr>
              <a:tr h="509794">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主な目的</a:t>
                      </a:r>
                    </a:p>
                  </a:txBody>
                  <a:tcPr marL="35167" marR="2931" marT="293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・身体、生命</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の安全</a:t>
                      </a: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確保　・</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物的被害の軽減</a:t>
                      </a:r>
                    </a:p>
                  </a:txBody>
                  <a:tcPr marL="2931"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・重要な業務を中断させない</a:t>
                      </a:r>
                      <a:b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・業務を中断しても可能な限り</a:t>
                      </a: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短期間</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で</a:t>
                      </a: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復旧させる</a:t>
                      </a:r>
                      <a:endPar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9835116"/>
                  </a:ext>
                </a:extLst>
              </a:tr>
              <a:tr h="1863021">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主</a:t>
                      </a: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な</a:t>
                      </a:r>
                      <a:endParaRPr lang="en-US" altLang="ja-JP" sz="16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記載事項</a:t>
                      </a:r>
                      <a:endPar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931" marR="2931" marT="293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・施設・事業所の立地条件</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・災害に関する情報の入手方法</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・災害時の連絡先と通信手段の確認</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・避難を開始する時期と判断基準</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・避難場所、避難経路、避難方法</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・災害時の人員体制</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・指揮</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系統、・</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関係機関との連携体制</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・食料，防災資機材等の</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備蓄　　　　等</a:t>
                      </a:r>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931"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・自衛消防組織</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・防火管理者</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・消防設備</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整備</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・避難</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経路確保</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・避難経路</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・避難</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訓練</a:t>
                      </a:r>
                      <a:endParaRPr lang="en-US" altLang="ja-JP" sz="15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　　　　　　等</a:t>
                      </a:r>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931"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・有するリスク</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・防災体制</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・情報収集と伝達</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・避難先、経路、方法</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・避難用設備備品</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・防災教育と</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訓練</a:t>
                      </a:r>
                      <a:endParaRPr lang="en-US" altLang="ja-JP" sz="15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　　　　　　等　</a:t>
                      </a:r>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931"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360363" indent="-360363"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（総論）リスクの把握、優先業務の選定　</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等</a:t>
                      </a:r>
                      <a:endParaRPr lang="en-US" altLang="ja-JP" sz="15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marL="360363" indent="-360363" algn="l" fontAlgn="ct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平常時の対応</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）建物</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・設備の安全対策、</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衛生面</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の</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対策、電気</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・ガス・水道・通信・</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システム停止時の対策、必需品</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の備蓄、資金対策　</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等</a:t>
                      </a:r>
                      <a:endParaRPr lang="en-US" altLang="ja-JP" sz="15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marL="360363" indent="-360363" algn="l" fontAlgn="ct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緊急時の対応）</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en-US" altLang="ja-JP" sz="1500" b="0" i="0" u="none" strike="noStrike" dirty="0" smtClean="0">
                          <a:solidFill>
                            <a:srgbClr val="000000"/>
                          </a:solidFill>
                          <a:effectLst/>
                          <a:latin typeface="游ゴシック" panose="020B0400000000000000" pitchFamily="50" charset="-128"/>
                          <a:ea typeface="游ゴシック" panose="020B0400000000000000" pitchFamily="50" charset="-128"/>
                        </a:rPr>
                        <a:t>BCP</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発動基準、対応体制、安否確認、</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職員参集</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基準</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、重要</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業務の継続、復旧</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対応、</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　</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　等</a:t>
                      </a:r>
                      <a:endParaRPr lang="en-US" altLang="ja-JP" sz="15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marL="360363" indent="-360363" algn="l" fontAlgn="ct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他施設、地域との連携）</a:t>
                      </a:r>
                    </a:p>
                  </a:txBody>
                  <a:tcPr marL="2931"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0826373"/>
                  </a:ext>
                </a:extLst>
              </a:tr>
              <a:tr h="447897">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実施</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事項</a:t>
                      </a:r>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167" marR="2931" marT="293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・避難、救出、その他の訓練</a:t>
                      </a: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・消火、通報、避難の訓練</a:t>
                      </a: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・避難訓練</a:t>
                      </a: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・定期的な訓練（シミュレーション）</a:t>
                      </a:r>
                      <a:b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・研修</a:t>
                      </a: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2753012"/>
                  </a:ext>
                </a:extLst>
              </a:tr>
            </a:tbl>
          </a:graphicData>
        </a:graphic>
      </p:graphicFrame>
      <p:sp>
        <p:nvSpPr>
          <p:cNvPr id="10" name="角丸四角形 9"/>
          <p:cNvSpPr/>
          <p:nvPr/>
        </p:nvSpPr>
        <p:spPr>
          <a:xfrm>
            <a:off x="0" y="434055"/>
            <a:ext cx="3352800" cy="30647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smtClean="0">
                <a:ln w="0"/>
                <a:solidFill>
                  <a:schemeClr val="tx1"/>
                </a:solidFill>
                <a:effectLst>
                  <a:outerShdw blurRad="38100" dist="19050" dir="2700000" algn="tl" rotWithShape="0">
                    <a:schemeClr val="dk1">
                      <a:alpha val="40000"/>
                    </a:schemeClr>
                  </a:outerShdw>
                </a:effectLst>
              </a:rPr>
              <a:t>（１）備えておくべき対策</a:t>
            </a:r>
            <a:endParaRPr lang="en-US" altLang="ja-JP" dirty="0">
              <a:ln w="0"/>
              <a:solidFill>
                <a:schemeClr val="tx1"/>
              </a:solidFill>
              <a:effectLst>
                <a:outerShdw blurRad="38100" dist="19050" dir="2700000" algn="tl" rotWithShape="0">
                  <a:schemeClr val="dk1">
                    <a:alpha val="40000"/>
                  </a:schemeClr>
                </a:outerShdw>
              </a:effectLst>
            </a:endParaRPr>
          </a:p>
        </p:txBody>
      </p:sp>
      <p:sp>
        <p:nvSpPr>
          <p:cNvPr id="6" name="角丸四角形 5"/>
          <p:cNvSpPr/>
          <p:nvPr/>
        </p:nvSpPr>
        <p:spPr>
          <a:xfrm>
            <a:off x="0" y="5259426"/>
            <a:ext cx="4435522" cy="23886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ln w="0"/>
                <a:solidFill>
                  <a:schemeClr val="tx1"/>
                </a:solidFill>
                <a:effectLst>
                  <a:outerShdw blurRad="38100" dist="19050" dir="2700000" algn="tl" rotWithShape="0">
                    <a:schemeClr val="dk1">
                      <a:alpha val="40000"/>
                    </a:schemeClr>
                  </a:outerShdw>
                </a:effectLst>
              </a:rPr>
              <a:t>（２）災害発生時における被災状況報告</a:t>
            </a:r>
            <a:endParaRPr lang="en-US" altLang="ja-JP" dirty="0">
              <a:ln w="0"/>
              <a:solidFill>
                <a:schemeClr val="tx1"/>
              </a:solidFill>
              <a:effectLst>
                <a:outerShdw blurRad="38100" dist="19050" dir="2700000" algn="tl" rotWithShape="0">
                  <a:schemeClr val="dk1">
                    <a:alpha val="40000"/>
                  </a:schemeClr>
                </a:outerShdw>
              </a:effectLst>
            </a:endParaRPr>
          </a:p>
        </p:txBody>
      </p:sp>
      <p:pic>
        <p:nvPicPr>
          <p:cNvPr id="14" name="オーディオ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1891225"/>
      </p:ext>
    </p:extLst>
  </p:cSld>
  <p:clrMapOvr>
    <a:masterClrMapping/>
  </p:clrMapOvr>
  <mc:AlternateContent xmlns:mc="http://schemas.openxmlformats.org/markup-compatibility/2006" xmlns:p14="http://schemas.microsoft.com/office/powerpoint/2010/main">
    <mc:Choice Requires="p14">
      <p:transition spd="slow" p14:dur="2000" advTm="86215"/>
    </mc:Choice>
    <mc:Fallback xmlns="">
      <p:transition spd="slow" advTm="86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28</a:t>
            </a:fld>
            <a:endParaRPr kumimoji="1" lang="ja-JP" altLang="en-US" dirty="0"/>
          </a:p>
        </p:txBody>
      </p:sp>
      <p:sp>
        <p:nvSpPr>
          <p:cNvPr id="4" name="タイトル 1"/>
          <p:cNvSpPr txBox="1">
            <a:spLocks/>
          </p:cNvSpPr>
          <p:nvPr/>
        </p:nvSpPr>
        <p:spPr>
          <a:xfrm>
            <a:off x="0" y="0"/>
            <a:ext cx="12192000" cy="487025"/>
          </a:xfrm>
          <a:prstGeom prst="rect">
            <a:avLst/>
          </a:prstGeom>
          <a:solidFill>
            <a:schemeClr val="accent1">
              <a:lumMod val="20000"/>
              <a:lumOff val="80000"/>
            </a:schemeClr>
          </a:solidFill>
          <a:ln w="25400">
            <a:solidFill>
              <a:schemeClr val="tx1"/>
            </a:solidFill>
          </a:ln>
        </p:spPr>
        <p:txBody>
          <a:bodyPr anchor="ctr" anchorCtr="0">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１０</a:t>
            </a:r>
            <a:r>
              <a:rPr lang="ja-JP" altLang="en-US" sz="2400" b="1" dirty="0"/>
              <a:t>　</a:t>
            </a:r>
            <a:r>
              <a:rPr lang="ja-JP" altLang="en-US" sz="2400" b="1" dirty="0" smtClean="0"/>
              <a:t>感染症対策について</a:t>
            </a:r>
            <a:r>
              <a:rPr lang="ja-JP" altLang="en-US" sz="2400" b="1" dirty="0"/>
              <a:t>　</a:t>
            </a:r>
            <a:endParaRPr lang="en-US" altLang="ja-JP" sz="2400" b="1" dirty="0"/>
          </a:p>
        </p:txBody>
      </p:sp>
      <p:sp>
        <p:nvSpPr>
          <p:cNvPr id="10" name="正方形/長方形 9"/>
          <p:cNvSpPr/>
          <p:nvPr/>
        </p:nvSpPr>
        <p:spPr>
          <a:xfrm>
            <a:off x="0" y="524685"/>
            <a:ext cx="12192000" cy="369332"/>
          </a:xfrm>
          <a:prstGeom prst="rect">
            <a:avLst/>
          </a:prstGeom>
        </p:spPr>
        <p:txBody>
          <a:bodyPr wrap="square">
            <a:spAutoFit/>
          </a:bodyPr>
          <a:lstStyle/>
          <a:p>
            <a:endParaRPr lang="en-US" altLang="ja-JP" dirty="0">
              <a:latin typeface="HGSｺﾞｼｯｸM" panose="020B0600000000000000" pitchFamily="50" charset="-128"/>
              <a:ea typeface="HGSｺﾞｼｯｸM" panose="020B0600000000000000" pitchFamily="50" charset="-128"/>
            </a:endParaRPr>
          </a:p>
        </p:txBody>
      </p:sp>
      <p:sp>
        <p:nvSpPr>
          <p:cNvPr id="14" name="正方形/長方形 13"/>
          <p:cNvSpPr/>
          <p:nvPr/>
        </p:nvSpPr>
        <p:spPr>
          <a:xfrm>
            <a:off x="0" y="625525"/>
            <a:ext cx="12192000" cy="6324808"/>
          </a:xfrm>
          <a:prstGeom prst="rect">
            <a:avLst/>
          </a:prstGeom>
        </p:spPr>
        <p:txBody>
          <a:bodyPr wrap="square">
            <a:spAutoFit/>
          </a:bodyPr>
          <a:lstStyle/>
          <a:p>
            <a:r>
              <a:rPr lang="ja-JP" altLang="en-US" dirty="0" smtClean="0"/>
              <a:t>　</a:t>
            </a:r>
            <a:r>
              <a:rPr lang="ja-JP" altLang="en-US" sz="2000" dirty="0" smtClean="0"/>
              <a:t>高齢者</a:t>
            </a:r>
            <a:r>
              <a:rPr lang="ja-JP" altLang="en-US" sz="2000" dirty="0"/>
              <a:t>は、感染症等に対する抵抗力が弱く、また、罹患することにより重篤化しやすいことから、特に注意が必要</a:t>
            </a:r>
            <a:r>
              <a:rPr lang="ja-JP" altLang="en-US" sz="2000" dirty="0" smtClean="0"/>
              <a:t>です。介護</a:t>
            </a:r>
            <a:r>
              <a:rPr lang="ja-JP" altLang="en-US" sz="2000" dirty="0"/>
              <a:t>サービス事業所</a:t>
            </a:r>
            <a:r>
              <a:rPr lang="ja-JP" altLang="en-US" sz="2000" dirty="0" smtClean="0"/>
              <a:t>には</a:t>
            </a:r>
            <a:r>
              <a:rPr lang="ja-JP" altLang="en-US" sz="2000" dirty="0"/>
              <a:t>、</a:t>
            </a:r>
            <a:r>
              <a:rPr lang="ja-JP" altLang="en-US" sz="2000" dirty="0" smtClean="0"/>
              <a:t>感染症対策として、次の措置が義務付けられています。</a:t>
            </a:r>
            <a:endParaRPr lang="en-US" altLang="ja-JP" sz="2000" dirty="0" smtClean="0"/>
          </a:p>
          <a:p>
            <a:pPr marL="539750" indent="-276225"/>
            <a:endParaRPr lang="en-US" altLang="ja-JP" sz="1000" dirty="0" smtClean="0"/>
          </a:p>
          <a:p>
            <a:pPr marL="539750" indent="-276225"/>
            <a:r>
              <a:rPr lang="ja-JP" altLang="en-US" sz="2000" dirty="0" smtClean="0"/>
              <a:t>① 感染症</a:t>
            </a:r>
            <a:r>
              <a:rPr lang="ja-JP" altLang="en-US" sz="2000" dirty="0"/>
              <a:t>の予防及びまん延の防止の</a:t>
            </a:r>
            <a:r>
              <a:rPr lang="ja-JP" altLang="en-US" sz="2000" dirty="0" smtClean="0"/>
              <a:t>ために、次の措置を講じること。</a:t>
            </a:r>
            <a:endParaRPr lang="en-US" altLang="ja-JP" sz="2000" dirty="0"/>
          </a:p>
          <a:p>
            <a:pPr marL="804863" indent="-360363"/>
            <a:r>
              <a:rPr lang="ja-JP" altLang="en-US" sz="2000" dirty="0" smtClean="0"/>
              <a:t>ア）感染症の予防及びまん延の防止のための対策を検討する委員会による定期的検討と、その結果を従業者に周知すること。</a:t>
            </a:r>
            <a:endParaRPr lang="en-US" altLang="ja-JP" sz="2000" dirty="0" smtClean="0"/>
          </a:p>
          <a:p>
            <a:pPr marL="804863" indent="-360363"/>
            <a:r>
              <a:rPr lang="ja-JP" altLang="en-US" sz="2000" dirty="0"/>
              <a:t>イ）</a:t>
            </a:r>
            <a:r>
              <a:rPr lang="ja-JP" altLang="en-US" sz="2000" dirty="0" smtClean="0"/>
              <a:t>感染症</a:t>
            </a:r>
            <a:r>
              <a:rPr lang="ja-JP" altLang="en-US" sz="2000" dirty="0"/>
              <a:t>の予防及びまん延の防止のため</a:t>
            </a:r>
            <a:r>
              <a:rPr lang="ja-JP" altLang="en-US" sz="2000" dirty="0" smtClean="0"/>
              <a:t>の指針を整備すること。</a:t>
            </a:r>
            <a:endParaRPr lang="en-US" altLang="ja-JP" sz="2000" dirty="0"/>
          </a:p>
          <a:p>
            <a:pPr marL="804863" indent="-360363"/>
            <a:r>
              <a:rPr lang="ja-JP" altLang="en-US" sz="2000" dirty="0"/>
              <a:t>ウ）</a:t>
            </a:r>
            <a:r>
              <a:rPr lang="ja-JP" altLang="en-US" sz="2000" dirty="0" smtClean="0"/>
              <a:t>感染症</a:t>
            </a:r>
            <a:r>
              <a:rPr lang="ja-JP" altLang="en-US" sz="2000" dirty="0"/>
              <a:t>の予防及びまん延の防止のため</a:t>
            </a:r>
            <a:r>
              <a:rPr lang="ja-JP" altLang="en-US" sz="2000" dirty="0" smtClean="0"/>
              <a:t>の研修及び訓練を定期的に実施すること。</a:t>
            </a:r>
            <a:endParaRPr lang="en-US" altLang="ja-JP" sz="2000" dirty="0"/>
          </a:p>
          <a:p>
            <a:pPr marL="623888" indent="-360363"/>
            <a:r>
              <a:rPr lang="ja-JP" altLang="en-US" sz="2000" dirty="0" smtClean="0"/>
              <a:t>② 感染症に係る業務継続計画に関する次の措置を講じること。</a:t>
            </a:r>
            <a:endParaRPr lang="en-US" altLang="ja-JP" sz="2000" dirty="0" smtClean="0"/>
          </a:p>
          <a:p>
            <a:pPr marL="723900" indent="-263525"/>
            <a:r>
              <a:rPr lang="ja-JP" altLang="en-US" sz="2000" dirty="0" smtClean="0"/>
              <a:t>ア）業務継続計画を作成すること。</a:t>
            </a:r>
            <a:endParaRPr lang="en-US" altLang="ja-JP" sz="2000" dirty="0" smtClean="0"/>
          </a:p>
          <a:p>
            <a:pPr marL="723900" indent="-263525"/>
            <a:r>
              <a:rPr lang="ja-JP" altLang="en-US" sz="2000" dirty="0"/>
              <a:t>イ）</a:t>
            </a:r>
            <a:r>
              <a:rPr lang="ja-JP" altLang="en-US" sz="2000" dirty="0" smtClean="0"/>
              <a:t>業務継続計画を周知し、必要な研修及び訓練を定期的に実施すること。</a:t>
            </a:r>
            <a:endParaRPr lang="en-US" altLang="ja-JP" sz="2000" dirty="0" smtClean="0"/>
          </a:p>
          <a:p>
            <a:pPr marL="723900" indent="-263525"/>
            <a:r>
              <a:rPr lang="ja-JP" altLang="en-US" sz="2000" dirty="0"/>
              <a:t>ウ）</a:t>
            </a:r>
            <a:r>
              <a:rPr lang="ja-JP" altLang="en-US" sz="2000" dirty="0" smtClean="0"/>
              <a:t>必要に応じ、業務継続計画の変更を行うこと。</a:t>
            </a:r>
            <a:endParaRPr lang="ja-JP" altLang="en-US" sz="2000" dirty="0"/>
          </a:p>
          <a:p>
            <a:endParaRPr lang="en-US" altLang="ja-JP" sz="500" dirty="0" smtClean="0"/>
          </a:p>
          <a:p>
            <a:endParaRPr lang="en-US" altLang="ja-JP" sz="2000" dirty="0" smtClean="0"/>
          </a:p>
          <a:p>
            <a:r>
              <a:rPr lang="ja-JP" altLang="en-US" sz="1900" dirty="0" smtClean="0"/>
              <a:t>厚生</a:t>
            </a:r>
            <a:r>
              <a:rPr lang="ja-JP" altLang="en-US" sz="1900" dirty="0"/>
              <a:t>労働省</a:t>
            </a:r>
            <a:r>
              <a:rPr lang="ja-JP" altLang="en-US" sz="1900" dirty="0" smtClean="0"/>
              <a:t>ホームページに次の資料が掲載されています。</a:t>
            </a:r>
            <a:r>
              <a:rPr lang="ja-JP" altLang="en-US" sz="1900" dirty="0"/>
              <a:t>　</a:t>
            </a:r>
            <a:endParaRPr lang="en-US" altLang="ja-JP" sz="1900" dirty="0" smtClean="0"/>
          </a:p>
          <a:p>
            <a:r>
              <a:rPr lang="ja-JP" altLang="en-US" sz="1900" dirty="0" smtClean="0"/>
              <a:t>〇 </a:t>
            </a:r>
            <a:r>
              <a:rPr lang="ja-JP" altLang="en-US" sz="1900" dirty="0"/>
              <a:t>介護施設・事業所における業務継続計画（ＢＣＰ）作成支援に関する</a:t>
            </a:r>
            <a:r>
              <a:rPr lang="ja-JP" altLang="en-US" sz="1900" dirty="0" smtClean="0"/>
              <a:t>研修（</a:t>
            </a:r>
            <a:r>
              <a:rPr lang="ja-JP" altLang="en-US" sz="1900" dirty="0"/>
              <a:t>ガイドライン資料と研修動画</a:t>
            </a:r>
            <a:r>
              <a:rPr lang="ja-JP" altLang="en-US" sz="1900" dirty="0" smtClean="0"/>
              <a:t>）</a:t>
            </a:r>
            <a:endParaRPr lang="en-US" altLang="ja-JP" sz="1900" dirty="0" smtClean="0"/>
          </a:p>
          <a:p>
            <a:pPr marL="179388"/>
            <a:r>
              <a:rPr lang="en-US" altLang="ja-JP" dirty="0" smtClean="0">
                <a:hlinkClick r:id="rId4"/>
              </a:rPr>
              <a:t>https://www.mhlw.go.jp/stf/seisakunitsuite/bunya/hukushi_kaigo/kaigo_koureisha/douga_00002.html</a:t>
            </a:r>
            <a:endParaRPr lang="en-US" altLang="ja-JP" dirty="0" smtClean="0"/>
          </a:p>
          <a:p>
            <a:r>
              <a:rPr lang="ja-JP" altLang="en-US" sz="1900" dirty="0" smtClean="0"/>
              <a:t>〇「</a:t>
            </a:r>
            <a:r>
              <a:rPr lang="ja-JP" altLang="en-US" sz="1900" dirty="0"/>
              <a:t>介護事業所等向けの新型コロナウイルス感染症対策等まとめページ</a:t>
            </a:r>
            <a:r>
              <a:rPr lang="ja-JP" altLang="en-US" sz="1900" dirty="0" smtClean="0"/>
              <a:t>」</a:t>
            </a:r>
            <a:endParaRPr lang="en-US" altLang="ja-JP" sz="1900" dirty="0"/>
          </a:p>
          <a:p>
            <a:pPr marL="95250"/>
            <a:r>
              <a:rPr lang="en-US" altLang="ja-JP" dirty="0" smtClean="0">
                <a:hlinkClick r:id="rId5"/>
              </a:rPr>
              <a:t>https</a:t>
            </a:r>
            <a:r>
              <a:rPr lang="en-US" altLang="ja-JP" dirty="0">
                <a:hlinkClick r:id="rId5"/>
              </a:rPr>
              <a:t>://www.mhlw.go.jp/stf/seisakunitsuite/bunya/hukushi_kaigo/kaigo_koureisha/taisakumatome_13635.html</a:t>
            </a:r>
            <a:endParaRPr lang="en-US" altLang="ja-JP" dirty="0"/>
          </a:p>
          <a:p>
            <a:pPr marL="539750"/>
            <a:r>
              <a:rPr lang="ja-JP" altLang="en-US" sz="1900" dirty="0" smtClean="0"/>
              <a:t>次の感染</a:t>
            </a:r>
            <a:r>
              <a:rPr lang="ja-JP" altLang="en-US" sz="1900" dirty="0"/>
              <a:t>対策</a:t>
            </a:r>
            <a:r>
              <a:rPr lang="ja-JP" altLang="en-US" sz="1900" dirty="0" smtClean="0"/>
              <a:t>マニュアル等が</a:t>
            </a:r>
            <a:r>
              <a:rPr lang="ja-JP" altLang="en-US" sz="1900" dirty="0"/>
              <a:t>掲載されています。</a:t>
            </a:r>
            <a:endParaRPr lang="en-US" altLang="ja-JP" sz="1900" dirty="0">
              <a:hlinkClick r:id="rId5"/>
            </a:endParaRPr>
          </a:p>
          <a:p>
            <a:pPr marL="539750"/>
            <a:r>
              <a:rPr lang="ja-JP" altLang="en-US" sz="1900" dirty="0" smtClean="0"/>
              <a:t>・介護現場における感染対策の手引き　第</a:t>
            </a:r>
            <a:r>
              <a:rPr lang="en-US" altLang="ja-JP" sz="1900" dirty="0" smtClean="0"/>
              <a:t>3</a:t>
            </a:r>
            <a:r>
              <a:rPr lang="ja-JP" altLang="en-US" sz="1900" dirty="0" smtClean="0"/>
              <a:t>版（厚生労働省老健局　令和</a:t>
            </a:r>
            <a:r>
              <a:rPr lang="en-US" altLang="ja-JP" sz="1900" dirty="0" smtClean="0"/>
              <a:t>5</a:t>
            </a:r>
            <a:r>
              <a:rPr lang="ja-JP" altLang="en-US" sz="1900" dirty="0" smtClean="0"/>
              <a:t>年</a:t>
            </a:r>
            <a:r>
              <a:rPr lang="en-US" altLang="ja-JP" sz="1900" dirty="0" smtClean="0"/>
              <a:t>9</a:t>
            </a:r>
            <a:r>
              <a:rPr lang="ja-JP" altLang="en-US" sz="1900" dirty="0" smtClean="0"/>
              <a:t>月）</a:t>
            </a:r>
            <a:endParaRPr lang="en-US" altLang="ja-JP" sz="1900" dirty="0" smtClean="0"/>
          </a:p>
          <a:p>
            <a:pPr marL="539750"/>
            <a:r>
              <a:rPr lang="ja-JP" altLang="en-US" sz="1900" dirty="0" smtClean="0"/>
              <a:t>・概要版　介護職員のための感染対策マニュアル（令和</a:t>
            </a:r>
            <a:r>
              <a:rPr lang="en-US" altLang="ja-JP" sz="1900" dirty="0" smtClean="0"/>
              <a:t>5</a:t>
            </a:r>
            <a:r>
              <a:rPr lang="ja-JP" altLang="en-US" sz="1900" dirty="0" smtClean="0"/>
              <a:t>年</a:t>
            </a:r>
            <a:r>
              <a:rPr lang="en-US" altLang="ja-JP" sz="1900" dirty="0" smtClean="0"/>
              <a:t>12</a:t>
            </a:r>
            <a:r>
              <a:rPr lang="ja-JP" altLang="en-US" sz="1900" dirty="0" smtClean="0"/>
              <a:t>月作成）（施設系）（</a:t>
            </a:r>
            <a:r>
              <a:rPr lang="ja-JP" altLang="en-US" sz="1900" dirty="0"/>
              <a:t>通所</a:t>
            </a:r>
            <a:r>
              <a:rPr lang="ja-JP" altLang="en-US" sz="1900" dirty="0" smtClean="0"/>
              <a:t>系）（訪問系）</a:t>
            </a:r>
            <a:endParaRPr lang="en-US" altLang="ja-JP" sz="1900" dirty="0"/>
          </a:p>
        </p:txBody>
      </p:sp>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19797520"/>
      </p:ext>
    </p:extLst>
  </p:cSld>
  <p:clrMapOvr>
    <a:masterClrMapping/>
  </p:clrMapOvr>
  <mc:AlternateContent xmlns:mc="http://schemas.openxmlformats.org/markup-compatibility/2006" xmlns:p14="http://schemas.microsoft.com/office/powerpoint/2010/main">
    <mc:Choice Requires="p14">
      <p:transition spd="slow" p14:dur="2000" advTm="49084"/>
    </mc:Choice>
    <mc:Fallback xmlns="">
      <p:transition spd="slow" advTm="49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631328"/>
            <a:ext cx="12192000" cy="6124754"/>
          </a:xfrm>
          <a:prstGeom prst="rect">
            <a:avLst/>
          </a:prstGeom>
        </p:spPr>
        <p:txBody>
          <a:bodyPr wrap="square">
            <a:spAutoFit/>
          </a:bodyPr>
          <a:lstStyle/>
          <a:p>
            <a:pPr marL="179388" indent="-179388"/>
            <a:r>
              <a:rPr lang="ja-JP" altLang="en-US" sz="2000" dirty="0" smtClean="0">
                <a:solidFill>
                  <a:srgbClr val="000000"/>
                </a:solidFill>
              </a:rPr>
              <a:t>■「</a:t>
            </a:r>
            <a:r>
              <a:rPr lang="ja-JP" altLang="en-US" sz="2000" dirty="0">
                <a:solidFill>
                  <a:srgbClr val="000000"/>
                </a:solidFill>
              </a:rPr>
              <a:t>介護サービス情報の公表」は、介護サービス事業者のサービス内容や運営状況に関する</a:t>
            </a:r>
            <a:r>
              <a:rPr lang="ja-JP" altLang="en-US" sz="2000" dirty="0" smtClean="0">
                <a:solidFill>
                  <a:srgbClr val="000000"/>
                </a:solidFill>
              </a:rPr>
              <a:t>情報を公表</a:t>
            </a:r>
            <a:r>
              <a:rPr lang="ja-JP" altLang="en-US" sz="2000" dirty="0">
                <a:solidFill>
                  <a:srgbClr val="000000"/>
                </a:solidFill>
              </a:rPr>
              <a:t>する制度です。</a:t>
            </a:r>
          </a:p>
          <a:p>
            <a:pPr marL="179388"/>
            <a:r>
              <a:rPr lang="ja-JP" altLang="en-US" sz="2000" dirty="0">
                <a:solidFill>
                  <a:srgbClr val="000000"/>
                </a:solidFill>
              </a:rPr>
              <a:t>　</a:t>
            </a:r>
            <a:r>
              <a:rPr lang="ja-JP" altLang="en-US" sz="2000" dirty="0" smtClean="0">
                <a:solidFill>
                  <a:srgbClr val="000000"/>
                </a:solidFill>
              </a:rPr>
              <a:t>介護</a:t>
            </a:r>
            <a:r>
              <a:rPr lang="ja-JP" altLang="en-US" sz="2000" dirty="0">
                <a:solidFill>
                  <a:srgbClr val="000000"/>
                </a:solidFill>
              </a:rPr>
              <a:t>サービスの利用者等が公表されたサービス事業者の情報を比較検討することにより、</a:t>
            </a:r>
            <a:r>
              <a:rPr lang="ja-JP" altLang="en-US" sz="2000" dirty="0" smtClean="0">
                <a:solidFill>
                  <a:srgbClr val="000000"/>
                </a:solidFill>
              </a:rPr>
              <a:t>利用者</a:t>
            </a:r>
            <a:r>
              <a:rPr lang="ja-JP" altLang="en-US" sz="2000" dirty="0">
                <a:solidFill>
                  <a:srgbClr val="000000"/>
                </a:solidFill>
              </a:rPr>
              <a:t>等の主体的な</a:t>
            </a:r>
            <a:r>
              <a:rPr lang="ja-JP" altLang="en-US" sz="2000" dirty="0" smtClean="0">
                <a:solidFill>
                  <a:srgbClr val="000000"/>
                </a:solidFill>
              </a:rPr>
              <a:t>事</a:t>
            </a:r>
            <a:r>
              <a:rPr lang="ja-JP" altLang="en-US" sz="2000" dirty="0">
                <a:solidFill>
                  <a:srgbClr val="000000"/>
                </a:solidFill>
              </a:rPr>
              <a:t>　</a:t>
            </a:r>
            <a:r>
              <a:rPr lang="ja-JP" altLang="en-US" sz="2000" dirty="0" smtClean="0">
                <a:solidFill>
                  <a:srgbClr val="000000"/>
                </a:solidFill>
              </a:rPr>
              <a:t>業者</a:t>
            </a:r>
            <a:r>
              <a:rPr lang="ja-JP" altLang="en-US" sz="2000" dirty="0">
                <a:solidFill>
                  <a:srgbClr val="000000"/>
                </a:solidFill>
              </a:rPr>
              <a:t>の選択を可能にすることを目的としています。</a:t>
            </a:r>
          </a:p>
          <a:p>
            <a:r>
              <a:rPr lang="ja-JP" altLang="en-US" sz="2000" dirty="0">
                <a:solidFill>
                  <a:srgbClr val="000000"/>
                </a:solidFill>
              </a:rPr>
              <a:t>　</a:t>
            </a:r>
            <a:r>
              <a:rPr lang="ja-JP" altLang="en-US" sz="2000" dirty="0" smtClean="0">
                <a:solidFill>
                  <a:srgbClr val="000000"/>
                </a:solidFill>
              </a:rPr>
              <a:t>　対象事</a:t>
            </a:r>
            <a:r>
              <a:rPr lang="ja-JP" altLang="en-US" sz="2000" dirty="0">
                <a:solidFill>
                  <a:srgbClr val="000000"/>
                </a:solidFill>
              </a:rPr>
              <a:t>業者は、介護サービス情報の報告が義務付けられています</a:t>
            </a:r>
            <a:r>
              <a:rPr lang="ja-JP" altLang="en-US" sz="2000" dirty="0" smtClean="0">
                <a:solidFill>
                  <a:srgbClr val="000000"/>
                </a:solidFill>
              </a:rPr>
              <a:t>。</a:t>
            </a:r>
            <a:endParaRPr lang="en-US" altLang="ja-JP" sz="2000" dirty="0" smtClean="0">
              <a:solidFill>
                <a:srgbClr val="000000"/>
              </a:solidFill>
            </a:endParaRPr>
          </a:p>
          <a:p>
            <a:pPr indent="179388"/>
            <a:r>
              <a:rPr lang="ja-JP" altLang="en-US" sz="2000" dirty="0" smtClean="0">
                <a:solidFill>
                  <a:srgbClr val="000000"/>
                </a:solidFill>
              </a:rPr>
              <a:t>情報</a:t>
            </a:r>
            <a:r>
              <a:rPr lang="ja-JP" altLang="en-US" sz="2000" dirty="0">
                <a:solidFill>
                  <a:srgbClr val="000000"/>
                </a:solidFill>
              </a:rPr>
              <a:t>公表をすること等に</a:t>
            </a:r>
            <a:r>
              <a:rPr lang="ja-JP" altLang="en-US" sz="2000" dirty="0" smtClean="0">
                <a:solidFill>
                  <a:srgbClr val="000000"/>
                </a:solidFill>
              </a:rPr>
              <a:t>より事</a:t>
            </a:r>
            <a:r>
              <a:rPr lang="ja-JP" altLang="en-US" sz="2000" dirty="0">
                <a:solidFill>
                  <a:srgbClr val="000000"/>
                </a:solidFill>
              </a:rPr>
              <a:t>業者のサービスの質の</a:t>
            </a:r>
            <a:r>
              <a:rPr lang="ja-JP" altLang="en-US" sz="2000" dirty="0" smtClean="0">
                <a:solidFill>
                  <a:srgbClr val="000000"/>
                </a:solidFill>
              </a:rPr>
              <a:t>向上へ</a:t>
            </a:r>
            <a:r>
              <a:rPr lang="ja-JP" altLang="en-US" sz="2000" dirty="0">
                <a:solidFill>
                  <a:srgbClr val="000000"/>
                </a:solidFill>
              </a:rPr>
              <a:t>の効果が期待されています</a:t>
            </a:r>
            <a:r>
              <a:rPr lang="ja-JP" altLang="en-US" sz="2000" dirty="0" smtClean="0">
                <a:solidFill>
                  <a:srgbClr val="000000"/>
                </a:solidFill>
              </a:rPr>
              <a:t>。</a:t>
            </a:r>
            <a:endParaRPr lang="en-US" altLang="ja-JP" sz="2000" dirty="0" smtClean="0">
              <a:solidFill>
                <a:srgbClr val="000000"/>
              </a:solidFill>
            </a:endParaRPr>
          </a:p>
          <a:p>
            <a:endParaRPr lang="en-US" altLang="ja-JP" dirty="0" smtClean="0">
              <a:solidFill>
                <a:srgbClr val="000000"/>
              </a:solidFill>
            </a:endParaRPr>
          </a:p>
          <a:p>
            <a:endParaRPr lang="en-US" altLang="ja-JP" dirty="0">
              <a:solidFill>
                <a:srgbClr val="000000"/>
              </a:solidFill>
            </a:endParaRPr>
          </a:p>
          <a:p>
            <a:endParaRPr lang="en-US" altLang="ja-JP" dirty="0" smtClean="0">
              <a:solidFill>
                <a:srgbClr val="000000"/>
              </a:solidFill>
            </a:endParaRPr>
          </a:p>
          <a:p>
            <a:endParaRPr lang="en-US" altLang="ja-JP" dirty="0" smtClean="0"/>
          </a:p>
          <a:p>
            <a:r>
              <a:rPr lang="ja-JP" altLang="en-US" sz="2000" dirty="0" smtClean="0"/>
              <a:t>■「</a:t>
            </a:r>
            <a:r>
              <a:rPr lang="ja-JP" altLang="en-US" sz="2000" dirty="0"/>
              <a:t>運営情報」欄に</a:t>
            </a:r>
            <a:r>
              <a:rPr lang="ja-JP" altLang="en-US" sz="2000" dirty="0" smtClean="0"/>
              <a:t>、</a:t>
            </a:r>
            <a:endParaRPr lang="en-US" altLang="ja-JP" sz="2000" dirty="0" smtClean="0"/>
          </a:p>
          <a:p>
            <a:r>
              <a:rPr lang="ja-JP" altLang="en-US" sz="2000" dirty="0"/>
              <a:t>　</a:t>
            </a:r>
            <a:r>
              <a:rPr lang="ja-JP" altLang="en-US" sz="2000" dirty="0" smtClean="0"/>
              <a:t>財務</a:t>
            </a:r>
            <a:r>
              <a:rPr lang="ja-JP" altLang="en-US" sz="2000" dirty="0"/>
              <a:t>諸表等を掲載する</a:t>
            </a:r>
            <a:r>
              <a:rPr lang="ja-JP" altLang="en-US" sz="2000" dirty="0" smtClean="0"/>
              <a:t>項目</a:t>
            </a:r>
            <a:endParaRPr lang="en-US" altLang="ja-JP" sz="2000" dirty="0" smtClean="0"/>
          </a:p>
          <a:p>
            <a:r>
              <a:rPr lang="ja-JP" altLang="en-US" sz="2000" dirty="0"/>
              <a:t>　</a:t>
            </a:r>
            <a:r>
              <a:rPr lang="ja-JP" altLang="en-US" sz="2000" dirty="0" smtClean="0"/>
              <a:t>が</a:t>
            </a:r>
            <a:r>
              <a:rPr lang="ja-JP" altLang="en-US" sz="2000" dirty="0"/>
              <a:t>追加されました。</a:t>
            </a:r>
            <a:endParaRPr lang="en-US" altLang="ja-JP" sz="2000" dirty="0" smtClean="0"/>
          </a:p>
          <a:p>
            <a:endParaRPr lang="en-US" altLang="ja-JP" sz="2000" dirty="0" smtClean="0"/>
          </a:p>
          <a:p>
            <a:r>
              <a:rPr lang="ja-JP" altLang="en-US" sz="2000" dirty="0" smtClean="0"/>
              <a:t>■</a:t>
            </a:r>
            <a:r>
              <a:rPr lang="ja-JP" altLang="en-US" sz="2000" dirty="0"/>
              <a:t>「事業所の特色」欄に</a:t>
            </a:r>
            <a:r>
              <a:rPr lang="ja-JP" altLang="en-US" sz="2000" dirty="0" smtClean="0"/>
              <a:t>、</a:t>
            </a:r>
            <a:endParaRPr lang="en-US" altLang="ja-JP" sz="2000" dirty="0" smtClean="0"/>
          </a:p>
          <a:p>
            <a:r>
              <a:rPr lang="ja-JP" altLang="en-US" sz="2000" dirty="0"/>
              <a:t>　</a:t>
            </a:r>
            <a:r>
              <a:rPr lang="ja-JP" altLang="en-US" sz="2000" dirty="0" smtClean="0"/>
              <a:t>運営</a:t>
            </a:r>
            <a:r>
              <a:rPr lang="ja-JP" altLang="en-US" sz="2000" dirty="0"/>
              <a:t>規程の概要等の重要</a:t>
            </a:r>
            <a:r>
              <a:rPr lang="ja-JP" altLang="en-US" sz="2000" dirty="0" smtClean="0"/>
              <a:t>事項</a:t>
            </a:r>
            <a:endParaRPr lang="en-US" altLang="ja-JP" sz="2000" dirty="0" smtClean="0"/>
          </a:p>
          <a:p>
            <a:r>
              <a:rPr lang="ja-JP" altLang="en-US" sz="2000" dirty="0"/>
              <a:t>　</a:t>
            </a:r>
            <a:r>
              <a:rPr lang="ja-JP" altLang="en-US" sz="2000" dirty="0" smtClean="0"/>
              <a:t>を</a:t>
            </a:r>
            <a:r>
              <a:rPr lang="ja-JP" altLang="en-US" sz="2000" dirty="0"/>
              <a:t>掲載可能となりました。</a:t>
            </a:r>
            <a:endParaRPr lang="en-US" altLang="ja-JP" sz="2000" dirty="0"/>
          </a:p>
          <a:p>
            <a:endParaRPr lang="en-US" altLang="ja-JP" sz="2000" dirty="0" smtClean="0"/>
          </a:p>
          <a:p>
            <a:r>
              <a:rPr lang="ja-JP" altLang="en-US" sz="2000" dirty="0" smtClean="0"/>
              <a:t>詳しくは</a:t>
            </a:r>
            <a:endParaRPr lang="en-US" altLang="ja-JP" sz="2000" dirty="0" smtClean="0"/>
          </a:p>
          <a:p>
            <a:r>
              <a:rPr lang="ja-JP" altLang="en-US" sz="2000" dirty="0" smtClean="0"/>
              <a:t>熊本県「介護</a:t>
            </a:r>
            <a:r>
              <a:rPr lang="ja-JP" altLang="en-US" sz="2000" dirty="0"/>
              <a:t>サービス情報の</a:t>
            </a:r>
            <a:r>
              <a:rPr lang="ja-JP" altLang="en-US" sz="2000" dirty="0" smtClean="0"/>
              <a:t>公表」</a:t>
            </a:r>
            <a:r>
              <a:rPr lang="ja-JP" altLang="en-US" sz="2000" dirty="0"/>
              <a:t>　</a:t>
            </a:r>
            <a:r>
              <a:rPr lang="en-US" altLang="ja-JP" sz="2000" dirty="0">
                <a:hlinkClick r:id="rId4"/>
              </a:rPr>
              <a:t>https://</a:t>
            </a:r>
            <a:r>
              <a:rPr lang="en-US" altLang="ja-JP" sz="2000" dirty="0" smtClean="0">
                <a:hlinkClick r:id="rId4"/>
              </a:rPr>
              <a:t>www.pref.kumamoto.jp/soshiki/32/51070.html</a:t>
            </a:r>
            <a:endParaRPr lang="en-US" altLang="ja-JP" sz="2000" dirty="0"/>
          </a:p>
        </p:txBody>
      </p:sp>
      <p:pic>
        <p:nvPicPr>
          <p:cNvPr id="5" name="図 4"/>
          <p:cNvPicPr>
            <a:picLocks noChangeAspect="1"/>
          </p:cNvPicPr>
          <p:nvPr/>
        </p:nvPicPr>
        <p:blipFill>
          <a:blip r:embed="rId5"/>
          <a:stretch>
            <a:fillRect/>
          </a:stretch>
        </p:blipFill>
        <p:spPr>
          <a:xfrm>
            <a:off x="3999096" y="2910328"/>
            <a:ext cx="8010684" cy="3173265"/>
          </a:xfrm>
          <a:prstGeom prst="rect">
            <a:avLst/>
          </a:prstGeom>
        </p:spPr>
      </p:pic>
      <p:sp>
        <p:nvSpPr>
          <p:cNvPr id="6" name="タイトル 1"/>
          <p:cNvSpPr txBox="1">
            <a:spLocks/>
          </p:cNvSpPr>
          <p:nvPr/>
        </p:nvSpPr>
        <p:spPr>
          <a:xfrm>
            <a:off x="0" y="0"/>
            <a:ext cx="12192000" cy="524685"/>
          </a:xfrm>
          <a:prstGeom prst="rect">
            <a:avLst/>
          </a:prstGeom>
          <a:solidFill>
            <a:schemeClr val="accent1">
              <a:lumMod val="20000"/>
              <a:lumOff val="80000"/>
            </a:schemeClr>
          </a:solidFill>
          <a:ln w="25400">
            <a:solidFill>
              <a:schemeClr val="tx1"/>
            </a:solidFill>
          </a:ln>
        </p:spPr>
        <p:txBody>
          <a:bodyPr anchor="ctr" anchorCtr="0">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１１</a:t>
            </a:r>
            <a:r>
              <a:rPr lang="ja-JP" altLang="en-US" sz="2400" b="1" dirty="0"/>
              <a:t>　介護サービス情報の公表制度に</a:t>
            </a:r>
            <a:r>
              <a:rPr lang="ja-JP" altLang="en-US" sz="2400" b="1" dirty="0" smtClean="0"/>
              <a:t>ついて</a:t>
            </a:r>
            <a:r>
              <a:rPr lang="ja-JP" altLang="en-US" sz="2400" b="1" dirty="0"/>
              <a:t>　</a:t>
            </a:r>
            <a:endParaRPr lang="en-US" altLang="ja-JP" sz="2400" b="1" dirty="0"/>
          </a:p>
        </p:txBody>
      </p:sp>
      <p:sp>
        <p:nvSpPr>
          <p:cNvPr id="3" name="スライド番号プレースホルダー 2"/>
          <p:cNvSpPr>
            <a:spLocks noGrp="1"/>
          </p:cNvSpPr>
          <p:nvPr>
            <p:ph type="sldNum" sz="quarter" idx="12"/>
          </p:nvPr>
        </p:nvSpPr>
        <p:spPr>
          <a:xfrm>
            <a:off x="9448800" y="6459537"/>
            <a:ext cx="2743200" cy="365125"/>
          </a:xfrm>
        </p:spPr>
        <p:txBody>
          <a:bodyPr/>
          <a:lstStyle/>
          <a:p>
            <a:fld id="{D339279A-9CE5-4E47-B07B-F5EE1F1AD395}" type="slidenum">
              <a:rPr kumimoji="1" lang="ja-JP" altLang="en-US" smtClean="0"/>
              <a:t>29</a:t>
            </a:fld>
            <a:endParaRPr kumimoji="1" lang="ja-JP" altLang="en-US" dirty="0"/>
          </a:p>
        </p:txBody>
      </p:sp>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04541870"/>
      </p:ext>
    </p:extLst>
  </p:cSld>
  <p:clrMapOvr>
    <a:masterClrMapping/>
  </p:clrMapOvr>
  <mc:AlternateContent xmlns:mc="http://schemas.openxmlformats.org/markup-compatibility/2006" xmlns:p14="http://schemas.microsoft.com/office/powerpoint/2010/main">
    <mc:Choice Requires="p14">
      <p:transition spd="slow" p14:dur="2000" advTm="21931"/>
    </mc:Choice>
    <mc:Fallback xmlns="">
      <p:transition spd="slow" advTm="21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共通編</a:t>
            </a:r>
            <a:endParaRPr kumimoji="1" lang="ja-JP" altLang="en-US" dirty="0"/>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3</a:t>
            </a:fld>
            <a:endParaRPr kumimoji="1" lang="ja-JP" altLang="en-US" dirty="0"/>
          </a:p>
        </p:txBody>
      </p:sp>
    </p:spTree>
    <p:extLst>
      <p:ext uri="{BB962C8B-B14F-4D97-AF65-F5344CB8AC3E}">
        <p14:creationId xmlns:p14="http://schemas.microsoft.com/office/powerpoint/2010/main" val="3189274755"/>
      </p:ext>
    </p:extLst>
  </p:cSld>
  <p:clrMapOvr>
    <a:masterClrMapping/>
  </p:clrMapOvr>
  <mc:AlternateContent xmlns:mc="http://schemas.openxmlformats.org/markup-compatibility/2006" xmlns:p14="http://schemas.microsoft.com/office/powerpoint/2010/main">
    <mc:Choice Requires="p14">
      <p:transition spd="slow" p14:dur="2000" advTm="3076"/>
    </mc:Choice>
    <mc:Fallback xmlns="">
      <p:transition spd="slow" advTm="3076"/>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77362" y="6356350"/>
            <a:ext cx="2743200" cy="365125"/>
          </a:xfrm>
        </p:spPr>
        <p:txBody>
          <a:bodyPr/>
          <a:lstStyle/>
          <a:p>
            <a:fld id="{D339279A-9CE5-4E47-B07B-F5EE1F1AD395}" type="slidenum">
              <a:rPr kumimoji="1" lang="ja-JP" altLang="en-US" smtClean="0"/>
              <a:t>30</a:t>
            </a:fld>
            <a:endParaRPr kumimoji="1" lang="ja-JP" altLang="en-US" dirty="0"/>
          </a:p>
        </p:txBody>
      </p:sp>
      <p:sp>
        <p:nvSpPr>
          <p:cNvPr id="4" name="タイトル 1"/>
          <p:cNvSpPr txBox="1">
            <a:spLocks/>
          </p:cNvSpPr>
          <p:nvPr/>
        </p:nvSpPr>
        <p:spPr>
          <a:xfrm>
            <a:off x="0" y="0"/>
            <a:ext cx="12192000" cy="524685"/>
          </a:xfrm>
          <a:prstGeom prst="rect">
            <a:avLst/>
          </a:prstGeom>
          <a:solidFill>
            <a:schemeClr val="accent1">
              <a:lumMod val="20000"/>
              <a:lumOff val="80000"/>
            </a:schemeClr>
          </a:solidFill>
          <a:ln w="25400">
            <a:solidFill>
              <a:schemeClr val="tx1"/>
            </a:solidFill>
          </a:ln>
        </p:spPr>
        <p:txBody>
          <a:bodyPr anchor="ctr" anchorCtr="0">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１２</a:t>
            </a:r>
            <a:r>
              <a:rPr lang="ja-JP" altLang="en-US" sz="2400" b="1" dirty="0"/>
              <a:t>　介護サービス事業者の経営情報データベースに</a:t>
            </a:r>
            <a:r>
              <a:rPr lang="ja-JP" altLang="en-US" sz="2400" b="1" dirty="0" smtClean="0"/>
              <a:t>ついて</a:t>
            </a:r>
            <a:r>
              <a:rPr lang="ja-JP" altLang="en-US" sz="2400" b="1" dirty="0"/>
              <a:t>　</a:t>
            </a:r>
            <a:endParaRPr lang="en-US" altLang="ja-JP" sz="2400" b="1" dirty="0"/>
          </a:p>
        </p:txBody>
      </p:sp>
      <p:sp>
        <p:nvSpPr>
          <p:cNvPr id="5" name="正方形/長方形 4"/>
          <p:cNvSpPr/>
          <p:nvPr/>
        </p:nvSpPr>
        <p:spPr>
          <a:xfrm>
            <a:off x="1" y="524685"/>
            <a:ext cx="12191999" cy="6294031"/>
          </a:xfrm>
          <a:prstGeom prst="rect">
            <a:avLst/>
          </a:prstGeom>
        </p:spPr>
        <p:txBody>
          <a:bodyPr wrap="square">
            <a:spAutoFit/>
          </a:bodyPr>
          <a:lstStyle/>
          <a:p>
            <a:r>
              <a:rPr lang="ja-JP" altLang="en-US" sz="2000" dirty="0" smtClean="0"/>
              <a:t>介護</a:t>
            </a:r>
            <a:r>
              <a:rPr lang="ja-JP" altLang="en-US" sz="2000" dirty="0"/>
              <a:t>サービス事業者の毎年度の経営状況を把握し、事業者を取り</a:t>
            </a:r>
            <a:r>
              <a:rPr lang="ja-JP" altLang="en-US" sz="2000" dirty="0" smtClean="0"/>
              <a:t>まく様々</a:t>
            </a:r>
            <a:r>
              <a:rPr lang="ja-JP" altLang="en-US" sz="2000" dirty="0"/>
              <a:t>な課題に対する的確な支援策を検討するため</a:t>
            </a:r>
            <a:r>
              <a:rPr lang="ja-JP" altLang="en-US" sz="2000" dirty="0" smtClean="0"/>
              <a:t>、令和</a:t>
            </a:r>
            <a:r>
              <a:rPr lang="en-US" altLang="ja-JP" sz="2000" dirty="0" smtClean="0"/>
              <a:t>7</a:t>
            </a:r>
            <a:r>
              <a:rPr lang="ja-JP" altLang="en-US" sz="2000" dirty="0" smtClean="0"/>
              <a:t>年</a:t>
            </a:r>
            <a:r>
              <a:rPr lang="en-US" altLang="ja-JP" sz="2000" dirty="0" smtClean="0"/>
              <a:t>1</a:t>
            </a:r>
            <a:r>
              <a:rPr lang="ja-JP" altLang="en-US" sz="2000" dirty="0" smtClean="0"/>
              <a:t>月から、</a:t>
            </a:r>
            <a:r>
              <a:rPr lang="ja-JP" altLang="en-US" sz="2000" dirty="0"/>
              <a:t>介護サービス事業者の経営</a:t>
            </a:r>
            <a:r>
              <a:rPr lang="ja-JP" altLang="en-US" sz="2000" dirty="0" smtClean="0"/>
              <a:t>情報</a:t>
            </a:r>
            <a:r>
              <a:rPr lang="ja-JP" altLang="en-US" sz="2000" dirty="0"/>
              <a:t>の</a:t>
            </a:r>
            <a:r>
              <a:rPr lang="ja-JP" altLang="en-US" sz="2000" dirty="0" smtClean="0"/>
              <a:t>データベースの運用が始まりました。</a:t>
            </a:r>
            <a:endParaRPr lang="en-US" altLang="ja-JP" sz="2000" dirty="0" smtClean="0"/>
          </a:p>
          <a:p>
            <a:endParaRPr lang="en-US" altLang="ja-JP" sz="2000" dirty="0" smtClean="0"/>
          </a:p>
          <a:p>
            <a:r>
              <a:rPr lang="en-US" altLang="ja-JP" sz="2000" dirty="0" smtClean="0"/>
              <a:t>【</a:t>
            </a:r>
            <a:r>
              <a:rPr lang="ja-JP" altLang="en-US" sz="2000" dirty="0" smtClean="0"/>
              <a:t>制度の概要</a:t>
            </a:r>
            <a:r>
              <a:rPr lang="en-US" altLang="ja-JP" sz="2000" dirty="0" smtClean="0"/>
              <a:t>】</a:t>
            </a:r>
          </a:p>
          <a:p>
            <a:endParaRPr lang="en-US" altLang="ja-JP" sz="300" dirty="0" smtClean="0"/>
          </a:p>
          <a:p>
            <a:pPr marL="82550"/>
            <a:r>
              <a:rPr lang="ja-JP" altLang="en-US" sz="2000" dirty="0" smtClean="0"/>
              <a:t>介護サービス事業者は、毎会計年度修了後に経営情報を県知事に報告する。</a:t>
            </a:r>
            <a:endParaRPr lang="en-US" altLang="ja-JP" sz="2000" dirty="0" smtClean="0"/>
          </a:p>
          <a:p>
            <a:r>
              <a:rPr lang="ja-JP" altLang="en-US" sz="2000" dirty="0" smtClean="0"/>
              <a:t>（対象）原則</a:t>
            </a:r>
            <a:r>
              <a:rPr lang="ja-JP" altLang="en-US" sz="2000" dirty="0"/>
              <a:t>、全ての介護サービス事業者</a:t>
            </a:r>
          </a:p>
          <a:p>
            <a:pPr marL="1344613" indent="-276225">
              <a:tabLst>
                <a:tab pos="1163638" algn="l"/>
              </a:tabLst>
            </a:pPr>
            <a:r>
              <a:rPr lang="en-US" altLang="ja-JP" sz="2000" smtClean="0"/>
              <a:t>※</a:t>
            </a:r>
            <a:r>
              <a:rPr lang="ja-JP" altLang="en-US" sz="2000" dirty="0"/>
              <a:t>ただし</a:t>
            </a:r>
            <a:r>
              <a:rPr lang="ja-JP" altLang="en-US" sz="2000" dirty="0" smtClean="0"/>
              <a:t>、過去</a:t>
            </a:r>
            <a:r>
              <a:rPr lang="ja-JP" altLang="en-US" sz="2000" dirty="0"/>
              <a:t>１年間で提供を行った介護サービスの対価として支払いを受けた金額が</a:t>
            </a:r>
            <a:r>
              <a:rPr lang="en-US" altLang="ja-JP" sz="2000" dirty="0"/>
              <a:t>100</a:t>
            </a:r>
            <a:r>
              <a:rPr lang="ja-JP" altLang="en-US" sz="2000" dirty="0"/>
              <a:t>万円以下の</a:t>
            </a:r>
            <a:r>
              <a:rPr lang="ja-JP" altLang="en-US" sz="2000" dirty="0" smtClean="0"/>
              <a:t>もの及び災害</a:t>
            </a:r>
            <a:r>
              <a:rPr lang="ja-JP" altLang="en-US" sz="2000" dirty="0"/>
              <a:t>その他都道府県知事に対し報告を行うことが出来ないことにつき正当な理由がある</a:t>
            </a:r>
            <a:r>
              <a:rPr lang="ja-JP" altLang="en-US" sz="2000" dirty="0" smtClean="0"/>
              <a:t>ものは対象外。</a:t>
            </a:r>
            <a:endParaRPr lang="en-US" altLang="ja-JP" sz="2000" dirty="0" smtClean="0"/>
          </a:p>
          <a:p>
            <a:pPr marL="1344613" indent="-1344613"/>
            <a:r>
              <a:rPr lang="ja-JP" altLang="en-US" sz="2000" dirty="0" smtClean="0"/>
              <a:t>（報告</a:t>
            </a:r>
            <a:r>
              <a:rPr lang="ja-JP" altLang="en-US" sz="2000" dirty="0"/>
              <a:t>方法</a:t>
            </a:r>
            <a:r>
              <a:rPr lang="ja-JP" altLang="en-US" sz="2000" dirty="0" smtClean="0"/>
              <a:t>）　介護</a:t>
            </a:r>
            <a:r>
              <a:rPr lang="ja-JP" altLang="en-US" sz="2000" dirty="0"/>
              <a:t>サービス事業者経営情報</a:t>
            </a:r>
            <a:r>
              <a:rPr lang="ja-JP" altLang="en-US" sz="2000" dirty="0" smtClean="0"/>
              <a:t>データベースシステム</a:t>
            </a:r>
            <a:endParaRPr lang="en-US" altLang="ja-JP" sz="2000" dirty="0" smtClean="0"/>
          </a:p>
          <a:p>
            <a:pPr marL="1344613" indent="-1344613"/>
            <a:r>
              <a:rPr lang="ja-JP" altLang="en-US" sz="2000" dirty="0" smtClean="0"/>
              <a:t>（報告期限）毎会計年度修了後３ヶ月以内</a:t>
            </a:r>
            <a:endParaRPr lang="en-US" altLang="ja-JP" dirty="0" smtClean="0"/>
          </a:p>
          <a:p>
            <a:endParaRPr lang="en-US" altLang="ja-JP" sz="2000" dirty="0" smtClean="0"/>
          </a:p>
          <a:p>
            <a:pPr marL="263525" indent="-263525"/>
            <a:endParaRPr lang="en-US" altLang="ja-JP" sz="2000" dirty="0" smtClean="0"/>
          </a:p>
          <a:p>
            <a:pPr marL="263525" indent="-263525"/>
            <a:r>
              <a:rPr lang="ja-JP" altLang="en-US" sz="2000" dirty="0" smtClean="0"/>
              <a:t>詳しくは</a:t>
            </a:r>
            <a:endParaRPr lang="en-US" altLang="ja-JP" sz="2000" dirty="0" smtClean="0"/>
          </a:p>
          <a:p>
            <a:pPr marL="263525" indent="-263525"/>
            <a:r>
              <a:rPr lang="ja-JP" altLang="en-US" sz="2000" dirty="0" smtClean="0"/>
              <a:t>厚生労働省</a:t>
            </a:r>
            <a:endParaRPr lang="en-US" altLang="ja-JP" sz="2000" dirty="0" smtClean="0"/>
          </a:p>
          <a:p>
            <a:pPr marL="263525" indent="-263525"/>
            <a:r>
              <a:rPr lang="ja-JP" altLang="en-US" sz="2000" dirty="0" smtClean="0"/>
              <a:t>「</a:t>
            </a:r>
            <a:r>
              <a:rPr lang="ja-JP" altLang="en-US" sz="2000" dirty="0"/>
              <a:t>介護サービス事業者経営情報データベースシステム」</a:t>
            </a:r>
            <a:endParaRPr lang="en-US" altLang="ja-JP" sz="2000" dirty="0"/>
          </a:p>
          <a:p>
            <a:pPr marL="263525">
              <a:tabLst>
                <a:tab pos="539750" algn="l"/>
              </a:tabLst>
            </a:pPr>
            <a:r>
              <a:rPr lang="en-US" altLang="ja-JP" sz="2000" dirty="0">
                <a:hlinkClick r:id="rId4"/>
              </a:rPr>
              <a:t>https://www.mhlw.go.jp/stf/tyousa-bunseki.html</a:t>
            </a:r>
            <a:endParaRPr lang="ja-JP" altLang="en-US" sz="2000" dirty="0"/>
          </a:p>
          <a:p>
            <a:pPr marL="263525" indent="-263525"/>
            <a:r>
              <a:rPr lang="ja-JP" altLang="en-US" sz="2000" dirty="0" smtClean="0"/>
              <a:t>熊本県</a:t>
            </a:r>
            <a:endParaRPr lang="en-US" altLang="ja-JP" sz="2000" dirty="0" smtClean="0"/>
          </a:p>
          <a:p>
            <a:pPr marL="263525" indent="-263525"/>
            <a:r>
              <a:rPr lang="ja-JP" altLang="en-US" sz="2000" dirty="0" smtClean="0"/>
              <a:t>「</a:t>
            </a:r>
            <a:r>
              <a:rPr lang="ja-JP" altLang="en-US" sz="2000" dirty="0"/>
              <a:t>介護サービス事業者経営情報の調査及び分析等に関する制度について」</a:t>
            </a:r>
            <a:endParaRPr lang="en-US" altLang="ja-JP" sz="2000" dirty="0" smtClean="0"/>
          </a:p>
          <a:p>
            <a:pPr marL="352425" indent="-79375"/>
            <a:r>
              <a:rPr lang="en-US" altLang="ja-JP" sz="2000" dirty="0" smtClean="0">
                <a:hlinkClick r:id="rId5"/>
              </a:rPr>
              <a:t>https</a:t>
            </a:r>
            <a:r>
              <a:rPr lang="en-US" altLang="ja-JP" sz="2000" dirty="0">
                <a:hlinkClick r:id="rId5"/>
              </a:rPr>
              <a:t>://</a:t>
            </a:r>
            <a:r>
              <a:rPr lang="en-US" altLang="ja-JP" sz="2000" dirty="0" smtClean="0">
                <a:hlinkClick r:id="rId5"/>
              </a:rPr>
              <a:t>www.pref.kumamoto.jp/soshiki/32/222442.html</a:t>
            </a:r>
            <a:endParaRPr lang="en-US" altLang="ja-JP" sz="2000" dirty="0" smtClean="0"/>
          </a:p>
        </p:txBody>
      </p:sp>
      <p:pic>
        <p:nvPicPr>
          <p:cNvPr id="9" name="図 8"/>
          <p:cNvPicPr>
            <a:picLocks noChangeAspect="1"/>
          </p:cNvPicPr>
          <p:nvPr/>
        </p:nvPicPr>
        <p:blipFill>
          <a:blip r:embed="rId6"/>
          <a:stretch>
            <a:fillRect/>
          </a:stretch>
        </p:blipFill>
        <p:spPr>
          <a:xfrm>
            <a:off x="6744998" y="3681078"/>
            <a:ext cx="5264727" cy="2412930"/>
          </a:xfrm>
          <a:prstGeom prst="rect">
            <a:avLst/>
          </a:prstGeom>
          <a:ln w="6350">
            <a:solidFill>
              <a:schemeClr val="tx1"/>
            </a:solidFill>
          </a:ln>
        </p:spPr>
      </p:pic>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20139075"/>
      </p:ext>
    </p:extLst>
  </p:cSld>
  <p:clrMapOvr>
    <a:masterClrMapping/>
  </p:clrMapOvr>
  <mc:AlternateContent xmlns:mc="http://schemas.openxmlformats.org/markup-compatibility/2006" xmlns:p14="http://schemas.microsoft.com/office/powerpoint/2010/main">
    <mc:Choice Requires="p14">
      <p:transition spd="slow" p14:dur="2000" advTm="47837"/>
    </mc:Choice>
    <mc:Fallback xmlns="">
      <p:transition spd="slow" advTm="47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39263" y="6492875"/>
            <a:ext cx="2743200" cy="365125"/>
          </a:xfrm>
        </p:spPr>
        <p:txBody>
          <a:bodyPr/>
          <a:lstStyle/>
          <a:p>
            <a:fld id="{41D9830F-53EB-46B6-9EC0-C4C68F82A889}" type="slidenum">
              <a:rPr kumimoji="1" lang="ja-JP" altLang="en-US" smtClean="0"/>
              <a:t>31</a:t>
            </a:fld>
            <a:endParaRPr kumimoji="1" lang="ja-JP" altLang="en-US" dirty="0"/>
          </a:p>
        </p:txBody>
      </p:sp>
      <p:sp>
        <p:nvSpPr>
          <p:cNvPr id="3" name="正方形/長方形 2"/>
          <p:cNvSpPr/>
          <p:nvPr/>
        </p:nvSpPr>
        <p:spPr>
          <a:xfrm>
            <a:off x="0" y="2333685"/>
            <a:ext cx="12192000" cy="4524315"/>
          </a:xfrm>
          <a:prstGeom prst="rect">
            <a:avLst/>
          </a:prstGeom>
        </p:spPr>
        <p:txBody>
          <a:bodyPr wrap="square">
            <a:spAutoFit/>
          </a:bodyPr>
          <a:lstStyle/>
          <a:p>
            <a:endParaRPr lang="en-US" altLang="ja-JP" sz="800" b="1" dirty="0" smtClean="0"/>
          </a:p>
          <a:p>
            <a:r>
              <a:rPr lang="en-US" altLang="ja-JP" sz="2000" dirty="0" smtClean="0"/>
              <a:t>【</a:t>
            </a:r>
            <a:r>
              <a:rPr lang="ja-JP" altLang="en-US" sz="2000" dirty="0" smtClean="0"/>
              <a:t>基本的考え方</a:t>
            </a:r>
            <a:r>
              <a:rPr lang="en-US" altLang="ja-JP" sz="2000" dirty="0" smtClean="0"/>
              <a:t>】</a:t>
            </a:r>
          </a:p>
          <a:p>
            <a:pPr marL="357188" indent="-171450"/>
            <a:r>
              <a:rPr lang="ja-JP" altLang="en-US" sz="2000" dirty="0" smtClean="0"/>
              <a:t>① 処遇改善加算の算定額に相当する介護職員その他の職員の賃金（基本給、手当、賞与等（退職手当を除く）を含む）の改善（以下「賃金改善」といい、当該賃金改善に伴う法定福利費等の事業主負担の増加分を含むことができる。）を実施しなければならない。</a:t>
            </a:r>
            <a:endParaRPr lang="en-US" altLang="ja-JP" sz="2000" dirty="0" smtClean="0"/>
          </a:p>
          <a:p>
            <a:pPr marL="357188" indent="-171450"/>
            <a:r>
              <a:rPr lang="ja-JP" altLang="en-US" sz="2000" dirty="0" smtClean="0"/>
              <a:t>② 賃金改善は、基本給、手当、賞与等のうち対象とする項目を特定したうえで行う。</a:t>
            </a:r>
            <a:endParaRPr lang="en-US" altLang="ja-JP" sz="2000" dirty="0" smtClean="0"/>
          </a:p>
          <a:p>
            <a:pPr marL="357188" indent="-171450"/>
            <a:r>
              <a:rPr lang="ja-JP" altLang="en-US" sz="2000" dirty="0"/>
              <a:t>　</a:t>
            </a:r>
            <a:r>
              <a:rPr lang="en-US" altLang="ja-JP" sz="2000" dirty="0" smtClean="0"/>
              <a:t>※ </a:t>
            </a:r>
            <a:r>
              <a:rPr lang="ja-JP" altLang="en-US" sz="2000" dirty="0" smtClean="0"/>
              <a:t>原則として、賃金水準を低下させてはならない。</a:t>
            </a:r>
            <a:endParaRPr lang="en-US" altLang="ja-JP" sz="2000" dirty="0"/>
          </a:p>
          <a:p>
            <a:pPr marL="357188" indent="-171450"/>
            <a:r>
              <a:rPr lang="ja-JP" altLang="en-US" sz="2000" dirty="0" smtClean="0"/>
              <a:t>③ 加算を用いて行う賃金改善における職員間の賃金配分については、介護職員への配分を基本とし、特に経験・技能のある介護職員（介護</a:t>
            </a:r>
            <a:r>
              <a:rPr lang="ja-JP" altLang="en-US" sz="2000" dirty="0"/>
              <a:t>福祉士の資格を有するとともに、所属する法人等における勤続</a:t>
            </a:r>
            <a:r>
              <a:rPr lang="ja-JP" altLang="en-US" sz="2000" dirty="0" smtClean="0"/>
              <a:t>年数</a:t>
            </a:r>
            <a:r>
              <a:rPr lang="en-US" altLang="ja-JP" sz="2000" dirty="0" smtClean="0"/>
              <a:t>10</a:t>
            </a:r>
            <a:r>
              <a:rPr lang="ja-JP" altLang="en-US" sz="2000" dirty="0" smtClean="0"/>
              <a:t>年</a:t>
            </a:r>
            <a:r>
              <a:rPr lang="ja-JP" altLang="en-US" sz="2000" dirty="0"/>
              <a:t>以上の介護職員を基本としつつ、他の法人における経験や、当該</a:t>
            </a:r>
            <a:r>
              <a:rPr lang="ja-JP" altLang="en-US" sz="2000" dirty="0" smtClean="0"/>
              <a:t>職員</a:t>
            </a:r>
            <a:r>
              <a:rPr lang="ja-JP" altLang="en-US" sz="2000" dirty="0"/>
              <a:t>の業務や技能等を踏まえ、各事業者の裁量で設定</a:t>
            </a:r>
            <a:r>
              <a:rPr lang="ja-JP" altLang="en-US" sz="2000" dirty="0" smtClean="0"/>
              <a:t>する。</a:t>
            </a:r>
            <a:r>
              <a:rPr lang="ja-JP" altLang="en-US" sz="2000" dirty="0"/>
              <a:t>以下</a:t>
            </a:r>
            <a:r>
              <a:rPr lang="ja-JP" altLang="en-US" sz="2000" dirty="0" smtClean="0"/>
              <a:t>同じ）</a:t>
            </a:r>
            <a:r>
              <a:rPr lang="ja-JP" altLang="en-US" sz="2000" dirty="0"/>
              <a:t>に重点的に配分することとするが</a:t>
            </a:r>
            <a:r>
              <a:rPr lang="ja-JP" altLang="en-US" sz="2000" dirty="0" smtClean="0"/>
              <a:t>、事</a:t>
            </a:r>
            <a:r>
              <a:rPr lang="ja-JP" altLang="en-US" sz="2000" dirty="0"/>
              <a:t>業者等の判断に</a:t>
            </a:r>
            <a:r>
              <a:rPr lang="ja-JP" altLang="en-US" sz="2000" dirty="0" smtClean="0"/>
              <a:t>より</a:t>
            </a:r>
            <a:r>
              <a:rPr lang="ja-JP" altLang="en-US" sz="2000" dirty="0"/>
              <a:t>、介護職員以外の職種への配分も含め、事業所内で柔軟な配分を</a:t>
            </a:r>
            <a:r>
              <a:rPr lang="ja-JP" altLang="en-US" sz="2000" dirty="0" smtClean="0"/>
              <a:t>認める。</a:t>
            </a:r>
            <a:endParaRPr lang="en-US" altLang="ja-JP" sz="2000" dirty="0" smtClean="0"/>
          </a:p>
          <a:p>
            <a:pPr marL="628650" indent="-171450"/>
            <a:r>
              <a:rPr lang="en-US" altLang="ja-JP" sz="2000" dirty="0" smtClean="0"/>
              <a:t>※ </a:t>
            </a:r>
            <a:r>
              <a:rPr lang="ja-JP" altLang="en-US" sz="2000" dirty="0" smtClean="0"/>
              <a:t>例えば</a:t>
            </a:r>
            <a:r>
              <a:rPr lang="ja-JP" altLang="en-US" sz="2000" dirty="0"/>
              <a:t>、一部の職員に加算を原資とする賃金改善を</a:t>
            </a:r>
            <a:r>
              <a:rPr lang="ja-JP" altLang="en-US" sz="2000" dirty="0" smtClean="0"/>
              <a:t>集中させる</a:t>
            </a:r>
            <a:r>
              <a:rPr lang="ja-JP" altLang="en-US" sz="2000" dirty="0"/>
              <a:t>ことや、同一法人内の一部の事業所のみに賃金改善を集中させる</a:t>
            </a:r>
            <a:r>
              <a:rPr lang="ja-JP" altLang="en-US" sz="2000" dirty="0" smtClean="0"/>
              <a:t>こと</a:t>
            </a:r>
            <a:r>
              <a:rPr lang="ja-JP" altLang="en-US" sz="2000" dirty="0"/>
              <a:t>など、職務の内容や勤務の実態に見合わない著しく偏った配分は</a:t>
            </a:r>
            <a:r>
              <a:rPr lang="ja-JP" altLang="en-US" sz="2000" dirty="0" smtClean="0"/>
              <a:t>行わな</a:t>
            </a:r>
            <a:r>
              <a:rPr lang="ja-JP" altLang="en-US" dirty="0" smtClean="0"/>
              <a:t>い</a:t>
            </a:r>
            <a:r>
              <a:rPr lang="ja-JP" altLang="en-US" dirty="0"/>
              <a:t>こと。</a:t>
            </a:r>
            <a:endParaRPr lang="ja-JP" altLang="en-US" sz="2000" dirty="0"/>
          </a:p>
        </p:txBody>
      </p:sp>
      <p:graphicFrame>
        <p:nvGraphicFramePr>
          <p:cNvPr id="4" name="表 3"/>
          <p:cNvGraphicFramePr>
            <a:graphicFrameLocks noGrp="1"/>
          </p:cNvGraphicFramePr>
          <p:nvPr>
            <p:extLst>
              <p:ext uri="{D42A27DB-BD31-4B8C-83A1-F6EECF244321}">
                <p14:modId xmlns:p14="http://schemas.microsoft.com/office/powerpoint/2010/main" val="3948528733"/>
              </p:ext>
            </p:extLst>
          </p:nvPr>
        </p:nvGraphicFramePr>
        <p:xfrm>
          <a:off x="593291" y="807143"/>
          <a:ext cx="9381982" cy="1584960"/>
        </p:xfrm>
        <a:graphic>
          <a:graphicData uri="http://schemas.openxmlformats.org/drawingml/2006/table">
            <a:tbl>
              <a:tblPr firstRow="1" bandRow="1">
                <a:tableStyleId>{5C22544A-7EE6-4342-B048-85BDC9FD1C3A}</a:tableStyleId>
              </a:tblPr>
              <a:tblGrid>
                <a:gridCol w="3949955">
                  <a:extLst>
                    <a:ext uri="{9D8B030D-6E8A-4147-A177-3AD203B41FA5}">
                      <a16:colId xmlns:a16="http://schemas.microsoft.com/office/drawing/2014/main" val="715487939"/>
                    </a:ext>
                  </a:extLst>
                </a:gridCol>
                <a:gridCol w="3229038">
                  <a:extLst>
                    <a:ext uri="{9D8B030D-6E8A-4147-A177-3AD203B41FA5}">
                      <a16:colId xmlns:a16="http://schemas.microsoft.com/office/drawing/2014/main" val="1569460866"/>
                    </a:ext>
                  </a:extLst>
                </a:gridCol>
                <a:gridCol w="2202989">
                  <a:extLst>
                    <a:ext uri="{9D8B030D-6E8A-4147-A177-3AD203B41FA5}">
                      <a16:colId xmlns:a16="http://schemas.microsoft.com/office/drawing/2014/main" val="548120509"/>
                    </a:ext>
                  </a:extLst>
                </a:gridCol>
              </a:tblGrid>
              <a:tr h="387032">
                <a:tc>
                  <a:txBody>
                    <a:bodyPr/>
                    <a:lstStyle/>
                    <a:p>
                      <a:r>
                        <a:rPr kumimoji="1" lang="ja-JP" altLang="en-US" sz="2000" b="0" dirty="0" smtClean="0">
                          <a:solidFill>
                            <a:schemeClr val="tx1"/>
                          </a:solidFill>
                        </a:rPr>
                        <a:t>介護職員等処遇改善加算</a:t>
                      </a:r>
                      <a:r>
                        <a:rPr kumimoji="1" lang="en-US" altLang="ja-JP" sz="2000" b="0" dirty="0" smtClean="0">
                          <a:solidFill>
                            <a:schemeClr val="tx1"/>
                          </a:solidFill>
                        </a:rPr>
                        <a:t>(Ⅰ)</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4">
                  <a:txBody>
                    <a:bodyPr/>
                    <a:lstStyle/>
                    <a:p>
                      <a:pPr algn="l"/>
                      <a:r>
                        <a:rPr kumimoji="1" lang="ja-JP" altLang="en-US" sz="2000" b="0" dirty="0" smtClean="0">
                          <a:solidFill>
                            <a:schemeClr val="tx1"/>
                          </a:solidFill>
                        </a:rPr>
                        <a:t>基本サービス費に各種加算減算（処遇改善加算を除く）を加えた</a:t>
                      </a:r>
                      <a:r>
                        <a:rPr kumimoji="1" lang="en-US" altLang="ja-JP" sz="2000" b="0" dirty="0" smtClean="0">
                          <a:solidFill>
                            <a:schemeClr val="tx1"/>
                          </a:solidFill>
                        </a:rPr>
                        <a:t>1</a:t>
                      </a:r>
                      <a:r>
                        <a:rPr kumimoji="1" lang="ja-JP" altLang="en-US" sz="2000" b="0" dirty="0" smtClean="0">
                          <a:solidFill>
                            <a:schemeClr val="tx1"/>
                          </a:solidFill>
                        </a:rPr>
                        <a:t>月当たりの総単位数</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0" dirty="0" smtClean="0">
                          <a:solidFill>
                            <a:schemeClr val="tx1"/>
                          </a:solidFill>
                        </a:rPr>
                        <a:t>×</a:t>
                      </a:r>
                      <a:r>
                        <a:rPr kumimoji="1" lang="ja-JP" altLang="en-US" sz="2000" b="0" dirty="0" smtClean="0">
                          <a:solidFill>
                            <a:schemeClr val="tx1"/>
                          </a:solidFill>
                        </a:rPr>
                        <a:t>　加算率（％）</a:t>
                      </a:r>
                    </a:p>
                    <a:p>
                      <a:pPr algn="ct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5506158"/>
                  </a:ext>
                </a:extLst>
              </a:tr>
              <a:tr h="3870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smtClean="0"/>
                        <a:t>介護職員等処遇改善加算</a:t>
                      </a:r>
                      <a:r>
                        <a:rPr kumimoji="1" lang="en-US" altLang="ja-JP" sz="2000" dirty="0" smtClean="0"/>
                        <a:t>(Ⅱ)</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43815738"/>
                  </a:ext>
                </a:extLst>
              </a:tr>
              <a:tr h="3870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smtClean="0"/>
                        <a:t>介護職員等処遇改善加算</a:t>
                      </a:r>
                      <a:r>
                        <a:rPr kumimoji="1" lang="en-US" altLang="ja-JP" sz="2000" dirty="0" smtClean="0"/>
                        <a:t>(Ⅲ)</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39596148"/>
                  </a:ext>
                </a:extLst>
              </a:tr>
              <a:tr h="3870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smtClean="0"/>
                        <a:t>介護職員等処遇改善加算</a:t>
                      </a:r>
                      <a:r>
                        <a:rPr kumimoji="1" lang="en-US" altLang="ja-JP" sz="2000" dirty="0" smtClean="0"/>
                        <a:t>(Ⅳ)</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25458373"/>
                  </a:ext>
                </a:extLst>
              </a:tr>
            </a:tbl>
          </a:graphicData>
        </a:graphic>
      </p:graphicFrame>
      <p:sp>
        <p:nvSpPr>
          <p:cNvPr id="5" name="タイトル 1"/>
          <p:cNvSpPr txBox="1">
            <a:spLocks/>
          </p:cNvSpPr>
          <p:nvPr/>
        </p:nvSpPr>
        <p:spPr>
          <a:xfrm>
            <a:off x="0" y="7974"/>
            <a:ext cx="12192000" cy="524685"/>
          </a:xfrm>
          <a:prstGeom prst="rect">
            <a:avLst/>
          </a:prstGeom>
          <a:solidFill>
            <a:schemeClr val="accent1">
              <a:lumMod val="20000"/>
              <a:lumOff val="80000"/>
            </a:schemeClr>
          </a:solidFill>
          <a:ln w="25400">
            <a:solidFill>
              <a:schemeClr val="tx1"/>
            </a:solidFill>
          </a:ln>
        </p:spPr>
        <p:txBody>
          <a:bodyPr anchor="ctr" anchorCtr="0">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１３</a:t>
            </a:r>
            <a:r>
              <a:rPr lang="ja-JP" altLang="en-US" sz="2400" b="1" dirty="0"/>
              <a:t>　</a:t>
            </a:r>
            <a:r>
              <a:rPr lang="ja-JP" altLang="en-US" sz="2400" b="1" dirty="0" smtClean="0"/>
              <a:t>介護職員等処遇改善加算について</a:t>
            </a:r>
            <a:r>
              <a:rPr lang="ja-JP" altLang="en-US" sz="2400" b="1" dirty="0"/>
              <a:t>　</a:t>
            </a:r>
            <a:endParaRPr lang="en-US" altLang="ja-JP" sz="2400" b="1" dirty="0"/>
          </a:p>
        </p:txBody>
      </p:sp>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46918361"/>
      </p:ext>
    </p:extLst>
  </p:cSld>
  <p:clrMapOvr>
    <a:masterClrMapping/>
  </p:clrMapOvr>
  <mc:AlternateContent xmlns:mc="http://schemas.openxmlformats.org/markup-compatibility/2006" xmlns:p14="http://schemas.microsoft.com/office/powerpoint/2010/main">
    <mc:Choice Requires="p14">
      <p:transition spd="slow" p14:dur="2000" advTm="57316"/>
    </mc:Choice>
    <mc:Fallback xmlns="">
      <p:transition spd="slow" advTm="57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492875"/>
            <a:ext cx="2743200" cy="365125"/>
          </a:xfrm>
        </p:spPr>
        <p:txBody>
          <a:bodyPr/>
          <a:lstStyle/>
          <a:p>
            <a:fld id="{41D9830F-53EB-46B6-9EC0-C4C68F82A889}" type="slidenum">
              <a:rPr kumimoji="1" lang="ja-JP" altLang="en-US" smtClean="0"/>
              <a:t>32</a:t>
            </a:fld>
            <a:endParaRPr kumimoji="1" lang="ja-JP" altLang="en-US" dirty="0"/>
          </a:p>
        </p:txBody>
      </p:sp>
      <p:graphicFrame>
        <p:nvGraphicFramePr>
          <p:cNvPr id="3" name="表 2"/>
          <p:cNvGraphicFramePr>
            <a:graphicFrameLocks noGrp="1"/>
          </p:cNvGraphicFramePr>
          <p:nvPr>
            <p:extLst/>
          </p:nvPr>
        </p:nvGraphicFramePr>
        <p:xfrm>
          <a:off x="102373" y="386893"/>
          <a:ext cx="11930102" cy="3840120"/>
        </p:xfrm>
        <a:graphic>
          <a:graphicData uri="http://schemas.openxmlformats.org/drawingml/2006/table">
            <a:tbl>
              <a:tblPr firstRow="1" bandRow="1">
                <a:tableStyleId>{5C22544A-7EE6-4342-B048-85BDC9FD1C3A}</a:tableStyleId>
              </a:tblPr>
              <a:tblGrid>
                <a:gridCol w="653906">
                  <a:extLst>
                    <a:ext uri="{9D8B030D-6E8A-4147-A177-3AD203B41FA5}">
                      <a16:colId xmlns:a16="http://schemas.microsoft.com/office/drawing/2014/main" val="3716996817"/>
                    </a:ext>
                  </a:extLst>
                </a:gridCol>
                <a:gridCol w="1029648">
                  <a:extLst>
                    <a:ext uri="{9D8B030D-6E8A-4147-A177-3AD203B41FA5}">
                      <a16:colId xmlns:a16="http://schemas.microsoft.com/office/drawing/2014/main" val="2079890110"/>
                    </a:ext>
                  </a:extLst>
                </a:gridCol>
                <a:gridCol w="2028825">
                  <a:extLst>
                    <a:ext uri="{9D8B030D-6E8A-4147-A177-3AD203B41FA5}">
                      <a16:colId xmlns:a16="http://schemas.microsoft.com/office/drawing/2014/main" val="1475578200"/>
                    </a:ext>
                  </a:extLst>
                </a:gridCol>
                <a:gridCol w="928687">
                  <a:extLst>
                    <a:ext uri="{9D8B030D-6E8A-4147-A177-3AD203B41FA5}">
                      <a16:colId xmlns:a16="http://schemas.microsoft.com/office/drawing/2014/main" val="3421398343"/>
                    </a:ext>
                  </a:extLst>
                </a:gridCol>
                <a:gridCol w="985838">
                  <a:extLst>
                    <a:ext uri="{9D8B030D-6E8A-4147-A177-3AD203B41FA5}">
                      <a16:colId xmlns:a16="http://schemas.microsoft.com/office/drawing/2014/main" val="3466104425"/>
                    </a:ext>
                  </a:extLst>
                </a:gridCol>
                <a:gridCol w="985837">
                  <a:extLst>
                    <a:ext uri="{9D8B030D-6E8A-4147-A177-3AD203B41FA5}">
                      <a16:colId xmlns:a16="http://schemas.microsoft.com/office/drawing/2014/main" val="247815630"/>
                    </a:ext>
                  </a:extLst>
                </a:gridCol>
                <a:gridCol w="1200150">
                  <a:extLst>
                    <a:ext uri="{9D8B030D-6E8A-4147-A177-3AD203B41FA5}">
                      <a16:colId xmlns:a16="http://schemas.microsoft.com/office/drawing/2014/main" val="1499923515"/>
                    </a:ext>
                  </a:extLst>
                </a:gridCol>
                <a:gridCol w="914400">
                  <a:extLst>
                    <a:ext uri="{9D8B030D-6E8A-4147-A177-3AD203B41FA5}">
                      <a16:colId xmlns:a16="http://schemas.microsoft.com/office/drawing/2014/main" val="34878235"/>
                    </a:ext>
                  </a:extLst>
                </a:gridCol>
                <a:gridCol w="1171575">
                  <a:extLst>
                    <a:ext uri="{9D8B030D-6E8A-4147-A177-3AD203B41FA5}">
                      <a16:colId xmlns:a16="http://schemas.microsoft.com/office/drawing/2014/main" val="233745208"/>
                    </a:ext>
                  </a:extLst>
                </a:gridCol>
                <a:gridCol w="1128714">
                  <a:extLst>
                    <a:ext uri="{9D8B030D-6E8A-4147-A177-3AD203B41FA5}">
                      <a16:colId xmlns:a16="http://schemas.microsoft.com/office/drawing/2014/main" val="2810922931"/>
                    </a:ext>
                  </a:extLst>
                </a:gridCol>
                <a:gridCol w="902522">
                  <a:extLst>
                    <a:ext uri="{9D8B030D-6E8A-4147-A177-3AD203B41FA5}">
                      <a16:colId xmlns:a16="http://schemas.microsoft.com/office/drawing/2014/main" val="1195971773"/>
                    </a:ext>
                  </a:extLst>
                </a:gridCol>
              </a:tblGrid>
              <a:tr h="436520">
                <a:tc rowSpan="3">
                  <a:txBody>
                    <a:bodyPr/>
                    <a:lstStyle/>
                    <a:p>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kumimoji="1" lang="ja-JP" altLang="en-US" b="0" dirty="0" smtClean="0">
                          <a:solidFill>
                            <a:schemeClr val="tx1"/>
                          </a:solidFill>
                        </a:rPr>
                        <a:t>月額賃金改善要件</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5">
                  <a:txBody>
                    <a:bodyPr/>
                    <a:lstStyle/>
                    <a:p>
                      <a:pPr algn="ctr"/>
                      <a:r>
                        <a:rPr kumimoji="1" lang="ja-JP" altLang="en-US" b="0" dirty="0" smtClean="0">
                          <a:solidFill>
                            <a:schemeClr val="tx1"/>
                          </a:solidFill>
                        </a:rPr>
                        <a:t>キャリアパス要件</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gridSpan="3">
                  <a:txBody>
                    <a:bodyPr/>
                    <a:lstStyle/>
                    <a:p>
                      <a:pPr algn="ctr"/>
                      <a:r>
                        <a:rPr kumimoji="1" lang="ja-JP" altLang="en-US" b="0" dirty="0" smtClean="0">
                          <a:solidFill>
                            <a:schemeClr val="tx1"/>
                          </a:solidFill>
                        </a:rPr>
                        <a:t>職場環境等要件</a:t>
                      </a:r>
                      <a:endParaRPr kumimoji="1" lang="en-US" altLang="ja-JP" b="0" dirty="0" smtClean="0">
                        <a:solidFill>
                          <a:schemeClr val="tx1"/>
                        </a:solidFill>
                      </a:endParaRPr>
                    </a:p>
                    <a:p>
                      <a:pPr algn="ctr"/>
                      <a:r>
                        <a:rPr kumimoji="1" lang="ja-JP" altLang="en-US" b="0" dirty="0" smtClean="0">
                          <a:solidFill>
                            <a:schemeClr val="tx1"/>
                          </a:solidFill>
                        </a:rPr>
                        <a:t>　　　　　　　</a:t>
                      </a:r>
                      <a:r>
                        <a:rPr kumimoji="1" lang="en-US" altLang="ja-JP" b="0" dirty="0" smtClean="0">
                          <a:solidFill>
                            <a:schemeClr val="tx1"/>
                          </a:solidFill>
                        </a:rPr>
                        <a:t>※4</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60409446"/>
                  </a:ext>
                </a:extLst>
              </a:tr>
              <a:tr h="457200">
                <a:tc vMerge="1">
                  <a:txBody>
                    <a:bodyPr/>
                    <a:lstStyle/>
                    <a:p>
                      <a:endParaRPr kumimoji="1" lang="ja-JP" altLang="en-US"/>
                    </a:p>
                  </a:txBody>
                  <a:tcPr/>
                </a:tc>
                <a:tc>
                  <a:txBody>
                    <a:bodyPr/>
                    <a:lstStyle/>
                    <a:p>
                      <a:pPr algn="ctr"/>
                      <a:r>
                        <a:rPr kumimoji="1" lang="en-US" altLang="ja-JP" b="0" dirty="0" smtClean="0">
                          <a:solidFill>
                            <a:schemeClr val="tx1"/>
                          </a:solidFill>
                        </a:rPr>
                        <a:t>Ⅰ</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b="0" dirty="0" smtClean="0">
                          <a:solidFill>
                            <a:schemeClr val="tx1"/>
                          </a:solidFill>
                        </a:rPr>
                        <a:t>Ⅱ</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b="0" dirty="0" smtClean="0">
                          <a:solidFill>
                            <a:schemeClr val="tx1"/>
                          </a:solidFill>
                        </a:rPr>
                        <a:t>Ⅰ</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b="0" dirty="0" smtClean="0">
                          <a:solidFill>
                            <a:schemeClr val="tx1"/>
                          </a:solidFill>
                        </a:rPr>
                        <a:t>Ⅱ</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b="0" dirty="0" smtClean="0">
                          <a:solidFill>
                            <a:schemeClr val="tx1"/>
                          </a:solidFill>
                        </a:rPr>
                        <a:t>Ⅲ</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b="0" dirty="0" smtClean="0">
                          <a:solidFill>
                            <a:schemeClr val="tx1"/>
                          </a:solidFill>
                        </a:rPr>
                        <a:t>Ⅳ</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b="0" dirty="0" smtClean="0">
                          <a:solidFill>
                            <a:schemeClr val="tx1"/>
                          </a:solidFill>
                        </a:rPr>
                        <a:t>Ⅴ</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vMerge="1">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8210211"/>
                  </a:ext>
                </a:extLst>
              </a:tr>
              <a:tr h="370840">
                <a:tc v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b="0" dirty="0" smtClean="0">
                          <a:solidFill>
                            <a:schemeClr val="tx1"/>
                          </a:solidFill>
                        </a:rPr>
                        <a:t>加算</a:t>
                      </a:r>
                      <a:r>
                        <a:rPr kumimoji="1" lang="en-US" altLang="ja-JP" b="0" dirty="0" smtClean="0">
                          <a:solidFill>
                            <a:schemeClr val="tx1"/>
                          </a:solidFill>
                        </a:rPr>
                        <a:t>Ⅳ</a:t>
                      </a:r>
                      <a:r>
                        <a:rPr kumimoji="1" lang="ja-JP" altLang="en-US" b="0" dirty="0" smtClean="0">
                          <a:solidFill>
                            <a:schemeClr val="tx1"/>
                          </a:solidFill>
                        </a:rPr>
                        <a:t>の</a:t>
                      </a:r>
                      <a:r>
                        <a:rPr kumimoji="1" lang="en-US" altLang="ja-JP" b="0" dirty="0" smtClean="0">
                          <a:solidFill>
                            <a:schemeClr val="tx1"/>
                          </a:solidFill>
                        </a:rPr>
                        <a:t>1/2</a:t>
                      </a:r>
                      <a:r>
                        <a:rPr kumimoji="1" lang="ja-JP" altLang="en-US" b="0" dirty="0" smtClean="0">
                          <a:solidFill>
                            <a:schemeClr val="tx1"/>
                          </a:solidFill>
                        </a:rPr>
                        <a:t>以上の月額賃金改善</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b="0" dirty="0" smtClean="0">
                          <a:solidFill>
                            <a:schemeClr val="tx1"/>
                          </a:solidFill>
                        </a:rPr>
                        <a:t>旧ベア加算相当の</a:t>
                      </a:r>
                      <a:r>
                        <a:rPr kumimoji="1" lang="en-US" altLang="ja-JP" b="0" dirty="0" smtClean="0">
                          <a:solidFill>
                            <a:schemeClr val="tx1"/>
                          </a:solidFill>
                        </a:rPr>
                        <a:t>2/3</a:t>
                      </a:r>
                      <a:r>
                        <a:rPr kumimoji="1" lang="ja-JP" altLang="en-US" b="0" dirty="0" smtClean="0">
                          <a:solidFill>
                            <a:schemeClr val="tx1"/>
                          </a:solidFill>
                        </a:rPr>
                        <a:t>以上の新規の月額賃金改善</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b="0" dirty="0" smtClean="0">
                          <a:solidFill>
                            <a:schemeClr val="tx1"/>
                          </a:solidFill>
                        </a:rPr>
                        <a:t>任用要件・賃金体系の整備等</a:t>
                      </a:r>
                      <a:r>
                        <a:rPr kumimoji="1" lang="ja-JP" altLang="en-US" b="0" baseline="0" dirty="0" smtClean="0">
                          <a:solidFill>
                            <a:schemeClr val="tx1"/>
                          </a:solidFill>
                        </a:rPr>
                        <a:t>  </a:t>
                      </a:r>
                      <a:r>
                        <a:rPr kumimoji="1" lang="en-US" altLang="ja-JP" b="0" dirty="0" smtClean="0">
                          <a:solidFill>
                            <a:schemeClr val="tx1"/>
                          </a:solidFill>
                        </a:rPr>
                        <a:t>※1</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b="0" dirty="0" smtClean="0">
                          <a:solidFill>
                            <a:schemeClr val="tx1"/>
                          </a:solidFill>
                        </a:rPr>
                        <a:t>研修の実施等</a:t>
                      </a:r>
                      <a:endParaRPr kumimoji="1" lang="en-US" altLang="ja-JP" b="0" dirty="0" smtClean="0">
                        <a:solidFill>
                          <a:schemeClr val="tx1"/>
                        </a:solidFill>
                      </a:endParaRPr>
                    </a:p>
                    <a:p>
                      <a:r>
                        <a:rPr kumimoji="1" lang="en-US" altLang="ja-JP" b="0" dirty="0" smtClean="0">
                          <a:solidFill>
                            <a:schemeClr val="tx1"/>
                          </a:solidFill>
                        </a:rPr>
                        <a:t>※2</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b="0" dirty="0" smtClean="0">
                          <a:solidFill>
                            <a:schemeClr val="tx1"/>
                          </a:solidFill>
                        </a:rPr>
                        <a:t>昇給の仕組みの整備等</a:t>
                      </a:r>
                      <a:endParaRPr kumimoji="1" lang="en-US" altLang="ja-JP" b="0" dirty="0" smtClean="0">
                        <a:solidFill>
                          <a:schemeClr val="tx1"/>
                        </a:solidFill>
                      </a:endParaRPr>
                    </a:p>
                    <a:p>
                      <a:r>
                        <a:rPr kumimoji="1" lang="en-US" altLang="ja-JP" b="0" dirty="0" smtClean="0">
                          <a:solidFill>
                            <a:schemeClr val="tx1"/>
                          </a:solidFill>
                        </a:rPr>
                        <a:t>※</a:t>
                      </a:r>
                      <a:r>
                        <a:rPr kumimoji="1" lang="ja-JP" altLang="en-US" b="0" dirty="0" smtClean="0">
                          <a:solidFill>
                            <a:schemeClr val="tx1"/>
                          </a:solidFill>
                        </a:rPr>
                        <a:t>３</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b="0" dirty="0" smtClean="0">
                          <a:solidFill>
                            <a:schemeClr val="tx1"/>
                          </a:solidFill>
                        </a:rPr>
                        <a:t>改善後の賃金要件</a:t>
                      </a:r>
                      <a:r>
                        <a:rPr kumimoji="1" lang="en-US" altLang="ja-JP" b="0" dirty="0" smtClean="0">
                          <a:solidFill>
                            <a:schemeClr val="tx1"/>
                          </a:solidFill>
                        </a:rPr>
                        <a:t>(440</a:t>
                      </a:r>
                      <a:r>
                        <a:rPr kumimoji="1" lang="ja-JP" altLang="en-US" b="0" dirty="0" smtClean="0">
                          <a:solidFill>
                            <a:schemeClr val="tx1"/>
                          </a:solidFill>
                        </a:rPr>
                        <a:t>万円</a:t>
                      </a:r>
                      <a:r>
                        <a:rPr kumimoji="1" lang="en-US" altLang="ja-JP" b="0" dirty="0" smtClean="0">
                          <a:solidFill>
                            <a:schemeClr val="tx1"/>
                          </a:solidFill>
                        </a:rPr>
                        <a:t>1</a:t>
                      </a:r>
                      <a:r>
                        <a:rPr kumimoji="1" lang="ja-JP" altLang="en-US" b="0" dirty="0" smtClean="0">
                          <a:solidFill>
                            <a:schemeClr val="tx1"/>
                          </a:solidFill>
                        </a:rPr>
                        <a:t>人以上</a:t>
                      </a:r>
                      <a:r>
                        <a:rPr kumimoji="1" lang="en-US" altLang="ja-JP"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b="0" dirty="0" smtClean="0">
                          <a:solidFill>
                            <a:schemeClr val="tx1"/>
                          </a:solidFill>
                        </a:rPr>
                        <a:t>介護福祉士等の配置要件</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b="0" dirty="0" smtClean="0">
                          <a:solidFill>
                            <a:schemeClr val="tx1"/>
                          </a:solidFill>
                        </a:rPr>
                        <a:t>区分ごとに</a:t>
                      </a:r>
                      <a:r>
                        <a:rPr kumimoji="1" lang="en-US" altLang="ja-JP" b="0" dirty="0" smtClean="0">
                          <a:solidFill>
                            <a:schemeClr val="tx1"/>
                          </a:solidFill>
                        </a:rPr>
                        <a:t>1</a:t>
                      </a:r>
                      <a:r>
                        <a:rPr kumimoji="1" lang="ja-JP" altLang="en-US" b="0" dirty="0" smtClean="0">
                          <a:solidFill>
                            <a:schemeClr val="tx1"/>
                          </a:solidFill>
                        </a:rPr>
                        <a:t>以上取組</a:t>
                      </a:r>
                      <a:r>
                        <a:rPr kumimoji="1" lang="en-US" altLang="ja-JP" b="0" dirty="0" smtClean="0">
                          <a:solidFill>
                            <a:schemeClr val="tx1"/>
                          </a:solidFill>
                        </a:rPr>
                        <a:t>(</a:t>
                      </a:r>
                      <a:r>
                        <a:rPr kumimoji="1" lang="ja-JP" altLang="en-US" b="0" dirty="0" smtClean="0">
                          <a:solidFill>
                            <a:schemeClr val="tx1"/>
                          </a:solidFill>
                        </a:rPr>
                        <a:t>生産性向上は</a:t>
                      </a:r>
                      <a:r>
                        <a:rPr kumimoji="1" lang="en-US" altLang="ja-JP" b="0" dirty="0" smtClean="0">
                          <a:solidFill>
                            <a:schemeClr val="tx1"/>
                          </a:solidFill>
                        </a:rPr>
                        <a:t>2</a:t>
                      </a:r>
                      <a:r>
                        <a:rPr kumimoji="1" lang="ja-JP" altLang="en-US" b="0" dirty="0" smtClean="0">
                          <a:solidFill>
                            <a:schemeClr val="tx1"/>
                          </a:solidFill>
                        </a:rPr>
                        <a:t>以上</a:t>
                      </a:r>
                      <a:r>
                        <a:rPr kumimoji="1" lang="en-US" altLang="ja-JP"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b="0" dirty="0" smtClean="0">
                          <a:solidFill>
                            <a:schemeClr val="tx1"/>
                          </a:solidFill>
                        </a:rPr>
                        <a:t>区分ごとに</a:t>
                      </a:r>
                      <a:r>
                        <a:rPr kumimoji="1" lang="en-US" altLang="ja-JP" b="0" dirty="0" smtClean="0">
                          <a:solidFill>
                            <a:schemeClr val="tx1"/>
                          </a:solidFill>
                        </a:rPr>
                        <a:t>2</a:t>
                      </a:r>
                      <a:r>
                        <a:rPr kumimoji="1" lang="ja-JP" altLang="en-US" b="0" dirty="0" smtClean="0">
                          <a:solidFill>
                            <a:schemeClr val="tx1"/>
                          </a:solidFill>
                        </a:rPr>
                        <a:t>以上取組</a:t>
                      </a:r>
                      <a:r>
                        <a:rPr kumimoji="1" lang="en-US" altLang="ja-JP" b="0" dirty="0" smtClean="0">
                          <a:solidFill>
                            <a:schemeClr val="tx1"/>
                          </a:solidFill>
                        </a:rPr>
                        <a:t>(</a:t>
                      </a:r>
                      <a:r>
                        <a:rPr kumimoji="1" lang="ja-JP" altLang="en-US" b="0" dirty="0" smtClean="0">
                          <a:solidFill>
                            <a:schemeClr val="tx1"/>
                          </a:solidFill>
                        </a:rPr>
                        <a:t>生産性向上は</a:t>
                      </a:r>
                      <a:r>
                        <a:rPr kumimoji="1" lang="en-US" altLang="ja-JP" b="0" dirty="0" smtClean="0">
                          <a:solidFill>
                            <a:schemeClr val="tx1"/>
                          </a:solidFill>
                        </a:rPr>
                        <a:t>3</a:t>
                      </a:r>
                      <a:r>
                        <a:rPr kumimoji="1" lang="ja-JP" altLang="en-US" b="0" dirty="0" smtClean="0">
                          <a:solidFill>
                            <a:schemeClr val="tx1"/>
                          </a:solidFill>
                        </a:rPr>
                        <a:t>以上</a:t>
                      </a:r>
                      <a:r>
                        <a:rPr kumimoji="1" lang="en-US" altLang="ja-JP"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b="0" dirty="0" smtClean="0">
                          <a:solidFill>
                            <a:schemeClr val="tx1"/>
                          </a:solidFill>
                        </a:rPr>
                        <a:t>HP</a:t>
                      </a:r>
                      <a:r>
                        <a:rPr kumimoji="1" lang="ja-JP" altLang="en-US" b="0" dirty="0" smtClean="0">
                          <a:solidFill>
                            <a:schemeClr val="tx1"/>
                          </a:solidFill>
                        </a:rPr>
                        <a:t>掲載等を通じた見える化</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9467511"/>
                  </a:ext>
                </a:extLst>
              </a:tr>
              <a:tr h="370840">
                <a:tc>
                  <a:txBody>
                    <a:bodyPr/>
                    <a:lstStyle/>
                    <a:p>
                      <a:r>
                        <a:rPr kumimoji="1" lang="en-US" altLang="ja-JP" dirty="0" smtClean="0"/>
                        <a:t>(Ⅰ)</a:t>
                      </a:r>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4">
                  <a:txBody>
                    <a:bodyPr/>
                    <a:lstStyle/>
                    <a:p>
                      <a:pPr algn="ctr"/>
                      <a:r>
                        <a:rPr kumimoji="1" lang="ja-JP" altLang="en-US" b="0" dirty="0" smtClean="0">
                          <a:solidFill>
                            <a:schemeClr val="tx1"/>
                          </a:solidFill>
                        </a:rPr>
                        <a:t>〇 </a:t>
                      </a:r>
                      <a:endParaRPr kumimoji="1" lang="en-US" altLang="ja-JP" b="0" dirty="0" smtClean="0">
                        <a:solidFill>
                          <a:schemeClr val="tx1"/>
                        </a:solidFill>
                      </a:endParaRPr>
                    </a:p>
                    <a:p>
                      <a:pPr algn="l"/>
                      <a:r>
                        <a:rPr kumimoji="1" lang="en-US" altLang="ja-JP" b="0" dirty="0" smtClean="0">
                          <a:solidFill>
                            <a:schemeClr val="tx1"/>
                          </a:solidFill>
                        </a:rPr>
                        <a:t>R7.3</a:t>
                      </a:r>
                      <a:r>
                        <a:rPr kumimoji="1" lang="ja-JP" altLang="en-US" b="0" dirty="0" smtClean="0">
                          <a:solidFill>
                            <a:schemeClr val="tx1"/>
                          </a:solidFill>
                        </a:rPr>
                        <a:t>月時点で加算</a:t>
                      </a:r>
                      <a:r>
                        <a:rPr kumimoji="1" lang="en-US" altLang="ja-JP" b="0" dirty="0" smtClean="0">
                          <a:solidFill>
                            <a:schemeClr val="tx1"/>
                          </a:solidFill>
                        </a:rPr>
                        <a:t>Ⅴ(</a:t>
                      </a:r>
                      <a:r>
                        <a:rPr kumimoji="1" lang="en-US" altLang="ja-JP" sz="1600" b="0" dirty="0" smtClean="0">
                          <a:solidFill>
                            <a:schemeClr val="tx1"/>
                          </a:solidFill>
                        </a:rPr>
                        <a:t>1)(3)(5)(6)(8)(10)(11)(12)(14)</a:t>
                      </a:r>
                      <a:r>
                        <a:rPr kumimoji="1" lang="ja-JP" altLang="en-US" b="0" dirty="0" smtClean="0">
                          <a:solidFill>
                            <a:schemeClr val="tx1"/>
                          </a:solidFill>
                        </a:rPr>
                        <a:t>を算定していた事業所</a:t>
                      </a:r>
                      <a:endParaRPr kumimoji="1" lang="en-US" altLang="ja-JP" b="0" dirty="0" smtClean="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97686146"/>
                  </a:ext>
                </a:extLst>
              </a:tr>
              <a:tr h="370840">
                <a:tc>
                  <a:txBody>
                    <a:bodyPr/>
                    <a:lstStyle/>
                    <a:p>
                      <a:r>
                        <a:rPr kumimoji="1" lang="en-US" altLang="ja-JP" dirty="0" smtClean="0"/>
                        <a:t>(Ⅱ)</a:t>
                      </a:r>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95686712"/>
                  </a:ext>
                </a:extLst>
              </a:tr>
              <a:tr h="370840">
                <a:tc>
                  <a:txBody>
                    <a:bodyPr/>
                    <a:lstStyle/>
                    <a:p>
                      <a:r>
                        <a:rPr kumimoji="1" lang="en-US" altLang="ja-JP" dirty="0" smtClean="0"/>
                        <a:t>(Ⅲ)</a:t>
                      </a:r>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75401548"/>
                  </a:ext>
                </a:extLst>
              </a:tr>
              <a:tr h="370840">
                <a:tc>
                  <a:txBody>
                    <a:bodyPr/>
                    <a:lstStyle/>
                    <a:p>
                      <a:r>
                        <a:rPr kumimoji="1" lang="en-US" altLang="ja-JP" dirty="0" smtClean="0"/>
                        <a:t>(Ⅳ)</a:t>
                      </a:r>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77547078"/>
                  </a:ext>
                </a:extLst>
              </a:tr>
            </a:tbl>
          </a:graphicData>
        </a:graphic>
      </p:graphicFrame>
      <p:sp>
        <p:nvSpPr>
          <p:cNvPr id="4" name="正方形/長方形 3"/>
          <p:cNvSpPr/>
          <p:nvPr/>
        </p:nvSpPr>
        <p:spPr>
          <a:xfrm>
            <a:off x="0" y="0"/>
            <a:ext cx="12192000" cy="6986528"/>
          </a:xfrm>
          <a:prstGeom prst="rect">
            <a:avLst/>
          </a:prstGeom>
        </p:spPr>
        <p:txBody>
          <a:bodyPr wrap="square">
            <a:spAutoFit/>
          </a:bodyPr>
          <a:lstStyle/>
          <a:p>
            <a:r>
              <a:rPr lang="en-US" altLang="ja-JP" sz="2000" dirty="0" smtClean="0"/>
              <a:t>【</a:t>
            </a:r>
            <a:r>
              <a:rPr lang="ja-JP" altLang="en-US" sz="2000" dirty="0" smtClean="0"/>
              <a:t>加算の要件</a:t>
            </a:r>
            <a:r>
              <a:rPr lang="en-US" altLang="ja-JP" sz="2000" dirty="0" smtClean="0"/>
              <a:t>】</a:t>
            </a:r>
          </a:p>
          <a:p>
            <a:endParaRPr lang="en-US" altLang="ja-JP" sz="2000" dirty="0"/>
          </a:p>
          <a:p>
            <a:endParaRPr lang="en-US" altLang="ja-JP" sz="2000" dirty="0" smtClean="0"/>
          </a:p>
          <a:p>
            <a:endParaRPr lang="en-US" altLang="ja-JP" sz="2000" dirty="0"/>
          </a:p>
          <a:p>
            <a:endParaRPr lang="en-US" altLang="ja-JP" sz="2000" dirty="0" smtClean="0"/>
          </a:p>
          <a:p>
            <a:endParaRPr lang="en-US" altLang="ja-JP" sz="2000" dirty="0"/>
          </a:p>
          <a:p>
            <a:endParaRPr lang="en-US" altLang="ja-JP" sz="2000" dirty="0" smtClean="0"/>
          </a:p>
          <a:p>
            <a:endParaRPr lang="en-US" altLang="ja-JP" sz="2000" dirty="0"/>
          </a:p>
          <a:p>
            <a:endParaRPr lang="en-US" altLang="ja-JP" sz="2000" dirty="0" smtClean="0"/>
          </a:p>
          <a:p>
            <a:endParaRPr lang="en-US" altLang="ja-JP" sz="2000" dirty="0"/>
          </a:p>
          <a:p>
            <a:endParaRPr lang="en-US" altLang="ja-JP" sz="2000" dirty="0" smtClean="0"/>
          </a:p>
          <a:p>
            <a:endParaRPr lang="en-US" altLang="ja-JP" sz="2000" dirty="0"/>
          </a:p>
          <a:p>
            <a:endParaRPr lang="en-US" altLang="ja-JP" sz="2000" dirty="0" smtClean="0"/>
          </a:p>
          <a:p>
            <a:endParaRPr lang="en-US" altLang="ja-JP" sz="2000" dirty="0"/>
          </a:p>
          <a:p>
            <a:endParaRPr lang="en-US" altLang="ja-JP" sz="800" dirty="0" smtClean="0"/>
          </a:p>
          <a:p>
            <a:pPr marL="357188" indent="-357188"/>
            <a:r>
              <a:rPr lang="en-US" altLang="ja-JP" sz="2000" dirty="0" smtClean="0"/>
              <a:t>※1</a:t>
            </a:r>
            <a:r>
              <a:rPr lang="ja-JP" altLang="en-US" sz="2000" dirty="0"/>
              <a:t> </a:t>
            </a:r>
            <a:r>
              <a:rPr lang="ja-JP" altLang="en-US" sz="2000" dirty="0" smtClean="0"/>
              <a:t>令和</a:t>
            </a:r>
            <a:r>
              <a:rPr lang="en-US" altLang="ja-JP" sz="2000" dirty="0" smtClean="0"/>
              <a:t>8</a:t>
            </a:r>
            <a:r>
              <a:rPr lang="ja-JP" altLang="en-US" sz="2000" dirty="0" smtClean="0"/>
              <a:t>年</a:t>
            </a:r>
            <a:r>
              <a:rPr lang="en-US" altLang="ja-JP" sz="2000" dirty="0" smtClean="0"/>
              <a:t>3</a:t>
            </a:r>
            <a:r>
              <a:rPr lang="ja-JP" altLang="en-US" sz="2000" dirty="0" smtClean="0"/>
              <a:t>月末までに「任用の際における職位、職責、職務内容等に応じた任用等の要件（賃金に関するものを含む）を定めること」及び「職位、職責、職務内容等に応じた賃金体系（一時金等の臨時的に支払われるものを除く）について定めること」の</a:t>
            </a:r>
            <a:r>
              <a:rPr lang="ja-JP" altLang="en-US" sz="2000" dirty="0"/>
              <a:t>整備を行うことを誓約した場合は、</a:t>
            </a:r>
            <a:r>
              <a:rPr lang="ja-JP" altLang="en-US" sz="2000" dirty="0" smtClean="0"/>
              <a:t>令和</a:t>
            </a:r>
            <a:r>
              <a:rPr lang="en-US" altLang="ja-JP" sz="2000" dirty="0" smtClean="0"/>
              <a:t>7</a:t>
            </a:r>
            <a:r>
              <a:rPr lang="ja-JP" altLang="en-US" sz="2000" dirty="0" smtClean="0"/>
              <a:t>年度当初から</a:t>
            </a:r>
            <a:r>
              <a:rPr lang="ja-JP" altLang="en-US" sz="2000" dirty="0"/>
              <a:t>キャリアパス要件</a:t>
            </a:r>
            <a:r>
              <a:rPr lang="en-US" altLang="ja-JP" sz="2000" dirty="0"/>
              <a:t>Ⅰ</a:t>
            </a:r>
            <a:r>
              <a:rPr lang="ja-JP" altLang="en-US" sz="2000" dirty="0"/>
              <a:t>を満たしたものと</a:t>
            </a:r>
            <a:r>
              <a:rPr lang="ja-JP" altLang="en-US" sz="2000" dirty="0" smtClean="0"/>
              <a:t>取り扱う。</a:t>
            </a:r>
            <a:r>
              <a:rPr lang="ja-JP" altLang="en-US" sz="2000" u="sng" dirty="0" smtClean="0"/>
              <a:t>当該</a:t>
            </a:r>
            <a:r>
              <a:rPr lang="ja-JP" altLang="en-US" sz="2000" u="sng" dirty="0"/>
              <a:t>誓約をした場合は、</a:t>
            </a:r>
            <a:r>
              <a:rPr lang="ja-JP" altLang="en-US" sz="2000" u="sng" dirty="0" smtClean="0"/>
              <a:t>令和</a:t>
            </a:r>
            <a:r>
              <a:rPr lang="en-US" altLang="ja-JP" sz="2000" u="sng" dirty="0" smtClean="0"/>
              <a:t>8</a:t>
            </a:r>
            <a:r>
              <a:rPr lang="ja-JP" altLang="en-US" sz="2000" u="sng" dirty="0" smtClean="0"/>
              <a:t>年</a:t>
            </a:r>
            <a:r>
              <a:rPr lang="en-US" altLang="ja-JP" sz="2000" u="sng" dirty="0" smtClean="0"/>
              <a:t>3</a:t>
            </a:r>
            <a:r>
              <a:rPr lang="ja-JP" altLang="en-US" sz="2000" u="sng" dirty="0" smtClean="0"/>
              <a:t>月</a:t>
            </a:r>
            <a:r>
              <a:rPr lang="ja-JP" altLang="en-US" sz="2000" u="sng" dirty="0"/>
              <a:t>末までに当該定めの</a:t>
            </a:r>
            <a:r>
              <a:rPr lang="ja-JP" altLang="en-US" sz="2000" u="sng" dirty="0" smtClean="0"/>
              <a:t>整備</a:t>
            </a:r>
            <a:r>
              <a:rPr lang="ja-JP" altLang="en-US" sz="2000" u="sng" dirty="0"/>
              <a:t>を行い、実績報告書においてその旨を報告する</a:t>
            </a:r>
            <a:r>
              <a:rPr lang="ja-JP" altLang="en-US" sz="2000" u="sng" dirty="0" smtClean="0"/>
              <a:t>こと</a:t>
            </a:r>
            <a:r>
              <a:rPr lang="ja-JP" altLang="en-US" sz="2000" dirty="0" smtClean="0"/>
              <a:t>。</a:t>
            </a:r>
            <a:endParaRPr lang="en-US" altLang="ja-JP" sz="2000" dirty="0" smtClean="0"/>
          </a:p>
          <a:p>
            <a:pPr marL="357188" indent="-357188"/>
            <a:r>
              <a:rPr lang="en-US" altLang="ja-JP" sz="2000" dirty="0" smtClean="0"/>
              <a:t>※2 </a:t>
            </a:r>
            <a:r>
              <a:rPr lang="ja-JP" altLang="en-US" sz="2000" dirty="0" smtClean="0"/>
              <a:t>令和</a:t>
            </a:r>
            <a:r>
              <a:rPr lang="en-US" altLang="ja-JP" sz="2000" dirty="0" smtClean="0"/>
              <a:t>8</a:t>
            </a:r>
            <a:r>
              <a:rPr lang="ja-JP" altLang="en-US" sz="2000" dirty="0" smtClean="0"/>
              <a:t>年</a:t>
            </a:r>
            <a:r>
              <a:rPr lang="en-US" altLang="ja-JP" sz="2000" dirty="0" smtClean="0"/>
              <a:t>3</a:t>
            </a:r>
            <a:r>
              <a:rPr lang="ja-JP" altLang="en-US" sz="2000" dirty="0" smtClean="0"/>
              <a:t>月末</a:t>
            </a:r>
            <a:r>
              <a:rPr lang="ja-JP" altLang="en-US" sz="2000" dirty="0"/>
              <a:t>まで</a:t>
            </a:r>
            <a:r>
              <a:rPr lang="ja-JP" altLang="en-US" sz="2000" dirty="0" smtClean="0"/>
              <a:t>に資質向上のための計画</a:t>
            </a:r>
            <a:r>
              <a:rPr lang="ja-JP" altLang="en-US" sz="2000" dirty="0"/>
              <a:t>を策定し、研修の実施又は研修機会の確保を行う</a:t>
            </a:r>
            <a:r>
              <a:rPr lang="ja-JP" altLang="en-US" sz="2000" dirty="0" smtClean="0"/>
              <a:t>こ</a:t>
            </a:r>
            <a:r>
              <a:rPr lang="ja-JP" altLang="en-US" sz="2000" dirty="0"/>
              <a:t>とを誓約した場合は、</a:t>
            </a:r>
            <a:r>
              <a:rPr lang="ja-JP" altLang="en-US" sz="2000" dirty="0" smtClean="0"/>
              <a:t>令和</a:t>
            </a:r>
            <a:r>
              <a:rPr lang="en-US" altLang="ja-JP" sz="2000" dirty="0" smtClean="0"/>
              <a:t>7</a:t>
            </a:r>
            <a:r>
              <a:rPr lang="ja-JP" altLang="en-US" sz="2000" dirty="0" smtClean="0"/>
              <a:t>年度</a:t>
            </a:r>
            <a:r>
              <a:rPr lang="ja-JP" altLang="en-US" sz="2000" dirty="0"/>
              <a:t>当初からキャリアパス要件</a:t>
            </a:r>
            <a:r>
              <a:rPr lang="en-US" altLang="ja-JP" sz="2000" dirty="0"/>
              <a:t>Ⅱ</a:t>
            </a:r>
            <a:r>
              <a:rPr lang="ja-JP" altLang="en-US" sz="2000" dirty="0"/>
              <a:t>を</a:t>
            </a:r>
            <a:r>
              <a:rPr lang="ja-JP" altLang="en-US" sz="2000" dirty="0" smtClean="0"/>
              <a:t>満たしたもの</a:t>
            </a:r>
            <a:r>
              <a:rPr lang="ja-JP" altLang="en-US" sz="2000" dirty="0"/>
              <a:t>と</a:t>
            </a:r>
            <a:r>
              <a:rPr lang="ja-JP" altLang="en-US" sz="2000" dirty="0" smtClean="0"/>
              <a:t>取り扱う。</a:t>
            </a:r>
            <a:r>
              <a:rPr lang="ja-JP" altLang="en-US" sz="2000" u="sng" dirty="0"/>
              <a:t>当該誓約をした</a:t>
            </a:r>
            <a:r>
              <a:rPr lang="ja-JP" altLang="en-US" sz="2000" u="sng" dirty="0" smtClean="0"/>
              <a:t>場合は</a:t>
            </a:r>
            <a:r>
              <a:rPr lang="ja-JP" altLang="en-US" sz="2000" u="sng" dirty="0"/>
              <a:t>、令和８年３月末までに当該計画の策定等を行い、実績報告書に</a:t>
            </a:r>
            <a:r>
              <a:rPr lang="ja-JP" altLang="en-US" sz="2000" u="sng" dirty="0" smtClean="0"/>
              <a:t>おいてその</a:t>
            </a:r>
            <a:r>
              <a:rPr lang="ja-JP" altLang="en-US" sz="2000" u="sng" dirty="0"/>
              <a:t>旨を報告する</a:t>
            </a:r>
            <a:r>
              <a:rPr lang="ja-JP" altLang="en-US" sz="2000" u="sng" dirty="0" smtClean="0"/>
              <a:t>こと。</a:t>
            </a:r>
            <a:endParaRPr lang="en-US" altLang="ja-JP" sz="2000" u="sng" dirty="0" smtClean="0"/>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95941139"/>
      </p:ext>
    </p:extLst>
  </p:cSld>
  <p:clrMapOvr>
    <a:masterClrMapping/>
  </p:clrMapOvr>
  <mc:AlternateContent xmlns:mc="http://schemas.openxmlformats.org/markup-compatibility/2006" xmlns:p14="http://schemas.microsoft.com/office/powerpoint/2010/main">
    <mc:Choice Requires="p14">
      <p:transition spd="slow" p14:dur="2000" advTm="57945"/>
    </mc:Choice>
    <mc:Fallback xmlns="">
      <p:transition spd="slow" advTm="57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372392"/>
            <a:ext cx="2743200" cy="365125"/>
          </a:xfrm>
        </p:spPr>
        <p:txBody>
          <a:bodyPr/>
          <a:lstStyle/>
          <a:p>
            <a:fld id="{41D9830F-53EB-46B6-9EC0-C4C68F82A889}" type="slidenum">
              <a:rPr kumimoji="1" lang="ja-JP" altLang="en-US" smtClean="0"/>
              <a:t>33</a:t>
            </a:fld>
            <a:endParaRPr kumimoji="1" lang="ja-JP" altLang="en-US" dirty="0"/>
          </a:p>
        </p:txBody>
      </p:sp>
      <p:sp>
        <p:nvSpPr>
          <p:cNvPr id="3" name="正方形/長方形 2"/>
          <p:cNvSpPr/>
          <p:nvPr/>
        </p:nvSpPr>
        <p:spPr>
          <a:xfrm>
            <a:off x="0" y="0"/>
            <a:ext cx="12192000" cy="7017306"/>
          </a:xfrm>
          <a:prstGeom prst="rect">
            <a:avLst/>
          </a:prstGeom>
        </p:spPr>
        <p:txBody>
          <a:bodyPr wrap="square">
            <a:spAutoFit/>
          </a:bodyPr>
          <a:lstStyle/>
          <a:p>
            <a:pPr marL="357188" indent="-357188"/>
            <a:r>
              <a:rPr lang="en-US" altLang="ja-JP" sz="2000" dirty="0" smtClean="0"/>
              <a:t>※3 </a:t>
            </a:r>
            <a:r>
              <a:rPr lang="ja-JP" altLang="en-US" sz="2000" dirty="0" smtClean="0"/>
              <a:t>令和</a:t>
            </a:r>
            <a:r>
              <a:rPr lang="en-US" altLang="ja-JP" sz="2000" dirty="0" smtClean="0"/>
              <a:t>8</a:t>
            </a:r>
            <a:r>
              <a:rPr lang="ja-JP" altLang="en-US" sz="2000" dirty="0" smtClean="0"/>
              <a:t>年</a:t>
            </a:r>
            <a:r>
              <a:rPr lang="en-US" altLang="ja-JP" sz="2000" dirty="0" smtClean="0"/>
              <a:t>3</a:t>
            </a:r>
            <a:r>
              <a:rPr lang="ja-JP" altLang="en-US" sz="2000" dirty="0" smtClean="0"/>
              <a:t>月</a:t>
            </a:r>
            <a:r>
              <a:rPr lang="ja-JP" altLang="en-US" sz="2000" dirty="0"/>
              <a:t>末まで</a:t>
            </a:r>
            <a:r>
              <a:rPr lang="ja-JP" altLang="en-US" sz="2000" dirty="0" smtClean="0"/>
              <a:t>に経験若しくは資格等に応じて昇給する仕組み又は一定の基準に基づき定期に昇給を判定する仕組みの</a:t>
            </a:r>
            <a:r>
              <a:rPr lang="ja-JP" altLang="en-US" sz="2000" dirty="0"/>
              <a:t>整備を行うことを誓約した場合は、</a:t>
            </a:r>
            <a:r>
              <a:rPr lang="ja-JP" altLang="en-US" sz="2000" dirty="0" smtClean="0"/>
              <a:t>令和</a:t>
            </a:r>
            <a:r>
              <a:rPr lang="en-US" altLang="ja-JP" sz="2000" dirty="0" smtClean="0"/>
              <a:t>7</a:t>
            </a:r>
            <a:r>
              <a:rPr lang="ja-JP" altLang="en-US" sz="2000" dirty="0" smtClean="0"/>
              <a:t>年度</a:t>
            </a:r>
            <a:r>
              <a:rPr lang="ja-JP" altLang="en-US" sz="2000" dirty="0"/>
              <a:t>当初</a:t>
            </a:r>
            <a:r>
              <a:rPr lang="ja-JP" altLang="en-US" sz="2000" dirty="0" smtClean="0"/>
              <a:t>からキャリアパス</a:t>
            </a:r>
            <a:r>
              <a:rPr lang="ja-JP" altLang="en-US" sz="2000" dirty="0"/>
              <a:t>要件</a:t>
            </a:r>
            <a:r>
              <a:rPr lang="en-US" altLang="ja-JP" sz="2000" dirty="0"/>
              <a:t>Ⅲ</a:t>
            </a:r>
            <a:r>
              <a:rPr lang="ja-JP" altLang="en-US" sz="2000" dirty="0"/>
              <a:t>を満たしたものと</a:t>
            </a:r>
            <a:r>
              <a:rPr lang="ja-JP" altLang="en-US" sz="2000" dirty="0" smtClean="0"/>
              <a:t>取り扱う。</a:t>
            </a:r>
            <a:r>
              <a:rPr lang="ja-JP" altLang="en-US" sz="2000" u="sng" dirty="0"/>
              <a:t>当該誓約をした場合は、</a:t>
            </a:r>
            <a:r>
              <a:rPr lang="ja-JP" altLang="en-US" sz="2000" u="sng" dirty="0" smtClean="0"/>
              <a:t>令和</a:t>
            </a:r>
            <a:r>
              <a:rPr lang="en-US" altLang="ja-JP" sz="2000" u="sng" dirty="0" smtClean="0"/>
              <a:t>8</a:t>
            </a:r>
            <a:r>
              <a:rPr lang="ja-JP" altLang="en-US" sz="2000" u="sng" dirty="0" smtClean="0"/>
              <a:t>年</a:t>
            </a:r>
            <a:r>
              <a:rPr lang="en-US" altLang="ja-JP" sz="2000" u="sng" dirty="0" smtClean="0"/>
              <a:t>3</a:t>
            </a:r>
            <a:r>
              <a:rPr lang="ja-JP" altLang="en-US" sz="2000" u="sng" dirty="0" smtClean="0"/>
              <a:t>月</a:t>
            </a:r>
            <a:r>
              <a:rPr lang="ja-JP" altLang="en-US" sz="2000" u="sng" dirty="0"/>
              <a:t>末までに当該仕組みの</a:t>
            </a:r>
            <a:r>
              <a:rPr lang="ja-JP" altLang="en-US" sz="2000" u="sng" dirty="0" smtClean="0"/>
              <a:t>整備を</a:t>
            </a:r>
            <a:r>
              <a:rPr lang="ja-JP" altLang="en-US" sz="2000" u="sng" dirty="0"/>
              <a:t>行い、実績報告書においてその旨を報告すること</a:t>
            </a:r>
            <a:r>
              <a:rPr lang="ja-JP" altLang="en-US" sz="2000" u="sng" dirty="0" smtClean="0"/>
              <a:t>。</a:t>
            </a:r>
            <a:endParaRPr lang="en-US" altLang="ja-JP" sz="2000" u="sng" dirty="0" smtClean="0"/>
          </a:p>
          <a:p>
            <a:pPr marL="357188" indent="-357188"/>
            <a:r>
              <a:rPr lang="en-US" altLang="ja-JP" sz="2000" dirty="0" smtClean="0"/>
              <a:t>※4 </a:t>
            </a:r>
            <a:r>
              <a:rPr lang="ja-JP" altLang="en-US" sz="2000" dirty="0" smtClean="0"/>
              <a:t>令和</a:t>
            </a:r>
            <a:r>
              <a:rPr lang="en-US" altLang="ja-JP" sz="2000" dirty="0" smtClean="0"/>
              <a:t>8</a:t>
            </a:r>
            <a:r>
              <a:rPr lang="ja-JP" altLang="en-US" sz="2000" dirty="0" smtClean="0"/>
              <a:t>年</a:t>
            </a:r>
            <a:r>
              <a:rPr lang="en-US" altLang="ja-JP" sz="2000" dirty="0" smtClean="0"/>
              <a:t>3</a:t>
            </a:r>
            <a:r>
              <a:rPr lang="ja-JP" altLang="en-US" sz="2000" dirty="0" smtClean="0"/>
              <a:t>月末までに</a:t>
            </a:r>
            <a:r>
              <a:rPr lang="ja-JP" altLang="en-US" sz="2000" dirty="0"/>
              <a:t>職場環境等要件に係る取組を行うことを誓約した場合は、</a:t>
            </a:r>
            <a:r>
              <a:rPr lang="ja-JP" altLang="en-US" sz="2000" dirty="0" smtClean="0"/>
              <a:t>令和</a:t>
            </a:r>
            <a:r>
              <a:rPr lang="en-US" altLang="ja-JP" sz="2000" dirty="0" smtClean="0"/>
              <a:t>7</a:t>
            </a:r>
            <a:r>
              <a:rPr lang="ja-JP" altLang="en-US" sz="2000" dirty="0" smtClean="0"/>
              <a:t>年度</a:t>
            </a:r>
            <a:r>
              <a:rPr lang="ja-JP" altLang="en-US" sz="2000" dirty="0"/>
              <a:t>当初から職場環境等要件を満たしたものと</a:t>
            </a:r>
            <a:r>
              <a:rPr lang="ja-JP" altLang="en-US" sz="2000" dirty="0" smtClean="0"/>
              <a:t>取り扱う。</a:t>
            </a:r>
            <a:r>
              <a:rPr lang="ja-JP" altLang="en-US" sz="2000" u="sng" dirty="0"/>
              <a:t>当該誓約をした場合は、</a:t>
            </a:r>
            <a:r>
              <a:rPr lang="ja-JP" altLang="en-US" sz="2000" u="sng" dirty="0" smtClean="0"/>
              <a:t>令和</a:t>
            </a:r>
            <a:r>
              <a:rPr lang="en-US" altLang="ja-JP" sz="2000" u="sng" dirty="0" smtClean="0"/>
              <a:t>8</a:t>
            </a:r>
            <a:r>
              <a:rPr lang="ja-JP" altLang="en-US" sz="2000" u="sng" dirty="0" smtClean="0"/>
              <a:t>年</a:t>
            </a:r>
            <a:r>
              <a:rPr lang="en-US" altLang="ja-JP" sz="2000" u="sng" dirty="0" smtClean="0"/>
              <a:t>3</a:t>
            </a:r>
            <a:r>
              <a:rPr lang="ja-JP" altLang="en-US" sz="2000" u="sng" dirty="0" smtClean="0"/>
              <a:t>月</a:t>
            </a:r>
            <a:r>
              <a:rPr lang="ja-JP" altLang="en-US" sz="2000" u="sng" dirty="0"/>
              <a:t>末までに当該取組</a:t>
            </a:r>
            <a:r>
              <a:rPr lang="ja-JP" altLang="en-US" sz="2000" u="sng" dirty="0" smtClean="0"/>
              <a:t>を行い</a:t>
            </a:r>
            <a:r>
              <a:rPr lang="ja-JP" altLang="en-US" sz="2000" u="sng" dirty="0"/>
              <a:t>、実績報告書においてその旨を報告すること</a:t>
            </a:r>
            <a:r>
              <a:rPr lang="ja-JP" altLang="en-US" sz="2000" u="sng" dirty="0" smtClean="0"/>
              <a:t>。</a:t>
            </a:r>
            <a:r>
              <a:rPr lang="ja-JP" altLang="en-US" sz="2000" dirty="0"/>
              <a:t>また、介護人材確保・</a:t>
            </a:r>
            <a:r>
              <a:rPr lang="ja-JP" altLang="en-US" sz="2000" dirty="0" smtClean="0"/>
              <a:t>職場</a:t>
            </a:r>
            <a:r>
              <a:rPr lang="ja-JP" altLang="en-US" sz="2000" dirty="0"/>
              <a:t>環境改善等事業の申請を行った場合は、</a:t>
            </a:r>
            <a:r>
              <a:rPr lang="ja-JP" altLang="en-US" sz="2000" dirty="0" smtClean="0"/>
              <a:t>令和</a:t>
            </a:r>
            <a:r>
              <a:rPr lang="en-US" altLang="ja-JP" sz="2000" dirty="0" smtClean="0"/>
              <a:t>7</a:t>
            </a:r>
            <a:r>
              <a:rPr lang="ja-JP" altLang="en-US" sz="2000" dirty="0" smtClean="0"/>
              <a:t>年度</a:t>
            </a:r>
            <a:r>
              <a:rPr lang="ja-JP" altLang="en-US" sz="2000" dirty="0"/>
              <a:t>における職場環境</a:t>
            </a:r>
            <a:r>
              <a:rPr lang="ja-JP" altLang="en-US" sz="2000" dirty="0" smtClean="0"/>
              <a:t>等要件</a:t>
            </a:r>
            <a:r>
              <a:rPr lang="ja-JP" altLang="en-US" sz="2000" dirty="0"/>
              <a:t>に係る適用を猶予</a:t>
            </a:r>
            <a:r>
              <a:rPr lang="ja-JP" altLang="en-US" sz="2000" dirty="0" smtClean="0"/>
              <a:t>する。</a:t>
            </a:r>
            <a:endParaRPr lang="en-US" altLang="ja-JP" sz="2000" dirty="0" smtClean="0"/>
          </a:p>
          <a:p>
            <a:pPr marL="2514600" indent="-2514600"/>
            <a:endParaRPr lang="en-US" altLang="ja-JP" sz="500" dirty="0" smtClean="0"/>
          </a:p>
          <a:p>
            <a:pPr marL="2514600" indent="-2514600"/>
            <a:r>
              <a:rPr lang="en-US" altLang="ja-JP" sz="2000" dirty="0" smtClean="0"/>
              <a:t>【</a:t>
            </a:r>
            <a:r>
              <a:rPr lang="ja-JP" altLang="en-US" sz="2000" dirty="0" smtClean="0"/>
              <a:t>処遇改善計画書の</a:t>
            </a:r>
            <a:r>
              <a:rPr lang="ja-JP" altLang="en-US" sz="2000" spc="-100" dirty="0"/>
              <a:t>提出期限</a:t>
            </a:r>
            <a:r>
              <a:rPr lang="en-US" altLang="ja-JP" sz="2000" dirty="0" smtClean="0"/>
              <a:t>】…</a:t>
            </a:r>
            <a:r>
              <a:rPr lang="ja-JP" altLang="en-US" sz="2000" spc="-100" dirty="0" smtClean="0"/>
              <a:t>当該事業</a:t>
            </a:r>
            <a:r>
              <a:rPr lang="ja-JP" altLang="en-US" sz="2000" spc="-100" dirty="0"/>
              <a:t>年度</a:t>
            </a:r>
            <a:r>
              <a:rPr lang="ja-JP" altLang="en-US" sz="2000" spc="-100" dirty="0" smtClean="0"/>
              <a:t>においてはじめて処遇改善加を算定する月の前々月</a:t>
            </a:r>
            <a:r>
              <a:rPr lang="ja-JP" altLang="en-US" sz="2000" spc="-100" dirty="0"/>
              <a:t>の末日まで。</a:t>
            </a:r>
            <a:endParaRPr lang="en-US" altLang="ja-JP" sz="2000" spc="-100" dirty="0"/>
          </a:p>
          <a:p>
            <a:r>
              <a:rPr lang="en-US" altLang="ja-JP" sz="2000" dirty="0" smtClean="0"/>
              <a:t>【</a:t>
            </a:r>
            <a:r>
              <a:rPr lang="ja-JP" altLang="en-US" sz="2000" dirty="0"/>
              <a:t>実績報告の提出期限</a:t>
            </a:r>
            <a:r>
              <a:rPr lang="en-US" altLang="ja-JP" sz="2000" dirty="0" smtClean="0"/>
              <a:t>】…</a:t>
            </a:r>
            <a:r>
              <a:rPr lang="ja-JP" altLang="en-US" sz="2000" dirty="0" smtClean="0"/>
              <a:t>各事業</a:t>
            </a:r>
            <a:r>
              <a:rPr lang="ja-JP" altLang="en-US" sz="2000" dirty="0"/>
              <a:t>年度における最終の加算の支払いがあった月の翌々月の末日まで。</a:t>
            </a:r>
            <a:endParaRPr lang="en-US" altLang="ja-JP" sz="2000" dirty="0"/>
          </a:p>
          <a:p>
            <a:r>
              <a:rPr lang="en-US" altLang="ja-JP" sz="2000" dirty="0" smtClean="0"/>
              <a:t>【</a:t>
            </a:r>
            <a:r>
              <a:rPr lang="ja-JP" altLang="en-US" sz="2000" dirty="0"/>
              <a:t>変更届</a:t>
            </a:r>
            <a:r>
              <a:rPr lang="en-US" altLang="ja-JP" sz="2000" dirty="0"/>
              <a:t>】</a:t>
            </a:r>
          </a:p>
          <a:p>
            <a:pPr marL="357188" indent="-171450"/>
            <a:r>
              <a:rPr lang="ja-JP" altLang="en-US" sz="2000" dirty="0"/>
              <a:t>次の①～④のいずれかに該当する場合は、変更届を提出すること。</a:t>
            </a:r>
            <a:endParaRPr lang="en-US" altLang="ja-JP" sz="2000" dirty="0"/>
          </a:p>
          <a:p>
            <a:pPr marL="542925" indent="-185738"/>
            <a:r>
              <a:rPr lang="ja-JP" altLang="en-US" sz="2000" dirty="0"/>
              <a:t>① 会社法の規定による吸収合併、新設合併等により、処遇改善計画書の作成単位が変更となる場合。</a:t>
            </a:r>
          </a:p>
          <a:p>
            <a:pPr marL="542925" indent="-185738"/>
            <a:r>
              <a:rPr lang="ja-JP" altLang="en-US" sz="2000" dirty="0"/>
              <a:t>② 複数の介護サービス事業所等について一括して申請を行う事業者において、当該申請に関係する</a:t>
            </a:r>
            <a:r>
              <a:rPr lang="ja-JP" altLang="en-US" sz="2000" dirty="0" smtClean="0"/>
              <a:t>介護サービス</a:t>
            </a:r>
            <a:r>
              <a:rPr lang="ja-JP" altLang="en-US" sz="2000" dirty="0"/>
              <a:t>事業所等に増減（新規指定、廃止等の事由による。）があった場合。</a:t>
            </a:r>
            <a:endParaRPr lang="en-US" altLang="ja-JP" sz="2000" dirty="0"/>
          </a:p>
          <a:p>
            <a:pPr marL="542925" indent="-185738"/>
            <a:r>
              <a:rPr lang="ja-JP" altLang="en-US" sz="2000" dirty="0" smtClean="0"/>
              <a:t>③ </a:t>
            </a:r>
            <a:r>
              <a:rPr lang="ja-JP" altLang="en-US" sz="2000" dirty="0"/>
              <a:t>キャリアパス要件</a:t>
            </a:r>
            <a:r>
              <a:rPr lang="en-US" altLang="ja-JP" sz="2000" dirty="0"/>
              <a:t>Ⅰ</a:t>
            </a:r>
            <a:r>
              <a:rPr lang="ja-JP" altLang="en-US" sz="2000" dirty="0"/>
              <a:t>から</a:t>
            </a:r>
            <a:r>
              <a:rPr lang="en-US" altLang="ja-JP" sz="2000" dirty="0"/>
              <a:t>Ⅲ</a:t>
            </a:r>
            <a:r>
              <a:rPr lang="ja-JP" altLang="en-US" sz="2000" dirty="0" err="1"/>
              <a:t>までに</a:t>
            </a:r>
            <a:r>
              <a:rPr lang="ja-JP" altLang="en-US" sz="2000" dirty="0"/>
              <a:t>関する適合状況に変更（算定する処遇改善加算の区分に変更が生じる場合に限る。）があった場合。</a:t>
            </a:r>
            <a:endParaRPr lang="en-US" altLang="ja-JP" sz="2000" dirty="0"/>
          </a:p>
          <a:p>
            <a:pPr marL="542925" indent="-185738"/>
            <a:r>
              <a:rPr lang="ja-JP" altLang="en-US" sz="2000" dirty="0"/>
              <a:t>④ キャリアパス要件</a:t>
            </a:r>
            <a:r>
              <a:rPr lang="en-US" altLang="ja-JP" sz="2000" dirty="0"/>
              <a:t>Ⅴ</a:t>
            </a:r>
            <a:r>
              <a:rPr lang="ja-JP" altLang="en-US" sz="2000" dirty="0"/>
              <a:t>（介護福祉士等の配置要件）に関する適合状況に変更があり、算定する処遇改善加算の区分に変更が生じる場合</a:t>
            </a:r>
            <a:r>
              <a:rPr lang="ja-JP" altLang="en-US" sz="2000" dirty="0" smtClean="0"/>
              <a:t>。</a:t>
            </a:r>
            <a:endParaRPr lang="en-US" altLang="ja-JP" sz="2000" dirty="0" smtClean="0"/>
          </a:p>
          <a:p>
            <a:pPr marL="357188" indent="-171450"/>
            <a:r>
              <a:rPr lang="en-US" altLang="ja-JP" sz="2000" dirty="0" smtClean="0"/>
              <a:t>※ </a:t>
            </a:r>
            <a:r>
              <a:rPr lang="ja-JP" altLang="en-US" sz="2000" dirty="0" smtClean="0"/>
              <a:t>就業規則を改訂（介護</a:t>
            </a:r>
            <a:r>
              <a:rPr lang="ja-JP" altLang="en-US" sz="2000" dirty="0"/>
              <a:t>職員の処遇に関する内容に限る。）した場合は</a:t>
            </a:r>
            <a:r>
              <a:rPr lang="ja-JP" altLang="en-US" sz="2000" dirty="0" smtClean="0"/>
              <a:t>、実績</a:t>
            </a:r>
            <a:r>
              <a:rPr lang="ja-JP" altLang="en-US" sz="2000" dirty="0"/>
              <a:t>報告書を提出する際に</a:t>
            </a:r>
            <a:r>
              <a:rPr lang="ja-JP" altLang="en-US" sz="2000" dirty="0" smtClean="0"/>
              <a:t>、当該</a:t>
            </a:r>
            <a:r>
              <a:rPr lang="ja-JP" altLang="en-US" sz="2000" dirty="0"/>
              <a:t>改訂の概要を変更届出書に記載し</a:t>
            </a:r>
            <a:r>
              <a:rPr lang="ja-JP" altLang="en-US" sz="2000" dirty="0" smtClean="0"/>
              <a:t>、併せて提出</a:t>
            </a:r>
            <a:r>
              <a:rPr lang="ja-JP" altLang="en-US" sz="2000" dirty="0"/>
              <a:t>すること</a:t>
            </a:r>
            <a:r>
              <a:rPr lang="ja-JP" altLang="en-US" sz="2000" dirty="0" smtClean="0"/>
              <a:t>。</a:t>
            </a:r>
            <a:endParaRPr lang="en-US" altLang="ja-JP" sz="2000" dirty="0" smtClean="0"/>
          </a:p>
          <a:p>
            <a:pPr marL="357188" indent="-357188"/>
            <a:r>
              <a:rPr lang="en-US" altLang="ja-JP" sz="2000" dirty="0" smtClean="0"/>
              <a:t>【</a:t>
            </a:r>
            <a:r>
              <a:rPr lang="ja-JP" altLang="en-US" sz="2000" dirty="0" smtClean="0"/>
              <a:t>提出先</a:t>
            </a:r>
            <a:r>
              <a:rPr lang="en-US" altLang="ja-JP" sz="2000" dirty="0" smtClean="0"/>
              <a:t>】…</a:t>
            </a:r>
            <a:r>
              <a:rPr lang="ja-JP" altLang="en-US" sz="2000" dirty="0" smtClean="0"/>
              <a:t>菊陽町（当該地域密着型サービス事業所の指定を行う市町村）</a:t>
            </a:r>
            <a:endParaRPr lang="en-US" altLang="ja-JP" sz="2000" dirty="0"/>
          </a:p>
        </p:txBody>
      </p:sp>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94846243"/>
      </p:ext>
    </p:extLst>
  </p:cSld>
  <p:clrMapOvr>
    <a:masterClrMapping/>
  </p:clrMapOvr>
  <mc:AlternateContent xmlns:mc="http://schemas.openxmlformats.org/markup-compatibility/2006" xmlns:p14="http://schemas.microsoft.com/office/powerpoint/2010/main">
    <mc:Choice Requires="p14">
      <p:transition spd="slow" p14:dur="2000" advTm="86089"/>
    </mc:Choice>
    <mc:Fallback xmlns="">
      <p:transition spd="slow" advTm="86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smtClean="0"/>
              <a:t>居宅介護支援</a:t>
            </a:r>
            <a:endParaRPr kumimoji="1" lang="ja-JP" altLang="en-US" dirty="0"/>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34</a:t>
            </a:fld>
            <a:endParaRPr kumimoji="1" lang="ja-JP" altLang="en-US" dirty="0"/>
          </a:p>
        </p:txBody>
      </p:sp>
    </p:spTree>
    <p:extLst>
      <p:ext uri="{BB962C8B-B14F-4D97-AF65-F5344CB8AC3E}">
        <p14:creationId xmlns:p14="http://schemas.microsoft.com/office/powerpoint/2010/main" val="369056070"/>
      </p:ext>
    </p:extLst>
  </p:cSld>
  <p:clrMapOvr>
    <a:masterClrMapping/>
  </p:clrMapOvr>
  <mc:AlternateContent xmlns:mc="http://schemas.openxmlformats.org/markup-compatibility/2006" xmlns:p14="http://schemas.microsoft.com/office/powerpoint/2010/main">
    <mc:Choice Requires="p14">
      <p:transition spd="slow" p14:dur="2000" advTm="3076"/>
    </mc:Choice>
    <mc:Fallback xmlns="">
      <p:transition spd="slow" advTm="3076"/>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9448800" y="6515910"/>
            <a:ext cx="2743200" cy="365125"/>
          </a:xfrm>
        </p:spPr>
        <p:txBody>
          <a:bodyPr/>
          <a:lstStyle/>
          <a:p>
            <a:fld id="{D339279A-9CE5-4E47-B07B-F5EE1F1AD395}" type="slidenum">
              <a:rPr kumimoji="1" lang="ja-JP" altLang="en-US" smtClean="0"/>
              <a:t>35</a:t>
            </a:fld>
            <a:endParaRPr kumimoji="1" lang="ja-JP" altLang="en-US"/>
          </a:p>
        </p:txBody>
      </p:sp>
      <p:sp>
        <p:nvSpPr>
          <p:cNvPr id="6" name="タイトル 1"/>
          <p:cNvSpPr txBox="1">
            <a:spLocks/>
          </p:cNvSpPr>
          <p:nvPr/>
        </p:nvSpPr>
        <p:spPr>
          <a:xfrm>
            <a:off x="0" y="15260"/>
            <a:ext cx="12192000" cy="524685"/>
          </a:xfrm>
          <a:prstGeom prst="rect">
            <a:avLst/>
          </a:prstGeom>
          <a:solidFill>
            <a:schemeClr val="accent1">
              <a:lumMod val="20000"/>
              <a:lumOff val="80000"/>
            </a:schemeClr>
          </a:solidFill>
          <a:ln w="25400">
            <a:solidFill>
              <a:schemeClr val="tx1"/>
            </a:solidFill>
          </a:ln>
        </p:spPr>
        <p:txBody>
          <a:bodyPr anchor="ctr" anchorCtr="0">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１４　居宅介護支援に関する基準の概要</a:t>
            </a:r>
            <a:endParaRPr lang="en-US" altLang="ja-JP" sz="2400" b="1" dirty="0"/>
          </a:p>
        </p:txBody>
      </p:sp>
      <p:graphicFrame>
        <p:nvGraphicFramePr>
          <p:cNvPr id="9" name="表 8"/>
          <p:cNvGraphicFramePr>
            <a:graphicFrameLocks noGrp="1"/>
          </p:cNvGraphicFramePr>
          <p:nvPr>
            <p:extLst>
              <p:ext uri="{D42A27DB-BD31-4B8C-83A1-F6EECF244321}">
                <p14:modId xmlns:p14="http://schemas.microsoft.com/office/powerpoint/2010/main" val="1579053110"/>
              </p:ext>
            </p:extLst>
          </p:nvPr>
        </p:nvGraphicFramePr>
        <p:xfrm>
          <a:off x="59440" y="961903"/>
          <a:ext cx="12073119" cy="5875603"/>
        </p:xfrm>
        <a:graphic>
          <a:graphicData uri="http://schemas.openxmlformats.org/drawingml/2006/table">
            <a:tbl>
              <a:tblPr/>
              <a:tblGrid>
                <a:gridCol w="548155">
                  <a:extLst>
                    <a:ext uri="{9D8B030D-6E8A-4147-A177-3AD203B41FA5}">
                      <a16:colId xmlns:a16="http://schemas.microsoft.com/office/drawing/2014/main" val="3395489851"/>
                    </a:ext>
                  </a:extLst>
                </a:gridCol>
                <a:gridCol w="548155">
                  <a:extLst>
                    <a:ext uri="{9D8B030D-6E8A-4147-A177-3AD203B41FA5}">
                      <a16:colId xmlns:a16="http://schemas.microsoft.com/office/drawing/2014/main" val="4199968051"/>
                    </a:ext>
                  </a:extLst>
                </a:gridCol>
                <a:gridCol w="10976809">
                  <a:extLst>
                    <a:ext uri="{9D8B030D-6E8A-4147-A177-3AD203B41FA5}">
                      <a16:colId xmlns:a16="http://schemas.microsoft.com/office/drawing/2014/main" val="1830341591"/>
                    </a:ext>
                  </a:extLst>
                </a:gridCol>
              </a:tblGrid>
              <a:tr h="271216">
                <a:tc>
                  <a:txBody>
                    <a:bodyPr/>
                    <a:lstStyle/>
                    <a:p>
                      <a:pPr algn="ctr" fontAlgn="t"/>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職種</a:t>
                      </a:r>
                    </a:p>
                  </a:txBody>
                  <a:tcPr marL="4022" marR="4022" marT="40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ja-JP"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資格</a:t>
                      </a:r>
                      <a:endPar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4022" marR="4022" marT="40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ja-JP" altLang="en-US" sz="2000" b="0" i="0" u="none" strike="noStrike">
                          <a:solidFill>
                            <a:srgbClr val="000000"/>
                          </a:solidFill>
                          <a:effectLst/>
                          <a:latin typeface="游ゴシック" panose="020B0400000000000000" pitchFamily="50" charset="-128"/>
                          <a:ea typeface="游ゴシック" panose="020B0400000000000000" pitchFamily="50" charset="-128"/>
                        </a:rPr>
                        <a:t>配置要件</a:t>
                      </a:r>
                    </a:p>
                  </a:txBody>
                  <a:tcPr marL="4022" marR="4022" marT="40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3421286"/>
                  </a:ext>
                </a:extLst>
              </a:tr>
              <a:tr h="1035451">
                <a:tc rowSpan="2">
                  <a:txBody>
                    <a:bodyPr/>
                    <a:lstStyle/>
                    <a:p>
                      <a:pPr algn="ctr" fontAlgn="t"/>
                      <a:r>
                        <a:rPr lang="ja-JP"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管</a:t>
                      </a:r>
                      <a:endParaRPr lang="en-US" altLang="ja-JP" sz="20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ctr" fontAlgn="t"/>
                      <a:r>
                        <a:rPr lang="ja-JP"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理</a:t>
                      </a:r>
                      <a:endParaRPr lang="en-US" altLang="ja-JP" sz="20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ctr" fontAlgn="t"/>
                      <a:r>
                        <a:rPr lang="ja-JP"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者</a:t>
                      </a:r>
                      <a:endParaRPr lang="ja-JP" altLang="en-US" sz="2000" b="0" i="0" u="none" strike="noStrike" dirty="0">
                        <a:solidFill>
                          <a:srgbClr val="FF0000"/>
                        </a:solidFill>
                        <a:effectLst/>
                        <a:latin typeface="游ゴシック" panose="020B0400000000000000" pitchFamily="50" charset="-128"/>
                        <a:ea typeface="游ゴシック" panose="020B0400000000000000" pitchFamily="50" charset="-128"/>
                      </a:endParaRPr>
                    </a:p>
                  </a:txBody>
                  <a:tcPr marL="4022" marR="4022" marT="4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t"/>
                      <a:r>
                        <a:rPr lang="zh-TW"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主</a:t>
                      </a:r>
                      <a:endParaRPr lang="en-US" altLang="zh-TW" sz="20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ctr" fontAlgn="t"/>
                      <a:r>
                        <a:rPr lang="zh-TW"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任</a:t>
                      </a:r>
                      <a:endParaRPr lang="en-US" altLang="zh-TW" sz="20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ctr" fontAlgn="t"/>
                      <a:r>
                        <a:rPr lang="zh-TW"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介</a:t>
                      </a:r>
                      <a:endParaRPr lang="en-US" altLang="zh-TW" sz="20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ctr" fontAlgn="t"/>
                      <a:r>
                        <a:rPr lang="zh-TW"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護</a:t>
                      </a:r>
                      <a:endParaRPr lang="en-US" altLang="zh-TW" sz="20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ctr" fontAlgn="t"/>
                      <a:r>
                        <a:rPr lang="zh-TW"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支</a:t>
                      </a:r>
                      <a:endParaRPr lang="en-US" altLang="zh-TW" sz="20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ctr" fontAlgn="t"/>
                      <a:r>
                        <a:rPr lang="zh-TW"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援</a:t>
                      </a:r>
                      <a:endParaRPr lang="en-US" altLang="zh-TW" sz="20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ctr" fontAlgn="t"/>
                      <a:r>
                        <a:rPr lang="zh-TW"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専</a:t>
                      </a:r>
                      <a:endParaRPr lang="en-US" altLang="zh-TW" sz="20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ctr" fontAlgn="t"/>
                      <a:r>
                        <a:rPr lang="zh-TW"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門</a:t>
                      </a:r>
                      <a:endParaRPr lang="en-US" altLang="zh-TW" sz="20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ctr" fontAlgn="t"/>
                      <a:r>
                        <a:rPr lang="zh-TW"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員</a:t>
                      </a:r>
                      <a:endParaRPr lang="zh-TW"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4022" marR="4022" marT="4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76213" indent="-176213" algn="l" fontAlgn="ct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常勤職員であること</a:t>
                      </a:r>
                      <a:r>
                        <a:rPr lang="ja-JP"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a:t>
                      </a:r>
                      <a:endParaRPr lang="en-US" altLang="ja-JP" sz="20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marL="176213" indent="-176213" algn="l" fontAlgn="ctr"/>
                      <a:endParaRPr lang="en-US" altLang="ja-JP" sz="3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marL="176213" indent="-176213" algn="l" fontAlgn="ctr"/>
                      <a:r>
                        <a:rPr lang="en-US" altLang="ja-JP" sz="20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ja-JP"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支障</a:t>
                      </a: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のない範囲で当該事業所の介護支援専門員、他事業所等（訪問系サービス従業者、介護保険施設の常勤専従介護支援専門員を除く）と兼務可。</a:t>
                      </a:r>
                    </a:p>
                  </a:txBody>
                  <a:tcPr marL="4022" marR="4022" marT="4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436716457"/>
                  </a:ext>
                </a:extLst>
              </a:tr>
              <a:tr h="2363317">
                <a:tc vMerge="1">
                  <a:txBody>
                    <a:bodyPr/>
                    <a:lstStyle/>
                    <a:p>
                      <a:endParaRPr kumimoji="1" lang="ja-JP" altLang="en-US"/>
                    </a:p>
                  </a:txBody>
                  <a:tcPr/>
                </a:tc>
                <a:tc vMerge="1">
                  <a:txBody>
                    <a:bodyPr/>
                    <a:lstStyle/>
                    <a:p>
                      <a:endParaRPr kumimoji="1" lang="ja-JP" altLang="en-US"/>
                    </a:p>
                  </a:txBody>
                  <a:tcPr/>
                </a:tc>
                <a:tc>
                  <a:txBody>
                    <a:bodyPr/>
                    <a:lstStyle/>
                    <a:p>
                      <a:pPr marL="176213" indent="-176213" algn="l" fontAlgn="ctr"/>
                      <a:r>
                        <a:rPr lang="en-US" altLang="ja-JP" sz="20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ja-JP"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主任</a:t>
                      </a: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介護支援専門員の確保が著しく困難である等やむを得ない理由がある場合については、介護支援専門員を管理者とすることができる</a:t>
                      </a:r>
                      <a:r>
                        <a:rPr lang="ja-JP"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a:t>
                      </a:r>
                      <a:endParaRPr lang="en-US" altLang="ja-JP" sz="20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marL="176213" indent="-176213" algn="l" fontAlgn="ctr"/>
                      <a:endParaRPr lang="en-US" altLang="ja-JP" sz="8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marL="176213" indent="-176213" algn="l" fontAlgn="ctr"/>
                      <a:r>
                        <a:rPr lang="en-US" altLang="ja-JP" sz="20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ja-JP"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令和</a:t>
                      </a: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９年３月３１日までの間は、令和３年３月３１日時点で主任介護支援専 門員でない者が管理者である事業所については、当該管理者が管理者である限り、管理者を主任介護支援専門員とする要件の適用を猶予することとしているが、指定居宅介護支援事業所における業務管理や人材 育成の取り組みを促進する観点から、経過措置期間の終了を待たず、管理者として主任介護支援専門員を配置することが望ましい。</a:t>
                      </a:r>
                    </a:p>
                  </a:txBody>
                  <a:tcPr marL="4022" marR="4022" marT="4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1591964"/>
                  </a:ext>
                </a:extLst>
              </a:tr>
              <a:tr h="501445">
                <a:tc rowSpan="3">
                  <a:txBody>
                    <a:bodyPr/>
                    <a:lstStyle/>
                    <a:p>
                      <a:pPr algn="ctr" fontAlgn="t"/>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従業者</a:t>
                      </a:r>
                    </a:p>
                  </a:txBody>
                  <a:tcPr marL="4022" marR="4022" marT="4022"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rowSpan="3">
                  <a:txBody>
                    <a:bodyPr/>
                    <a:lstStyle/>
                    <a:p>
                      <a:pPr algn="ctr" fontAlgn="ctr"/>
                      <a:r>
                        <a:rPr lang="zh-TW"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介</a:t>
                      </a:r>
                      <a:endParaRPr lang="en-US" altLang="zh-TW" sz="20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ctr" fontAlgn="ctr"/>
                      <a:r>
                        <a:rPr lang="zh-TW"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護</a:t>
                      </a:r>
                      <a:endParaRPr lang="en-US" altLang="zh-TW" sz="20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ctr" fontAlgn="ctr"/>
                      <a:r>
                        <a:rPr lang="zh-TW"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支</a:t>
                      </a:r>
                      <a:endParaRPr lang="en-US" altLang="zh-TW" sz="20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ctr" fontAlgn="ctr"/>
                      <a:r>
                        <a:rPr lang="zh-TW"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援</a:t>
                      </a:r>
                      <a:endParaRPr lang="en-US" altLang="zh-TW" sz="20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ctr" fontAlgn="ctr"/>
                      <a:r>
                        <a:rPr lang="zh-TW"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専</a:t>
                      </a:r>
                      <a:endParaRPr lang="en-US" altLang="zh-TW" sz="20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ctr" fontAlgn="ctr"/>
                      <a:r>
                        <a:rPr lang="zh-TW"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門</a:t>
                      </a:r>
                      <a:endParaRPr lang="en-US" altLang="zh-TW" sz="20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ctr" fontAlgn="ctr"/>
                      <a:r>
                        <a:rPr lang="zh-TW"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員</a:t>
                      </a: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4022" marR="4022" marT="4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ct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１人以上の常勤であるものを置かなければならない。</a:t>
                      </a:r>
                    </a:p>
                  </a:txBody>
                  <a:tcPr marL="4022" marR="4022" marT="4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311121599"/>
                  </a:ext>
                </a:extLst>
              </a:tr>
              <a:tr h="486697">
                <a:tc vMerge="1">
                  <a:txBody>
                    <a:bodyPr/>
                    <a:lstStyle/>
                    <a:p>
                      <a:endParaRPr kumimoji="1" lang="ja-JP" altLang="en-US"/>
                    </a:p>
                  </a:txBody>
                  <a:tcPr/>
                </a:tc>
                <a:tc vMerge="1">
                  <a:txBody>
                    <a:bodyPr/>
                    <a:lstStyle/>
                    <a:p>
                      <a:pPr algn="l" fontAlgn="t"/>
                      <a:endPar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4022" marR="4022" marT="40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利用者の数が４４又はその端数を増すごとに１。</a:t>
                      </a:r>
                    </a:p>
                  </a:txBody>
                  <a:tcPr marL="4022" marR="4022" marT="4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204002523"/>
                  </a:ext>
                </a:extLst>
              </a:tr>
              <a:tr h="1179871">
                <a:tc vMerge="1">
                  <a:txBody>
                    <a:bodyPr/>
                    <a:lstStyle/>
                    <a:p>
                      <a:endParaRPr kumimoji="1" lang="ja-JP" altLang="en-US"/>
                    </a:p>
                  </a:txBody>
                  <a:tcPr/>
                </a:tc>
                <a:tc vMerge="1">
                  <a:txBody>
                    <a:bodyPr/>
                    <a:lstStyle/>
                    <a:p>
                      <a:pPr algn="l" fontAlgn="t"/>
                      <a:endPar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4022" marR="4022" marT="402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altLang="ja-JP" sz="20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ja-JP"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国民</a:t>
                      </a: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健康保険中央会が運用管理する電子計算機と接続されたサービス計画の情報共有等のための情報処理システムを活用し、かつ、事務職員を配置している場合は、利用者の数が４９又はその端数を増すごとに１。</a:t>
                      </a:r>
                    </a:p>
                  </a:txBody>
                  <a:tcPr marL="4022" marR="4022" marT="4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a:noFill/>
                    </a:lnB>
                  </a:tcPr>
                </a:tc>
                <a:extLst>
                  <a:ext uri="{0D108BD9-81ED-4DB2-BD59-A6C34878D82A}">
                    <a16:rowId xmlns:a16="http://schemas.microsoft.com/office/drawing/2014/main" val="347343585"/>
                  </a:ext>
                </a:extLst>
              </a:tr>
            </a:tbl>
          </a:graphicData>
        </a:graphic>
      </p:graphicFrame>
      <p:sp>
        <p:nvSpPr>
          <p:cNvPr id="10" name="テキスト ボックス 9"/>
          <p:cNvSpPr txBox="1"/>
          <p:nvPr/>
        </p:nvSpPr>
        <p:spPr>
          <a:xfrm>
            <a:off x="0" y="580763"/>
            <a:ext cx="12192000" cy="400110"/>
          </a:xfrm>
          <a:prstGeom prst="rect">
            <a:avLst/>
          </a:prstGeom>
          <a:noFill/>
        </p:spPr>
        <p:txBody>
          <a:bodyPr wrap="square" rtlCol="0">
            <a:spAutoFit/>
          </a:bodyPr>
          <a:lstStyle/>
          <a:p>
            <a:r>
              <a:rPr kumimoji="1" lang="ja-JP" altLang="en-US" sz="2000" b="1" dirty="0" smtClean="0"/>
              <a:t>■　人員基準</a:t>
            </a:r>
            <a:endParaRPr kumimoji="1" lang="en-US" altLang="ja-JP" sz="2000" b="1" dirty="0" smtClean="0"/>
          </a:p>
        </p:txBody>
      </p:sp>
    </p:spTree>
    <p:extLst>
      <p:ext uri="{BB962C8B-B14F-4D97-AF65-F5344CB8AC3E}">
        <p14:creationId xmlns:p14="http://schemas.microsoft.com/office/powerpoint/2010/main" val="1008356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1D9830F-53EB-46B6-9EC0-C4C68F82A889}" type="slidenum">
              <a:rPr kumimoji="1" lang="ja-JP" altLang="en-US" smtClean="0"/>
              <a:t>36</a:t>
            </a:fld>
            <a:endParaRPr kumimoji="1" lang="ja-JP" altLang="en-US"/>
          </a:p>
        </p:txBody>
      </p:sp>
      <p:sp>
        <p:nvSpPr>
          <p:cNvPr id="5" name="正方形/長方形 4"/>
          <p:cNvSpPr/>
          <p:nvPr/>
        </p:nvSpPr>
        <p:spPr>
          <a:xfrm>
            <a:off x="0" y="0"/>
            <a:ext cx="12192000" cy="6704399"/>
          </a:xfrm>
          <a:prstGeom prst="rect">
            <a:avLst/>
          </a:prstGeom>
        </p:spPr>
        <p:txBody>
          <a:bodyPr wrap="square">
            <a:spAutoFit/>
          </a:bodyPr>
          <a:lstStyle/>
          <a:p>
            <a:r>
              <a:rPr lang="ja-JP" altLang="en-US" sz="2000" b="1" dirty="0" smtClean="0"/>
              <a:t>＜用語 の定義＞</a:t>
            </a:r>
            <a:endParaRPr lang="en-US" altLang="ja-JP" sz="2000" b="1" dirty="0" smtClean="0"/>
          </a:p>
          <a:p>
            <a:endParaRPr lang="ja-JP" altLang="en-US" sz="800" b="1" dirty="0" smtClean="0"/>
          </a:p>
          <a:p>
            <a:r>
              <a:rPr lang="ja-JP" altLang="en-US" sz="2000" b="1" dirty="0" smtClean="0"/>
              <a:t>「常勤」</a:t>
            </a:r>
          </a:p>
          <a:p>
            <a:pPr marL="88900" indent="179388"/>
            <a:r>
              <a:rPr lang="ja-JP" altLang="en-US" sz="2000" dirty="0" smtClean="0"/>
              <a:t>当該</a:t>
            </a:r>
            <a:r>
              <a:rPr lang="ja-JP" altLang="en-US" sz="2000" dirty="0"/>
              <a:t>事業所における勤務時間が、当該事業所において定められている常勤の従業者が勤務すべき時間</a:t>
            </a:r>
            <a:r>
              <a:rPr lang="en-US" altLang="ja-JP" sz="2000" dirty="0"/>
              <a:t>(</a:t>
            </a:r>
            <a:r>
              <a:rPr lang="en-US" altLang="ja-JP" sz="2000" dirty="0" smtClean="0"/>
              <a:t>32</a:t>
            </a:r>
            <a:r>
              <a:rPr lang="ja-JP" altLang="en-US" sz="2000" dirty="0" smtClean="0"/>
              <a:t>時間</a:t>
            </a:r>
            <a:r>
              <a:rPr lang="ja-JP" altLang="en-US" sz="2000" dirty="0"/>
              <a:t>を下回る場合は</a:t>
            </a:r>
            <a:r>
              <a:rPr lang="en-US" altLang="ja-JP" sz="2000" dirty="0"/>
              <a:t>32</a:t>
            </a:r>
            <a:r>
              <a:rPr lang="ja-JP" altLang="en-US" sz="2000" dirty="0"/>
              <a:t>時間を基本とする。</a:t>
            </a:r>
            <a:r>
              <a:rPr lang="en-US" altLang="ja-JP" sz="2000" dirty="0"/>
              <a:t>)</a:t>
            </a:r>
            <a:r>
              <a:rPr lang="ja-JP" altLang="en-US" sz="2000" dirty="0"/>
              <a:t>に達していることをいうものである</a:t>
            </a:r>
            <a:r>
              <a:rPr lang="ja-JP" altLang="en-US" sz="2000" dirty="0" smtClean="0"/>
              <a:t>。</a:t>
            </a:r>
            <a:endParaRPr lang="en-US" altLang="ja-JP" sz="2000" dirty="0" smtClean="0"/>
          </a:p>
          <a:p>
            <a:pPr marL="88900" indent="179388">
              <a:lnSpc>
                <a:spcPts val="1000"/>
              </a:lnSpc>
            </a:pPr>
            <a:endParaRPr lang="en-US" altLang="ja-JP" sz="500" dirty="0" smtClean="0"/>
          </a:p>
          <a:p>
            <a:pPr marL="88900" indent="179388">
              <a:lnSpc>
                <a:spcPts val="2000"/>
              </a:lnSpc>
            </a:pPr>
            <a:r>
              <a:rPr lang="ja-JP" altLang="en-US" sz="2000" dirty="0" smtClean="0"/>
              <a:t>ただし、</a:t>
            </a:r>
            <a:r>
              <a:rPr lang="ja-JP" altLang="en-US" sz="2000" dirty="0"/>
              <a:t>雇用の分野における男女の均等な機会及び待遇の確保等に関する</a:t>
            </a:r>
            <a:r>
              <a:rPr lang="ja-JP" altLang="en-US" sz="2000" dirty="0" smtClean="0"/>
              <a:t>法律第</a:t>
            </a:r>
            <a:r>
              <a:rPr lang="en-US" altLang="ja-JP" sz="2000" dirty="0" smtClean="0"/>
              <a:t>13</a:t>
            </a:r>
            <a:r>
              <a:rPr lang="ja-JP" altLang="en-US" sz="2000" dirty="0"/>
              <a:t>条第１項に規定する措置（以下「母性健康管理措置」という。）又は育児休業、介護休業等育児又は家族介護を行う労働者の福祉に関する</a:t>
            </a:r>
            <a:r>
              <a:rPr lang="ja-JP" altLang="en-US" sz="2000" dirty="0" smtClean="0"/>
              <a:t>法律第</a:t>
            </a:r>
            <a:r>
              <a:rPr lang="en-US" altLang="ja-JP" sz="2000" dirty="0" smtClean="0"/>
              <a:t>23</a:t>
            </a:r>
            <a:r>
              <a:rPr lang="ja-JP" altLang="en-US" sz="2000" dirty="0"/>
              <a:t>条第１項、同条第３項又は同法第</a:t>
            </a:r>
            <a:r>
              <a:rPr lang="en-US" altLang="ja-JP" sz="2000" dirty="0"/>
              <a:t>24</a:t>
            </a:r>
            <a:r>
              <a:rPr lang="ja-JP" altLang="en-US" sz="2000" dirty="0"/>
              <a:t>条に規定する所定労働時間の短縮等の措置若しくは厚生労働省「事業場における治療と仕事の両立支援のためのガイドライン」に沿って事業者が自主的に設ける所定労働時間の短縮措置（以下「育児、介護及び治療のための所定労働時間の短縮等の措置」という。</a:t>
            </a:r>
            <a:r>
              <a:rPr lang="ja-JP" altLang="en-US" sz="2000" dirty="0" smtClean="0"/>
              <a:t>）が講じられている者については、</a:t>
            </a:r>
            <a:r>
              <a:rPr lang="ja-JP" altLang="en-US" sz="2000" dirty="0"/>
              <a:t>利用者の処遇に支障がない体制が事業所として整っている場合は、例外的に常勤の従業者が勤務</a:t>
            </a:r>
            <a:r>
              <a:rPr lang="ja-JP" altLang="en-US" sz="2000" dirty="0" smtClean="0"/>
              <a:t>すべき時間数</a:t>
            </a:r>
            <a:r>
              <a:rPr lang="ja-JP" altLang="en-US" sz="2000" dirty="0"/>
              <a:t>を</a:t>
            </a:r>
            <a:r>
              <a:rPr lang="en-US" altLang="ja-JP" sz="2000" dirty="0"/>
              <a:t>30</a:t>
            </a:r>
            <a:r>
              <a:rPr lang="ja-JP" altLang="en-US" sz="2000" dirty="0"/>
              <a:t>時間として取り扱うことを可能と</a:t>
            </a:r>
            <a:r>
              <a:rPr lang="ja-JP" altLang="en-US" sz="2000" dirty="0" smtClean="0"/>
              <a:t>する。</a:t>
            </a:r>
            <a:endParaRPr lang="en-US" altLang="ja-JP" sz="2000" dirty="0" smtClean="0"/>
          </a:p>
          <a:p>
            <a:pPr marL="88900" indent="179388">
              <a:lnSpc>
                <a:spcPts val="1000"/>
              </a:lnSpc>
            </a:pPr>
            <a:endParaRPr lang="en-US" altLang="ja-JP" sz="500" dirty="0"/>
          </a:p>
          <a:p>
            <a:pPr marL="88900" indent="179388">
              <a:lnSpc>
                <a:spcPts val="2000"/>
              </a:lnSpc>
            </a:pPr>
            <a:r>
              <a:rPr lang="ja-JP" altLang="en-US" sz="2000" dirty="0" smtClean="0"/>
              <a:t>同一</a:t>
            </a:r>
            <a:r>
              <a:rPr lang="ja-JP" altLang="en-US" sz="2000" dirty="0"/>
              <a:t>の事業者によって当該事業所に併設される事業所の</a:t>
            </a:r>
            <a:r>
              <a:rPr lang="ja-JP" altLang="en-US" sz="2000" dirty="0" smtClean="0"/>
              <a:t>職務であって</a:t>
            </a:r>
            <a:r>
              <a:rPr lang="ja-JP" altLang="en-US" sz="2000" dirty="0"/>
              <a:t>、当該事業所の職務と</a:t>
            </a:r>
            <a:r>
              <a:rPr lang="ja-JP" altLang="en-US" sz="2000" dirty="0" smtClean="0"/>
              <a:t>同時並行的に行われることが差し支えないと考えられるものについては、その勤務時間が常勤の従業者が</a:t>
            </a:r>
            <a:r>
              <a:rPr lang="ja-JP" altLang="en-US" sz="2000" dirty="0"/>
              <a:t>勤務すべき時間に達していれば、常勤の要件を満たすものであることとする</a:t>
            </a:r>
            <a:r>
              <a:rPr lang="ja-JP" altLang="en-US" sz="2000" dirty="0" smtClean="0"/>
              <a:t>。</a:t>
            </a:r>
            <a:endParaRPr lang="en-US" altLang="ja-JP" sz="2000" dirty="0" smtClean="0"/>
          </a:p>
          <a:p>
            <a:pPr marL="88900" indent="179388">
              <a:lnSpc>
                <a:spcPts val="1000"/>
              </a:lnSpc>
            </a:pPr>
            <a:endParaRPr lang="en-US" altLang="ja-JP" sz="500" dirty="0"/>
          </a:p>
          <a:p>
            <a:pPr marL="88900" indent="179388">
              <a:lnSpc>
                <a:spcPts val="2000"/>
              </a:lnSpc>
            </a:pPr>
            <a:r>
              <a:rPr lang="ja-JP" altLang="en-US" sz="2000" dirty="0" smtClean="0"/>
              <a:t>また、人員</a:t>
            </a:r>
            <a:r>
              <a:rPr lang="ja-JP" altLang="en-US" sz="2000" dirty="0"/>
              <a:t>基準において常勤要件が設けられている場合、従事者</a:t>
            </a:r>
            <a:r>
              <a:rPr lang="ja-JP" altLang="en-US" sz="2000" dirty="0" smtClean="0"/>
              <a:t>が産前</a:t>
            </a:r>
            <a:r>
              <a:rPr lang="ja-JP" altLang="en-US" sz="2000" dirty="0"/>
              <a:t>産後</a:t>
            </a:r>
            <a:r>
              <a:rPr lang="ja-JP" altLang="en-US" sz="2000" dirty="0" smtClean="0"/>
              <a:t>休業、育児休業、介護休業、育児</a:t>
            </a:r>
            <a:r>
              <a:rPr lang="ja-JP" altLang="en-US" sz="2000" dirty="0"/>
              <a:t>休業</a:t>
            </a:r>
            <a:r>
              <a:rPr lang="ja-JP" altLang="en-US" sz="2000" dirty="0" smtClean="0"/>
              <a:t>に準ずる休業を</a:t>
            </a:r>
            <a:r>
              <a:rPr lang="ja-JP" altLang="en-US" sz="2000" dirty="0"/>
              <a:t>取得中の期間において、当該人員基準において求められる資質を有する複数の</a:t>
            </a:r>
            <a:r>
              <a:rPr lang="ja-JP" altLang="en-US" sz="2000" dirty="0" smtClean="0"/>
              <a:t>非常勤</a:t>
            </a:r>
            <a:r>
              <a:rPr lang="ja-JP" altLang="en-US" sz="2000" dirty="0"/>
              <a:t>の</a:t>
            </a:r>
            <a:r>
              <a:rPr lang="ja-JP" altLang="en-US" sz="2000" dirty="0" smtClean="0"/>
              <a:t>従事者</a:t>
            </a:r>
            <a:r>
              <a:rPr lang="ja-JP" altLang="en-US" sz="2000" dirty="0"/>
              <a:t>を常勤の従業者の員数に換算することにより、人員基準を満たすことが可能であることとする</a:t>
            </a:r>
            <a:r>
              <a:rPr lang="ja-JP" altLang="en-US" sz="2000" dirty="0" smtClean="0"/>
              <a:t>。</a:t>
            </a:r>
            <a:endParaRPr lang="en-US" altLang="ja-JP" sz="2000" dirty="0" smtClean="0"/>
          </a:p>
          <a:p>
            <a:pPr marL="263525" indent="179388">
              <a:lnSpc>
                <a:spcPts val="2000"/>
              </a:lnSpc>
            </a:pPr>
            <a:endParaRPr lang="en-US" altLang="ja-JP" sz="2000" dirty="0" smtClean="0"/>
          </a:p>
          <a:p>
            <a:pPr>
              <a:lnSpc>
                <a:spcPts val="2000"/>
              </a:lnSpc>
            </a:pPr>
            <a:r>
              <a:rPr lang="ja-JP" altLang="en-US" sz="2000" b="1" dirty="0" smtClean="0"/>
              <a:t>「専らその職務に従事</a:t>
            </a:r>
            <a:r>
              <a:rPr lang="ja-JP" altLang="en-US" sz="2000" b="1" dirty="0"/>
              <a:t>する</a:t>
            </a:r>
            <a:r>
              <a:rPr lang="ja-JP" altLang="en-US" sz="2000" b="1" dirty="0" smtClean="0"/>
              <a:t>」</a:t>
            </a:r>
            <a:endParaRPr lang="en-US" altLang="ja-JP" sz="2000" b="1" dirty="0" smtClean="0"/>
          </a:p>
          <a:p>
            <a:pPr marL="88900">
              <a:lnSpc>
                <a:spcPts val="2000"/>
              </a:lnSpc>
            </a:pPr>
            <a:r>
              <a:rPr lang="ja-JP" altLang="en-US" dirty="0" smtClean="0"/>
              <a:t>　</a:t>
            </a:r>
            <a:r>
              <a:rPr lang="ja-JP" altLang="en-US" sz="2000" dirty="0" smtClean="0"/>
              <a:t>原則</a:t>
            </a:r>
            <a:r>
              <a:rPr lang="ja-JP" altLang="en-US" sz="2000" dirty="0"/>
              <a:t>として、サービス提供時間帯を通じて当該サービス以外の職務に従事しないことをいうものである</a:t>
            </a:r>
            <a:r>
              <a:rPr lang="ja-JP" altLang="en-US" sz="2000" dirty="0" smtClean="0"/>
              <a:t>。　</a:t>
            </a:r>
            <a:endParaRPr lang="en-US" altLang="ja-JP" sz="2000" dirty="0"/>
          </a:p>
          <a:p>
            <a:pPr marL="88900" indent="176213">
              <a:lnSpc>
                <a:spcPts val="2000"/>
              </a:lnSpc>
            </a:pPr>
            <a:r>
              <a:rPr lang="ja-JP" altLang="en-US" sz="2000" dirty="0" smtClean="0"/>
              <a:t>この</a:t>
            </a:r>
            <a:r>
              <a:rPr lang="ja-JP" altLang="en-US" sz="2000" dirty="0"/>
              <a:t>場合のサービス提供時間帯とは、当該従事者の当該事業所における勤務時間をいうものであり、</a:t>
            </a:r>
            <a:r>
              <a:rPr lang="ja-JP" altLang="en-US" sz="2000" dirty="0" smtClean="0"/>
              <a:t>当該従業者</a:t>
            </a:r>
            <a:r>
              <a:rPr lang="ja-JP" altLang="en-US" sz="2000" dirty="0"/>
              <a:t>の常勤・非常勤の別を問わない</a:t>
            </a:r>
            <a:r>
              <a:rPr lang="ja-JP" altLang="en-US" sz="2000" dirty="0" smtClean="0"/>
              <a:t>。</a:t>
            </a:r>
            <a:endParaRPr lang="en-US" altLang="ja-JP" sz="2000" dirty="0" smtClean="0"/>
          </a:p>
        </p:txBody>
      </p:sp>
    </p:spTree>
    <p:extLst>
      <p:ext uri="{BB962C8B-B14F-4D97-AF65-F5344CB8AC3E}">
        <p14:creationId xmlns:p14="http://schemas.microsoft.com/office/powerpoint/2010/main" val="252744373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0" y="0"/>
            <a:ext cx="12191999" cy="6924973"/>
          </a:xfrm>
          <a:prstGeom prst="rect">
            <a:avLst/>
          </a:prstGeom>
          <a:noFill/>
        </p:spPr>
        <p:txBody>
          <a:bodyPr wrap="square" rtlCol="0">
            <a:spAutoFit/>
          </a:bodyPr>
          <a:lstStyle/>
          <a:p>
            <a:r>
              <a:rPr kumimoji="1" lang="ja-JP" altLang="en-US" b="1" dirty="0" smtClean="0"/>
              <a:t>■　運営に関する基準</a:t>
            </a:r>
            <a:endParaRPr kumimoji="1" lang="en-US" altLang="ja-JP" b="1" dirty="0" smtClean="0"/>
          </a:p>
          <a:p>
            <a:endParaRPr kumimoji="1" lang="en-US" altLang="ja-JP" sz="500" b="1" dirty="0" smtClean="0"/>
          </a:p>
          <a:p>
            <a:r>
              <a:rPr lang="ja-JP" altLang="en-US" sz="2000" b="1" dirty="0"/>
              <a:t>（１）内容及び手続の説明及び同意</a:t>
            </a:r>
            <a:r>
              <a:rPr lang="en-US" altLang="ja-JP" sz="2000" b="1" dirty="0"/>
              <a:t>(</a:t>
            </a:r>
            <a:r>
              <a:rPr lang="ja-JP" altLang="en-US" sz="2000" b="1" dirty="0"/>
              <a:t>基準第</a:t>
            </a:r>
            <a:r>
              <a:rPr lang="en-US" altLang="ja-JP" sz="2000" b="1" dirty="0" smtClean="0"/>
              <a:t>4</a:t>
            </a:r>
            <a:r>
              <a:rPr lang="ja-JP" altLang="en-US" sz="2000" b="1" dirty="0" smtClean="0"/>
              <a:t>条</a:t>
            </a:r>
            <a:r>
              <a:rPr lang="en-US" altLang="ja-JP" sz="2000" b="1" dirty="0" smtClean="0"/>
              <a:t>)</a:t>
            </a:r>
          </a:p>
          <a:p>
            <a:endParaRPr lang="en-US" altLang="ja-JP" sz="500" b="1" dirty="0"/>
          </a:p>
          <a:p>
            <a:pPr marL="608013" indent="-342900">
              <a:buAutoNum type="circleNumDbPlain"/>
            </a:pPr>
            <a:r>
              <a:rPr lang="ja-JP" altLang="en-US" sz="2000" dirty="0" smtClean="0"/>
              <a:t>指定</a:t>
            </a:r>
            <a:r>
              <a:rPr lang="ja-JP" altLang="en-US" sz="2000" dirty="0"/>
              <a:t>居宅介護支援事業者は、指定居宅介護支援の提供の開始に</a:t>
            </a:r>
            <a:r>
              <a:rPr lang="ja-JP" altLang="en-US" sz="2000" dirty="0" smtClean="0"/>
              <a:t>際し</a:t>
            </a:r>
            <a:r>
              <a:rPr lang="ja-JP" altLang="en-US" sz="2000" dirty="0"/>
              <a:t>、あらかじめ、利用申込者又は</a:t>
            </a:r>
            <a:r>
              <a:rPr lang="ja-JP" altLang="en-US" sz="2000" dirty="0" smtClean="0"/>
              <a:t>その家族</a:t>
            </a:r>
            <a:r>
              <a:rPr lang="ja-JP" altLang="en-US" sz="2000" dirty="0"/>
              <a:t>に対し</a:t>
            </a:r>
            <a:r>
              <a:rPr lang="ja-JP" altLang="en-US" sz="2000" dirty="0" smtClean="0"/>
              <a:t>、運営</a:t>
            </a:r>
            <a:r>
              <a:rPr lang="ja-JP" altLang="en-US" sz="2000" dirty="0"/>
              <a:t>規程の概要その他の利用申込者のサービスの選択に資すると認められる重要事項を</a:t>
            </a:r>
            <a:r>
              <a:rPr lang="ja-JP" altLang="en-US" sz="2000" dirty="0" smtClean="0"/>
              <a:t>記した</a:t>
            </a:r>
            <a:r>
              <a:rPr lang="ja-JP" altLang="en-US" sz="2000" dirty="0"/>
              <a:t>文書を交付して説明を</a:t>
            </a:r>
            <a:r>
              <a:rPr lang="ja-JP" altLang="en-US" sz="2000" dirty="0" smtClean="0"/>
              <a:t>行い</a:t>
            </a:r>
            <a:r>
              <a:rPr lang="ja-JP" altLang="en-US" sz="2000" dirty="0"/>
              <a:t>、当該提供の開始について利用申込者の同意を得なければならない</a:t>
            </a:r>
            <a:r>
              <a:rPr lang="ja-JP" altLang="en-US" sz="2000" dirty="0" smtClean="0"/>
              <a:t>。</a:t>
            </a:r>
            <a:endParaRPr lang="en-US" altLang="ja-JP" sz="2000" dirty="0" smtClean="0"/>
          </a:p>
          <a:p>
            <a:pPr marL="900113" indent="-635000"/>
            <a:r>
              <a:rPr lang="ja-JP" altLang="en-US" sz="2000" dirty="0"/>
              <a:t>　</a:t>
            </a:r>
            <a:r>
              <a:rPr lang="ja-JP" altLang="en-US" sz="2000" dirty="0" smtClean="0"/>
              <a:t>　</a:t>
            </a:r>
            <a:r>
              <a:rPr lang="en-US" altLang="ja-JP" sz="2000" dirty="0" smtClean="0"/>
              <a:t>※ </a:t>
            </a:r>
            <a:r>
              <a:rPr lang="ja-JP" altLang="en-US" sz="2000" dirty="0" smtClean="0"/>
              <a:t>当該同意は、書面によって確認することが適当である。</a:t>
            </a:r>
          </a:p>
          <a:p>
            <a:pPr marL="442913" indent="-177800"/>
            <a:r>
              <a:rPr lang="ja-JP" altLang="en-US" sz="2000" dirty="0" smtClean="0"/>
              <a:t>　（重要事項）</a:t>
            </a:r>
            <a:r>
              <a:rPr lang="en-US" altLang="ja-JP" sz="2000" dirty="0" smtClean="0"/>
              <a:t>ⅰ</a:t>
            </a:r>
            <a:r>
              <a:rPr lang="ja-JP" altLang="en-US" sz="2000" dirty="0" smtClean="0"/>
              <a:t>）指定居宅介護支援事業所の運営規程の概要</a:t>
            </a:r>
            <a:endParaRPr lang="en-US" altLang="ja-JP" sz="2000" dirty="0" smtClean="0"/>
          </a:p>
          <a:p>
            <a:pPr marL="442913" indent="-177800"/>
            <a:r>
              <a:rPr lang="ja-JP" altLang="en-US" sz="2000" dirty="0"/>
              <a:t>　</a:t>
            </a:r>
            <a:r>
              <a:rPr lang="ja-JP" altLang="en-US" sz="2000" dirty="0" smtClean="0"/>
              <a:t>　　　　　　</a:t>
            </a:r>
            <a:r>
              <a:rPr lang="en-US" altLang="ja-JP" sz="2000" dirty="0" smtClean="0"/>
              <a:t>ⅱ</a:t>
            </a:r>
            <a:r>
              <a:rPr lang="ja-JP" altLang="en-US" sz="2000" dirty="0" smtClean="0"/>
              <a:t>）介護</a:t>
            </a:r>
            <a:r>
              <a:rPr lang="ja-JP" altLang="en-US" sz="2000" dirty="0"/>
              <a:t>支援専門員の勤務の体制</a:t>
            </a:r>
          </a:p>
          <a:p>
            <a:pPr marL="442913" indent="-177800"/>
            <a:r>
              <a:rPr lang="ja-JP" altLang="en-US" sz="2000" dirty="0" smtClean="0"/>
              <a:t>　　　　　　　</a:t>
            </a:r>
            <a:r>
              <a:rPr lang="en-US" altLang="ja-JP" sz="2000" dirty="0" smtClean="0"/>
              <a:t>ⅲ</a:t>
            </a:r>
            <a:r>
              <a:rPr lang="ja-JP" altLang="en-US" sz="2000" dirty="0" smtClean="0"/>
              <a:t>）秘密</a:t>
            </a:r>
            <a:r>
              <a:rPr lang="ja-JP" altLang="en-US" sz="2000" dirty="0"/>
              <a:t>の</a:t>
            </a:r>
            <a:r>
              <a:rPr lang="ja-JP" altLang="en-US" sz="2000" dirty="0" smtClean="0"/>
              <a:t>保持</a:t>
            </a:r>
            <a:endParaRPr lang="en-US" altLang="ja-JP" sz="2000" dirty="0" smtClean="0"/>
          </a:p>
          <a:p>
            <a:pPr marL="442913" indent="-177800"/>
            <a:r>
              <a:rPr lang="ja-JP" altLang="en-US" sz="2000" dirty="0"/>
              <a:t>　</a:t>
            </a:r>
            <a:r>
              <a:rPr lang="ja-JP" altLang="en-US" sz="2000" dirty="0" smtClean="0"/>
              <a:t>　　　　　　</a:t>
            </a:r>
            <a:r>
              <a:rPr lang="en-US" altLang="ja-JP" sz="2000" dirty="0" smtClean="0"/>
              <a:t>ⅳ</a:t>
            </a:r>
            <a:r>
              <a:rPr lang="ja-JP" altLang="en-US" sz="2000" dirty="0" smtClean="0"/>
              <a:t>）事故</a:t>
            </a:r>
            <a:r>
              <a:rPr lang="ja-JP" altLang="en-US" sz="2000" dirty="0"/>
              <a:t>発生時の</a:t>
            </a:r>
            <a:r>
              <a:rPr lang="ja-JP" altLang="en-US" sz="2000" dirty="0" smtClean="0"/>
              <a:t>対応</a:t>
            </a:r>
            <a:endParaRPr lang="en-US" altLang="ja-JP" sz="2000" dirty="0" smtClean="0"/>
          </a:p>
          <a:p>
            <a:pPr marL="442913" indent="-177800"/>
            <a:r>
              <a:rPr lang="ja-JP" altLang="en-US" sz="2000" dirty="0"/>
              <a:t>　</a:t>
            </a:r>
            <a:r>
              <a:rPr lang="ja-JP" altLang="en-US" sz="2000" dirty="0" smtClean="0"/>
              <a:t>　　　　　　</a:t>
            </a:r>
            <a:r>
              <a:rPr lang="en-US" altLang="ja-JP" sz="2000" dirty="0" smtClean="0"/>
              <a:t>ⅴ</a:t>
            </a:r>
            <a:r>
              <a:rPr lang="ja-JP" altLang="en-US" sz="2000" dirty="0" smtClean="0"/>
              <a:t>）苦情</a:t>
            </a:r>
            <a:r>
              <a:rPr lang="ja-JP" altLang="en-US" sz="2000" dirty="0"/>
              <a:t>処理の</a:t>
            </a:r>
            <a:r>
              <a:rPr lang="ja-JP" altLang="en-US" sz="2000" dirty="0" smtClean="0"/>
              <a:t>体制</a:t>
            </a:r>
            <a:endParaRPr lang="en-US" altLang="ja-JP" sz="2000" dirty="0" smtClean="0"/>
          </a:p>
          <a:p>
            <a:pPr marL="442913" indent="-177800"/>
            <a:r>
              <a:rPr lang="ja-JP" altLang="en-US" sz="2000" dirty="0"/>
              <a:t>　</a:t>
            </a:r>
            <a:r>
              <a:rPr lang="ja-JP" altLang="en-US" sz="2000" dirty="0" smtClean="0"/>
              <a:t>　　　　　　</a:t>
            </a:r>
            <a:r>
              <a:rPr lang="en-US" altLang="ja-JP" sz="2000" dirty="0" smtClean="0"/>
              <a:t>ⅵ</a:t>
            </a:r>
            <a:r>
              <a:rPr lang="ja-JP" altLang="en-US" sz="2000" dirty="0" smtClean="0"/>
              <a:t>）その他</a:t>
            </a:r>
            <a:r>
              <a:rPr lang="ja-JP" altLang="en-US" sz="2000" dirty="0"/>
              <a:t>必要な事項</a:t>
            </a:r>
          </a:p>
          <a:p>
            <a:pPr marL="608013" indent="-342900">
              <a:buAutoNum type="circleNumDbPlain" startAt="2"/>
            </a:pPr>
            <a:endParaRPr lang="en-US" altLang="ja-JP" sz="800" dirty="0" smtClean="0"/>
          </a:p>
          <a:p>
            <a:pPr marL="608013" indent="-342900">
              <a:buAutoNum type="circleNumDbPlain" startAt="2"/>
            </a:pPr>
            <a:r>
              <a:rPr lang="ja-JP" altLang="en-US" sz="2000" dirty="0" smtClean="0"/>
              <a:t>居宅</a:t>
            </a:r>
            <a:r>
              <a:rPr lang="ja-JP" altLang="en-US" sz="2000" dirty="0"/>
              <a:t>サービス計画は、基本方針及び利用者の希望に基づき作成されるもので</a:t>
            </a:r>
            <a:r>
              <a:rPr lang="ja-JP" altLang="en-US" sz="2000" dirty="0" smtClean="0"/>
              <a:t>ある。</a:t>
            </a:r>
            <a:endParaRPr lang="en-US" altLang="ja-JP" sz="2000" dirty="0" smtClean="0"/>
          </a:p>
          <a:p>
            <a:pPr marL="442913" indent="-88900"/>
            <a:r>
              <a:rPr lang="ja-JP" altLang="en-US" sz="2000" dirty="0" smtClean="0"/>
              <a:t>　この</a:t>
            </a:r>
            <a:r>
              <a:rPr lang="ja-JP" altLang="en-US" sz="2000" dirty="0"/>
              <a:t>ため、指定居宅介護支援に</a:t>
            </a:r>
            <a:r>
              <a:rPr lang="ja-JP" altLang="en-US" sz="2000" dirty="0" smtClean="0"/>
              <a:t>ついて</a:t>
            </a:r>
            <a:r>
              <a:rPr lang="ja-JP" altLang="en-US" sz="2000" dirty="0"/>
              <a:t>利用者の主体的な参加が重要であり</a:t>
            </a:r>
            <a:r>
              <a:rPr lang="ja-JP" altLang="en-US" sz="2000" dirty="0" smtClean="0"/>
              <a:t>、居宅</a:t>
            </a:r>
            <a:r>
              <a:rPr lang="ja-JP" altLang="en-US" sz="2000" dirty="0"/>
              <a:t>サービス計画の作成に</a:t>
            </a:r>
            <a:r>
              <a:rPr lang="ja-JP" altLang="en-US" sz="2000" dirty="0" smtClean="0"/>
              <a:t>あたって、利用者</a:t>
            </a:r>
            <a:r>
              <a:rPr lang="ja-JP" altLang="en-US" sz="2000" dirty="0"/>
              <a:t>から介護支援専門員に対して</a:t>
            </a:r>
            <a:r>
              <a:rPr lang="ja-JP" altLang="en-US" sz="2000" dirty="0" smtClean="0"/>
              <a:t>複数の指定</a:t>
            </a:r>
            <a:r>
              <a:rPr lang="ja-JP" altLang="en-US" sz="2000" dirty="0"/>
              <a:t>居宅サービス事業者等の紹介を求めることや、居宅サービス計画原案に</a:t>
            </a:r>
            <a:r>
              <a:rPr lang="ja-JP" altLang="en-US" sz="2000" dirty="0" smtClean="0"/>
              <a:t>位置付けた</a:t>
            </a:r>
            <a:r>
              <a:rPr lang="ja-JP" altLang="en-US" sz="2000" dirty="0"/>
              <a:t>指定居宅サービス事業者等</a:t>
            </a:r>
            <a:r>
              <a:rPr lang="ja-JP" altLang="en-US" sz="2000" dirty="0" smtClean="0"/>
              <a:t>の選定理由</a:t>
            </a:r>
            <a:r>
              <a:rPr lang="ja-JP" altLang="en-US" sz="2000" dirty="0"/>
              <a:t>の説明を求めることが可能で</a:t>
            </a:r>
            <a:r>
              <a:rPr lang="ja-JP" altLang="en-US" sz="2000" dirty="0" smtClean="0"/>
              <a:t>あること</a:t>
            </a:r>
            <a:r>
              <a:rPr lang="ja-JP" altLang="en-US" sz="2000" dirty="0"/>
              <a:t>等に</a:t>
            </a:r>
            <a:r>
              <a:rPr lang="ja-JP" altLang="en-US" sz="2000" dirty="0" smtClean="0"/>
              <a:t>つき、十分</a:t>
            </a:r>
            <a:r>
              <a:rPr lang="ja-JP" altLang="en-US" sz="2000" dirty="0"/>
              <a:t>説明を行わなければならない</a:t>
            </a:r>
            <a:r>
              <a:rPr lang="ja-JP" altLang="en-US" sz="2000" dirty="0" smtClean="0"/>
              <a:t>。</a:t>
            </a:r>
            <a:endParaRPr lang="en-US" altLang="ja-JP" sz="2000" dirty="0" smtClean="0"/>
          </a:p>
          <a:p>
            <a:pPr marL="442913" indent="190500"/>
            <a:r>
              <a:rPr lang="ja-JP" altLang="en-US" sz="2000" dirty="0" smtClean="0"/>
              <a:t>なお</a:t>
            </a:r>
            <a:r>
              <a:rPr lang="ja-JP" altLang="en-US" sz="2000" dirty="0"/>
              <a:t>、この内容を利用</a:t>
            </a:r>
            <a:r>
              <a:rPr lang="ja-JP" altLang="en-US" sz="2000" dirty="0" smtClean="0"/>
              <a:t>申込者又は</a:t>
            </a:r>
            <a:r>
              <a:rPr lang="ja-JP" altLang="en-US" sz="2000" dirty="0"/>
              <a:t>その家族に説明を行うに当たっては、理解が得られるよう、文書の交付に</a:t>
            </a:r>
            <a:r>
              <a:rPr lang="ja-JP" altLang="en-US" sz="2000" dirty="0" smtClean="0"/>
              <a:t>加えて</a:t>
            </a:r>
            <a:r>
              <a:rPr lang="ja-JP" altLang="en-US" sz="2000" dirty="0"/>
              <a:t>口頭での説明を懇切丁寧に</a:t>
            </a:r>
            <a:r>
              <a:rPr lang="ja-JP" altLang="en-US" sz="2000" dirty="0" smtClean="0"/>
              <a:t>行うととも</a:t>
            </a:r>
            <a:r>
              <a:rPr lang="ja-JP" altLang="en-US" sz="2000" dirty="0"/>
              <a:t>に、それを理解したことについて必ず</a:t>
            </a:r>
            <a:r>
              <a:rPr lang="ja-JP" altLang="en-US" sz="2000" dirty="0" smtClean="0"/>
              <a:t>利用</a:t>
            </a:r>
            <a:r>
              <a:rPr lang="ja-JP" altLang="en-US" sz="2000" dirty="0"/>
              <a:t>申込者から同意を得なければならない。同意については利用者から</a:t>
            </a:r>
            <a:r>
              <a:rPr lang="ja-JP" altLang="en-US" sz="2000" dirty="0" smtClean="0"/>
              <a:t>署名を得ること</a:t>
            </a:r>
            <a:r>
              <a:rPr lang="ja-JP" altLang="en-US" sz="2000" dirty="0"/>
              <a:t>が望ましい。</a:t>
            </a:r>
          </a:p>
          <a:p>
            <a:pPr marL="449263" indent="-184150">
              <a:buAutoNum type="circleNumDbPlain" startAt="3"/>
            </a:pPr>
            <a:endParaRPr lang="en-US" altLang="ja-JP" sz="800" dirty="0" smtClean="0"/>
          </a:p>
        </p:txBody>
      </p:sp>
      <p:sp>
        <p:nvSpPr>
          <p:cNvPr id="4" name="スライド番号プレースホルダー 3"/>
          <p:cNvSpPr>
            <a:spLocks noGrp="1"/>
          </p:cNvSpPr>
          <p:nvPr>
            <p:ph type="sldNum" sz="quarter" idx="12"/>
          </p:nvPr>
        </p:nvSpPr>
        <p:spPr>
          <a:xfrm>
            <a:off x="9296177" y="6492875"/>
            <a:ext cx="2743200" cy="365125"/>
          </a:xfrm>
        </p:spPr>
        <p:txBody>
          <a:bodyPr/>
          <a:lstStyle/>
          <a:p>
            <a:fld id="{D339279A-9CE5-4E47-B07B-F5EE1F1AD395}" type="slidenum">
              <a:rPr kumimoji="1" lang="ja-JP" altLang="en-US" smtClean="0"/>
              <a:t>37</a:t>
            </a:fld>
            <a:endParaRPr kumimoji="1" lang="ja-JP" altLang="en-US" dirty="0"/>
          </a:p>
        </p:txBody>
      </p:sp>
    </p:spTree>
    <p:extLst>
      <p:ext uri="{BB962C8B-B14F-4D97-AF65-F5344CB8AC3E}">
        <p14:creationId xmlns:p14="http://schemas.microsoft.com/office/powerpoint/2010/main" val="119889043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30032" y="6375209"/>
            <a:ext cx="2743200" cy="365125"/>
          </a:xfrm>
        </p:spPr>
        <p:txBody>
          <a:bodyPr/>
          <a:lstStyle/>
          <a:p>
            <a:fld id="{D339279A-9CE5-4E47-B07B-F5EE1F1AD395}" type="slidenum">
              <a:rPr kumimoji="1" lang="ja-JP" altLang="en-US" smtClean="0"/>
              <a:t>38</a:t>
            </a:fld>
            <a:endParaRPr kumimoji="1" lang="ja-JP" altLang="en-US"/>
          </a:p>
        </p:txBody>
      </p:sp>
      <p:sp>
        <p:nvSpPr>
          <p:cNvPr id="3" name="正方形/長方形 2"/>
          <p:cNvSpPr/>
          <p:nvPr/>
        </p:nvSpPr>
        <p:spPr>
          <a:xfrm>
            <a:off x="0" y="40749"/>
            <a:ext cx="12192000" cy="5647700"/>
          </a:xfrm>
          <a:prstGeom prst="rect">
            <a:avLst/>
          </a:prstGeom>
        </p:spPr>
        <p:txBody>
          <a:bodyPr wrap="square">
            <a:spAutoFit/>
          </a:bodyPr>
          <a:lstStyle/>
          <a:p>
            <a:pPr marL="354013" indent="-184150">
              <a:buAutoNum type="circleNumDbPlain" startAt="3"/>
            </a:pPr>
            <a:r>
              <a:rPr lang="ja-JP" altLang="en-US" sz="2000" dirty="0"/>
              <a:t>　事業者は、サービス提供の開始に際し、あらかじめ、利用者又はその家族に対し、利用者について、病院又は診療所に入院する必要が生じた場合には、当該利用者に係る介護支援専門員の氏名及び連絡先を当該病院又は診療所に伝えるよう求めなければならない。</a:t>
            </a:r>
            <a:endParaRPr lang="en-US" altLang="ja-JP" sz="2000" dirty="0"/>
          </a:p>
          <a:p>
            <a:pPr marL="449263" indent="-184150"/>
            <a:r>
              <a:rPr lang="ja-JP" altLang="en-US" sz="2000" dirty="0"/>
              <a:t>　　なお、より実効性を高めるため、日頃から介護支援専門員の連絡先等を介護保険被保険者証や</a:t>
            </a:r>
            <a:r>
              <a:rPr lang="ja-JP" altLang="en-US" sz="2000" dirty="0" smtClean="0"/>
              <a:t>健康保険被保険者証</a:t>
            </a:r>
            <a:r>
              <a:rPr lang="ja-JP" altLang="en-US" sz="2000" dirty="0"/>
              <a:t>、お薬手帳等と合わせて保管することを依頼しておくことが望ましい。</a:t>
            </a:r>
          </a:p>
          <a:p>
            <a:pPr marL="519113" indent="-342900">
              <a:buAutoNum type="circleNumDbPlain" startAt="4"/>
            </a:pPr>
            <a:endParaRPr lang="en-US" altLang="ja-JP" sz="500" dirty="0" smtClean="0"/>
          </a:p>
          <a:p>
            <a:pPr marL="519113" indent="-342900">
              <a:buAutoNum type="circleNumDbPlain" startAt="4"/>
            </a:pPr>
            <a:r>
              <a:rPr lang="ja-JP" altLang="en-US" sz="2000" dirty="0" smtClean="0"/>
              <a:t>指定</a:t>
            </a:r>
            <a:r>
              <a:rPr lang="ja-JP" altLang="en-US" sz="2000" dirty="0"/>
              <a:t>居宅介護支援の提供にあたっては、利用者の意思及び人格を尊重し、常に利用者の立場に立って利用者に提供される指定居宅サービス等が特定の種類又は特定の指定居宅サービス等に不当に偏することのないよう、公正中立に行わなければならないこと等を踏まえ、前</a:t>
            </a:r>
            <a:r>
              <a:rPr lang="en-US" altLang="ja-JP" sz="2000" dirty="0" smtClean="0"/>
              <a:t>6</a:t>
            </a:r>
            <a:r>
              <a:rPr lang="ja-JP" altLang="en-US" sz="2000" dirty="0" smtClean="0"/>
              <a:t>月間</a:t>
            </a:r>
            <a:r>
              <a:rPr lang="ja-JP" altLang="en-US" sz="2000" dirty="0"/>
              <a:t>に当該指定居宅介護支援事業所において作成された居宅サービス計画の総数のうちに訪問介護、通所介護、福祉用具貸与及び地域密着型通所介護（以下「訪問介護等」という。）がそれぞれ位置付けられた居宅サービス計画の数が占める割合、前</a:t>
            </a:r>
            <a:r>
              <a:rPr lang="en-US" altLang="ja-JP" sz="2000" dirty="0" smtClean="0"/>
              <a:t>6</a:t>
            </a:r>
            <a:r>
              <a:rPr lang="ja-JP" altLang="en-US" sz="2000" dirty="0" smtClean="0"/>
              <a:t>月間</a:t>
            </a:r>
            <a:r>
              <a:rPr lang="ja-JP" altLang="en-US" sz="2000" dirty="0"/>
              <a:t>に当該指定居宅介護支援事業所において作成された居宅サービス計画に位置付けられた訪問介護等ごとの回数のうちに同一の指定居宅サービス事業者又は指定地域密着型サービス事業者によって提供されたものが占める割合（上位</a:t>
            </a:r>
            <a:r>
              <a:rPr lang="en-US" altLang="ja-JP" sz="2000" dirty="0"/>
              <a:t>3 </a:t>
            </a:r>
            <a:r>
              <a:rPr lang="ja-JP" altLang="en-US" sz="2000" dirty="0"/>
              <a:t>位まで）等につき十分説明を行い、理解を得るよう努めなければならない</a:t>
            </a:r>
            <a:r>
              <a:rPr lang="ja-JP" altLang="en-US" sz="2000" dirty="0" smtClean="0"/>
              <a:t>。</a:t>
            </a:r>
            <a:endParaRPr lang="en-US" altLang="ja-JP" sz="2000" dirty="0" smtClean="0"/>
          </a:p>
          <a:p>
            <a:endParaRPr lang="en-US" altLang="ja-JP" sz="1600" b="1" dirty="0" smtClean="0"/>
          </a:p>
          <a:p>
            <a:r>
              <a:rPr lang="ja-JP" altLang="en-US" sz="2000" b="1" dirty="0" smtClean="0"/>
              <a:t>（２</a:t>
            </a:r>
            <a:r>
              <a:rPr lang="ja-JP" altLang="en-US" sz="2000" b="1" dirty="0"/>
              <a:t>）提供拒否の禁止</a:t>
            </a:r>
            <a:r>
              <a:rPr lang="en-US" altLang="ja-JP" sz="2000" b="1" dirty="0"/>
              <a:t>(</a:t>
            </a:r>
            <a:r>
              <a:rPr lang="ja-JP" altLang="en-US" sz="2000" b="1" dirty="0"/>
              <a:t>基準第</a:t>
            </a:r>
            <a:r>
              <a:rPr lang="en-US" altLang="ja-JP" sz="2000" b="1" dirty="0"/>
              <a:t>5</a:t>
            </a:r>
            <a:r>
              <a:rPr lang="ja-JP" altLang="en-US" sz="2000" b="1" dirty="0"/>
              <a:t>条</a:t>
            </a:r>
            <a:r>
              <a:rPr lang="en-US" altLang="ja-JP" sz="2000" b="1" dirty="0"/>
              <a:t>)</a:t>
            </a:r>
          </a:p>
          <a:p>
            <a:r>
              <a:rPr lang="ja-JP" altLang="en-US" sz="2000" dirty="0"/>
              <a:t>　　　事業者は、正当な理由なく指定居宅介護支援の提供を拒んではならない。</a:t>
            </a:r>
          </a:p>
          <a:p>
            <a:r>
              <a:rPr lang="ja-JP" altLang="en-US" sz="2000" dirty="0"/>
              <a:t>　</a:t>
            </a:r>
            <a:endParaRPr lang="en-US" altLang="ja-JP" sz="1600" b="1" dirty="0" smtClean="0"/>
          </a:p>
        </p:txBody>
      </p:sp>
      <p:sp>
        <p:nvSpPr>
          <p:cNvPr id="4" name="正方形/長方形 3"/>
          <p:cNvSpPr/>
          <p:nvPr/>
        </p:nvSpPr>
        <p:spPr>
          <a:xfrm>
            <a:off x="545690" y="5436525"/>
            <a:ext cx="10869562" cy="1303809"/>
          </a:xfrm>
          <a:prstGeom prst="rect">
            <a:avLst/>
          </a:prstGeom>
          <a:ln w="6350">
            <a:solidFill>
              <a:schemeClr val="tx1"/>
            </a:solidFill>
            <a:prstDash val="sysDot"/>
          </a:ln>
        </p:spPr>
        <p:txBody>
          <a:bodyPr wrap="square" tIns="36000" bIns="36000" anchor="ctr" anchorCtr="0">
            <a:spAutoFit/>
          </a:bodyPr>
          <a:lstStyle/>
          <a:p>
            <a:pPr lvl="0"/>
            <a:r>
              <a:rPr lang="ja-JP" altLang="en-US" sz="2000" dirty="0">
                <a:solidFill>
                  <a:prstClr val="black"/>
                </a:solidFill>
              </a:rPr>
              <a:t>（正当な理由の例）</a:t>
            </a:r>
          </a:p>
          <a:p>
            <a:pPr marL="809625" lvl="0" indent="-449263"/>
            <a:r>
              <a:rPr lang="ja-JP" altLang="en-US" sz="2000" dirty="0">
                <a:solidFill>
                  <a:prstClr val="black"/>
                </a:solidFill>
              </a:rPr>
              <a:t>　① 当該事業所の現員からは利用申込に応じきれない場合</a:t>
            </a:r>
            <a:endParaRPr lang="en-US" altLang="ja-JP" sz="2000" dirty="0">
              <a:solidFill>
                <a:prstClr val="black"/>
              </a:solidFill>
            </a:endParaRPr>
          </a:p>
          <a:p>
            <a:pPr marL="809625" lvl="0" indent="-449263"/>
            <a:r>
              <a:rPr lang="ja-JP" altLang="en-US" sz="2000" dirty="0">
                <a:solidFill>
                  <a:prstClr val="black"/>
                </a:solidFill>
              </a:rPr>
              <a:t>　② 利用申込者の居住地が事業所の通常の事業の実施地域外である場合</a:t>
            </a:r>
            <a:endParaRPr lang="en-US" altLang="ja-JP" sz="2000" dirty="0">
              <a:solidFill>
                <a:prstClr val="black"/>
              </a:solidFill>
            </a:endParaRPr>
          </a:p>
          <a:p>
            <a:pPr marL="809625" lvl="0" indent="-449263"/>
            <a:r>
              <a:rPr lang="ja-JP" altLang="en-US" sz="2000" dirty="0">
                <a:solidFill>
                  <a:prstClr val="black"/>
                </a:solidFill>
              </a:rPr>
              <a:t>　③ 利用申込者が他の事業所にも併せて依頼を行っていることが明らかな場合　等</a:t>
            </a:r>
            <a:endParaRPr lang="en-US" altLang="ja-JP" sz="1600" b="1" dirty="0">
              <a:solidFill>
                <a:prstClr val="black"/>
              </a:solidFill>
            </a:endParaRPr>
          </a:p>
        </p:txBody>
      </p:sp>
    </p:spTree>
    <p:extLst>
      <p:ext uri="{BB962C8B-B14F-4D97-AF65-F5344CB8AC3E}">
        <p14:creationId xmlns:p14="http://schemas.microsoft.com/office/powerpoint/2010/main" val="404581675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151086"/>
            <a:ext cx="12192000" cy="6555641"/>
          </a:xfrm>
          <a:prstGeom prst="rect">
            <a:avLst/>
          </a:prstGeom>
          <a:noFill/>
        </p:spPr>
        <p:txBody>
          <a:bodyPr wrap="square" rtlCol="0">
            <a:spAutoFit/>
          </a:bodyPr>
          <a:lstStyle/>
          <a:p>
            <a:r>
              <a:rPr lang="ja-JP" altLang="en-US" sz="2000" b="1" dirty="0"/>
              <a:t>（３）サービス提供困難時の対応</a:t>
            </a:r>
            <a:r>
              <a:rPr lang="en-US" altLang="ja-JP" sz="2000" b="1" dirty="0"/>
              <a:t>(</a:t>
            </a:r>
            <a:r>
              <a:rPr lang="ja-JP" altLang="en-US" sz="2000" b="1" dirty="0"/>
              <a:t>基準第</a:t>
            </a:r>
            <a:r>
              <a:rPr lang="en-US" altLang="ja-JP" sz="2000" b="1" dirty="0"/>
              <a:t>6</a:t>
            </a:r>
            <a:r>
              <a:rPr lang="ja-JP" altLang="en-US" sz="2000" b="1" dirty="0"/>
              <a:t>条</a:t>
            </a:r>
            <a:r>
              <a:rPr lang="en-US" altLang="ja-JP" sz="2000" b="1" dirty="0"/>
              <a:t>)</a:t>
            </a:r>
          </a:p>
          <a:p>
            <a:pPr marL="265113" indent="277813"/>
            <a:r>
              <a:rPr lang="ja-JP" altLang="en-US" sz="2000" dirty="0"/>
              <a:t>事業所の通常の事業の実施地域等を勘案し、利用申込者に対し自ら適切な指定居宅介護支援を提供することが困難であると認めた場合は、他の事業者の紹介、その他必要な措置を講じなければならない。</a:t>
            </a:r>
            <a:endParaRPr lang="en-US" altLang="ja-JP" sz="2000" dirty="0"/>
          </a:p>
          <a:p>
            <a:endParaRPr lang="en-US" altLang="ja-JP" sz="1000" b="1" dirty="0"/>
          </a:p>
          <a:p>
            <a:r>
              <a:rPr lang="ja-JP" altLang="en-US" sz="2000" b="1" dirty="0"/>
              <a:t>（４）受給資格等の確認</a:t>
            </a:r>
            <a:r>
              <a:rPr lang="en-US" altLang="ja-JP" sz="2000" b="1" dirty="0"/>
              <a:t>(</a:t>
            </a:r>
            <a:r>
              <a:rPr lang="ja-JP" altLang="en-US" sz="2000" b="1" dirty="0"/>
              <a:t>基準第</a:t>
            </a:r>
            <a:r>
              <a:rPr lang="en-US" altLang="ja-JP" sz="2000" b="1" dirty="0"/>
              <a:t>7</a:t>
            </a:r>
            <a:r>
              <a:rPr lang="ja-JP" altLang="en-US" sz="2000" b="1" dirty="0"/>
              <a:t>条</a:t>
            </a:r>
            <a:r>
              <a:rPr lang="en-US" altLang="ja-JP" sz="2000" b="1" dirty="0"/>
              <a:t>)</a:t>
            </a:r>
          </a:p>
          <a:p>
            <a:pPr marL="265113" indent="-265113"/>
            <a:r>
              <a:rPr lang="ja-JP" altLang="en-US" sz="2000" dirty="0"/>
              <a:t>　　</a:t>
            </a:r>
            <a:r>
              <a:rPr lang="ja-JP" altLang="en-US" sz="2000" dirty="0" smtClean="0"/>
              <a:t>被</a:t>
            </a:r>
            <a:r>
              <a:rPr lang="ja-JP" altLang="en-US" sz="2000" dirty="0"/>
              <a:t>保険者証によって、被保険者資格、要介護認定の有無、要介護認定の有効期間を確かめるものとする。</a:t>
            </a:r>
            <a:endParaRPr lang="en-US" altLang="ja-JP" sz="2000" dirty="0"/>
          </a:p>
          <a:p>
            <a:endParaRPr lang="en-US" altLang="ja-JP" sz="1000" b="1" dirty="0" smtClean="0"/>
          </a:p>
          <a:p>
            <a:r>
              <a:rPr lang="ja-JP" altLang="en-US" sz="2000" b="1" dirty="0" smtClean="0"/>
              <a:t>（５）要介護認定の申請に係る援助</a:t>
            </a:r>
            <a:r>
              <a:rPr lang="en-US" altLang="ja-JP" sz="2000" b="1" dirty="0" smtClean="0"/>
              <a:t>(</a:t>
            </a:r>
            <a:r>
              <a:rPr lang="ja-JP" altLang="en-US" sz="2000" b="1" dirty="0" smtClean="0"/>
              <a:t>基準第</a:t>
            </a:r>
            <a:r>
              <a:rPr lang="en-US" altLang="ja-JP" sz="2000" b="1" dirty="0" smtClean="0"/>
              <a:t>8</a:t>
            </a:r>
            <a:r>
              <a:rPr lang="ja-JP" altLang="en-US" sz="2000" b="1" dirty="0" smtClean="0"/>
              <a:t>条</a:t>
            </a:r>
            <a:r>
              <a:rPr lang="en-US" altLang="ja-JP" sz="2000" b="1" dirty="0" smtClean="0"/>
              <a:t>)</a:t>
            </a:r>
          </a:p>
          <a:p>
            <a:r>
              <a:rPr lang="ja-JP" altLang="en-US" sz="2000" dirty="0"/>
              <a:t>　　</a:t>
            </a:r>
            <a:r>
              <a:rPr lang="ja-JP" altLang="en-US" sz="2000" dirty="0" smtClean="0"/>
              <a:t>新規</a:t>
            </a:r>
            <a:r>
              <a:rPr lang="ja-JP" altLang="en-US" sz="2000" dirty="0"/>
              <a:t>、更新の申請について、利用申込者の意思を踏まえ、必要な援助を行わなければならない。</a:t>
            </a:r>
          </a:p>
          <a:p>
            <a:endParaRPr lang="en-US" altLang="ja-JP" sz="1000" b="1" dirty="0" smtClean="0"/>
          </a:p>
          <a:p>
            <a:r>
              <a:rPr lang="ja-JP" altLang="en-US" sz="2000" b="1" dirty="0" smtClean="0"/>
              <a:t>（</a:t>
            </a:r>
            <a:r>
              <a:rPr lang="ja-JP" altLang="en-US" sz="2000" b="1" dirty="0"/>
              <a:t>６）身分を証する書類の携行</a:t>
            </a:r>
            <a:r>
              <a:rPr lang="en-US" altLang="ja-JP" sz="2000" b="1" dirty="0"/>
              <a:t>(</a:t>
            </a:r>
            <a:r>
              <a:rPr lang="ja-JP" altLang="en-US" sz="2000" b="1" dirty="0"/>
              <a:t>基準第</a:t>
            </a:r>
            <a:r>
              <a:rPr lang="en-US" altLang="ja-JP" sz="2000" b="1" dirty="0" smtClean="0"/>
              <a:t>9</a:t>
            </a:r>
            <a:r>
              <a:rPr lang="ja-JP" altLang="en-US" sz="2000" b="1" dirty="0" smtClean="0"/>
              <a:t>条</a:t>
            </a:r>
            <a:r>
              <a:rPr lang="en-US" altLang="ja-JP" sz="2000" b="1" dirty="0"/>
              <a:t>)</a:t>
            </a:r>
          </a:p>
          <a:p>
            <a:pPr marL="265113" indent="263525"/>
            <a:r>
              <a:rPr lang="ja-JP" altLang="en-US" sz="2000" dirty="0" smtClean="0"/>
              <a:t>事</a:t>
            </a:r>
            <a:r>
              <a:rPr lang="ja-JP" altLang="en-US" sz="2000" dirty="0"/>
              <a:t>業者は、介護支援専門員に介護支援専門員証を携行させ、初回訪問時及び利用者</a:t>
            </a:r>
            <a:r>
              <a:rPr lang="ja-JP" altLang="en-US" sz="2000" dirty="0" smtClean="0"/>
              <a:t>又は</a:t>
            </a:r>
            <a:r>
              <a:rPr lang="ja-JP" altLang="en-US" sz="2000" dirty="0"/>
              <a:t>その家族から求められた</a:t>
            </a:r>
            <a:r>
              <a:rPr lang="ja-JP" altLang="en-US" sz="2000" dirty="0" smtClean="0"/>
              <a:t>時は、これを</a:t>
            </a:r>
            <a:r>
              <a:rPr lang="ja-JP" altLang="en-US" sz="2000" dirty="0"/>
              <a:t>提示すること。</a:t>
            </a:r>
          </a:p>
          <a:p>
            <a:endParaRPr lang="en-US" altLang="ja-JP" sz="1000" b="1" dirty="0" smtClean="0"/>
          </a:p>
          <a:p>
            <a:r>
              <a:rPr lang="ja-JP" altLang="en-US" sz="2000" b="1" dirty="0" smtClean="0"/>
              <a:t>（</a:t>
            </a:r>
            <a:r>
              <a:rPr lang="ja-JP" altLang="en-US" sz="2000" b="1" dirty="0"/>
              <a:t>７）利用料等の受領</a:t>
            </a:r>
            <a:r>
              <a:rPr lang="en-US" altLang="ja-JP" sz="2000" b="1" dirty="0"/>
              <a:t>(</a:t>
            </a:r>
            <a:r>
              <a:rPr lang="ja-JP" altLang="en-US" sz="2000" b="1" dirty="0"/>
              <a:t>基準第</a:t>
            </a:r>
            <a:r>
              <a:rPr lang="en-US" altLang="ja-JP" sz="2000" b="1" dirty="0" smtClean="0"/>
              <a:t>10</a:t>
            </a:r>
            <a:r>
              <a:rPr lang="ja-JP" altLang="en-US" sz="2000" b="1" dirty="0" smtClean="0"/>
              <a:t>条</a:t>
            </a:r>
            <a:r>
              <a:rPr lang="en-US" altLang="ja-JP" sz="2000" b="1" dirty="0" smtClean="0"/>
              <a:t>)</a:t>
            </a:r>
          </a:p>
          <a:p>
            <a:r>
              <a:rPr lang="ja-JP" altLang="en-US" sz="2000" dirty="0" smtClean="0"/>
              <a:t>　① 償還</a:t>
            </a:r>
            <a:r>
              <a:rPr lang="ja-JP" altLang="en-US" sz="2000" dirty="0"/>
              <a:t>払いの場合の利用料と介護報酬により算定した額との間に、不合理な差額</a:t>
            </a:r>
            <a:r>
              <a:rPr lang="ja-JP" altLang="en-US" sz="2000" dirty="0" smtClean="0"/>
              <a:t>を設けて</a:t>
            </a:r>
            <a:r>
              <a:rPr lang="ja-JP" altLang="en-US" sz="2000" dirty="0"/>
              <a:t>はならない。</a:t>
            </a:r>
          </a:p>
          <a:p>
            <a:pPr marL="442913" indent="-177800"/>
            <a:r>
              <a:rPr lang="ja-JP" altLang="en-US" sz="2000" dirty="0" smtClean="0"/>
              <a:t>② 通常</a:t>
            </a:r>
            <a:r>
              <a:rPr lang="ja-JP" altLang="en-US" sz="2000" dirty="0"/>
              <a:t>の事業の実施地域以外の地域の居宅を訪問して指定居宅介護支援を実施</a:t>
            </a:r>
            <a:r>
              <a:rPr lang="ja-JP" altLang="en-US" sz="2000" dirty="0" smtClean="0"/>
              <a:t>する</a:t>
            </a:r>
            <a:r>
              <a:rPr lang="ja-JP" altLang="en-US" sz="2000" dirty="0"/>
              <a:t>場合は、それに要した</a:t>
            </a:r>
            <a:r>
              <a:rPr lang="ja-JP" altLang="en-US" sz="2000" dirty="0" smtClean="0"/>
              <a:t>交通費の支払いを</a:t>
            </a:r>
            <a:r>
              <a:rPr lang="ja-JP" altLang="en-US" sz="2000" dirty="0"/>
              <a:t>利用者から受けることができる</a:t>
            </a:r>
            <a:r>
              <a:rPr lang="ja-JP" altLang="en-US" sz="2000" dirty="0" smtClean="0"/>
              <a:t>。</a:t>
            </a:r>
            <a:endParaRPr lang="en-US" altLang="ja-JP" sz="2000" dirty="0" smtClean="0"/>
          </a:p>
          <a:p>
            <a:pPr marL="442913" indent="277813"/>
            <a:r>
              <a:rPr lang="ja-JP" altLang="en-US" sz="2000" dirty="0" smtClean="0"/>
              <a:t>その場合</a:t>
            </a:r>
            <a:r>
              <a:rPr lang="ja-JP" altLang="en-US" sz="2000" dirty="0"/>
              <a:t>は、あらかじめ利用者又はその家族に</a:t>
            </a:r>
            <a:r>
              <a:rPr lang="ja-JP" altLang="en-US" sz="2000" dirty="0" smtClean="0"/>
              <a:t>対して</a:t>
            </a:r>
            <a:r>
              <a:rPr lang="ja-JP" altLang="en-US" sz="2000" dirty="0"/>
              <a:t>その</a:t>
            </a:r>
            <a:r>
              <a:rPr lang="ja-JP" altLang="en-US" sz="2000" dirty="0" smtClean="0"/>
              <a:t>額</a:t>
            </a:r>
            <a:r>
              <a:rPr lang="ja-JP" altLang="en-US" sz="2000" dirty="0"/>
              <a:t>等に</a:t>
            </a:r>
            <a:r>
              <a:rPr lang="ja-JP" altLang="en-US" sz="2000" dirty="0" smtClean="0"/>
              <a:t>関して説明</a:t>
            </a:r>
            <a:r>
              <a:rPr lang="ja-JP" altLang="en-US" sz="2000" dirty="0"/>
              <a:t>を</a:t>
            </a:r>
            <a:r>
              <a:rPr lang="ja-JP" altLang="en-US" sz="2000" dirty="0" smtClean="0"/>
              <a:t>行い</a:t>
            </a:r>
            <a:r>
              <a:rPr lang="ja-JP" altLang="en-US" sz="2000" dirty="0"/>
              <a:t>、</a:t>
            </a:r>
            <a:r>
              <a:rPr lang="ja-JP" altLang="en-US" sz="2000" dirty="0" smtClean="0"/>
              <a:t>利用者</a:t>
            </a:r>
            <a:r>
              <a:rPr lang="ja-JP" altLang="en-US" sz="2000" dirty="0"/>
              <a:t>の同意を得なければならない。</a:t>
            </a:r>
          </a:p>
          <a:p>
            <a:r>
              <a:rPr lang="ja-JP" altLang="en-US" sz="2000" dirty="0" smtClean="0"/>
              <a:t>　③ あいまい</a:t>
            </a:r>
            <a:r>
              <a:rPr lang="ja-JP" altLang="en-US" sz="2000" dirty="0"/>
              <a:t>な名目による費用の支払いを受けることは認められない</a:t>
            </a:r>
            <a:r>
              <a:rPr lang="ja-JP" altLang="en-US" sz="2000" dirty="0" smtClean="0"/>
              <a:t>。</a:t>
            </a:r>
            <a:endParaRPr lang="en-US" altLang="ja-JP" sz="2000" dirty="0" smtClean="0"/>
          </a:p>
          <a:p>
            <a:endParaRPr lang="en-US" altLang="ja-JP" sz="2000" dirty="0" smtClean="0"/>
          </a:p>
        </p:txBody>
      </p:sp>
      <p:sp>
        <p:nvSpPr>
          <p:cNvPr id="6" name="スライド番号プレースホルダー 5"/>
          <p:cNvSpPr>
            <a:spLocks noGrp="1"/>
          </p:cNvSpPr>
          <p:nvPr>
            <p:ph type="sldNum" sz="quarter" idx="12"/>
          </p:nvPr>
        </p:nvSpPr>
        <p:spPr>
          <a:xfrm>
            <a:off x="9333271" y="6341602"/>
            <a:ext cx="2743200" cy="365125"/>
          </a:xfrm>
        </p:spPr>
        <p:txBody>
          <a:bodyPr/>
          <a:lstStyle/>
          <a:p>
            <a:fld id="{D339279A-9CE5-4E47-B07B-F5EE1F1AD395}" type="slidenum">
              <a:rPr kumimoji="1" lang="ja-JP" altLang="en-US" smtClean="0"/>
              <a:t>39</a:t>
            </a:fld>
            <a:endParaRPr kumimoji="1" lang="ja-JP" altLang="en-US" dirty="0"/>
          </a:p>
        </p:txBody>
      </p:sp>
    </p:spTree>
    <p:extLst>
      <p:ext uri="{BB962C8B-B14F-4D97-AF65-F5344CB8AC3E}">
        <p14:creationId xmlns:p14="http://schemas.microsoft.com/office/powerpoint/2010/main" val="35965818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 y="6232"/>
            <a:ext cx="12192000" cy="468246"/>
          </a:xfrm>
          <a:solidFill>
            <a:schemeClr val="accent1">
              <a:lumMod val="20000"/>
              <a:lumOff val="80000"/>
            </a:schemeClr>
          </a:solidFill>
          <a:ln w="25400">
            <a:solidFill>
              <a:schemeClr val="tx1"/>
            </a:solidFill>
          </a:ln>
        </p:spPr>
        <p:txBody>
          <a:bodyPr>
            <a:normAutofit/>
          </a:bodyPr>
          <a:lstStyle/>
          <a:p>
            <a:r>
              <a:rPr kumimoji="1" lang="ja-JP" altLang="en-US" sz="2400" b="1" dirty="0" smtClean="0"/>
              <a:t>１　令和７年度菊陽町所管介護サービス事業者等指導計画</a:t>
            </a:r>
            <a:endParaRPr kumimoji="1" lang="ja-JP" altLang="en-US" sz="2400" b="1" dirty="0"/>
          </a:p>
        </p:txBody>
      </p:sp>
      <p:sp>
        <p:nvSpPr>
          <p:cNvPr id="3" name="コンテンツ プレースホルダー 2"/>
          <p:cNvSpPr>
            <a:spLocks noGrp="1"/>
          </p:cNvSpPr>
          <p:nvPr>
            <p:ph idx="1"/>
          </p:nvPr>
        </p:nvSpPr>
        <p:spPr>
          <a:xfrm>
            <a:off x="0" y="522910"/>
            <a:ext cx="12192000" cy="4471426"/>
          </a:xfrm>
          <a:ln w="19050">
            <a:noFill/>
          </a:ln>
        </p:spPr>
        <p:txBody>
          <a:bodyPr lIns="72000" tIns="108000">
            <a:noAutofit/>
          </a:bodyPr>
          <a:lstStyle/>
          <a:p>
            <a:pPr marL="0" indent="0">
              <a:buNone/>
            </a:pPr>
            <a:r>
              <a:rPr lang="ja-JP" altLang="en-US" sz="2000" dirty="0" smtClean="0"/>
              <a:t>（１）指導</a:t>
            </a:r>
            <a:r>
              <a:rPr lang="ja-JP" altLang="en-US" sz="2000" dirty="0"/>
              <a:t>監査の</a:t>
            </a:r>
            <a:r>
              <a:rPr lang="ja-JP" altLang="en-US" sz="2000" dirty="0" smtClean="0"/>
              <a:t>目的</a:t>
            </a:r>
            <a:endParaRPr lang="en-US" altLang="ja-JP" sz="2000" dirty="0"/>
          </a:p>
          <a:p>
            <a:pPr marL="265113" indent="222250">
              <a:buNone/>
            </a:pPr>
            <a:r>
              <a:rPr lang="ja-JP" altLang="en-US" sz="2000" dirty="0" smtClean="0"/>
              <a:t>介護</a:t>
            </a:r>
            <a:r>
              <a:rPr lang="ja-JP" altLang="en-US" sz="2000" dirty="0"/>
              <a:t>サービスごとに定める人員、設備及び運営に関する基準、サービスに要する</a:t>
            </a:r>
            <a:r>
              <a:rPr lang="ja-JP" altLang="en-US" sz="2000" dirty="0" smtClean="0"/>
              <a:t>費用の</a:t>
            </a:r>
            <a:r>
              <a:rPr lang="ja-JP" altLang="en-US" sz="2000" dirty="0"/>
              <a:t>額の算定に関する基準等の法令等に定める介護給付等対象サービスの取扱い</a:t>
            </a:r>
            <a:r>
              <a:rPr lang="ja-JP" altLang="en-US" sz="2000" dirty="0" smtClean="0"/>
              <a:t>及び介護報酬</a:t>
            </a:r>
            <a:r>
              <a:rPr lang="ja-JP" altLang="en-US" sz="2000" dirty="0"/>
              <a:t>の請求等に関する事項並びに高齢者虐待の防止に関する事項について、</a:t>
            </a:r>
            <a:r>
              <a:rPr lang="ja-JP" altLang="en-US" sz="2000" dirty="0" smtClean="0"/>
              <a:t>その内容の周知</a:t>
            </a:r>
            <a:r>
              <a:rPr lang="ja-JP" altLang="en-US" sz="2000" dirty="0"/>
              <a:t>徹底を図り、サービスの質の確保及び保険給付の適正化を図ることを</a:t>
            </a:r>
            <a:r>
              <a:rPr lang="ja-JP" altLang="en-US" sz="2000" dirty="0" smtClean="0"/>
              <a:t>目的としています。</a:t>
            </a:r>
            <a:endParaRPr lang="en-US" altLang="ja-JP" sz="2000" dirty="0" smtClean="0"/>
          </a:p>
          <a:p>
            <a:pPr marL="265113" indent="222250">
              <a:buNone/>
            </a:pPr>
            <a:endParaRPr lang="ja-JP" altLang="en-US" sz="1000" dirty="0"/>
          </a:p>
          <a:p>
            <a:pPr marL="0" indent="0">
              <a:buNone/>
            </a:pPr>
            <a:r>
              <a:rPr lang="ja-JP" altLang="en-US" sz="2000" dirty="0" smtClean="0"/>
              <a:t>（２）指導監査の方針</a:t>
            </a:r>
            <a:endParaRPr lang="en-US" altLang="ja-JP" sz="2000" dirty="0" smtClean="0"/>
          </a:p>
          <a:p>
            <a:pPr marL="263525" indent="179388">
              <a:buNone/>
            </a:pPr>
            <a:r>
              <a:rPr lang="ja-JP" altLang="en-US" sz="2000" dirty="0" smtClean="0"/>
              <a:t>利用者</a:t>
            </a:r>
            <a:r>
              <a:rPr lang="ja-JP" altLang="en-US" sz="2000" dirty="0"/>
              <a:t>の自立支援及び尊厳の保持を念頭に、利用者本位のサービスが提供され、介護サ－ビスの質が確保されているか、適正な保険給付、指定基準が遵守されているか、高齢者の虐待防止及び身体拘束廃止、個人情報の保護に関して適切な措置を講じているか等に重点を置いて</a:t>
            </a:r>
            <a:r>
              <a:rPr lang="ja-JP" altLang="en-US" sz="2000" dirty="0" smtClean="0"/>
              <a:t>実施します。</a:t>
            </a:r>
            <a:endParaRPr lang="ja-JP" altLang="en-US" sz="2000" dirty="0"/>
          </a:p>
          <a:p>
            <a:pPr marL="263525" indent="179388">
              <a:buNone/>
            </a:pPr>
            <a:r>
              <a:rPr lang="ja-JP" altLang="en-US" sz="2000" dirty="0" smtClean="0"/>
              <a:t>また</a:t>
            </a:r>
            <a:r>
              <a:rPr lang="ja-JP" altLang="en-US" sz="2000" dirty="0"/>
              <a:t>、重大な法令違反、介護報酬の不正請求、不適切な介護サービス提供の疑いがある場合には、介護保険制度の信頼の維持及び利用者保護の観点から、速やかに監査の実施及び関係機関への通報等を</a:t>
            </a:r>
            <a:r>
              <a:rPr lang="ja-JP" altLang="en-US" sz="2000" dirty="0" smtClean="0"/>
              <a:t>行います。</a:t>
            </a:r>
            <a:endParaRPr lang="en-US" altLang="ja-JP" sz="2000" dirty="0" smtClean="0"/>
          </a:p>
          <a:p>
            <a:pPr marL="263525" indent="179388">
              <a:buNone/>
            </a:pPr>
            <a:endParaRPr lang="ja-JP" altLang="en-US" sz="1000" dirty="0"/>
          </a:p>
          <a:p>
            <a:pPr marL="0" indent="0">
              <a:buNone/>
            </a:pPr>
            <a:r>
              <a:rPr lang="ja-JP" altLang="en-US" sz="2000" dirty="0" smtClean="0"/>
              <a:t>（３）指導</a:t>
            </a:r>
            <a:r>
              <a:rPr lang="ja-JP" altLang="en-US" sz="2000" dirty="0"/>
              <a:t>監査</a:t>
            </a:r>
            <a:r>
              <a:rPr lang="ja-JP" altLang="en-US" sz="2000" dirty="0" smtClean="0"/>
              <a:t>の指導対象</a:t>
            </a:r>
            <a:endParaRPr lang="en-US" altLang="ja-JP" sz="2000" dirty="0" smtClean="0"/>
          </a:p>
          <a:p>
            <a:pPr marL="263525" indent="179388">
              <a:buNone/>
            </a:pPr>
            <a:r>
              <a:rPr lang="ja-JP" altLang="en-US" sz="2000" dirty="0"/>
              <a:t>菊陽町が指定した全ての地域密着型サービス、居宅介護支援、介護予防サービス、介護予防支援を行う者（以下「</a:t>
            </a:r>
            <a:r>
              <a:rPr lang="ja-JP" altLang="en-US" sz="2000" dirty="0" smtClean="0"/>
              <a:t>事業者」</a:t>
            </a:r>
            <a:r>
              <a:rPr lang="ja-JP" altLang="en-US" sz="2000" dirty="0"/>
              <a:t>という。）を</a:t>
            </a:r>
            <a:r>
              <a:rPr lang="ja-JP" altLang="en-US" sz="2000" dirty="0" smtClean="0"/>
              <a:t>対象とします。</a:t>
            </a:r>
            <a:endParaRPr lang="en-US" altLang="ja-JP" sz="2000" dirty="0"/>
          </a:p>
        </p:txBody>
      </p:sp>
      <p:sp>
        <p:nvSpPr>
          <p:cNvPr id="8" name="コンテンツ プレースホルダー 2"/>
          <p:cNvSpPr txBox="1">
            <a:spLocks/>
          </p:cNvSpPr>
          <p:nvPr/>
        </p:nvSpPr>
        <p:spPr>
          <a:xfrm>
            <a:off x="1039088" y="3916630"/>
            <a:ext cx="9455727" cy="3633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2000" dirty="0"/>
          </a:p>
        </p:txBody>
      </p:sp>
      <p:sp>
        <p:nvSpPr>
          <p:cNvPr id="5" name="スライド番号プレースホルダー 4"/>
          <p:cNvSpPr>
            <a:spLocks noGrp="1"/>
          </p:cNvSpPr>
          <p:nvPr>
            <p:ph type="sldNum" sz="quarter" idx="12"/>
          </p:nvPr>
        </p:nvSpPr>
        <p:spPr>
          <a:xfrm>
            <a:off x="9331036" y="6342496"/>
            <a:ext cx="2743200" cy="365125"/>
          </a:xfrm>
        </p:spPr>
        <p:txBody>
          <a:bodyPr/>
          <a:lstStyle/>
          <a:p>
            <a:fld id="{D339279A-9CE5-4E47-B07B-F5EE1F1AD395}" type="slidenum">
              <a:rPr kumimoji="1" lang="ja-JP" altLang="en-US" smtClean="0"/>
              <a:t>4</a:t>
            </a:fld>
            <a:endParaRPr kumimoji="1" lang="ja-JP" altLang="en-US"/>
          </a:p>
        </p:txBody>
      </p:sp>
      <p:pic>
        <p:nvPicPr>
          <p:cNvPr id="12" name="オーディオ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69449708"/>
      </p:ext>
    </p:extLst>
  </p:cSld>
  <p:clrMapOvr>
    <a:masterClrMapping/>
  </p:clrMapOvr>
  <mc:AlternateContent xmlns:mc="http://schemas.openxmlformats.org/markup-compatibility/2006" xmlns:p14="http://schemas.microsoft.com/office/powerpoint/2010/main">
    <mc:Choice Requires="p14">
      <p:transition spd="slow" p14:dur="2000" advTm="38570"/>
    </mc:Choice>
    <mc:Fallback xmlns="">
      <p:transition spd="slow" advTm="38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0"/>
            <a:ext cx="12192000" cy="6955750"/>
          </a:xfrm>
          <a:prstGeom prst="rect">
            <a:avLst/>
          </a:prstGeom>
          <a:noFill/>
        </p:spPr>
        <p:txBody>
          <a:bodyPr wrap="square" rtlCol="0">
            <a:spAutoFit/>
          </a:bodyPr>
          <a:lstStyle/>
          <a:p>
            <a:r>
              <a:rPr lang="ja-JP" altLang="en-US" sz="2000" b="1" dirty="0"/>
              <a:t>（８）保険給付の請求のための証明書の交付</a:t>
            </a:r>
            <a:r>
              <a:rPr lang="en-US" altLang="ja-JP" sz="2000" b="1" dirty="0"/>
              <a:t>(</a:t>
            </a:r>
            <a:r>
              <a:rPr lang="ja-JP" altLang="en-US" sz="2000" b="1" dirty="0"/>
              <a:t>基準第</a:t>
            </a:r>
            <a:r>
              <a:rPr lang="en-US" altLang="ja-JP" sz="2000" b="1" dirty="0"/>
              <a:t>11</a:t>
            </a:r>
            <a:r>
              <a:rPr lang="ja-JP" altLang="en-US" sz="2000" b="1" dirty="0"/>
              <a:t>条</a:t>
            </a:r>
            <a:r>
              <a:rPr lang="en-US" altLang="ja-JP" sz="2000" b="1" dirty="0"/>
              <a:t>)</a:t>
            </a:r>
          </a:p>
          <a:p>
            <a:pPr marL="265113" indent="-265113"/>
            <a:r>
              <a:rPr lang="ja-JP" altLang="en-US" sz="2000" b="1" dirty="0"/>
              <a:t>　　</a:t>
            </a:r>
            <a:r>
              <a:rPr lang="ja-JP" altLang="en-US" sz="2000" dirty="0" smtClean="0"/>
              <a:t>利用者</a:t>
            </a:r>
            <a:r>
              <a:rPr lang="ja-JP" altLang="en-US" sz="2000" dirty="0"/>
              <a:t>から利用料の支払いを受けた場合は、当該利用料の額等を記載した指定居宅介護支援提供証明書を利用者に対して交付しなければならない。</a:t>
            </a:r>
          </a:p>
          <a:p>
            <a:endParaRPr lang="en-US" altLang="ja-JP" sz="1400" b="1" dirty="0"/>
          </a:p>
          <a:p>
            <a:r>
              <a:rPr lang="ja-JP" altLang="en-US" sz="2000" b="1" dirty="0"/>
              <a:t>（９）指定居宅介護支援の基本取扱方針</a:t>
            </a:r>
            <a:r>
              <a:rPr lang="en-US" altLang="ja-JP" sz="2000" b="1" dirty="0"/>
              <a:t>(</a:t>
            </a:r>
            <a:r>
              <a:rPr lang="ja-JP" altLang="en-US" sz="2000" b="1" dirty="0"/>
              <a:t>基準第</a:t>
            </a:r>
            <a:r>
              <a:rPr lang="en-US" altLang="ja-JP" sz="2000" b="1" dirty="0"/>
              <a:t>12</a:t>
            </a:r>
            <a:r>
              <a:rPr lang="ja-JP" altLang="en-US" sz="2000" b="1" dirty="0"/>
              <a:t>条</a:t>
            </a:r>
            <a:r>
              <a:rPr lang="en-US" altLang="ja-JP" sz="2000" b="1" dirty="0"/>
              <a:t>)</a:t>
            </a:r>
          </a:p>
          <a:p>
            <a:pPr marL="623888" indent="-269875">
              <a:tabLst>
                <a:tab pos="539750" algn="l"/>
                <a:tab pos="7988300" algn="l"/>
              </a:tabLst>
            </a:pPr>
            <a:r>
              <a:rPr lang="ja-JP" altLang="en-US" sz="2000" dirty="0" smtClean="0"/>
              <a:t>① </a:t>
            </a:r>
            <a:r>
              <a:rPr lang="ja-JP" altLang="en-US" sz="2000" dirty="0"/>
              <a:t>居宅介護支援は、要介護状態の軽減又は悪化の防止に資するよう行うこと。</a:t>
            </a:r>
          </a:p>
          <a:p>
            <a:pPr marL="623888" indent="-269875">
              <a:tabLst>
                <a:tab pos="539750" algn="l"/>
                <a:tab pos="7988300" algn="l"/>
              </a:tabLst>
            </a:pPr>
            <a:r>
              <a:rPr lang="ja-JP" altLang="en-US" sz="2000" dirty="0" smtClean="0"/>
              <a:t>② </a:t>
            </a:r>
            <a:r>
              <a:rPr lang="ja-JP" altLang="en-US" sz="2000" dirty="0"/>
              <a:t>居宅介護支援は、医療サービスとの連携に十分配慮して行うこと。</a:t>
            </a:r>
          </a:p>
          <a:p>
            <a:pPr marL="623888" indent="-269875">
              <a:tabLst>
                <a:tab pos="539750" algn="l"/>
                <a:tab pos="7988300" algn="l"/>
              </a:tabLst>
            </a:pPr>
            <a:r>
              <a:rPr lang="ja-JP" altLang="en-US" sz="2000" dirty="0" smtClean="0"/>
              <a:t>③ </a:t>
            </a:r>
            <a:r>
              <a:rPr lang="ja-JP" altLang="en-US" sz="2000" dirty="0"/>
              <a:t>事業者は、自らその提供する居宅介護支援の質の評価を</a:t>
            </a:r>
            <a:r>
              <a:rPr lang="ja-JP" altLang="en-US" sz="2000" dirty="0" smtClean="0"/>
              <a:t>行い常に</a:t>
            </a:r>
            <a:r>
              <a:rPr lang="ja-JP" altLang="en-US" sz="2000" dirty="0"/>
              <a:t>その改善を図らなければならない</a:t>
            </a:r>
            <a:r>
              <a:rPr lang="ja-JP" altLang="en-US" sz="2000" dirty="0" smtClean="0"/>
              <a:t>。</a:t>
            </a:r>
            <a:endParaRPr lang="en-US" altLang="ja-JP" sz="2000" dirty="0" smtClean="0"/>
          </a:p>
          <a:p>
            <a:pPr marL="722313" indent="-722313">
              <a:tabLst>
                <a:tab pos="7988300" algn="l"/>
              </a:tabLst>
            </a:pPr>
            <a:endParaRPr lang="en-US" altLang="ja-JP" sz="1200" b="1" dirty="0"/>
          </a:p>
          <a:p>
            <a:r>
              <a:rPr lang="ja-JP" altLang="en-US" sz="2000" b="1" dirty="0" smtClean="0"/>
              <a:t>（</a:t>
            </a:r>
            <a:r>
              <a:rPr lang="en-US" altLang="ja-JP" sz="2000" b="1" dirty="0" smtClean="0"/>
              <a:t>10</a:t>
            </a:r>
            <a:r>
              <a:rPr lang="ja-JP" altLang="en-US" sz="2000" b="1" dirty="0" smtClean="0"/>
              <a:t>）指定居宅介護支援の具体的取扱方針（基準第</a:t>
            </a:r>
            <a:r>
              <a:rPr lang="en-US" altLang="ja-JP" sz="2000" b="1" dirty="0" smtClean="0"/>
              <a:t>13</a:t>
            </a:r>
            <a:r>
              <a:rPr lang="ja-JP" altLang="en-US" sz="2000" b="1" dirty="0" smtClean="0"/>
              <a:t>条）</a:t>
            </a:r>
          </a:p>
          <a:p>
            <a:pPr marL="900113" indent="-457200"/>
            <a:r>
              <a:rPr lang="ja-JP" altLang="en-US" sz="2000" dirty="0" smtClean="0"/>
              <a:t>指定居宅介護支援の方針は次に掲げるところによるものとする。</a:t>
            </a:r>
          </a:p>
          <a:p>
            <a:pPr marL="900113" indent="-539750"/>
            <a:r>
              <a:rPr lang="ja-JP" altLang="en-US" sz="2000" b="1" dirty="0" smtClean="0"/>
              <a:t>① 管理者は</a:t>
            </a:r>
            <a:r>
              <a:rPr lang="ja-JP" altLang="en-US" sz="2000" dirty="0" smtClean="0"/>
              <a:t>、居宅サービス計画の作成に関する業務の主要な過程を介護支援専門員に担当させる。</a:t>
            </a:r>
          </a:p>
          <a:p>
            <a:pPr marL="900113" indent="-539750"/>
            <a:r>
              <a:rPr lang="ja-JP" altLang="en-US" sz="2000" b="1" dirty="0" smtClean="0"/>
              <a:t>②</a:t>
            </a:r>
            <a:r>
              <a:rPr lang="en-US" altLang="ja-JP" sz="2000" b="1" dirty="0" smtClean="0"/>
              <a:t> </a:t>
            </a:r>
            <a:r>
              <a:rPr lang="ja-JP" altLang="en-US" sz="2000" b="1" dirty="0" smtClean="0"/>
              <a:t>指定居宅介護支援の基本的留意点</a:t>
            </a:r>
          </a:p>
          <a:p>
            <a:pPr marL="720725" indent="-180975"/>
            <a:r>
              <a:rPr lang="ja-JP" altLang="en-US" sz="2000" dirty="0" smtClean="0"/>
              <a:t>・ 居宅介護支援は、利用者及びその家族の主体的な参加及び自らの課題解決に向けての意欲の醸成と相まって行われること。</a:t>
            </a:r>
            <a:endParaRPr lang="en-US" altLang="ja-JP" sz="2000" dirty="0"/>
          </a:p>
          <a:p>
            <a:pPr marL="720725" indent="-180975"/>
            <a:r>
              <a:rPr lang="ja-JP" altLang="en-US" sz="2000" dirty="0"/>
              <a:t>・</a:t>
            </a:r>
            <a:r>
              <a:rPr lang="ja-JP" altLang="en-US" sz="2000" dirty="0" smtClean="0"/>
              <a:t> 介護支援専門員は、サービスの提供方法等について利用者及びその家族に理解しやすいように説明を行うこと。</a:t>
            </a:r>
            <a:endParaRPr lang="en-US" altLang="ja-JP" sz="2000" dirty="0" smtClean="0"/>
          </a:p>
          <a:p>
            <a:pPr marL="900113" indent="-539750"/>
            <a:r>
              <a:rPr lang="ja-JP" altLang="en-US" sz="2000" b="1" dirty="0" smtClean="0"/>
              <a:t>②</a:t>
            </a:r>
            <a:r>
              <a:rPr lang="en-US" altLang="ja-JP" sz="2000" b="1" dirty="0" smtClean="0"/>
              <a:t>-2 </a:t>
            </a:r>
            <a:r>
              <a:rPr lang="ja-JP" altLang="en-US" sz="2000" b="1" dirty="0" smtClean="0"/>
              <a:t>身体的拘束等の原則禁止</a:t>
            </a:r>
          </a:p>
          <a:p>
            <a:pPr marL="530225" indent="192088"/>
            <a:r>
              <a:rPr lang="ja-JP" altLang="en-US" sz="2000" dirty="0" smtClean="0"/>
              <a:t>居宅介護支援の提供に当たっては、当該利用者又は他の利用者等の生命又は身体を保護するため緊急やむを得ない場合を除き、身体的拘束その他利用者の行動を制限する行為を行ってはならない。</a:t>
            </a:r>
            <a:endParaRPr lang="en-US" altLang="ja-JP" sz="2000" dirty="0" smtClean="0"/>
          </a:p>
          <a:p>
            <a:pPr marL="900113" indent="-539750"/>
            <a:r>
              <a:rPr lang="ja-JP" altLang="en-US" sz="2000" b="1" dirty="0" smtClean="0"/>
              <a:t>②</a:t>
            </a:r>
            <a:r>
              <a:rPr lang="en-US" altLang="ja-JP" sz="2000" b="1" dirty="0" smtClean="0"/>
              <a:t>-3 </a:t>
            </a:r>
            <a:r>
              <a:rPr lang="ja-JP" altLang="en-US" sz="2000" b="1" dirty="0" smtClean="0"/>
              <a:t>身体的拘束等を行う場合の記録</a:t>
            </a:r>
          </a:p>
          <a:p>
            <a:pPr marL="530225" indent="192088"/>
            <a:r>
              <a:rPr lang="ja-JP" altLang="en-US" sz="2000" dirty="0" smtClean="0"/>
              <a:t>身体的拘束等を行う場合は、その様態及び時間、その際の利用者の心身の状況並びに緊急</a:t>
            </a:r>
            <a:r>
              <a:rPr lang="ja-JP" altLang="en-US" sz="2000" dirty="0"/>
              <a:t>やむを得ない理由を記録しなければならない</a:t>
            </a:r>
            <a:r>
              <a:rPr lang="ja-JP" altLang="en-US" sz="2000" dirty="0" smtClean="0"/>
              <a:t>。</a:t>
            </a:r>
            <a:endParaRPr lang="en-US" altLang="ja-JP" sz="2000" dirty="0"/>
          </a:p>
        </p:txBody>
      </p:sp>
      <p:sp>
        <p:nvSpPr>
          <p:cNvPr id="6" name="スライド番号プレースホルダー 5"/>
          <p:cNvSpPr>
            <a:spLocks noGrp="1"/>
          </p:cNvSpPr>
          <p:nvPr>
            <p:ph type="sldNum" sz="quarter" idx="12"/>
          </p:nvPr>
        </p:nvSpPr>
        <p:spPr>
          <a:xfrm>
            <a:off x="9448800" y="6586418"/>
            <a:ext cx="2743200" cy="365125"/>
          </a:xfrm>
        </p:spPr>
        <p:txBody>
          <a:bodyPr/>
          <a:lstStyle/>
          <a:p>
            <a:fld id="{D339279A-9CE5-4E47-B07B-F5EE1F1AD395}" type="slidenum">
              <a:rPr kumimoji="1" lang="ja-JP" altLang="en-US" smtClean="0"/>
              <a:t>40</a:t>
            </a:fld>
            <a:endParaRPr kumimoji="1" lang="ja-JP" altLang="en-US" dirty="0"/>
          </a:p>
        </p:txBody>
      </p:sp>
    </p:spTree>
    <p:extLst>
      <p:ext uri="{BB962C8B-B14F-4D97-AF65-F5344CB8AC3E}">
        <p14:creationId xmlns:p14="http://schemas.microsoft.com/office/powerpoint/2010/main" val="37015852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41564"/>
            <a:ext cx="12192000" cy="6863417"/>
          </a:xfrm>
          <a:prstGeom prst="rect">
            <a:avLst/>
          </a:prstGeom>
          <a:noFill/>
        </p:spPr>
        <p:txBody>
          <a:bodyPr wrap="square" rtlCol="0">
            <a:spAutoFit/>
          </a:bodyPr>
          <a:lstStyle/>
          <a:p>
            <a:pPr marL="722313" indent="-458788" defTabSz="722313"/>
            <a:r>
              <a:rPr lang="ja-JP" altLang="en-US" sz="2000" b="1" dirty="0" smtClean="0"/>
              <a:t>③</a:t>
            </a:r>
            <a:r>
              <a:rPr lang="en-US" altLang="ja-JP" sz="2000" b="1" dirty="0" smtClean="0"/>
              <a:t> </a:t>
            </a:r>
            <a:r>
              <a:rPr lang="ja-JP" altLang="en-US" sz="2000" b="1" dirty="0"/>
              <a:t>継続的かつ計画的な指定居宅サービス等の利用</a:t>
            </a:r>
          </a:p>
          <a:p>
            <a:pPr marL="360363" indent="179388"/>
            <a:r>
              <a:rPr lang="ja-JP" altLang="en-US" sz="2000" dirty="0"/>
              <a:t>介護支援専門員は、居宅サービス計画の作成又は変更に当たり、計画的に指定居宅サービス等の提供が行われるようにすることが必要であり、支給限度額の枠があることのみをもって、特定の時期に偏って継続が困難な、また必要性に乏しい居宅サービスの利用を助長することがあってはならない。</a:t>
            </a:r>
          </a:p>
          <a:p>
            <a:pPr marL="1344613" indent="-1079500">
              <a:tabLst>
                <a:tab pos="1081088" algn="l"/>
              </a:tabLst>
            </a:pPr>
            <a:r>
              <a:rPr lang="ja-JP" altLang="en-US" sz="2000" b="1" dirty="0" smtClean="0"/>
              <a:t>④</a:t>
            </a:r>
            <a:r>
              <a:rPr lang="en-US" altLang="ja-JP" sz="2000" b="1" dirty="0" smtClean="0"/>
              <a:t> </a:t>
            </a:r>
            <a:r>
              <a:rPr lang="ja-JP" altLang="en-US" sz="2000" b="1" dirty="0"/>
              <a:t>総合的な指定居宅サービス等の利用</a:t>
            </a:r>
          </a:p>
          <a:p>
            <a:pPr marL="623888" indent="-180975">
              <a:tabLst>
                <a:tab pos="1081088" algn="l"/>
              </a:tabLst>
            </a:pPr>
            <a:r>
              <a:rPr lang="ja-JP" altLang="en-US" sz="2000" dirty="0" smtClean="0"/>
              <a:t>・ </a:t>
            </a:r>
            <a:r>
              <a:rPr lang="ja-JP" altLang="en-US" sz="2000" dirty="0"/>
              <a:t>利用者の日常生活全般を支援する観点に立って作成されること。</a:t>
            </a:r>
            <a:endParaRPr lang="en-US" altLang="ja-JP" sz="2000" dirty="0"/>
          </a:p>
          <a:p>
            <a:pPr marL="623888" indent="-180975">
              <a:tabLst>
                <a:tab pos="1081088" algn="l"/>
              </a:tabLst>
            </a:pPr>
            <a:r>
              <a:rPr lang="ja-JP" altLang="en-US" sz="2000" dirty="0" smtClean="0"/>
              <a:t>・ </a:t>
            </a:r>
            <a:r>
              <a:rPr lang="ja-JP" altLang="en-US" sz="2000" dirty="0"/>
              <a:t>介護給付等対象サービス以外のサービス等も含めて居宅サービス計画に位置付けることにより総合的</a:t>
            </a:r>
            <a:r>
              <a:rPr lang="ja-JP" altLang="en-US" sz="2000" dirty="0" smtClean="0"/>
              <a:t>な計画</a:t>
            </a:r>
            <a:r>
              <a:rPr lang="ja-JP" altLang="en-US" sz="2000" dirty="0"/>
              <a:t>となるよう努めること。</a:t>
            </a:r>
            <a:endParaRPr lang="en-US" altLang="ja-JP" sz="2000" dirty="0"/>
          </a:p>
          <a:p>
            <a:pPr marL="623888" indent="-180975">
              <a:tabLst>
                <a:tab pos="1081088" algn="l"/>
              </a:tabLst>
            </a:pPr>
            <a:r>
              <a:rPr lang="ja-JP" altLang="en-US" sz="2000" dirty="0" smtClean="0"/>
              <a:t>・ </a:t>
            </a:r>
            <a:r>
              <a:rPr lang="ja-JP" altLang="en-US" sz="2000" dirty="0"/>
              <a:t>介護支援専門員は、利用者の希望や課題分析の結果を踏まえ、地域で不足していると思われるサービス等については、地域で提供されるよう関係機関等に働きかけることが望ましい。　</a:t>
            </a:r>
            <a:endParaRPr lang="en-US" altLang="ja-JP" sz="2000" dirty="0"/>
          </a:p>
          <a:p>
            <a:pPr marL="354013" indent="-88900"/>
            <a:r>
              <a:rPr lang="ja-JP" altLang="en-US" sz="2000" b="1" dirty="0" smtClean="0"/>
              <a:t>⑤</a:t>
            </a:r>
            <a:r>
              <a:rPr lang="en-US" altLang="ja-JP" sz="2000" b="1" dirty="0" smtClean="0"/>
              <a:t> </a:t>
            </a:r>
            <a:r>
              <a:rPr lang="ja-JP" altLang="en-US" sz="2000" b="1" dirty="0"/>
              <a:t>利用者自身によるサービスの選択</a:t>
            </a:r>
          </a:p>
          <a:p>
            <a:pPr marL="623888" indent="-180975"/>
            <a:r>
              <a:rPr lang="ja-JP" altLang="en-US" sz="2000" dirty="0" smtClean="0"/>
              <a:t>・ 利用者</a:t>
            </a:r>
            <a:r>
              <a:rPr lang="ja-JP" altLang="en-US" sz="2000" dirty="0"/>
              <a:t>によるサービスの選択に資するよう、利用者から居宅サービス計画案</a:t>
            </a:r>
            <a:r>
              <a:rPr lang="ja-JP" altLang="en-US" sz="2000" dirty="0" smtClean="0"/>
              <a:t>の作成</a:t>
            </a:r>
            <a:r>
              <a:rPr lang="ja-JP" altLang="en-US" sz="2000" dirty="0"/>
              <a:t>にあたって複数の指定居宅サービス</a:t>
            </a:r>
            <a:r>
              <a:rPr lang="ja-JP" altLang="en-US" sz="2000" dirty="0" smtClean="0"/>
              <a:t>事業者等の</a:t>
            </a:r>
            <a:r>
              <a:rPr lang="ja-JP" altLang="en-US" sz="2000" dirty="0"/>
              <a:t>紹介の求めがあった</a:t>
            </a:r>
            <a:r>
              <a:rPr lang="ja-JP" altLang="en-US" sz="2000" dirty="0" smtClean="0"/>
              <a:t>場合等</a:t>
            </a:r>
            <a:r>
              <a:rPr lang="ja-JP" altLang="en-US" sz="2000" dirty="0"/>
              <a:t>には誠実に対応するとともに、居宅サービス計画案を利用者に提示する際</a:t>
            </a:r>
            <a:r>
              <a:rPr lang="ja-JP" altLang="en-US" sz="2000" dirty="0" smtClean="0"/>
              <a:t>には</a:t>
            </a:r>
            <a:r>
              <a:rPr lang="ja-JP" altLang="en-US" sz="2000" dirty="0"/>
              <a:t>、当該</a:t>
            </a:r>
            <a:r>
              <a:rPr lang="ja-JP" altLang="en-US" sz="2000" dirty="0" smtClean="0"/>
              <a:t>利用者が居住する</a:t>
            </a:r>
            <a:r>
              <a:rPr lang="ja-JP" altLang="en-US" sz="2000" dirty="0"/>
              <a:t>地域の指定居宅サービス事業者等に関する</a:t>
            </a:r>
            <a:r>
              <a:rPr lang="ja-JP" altLang="en-US" sz="2000" dirty="0" smtClean="0"/>
              <a:t>サービスの</a:t>
            </a:r>
            <a:r>
              <a:rPr lang="ja-JP" altLang="en-US" sz="2000" dirty="0"/>
              <a:t>内容、利用料等の情報を適正に利用者又はその家族に</a:t>
            </a:r>
            <a:r>
              <a:rPr lang="ja-JP" altLang="en-US" sz="2000" dirty="0" smtClean="0"/>
              <a:t>対して提供するもの</a:t>
            </a:r>
            <a:r>
              <a:rPr lang="ja-JP" altLang="en-US" sz="2000" dirty="0"/>
              <a:t>。</a:t>
            </a:r>
          </a:p>
          <a:p>
            <a:pPr marL="623888" indent="-180975"/>
            <a:r>
              <a:rPr lang="ja-JP" altLang="en-US" sz="2000" dirty="0" smtClean="0"/>
              <a:t>・ 特定</a:t>
            </a:r>
            <a:r>
              <a:rPr lang="ja-JP" altLang="en-US" sz="2000" dirty="0"/>
              <a:t>の指定居宅サービス事業者に不当に偏した情報を提供するようなことや</a:t>
            </a:r>
            <a:r>
              <a:rPr lang="ja-JP" altLang="en-US" sz="2000" dirty="0" smtClean="0"/>
              <a:t>、利用者</a:t>
            </a:r>
            <a:r>
              <a:rPr lang="ja-JP" altLang="en-US" sz="2000" dirty="0"/>
              <a:t>の選択を求めることなく同一の事業</a:t>
            </a:r>
            <a:r>
              <a:rPr lang="ja-JP" altLang="en-US" sz="2000" dirty="0" smtClean="0"/>
              <a:t>主体のサービス</a:t>
            </a:r>
            <a:r>
              <a:rPr lang="ja-JP" altLang="en-US" sz="2000" dirty="0"/>
              <a:t>のみによる居宅</a:t>
            </a:r>
            <a:r>
              <a:rPr lang="ja-JP" altLang="en-US" sz="2000" dirty="0" smtClean="0"/>
              <a:t>サービス</a:t>
            </a:r>
            <a:r>
              <a:rPr lang="ja-JP" altLang="en-US" sz="2000" dirty="0"/>
              <a:t>計画原案を最初から提示するようなことがあってはならない</a:t>
            </a:r>
            <a:r>
              <a:rPr lang="ja-JP" altLang="en-US" sz="2000" dirty="0" smtClean="0"/>
              <a:t>。</a:t>
            </a:r>
            <a:endParaRPr lang="en-US" altLang="ja-JP" sz="2000" dirty="0" smtClean="0"/>
          </a:p>
          <a:p>
            <a:pPr marL="623888" indent="-180975"/>
            <a:r>
              <a:rPr lang="ja-JP" altLang="en-US" sz="2000" dirty="0"/>
              <a:t>・ </a:t>
            </a:r>
            <a:r>
              <a:rPr lang="ja-JP" altLang="en-US" sz="2000" u="sng" dirty="0"/>
              <a:t>例えば集合住宅等において、特定の指定居宅サービス事業者のサービスを利用することを、選択の機会を与えることなく入居条件とするようなことはあってはならないが、居宅サービス計画についても、利用者の意思に反して、集合住宅と同一敷地内等の指定居宅サービス事業者のみを居宅サービス計画に位置付けるようなことはあってはならない</a:t>
            </a:r>
            <a:r>
              <a:rPr lang="ja-JP" altLang="en-US" sz="2000" u="sng" dirty="0" smtClean="0"/>
              <a:t>。</a:t>
            </a:r>
            <a:endParaRPr lang="ja-JP" altLang="en-US" sz="2000" dirty="0" smtClean="0"/>
          </a:p>
        </p:txBody>
      </p:sp>
      <p:sp>
        <p:nvSpPr>
          <p:cNvPr id="5" name="スライド番号プレースホルダー 4"/>
          <p:cNvSpPr>
            <a:spLocks noGrp="1"/>
          </p:cNvSpPr>
          <p:nvPr>
            <p:ph type="sldNum" sz="quarter" idx="12"/>
          </p:nvPr>
        </p:nvSpPr>
        <p:spPr>
          <a:xfrm>
            <a:off x="9289026" y="6389636"/>
            <a:ext cx="2743200" cy="365125"/>
          </a:xfrm>
        </p:spPr>
        <p:txBody>
          <a:bodyPr/>
          <a:lstStyle/>
          <a:p>
            <a:fld id="{D339279A-9CE5-4E47-B07B-F5EE1F1AD395}" type="slidenum">
              <a:rPr kumimoji="1" lang="ja-JP" altLang="en-US" smtClean="0"/>
              <a:t>41</a:t>
            </a:fld>
            <a:endParaRPr kumimoji="1" lang="ja-JP" altLang="en-US" dirty="0"/>
          </a:p>
        </p:txBody>
      </p:sp>
    </p:spTree>
    <p:extLst>
      <p:ext uri="{BB962C8B-B14F-4D97-AF65-F5344CB8AC3E}">
        <p14:creationId xmlns:p14="http://schemas.microsoft.com/office/powerpoint/2010/main" val="20061323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74278" y="6385847"/>
            <a:ext cx="2743200" cy="365125"/>
          </a:xfrm>
        </p:spPr>
        <p:txBody>
          <a:bodyPr/>
          <a:lstStyle/>
          <a:p>
            <a:fld id="{D339279A-9CE5-4E47-B07B-F5EE1F1AD395}" type="slidenum">
              <a:rPr kumimoji="1" lang="ja-JP" altLang="en-US" smtClean="0"/>
              <a:t>42</a:t>
            </a:fld>
            <a:endParaRPr kumimoji="1" lang="ja-JP" altLang="en-US" dirty="0"/>
          </a:p>
        </p:txBody>
      </p:sp>
      <p:sp>
        <p:nvSpPr>
          <p:cNvPr id="3" name="正方形/長方形 2"/>
          <p:cNvSpPr/>
          <p:nvPr/>
        </p:nvSpPr>
        <p:spPr>
          <a:xfrm>
            <a:off x="0" y="0"/>
            <a:ext cx="12192000" cy="3170099"/>
          </a:xfrm>
          <a:prstGeom prst="rect">
            <a:avLst/>
          </a:prstGeom>
        </p:spPr>
        <p:txBody>
          <a:bodyPr wrap="square">
            <a:spAutoFit/>
          </a:bodyPr>
          <a:lstStyle/>
          <a:p>
            <a:pPr marL="82550"/>
            <a:r>
              <a:rPr lang="ja-JP" altLang="en-US" sz="2000" b="1" dirty="0" smtClean="0"/>
              <a:t>⑥ 課題</a:t>
            </a:r>
            <a:r>
              <a:rPr lang="ja-JP" altLang="en-US" sz="2000" b="1" dirty="0"/>
              <a:t>分析の実施</a:t>
            </a:r>
          </a:p>
          <a:p>
            <a:pPr marL="442913" indent="-180975" defTabSz="720725"/>
            <a:r>
              <a:rPr lang="ja-JP" altLang="en-US" sz="2000" dirty="0" smtClean="0"/>
              <a:t>・ </a:t>
            </a:r>
            <a:r>
              <a:rPr lang="ja-JP" altLang="en-US" sz="2000" dirty="0"/>
              <a:t>介護支援専門員は、居宅サービス計画の作成に先立ち利用者の課題分析を行う。</a:t>
            </a:r>
          </a:p>
          <a:p>
            <a:pPr marL="442913" indent="-180975" defTabSz="720725"/>
            <a:r>
              <a:rPr lang="ja-JP" altLang="en-US" sz="2000" dirty="0" smtClean="0"/>
              <a:t>・ </a:t>
            </a:r>
            <a:r>
              <a:rPr lang="ja-JP" altLang="en-US" sz="2000" dirty="0"/>
              <a:t>課題分析とは、利用者の有する日常生活上の能力や利用者が既に提供を受けている居宅サービスや介護者の状況等、利用者を取り巻く環境等の評価を通じて利用者が生活の質を維持・向上させていく上で生じている問題点を明らかにし、利用者が自立した日常生活が営むことができるように支援する上で解決すべき課題を把握すること。</a:t>
            </a:r>
          </a:p>
          <a:p>
            <a:pPr marL="442913" indent="-180975" defTabSz="720725"/>
            <a:r>
              <a:rPr lang="ja-JP" altLang="en-US" sz="2000" dirty="0" smtClean="0"/>
              <a:t>・ </a:t>
            </a:r>
            <a:r>
              <a:rPr lang="ja-JP" altLang="en-US" sz="2000" dirty="0"/>
              <a:t>課題分析</a:t>
            </a:r>
            <a:r>
              <a:rPr lang="ja-JP" altLang="en-US" sz="2000" dirty="0" smtClean="0"/>
              <a:t>は介護</a:t>
            </a:r>
            <a:r>
              <a:rPr lang="ja-JP" altLang="en-US" sz="2000" dirty="0"/>
              <a:t>支援専門員の個人的な考え方や手法のみによって行われてはならず、利用者の課題を客観的に抽出するための手法として合理的なものと認められる適切な方法を用いなければ</a:t>
            </a:r>
            <a:r>
              <a:rPr lang="ja-JP" altLang="en-US" sz="2000" dirty="0" smtClean="0"/>
              <a:t>ならない。</a:t>
            </a:r>
            <a:endParaRPr lang="en-US" altLang="ja-JP" sz="2000" dirty="0" smtClean="0"/>
          </a:p>
          <a:p>
            <a:pPr marL="442913" indent="-180975" defTabSz="720725"/>
            <a:r>
              <a:rPr lang="ja-JP" altLang="en-US" sz="2000" dirty="0" smtClean="0"/>
              <a:t>・ </a:t>
            </a:r>
            <a:r>
              <a:rPr lang="ja-JP" altLang="en-US" sz="2000" dirty="0"/>
              <a:t>国が示した</a:t>
            </a:r>
            <a:r>
              <a:rPr lang="en-US" altLang="ja-JP" sz="2000" dirty="0"/>
              <a:t>23 </a:t>
            </a:r>
            <a:r>
              <a:rPr lang="ja-JP" altLang="en-US" sz="2000" dirty="0"/>
              <a:t>項目は具備すること。</a:t>
            </a:r>
            <a:endParaRPr lang="en-US" altLang="ja-JP" sz="2000" dirty="0"/>
          </a:p>
          <a:p>
            <a:pPr marL="442913" indent="-180975" defTabSz="720725"/>
            <a:endParaRPr lang="ja-JP" altLang="en-US" sz="2000" dirty="0"/>
          </a:p>
        </p:txBody>
      </p:sp>
      <p:sp>
        <p:nvSpPr>
          <p:cNvPr id="4" name="正方形/長方形 3"/>
          <p:cNvSpPr/>
          <p:nvPr/>
        </p:nvSpPr>
        <p:spPr>
          <a:xfrm>
            <a:off x="218768" y="2780089"/>
            <a:ext cx="12192000" cy="400110"/>
          </a:xfrm>
          <a:prstGeom prst="rect">
            <a:avLst/>
          </a:prstGeom>
        </p:spPr>
        <p:txBody>
          <a:bodyPr wrap="square">
            <a:spAutoFit/>
          </a:bodyPr>
          <a:lstStyle/>
          <a:p>
            <a:r>
              <a:rPr lang="en-US" altLang="ja-JP" sz="2000" dirty="0" smtClean="0"/>
              <a:t>※</a:t>
            </a:r>
            <a:r>
              <a:rPr lang="ja-JP" altLang="en-US" sz="2000" dirty="0" smtClean="0"/>
              <a:t>「</a:t>
            </a:r>
            <a:r>
              <a:rPr lang="ja-JP" altLang="en-US" sz="2000" dirty="0"/>
              <a:t>介護サービス計画書の様式及び課題分析標準項目の提示について</a:t>
            </a:r>
            <a:r>
              <a:rPr lang="ja-JP" altLang="en-US" sz="2000" dirty="0" smtClean="0"/>
              <a:t>」（別添）課題分析標準項目</a:t>
            </a:r>
            <a:endParaRPr lang="en-US" altLang="ja-JP" sz="2000" dirty="0" smtClean="0"/>
          </a:p>
        </p:txBody>
      </p:sp>
      <p:graphicFrame>
        <p:nvGraphicFramePr>
          <p:cNvPr id="5" name="表 4"/>
          <p:cNvGraphicFramePr>
            <a:graphicFrameLocks noGrp="1"/>
          </p:cNvGraphicFramePr>
          <p:nvPr>
            <p:extLst>
              <p:ext uri="{D42A27DB-BD31-4B8C-83A1-F6EECF244321}">
                <p14:modId xmlns:p14="http://schemas.microsoft.com/office/powerpoint/2010/main" val="3689798862"/>
              </p:ext>
            </p:extLst>
          </p:nvPr>
        </p:nvGraphicFramePr>
        <p:xfrm>
          <a:off x="218768" y="3170904"/>
          <a:ext cx="11798710" cy="3587418"/>
        </p:xfrm>
        <a:graphic>
          <a:graphicData uri="http://schemas.openxmlformats.org/drawingml/2006/table">
            <a:tbl>
              <a:tblPr firstRow="1" bandRow="1">
                <a:tableStyleId>{5C22544A-7EE6-4342-B048-85BDC9FD1C3A}</a:tableStyleId>
              </a:tblPr>
              <a:tblGrid>
                <a:gridCol w="5899355">
                  <a:extLst>
                    <a:ext uri="{9D8B030D-6E8A-4147-A177-3AD203B41FA5}">
                      <a16:colId xmlns:a16="http://schemas.microsoft.com/office/drawing/2014/main" val="151014345"/>
                    </a:ext>
                  </a:extLst>
                </a:gridCol>
                <a:gridCol w="5899355">
                  <a:extLst>
                    <a:ext uri="{9D8B030D-6E8A-4147-A177-3AD203B41FA5}">
                      <a16:colId xmlns:a16="http://schemas.microsoft.com/office/drawing/2014/main" val="229893458"/>
                    </a:ext>
                  </a:extLst>
                </a:gridCol>
              </a:tblGrid>
              <a:tr h="288950">
                <a:tc>
                  <a:txBody>
                    <a:bodyPr/>
                    <a:lstStyle/>
                    <a:p>
                      <a:pPr marL="0" marR="0" lvl="0" indent="0" algn="ctr" defTabSz="914400" rtl="0" eaLnBrk="1" fontAlgn="auto" latinLnBrk="0" hangingPunct="1">
                        <a:lnSpc>
                          <a:spcPts val="1300"/>
                        </a:lnSpc>
                        <a:spcBef>
                          <a:spcPts val="0"/>
                        </a:spcBef>
                        <a:spcAft>
                          <a:spcPts val="0"/>
                        </a:spcAft>
                        <a:buClrTx/>
                        <a:buSzTx/>
                        <a:buFontTx/>
                        <a:buNone/>
                        <a:tabLst/>
                        <a:defRPr/>
                      </a:pPr>
                      <a:r>
                        <a:rPr lang="ja-JP" altLang="en-US" b="0" dirty="0" smtClean="0">
                          <a:solidFill>
                            <a:schemeClr val="tx1"/>
                          </a:solidFill>
                        </a:rPr>
                        <a:t>基本情報に関する項目</a:t>
                      </a:r>
                      <a:endParaRPr kumimoji="1" lang="ja-JP" altLang="en-US" b="0" dirty="0"/>
                    </a:p>
                  </a:txBody>
                  <a:tcPr marT="108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marR="0" lvl="0" indent="0" algn="l" defTabSz="914400" rtl="0" eaLnBrk="1" fontAlgn="auto" latinLnBrk="0" hangingPunct="1">
                        <a:lnSpc>
                          <a:spcPts val="1300"/>
                        </a:lnSpc>
                        <a:spcBef>
                          <a:spcPts val="0"/>
                        </a:spcBef>
                        <a:spcAft>
                          <a:spcPts val="0"/>
                        </a:spcAft>
                        <a:buClrTx/>
                        <a:buSzTx/>
                        <a:buFontTx/>
                        <a:buNone/>
                        <a:tabLst/>
                        <a:defRPr/>
                      </a:pPr>
                      <a:r>
                        <a:rPr kumimoji="1" lang="ja-JP" altLang="en-US" b="0" dirty="0" smtClean="0">
                          <a:solidFill>
                            <a:schemeClr val="tx1"/>
                          </a:solidFill>
                        </a:rPr>
                        <a:t>１２　</a:t>
                      </a:r>
                      <a:r>
                        <a:rPr kumimoji="1" lang="en-US" altLang="ja-JP" b="0" dirty="0" smtClean="0">
                          <a:solidFill>
                            <a:schemeClr val="tx1"/>
                          </a:solidFill>
                        </a:rPr>
                        <a:t>LADL</a:t>
                      </a:r>
                      <a:endParaRPr kumimoji="1" lang="ja-JP" altLang="en-US" b="0" dirty="0">
                        <a:solidFill>
                          <a:schemeClr val="tx1"/>
                        </a:solidFill>
                      </a:endParaRPr>
                    </a:p>
                  </a:txBody>
                  <a:tcPr marT="108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92553417"/>
                  </a:ext>
                </a:extLst>
              </a:tr>
              <a:tr h="206633">
                <a:tc>
                  <a:txBody>
                    <a:bodyPr/>
                    <a:lstStyle/>
                    <a:p>
                      <a:pPr>
                        <a:lnSpc>
                          <a:spcPts val="1300"/>
                        </a:lnSpc>
                      </a:pPr>
                      <a:r>
                        <a:rPr kumimoji="1" lang="ja-JP" altLang="en-US" dirty="0" smtClean="0"/>
                        <a:t>１　基本情報（受付、利用者等基本情報）</a:t>
                      </a:r>
                      <a:endParaRPr kumimoji="1" lang="en-US" altLang="ja-JP" dirty="0" smtClean="0"/>
                    </a:p>
                  </a:txBody>
                  <a:tcPr marT="108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300"/>
                        </a:lnSpc>
                        <a:spcBef>
                          <a:spcPts val="0"/>
                        </a:spcBef>
                        <a:spcAft>
                          <a:spcPts val="0"/>
                        </a:spcAft>
                        <a:buClrTx/>
                        <a:buSzTx/>
                        <a:buFontTx/>
                        <a:buNone/>
                        <a:tabLst/>
                        <a:defRPr/>
                      </a:pPr>
                      <a:r>
                        <a:rPr kumimoji="1" lang="ja-JP" altLang="en-US" dirty="0" smtClean="0">
                          <a:solidFill>
                            <a:schemeClr val="tx1"/>
                          </a:solidFill>
                        </a:rPr>
                        <a:t>１３　認知機能や判断能力</a:t>
                      </a:r>
                      <a:endParaRPr kumimoji="1" lang="ja-JP" altLang="en-US" dirty="0">
                        <a:solidFill>
                          <a:schemeClr val="tx1"/>
                        </a:solidFill>
                      </a:endParaRPr>
                    </a:p>
                  </a:txBody>
                  <a:tcPr marT="108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82544408"/>
                  </a:ext>
                </a:extLst>
              </a:tr>
              <a:tr h="267282">
                <a:tc>
                  <a:txBody>
                    <a:bodyPr/>
                    <a:lstStyle/>
                    <a:p>
                      <a:pPr>
                        <a:lnSpc>
                          <a:spcPts val="1300"/>
                        </a:lnSpc>
                      </a:pPr>
                      <a:r>
                        <a:rPr kumimoji="1" lang="ja-JP" altLang="en-US" dirty="0" smtClean="0"/>
                        <a:t>２　これまでの生活と現在の状況</a:t>
                      </a:r>
                      <a:endParaRPr kumimoji="1" lang="ja-JP" altLang="en-US" dirty="0"/>
                    </a:p>
                  </a:txBody>
                  <a:tcPr marT="108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300"/>
                        </a:lnSpc>
                        <a:spcBef>
                          <a:spcPts val="0"/>
                        </a:spcBef>
                        <a:spcAft>
                          <a:spcPts val="0"/>
                        </a:spcAft>
                        <a:buClrTx/>
                        <a:buSzTx/>
                        <a:buFontTx/>
                        <a:buNone/>
                        <a:tabLst/>
                        <a:defRPr/>
                      </a:pPr>
                      <a:r>
                        <a:rPr kumimoji="1" lang="ja-JP" altLang="en-US" dirty="0" smtClean="0">
                          <a:solidFill>
                            <a:schemeClr val="tx1"/>
                          </a:solidFill>
                        </a:rPr>
                        <a:t>１４　コミュニケーションにおける理解と表出の状況</a:t>
                      </a:r>
                      <a:endParaRPr kumimoji="1" lang="ja-JP" altLang="en-US" dirty="0">
                        <a:solidFill>
                          <a:schemeClr val="tx1"/>
                        </a:solidFill>
                      </a:endParaRPr>
                    </a:p>
                  </a:txBody>
                  <a:tcPr marT="108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6667259"/>
                  </a:ext>
                </a:extLst>
              </a:tr>
              <a:tr h="217094">
                <a:tc>
                  <a:txBody>
                    <a:bodyPr/>
                    <a:lstStyle/>
                    <a:p>
                      <a:pPr>
                        <a:lnSpc>
                          <a:spcPts val="1300"/>
                        </a:lnSpc>
                      </a:pPr>
                      <a:r>
                        <a:rPr kumimoji="1" lang="ja-JP" altLang="en-US" dirty="0" smtClean="0"/>
                        <a:t>３　利用者の社会保障制度の利用状況</a:t>
                      </a:r>
                      <a:endParaRPr kumimoji="1" lang="ja-JP" altLang="en-US" dirty="0"/>
                    </a:p>
                  </a:txBody>
                  <a:tcPr marT="108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ts val="1300"/>
                        </a:lnSpc>
                      </a:pPr>
                      <a:r>
                        <a:rPr kumimoji="1" lang="ja-JP" altLang="en-US" dirty="0" smtClean="0">
                          <a:solidFill>
                            <a:schemeClr val="tx1"/>
                          </a:solidFill>
                        </a:rPr>
                        <a:t>１５　生活リズム</a:t>
                      </a:r>
                      <a:endParaRPr kumimoji="1" lang="ja-JP" altLang="en-US" dirty="0">
                        <a:solidFill>
                          <a:schemeClr val="tx1"/>
                        </a:solidFill>
                      </a:endParaRPr>
                    </a:p>
                  </a:txBody>
                  <a:tcPr marT="108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3570052"/>
                  </a:ext>
                </a:extLst>
              </a:tr>
              <a:tr h="263887">
                <a:tc>
                  <a:txBody>
                    <a:bodyPr/>
                    <a:lstStyle/>
                    <a:p>
                      <a:pPr>
                        <a:lnSpc>
                          <a:spcPts val="1300"/>
                        </a:lnSpc>
                      </a:pPr>
                      <a:r>
                        <a:rPr kumimoji="1" lang="ja-JP" altLang="en-US" dirty="0" smtClean="0"/>
                        <a:t>４　現在利用している支援や社会資源の利用状況</a:t>
                      </a:r>
                      <a:endParaRPr kumimoji="1" lang="ja-JP" altLang="en-US" dirty="0"/>
                    </a:p>
                  </a:txBody>
                  <a:tcPr marT="108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300"/>
                        </a:lnSpc>
                        <a:spcBef>
                          <a:spcPts val="0"/>
                        </a:spcBef>
                        <a:spcAft>
                          <a:spcPts val="0"/>
                        </a:spcAft>
                        <a:buClrTx/>
                        <a:buSzTx/>
                        <a:buFontTx/>
                        <a:buNone/>
                        <a:tabLst/>
                        <a:defRPr/>
                      </a:pPr>
                      <a:r>
                        <a:rPr kumimoji="1" lang="ja-JP" altLang="en-US" dirty="0" smtClean="0">
                          <a:solidFill>
                            <a:schemeClr val="tx1"/>
                          </a:solidFill>
                        </a:rPr>
                        <a:t>１６　排泄の状況</a:t>
                      </a:r>
                      <a:endParaRPr kumimoji="1" lang="ja-JP" altLang="en-US" dirty="0">
                        <a:solidFill>
                          <a:schemeClr val="tx1"/>
                        </a:solidFill>
                      </a:endParaRPr>
                    </a:p>
                  </a:txBody>
                  <a:tcPr marT="108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19205584"/>
                  </a:ext>
                </a:extLst>
              </a:tr>
              <a:tr h="282972">
                <a:tc>
                  <a:txBody>
                    <a:bodyPr/>
                    <a:lstStyle/>
                    <a:p>
                      <a:pPr>
                        <a:lnSpc>
                          <a:spcPts val="1300"/>
                        </a:lnSpc>
                      </a:pPr>
                      <a:r>
                        <a:rPr kumimoji="1" lang="ja-JP" altLang="en-US" dirty="0" smtClean="0"/>
                        <a:t>５　日常生活自立度（障害）</a:t>
                      </a:r>
                      <a:endParaRPr kumimoji="1" lang="ja-JP" altLang="en-US" dirty="0"/>
                    </a:p>
                  </a:txBody>
                  <a:tcPr marT="108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ts val="1300"/>
                        </a:lnSpc>
                      </a:pPr>
                      <a:r>
                        <a:rPr kumimoji="1" lang="ja-JP" altLang="en-US" dirty="0" smtClean="0">
                          <a:solidFill>
                            <a:schemeClr val="tx1"/>
                          </a:solidFill>
                        </a:rPr>
                        <a:t>１７　清潔の保持に関する状況</a:t>
                      </a:r>
                      <a:endParaRPr kumimoji="1" lang="ja-JP" altLang="en-US" dirty="0">
                        <a:solidFill>
                          <a:schemeClr val="tx1"/>
                        </a:solidFill>
                      </a:endParaRPr>
                    </a:p>
                  </a:txBody>
                  <a:tcPr marT="108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17951747"/>
                  </a:ext>
                </a:extLst>
              </a:tr>
              <a:tr h="0">
                <a:tc>
                  <a:txBody>
                    <a:bodyPr/>
                    <a:lstStyle/>
                    <a:p>
                      <a:pPr>
                        <a:lnSpc>
                          <a:spcPts val="1300"/>
                        </a:lnSpc>
                      </a:pPr>
                      <a:r>
                        <a:rPr kumimoji="1" lang="ja-JP" altLang="en-US" dirty="0" smtClean="0"/>
                        <a:t>６　日常生活自立度（認知）</a:t>
                      </a:r>
                      <a:endParaRPr kumimoji="1" lang="ja-JP" altLang="en-US" dirty="0"/>
                    </a:p>
                  </a:txBody>
                  <a:tcPr marT="108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300"/>
                        </a:lnSpc>
                        <a:spcBef>
                          <a:spcPts val="0"/>
                        </a:spcBef>
                        <a:spcAft>
                          <a:spcPts val="0"/>
                        </a:spcAft>
                        <a:buClrTx/>
                        <a:buSzTx/>
                        <a:buFontTx/>
                        <a:buNone/>
                        <a:tabLst/>
                        <a:defRPr/>
                      </a:pPr>
                      <a:r>
                        <a:rPr kumimoji="1" lang="ja-JP" altLang="en-US" dirty="0" smtClean="0">
                          <a:solidFill>
                            <a:schemeClr val="tx1"/>
                          </a:solidFill>
                        </a:rPr>
                        <a:t>１８　口腔内の状況</a:t>
                      </a:r>
                    </a:p>
                  </a:txBody>
                  <a:tcPr marT="108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4756390"/>
                  </a:ext>
                </a:extLst>
              </a:tr>
              <a:tr h="251868">
                <a:tc>
                  <a:txBody>
                    <a:bodyPr/>
                    <a:lstStyle/>
                    <a:p>
                      <a:pPr>
                        <a:lnSpc>
                          <a:spcPts val="1300"/>
                        </a:lnSpc>
                      </a:pPr>
                      <a:r>
                        <a:rPr kumimoji="1" lang="ja-JP" altLang="en-US" dirty="0" smtClean="0"/>
                        <a:t>７　主訴・意向</a:t>
                      </a:r>
                      <a:endParaRPr kumimoji="1" lang="ja-JP" altLang="en-US" dirty="0"/>
                    </a:p>
                  </a:txBody>
                  <a:tcPr marT="108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300"/>
                        </a:lnSpc>
                        <a:spcBef>
                          <a:spcPts val="0"/>
                        </a:spcBef>
                        <a:spcAft>
                          <a:spcPts val="0"/>
                        </a:spcAft>
                        <a:buClrTx/>
                        <a:buSzTx/>
                        <a:buFontTx/>
                        <a:buNone/>
                        <a:tabLst/>
                        <a:defRPr/>
                      </a:pPr>
                      <a:r>
                        <a:rPr kumimoji="1" lang="ja-JP" altLang="en-US" dirty="0" smtClean="0">
                          <a:solidFill>
                            <a:schemeClr val="tx1"/>
                          </a:solidFill>
                        </a:rPr>
                        <a:t>１９　食事摂取の状況</a:t>
                      </a:r>
                    </a:p>
                  </a:txBody>
                  <a:tcPr marT="108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8764747"/>
                  </a:ext>
                </a:extLst>
              </a:tr>
              <a:tr h="257099">
                <a:tc>
                  <a:txBody>
                    <a:bodyPr/>
                    <a:lstStyle/>
                    <a:p>
                      <a:pPr>
                        <a:lnSpc>
                          <a:spcPts val="1300"/>
                        </a:lnSpc>
                      </a:pPr>
                      <a:r>
                        <a:rPr kumimoji="1" lang="ja-JP" altLang="en-US" dirty="0" smtClean="0"/>
                        <a:t>８　認定情報</a:t>
                      </a:r>
                      <a:endParaRPr kumimoji="1" lang="ja-JP" altLang="en-US" dirty="0"/>
                    </a:p>
                  </a:txBody>
                  <a:tcPr marT="108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300"/>
                        </a:lnSpc>
                        <a:spcBef>
                          <a:spcPts val="0"/>
                        </a:spcBef>
                        <a:spcAft>
                          <a:spcPts val="0"/>
                        </a:spcAft>
                        <a:buClrTx/>
                        <a:buSzTx/>
                        <a:buFontTx/>
                        <a:buNone/>
                        <a:tabLst/>
                        <a:defRPr/>
                      </a:pPr>
                      <a:r>
                        <a:rPr kumimoji="1" lang="ja-JP" altLang="en-US" dirty="0" smtClean="0">
                          <a:solidFill>
                            <a:schemeClr val="tx1"/>
                          </a:solidFill>
                        </a:rPr>
                        <a:t>２０　社会との関わり</a:t>
                      </a:r>
                    </a:p>
                  </a:txBody>
                  <a:tcPr marT="108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628044"/>
                  </a:ext>
                </a:extLst>
              </a:tr>
              <a:tr h="276183">
                <a:tc>
                  <a:txBody>
                    <a:bodyPr/>
                    <a:lstStyle/>
                    <a:p>
                      <a:pPr>
                        <a:lnSpc>
                          <a:spcPts val="1300"/>
                        </a:lnSpc>
                      </a:pPr>
                      <a:r>
                        <a:rPr kumimoji="1" lang="ja-JP" altLang="en-US" dirty="0" smtClean="0"/>
                        <a:t>９　今回のアセスメントの理由</a:t>
                      </a:r>
                      <a:endParaRPr kumimoji="1" lang="ja-JP" altLang="en-US" dirty="0"/>
                    </a:p>
                  </a:txBody>
                  <a:tcPr marT="108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300"/>
                        </a:lnSpc>
                        <a:spcBef>
                          <a:spcPts val="0"/>
                        </a:spcBef>
                        <a:spcAft>
                          <a:spcPts val="0"/>
                        </a:spcAft>
                        <a:buClrTx/>
                        <a:buSzTx/>
                        <a:buFontTx/>
                        <a:buNone/>
                        <a:tabLst/>
                        <a:defRPr/>
                      </a:pPr>
                      <a:r>
                        <a:rPr kumimoji="1" lang="ja-JP" altLang="en-US" dirty="0" smtClean="0">
                          <a:solidFill>
                            <a:schemeClr val="tx1"/>
                          </a:solidFill>
                        </a:rPr>
                        <a:t>２１　家族等の状況</a:t>
                      </a:r>
                    </a:p>
                  </a:txBody>
                  <a:tcPr marT="108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70737271"/>
                  </a:ext>
                </a:extLst>
              </a:tr>
              <a:tr h="281413">
                <a:tc>
                  <a:txBody>
                    <a:bodyPr/>
                    <a:lstStyle/>
                    <a:p>
                      <a:pPr marL="0" marR="0" lvl="0" indent="0" algn="l" defTabSz="914400" rtl="0" eaLnBrk="1" fontAlgn="auto" latinLnBrk="0" hangingPunct="1">
                        <a:lnSpc>
                          <a:spcPts val="1300"/>
                        </a:lnSpc>
                        <a:spcBef>
                          <a:spcPts val="0"/>
                        </a:spcBef>
                        <a:spcAft>
                          <a:spcPts val="0"/>
                        </a:spcAft>
                        <a:buClrTx/>
                        <a:buSzTx/>
                        <a:buFontTx/>
                        <a:buNone/>
                        <a:tabLst/>
                        <a:defRPr/>
                      </a:pPr>
                      <a:r>
                        <a:rPr kumimoji="1" lang="ja-JP" altLang="en-US" b="0" dirty="0" smtClean="0">
                          <a:solidFill>
                            <a:schemeClr val="tx1"/>
                          </a:solidFill>
                        </a:rPr>
                        <a:t>課題文政（アセスメント）に関する項目</a:t>
                      </a:r>
                      <a:endParaRPr kumimoji="1" lang="ja-JP" altLang="en-US" dirty="0"/>
                    </a:p>
                  </a:txBody>
                  <a:tcPr marT="108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marR="0" lvl="0" indent="0" algn="l" defTabSz="914400" rtl="0" eaLnBrk="1" fontAlgn="auto" latinLnBrk="0" hangingPunct="1">
                        <a:lnSpc>
                          <a:spcPts val="1300"/>
                        </a:lnSpc>
                        <a:spcBef>
                          <a:spcPts val="0"/>
                        </a:spcBef>
                        <a:spcAft>
                          <a:spcPts val="0"/>
                        </a:spcAft>
                        <a:buClrTx/>
                        <a:buSzTx/>
                        <a:buFontTx/>
                        <a:buNone/>
                        <a:tabLst/>
                        <a:defRPr/>
                      </a:pPr>
                      <a:r>
                        <a:rPr kumimoji="1" lang="ja-JP" altLang="en-US" dirty="0" smtClean="0">
                          <a:solidFill>
                            <a:schemeClr val="tx1"/>
                          </a:solidFill>
                        </a:rPr>
                        <a:t>２２　居住環境</a:t>
                      </a:r>
                    </a:p>
                  </a:txBody>
                  <a:tcPr marT="108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50188397"/>
                  </a:ext>
                </a:extLst>
              </a:tr>
              <a:tr h="0">
                <a:tc>
                  <a:txBody>
                    <a:bodyPr/>
                    <a:lstStyle/>
                    <a:p>
                      <a:pPr>
                        <a:lnSpc>
                          <a:spcPts val="1300"/>
                        </a:lnSpc>
                      </a:pPr>
                      <a:r>
                        <a:rPr kumimoji="1" lang="ja-JP" altLang="en-US" dirty="0" smtClean="0">
                          <a:solidFill>
                            <a:schemeClr val="tx1"/>
                          </a:solidFill>
                        </a:rPr>
                        <a:t>１０　健康状態</a:t>
                      </a:r>
                      <a:endParaRPr kumimoji="1" lang="ja-JP" altLang="en-US" dirty="0">
                        <a:solidFill>
                          <a:schemeClr val="tx1"/>
                        </a:solidFill>
                      </a:endParaRPr>
                    </a:p>
                  </a:txBody>
                  <a:tcPr marT="108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300"/>
                        </a:lnSpc>
                        <a:spcBef>
                          <a:spcPts val="0"/>
                        </a:spcBef>
                        <a:spcAft>
                          <a:spcPts val="0"/>
                        </a:spcAft>
                        <a:buClrTx/>
                        <a:buSzTx/>
                        <a:buFontTx/>
                        <a:buNone/>
                        <a:tabLst/>
                        <a:defRPr/>
                      </a:pPr>
                      <a:r>
                        <a:rPr kumimoji="1" lang="ja-JP" altLang="en-US" dirty="0" smtClean="0">
                          <a:solidFill>
                            <a:schemeClr val="tx1"/>
                          </a:solidFill>
                        </a:rPr>
                        <a:t>２３　その他留意すべき事項・状況</a:t>
                      </a:r>
                    </a:p>
                  </a:txBody>
                  <a:tcPr marT="108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68598004"/>
                  </a:ext>
                </a:extLst>
              </a:tr>
              <a:tr h="264164">
                <a:tc>
                  <a:txBody>
                    <a:bodyPr/>
                    <a:lstStyle/>
                    <a:p>
                      <a:pPr marL="0" marR="0" lvl="0" indent="0" algn="l" defTabSz="914400" rtl="0" eaLnBrk="1" fontAlgn="auto" latinLnBrk="0" hangingPunct="1">
                        <a:lnSpc>
                          <a:spcPts val="1300"/>
                        </a:lnSpc>
                        <a:spcBef>
                          <a:spcPts val="0"/>
                        </a:spcBef>
                        <a:spcAft>
                          <a:spcPts val="0"/>
                        </a:spcAft>
                        <a:buClrTx/>
                        <a:buSzTx/>
                        <a:buFontTx/>
                        <a:buNone/>
                        <a:tabLst/>
                        <a:defRPr/>
                      </a:pPr>
                      <a:r>
                        <a:rPr kumimoji="1" lang="ja-JP" altLang="en-US" b="0" dirty="0" smtClean="0">
                          <a:solidFill>
                            <a:schemeClr val="tx1"/>
                          </a:solidFill>
                        </a:rPr>
                        <a:t>１１　</a:t>
                      </a:r>
                      <a:r>
                        <a:rPr kumimoji="1" lang="en-US" altLang="ja-JP" b="0" dirty="0" smtClean="0">
                          <a:solidFill>
                            <a:schemeClr val="tx1"/>
                          </a:solidFill>
                        </a:rPr>
                        <a:t>ADL</a:t>
                      </a:r>
                      <a:endParaRPr lang="ja-JP" altLang="en-US" dirty="0"/>
                    </a:p>
                  </a:txBody>
                  <a:tcPr marT="108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ts val="1300"/>
                        </a:lnSpc>
                      </a:pPr>
                      <a:endParaRPr kumimoji="1" lang="ja-JP" altLang="en-US" dirty="0">
                        <a:solidFill>
                          <a:schemeClr val="tx1"/>
                        </a:solidFill>
                      </a:endParaRPr>
                    </a:p>
                  </a:txBody>
                  <a:tcPr marT="108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87252807"/>
                  </a:ext>
                </a:extLst>
              </a:tr>
            </a:tbl>
          </a:graphicData>
        </a:graphic>
      </p:graphicFrame>
    </p:spTree>
    <p:extLst>
      <p:ext uri="{BB962C8B-B14F-4D97-AF65-F5344CB8AC3E}">
        <p14:creationId xmlns:p14="http://schemas.microsoft.com/office/powerpoint/2010/main" val="29517292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0" y="0"/>
            <a:ext cx="12192000" cy="6863417"/>
          </a:xfrm>
          <a:prstGeom prst="rect">
            <a:avLst/>
          </a:prstGeom>
        </p:spPr>
        <p:txBody>
          <a:bodyPr wrap="square">
            <a:spAutoFit/>
          </a:bodyPr>
          <a:lstStyle/>
          <a:p>
            <a:pPr marL="176213" indent="88900"/>
            <a:r>
              <a:rPr lang="ja-JP" altLang="en-US" sz="2000" b="1" dirty="0" smtClean="0"/>
              <a:t>⑦ 課題</a:t>
            </a:r>
            <a:r>
              <a:rPr lang="ja-JP" altLang="en-US" sz="2000" b="1" dirty="0"/>
              <a:t>分析における留意点</a:t>
            </a:r>
          </a:p>
          <a:p>
            <a:pPr marL="633413" indent="-177800"/>
            <a:r>
              <a:rPr lang="ja-JP" altLang="en-US" sz="2000" dirty="0" smtClean="0"/>
              <a:t>・ </a:t>
            </a:r>
            <a:r>
              <a:rPr lang="ja-JP" altLang="en-US" sz="2000" dirty="0"/>
              <a:t>介護支援専門員は、解決すべき課題の把握（アセスメント）に当たっては、利用者が入院中であることなど物理的な理由がある場合を除き、</a:t>
            </a:r>
            <a:r>
              <a:rPr lang="ja-JP" altLang="en-US" sz="2000" u="sng" dirty="0"/>
              <a:t>必ず利用者の居宅を訪問し</a:t>
            </a:r>
            <a:r>
              <a:rPr lang="ja-JP" altLang="en-US" sz="2000" dirty="0"/>
              <a:t>、利用者及びその家族に面接して行わなければならない。 </a:t>
            </a:r>
            <a:endParaRPr lang="en-US" altLang="ja-JP" sz="2000" dirty="0" smtClean="0"/>
          </a:p>
          <a:p>
            <a:pPr marL="633413" indent="-177800"/>
            <a:r>
              <a:rPr lang="ja-JP" altLang="en-US" sz="2000" dirty="0" smtClean="0"/>
              <a:t>・ アセスメント</a:t>
            </a:r>
            <a:r>
              <a:rPr lang="ja-JP" altLang="en-US" sz="2000" dirty="0"/>
              <a:t>の結果について記録するとともに、当該記録</a:t>
            </a:r>
            <a:r>
              <a:rPr lang="ja-JP" altLang="en-US" sz="2000" dirty="0" smtClean="0"/>
              <a:t>は５年間</a:t>
            </a:r>
            <a:r>
              <a:rPr lang="ja-JP" altLang="en-US" sz="2000" dirty="0"/>
              <a:t>保存しなければならない</a:t>
            </a:r>
            <a:r>
              <a:rPr lang="ja-JP" altLang="en-US" sz="2000" dirty="0" smtClean="0"/>
              <a:t>。</a:t>
            </a:r>
            <a:endParaRPr lang="en-US" altLang="ja-JP" sz="2000" dirty="0" smtClean="0"/>
          </a:p>
          <a:p>
            <a:pPr marL="269875">
              <a:tabLst>
                <a:tab pos="449263" algn="l"/>
              </a:tabLst>
            </a:pPr>
            <a:endParaRPr lang="en-US" altLang="ja-JP" sz="1000" dirty="0" smtClean="0"/>
          </a:p>
          <a:p>
            <a:pPr marL="269875">
              <a:tabLst>
                <a:tab pos="449263" algn="l"/>
              </a:tabLst>
            </a:pPr>
            <a:r>
              <a:rPr lang="ja-JP" altLang="en-US" sz="2000" b="1" dirty="0" smtClean="0"/>
              <a:t>⑧</a:t>
            </a:r>
            <a:r>
              <a:rPr lang="en-US" altLang="ja-JP" sz="2000" b="1" dirty="0" smtClean="0"/>
              <a:t> </a:t>
            </a:r>
            <a:r>
              <a:rPr lang="ja-JP" altLang="en-US" sz="2000" b="1" dirty="0"/>
              <a:t>居宅サービス計画原案の作成</a:t>
            </a:r>
          </a:p>
          <a:p>
            <a:pPr marL="722313" indent="-265113">
              <a:tabLst>
                <a:tab pos="722313" algn="l"/>
              </a:tabLst>
            </a:pPr>
            <a:r>
              <a:rPr lang="ja-JP" altLang="en-US" sz="2000" dirty="0" smtClean="0"/>
              <a:t>・ 利用者</a:t>
            </a:r>
            <a:r>
              <a:rPr lang="ja-JP" altLang="en-US" sz="2000" dirty="0"/>
              <a:t>の希望及び利用者についてアセスメントの結果による専門的見地に基づき、利用者の家族の希望及び当該地域における居宅サービス等が提供される体制を勘案した上で、最も適切なサービスの組合せを検討し、実現可能なものとすること。</a:t>
            </a:r>
          </a:p>
          <a:p>
            <a:pPr marL="722313" indent="-265113">
              <a:tabLst>
                <a:tab pos="722313" algn="l"/>
              </a:tabLst>
            </a:pPr>
            <a:r>
              <a:rPr lang="ja-JP" altLang="en-US" sz="2000" dirty="0" smtClean="0"/>
              <a:t>・ 利用者</a:t>
            </a:r>
            <a:r>
              <a:rPr lang="ja-JP" altLang="en-US" sz="2000" dirty="0"/>
              <a:t>及びその家族の生活に対する意向、総合的な援助の方針、生活全般の解決すべき課題を記載した上で、提供</a:t>
            </a:r>
            <a:r>
              <a:rPr lang="ja-JP" altLang="en-US" sz="2000" dirty="0" smtClean="0"/>
              <a:t>されるサービス</a:t>
            </a:r>
            <a:r>
              <a:rPr lang="ja-JP" altLang="en-US" sz="2000" dirty="0"/>
              <a:t>に</a:t>
            </a:r>
            <a:r>
              <a:rPr lang="ja-JP" altLang="en-US" sz="2000" dirty="0" smtClean="0"/>
              <a:t>ついて、その長期目標及びそれ</a:t>
            </a:r>
            <a:r>
              <a:rPr lang="ja-JP" altLang="en-US" sz="2000" dirty="0"/>
              <a:t>を達成するための短期</a:t>
            </a:r>
            <a:r>
              <a:rPr lang="ja-JP" altLang="en-US" sz="2000" dirty="0" smtClean="0"/>
              <a:t>目標並びにそれら</a:t>
            </a:r>
            <a:r>
              <a:rPr lang="ja-JP" altLang="en-US" sz="2000" dirty="0"/>
              <a:t>の達成</a:t>
            </a:r>
            <a:r>
              <a:rPr lang="ja-JP" altLang="en-US" sz="2000" dirty="0" smtClean="0"/>
              <a:t>時期等を明確に盛り込む</a:t>
            </a:r>
            <a:r>
              <a:rPr lang="ja-JP" altLang="en-US" sz="2000" dirty="0"/>
              <a:t>こと。</a:t>
            </a:r>
          </a:p>
          <a:p>
            <a:pPr marL="722313" indent="-265113">
              <a:tabLst>
                <a:tab pos="722313" algn="l"/>
              </a:tabLst>
            </a:pPr>
            <a:r>
              <a:rPr lang="ja-JP" altLang="en-US" sz="2000" dirty="0" smtClean="0"/>
              <a:t>・ 提供</a:t>
            </a:r>
            <a:r>
              <a:rPr lang="ja-JP" altLang="en-US" sz="2000" dirty="0"/>
              <a:t>されるサービスの目標とは、利用者がサービスを受けつつ到達しようとする目標を指し、サービス提供事業者側の</a:t>
            </a:r>
            <a:r>
              <a:rPr lang="ja-JP" altLang="en-US" sz="2000" dirty="0" smtClean="0"/>
              <a:t>個別のサービス</a:t>
            </a:r>
            <a:r>
              <a:rPr lang="ja-JP" altLang="en-US" sz="2000" dirty="0"/>
              <a:t>行為を意味するものではない。</a:t>
            </a:r>
          </a:p>
          <a:p>
            <a:pPr marL="354013"/>
            <a:endParaRPr lang="en-US" altLang="ja-JP" sz="1000" dirty="0" smtClean="0"/>
          </a:p>
          <a:p>
            <a:pPr marL="354013"/>
            <a:r>
              <a:rPr lang="ja-JP" altLang="en-US" sz="2000" b="1" dirty="0" smtClean="0"/>
              <a:t>⑨</a:t>
            </a:r>
            <a:r>
              <a:rPr lang="en-US" altLang="ja-JP" sz="2000" b="1" dirty="0" smtClean="0"/>
              <a:t> </a:t>
            </a:r>
            <a:r>
              <a:rPr lang="ja-JP" altLang="en-US" sz="2000" b="1" dirty="0"/>
              <a:t>サービス担当者会議等による専門的意見の</a:t>
            </a:r>
            <a:r>
              <a:rPr lang="ja-JP" altLang="en-US" sz="2000" b="1" dirty="0" smtClean="0"/>
              <a:t>聴取</a:t>
            </a:r>
            <a:endParaRPr lang="en-US" altLang="ja-JP" sz="2000" b="1" dirty="0" smtClean="0"/>
          </a:p>
          <a:p>
            <a:pPr marL="722313" indent="-279400"/>
            <a:r>
              <a:rPr lang="ja-JP" altLang="en-US" sz="2000" dirty="0" smtClean="0"/>
              <a:t>・ 効果的</a:t>
            </a:r>
            <a:r>
              <a:rPr lang="ja-JP" altLang="en-US" sz="2000" dirty="0"/>
              <a:t>かつ実現可能な質の高い居宅サービス計画とするため、</a:t>
            </a:r>
            <a:r>
              <a:rPr lang="ja-JP" altLang="en-US" sz="2000" dirty="0" smtClean="0"/>
              <a:t>各サービス</a:t>
            </a:r>
            <a:r>
              <a:rPr lang="ja-JP" altLang="en-US" sz="2000" dirty="0"/>
              <a:t>が</a:t>
            </a:r>
            <a:r>
              <a:rPr lang="ja-JP" altLang="en-US" sz="2000" dirty="0" smtClean="0"/>
              <a:t>共通</a:t>
            </a:r>
            <a:r>
              <a:rPr lang="ja-JP" altLang="en-US" sz="2000" dirty="0"/>
              <a:t>の目標を達成するために何ができるか</a:t>
            </a:r>
            <a:r>
              <a:rPr lang="ja-JP" altLang="en-US" sz="2000" dirty="0" smtClean="0"/>
              <a:t>等について、利用者</a:t>
            </a:r>
            <a:r>
              <a:rPr lang="ja-JP" altLang="en-US" sz="2000" dirty="0"/>
              <a:t>やその家族、居宅</a:t>
            </a:r>
            <a:r>
              <a:rPr lang="ja-JP" altLang="en-US" sz="2000" dirty="0" smtClean="0"/>
              <a:t>サービス</a:t>
            </a:r>
            <a:r>
              <a:rPr lang="ja-JP" altLang="en-US" sz="2000" dirty="0"/>
              <a:t>計画原案に位置づけた指定</a:t>
            </a:r>
            <a:r>
              <a:rPr lang="ja-JP" altLang="en-US" sz="2000" dirty="0" smtClean="0"/>
              <a:t>居宅サービス</a:t>
            </a:r>
            <a:r>
              <a:rPr lang="ja-JP" altLang="en-US" sz="2000" dirty="0"/>
              <a:t>等の担当者からなる</a:t>
            </a:r>
            <a:r>
              <a:rPr lang="ja-JP" altLang="en-US" sz="2000" dirty="0" smtClean="0"/>
              <a:t>サービス担当者会議の開催により、利用者</a:t>
            </a:r>
            <a:r>
              <a:rPr lang="ja-JP" altLang="en-US" sz="2000" dirty="0"/>
              <a:t>の状況等に関する情報を当該担当者と共有</a:t>
            </a:r>
            <a:r>
              <a:rPr lang="ja-JP" altLang="en-US" sz="2000" dirty="0" smtClean="0"/>
              <a:t>すると</a:t>
            </a:r>
            <a:r>
              <a:rPr lang="ja-JP" altLang="en-US" sz="2000" dirty="0"/>
              <a:t>ともに、専門的な見地からの意見を求め調整を図る</a:t>
            </a:r>
            <a:r>
              <a:rPr lang="ja-JP" altLang="en-US" sz="2000" dirty="0" smtClean="0"/>
              <a:t>こと。</a:t>
            </a:r>
            <a:endParaRPr lang="en-US" altLang="ja-JP" sz="2000" dirty="0" smtClean="0"/>
          </a:p>
          <a:p>
            <a:pPr marL="1076325" indent="-279400"/>
            <a:r>
              <a:rPr lang="en-US" altLang="ja-JP" sz="2000" dirty="0" smtClean="0"/>
              <a:t>※ </a:t>
            </a:r>
            <a:r>
              <a:rPr lang="ja-JP" altLang="en-US" sz="2000" dirty="0" smtClean="0"/>
              <a:t>家庭内暴力等、利用者やその家族の参加が望ましくない場合には、必ずしも参加を求めるものではない。</a:t>
            </a:r>
            <a:endParaRPr lang="ja-JP" altLang="en-US" sz="2000" dirty="0"/>
          </a:p>
        </p:txBody>
      </p:sp>
      <p:sp>
        <p:nvSpPr>
          <p:cNvPr id="4" name="スライド番号プレースホルダー 3"/>
          <p:cNvSpPr>
            <a:spLocks noGrp="1"/>
          </p:cNvSpPr>
          <p:nvPr>
            <p:ph type="sldNum" sz="quarter" idx="12"/>
          </p:nvPr>
        </p:nvSpPr>
        <p:spPr>
          <a:xfrm>
            <a:off x="9244781" y="6492875"/>
            <a:ext cx="2743200" cy="365125"/>
          </a:xfrm>
        </p:spPr>
        <p:txBody>
          <a:bodyPr/>
          <a:lstStyle/>
          <a:p>
            <a:fld id="{D339279A-9CE5-4E47-B07B-F5EE1F1AD395}" type="slidenum">
              <a:rPr kumimoji="1" lang="ja-JP" altLang="en-US" smtClean="0"/>
              <a:t>43</a:t>
            </a:fld>
            <a:endParaRPr kumimoji="1" lang="ja-JP" altLang="en-US" dirty="0"/>
          </a:p>
        </p:txBody>
      </p:sp>
    </p:spTree>
    <p:extLst>
      <p:ext uri="{BB962C8B-B14F-4D97-AF65-F5344CB8AC3E}">
        <p14:creationId xmlns:p14="http://schemas.microsoft.com/office/powerpoint/2010/main" val="33293503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35728" y="6492875"/>
            <a:ext cx="2743200" cy="365125"/>
          </a:xfrm>
        </p:spPr>
        <p:txBody>
          <a:bodyPr/>
          <a:lstStyle/>
          <a:p>
            <a:fld id="{D339279A-9CE5-4E47-B07B-F5EE1F1AD395}" type="slidenum">
              <a:rPr kumimoji="1" lang="ja-JP" altLang="en-US" smtClean="0"/>
              <a:t>44</a:t>
            </a:fld>
            <a:endParaRPr kumimoji="1" lang="ja-JP" altLang="en-US" dirty="0"/>
          </a:p>
        </p:txBody>
      </p:sp>
      <p:sp>
        <p:nvSpPr>
          <p:cNvPr id="3" name="正方形/長方形 2"/>
          <p:cNvSpPr/>
          <p:nvPr/>
        </p:nvSpPr>
        <p:spPr>
          <a:xfrm>
            <a:off x="0" y="0"/>
            <a:ext cx="12192000" cy="1015663"/>
          </a:xfrm>
          <a:prstGeom prst="rect">
            <a:avLst/>
          </a:prstGeom>
          <a:ln w="6350">
            <a:noFill/>
          </a:ln>
        </p:spPr>
        <p:txBody>
          <a:bodyPr wrap="square">
            <a:spAutoFit/>
          </a:bodyPr>
          <a:lstStyle/>
          <a:p>
            <a:pPr marL="633413" indent="-190500"/>
            <a:r>
              <a:rPr lang="ja-JP" altLang="en-US" sz="2000" dirty="0" smtClean="0"/>
              <a:t>・ </a:t>
            </a:r>
            <a:r>
              <a:rPr lang="ja-JP" altLang="en-US" sz="2000" dirty="0"/>
              <a:t>やむ得ない理由がある場合については、サービス担当者に対する照会等により意見を求めることができるものとしているが、この場合にも緊密に相互の情報交換を行うことにより、利用者の状況等についての情報や居宅サービス計画原案の内容を共有できるようにする必要がある</a:t>
            </a:r>
            <a:r>
              <a:rPr lang="ja-JP" altLang="en-US" sz="2000" dirty="0" smtClean="0"/>
              <a:t>。</a:t>
            </a:r>
            <a:r>
              <a:rPr lang="ja-JP" altLang="en-US" sz="2000" dirty="0"/>
              <a:t>　</a:t>
            </a:r>
            <a:endParaRPr lang="en-US" altLang="ja-JP" sz="2000" dirty="0" smtClean="0"/>
          </a:p>
        </p:txBody>
      </p:sp>
      <p:sp>
        <p:nvSpPr>
          <p:cNvPr id="4" name="正方形/長方形 3"/>
          <p:cNvSpPr/>
          <p:nvPr/>
        </p:nvSpPr>
        <p:spPr>
          <a:xfrm>
            <a:off x="707922" y="1141275"/>
            <a:ext cx="11371007" cy="1883011"/>
          </a:xfrm>
          <a:prstGeom prst="rect">
            <a:avLst/>
          </a:prstGeom>
          <a:ln w="6350">
            <a:solidFill>
              <a:schemeClr val="tx1"/>
            </a:solidFill>
            <a:prstDash val="sysDot"/>
          </a:ln>
        </p:spPr>
        <p:txBody>
          <a:bodyPr wrap="square" tIns="36000" bIns="0" anchor="ctr" anchorCtr="0">
            <a:spAutoFit/>
          </a:bodyPr>
          <a:lstStyle/>
          <a:p>
            <a:pPr marL="263525" lvl="0" indent="-263525"/>
            <a:r>
              <a:rPr lang="en-US" altLang="ja-JP" sz="2000" dirty="0" smtClean="0">
                <a:solidFill>
                  <a:prstClr val="black"/>
                </a:solidFill>
              </a:rPr>
              <a:t>【 </a:t>
            </a:r>
            <a:r>
              <a:rPr lang="ja-JP" altLang="en-US" sz="2000" dirty="0">
                <a:solidFill>
                  <a:prstClr val="black"/>
                </a:solidFill>
              </a:rPr>
              <a:t>やむ得ない理由がある場合と</a:t>
            </a:r>
            <a:r>
              <a:rPr lang="ja-JP" altLang="en-US" sz="2000" dirty="0" smtClean="0">
                <a:solidFill>
                  <a:prstClr val="black"/>
                </a:solidFill>
              </a:rPr>
              <a:t>は</a:t>
            </a:r>
            <a:r>
              <a:rPr lang="en-US" altLang="ja-JP" sz="2000" dirty="0" smtClean="0">
                <a:solidFill>
                  <a:prstClr val="black"/>
                </a:solidFill>
              </a:rPr>
              <a:t>】</a:t>
            </a:r>
            <a:endParaRPr lang="ja-JP" altLang="en-US" sz="2000" dirty="0">
              <a:solidFill>
                <a:prstClr val="black"/>
              </a:solidFill>
            </a:endParaRPr>
          </a:p>
          <a:p>
            <a:pPr marL="263525" lvl="0" indent="-263525"/>
            <a:r>
              <a:rPr lang="ja-JP" altLang="en-US" sz="2000" dirty="0">
                <a:solidFill>
                  <a:prstClr val="black"/>
                </a:solidFill>
              </a:rPr>
              <a:t>・利用者（末期の悪性腫瘍の患者に限る。）の心身の状況等により、主治の医師又は歯科医師（以下「主治の医師等」という。）の意見を勘案して必要と認める場合</a:t>
            </a:r>
            <a:endParaRPr lang="en-US" altLang="ja-JP" sz="2000" dirty="0">
              <a:solidFill>
                <a:prstClr val="black"/>
              </a:solidFill>
            </a:endParaRPr>
          </a:p>
          <a:p>
            <a:pPr marL="263525" lvl="0" indent="-263525"/>
            <a:r>
              <a:rPr lang="ja-JP" altLang="en-US" sz="2000" dirty="0">
                <a:solidFill>
                  <a:prstClr val="black"/>
                </a:solidFill>
              </a:rPr>
              <a:t>・開催の日程調整を行ったが、サービス担当者の事由によりサービス担当者会議への参加が得られなかった場合　</a:t>
            </a:r>
            <a:endParaRPr lang="en-US" altLang="ja-JP" sz="2000" dirty="0">
              <a:solidFill>
                <a:prstClr val="black"/>
              </a:solidFill>
            </a:endParaRPr>
          </a:p>
          <a:p>
            <a:pPr marL="263525" lvl="0" indent="-263525"/>
            <a:r>
              <a:rPr lang="ja-JP" altLang="en-US" sz="2000" dirty="0">
                <a:solidFill>
                  <a:prstClr val="black"/>
                </a:solidFill>
              </a:rPr>
              <a:t>・計画の変更であって、利用者の状態に大きな変化が見られない等における軽微な変更の</a:t>
            </a:r>
            <a:r>
              <a:rPr lang="ja-JP" altLang="en-US" sz="2000" dirty="0" smtClean="0">
                <a:solidFill>
                  <a:prstClr val="black"/>
                </a:solidFill>
              </a:rPr>
              <a:t>場合等</a:t>
            </a:r>
            <a:r>
              <a:rPr lang="ja-JP" altLang="en-US" sz="2000" dirty="0">
                <a:solidFill>
                  <a:prstClr val="black"/>
                </a:solidFill>
              </a:rPr>
              <a:t>。</a:t>
            </a:r>
            <a:endParaRPr lang="en-US" altLang="ja-JP" sz="2000" dirty="0">
              <a:solidFill>
                <a:prstClr val="black"/>
              </a:solidFill>
            </a:endParaRPr>
          </a:p>
        </p:txBody>
      </p:sp>
      <p:sp>
        <p:nvSpPr>
          <p:cNvPr id="5" name="正方形/長方形 4"/>
          <p:cNvSpPr/>
          <p:nvPr/>
        </p:nvSpPr>
        <p:spPr>
          <a:xfrm>
            <a:off x="707919" y="3024286"/>
            <a:ext cx="11371007" cy="3729670"/>
          </a:xfrm>
          <a:prstGeom prst="rect">
            <a:avLst/>
          </a:prstGeom>
          <a:ln w="6350">
            <a:solidFill>
              <a:schemeClr val="tx1"/>
            </a:solidFill>
            <a:prstDash val="sysDot"/>
          </a:ln>
        </p:spPr>
        <p:txBody>
          <a:bodyPr wrap="square" tIns="36000" bIns="0" anchor="ctr" anchorCtr="0">
            <a:spAutoFit/>
          </a:bodyPr>
          <a:lstStyle/>
          <a:p>
            <a:pPr marL="266700" lvl="0" indent="-266700"/>
            <a:r>
              <a:rPr lang="en-US" altLang="ja-JP" sz="2000" dirty="0">
                <a:solidFill>
                  <a:prstClr val="black"/>
                </a:solidFill>
              </a:rPr>
              <a:t>【</a:t>
            </a:r>
            <a:r>
              <a:rPr lang="ja-JP" altLang="en-US" sz="2000" dirty="0">
                <a:solidFill>
                  <a:prstClr val="black"/>
                </a:solidFill>
              </a:rPr>
              <a:t>末期の悪性腫瘍の利用者について必要と認める場合</a:t>
            </a:r>
            <a:r>
              <a:rPr lang="en-US" altLang="ja-JP" sz="2000" dirty="0">
                <a:solidFill>
                  <a:prstClr val="black"/>
                </a:solidFill>
              </a:rPr>
              <a:t>】</a:t>
            </a:r>
          </a:p>
          <a:p>
            <a:pPr marL="88900" lvl="0" indent="176213"/>
            <a:r>
              <a:rPr lang="ja-JP" altLang="en-US" sz="2000" dirty="0">
                <a:solidFill>
                  <a:prstClr val="black"/>
                </a:solidFill>
              </a:rPr>
              <a:t>主治の医師等が日常生活上の障害が１ヶ月以内に出現すると判断した時点以降において、主治の医師等の助言を得た上で、介護支援専門員がサービス担当者に対する照会等により意見を求めることが必要と判断した場合を想定している。</a:t>
            </a:r>
            <a:endParaRPr lang="en-US" altLang="ja-JP" sz="2000" dirty="0">
              <a:solidFill>
                <a:prstClr val="black"/>
              </a:solidFill>
            </a:endParaRPr>
          </a:p>
          <a:p>
            <a:pPr marL="266700" lvl="0" indent="-266700"/>
            <a:r>
              <a:rPr lang="en-US" altLang="ja-JP" sz="2000" dirty="0">
                <a:solidFill>
                  <a:prstClr val="black"/>
                </a:solidFill>
              </a:rPr>
              <a:t>※ </a:t>
            </a:r>
            <a:r>
              <a:rPr lang="ja-JP" altLang="en-US" sz="2000" dirty="0">
                <a:solidFill>
                  <a:prstClr val="black"/>
                </a:solidFill>
              </a:rPr>
              <a:t>ここでいう「主治の医師等」とは、利用者の最新の心身の状態、受診中の医療機関、投薬内容等を一元的に把握している医師であり、要介護認定の申請のために主治医意見書を記載した医師に限定されないことから、利用者又はその家族等に確認する方法等により、適切に対応すること。</a:t>
            </a:r>
            <a:endParaRPr lang="en-US" altLang="ja-JP" sz="2000" dirty="0">
              <a:solidFill>
                <a:prstClr val="black"/>
              </a:solidFill>
            </a:endParaRPr>
          </a:p>
          <a:p>
            <a:pPr marL="266700" lvl="0" indent="-266700"/>
            <a:r>
              <a:rPr lang="en-US" altLang="ja-JP" sz="2000" dirty="0">
                <a:solidFill>
                  <a:prstClr val="black"/>
                </a:solidFill>
              </a:rPr>
              <a:t>※ </a:t>
            </a:r>
            <a:r>
              <a:rPr lang="ja-JP" altLang="en-US" sz="2000" dirty="0">
                <a:solidFill>
                  <a:prstClr val="black"/>
                </a:solidFill>
              </a:rPr>
              <a:t>サービス種類や利用回数の変更等を利用者に状態変化が生じるたびに迅速に行っていくことが求められるため、日常生活上の障害が出現する前に、今後利用が必要と見込まれる指定居宅サービス等の担当者を含めた関係者を招集した上で、予測される状態変化と支援の方向性について関係者間で共有しておくことが望ましい。</a:t>
            </a:r>
            <a:endParaRPr lang="en-US" altLang="ja-JP" sz="2000" dirty="0">
              <a:solidFill>
                <a:prstClr val="black"/>
              </a:solidFill>
            </a:endParaRPr>
          </a:p>
        </p:txBody>
      </p:sp>
    </p:spTree>
    <p:extLst>
      <p:ext uri="{BB962C8B-B14F-4D97-AF65-F5344CB8AC3E}">
        <p14:creationId xmlns:p14="http://schemas.microsoft.com/office/powerpoint/2010/main" val="33438527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356350"/>
            <a:ext cx="2743200" cy="365125"/>
          </a:xfrm>
        </p:spPr>
        <p:txBody>
          <a:bodyPr/>
          <a:lstStyle/>
          <a:p>
            <a:fld id="{D339279A-9CE5-4E47-B07B-F5EE1F1AD395}" type="slidenum">
              <a:rPr kumimoji="1" lang="ja-JP" altLang="en-US" smtClean="0"/>
              <a:t>45</a:t>
            </a:fld>
            <a:endParaRPr kumimoji="1" lang="ja-JP" altLang="en-US" dirty="0"/>
          </a:p>
        </p:txBody>
      </p:sp>
      <p:sp>
        <p:nvSpPr>
          <p:cNvPr id="3" name="正方形/長方形 2"/>
          <p:cNvSpPr/>
          <p:nvPr/>
        </p:nvSpPr>
        <p:spPr>
          <a:xfrm>
            <a:off x="0" y="0"/>
            <a:ext cx="12192000" cy="7171194"/>
          </a:xfrm>
          <a:prstGeom prst="rect">
            <a:avLst/>
          </a:prstGeom>
        </p:spPr>
        <p:txBody>
          <a:bodyPr wrap="square">
            <a:spAutoFit/>
          </a:bodyPr>
          <a:lstStyle/>
          <a:p>
            <a:pPr marL="722313" indent="-192088"/>
            <a:r>
              <a:rPr lang="ja-JP" altLang="en-US" sz="2000" dirty="0" smtClean="0"/>
              <a:t>・ </a:t>
            </a:r>
            <a:r>
              <a:rPr lang="ja-JP" altLang="en-US" sz="2000" dirty="0"/>
              <a:t>サービス担当者会議は、テレビ電話装置等（リアルタイムで画像を介したコミュニケーションが可能な機器をいう。）を活用して行うことができる。ただし、利用者又はその家族（以下「利用者等」という。）が参加する場合にあっては、テレビ電話装置等の活用について当該利用者等の同意を得なければならない</a:t>
            </a:r>
          </a:p>
          <a:p>
            <a:pPr marL="722313" indent="-192088"/>
            <a:r>
              <a:rPr lang="ja-JP" altLang="en-US" sz="2000" dirty="0" smtClean="0"/>
              <a:t>・ </a:t>
            </a:r>
            <a:r>
              <a:rPr lang="ja-JP" altLang="en-US" sz="2000" dirty="0"/>
              <a:t>担当者への照会内容も含め、サービス担当者会議の要点を記録するとともに、当該記録</a:t>
            </a:r>
            <a:r>
              <a:rPr lang="ja-JP" altLang="en-US" sz="2000" dirty="0" smtClean="0"/>
              <a:t>は</a:t>
            </a:r>
            <a:r>
              <a:rPr lang="en-US" altLang="ja-JP" sz="2000" dirty="0" smtClean="0"/>
              <a:t>5</a:t>
            </a:r>
            <a:r>
              <a:rPr lang="ja-JP" altLang="en-US" sz="2000" dirty="0" smtClean="0"/>
              <a:t>年間</a:t>
            </a:r>
            <a:r>
              <a:rPr lang="ja-JP" altLang="en-US" sz="2000" dirty="0"/>
              <a:t>保存しなければならない</a:t>
            </a:r>
            <a:r>
              <a:rPr lang="ja-JP" altLang="en-US" sz="2000" dirty="0" smtClean="0"/>
              <a:t>。</a:t>
            </a:r>
            <a:endParaRPr lang="en-US" altLang="ja-JP" sz="2000" dirty="0" smtClean="0"/>
          </a:p>
          <a:p>
            <a:pPr marL="900113" indent="-457200"/>
            <a:endParaRPr lang="en-US" altLang="ja-JP" sz="1000" dirty="0"/>
          </a:p>
          <a:p>
            <a:pPr marL="633413" indent="-279400"/>
            <a:r>
              <a:rPr lang="ja-JP" altLang="en-US" sz="2000" b="1" dirty="0" smtClean="0"/>
              <a:t>⑩ 居宅</a:t>
            </a:r>
            <a:r>
              <a:rPr lang="ja-JP" altLang="en-US" sz="2000" b="1" dirty="0"/>
              <a:t>サービス計画の説明及び同意</a:t>
            </a:r>
          </a:p>
          <a:p>
            <a:pPr marL="722313" indent="-192088" defTabSz="722313"/>
            <a:r>
              <a:rPr lang="ja-JP" altLang="en-US" sz="2000" dirty="0" smtClean="0"/>
              <a:t>・ </a:t>
            </a:r>
            <a:r>
              <a:rPr lang="ja-JP" altLang="en-US" sz="2000" dirty="0"/>
              <a:t>居宅サービス計画の原案の内容について利用者又はその家族に説明し、文書によって利用者の同意を得なければならない。</a:t>
            </a:r>
            <a:endParaRPr lang="en-US" altLang="ja-JP" sz="2000" dirty="0">
              <a:latin typeface="MS-Mincho"/>
            </a:endParaRPr>
          </a:p>
          <a:p>
            <a:pPr marL="900113" indent="-192088" defTabSz="722313"/>
            <a:r>
              <a:rPr lang="en-US" altLang="ja-JP" sz="2000" dirty="0" smtClean="0">
                <a:latin typeface="MS-Mincho"/>
              </a:rPr>
              <a:t>※ </a:t>
            </a:r>
            <a:r>
              <a:rPr lang="ja-JP" altLang="en-US" sz="2000" u="sng" dirty="0" smtClean="0">
                <a:latin typeface="MS-Mincho"/>
              </a:rPr>
              <a:t>署名</a:t>
            </a:r>
            <a:r>
              <a:rPr lang="ja-JP" altLang="en-US" sz="2000" u="sng" dirty="0">
                <a:latin typeface="MS-Mincho"/>
              </a:rPr>
              <a:t>により同意</a:t>
            </a:r>
            <a:r>
              <a:rPr lang="ja-JP" altLang="en-US" sz="2000" dirty="0">
                <a:latin typeface="MS-Mincho"/>
              </a:rPr>
              <a:t>。押印は不要</a:t>
            </a:r>
            <a:r>
              <a:rPr lang="ja-JP" altLang="en-US" sz="2000" dirty="0" smtClean="0">
                <a:latin typeface="MS-Mincho"/>
              </a:rPr>
              <a:t>。（</a:t>
            </a:r>
            <a:r>
              <a:rPr lang="ja-JP" altLang="en-US" sz="2000" dirty="0">
                <a:latin typeface="MS-Mincho"/>
              </a:rPr>
              <a:t>代筆の場合、本人氏名、代筆者名及び続柄を</a:t>
            </a:r>
            <a:r>
              <a:rPr lang="ja-JP" altLang="en-US" sz="2000" dirty="0" smtClean="0">
                <a:latin typeface="MS-Mincho"/>
              </a:rPr>
              <a:t>記載する。）</a:t>
            </a:r>
            <a:endParaRPr lang="en-US" altLang="ja-JP" sz="2000" dirty="0">
              <a:latin typeface="MS-Mincho"/>
            </a:endParaRPr>
          </a:p>
          <a:p>
            <a:pPr marL="900113" indent="-192088" defTabSz="722313"/>
            <a:r>
              <a:rPr lang="en-US" altLang="ja-JP" sz="2000" dirty="0" smtClean="0">
                <a:latin typeface="MS-Mincho"/>
              </a:rPr>
              <a:t>※</a:t>
            </a:r>
            <a:r>
              <a:rPr lang="ja-JP" altLang="en-US" sz="2000" dirty="0">
                <a:latin typeface="MS-Mincho"/>
              </a:rPr>
              <a:t> </a:t>
            </a:r>
            <a:r>
              <a:rPr lang="ja-JP" altLang="en-US" sz="2000" dirty="0" smtClean="0">
                <a:latin typeface="MS-Mincho"/>
              </a:rPr>
              <a:t>利用票は</a:t>
            </a:r>
            <a:r>
              <a:rPr lang="ja-JP" altLang="en-US" sz="2000" dirty="0">
                <a:latin typeface="MS-Mincho"/>
              </a:rPr>
              <a:t>押印及び署名は不要。利用者へ説明し同意を得たうえで</a:t>
            </a:r>
            <a:r>
              <a:rPr lang="ja-JP" altLang="en-US" sz="2000" dirty="0" smtClean="0">
                <a:latin typeface="MS-Mincho"/>
              </a:rPr>
              <a:t>交付した</a:t>
            </a:r>
            <a:r>
              <a:rPr lang="ja-JP" altLang="en-US" sz="2000" dirty="0">
                <a:latin typeface="MS-Mincho"/>
              </a:rPr>
              <a:t>記録</a:t>
            </a:r>
            <a:r>
              <a:rPr lang="ja-JP" altLang="en-US" sz="2000" dirty="0" smtClean="0">
                <a:latin typeface="MS-Mincho"/>
              </a:rPr>
              <a:t>を支援</a:t>
            </a:r>
            <a:r>
              <a:rPr lang="ja-JP" altLang="en-US" sz="2000" dirty="0">
                <a:latin typeface="MS-Mincho"/>
              </a:rPr>
              <a:t>経過に残す</a:t>
            </a:r>
            <a:r>
              <a:rPr lang="ja-JP" altLang="en-US" sz="2000" dirty="0" smtClean="0">
                <a:latin typeface="MS-Mincho"/>
              </a:rPr>
              <a:t>こと。</a:t>
            </a:r>
            <a:endParaRPr lang="ja-JP" altLang="en-US" sz="2000" dirty="0"/>
          </a:p>
          <a:p>
            <a:pPr marL="722313" indent="-192088" defTabSz="722313"/>
            <a:r>
              <a:rPr lang="ja-JP" altLang="en-US" sz="2000" dirty="0" smtClean="0"/>
              <a:t>・ 説明</a:t>
            </a:r>
            <a:r>
              <a:rPr lang="ja-JP" altLang="en-US" sz="2000" dirty="0"/>
              <a:t>及び同意を要する居宅サービス計画原案とは、いわゆる居宅サービス計画書の</a:t>
            </a:r>
            <a:r>
              <a:rPr lang="ja-JP" altLang="en-US" sz="2000" dirty="0" smtClean="0"/>
              <a:t>第</a:t>
            </a:r>
            <a:r>
              <a:rPr lang="en-US" altLang="ja-JP" sz="2000" dirty="0" smtClean="0"/>
              <a:t>1</a:t>
            </a:r>
            <a:r>
              <a:rPr lang="ja-JP" altLang="en-US" sz="2000" dirty="0" smtClean="0"/>
              <a:t>表</a:t>
            </a:r>
            <a:r>
              <a:rPr lang="ja-JP" altLang="en-US" sz="2000" dirty="0"/>
              <a:t>から</a:t>
            </a:r>
            <a:r>
              <a:rPr lang="ja-JP" altLang="en-US" sz="2000" dirty="0" smtClean="0"/>
              <a:t>第</a:t>
            </a:r>
            <a:r>
              <a:rPr lang="en-US" altLang="ja-JP" sz="2000" dirty="0" smtClean="0"/>
              <a:t>3</a:t>
            </a:r>
            <a:r>
              <a:rPr lang="ja-JP" altLang="en-US" sz="2000" dirty="0" smtClean="0"/>
              <a:t>表</a:t>
            </a:r>
            <a:r>
              <a:rPr lang="ja-JP" altLang="en-US" sz="2000" dirty="0"/>
              <a:t>まで、</a:t>
            </a:r>
            <a:r>
              <a:rPr lang="ja-JP" altLang="en-US" sz="2000" dirty="0" smtClean="0"/>
              <a:t>第</a:t>
            </a:r>
            <a:r>
              <a:rPr lang="en-US" altLang="ja-JP" sz="2000" dirty="0" smtClean="0"/>
              <a:t>6</a:t>
            </a:r>
            <a:r>
              <a:rPr lang="ja-JP" altLang="en-US" sz="2000" dirty="0" smtClean="0"/>
              <a:t>表</a:t>
            </a:r>
            <a:r>
              <a:rPr lang="en-US" altLang="ja-JP" sz="2000" dirty="0"/>
              <a:t>(</a:t>
            </a:r>
            <a:r>
              <a:rPr lang="ja-JP" altLang="en-US" sz="2000" dirty="0"/>
              <a:t>利用票</a:t>
            </a:r>
            <a:r>
              <a:rPr lang="en-US" altLang="ja-JP" sz="2000" dirty="0"/>
              <a:t>)</a:t>
            </a:r>
            <a:r>
              <a:rPr lang="ja-JP" altLang="en-US" sz="2000" dirty="0"/>
              <a:t>及び</a:t>
            </a:r>
            <a:r>
              <a:rPr lang="ja-JP" altLang="en-US" sz="2000" dirty="0" smtClean="0"/>
              <a:t>第</a:t>
            </a:r>
            <a:r>
              <a:rPr lang="en-US" altLang="ja-JP" sz="2000" dirty="0" smtClean="0"/>
              <a:t>7</a:t>
            </a:r>
            <a:r>
              <a:rPr lang="ja-JP" altLang="en-US" sz="2000" dirty="0" smtClean="0"/>
              <a:t>表</a:t>
            </a:r>
            <a:r>
              <a:rPr lang="en-US" altLang="ja-JP" sz="2000" dirty="0"/>
              <a:t>(</a:t>
            </a:r>
            <a:r>
              <a:rPr lang="ja-JP" altLang="en-US" sz="2000" dirty="0"/>
              <a:t>別表</a:t>
            </a:r>
            <a:r>
              <a:rPr lang="en-US" altLang="ja-JP" sz="2000" dirty="0"/>
              <a:t>)</a:t>
            </a:r>
            <a:r>
              <a:rPr lang="ja-JP" altLang="en-US" sz="2000" dirty="0"/>
              <a:t>に相当するものすべてを指す。</a:t>
            </a:r>
            <a:endParaRPr lang="en-US" altLang="ja-JP" sz="2000" dirty="0"/>
          </a:p>
          <a:p>
            <a:endParaRPr lang="en-US" altLang="ja-JP" sz="1000" dirty="0"/>
          </a:p>
          <a:p>
            <a:pPr marL="360363">
              <a:tabLst>
                <a:tab pos="633413" algn="l"/>
              </a:tabLst>
            </a:pPr>
            <a:r>
              <a:rPr lang="ja-JP" altLang="en-US" sz="2000" b="1" dirty="0" smtClean="0"/>
              <a:t>⑪ 居宅</a:t>
            </a:r>
            <a:r>
              <a:rPr lang="ja-JP" altLang="en-US" sz="2000" b="1" dirty="0"/>
              <a:t>サービス計画の交付</a:t>
            </a:r>
          </a:p>
          <a:p>
            <a:pPr marL="722313" indent="-192088">
              <a:tabLst>
                <a:tab pos="722313" algn="l"/>
              </a:tabLst>
            </a:pPr>
            <a:r>
              <a:rPr lang="ja-JP" altLang="en-US" sz="2000" dirty="0" smtClean="0"/>
              <a:t>・ 介護</a:t>
            </a:r>
            <a:r>
              <a:rPr lang="ja-JP" altLang="en-US" sz="2000" dirty="0"/>
              <a:t>支援専門員は、居宅サービス計画を作成した際には、遅滞なく利用者及び担当者に交付しなければならない</a:t>
            </a:r>
            <a:r>
              <a:rPr lang="ja-JP" altLang="en-US" sz="2000" dirty="0" smtClean="0"/>
              <a:t>。</a:t>
            </a:r>
            <a:endParaRPr lang="en-US" altLang="ja-JP" sz="2000" dirty="0" smtClean="0"/>
          </a:p>
          <a:p>
            <a:pPr marL="722313" indent="-192088">
              <a:tabLst>
                <a:tab pos="722313" algn="l"/>
              </a:tabLst>
            </a:pPr>
            <a:r>
              <a:rPr lang="ja-JP" altLang="en-US" sz="2000" dirty="0" smtClean="0"/>
              <a:t>・ 担当者</a:t>
            </a:r>
            <a:r>
              <a:rPr lang="ja-JP" altLang="en-US" sz="2000" dirty="0"/>
              <a:t>に交付する際には、計画の趣旨及び内容等について十分説明し、各担当者との共有、連携を図った上で、各担当者が自ら提供する居宅</a:t>
            </a:r>
            <a:r>
              <a:rPr lang="ja-JP" altLang="en-US" sz="2000" dirty="0" smtClean="0"/>
              <a:t>サービス等の当該</a:t>
            </a:r>
            <a:r>
              <a:rPr lang="ja-JP" altLang="en-US" sz="2000" dirty="0"/>
              <a:t>計画における位置付けを理解できるように配慮する必要がある</a:t>
            </a:r>
            <a:r>
              <a:rPr lang="ja-JP" altLang="en-US" sz="2000" dirty="0" smtClean="0"/>
              <a:t>。</a:t>
            </a:r>
            <a:endParaRPr lang="en-US" altLang="ja-JP" sz="2000" dirty="0" smtClean="0"/>
          </a:p>
          <a:p>
            <a:pPr marL="722313" indent="-192088">
              <a:tabLst>
                <a:tab pos="722313" algn="l"/>
              </a:tabLst>
            </a:pPr>
            <a:r>
              <a:rPr lang="ja-JP" altLang="en-US" sz="2000" dirty="0" smtClean="0"/>
              <a:t>・ 居宅</a:t>
            </a:r>
            <a:r>
              <a:rPr lang="ja-JP" altLang="en-US" sz="2000" dirty="0"/>
              <a:t>サービス計画は各指定権者が定める基準に沿って</a:t>
            </a:r>
            <a:r>
              <a:rPr lang="ja-JP" altLang="en-US" sz="2000" dirty="0" smtClean="0"/>
              <a:t>、</a:t>
            </a:r>
            <a:r>
              <a:rPr lang="en-US" altLang="ja-JP" sz="2000" dirty="0" smtClean="0"/>
              <a:t>5</a:t>
            </a:r>
            <a:r>
              <a:rPr lang="ja-JP" altLang="en-US" sz="2000" dirty="0" smtClean="0"/>
              <a:t>年間</a:t>
            </a:r>
            <a:r>
              <a:rPr lang="ja-JP" altLang="en-US" sz="2000" dirty="0"/>
              <a:t>保存しなければならない</a:t>
            </a:r>
            <a:r>
              <a:rPr lang="ja-JP" altLang="en-US" sz="2000" dirty="0" smtClean="0"/>
              <a:t>。</a:t>
            </a:r>
            <a:endParaRPr lang="en-US" altLang="ja-JP" sz="2000" dirty="0" smtClean="0"/>
          </a:p>
          <a:p>
            <a:pPr marL="360363"/>
            <a:endParaRPr lang="en-US" altLang="ja-JP" sz="2000" dirty="0" smtClean="0"/>
          </a:p>
        </p:txBody>
      </p:sp>
    </p:spTree>
    <p:extLst>
      <p:ext uri="{BB962C8B-B14F-4D97-AF65-F5344CB8AC3E}">
        <p14:creationId xmlns:p14="http://schemas.microsoft.com/office/powerpoint/2010/main" val="38595481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 y="0"/>
            <a:ext cx="12191999" cy="6786473"/>
          </a:xfrm>
          <a:prstGeom prst="rect">
            <a:avLst/>
          </a:prstGeom>
          <a:noFill/>
        </p:spPr>
        <p:txBody>
          <a:bodyPr wrap="square" rtlCol="0">
            <a:spAutoFit/>
          </a:bodyPr>
          <a:lstStyle/>
          <a:p>
            <a:pPr marL="265113"/>
            <a:r>
              <a:rPr lang="ja-JP" altLang="en-US" sz="2000" b="1" dirty="0" smtClean="0"/>
              <a:t>⑫ 担当者</a:t>
            </a:r>
            <a:r>
              <a:rPr lang="ja-JP" altLang="en-US" sz="2000" b="1" dirty="0"/>
              <a:t>に対する個別サービス計画の提出依頼</a:t>
            </a:r>
            <a:endParaRPr lang="en-US" altLang="ja-JP" sz="2000" b="1" dirty="0"/>
          </a:p>
          <a:p>
            <a:pPr marL="633413" indent="-190500"/>
            <a:r>
              <a:rPr lang="ja-JP" altLang="en-US" sz="2000" dirty="0" smtClean="0"/>
              <a:t>・ </a:t>
            </a:r>
            <a:r>
              <a:rPr lang="ja-JP" altLang="en-US" sz="2000" dirty="0"/>
              <a:t>居宅サービス計画と個別サービス計画との連動性を高め、居宅介護支援事業者とサービス提供事業者の意識の共有を図ることが重要であるため、担当者に居宅サービス計画を交付したときは、担当者に対し、個別サービス計画の提出を求め、居宅サービス計画と個別サービス計画の連動性や整合性について確認すること。</a:t>
            </a:r>
          </a:p>
          <a:p>
            <a:pPr marL="633413" indent="-190500"/>
            <a:r>
              <a:rPr lang="ja-JP" altLang="en-US" sz="2000" dirty="0" smtClean="0"/>
              <a:t>・ </a:t>
            </a:r>
            <a:r>
              <a:rPr lang="ja-JP" altLang="en-US" sz="2000" dirty="0"/>
              <a:t>居宅サービス計画と個別サービス計画の連動性や整合性の確認については、居宅サービス計画を担当者に交付したときに限らず、必要に応じて行うことが望ましい。</a:t>
            </a:r>
            <a:endParaRPr lang="en-US" altLang="ja-JP" sz="2000" dirty="0"/>
          </a:p>
          <a:p>
            <a:pPr marL="633413" indent="-190500"/>
            <a:r>
              <a:rPr lang="ja-JP" altLang="en-US" sz="2000" dirty="0" smtClean="0"/>
              <a:t>・サービス</a:t>
            </a:r>
            <a:r>
              <a:rPr lang="ja-JP" altLang="en-US" sz="2000" dirty="0"/>
              <a:t>担当者会議の前に居宅サービス計画の原案を担当者に提供し、サービス担当者会議に個別サービス計画案の提出を求め、サービス担当者会議において情報の共有や調整を図るなどの手法も有効である。</a:t>
            </a:r>
          </a:p>
          <a:p>
            <a:pPr marL="811213" indent="-280988"/>
            <a:endParaRPr lang="en-US" altLang="ja-JP" sz="500" dirty="0"/>
          </a:p>
          <a:p>
            <a:pPr marL="265113"/>
            <a:endParaRPr lang="en-US" altLang="ja-JP" sz="1000" dirty="0" smtClean="0"/>
          </a:p>
          <a:p>
            <a:pPr marL="265113"/>
            <a:endParaRPr lang="en-US" altLang="ja-JP" sz="2000" b="1" dirty="0" smtClean="0"/>
          </a:p>
          <a:p>
            <a:pPr marL="265113"/>
            <a:endParaRPr lang="en-US" altLang="ja-JP" sz="2000" b="1" dirty="0"/>
          </a:p>
          <a:p>
            <a:pPr marL="265113"/>
            <a:endParaRPr lang="en-US" altLang="ja-JP" sz="2000" b="1" dirty="0" smtClean="0"/>
          </a:p>
          <a:p>
            <a:pPr marL="265113"/>
            <a:endParaRPr lang="en-US" altLang="ja-JP" sz="2000" b="1" dirty="0"/>
          </a:p>
          <a:p>
            <a:pPr marL="265113"/>
            <a:endParaRPr lang="en-US" altLang="ja-JP" sz="2000" b="1" dirty="0" smtClean="0"/>
          </a:p>
          <a:p>
            <a:pPr marL="265113"/>
            <a:endParaRPr lang="en-US" altLang="ja-JP" sz="2000" b="1" dirty="0"/>
          </a:p>
          <a:p>
            <a:pPr marL="265113"/>
            <a:endParaRPr lang="en-US" altLang="ja-JP" sz="2000" b="1" dirty="0" smtClean="0"/>
          </a:p>
          <a:p>
            <a:pPr marL="265113"/>
            <a:endParaRPr lang="en-US" altLang="ja-JP" sz="2000" b="1" dirty="0"/>
          </a:p>
          <a:p>
            <a:pPr marL="265113"/>
            <a:r>
              <a:rPr lang="ja-JP" altLang="en-US" sz="2000" b="1" dirty="0" smtClean="0"/>
              <a:t>⑬、⑬</a:t>
            </a:r>
            <a:r>
              <a:rPr lang="en-US" altLang="ja-JP" sz="2000" b="1" dirty="0" smtClean="0"/>
              <a:t>-2</a:t>
            </a:r>
            <a:r>
              <a:rPr lang="ja-JP" altLang="en-US" sz="2000" b="1" dirty="0" smtClean="0"/>
              <a:t> 居宅</a:t>
            </a:r>
            <a:r>
              <a:rPr lang="ja-JP" altLang="en-US" sz="2000" b="1" dirty="0"/>
              <a:t>サービス計画の実施状況等の把握及び評価等</a:t>
            </a:r>
          </a:p>
          <a:p>
            <a:pPr marL="633413" indent="-190500">
              <a:tabLst>
                <a:tab pos="633413" algn="l"/>
              </a:tabLst>
            </a:pPr>
            <a:r>
              <a:rPr lang="ja-JP" altLang="en-US" sz="2000" dirty="0" smtClean="0"/>
              <a:t>・ 介護</a:t>
            </a:r>
            <a:r>
              <a:rPr lang="ja-JP" altLang="en-US" sz="2000" dirty="0"/>
              <a:t>支援専門員は、居宅サービス計画作成後、居宅サービス計画の実施状況の把握（利用者についての継続的なアセスメントを含む。以下「モニタリング」という。）を行い、利用者の解</a:t>
            </a:r>
            <a:r>
              <a:rPr lang="ja-JP" altLang="en-US" sz="2000" dirty="0" smtClean="0"/>
              <a:t>決す</a:t>
            </a:r>
            <a:endParaRPr lang="ja-JP" altLang="en-US" sz="2000" dirty="0"/>
          </a:p>
        </p:txBody>
      </p:sp>
      <p:sp>
        <p:nvSpPr>
          <p:cNvPr id="5" name="スライド番号プレースホルダー 4"/>
          <p:cNvSpPr>
            <a:spLocks noGrp="1"/>
          </p:cNvSpPr>
          <p:nvPr>
            <p:ph type="sldNum" sz="quarter" idx="12"/>
          </p:nvPr>
        </p:nvSpPr>
        <p:spPr/>
        <p:txBody>
          <a:bodyPr/>
          <a:lstStyle/>
          <a:p>
            <a:fld id="{D339279A-9CE5-4E47-B07B-F5EE1F1AD395}" type="slidenum">
              <a:rPr kumimoji="1" lang="ja-JP" altLang="en-US" smtClean="0"/>
              <a:t>46</a:t>
            </a:fld>
            <a:endParaRPr kumimoji="1" lang="ja-JP" altLang="en-US"/>
          </a:p>
        </p:txBody>
      </p:sp>
      <p:sp>
        <p:nvSpPr>
          <p:cNvPr id="2" name="正方形/長方形 1"/>
          <p:cNvSpPr/>
          <p:nvPr/>
        </p:nvSpPr>
        <p:spPr>
          <a:xfrm>
            <a:off x="545690" y="3068083"/>
            <a:ext cx="11474245" cy="2498564"/>
          </a:xfrm>
          <a:prstGeom prst="rect">
            <a:avLst/>
          </a:prstGeom>
          <a:ln w="6350">
            <a:solidFill>
              <a:schemeClr val="tx1"/>
            </a:solidFill>
            <a:prstDash val="sysDot"/>
          </a:ln>
        </p:spPr>
        <p:txBody>
          <a:bodyPr wrap="square" tIns="36000" bIns="0" anchor="ctr" anchorCtr="0">
            <a:spAutoFit/>
          </a:bodyPr>
          <a:lstStyle/>
          <a:p>
            <a:pPr marL="176213" lvl="0" indent="-176213"/>
            <a:r>
              <a:rPr lang="en-US" altLang="ja-JP" sz="2000" dirty="0">
                <a:solidFill>
                  <a:prstClr val="black"/>
                </a:solidFill>
              </a:rPr>
              <a:t>※ </a:t>
            </a:r>
            <a:r>
              <a:rPr lang="ja-JP" altLang="en-US" sz="2000" dirty="0">
                <a:solidFill>
                  <a:prstClr val="black"/>
                </a:solidFill>
              </a:rPr>
              <a:t>利用者の課題分析の実施から担当者に対する個別サービス計画の提出依頼に掲げる一連の業務については、基準第１条の２に掲げる基本方針を達成するために必要となる業務を列記したものであり、基本的にはこのプロセスに応じて進めるべきものであるが、緊急的なサービス利用等やむを得ない場合や、効果的・効率的に行うことを前提とするものであれば、業務の順序について拘束するものではない。</a:t>
            </a:r>
          </a:p>
          <a:p>
            <a:pPr marL="176213" lvl="0" indent="180975"/>
            <a:r>
              <a:rPr lang="ja-JP" altLang="en-US" sz="2000" dirty="0">
                <a:solidFill>
                  <a:prstClr val="black"/>
                </a:solidFill>
              </a:rPr>
              <a:t>ただし、その場合にあっても、それぞれ位置付けられた個々の業務は、事後的に可及的速やかに実施し、その結果に基づいて必要に応じて居宅サービス計画を見直すなど、適切に対応しなければならない。</a:t>
            </a:r>
            <a:endParaRPr lang="en-US" altLang="ja-JP" sz="2000" dirty="0">
              <a:solidFill>
                <a:prstClr val="black"/>
              </a:solidFill>
            </a:endParaRPr>
          </a:p>
        </p:txBody>
      </p:sp>
    </p:spTree>
    <p:extLst>
      <p:ext uri="{BB962C8B-B14F-4D97-AF65-F5344CB8AC3E}">
        <p14:creationId xmlns:p14="http://schemas.microsoft.com/office/powerpoint/2010/main" val="34500916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59529" y="6371099"/>
            <a:ext cx="2743200" cy="365125"/>
          </a:xfrm>
        </p:spPr>
        <p:txBody>
          <a:bodyPr/>
          <a:lstStyle/>
          <a:p>
            <a:fld id="{D339279A-9CE5-4E47-B07B-F5EE1F1AD395}" type="slidenum">
              <a:rPr kumimoji="1" lang="ja-JP" altLang="en-US" smtClean="0"/>
              <a:t>47</a:t>
            </a:fld>
            <a:endParaRPr kumimoji="1" lang="ja-JP" altLang="en-US"/>
          </a:p>
        </p:txBody>
      </p:sp>
      <p:sp>
        <p:nvSpPr>
          <p:cNvPr id="3" name="正方形/長方形 2"/>
          <p:cNvSpPr/>
          <p:nvPr/>
        </p:nvSpPr>
        <p:spPr>
          <a:xfrm>
            <a:off x="0" y="0"/>
            <a:ext cx="12192000" cy="3939540"/>
          </a:xfrm>
          <a:prstGeom prst="rect">
            <a:avLst/>
          </a:prstGeom>
        </p:spPr>
        <p:txBody>
          <a:bodyPr wrap="square">
            <a:spAutoFit/>
          </a:bodyPr>
          <a:lstStyle/>
          <a:p>
            <a:pPr marL="811213">
              <a:tabLst>
                <a:tab pos="633413" algn="l"/>
              </a:tabLst>
            </a:pPr>
            <a:r>
              <a:rPr lang="ja-JP" altLang="en-US" sz="2000" dirty="0" err="1"/>
              <a:t>べき</a:t>
            </a:r>
            <a:r>
              <a:rPr lang="ja-JP" altLang="en-US" sz="2000" dirty="0"/>
              <a:t>課題の変化が認められる場合等、必要に応じて居宅サービス計画の変更、居宅サービス事業者等との連絡調整その他の便宜の提供を行う。</a:t>
            </a:r>
          </a:p>
          <a:p>
            <a:pPr marL="722313" indent="-192088">
              <a:tabLst>
                <a:tab pos="633413" algn="l"/>
              </a:tabLst>
            </a:pPr>
            <a:r>
              <a:rPr lang="ja-JP" altLang="en-US" sz="2000" dirty="0" smtClean="0"/>
              <a:t>・ </a:t>
            </a:r>
            <a:r>
              <a:rPr lang="ja-JP" altLang="en-US" sz="2000" dirty="0"/>
              <a:t>利用者の解決すべき課題の変化は、利用者に直接サービスを提供する居宅サービス事業者等により把握されることも多いことから、介護支援専門員は、各サービス担当者と緊密な連携を図り、円滑に連絡が行われる体制の整備に努めなければならない</a:t>
            </a:r>
            <a:r>
              <a:rPr lang="ja-JP" altLang="en-US" sz="2000" dirty="0" smtClean="0"/>
              <a:t>。</a:t>
            </a:r>
            <a:endParaRPr lang="en-US" altLang="ja-JP" sz="2000" dirty="0"/>
          </a:p>
          <a:p>
            <a:pPr marL="722313" indent="-192088">
              <a:tabLst>
                <a:tab pos="633413" algn="l"/>
              </a:tabLst>
            </a:pPr>
            <a:r>
              <a:rPr lang="ja-JP" altLang="en-US" sz="2000" dirty="0" smtClean="0"/>
              <a:t>・ </a:t>
            </a:r>
            <a:r>
              <a:rPr lang="ja-JP" altLang="en-US" sz="2000" dirty="0"/>
              <a:t>利用者の服薬状況、口腔機能その他の利用者の心身又は生活の状況に係る情報は、主治の医師若しくは歯科医師又は薬剤師が医療サービスの必要性等を検討するにあたり有効な情報である。</a:t>
            </a:r>
            <a:endParaRPr lang="en-US" altLang="ja-JP" sz="2000" dirty="0"/>
          </a:p>
          <a:p>
            <a:pPr marL="811213" indent="-280988">
              <a:tabLst>
                <a:tab pos="633413" algn="l"/>
              </a:tabLst>
            </a:pPr>
            <a:r>
              <a:rPr lang="ja-JP" altLang="en-US" sz="2000" dirty="0"/>
              <a:t>　　このため、指定居宅介護支援の提供に当たり、例えば、以下の掲げるような利用者の心身又は生活状況に係る情報を得た場合は、それらの情報のうち、主治の医師若しくは歯科医師又は薬剤師の助言が必要であると介護支援専門員が判断したものについて、主治の医師若しくは歯科医師又は薬剤師に提供するものとする。</a:t>
            </a:r>
            <a:endParaRPr lang="en-US" altLang="ja-JP" sz="2000" dirty="0"/>
          </a:p>
          <a:p>
            <a:pPr marL="1163638" indent="-730250">
              <a:tabLst>
                <a:tab pos="633413" algn="l"/>
              </a:tabLst>
            </a:pPr>
            <a:endParaRPr lang="en-US" altLang="ja-JP" sz="500" dirty="0"/>
          </a:p>
          <a:p>
            <a:pPr marL="900113"/>
            <a:r>
              <a:rPr lang="ja-JP" altLang="en-US" sz="2000" dirty="0"/>
              <a:t>　</a:t>
            </a:r>
          </a:p>
        </p:txBody>
      </p:sp>
      <p:sp>
        <p:nvSpPr>
          <p:cNvPr id="4" name="正方形/長方形 3"/>
          <p:cNvSpPr/>
          <p:nvPr/>
        </p:nvSpPr>
        <p:spPr>
          <a:xfrm>
            <a:off x="899651" y="6165443"/>
            <a:ext cx="10958051" cy="651905"/>
          </a:xfrm>
          <a:prstGeom prst="rect">
            <a:avLst/>
          </a:prstGeom>
          <a:ln w="6350">
            <a:noFill/>
            <a:prstDash val="sysDot"/>
          </a:ln>
        </p:spPr>
        <p:txBody>
          <a:bodyPr wrap="square" tIns="36000" bIns="0" anchor="ctr" anchorCtr="0">
            <a:spAutoFit/>
          </a:bodyPr>
          <a:lstStyle/>
          <a:p>
            <a:pPr marL="176213" lvl="0" indent="-176213">
              <a:tabLst>
                <a:tab pos="633413" algn="l"/>
              </a:tabLst>
            </a:pPr>
            <a:r>
              <a:rPr lang="en-US" altLang="ja-JP" sz="2000" dirty="0">
                <a:solidFill>
                  <a:prstClr val="black"/>
                </a:solidFill>
              </a:rPr>
              <a:t>※ </a:t>
            </a:r>
            <a:r>
              <a:rPr lang="ja-JP" altLang="en-US" sz="2000" dirty="0">
                <a:solidFill>
                  <a:prstClr val="black"/>
                </a:solidFill>
              </a:rPr>
              <a:t>ここでいう「主治の医師」については、要介護認定の申請のために主治医意見書を記載した医師に限定されないことに留意すること</a:t>
            </a:r>
            <a:r>
              <a:rPr lang="ja-JP" altLang="en-US" sz="2000" dirty="0" smtClean="0">
                <a:solidFill>
                  <a:prstClr val="black"/>
                </a:solidFill>
              </a:rPr>
              <a:t>。</a:t>
            </a:r>
            <a:endParaRPr lang="ja-JP" altLang="en-US" sz="2000" dirty="0">
              <a:solidFill>
                <a:prstClr val="black"/>
              </a:solidFill>
            </a:endParaRPr>
          </a:p>
        </p:txBody>
      </p:sp>
      <p:sp>
        <p:nvSpPr>
          <p:cNvPr id="5" name="正方形/長方形 4"/>
          <p:cNvSpPr/>
          <p:nvPr/>
        </p:nvSpPr>
        <p:spPr>
          <a:xfrm>
            <a:off x="899650" y="3359102"/>
            <a:ext cx="10958051" cy="2806341"/>
          </a:xfrm>
          <a:prstGeom prst="rect">
            <a:avLst/>
          </a:prstGeom>
          <a:ln w="6350">
            <a:solidFill>
              <a:schemeClr val="tx1"/>
            </a:solidFill>
            <a:prstDash val="sysDot"/>
          </a:ln>
        </p:spPr>
        <p:txBody>
          <a:bodyPr wrap="square" tIns="36000" bIns="0" anchor="ctr" anchorCtr="0">
            <a:spAutoFit/>
          </a:bodyPr>
          <a:lstStyle/>
          <a:p>
            <a:pPr marL="176213" lvl="0" indent="-176213"/>
            <a:r>
              <a:rPr lang="ja-JP" altLang="en-US" sz="2000" dirty="0">
                <a:solidFill>
                  <a:prstClr val="black"/>
                </a:solidFill>
              </a:rPr>
              <a:t>・薬が大量に余っている又は複数回分の薬を一度に服用している</a:t>
            </a:r>
            <a:endParaRPr lang="en-US" altLang="ja-JP" sz="2000" dirty="0">
              <a:solidFill>
                <a:prstClr val="black"/>
              </a:solidFill>
            </a:endParaRPr>
          </a:p>
          <a:p>
            <a:pPr marL="176213" lvl="0" indent="-176213"/>
            <a:r>
              <a:rPr lang="ja-JP" altLang="en-US" sz="2000" dirty="0">
                <a:solidFill>
                  <a:prstClr val="black"/>
                </a:solidFill>
              </a:rPr>
              <a:t>・薬の服用を拒絶している</a:t>
            </a:r>
            <a:endParaRPr lang="en-US" altLang="ja-JP" sz="2000" dirty="0">
              <a:solidFill>
                <a:prstClr val="black"/>
              </a:solidFill>
            </a:endParaRPr>
          </a:p>
          <a:p>
            <a:pPr marL="176213" lvl="0" indent="-176213"/>
            <a:r>
              <a:rPr lang="ja-JP" altLang="en-US" sz="2000" dirty="0">
                <a:solidFill>
                  <a:prstClr val="black"/>
                </a:solidFill>
              </a:rPr>
              <a:t>・使いきらないうちに新たに薬が処方されている</a:t>
            </a:r>
            <a:endParaRPr lang="en-US" altLang="ja-JP" sz="2000" dirty="0">
              <a:solidFill>
                <a:prstClr val="black"/>
              </a:solidFill>
            </a:endParaRPr>
          </a:p>
          <a:p>
            <a:pPr marL="176213" lvl="0" indent="-176213"/>
            <a:r>
              <a:rPr lang="ja-JP" altLang="en-US" sz="2000" dirty="0">
                <a:solidFill>
                  <a:prstClr val="black"/>
                </a:solidFill>
              </a:rPr>
              <a:t>・口臭や口腔内出血がある</a:t>
            </a:r>
            <a:endParaRPr lang="en-US" altLang="ja-JP" sz="2000" dirty="0">
              <a:solidFill>
                <a:prstClr val="black"/>
              </a:solidFill>
            </a:endParaRPr>
          </a:p>
          <a:p>
            <a:pPr marL="176213" lvl="0" indent="-176213"/>
            <a:r>
              <a:rPr lang="ja-JP" altLang="en-US" sz="2000" dirty="0">
                <a:solidFill>
                  <a:prstClr val="black"/>
                </a:solidFill>
              </a:rPr>
              <a:t>・体重の増減が推測される見た目の変化がある　</a:t>
            </a:r>
            <a:endParaRPr lang="en-US" altLang="ja-JP" sz="2000" dirty="0">
              <a:solidFill>
                <a:prstClr val="black"/>
              </a:solidFill>
            </a:endParaRPr>
          </a:p>
          <a:p>
            <a:pPr marL="176213" lvl="0" indent="-176213"/>
            <a:r>
              <a:rPr lang="ja-JP" altLang="en-US" sz="2000" dirty="0">
                <a:solidFill>
                  <a:prstClr val="black"/>
                </a:solidFill>
              </a:rPr>
              <a:t>・食事量や食事回数に変化がある</a:t>
            </a:r>
            <a:endParaRPr lang="en-US" altLang="ja-JP" sz="2000" dirty="0">
              <a:solidFill>
                <a:prstClr val="black"/>
              </a:solidFill>
            </a:endParaRPr>
          </a:p>
          <a:p>
            <a:pPr marL="176213" lvl="0" indent="-176213"/>
            <a:r>
              <a:rPr lang="ja-JP" altLang="en-US" sz="2000" dirty="0">
                <a:solidFill>
                  <a:prstClr val="black"/>
                </a:solidFill>
              </a:rPr>
              <a:t>・下痢や便秘が続いている　　　　　　　　　　</a:t>
            </a:r>
            <a:endParaRPr lang="en-US" altLang="ja-JP" sz="2000" dirty="0">
              <a:solidFill>
                <a:prstClr val="black"/>
              </a:solidFill>
            </a:endParaRPr>
          </a:p>
          <a:p>
            <a:pPr marL="176213" lvl="0" indent="-176213"/>
            <a:r>
              <a:rPr lang="ja-JP" altLang="en-US" sz="2000" dirty="0">
                <a:solidFill>
                  <a:prstClr val="black"/>
                </a:solidFill>
              </a:rPr>
              <a:t>・皮膚が乾燥していたり湿疹等がある</a:t>
            </a:r>
            <a:endParaRPr lang="en-US" altLang="ja-JP" sz="2000" dirty="0">
              <a:solidFill>
                <a:prstClr val="black"/>
              </a:solidFill>
            </a:endParaRPr>
          </a:p>
          <a:p>
            <a:pPr marL="176213" lvl="0" indent="-176213"/>
            <a:r>
              <a:rPr lang="ja-JP" altLang="en-US" sz="2000" dirty="0">
                <a:solidFill>
                  <a:prstClr val="black"/>
                </a:solidFill>
              </a:rPr>
              <a:t>・リハビリテーションの提供が必要と思われる状態にあるにも関わらず提供されていない状況</a:t>
            </a:r>
            <a:endParaRPr lang="en-US" altLang="ja-JP" sz="2000" dirty="0">
              <a:solidFill>
                <a:prstClr val="black"/>
              </a:solidFill>
            </a:endParaRPr>
          </a:p>
        </p:txBody>
      </p:sp>
    </p:spTree>
    <p:extLst>
      <p:ext uri="{BB962C8B-B14F-4D97-AF65-F5344CB8AC3E}">
        <p14:creationId xmlns:p14="http://schemas.microsoft.com/office/powerpoint/2010/main" val="24130158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0" y="0"/>
            <a:ext cx="12192000" cy="6555641"/>
          </a:xfrm>
          <a:prstGeom prst="rect">
            <a:avLst/>
          </a:prstGeom>
        </p:spPr>
        <p:txBody>
          <a:bodyPr wrap="square">
            <a:spAutoFit/>
          </a:bodyPr>
          <a:lstStyle/>
          <a:p>
            <a:pPr marL="176213"/>
            <a:r>
              <a:rPr lang="ja-JP" altLang="en-US" sz="2000" b="1" dirty="0" smtClean="0"/>
              <a:t>⑭ モニタリング</a:t>
            </a:r>
            <a:r>
              <a:rPr lang="ja-JP" altLang="en-US" sz="2000" b="1" dirty="0"/>
              <a:t>の実施</a:t>
            </a:r>
          </a:p>
          <a:p>
            <a:pPr marL="530225" indent="-176213"/>
            <a:r>
              <a:rPr lang="en-US" altLang="ja-JP" sz="2000" dirty="0" smtClean="0"/>
              <a:t>ⅰ</a:t>
            </a:r>
            <a:r>
              <a:rPr lang="ja-JP" altLang="en-US" sz="2000" dirty="0" smtClean="0"/>
              <a:t>）介護</a:t>
            </a:r>
            <a:r>
              <a:rPr lang="ja-JP" altLang="en-US" sz="2000" dirty="0"/>
              <a:t>支援専門員は、モニタリングに当たっては、利用者及びその家族</a:t>
            </a:r>
            <a:r>
              <a:rPr lang="ja-JP" altLang="en-US" sz="2000" dirty="0" smtClean="0"/>
              <a:t>、主治医、指定居宅</a:t>
            </a:r>
            <a:r>
              <a:rPr lang="ja-JP" altLang="en-US" sz="2000" dirty="0"/>
              <a:t>サービス事業者等との連絡を</a:t>
            </a:r>
            <a:r>
              <a:rPr lang="ja-JP" altLang="en-US" sz="2000" dirty="0" smtClean="0"/>
              <a:t>継続的に行わなければ</a:t>
            </a:r>
            <a:r>
              <a:rPr lang="ja-JP" altLang="en-US" sz="2000" dirty="0"/>
              <a:t>ならない</a:t>
            </a:r>
            <a:r>
              <a:rPr lang="ja-JP" altLang="en-US" sz="2000" dirty="0" smtClean="0"/>
              <a:t>。</a:t>
            </a:r>
            <a:endParaRPr lang="en-US" altLang="ja-JP" sz="2000" dirty="0" smtClean="0"/>
          </a:p>
          <a:p>
            <a:pPr marL="530225" indent="-176213"/>
            <a:r>
              <a:rPr lang="ja-JP" altLang="en-US" sz="2000" dirty="0" smtClean="0"/>
              <a:t>・ 特段</a:t>
            </a:r>
            <a:r>
              <a:rPr lang="ja-JP" altLang="en-US" sz="2000" dirty="0"/>
              <a:t>の事情がない限り</a:t>
            </a:r>
            <a:r>
              <a:rPr lang="ja-JP" altLang="en-US" sz="2000" dirty="0" smtClean="0"/>
              <a:t>、</a:t>
            </a:r>
            <a:r>
              <a:rPr lang="ja-JP" altLang="en-US" sz="2000" u="sng" dirty="0" smtClean="0"/>
              <a:t>少なく</a:t>
            </a:r>
            <a:r>
              <a:rPr lang="ja-JP" altLang="en-US" sz="2000" u="sng" dirty="0"/>
              <a:t>とも１月に</a:t>
            </a:r>
            <a:r>
              <a:rPr lang="ja-JP" altLang="en-US" sz="2000" u="sng" dirty="0" smtClean="0"/>
              <a:t>１回は利用者</a:t>
            </a:r>
            <a:r>
              <a:rPr lang="ja-JP" altLang="en-US" sz="2000" u="sng" dirty="0"/>
              <a:t>に</a:t>
            </a:r>
            <a:r>
              <a:rPr lang="ja-JP" altLang="en-US" sz="2000" u="sng" dirty="0" smtClean="0"/>
              <a:t>面接</a:t>
            </a:r>
            <a:r>
              <a:rPr lang="ja-JP" altLang="en-US" sz="2000" dirty="0" smtClean="0"/>
              <a:t>（原則、利用者の居宅を訪問する）を</a:t>
            </a:r>
            <a:r>
              <a:rPr lang="ja-JP" altLang="en-US" sz="2000" dirty="0"/>
              <a:t>行い、</a:t>
            </a:r>
            <a:r>
              <a:rPr lang="ja-JP" altLang="en-US" sz="2000" dirty="0" smtClean="0"/>
              <a:t>かつ、</a:t>
            </a:r>
            <a:r>
              <a:rPr lang="ja-JP" altLang="en-US" sz="2000" u="sng" dirty="0" smtClean="0"/>
              <a:t>少なく</a:t>
            </a:r>
            <a:r>
              <a:rPr lang="ja-JP" altLang="en-US" sz="2000" u="sng" dirty="0"/>
              <a:t>とも１月に</a:t>
            </a:r>
            <a:r>
              <a:rPr lang="ja-JP" altLang="en-US" sz="2000" u="sng" dirty="0" smtClean="0"/>
              <a:t>１回</a:t>
            </a:r>
            <a:r>
              <a:rPr lang="ja-JP" altLang="en-US" sz="2000" u="sng" dirty="0"/>
              <a:t>、モニタリングの結果を</a:t>
            </a:r>
            <a:r>
              <a:rPr lang="ja-JP" altLang="en-US" sz="2000" u="sng" dirty="0" smtClean="0"/>
              <a:t>記録する</a:t>
            </a:r>
            <a:r>
              <a:rPr lang="ja-JP" altLang="en-US" sz="2000" dirty="0"/>
              <a:t>こと</a:t>
            </a:r>
            <a:r>
              <a:rPr lang="ja-JP" altLang="en-US" sz="2000" dirty="0" smtClean="0"/>
              <a:t>。</a:t>
            </a:r>
            <a:endParaRPr lang="en-US" altLang="ja-JP" sz="2000" dirty="0" smtClean="0"/>
          </a:p>
          <a:p>
            <a:pPr marL="623888" indent="-180975"/>
            <a:endParaRPr lang="en-US" altLang="ja-JP" sz="2000" dirty="0"/>
          </a:p>
          <a:p>
            <a:pPr marL="623888" indent="-180975"/>
            <a:endParaRPr lang="en-US" altLang="ja-JP" sz="2000" dirty="0" smtClean="0"/>
          </a:p>
          <a:p>
            <a:pPr marL="623888" indent="-180975"/>
            <a:endParaRPr lang="en-US" altLang="ja-JP" sz="2000" dirty="0" smtClean="0"/>
          </a:p>
          <a:p>
            <a:pPr marL="530225" indent="-176213"/>
            <a:r>
              <a:rPr lang="en-US" altLang="ja-JP" sz="2000" dirty="0" smtClean="0"/>
              <a:t>ⅱ</a:t>
            </a:r>
            <a:r>
              <a:rPr lang="ja-JP" altLang="en-US" sz="2000" dirty="0" smtClean="0"/>
              <a:t>）次</a:t>
            </a:r>
            <a:r>
              <a:rPr lang="ja-JP" altLang="en-US" sz="2000" dirty="0"/>
              <a:t>のいずれにも該当する場合であって、少なくとも２月に１回、利用者の居宅を訪問し、面接するときは、利用者の居宅を訪問しない月においては、テレビ電話装置等を活用して利用者に面接することができる。</a:t>
            </a:r>
          </a:p>
          <a:p>
            <a:pPr marL="530225">
              <a:tabLst>
                <a:tab pos="1163638" algn="l"/>
              </a:tabLst>
            </a:pPr>
            <a:r>
              <a:rPr lang="ja-JP" altLang="en-US" sz="2000" dirty="0" smtClean="0"/>
              <a:t>（イ）テレビ</a:t>
            </a:r>
            <a:r>
              <a:rPr lang="ja-JP" altLang="en-US" sz="2000" dirty="0"/>
              <a:t>電話装置等を活用</a:t>
            </a:r>
            <a:r>
              <a:rPr lang="ja-JP" altLang="en-US" sz="2000" dirty="0" smtClean="0"/>
              <a:t>することについて、</a:t>
            </a:r>
            <a:r>
              <a:rPr lang="ja-JP" altLang="en-US" sz="2000" dirty="0"/>
              <a:t>文書により利用者の同意を</a:t>
            </a:r>
            <a:r>
              <a:rPr lang="ja-JP" altLang="en-US" sz="2000" dirty="0" smtClean="0"/>
              <a:t>得ていること</a:t>
            </a:r>
            <a:endParaRPr lang="en-US" altLang="ja-JP" sz="2000" dirty="0" smtClean="0"/>
          </a:p>
          <a:p>
            <a:pPr marL="984250" indent="-287338">
              <a:buAutoNum type="arabicParenBoth"/>
              <a:tabLst>
                <a:tab pos="1163638" algn="l"/>
              </a:tabLst>
            </a:pPr>
            <a:endParaRPr lang="en-US" altLang="ja-JP" sz="2000" dirty="0"/>
          </a:p>
          <a:p>
            <a:pPr marL="984250" indent="-287338">
              <a:buAutoNum type="arabicParenBoth"/>
              <a:tabLst>
                <a:tab pos="1163638" algn="l"/>
              </a:tabLst>
            </a:pPr>
            <a:endParaRPr lang="en-US" altLang="ja-JP" sz="2000" dirty="0" smtClean="0"/>
          </a:p>
          <a:p>
            <a:pPr marL="984250" indent="-287338">
              <a:buAutoNum type="arabicParenBoth"/>
              <a:tabLst>
                <a:tab pos="1163638" algn="l"/>
              </a:tabLst>
            </a:pPr>
            <a:endParaRPr lang="en-US" altLang="ja-JP" sz="2000" dirty="0"/>
          </a:p>
          <a:p>
            <a:pPr marL="984250" indent="-287338">
              <a:buAutoNum type="arabicParenBoth"/>
              <a:tabLst>
                <a:tab pos="1163638" algn="l"/>
              </a:tabLst>
            </a:pPr>
            <a:endParaRPr lang="en-US" altLang="ja-JP" sz="2000" dirty="0" smtClean="0"/>
          </a:p>
          <a:p>
            <a:pPr marL="984250" indent="-287338">
              <a:buAutoNum type="arabicParenBoth"/>
              <a:tabLst>
                <a:tab pos="1163638" algn="l"/>
              </a:tabLst>
            </a:pPr>
            <a:endParaRPr lang="en-US" altLang="ja-JP" sz="600" dirty="0"/>
          </a:p>
          <a:p>
            <a:pPr marL="900113" indent="-369888">
              <a:tabLst>
                <a:tab pos="1163638" algn="l"/>
              </a:tabLst>
            </a:pPr>
            <a:r>
              <a:rPr lang="ja-JP" altLang="en-US" sz="2000" dirty="0" smtClean="0"/>
              <a:t>（ロ）次に掲げる事項について、サービス担当者会議等において、主治医、担当者その他の関係者の合意を得ていること。</a:t>
            </a:r>
            <a:endParaRPr lang="en-US" altLang="ja-JP" sz="2000" dirty="0" smtClean="0"/>
          </a:p>
          <a:p>
            <a:pPr marL="1081088" indent="-180975">
              <a:tabLst>
                <a:tab pos="1163638" algn="l"/>
              </a:tabLst>
            </a:pPr>
            <a:r>
              <a:rPr lang="ja-JP" altLang="en-US" sz="2000" dirty="0" smtClean="0"/>
              <a:t>〇 利用者</a:t>
            </a:r>
            <a:r>
              <a:rPr lang="ja-JP" altLang="en-US" sz="2000" dirty="0"/>
              <a:t>の心身の状況が安定していること。</a:t>
            </a:r>
            <a:endParaRPr lang="en-US" altLang="ja-JP" sz="2000" dirty="0"/>
          </a:p>
          <a:p>
            <a:pPr marL="1081088" indent="-287338">
              <a:tabLst>
                <a:tab pos="1163638" algn="l"/>
              </a:tabLst>
            </a:pPr>
            <a:endParaRPr lang="en-US" altLang="ja-JP" sz="2000" dirty="0"/>
          </a:p>
        </p:txBody>
      </p:sp>
      <p:sp>
        <p:nvSpPr>
          <p:cNvPr id="4" name="スライド番号プレースホルダー 3"/>
          <p:cNvSpPr>
            <a:spLocks noGrp="1"/>
          </p:cNvSpPr>
          <p:nvPr>
            <p:ph type="sldNum" sz="quarter" idx="12"/>
          </p:nvPr>
        </p:nvSpPr>
        <p:spPr>
          <a:xfrm>
            <a:off x="9448800" y="6326853"/>
            <a:ext cx="2743200" cy="365125"/>
          </a:xfrm>
        </p:spPr>
        <p:txBody>
          <a:bodyPr/>
          <a:lstStyle/>
          <a:p>
            <a:fld id="{D339279A-9CE5-4E47-B07B-F5EE1F1AD395}" type="slidenum">
              <a:rPr kumimoji="1" lang="ja-JP" altLang="en-US" smtClean="0"/>
              <a:t>48</a:t>
            </a:fld>
            <a:endParaRPr kumimoji="1" lang="ja-JP" altLang="en-US" dirty="0"/>
          </a:p>
        </p:txBody>
      </p:sp>
      <p:sp>
        <p:nvSpPr>
          <p:cNvPr id="2" name="正方形/長方形 1"/>
          <p:cNvSpPr/>
          <p:nvPr/>
        </p:nvSpPr>
        <p:spPr>
          <a:xfrm>
            <a:off x="796410" y="1528874"/>
            <a:ext cx="11267771" cy="921209"/>
          </a:xfrm>
          <a:prstGeom prst="rect">
            <a:avLst/>
          </a:prstGeom>
          <a:ln w="6350">
            <a:solidFill>
              <a:schemeClr val="tx1"/>
            </a:solidFill>
            <a:prstDash val="sysDot"/>
          </a:ln>
        </p:spPr>
        <p:txBody>
          <a:bodyPr wrap="square" tIns="36000" bIns="0" anchor="ctr" anchorCtr="0">
            <a:spAutoFit/>
          </a:bodyPr>
          <a:lstStyle/>
          <a:p>
            <a:pPr marL="176213" lvl="0" indent="-176213">
              <a:lnSpc>
                <a:spcPts val="2300"/>
              </a:lnSpc>
            </a:pPr>
            <a:r>
              <a:rPr lang="en-US" altLang="ja-JP" sz="2000" dirty="0">
                <a:solidFill>
                  <a:prstClr val="black"/>
                </a:solidFill>
              </a:rPr>
              <a:t>※ </a:t>
            </a:r>
            <a:r>
              <a:rPr lang="ja-JP" altLang="en-US" sz="2000" dirty="0">
                <a:solidFill>
                  <a:prstClr val="black"/>
                </a:solidFill>
              </a:rPr>
              <a:t>特段の事情とは、利用者の事情により居宅を訪問し面接ができない場合を主として指すものであり、介護支援専門員に起因する事情は含まれない</a:t>
            </a:r>
            <a:r>
              <a:rPr lang="ja-JP" altLang="en-US" sz="2000" dirty="0" smtClean="0">
                <a:solidFill>
                  <a:prstClr val="black"/>
                </a:solidFill>
              </a:rPr>
              <a:t>。</a:t>
            </a:r>
            <a:endParaRPr lang="en-US" altLang="ja-JP" sz="2000" dirty="0" smtClean="0">
              <a:solidFill>
                <a:prstClr val="black"/>
              </a:solidFill>
            </a:endParaRPr>
          </a:p>
          <a:p>
            <a:pPr marL="176213" lvl="0" indent="-176213">
              <a:lnSpc>
                <a:spcPts val="2300"/>
              </a:lnSpc>
            </a:pPr>
            <a:r>
              <a:rPr lang="en-US" altLang="ja-JP" sz="2000" dirty="0" smtClean="0">
                <a:solidFill>
                  <a:prstClr val="black"/>
                </a:solidFill>
              </a:rPr>
              <a:t>※ </a:t>
            </a:r>
            <a:r>
              <a:rPr lang="ja-JP" altLang="en-US" sz="2000" dirty="0">
                <a:solidFill>
                  <a:prstClr val="black"/>
                </a:solidFill>
              </a:rPr>
              <a:t>特段の事情については、具体的な内容を記録しておくこと。</a:t>
            </a:r>
            <a:endParaRPr lang="en-US" altLang="ja-JP" sz="2000" dirty="0">
              <a:solidFill>
                <a:prstClr val="black"/>
              </a:solidFill>
            </a:endParaRPr>
          </a:p>
        </p:txBody>
      </p:sp>
      <p:sp>
        <p:nvSpPr>
          <p:cNvPr id="5" name="正方形/長方形 4"/>
          <p:cNvSpPr/>
          <p:nvPr/>
        </p:nvSpPr>
        <p:spPr>
          <a:xfrm>
            <a:off x="1106129" y="5917555"/>
            <a:ext cx="10958052" cy="921209"/>
          </a:xfrm>
          <a:prstGeom prst="rect">
            <a:avLst/>
          </a:prstGeom>
          <a:ln w="6350">
            <a:solidFill>
              <a:schemeClr val="tx1"/>
            </a:solidFill>
            <a:prstDash val="sysDot"/>
          </a:ln>
        </p:spPr>
        <p:txBody>
          <a:bodyPr wrap="square" tIns="36000" bIns="0" anchor="ctr" anchorCtr="0">
            <a:spAutoFit/>
          </a:bodyPr>
          <a:lstStyle/>
          <a:p>
            <a:pPr marL="176213" lvl="0" indent="-176213">
              <a:lnSpc>
                <a:spcPts val="2300"/>
              </a:lnSpc>
              <a:tabLst>
                <a:tab pos="1163638" algn="l"/>
              </a:tabLst>
            </a:pPr>
            <a:r>
              <a:rPr lang="en-US" altLang="ja-JP" sz="2000" dirty="0">
                <a:solidFill>
                  <a:prstClr val="black"/>
                </a:solidFill>
              </a:rPr>
              <a:t>※ </a:t>
            </a:r>
            <a:r>
              <a:rPr lang="ja-JP" altLang="en-US" sz="2000" dirty="0">
                <a:solidFill>
                  <a:prstClr val="black"/>
                </a:solidFill>
              </a:rPr>
              <a:t>この確認については、主治の医師等による医学的な観点からの意見や、以下の例示を踏まえ、サービス担当者会議等において総合的に判断すること。</a:t>
            </a:r>
            <a:endParaRPr lang="en-US" altLang="ja-JP" sz="2000" dirty="0">
              <a:solidFill>
                <a:prstClr val="black"/>
              </a:solidFill>
            </a:endParaRPr>
          </a:p>
          <a:p>
            <a:pPr marL="176213" lvl="0" indent="-176213">
              <a:lnSpc>
                <a:spcPts val="2300"/>
              </a:lnSpc>
              <a:tabLst>
                <a:tab pos="1163638" algn="l"/>
              </a:tabLst>
            </a:pPr>
            <a:r>
              <a:rPr lang="ja-JP" altLang="en-US" sz="2000" dirty="0">
                <a:solidFill>
                  <a:prstClr val="black"/>
                </a:solidFill>
              </a:rPr>
              <a:t>・介護者の状況の変化が無い。・住環境に変化が無い。・サービスの利用状況に変更が無い。</a:t>
            </a:r>
            <a:endParaRPr lang="en-US" altLang="ja-JP" sz="2000" dirty="0">
              <a:solidFill>
                <a:prstClr val="black"/>
              </a:solidFill>
            </a:endParaRPr>
          </a:p>
        </p:txBody>
      </p:sp>
      <p:sp>
        <p:nvSpPr>
          <p:cNvPr id="6" name="正方形/長方形 5"/>
          <p:cNvSpPr/>
          <p:nvPr/>
        </p:nvSpPr>
        <p:spPr>
          <a:xfrm>
            <a:off x="884902" y="3734639"/>
            <a:ext cx="11179279" cy="1216162"/>
          </a:xfrm>
          <a:prstGeom prst="rect">
            <a:avLst/>
          </a:prstGeom>
          <a:ln w="6350">
            <a:solidFill>
              <a:schemeClr val="tx1"/>
            </a:solidFill>
            <a:prstDash val="sysDot"/>
          </a:ln>
        </p:spPr>
        <p:txBody>
          <a:bodyPr wrap="square" tIns="36000" bIns="0" anchor="ctr" anchorCtr="0">
            <a:spAutoFit/>
          </a:bodyPr>
          <a:lstStyle/>
          <a:p>
            <a:pPr marL="287338" lvl="0" indent="-287338">
              <a:lnSpc>
                <a:spcPts val="2300"/>
              </a:lnSpc>
              <a:tabLst>
                <a:tab pos="1163638" algn="l"/>
              </a:tabLst>
            </a:pPr>
            <a:r>
              <a:rPr lang="ja-JP" altLang="en-US" sz="2000" dirty="0">
                <a:solidFill>
                  <a:prstClr val="black"/>
                </a:solidFill>
              </a:rPr>
              <a:t>その際には、利用者に対し、テレビ電話装置等による面接のメリット及びデメリットを含め、具体的な実施方法（居宅への訪問は２月に１回であること等）を懇切丁寧に説明すること。</a:t>
            </a:r>
            <a:endParaRPr lang="en-US" altLang="ja-JP" sz="2000" dirty="0">
              <a:solidFill>
                <a:prstClr val="black"/>
              </a:solidFill>
            </a:endParaRPr>
          </a:p>
          <a:p>
            <a:pPr marL="287338" lvl="0" indent="-287338">
              <a:lnSpc>
                <a:spcPts val="2300"/>
              </a:lnSpc>
              <a:tabLst>
                <a:tab pos="1163638" algn="l"/>
              </a:tabLst>
            </a:pPr>
            <a:r>
              <a:rPr lang="en-US" altLang="ja-JP" sz="2000" dirty="0">
                <a:solidFill>
                  <a:prstClr val="black"/>
                </a:solidFill>
              </a:rPr>
              <a:t>※ </a:t>
            </a:r>
            <a:r>
              <a:rPr lang="ja-JP" altLang="en-US" sz="2000" dirty="0">
                <a:solidFill>
                  <a:prstClr val="black"/>
                </a:solidFill>
              </a:rPr>
              <a:t>利用者の認知機能が低下している場合など、同意を得ることが困難と考えられる利用者については、テレビ電話装置等を活用した面接の対象者として想定されない。</a:t>
            </a:r>
            <a:endParaRPr lang="en-US" altLang="ja-JP" sz="2000" dirty="0">
              <a:solidFill>
                <a:prstClr val="black"/>
              </a:solidFill>
            </a:endParaRPr>
          </a:p>
        </p:txBody>
      </p:sp>
    </p:spTree>
    <p:extLst>
      <p:ext uri="{BB962C8B-B14F-4D97-AF65-F5344CB8AC3E}">
        <p14:creationId xmlns:p14="http://schemas.microsoft.com/office/powerpoint/2010/main" val="22954835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0" y="2045"/>
            <a:ext cx="12192000" cy="6940361"/>
          </a:xfrm>
          <a:prstGeom prst="rect">
            <a:avLst/>
          </a:prstGeom>
        </p:spPr>
        <p:txBody>
          <a:bodyPr wrap="square">
            <a:spAutoFit/>
          </a:bodyPr>
          <a:lstStyle/>
          <a:p>
            <a:pPr marL="1076325" indent="-176213"/>
            <a:r>
              <a:rPr lang="ja-JP" altLang="en-US" sz="2000" dirty="0" smtClean="0"/>
              <a:t>〇 利用者</a:t>
            </a:r>
            <a:r>
              <a:rPr lang="ja-JP" altLang="en-US" sz="2000" dirty="0"/>
              <a:t>がテレビ電話装置等を活用して意思疎通を行うことができること。</a:t>
            </a:r>
            <a:endParaRPr lang="en-US" altLang="ja-JP" sz="2000" dirty="0"/>
          </a:p>
          <a:p>
            <a:pPr marL="1076325" indent="-176213"/>
            <a:r>
              <a:rPr lang="ja-JP" altLang="en-US" sz="2000" dirty="0" smtClean="0"/>
              <a:t>〇 テレビ</a:t>
            </a:r>
            <a:r>
              <a:rPr lang="ja-JP" altLang="en-US" sz="2000" dirty="0"/>
              <a:t>電話装置等を活用して利用者に面接した際に、画面越しでは確認できない利用者の健康状態や住環境等の情報については、サービス事業者の同意を得たうえで必要な情報提供を受けること。</a:t>
            </a:r>
          </a:p>
          <a:p>
            <a:pPr marL="722313" indent="-279400">
              <a:tabLst>
                <a:tab pos="811213" algn="l"/>
              </a:tabLst>
            </a:pPr>
            <a:r>
              <a:rPr lang="en-US" altLang="ja-JP" sz="2000" dirty="0" smtClean="0"/>
              <a:t>ⅲ</a:t>
            </a:r>
            <a:r>
              <a:rPr lang="ja-JP" altLang="en-US" sz="2000" dirty="0" smtClean="0"/>
              <a:t>）上記の</a:t>
            </a:r>
            <a:r>
              <a:rPr lang="ja-JP" altLang="en-US" sz="2000" dirty="0"/>
              <a:t>合意及び同意については、これに至るまでの過程を支援経過等に記録すること。</a:t>
            </a:r>
            <a:endParaRPr lang="en-US" altLang="ja-JP" sz="2000" dirty="0"/>
          </a:p>
          <a:p>
            <a:pPr marL="722313" indent="-279400" defTabSz="530225"/>
            <a:r>
              <a:rPr lang="en-US" altLang="ja-JP" sz="2000" dirty="0" smtClean="0"/>
              <a:t>ⅳ</a:t>
            </a:r>
            <a:r>
              <a:rPr lang="ja-JP" altLang="en-US" sz="2000" dirty="0" smtClean="0"/>
              <a:t>）テレビ</a:t>
            </a:r>
            <a:r>
              <a:rPr lang="ja-JP" altLang="en-US" sz="2000" dirty="0"/>
              <a:t>電話装置等を活用して面接を行う場合においても、利用者の状況に変化が見られた場合等においては、居宅を訪問することによる面接に切り替えることが適当である。</a:t>
            </a:r>
          </a:p>
          <a:p>
            <a:pPr marL="722313" indent="-279400" defTabSz="530225"/>
            <a:r>
              <a:rPr lang="en-US" altLang="ja-JP" sz="2000" dirty="0" smtClean="0"/>
              <a:t>ⅴ</a:t>
            </a:r>
            <a:r>
              <a:rPr lang="ja-JP" altLang="en-US" sz="2000" dirty="0" smtClean="0"/>
              <a:t>）モニタリング</a:t>
            </a:r>
            <a:r>
              <a:rPr lang="ja-JP" altLang="en-US" sz="2000" dirty="0"/>
              <a:t>の結果</a:t>
            </a:r>
            <a:r>
              <a:rPr lang="ja-JP" altLang="en-US" sz="2000" dirty="0" smtClean="0"/>
              <a:t>は、</a:t>
            </a:r>
            <a:r>
              <a:rPr lang="en-US" altLang="ja-JP" sz="2000" dirty="0" smtClean="0"/>
              <a:t>5</a:t>
            </a:r>
            <a:r>
              <a:rPr lang="ja-JP" altLang="en-US" sz="2000" dirty="0" smtClean="0"/>
              <a:t>年間</a:t>
            </a:r>
            <a:r>
              <a:rPr lang="ja-JP" altLang="en-US" sz="2000" dirty="0"/>
              <a:t>保存しなければならない。</a:t>
            </a:r>
          </a:p>
          <a:p>
            <a:pPr marL="530225" indent="-279400"/>
            <a:endParaRPr lang="en-US" altLang="ja-JP" sz="1000" dirty="0" smtClean="0"/>
          </a:p>
          <a:p>
            <a:pPr marL="530225" indent="-279400"/>
            <a:r>
              <a:rPr lang="ja-JP" altLang="en-US" sz="2000" b="1" dirty="0" smtClean="0"/>
              <a:t>⑮</a:t>
            </a:r>
            <a:r>
              <a:rPr lang="en-US" altLang="ja-JP" sz="2000" b="1" dirty="0" smtClean="0"/>
              <a:t> </a:t>
            </a:r>
            <a:r>
              <a:rPr lang="ja-JP" altLang="en-US" sz="2000" b="1" dirty="0"/>
              <a:t>居宅サービス計画の変更の必要性についてのサービス担当者会議等に</a:t>
            </a:r>
            <a:r>
              <a:rPr lang="ja-JP" altLang="en-US" sz="2000" b="1" dirty="0" smtClean="0"/>
              <a:t>よる専門的</a:t>
            </a:r>
            <a:r>
              <a:rPr lang="ja-JP" altLang="en-US" sz="2000" b="1" dirty="0"/>
              <a:t>意見の</a:t>
            </a:r>
            <a:r>
              <a:rPr lang="ja-JP" altLang="en-US" sz="2000" b="1" dirty="0" smtClean="0"/>
              <a:t>聴取</a:t>
            </a:r>
          </a:p>
          <a:p>
            <a:pPr marL="530225" indent="-190500">
              <a:tabLst>
                <a:tab pos="442913" algn="l"/>
              </a:tabLst>
            </a:pPr>
            <a:r>
              <a:rPr lang="en-US" altLang="ja-JP" sz="2000" dirty="0" smtClean="0"/>
              <a:t>ⅰ</a:t>
            </a:r>
            <a:r>
              <a:rPr lang="ja-JP" altLang="en-US" sz="2000" dirty="0" smtClean="0"/>
              <a:t>）次の場合には、サービス担当者会議の開催により居宅サービス計画の変更の必要性について、専門的な見地からの意見を求めること</a:t>
            </a:r>
            <a:endParaRPr lang="en-US" altLang="ja-JP" sz="2000" dirty="0" smtClean="0"/>
          </a:p>
          <a:p>
            <a:pPr marL="530225" indent="103188">
              <a:tabLst>
                <a:tab pos="442913" algn="l"/>
              </a:tabLst>
            </a:pPr>
            <a:r>
              <a:rPr lang="ja-JP" altLang="en-US" sz="2000" dirty="0">
                <a:solidFill>
                  <a:prstClr val="black"/>
                </a:solidFill>
              </a:rPr>
              <a:t>ただし、</a:t>
            </a:r>
            <a:r>
              <a:rPr lang="ja-JP" altLang="en-US" sz="2000" dirty="0" smtClean="0">
                <a:solidFill>
                  <a:prstClr val="black"/>
                </a:solidFill>
              </a:rPr>
              <a:t>やむを得ない</a:t>
            </a:r>
            <a:r>
              <a:rPr lang="ja-JP" altLang="en-US" sz="2000" dirty="0">
                <a:solidFill>
                  <a:prstClr val="black"/>
                </a:solidFill>
              </a:rPr>
              <a:t>理由がある</a:t>
            </a:r>
            <a:r>
              <a:rPr lang="ja-JP" altLang="en-US" sz="2000" dirty="0" smtClean="0">
                <a:solidFill>
                  <a:prstClr val="black"/>
                </a:solidFill>
              </a:rPr>
              <a:t>場合</a:t>
            </a:r>
            <a:r>
              <a:rPr lang="ja-JP" altLang="en-US" sz="2000" dirty="0">
                <a:solidFill>
                  <a:prstClr val="black"/>
                </a:solidFill>
              </a:rPr>
              <a:t>は、サービス担当者に対する照会等により意見を求めることができる。</a:t>
            </a:r>
            <a:endParaRPr lang="en-US" altLang="ja-JP" sz="2000" dirty="0" smtClean="0"/>
          </a:p>
          <a:p>
            <a:pPr marL="811213" indent="-190500"/>
            <a:r>
              <a:rPr lang="ja-JP" altLang="en-US" sz="2000" dirty="0" smtClean="0"/>
              <a:t>〇 要介護</a:t>
            </a:r>
            <a:r>
              <a:rPr lang="ja-JP" altLang="en-US" sz="2000" dirty="0"/>
              <a:t>認定を受けている利用者が、要介護更新認定を受けた</a:t>
            </a:r>
            <a:r>
              <a:rPr lang="ja-JP" altLang="en-US" sz="2000" dirty="0" smtClean="0"/>
              <a:t>場合</a:t>
            </a:r>
            <a:endParaRPr lang="en-US" altLang="ja-JP" sz="2000" dirty="0" smtClean="0"/>
          </a:p>
          <a:p>
            <a:pPr marL="811213" indent="-190500"/>
            <a:r>
              <a:rPr lang="ja-JP" altLang="en-US" sz="2000" dirty="0" smtClean="0"/>
              <a:t>〇 要介護</a:t>
            </a:r>
            <a:r>
              <a:rPr lang="ja-JP" altLang="en-US" sz="2000" dirty="0"/>
              <a:t>認定を受けている利用者が、要介護状態</a:t>
            </a:r>
            <a:r>
              <a:rPr lang="ja-JP" altLang="en-US" sz="2000" dirty="0" smtClean="0"/>
              <a:t>区分の変更</a:t>
            </a:r>
            <a:r>
              <a:rPr lang="ja-JP" altLang="en-US" sz="2000" dirty="0"/>
              <a:t>の認定を受けた場合</a:t>
            </a:r>
          </a:p>
          <a:p>
            <a:pPr marL="1165225" indent="-442913"/>
            <a:r>
              <a:rPr lang="ja-JP" altLang="en-US" sz="2000" dirty="0" smtClean="0"/>
              <a:t>　</a:t>
            </a:r>
            <a:endParaRPr lang="en-US" altLang="ja-JP" sz="2000" dirty="0" smtClean="0"/>
          </a:p>
          <a:p>
            <a:pPr marL="1165225" indent="-442913"/>
            <a:endParaRPr lang="en-US" altLang="ja-JP" sz="2000" dirty="0"/>
          </a:p>
          <a:p>
            <a:pPr marL="1165225" indent="-442913"/>
            <a:endParaRPr lang="en-US" altLang="ja-JP" sz="2000" dirty="0" smtClean="0"/>
          </a:p>
          <a:p>
            <a:pPr marL="1165225" indent="-442913"/>
            <a:endParaRPr lang="en-US" altLang="ja-JP" sz="2000" dirty="0"/>
          </a:p>
          <a:p>
            <a:pPr marL="1165225" indent="-442913"/>
            <a:endParaRPr lang="en-US" altLang="ja-JP" sz="1000" dirty="0" smtClean="0"/>
          </a:p>
          <a:p>
            <a:pPr marL="1165225" indent="-442913"/>
            <a:endParaRPr lang="en-US" altLang="ja-JP" sz="500" dirty="0" smtClean="0"/>
          </a:p>
          <a:p>
            <a:pPr marL="530225" indent="-176213"/>
            <a:r>
              <a:rPr lang="en-US" altLang="ja-JP" sz="2000" dirty="0" smtClean="0"/>
              <a:t>ⅱ</a:t>
            </a:r>
            <a:r>
              <a:rPr lang="ja-JP" altLang="en-US" sz="2000" dirty="0" smtClean="0"/>
              <a:t>）サービス</a:t>
            </a:r>
            <a:r>
              <a:rPr lang="ja-JP" altLang="en-US" sz="2000" dirty="0"/>
              <a:t>担当者会議の要点又は担当者への照会内容は、記録するととも</a:t>
            </a:r>
            <a:r>
              <a:rPr lang="ja-JP" altLang="en-US" sz="2000" dirty="0" smtClean="0"/>
              <a:t>に、</a:t>
            </a:r>
            <a:r>
              <a:rPr lang="en-US" altLang="ja-JP" sz="2000" dirty="0" smtClean="0"/>
              <a:t>5</a:t>
            </a:r>
            <a:r>
              <a:rPr lang="ja-JP" altLang="en-US" sz="2000" dirty="0" smtClean="0"/>
              <a:t>年間</a:t>
            </a:r>
            <a:r>
              <a:rPr lang="ja-JP" altLang="en-US" sz="2000" dirty="0"/>
              <a:t>保存</a:t>
            </a:r>
            <a:r>
              <a:rPr lang="ja-JP" altLang="en-US" sz="2000" dirty="0" smtClean="0"/>
              <a:t>しなければ</a:t>
            </a:r>
            <a:r>
              <a:rPr lang="ja-JP" altLang="en-US" sz="2000" dirty="0"/>
              <a:t>ならない。居宅</a:t>
            </a:r>
            <a:r>
              <a:rPr lang="ja-JP" altLang="en-US" sz="2000" dirty="0" smtClean="0"/>
              <a:t>サービス計画</a:t>
            </a:r>
            <a:r>
              <a:rPr lang="ja-JP" altLang="en-US" sz="2000" dirty="0"/>
              <a:t>の変更の必要がない場合も同様</a:t>
            </a:r>
            <a:r>
              <a:rPr lang="ja-JP" altLang="en-US" sz="2000" dirty="0" smtClean="0"/>
              <a:t>。</a:t>
            </a:r>
            <a:endParaRPr lang="en-US" altLang="ja-JP" sz="2000" dirty="0" smtClean="0"/>
          </a:p>
        </p:txBody>
      </p:sp>
      <p:sp>
        <p:nvSpPr>
          <p:cNvPr id="4" name="スライド番号プレースホルダー 3"/>
          <p:cNvSpPr>
            <a:spLocks noGrp="1"/>
          </p:cNvSpPr>
          <p:nvPr>
            <p:ph type="sldNum" sz="quarter" idx="12"/>
          </p:nvPr>
        </p:nvSpPr>
        <p:spPr>
          <a:xfrm>
            <a:off x="9318522" y="6326853"/>
            <a:ext cx="2743200" cy="365125"/>
          </a:xfrm>
        </p:spPr>
        <p:txBody>
          <a:bodyPr/>
          <a:lstStyle/>
          <a:p>
            <a:fld id="{D339279A-9CE5-4E47-B07B-F5EE1F1AD395}" type="slidenum">
              <a:rPr kumimoji="1" lang="ja-JP" altLang="en-US" smtClean="0"/>
              <a:t>49</a:t>
            </a:fld>
            <a:endParaRPr kumimoji="1" lang="ja-JP" altLang="en-US"/>
          </a:p>
        </p:txBody>
      </p:sp>
      <p:sp>
        <p:nvSpPr>
          <p:cNvPr id="2" name="正方形/長方形 1"/>
          <p:cNvSpPr/>
          <p:nvPr/>
        </p:nvSpPr>
        <p:spPr>
          <a:xfrm>
            <a:off x="737419" y="4808967"/>
            <a:ext cx="11324303" cy="1267458"/>
          </a:xfrm>
          <a:prstGeom prst="rect">
            <a:avLst/>
          </a:prstGeom>
          <a:ln w="6350">
            <a:solidFill>
              <a:schemeClr val="tx1"/>
            </a:solidFill>
            <a:prstDash val="sysDot"/>
          </a:ln>
        </p:spPr>
        <p:txBody>
          <a:bodyPr wrap="square" tIns="36000" bIns="0" anchor="ctr" anchorCtr="0">
            <a:spAutoFit/>
          </a:bodyPr>
          <a:lstStyle/>
          <a:p>
            <a:pPr marL="176213" lvl="0" indent="-176213"/>
            <a:r>
              <a:rPr lang="en-US" altLang="ja-JP" sz="2000" dirty="0" smtClean="0">
                <a:solidFill>
                  <a:prstClr val="black"/>
                </a:solidFill>
              </a:rPr>
              <a:t>【</a:t>
            </a:r>
            <a:r>
              <a:rPr lang="ja-JP" altLang="en-US" sz="2000" dirty="0" smtClean="0">
                <a:solidFill>
                  <a:prstClr val="black"/>
                </a:solidFill>
              </a:rPr>
              <a:t>やむを得ない場合とは</a:t>
            </a:r>
            <a:r>
              <a:rPr lang="en-US" altLang="ja-JP" sz="2000" dirty="0" smtClean="0">
                <a:solidFill>
                  <a:prstClr val="black"/>
                </a:solidFill>
              </a:rPr>
              <a:t>】</a:t>
            </a:r>
          </a:p>
          <a:p>
            <a:pPr marL="176213" lvl="0" indent="-176213"/>
            <a:r>
              <a:rPr lang="ja-JP" altLang="en-US" sz="2000" dirty="0" smtClean="0">
                <a:solidFill>
                  <a:prstClr val="black"/>
                </a:solidFill>
              </a:rPr>
              <a:t>・開催</a:t>
            </a:r>
            <a:r>
              <a:rPr lang="ja-JP" altLang="en-US" sz="2000" dirty="0">
                <a:solidFill>
                  <a:prstClr val="black"/>
                </a:solidFill>
              </a:rPr>
              <a:t>の日程調整を行ったが、サービス担当者の事由により、サービス担当者会議への参加が得られなかった</a:t>
            </a:r>
            <a:r>
              <a:rPr lang="ja-JP" altLang="en-US" sz="2000" dirty="0" smtClean="0">
                <a:solidFill>
                  <a:prstClr val="black"/>
                </a:solidFill>
              </a:rPr>
              <a:t>場合</a:t>
            </a:r>
            <a:endParaRPr lang="en-US" altLang="ja-JP" sz="2000" dirty="0" smtClean="0">
              <a:solidFill>
                <a:prstClr val="black"/>
              </a:solidFill>
            </a:endParaRPr>
          </a:p>
          <a:p>
            <a:pPr marL="176213" lvl="0" indent="-176213"/>
            <a:r>
              <a:rPr lang="ja-JP" altLang="en-US" sz="2000" dirty="0">
                <a:solidFill>
                  <a:prstClr val="black"/>
                </a:solidFill>
              </a:rPr>
              <a:t>・</a:t>
            </a:r>
            <a:r>
              <a:rPr lang="ja-JP" altLang="en-US" sz="2000" dirty="0" smtClean="0">
                <a:solidFill>
                  <a:prstClr val="black"/>
                </a:solidFill>
              </a:rPr>
              <a:t>居宅</a:t>
            </a:r>
            <a:r>
              <a:rPr lang="ja-JP" altLang="en-US" sz="2000" dirty="0">
                <a:solidFill>
                  <a:prstClr val="black"/>
                </a:solidFill>
              </a:rPr>
              <a:t>サービス計画の変更から間もない場合で利用者の状態に大きな変化が見られない</a:t>
            </a:r>
            <a:r>
              <a:rPr lang="ja-JP" altLang="en-US" sz="2000" dirty="0" smtClean="0">
                <a:solidFill>
                  <a:prstClr val="black"/>
                </a:solidFill>
              </a:rPr>
              <a:t>場合　等</a:t>
            </a:r>
            <a:endParaRPr lang="en-US" altLang="ja-JP" sz="2000" dirty="0">
              <a:solidFill>
                <a:prstClr val="black"/>
              </a:solidFill>
            </a:endParaRPr>
          </a:p>
        </p:txBody>
      </p:sp>
    </p:spTree>
    <p:extLst>
      <p:ext uri="{BB962C8B-B14F-4D97-AF65-F5344CB8AC3E}">
        <p14:creationId xmlns:p14="http://schemas.microsoft.com/office/powerpoint/2010/main" val="19681849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txBox="1">
            <a:spLocks/>
          </p:cNvSpPr>
          <p:nvPr/>
        </p:nvSpPr>
        <p:spPr>
          <a:xfrm>
            <a:off x="1" y="0"/>
            <a:ext cx="12191999" cy="6858000"/>
          </a:xfrm>
          <a:prstGeom prst="rect">
            <a:avLst/>
          </a:prstGeom>
          <a:ln w="19050">
            <a:noFill/>
          </a:ln>
        </p:spPr>
        <p:txBody>
          <a:bodyPr lIns="72000" tIns="10800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000" dirty="0" smtClean="0"/>
              <a:t>（４）指導</a:t>
            </a:r>
            <a:r>
              <a:rPr lang="ja-JP" altLang="en-US" sz="2000" dirty="0"/>
              <a:t>監査の実施</a:t>
            </a:r>
            <a:r>
              <a:rPr lang="ja-JP" altLang="en-US" sz="2000" dirty="0" smtClean="0"/>
              <a:t>形態及び方法</a:t>
            </a:r>
            <a:endParaRPr lang="en-US" altLang="ja-JP" sz="2000" dirty="0" smtClean="0"/>
          </a:p>
          <a:p>
            <a:pPr marL="0" indent="0">
              <a:spcBef>
                <a:spcPts val="600"/>
              </a:spcBef>
              <a:buNone/>
            </a:pPr>
            <a:r>
              <a:rPr lang="ja-JP" altLang="en-US" sz="2000" dirty="0" smtClean="0"/>
              <a:t>　①</a:t>
            </a:r>
            <a:r>
              <a:rPr lang="ja-JP" altLang="en-US" sz="2000" dirty="0"/>
              <a:t>　集団指導</a:t>
            </a:r>
          </a:p>
          <a:p>
            <a:pPr marL="442913" indent="0">
              <a:spcBef>
                <a:spcPts val="600"/>
              </a:spcBef>
              <a:buNone/>
            </a:pPr>
            <a:r>
              <a:rPr lang="ja-JP" altLang="en-US" sz="2000" dirty="0"/>
              <a:t>　</a:t>
            </a:r>
            <a:r>
              <a:rPr lang="ja-JP" altLang="en-US" sz="2000" dirty="0" smtClean="0"/>
              <a:t>町</a:t>
            </a:r>
            <a:r>
              <a:rPr lang="ja-JP" altLang="en-US" sz="2000" dirty="0"/>
              <a:t>が指定した全ての事</a:t>
            </a:r>
            <a:r>
              <a:rPr lang="ja-JP" altLang="en-US" sz="2000" dirty="0" smtClean="0"/>
              <a:t>業者を</a:t>
            </a:r>
            <a:r>
              <a:rPr lang="ja-JP" altLang="en-US" sz="2000" dirty="0"/>
              <a:t>対象に、年</a:t>
            </a:r>
            <a:r>
              <a:rPr lang="ja-JP" altLang="en-US" sz="2000" dirty="0" smtClean="0"/>
              <a:t>１回、オンライン</a:t>
            </a:r>
            <a:r>
              <a:rPr lang="ja-JP" altLang="en-US" sz="2000" dirty="0"/>
              <a:t>等</a:t>
            </a:r>
            <a:r>
              <a:rPr lang="en-US" altLang="ja-JP" sz="2000" dirty="0"/>
              <a:t>(</a:t>
            </a:r>
            <a:r>
              <a:rPr lang="ja-JP" altLang="en-US" sz="2000" dirty="0"/>
              <a:t>オンライン会議システム、ホームページ等</a:t>
            </a:r>
            <a:r>
              <a:rPr lang="en-US" altLang="ja-JP" sz="2000" dirty="0"/>
              <a:t>)</a:t>
            </a:r>
            <a:r>
              <a:rPr lang="ja-JP" altLang="en-US" sz="2000" dirty="0"/>
              <a:t>を活用した動画の配信等により</a:t>
            </a:r>
            <a:r>
              <a:rPr lang="ja-JP" altLang="en-US" sz="2000" dirty="0" smtClean="0"/>
              <a:t>実施します。</a:t>
            </a:r>
            <a:endParaRPr lang="ja-JP" altLang="en-US" sz="2000" dirty="0"/>
          </a:p>
          <a:p>
            <a:pPr marL="265113" indent="0">
              <a:spcBef>
                <a:spcPts val="600"/>
              </a:spcBef>
              <a:buNone/>
            </a:pPr>
            <a:endParaRPr lang="en-US" altLang="ja-JP" sz="500" dirty="0" smtClean="0"/>
          </a:p>
          <a:p>
            <a:pPr marL="265113" indent="0">
              <a:spcBef>
                <a:spcPts val="600"/>
              </a:spcBef>
              <a:buNone/>
            </a:pPr>
            <a:r>
              <a:rPr lang="ja-JP" altLang="en-US" sz="2000" dirty="0" smtClean="0"/>
              <a:t>②</a:t>
            </a:r>
            <a:r>
              <a:rPr lang="ja-JP" altLang="en-US" sz="2000" dirty="0"/>
              <a:t>　運営指導　</a:t>
            </a:r>
            <a:endParaRPr lang="en-US" altLang="ja-JP" sz="2000" dirty="0" smtClean="0"/>
          </a:p>
          <a:p>
            <a:pPr marL="265113" indent="0">
              <a:spcBef>
                <a:spcPts val="600"/>
              </a:spcBef>
              <a:buNone/>
            </a:pPr>
            <a:r>
              <a:rPr lang="ja-JP" altLang="en-US" sz="2000" dirty="0"/>
              <a:t>　</a:t>
            </a:r>
            <a:r>
              <a:rPr lang="ja-JP" altLang="en-US" sz="2000" dirty="0" smtClean="0"/>
              <a:t>〇 原則</a:t>
            </a:r>
            <a:r>
              <a:rPr lang="ja-JP" altLang="en-US" sz="2000" dirty="0"/>
              <a:t>として、町が指定した全ての事</a:t>
            </a:r>
            <a:r>
              <a:rPr lang="ja-JP" altLang="en-US" sz="2000" dirty="0" smtClean="0"/>
              <a:t>業者等を</a:t>
            </a:r>
            <a:r>
              <a:rPr lang="ja-JP" altLang="en-US" sz="2000" dirty="0"/>
              <a:t>対象に</a:t>
            </a:r>
            <a:r>
              <a:rPr lang="ja-JP" altLang="en-US" sz="2000" dirty="0" smtClean="0"/>
              <a:t>、３年度</a:t>
            </a:r>
            <a:r>
              <a:rPr lang="ja-JP" altLang="en-US" sz="2000" dirty="0"/>
              <a:t>に一度の周期</a:t>
            </a:r>
            <a:r>
              <a:rPr lang="ja-JP" altLang="en-US" sz="2000" dirty="0" smtClean="0"/>
              <a:t>で実施します。</a:t>
            </a:r>
            <a:endParaRPr lang="en-US" altLang="ja-JP" sz="2000" dirty="0" smtClean="0"/>
          </a:p>
          <a:p>
            <a:pPr marL="265113" indent="0">
              <a:spcBef>
                <a:spcPts val="600"/>
              </a:spcBef>
              <a:buNone/>
            </a:pPr>
            <a:r>
              <a:rPr lang="ja-JP" altLang="en-US" sz="2000" dirty="0"/>
              <a:t>　</a:t>
            </a:r>
            <a:r>
              <a:rPr lang="ja-JP" altLang="en-US" sz="2000" dirty="0" smtClean="0"/>
              <a:t>〇 次</a:t>
            </a:r>
            <a:r>
              <a:rPr lang="ja-JP" altLang="en-US" sz="2000" dirty="0"/>
              <a:t>のア～ウの内容について、関係者から関係書類等を基に説明を求める面談方式で行います。</a:t>
            </a:r>
          </a:p>
          <a:p>
            <a:pPr marL="0" indent="0">
              <a:spcBef>
                <a:spcPts val="600"/>
              </a:spcBef>
              <a:buNone/>
            </a:pPr>
            <a:r>
              <a:rPr lang="ja-JP" altLang="en-US" sz="2000" dirty="0"/>
              <a:t>　　</a:t>
            </a:r>
            <a:r>
              <a:rPr lang="ja-JP" altLang="en-US" sz="2000" dirty="0" smtClean="0"/>
              <a:t>　ア</a:t>
            </a:r>
            <a:r>
              <a:rPr lang="ja-JP" altLang="en-US" sz="2000" dirty="0"/>
              <a:t>　介護サービスの実施</a:t>
            </a:r>
            <a:r>
              <a:rPr lang="ja-JP" altLang="en-US" sz="2000" dirty="0" smtClean="0"/>
              <a:t>状況</a:t>
            </a:r>
            <a:endParaRPr lang="en-US" altLang="ja-JP" sz="2000" dirty="0" smtClean="0"/>
          </a:p>
          <a:p>
            <a:pPr marL="0" indent="0">
              <a:spcBef>
                <a:spcPts val="600"/>
              </a:spcBef>
              <a:buNone/>
            </a:pPr>
            <a:r>
              <a:rPr lang="ja-JP" altLang="en-US" sz="2000" dirty="0"/>
              <a:t>　　</a:t>
            </a:r>
            <a:r>
              <a:rPr lang="ja-JP" altLang="en-US" sz="2000" dirty="0" smtClean="0"/>
              <a:t>　イ</a:t>
            </a:r>
            <a:r>
              <a:rPr lang="ja-JP" altLang="en-US" sz="2000" dirty="0"/>
              <a:t>　最低基準等運営</a:t>
            </a:r>
            <a:r>
              <a:rPr lang="ja-JP" altLang="en-US" sz="2000" dirty="0" smtClean="0"/>
              <a:t>体制</a:t>
            </a:r>
            <a:endParaRPr lang="en-US" altLang="ja-JP" sz="2000" dirty="0" smtClean="0"/>
          </a:p>
          <a:p>
            <a:pPr marL="0" indent="0">
              <a:spcBef>
                <a:spcPts val="600"/>
              </a:spcBef>
              <a:buNone/>
            </a:pPr>
            <a:r>
              <a:rPr lang="ja-JP" altLang="en-US" sz="2000" dirty="0"/>
              <a:t>　　</a:t>
            </a:r>
            <a:r>
              <a:rPr lang="ja-JP" altLang="en-US" sz="2000" dirty="0" smtClean="0"/>
              <a:t>　ウ</a:t>
            </a:r>
            <a:r>
              <a:rPr lang="ja-JP" altLang="en-US" sz="2000" dirty="0"/>
              <a:t>　介護報酬請求</a:t>
            </a:r>
          </a:p>
          <a:p>
            <a:pPr marL="900113" indent="-635000">
              <a:spcBef>
                <a:spcPts val="600"/>
              </a:spcBef>
              <a:buNone/>
            </a:pPr>
            <a:r>
              <a:rPr lang="ja-JP" altLang="en-US" sz="2000" dirty="0" smtClean="0"/>
              <a:t>　　</a:t>
            </a:r>
            <a:r>
              <a:rPr lang="en-US" altLang="ja-JP" sz="2000" dirty="0" smtClean="0"/>
              <a:t>※</a:t>
            </a:r>
            <a:r>
              <a:rPr lang="ja-JP" altLang="en-US" sz="2000" dirty="0" smtClean="0"/>
              <a:t>上記</a:t>
            </a:r>
            <a:r>
              <a:rPr lang="ja-JP" altLang="en-US" sz="2000" dirty="0"/>
              <a:t>ア及びイについては、利用者保護等の観点から重要と考えられる標準的な確認すべき項目（以下「確認項目」という。）及び標準的な確認すべき文書（以下「確認文書」という。）に基づき実施します</a:t>
            </a:r>
            <a:r>
              <a:rPr lang="ja-JP" altLang="en-US" sz="2000" dirty="0" smtClean="0"/>
              <a:t>。確認項目及び確認文書は、自己点検シート（随時、菊陽町ホームページに掲載します。）に記載します。</a:t>
            </a:r>
            <a:endParaRPr lang="en-US" altLang="ja-JP" sz="2000" dirty="0" smtClean="0"/>
          </a:p>
          <a:p>
            <a:pPr marL="900113" indent="-635000">
              <a:spcBef>
                <a:spcPts val="600"/>
              </a:spcBef>
              <a:buNone/>
            </a:pPr>
            <a:r>
              <a:rPr lang="ja-JP" altLang="en-US" sz="2000" dirty="0"/>
              <a:t>　</a:t>
            </a:r>
            <a:r>
              <a:rPr lang="ja-JP" altLang="en-US" sz="2000" dirty="0" smtClean="0"/>
              <a:t>〇 事前</a:t>
            </a:r>
            <a:r>
              <a:rPr lang="ja-JP" altLang="en-US" sz="2000" dirty="0"/>
              <a:t>確認資料として、自己</a:t>
            </a:r>
            <a:r>
              <a:rPr lang="ja-JP" altLang="en-US" sz="2000" dirty="0" smtClean="0"/>
              <a:t>点検シートを</a:t>
            </a:r>
            <a:r>
              <a:rPr lang="ja-JP" altLang="en-US" sz="2000" dirty="0"/>
              <a:t>事前に提出していただきます</a:t>
            </a:r>
            <a:r>
              <a:rPr lang="ja-JP" altLang="en-US" sz="2000" dirty="0" smtClean="0"/>
              <a:t>。</a:t>
            </a:r>
            <a:endParaRPr lang="en-US" altLang="ja-JP" sz="2000" dirty="0" smtClean="0"/>
          </a:p>
          <a:p>
            <a:pPr marL="900113" indent="-635000">
              <a:spcBef>
                <a:spcPts val="600"/>
              </a:spcBef>
              <a:buNone/>
            </a:pPr>
            <a:r>
              <a:rPr lang="ja-JP" altLang="en-US" sz="2000" dirty="0" smtClean="0"/>
              <a:t>　〇 運営</a:t>
            </a:r>
            <a:r>
              <a:rPr lang="ja-JP" altLang="en-US" sz="2000" dirty="0"/>
              <a:t>指導の結果、改善を要すると認められる事項がある場合は、後日文書により通知し、改善報告書の提出を求めます。</a:t>
            </a:r>
            <a:endParaRPr lang="en-US" altLang="ja-JP" sz="2000" dirty="0"/>
          </a:p>
          <a:p>
            <a:pPr marL="265113" indent="0">
              <a:spcBef>
                <a:spcPts val="600"/>
              </a:spcBef>
              <a:buNone/>
            </a:pPr>
            <a:endParaRPr lang="en-US" altLang="ja-JP" sz="500" dirty="0" smtClean="0"/>
          </a:p>
          <a:p>
            <a:pPr marL="265113" indent="0">
              <a:spcBef>
                <a:spcPts val="600"/>
              </a:spcBef>
              <a:buNone/>
            </a:pPr>
            <a:r>
              <a:rPr lang="ja-JP" altLang="en-US" sz="2000" dirty="0" smtClean="0"/>
              <a:t>③</a:t>
            </a:r>
            <a:r>
              <a:rPr lang="ja-JP" altLang="en-US" sz="2000" dirty="0"/>
              <a:t>　監査</a:t>
            </a:r>
          </a:p>
          <a:p>
            <a:pPr marL="442913" indent="0">
              <a:spcBef>
                <a:spcPts val="600"/>
              </a:spcBef>
              <a:buNone/>
              <a:tabLst>
                <a:tab pos="442913" algn="l"/>
              </a:tabLst>
            </a:pPr>
            <a:r>
              <a:rPr lang="ja-JP" altLang="en-US" sz="2000" dirty="0" smtClean="0"/>
              <a:t>　著しい</a:t>
            </a:r>
            <a:r>
              <a:rPr lang="ja-JP" altLang="en-US" sz="2000" dirty="0"/>
              <a:t>指定基準違反又は不正</a:t>
            </a:r>
            <a:r>
              <a:rPr lang="ja-JP" altLang="en-US" sz="2000" dirty="0" smtClean="0"/>
              <a:t>請求若しく</a:t>
            </a:r>
            <a:r>
              <a:rPr lang="ja-JP" altLang="en-US" sz="2000" dirty="0"/>
              <a:t>は人格尊重義務違反が確認された場合又はその疑いがある場合に</a:t>
            </a:r>
            <a:r>
              <a:rPr lang="ja-JP" altLang="en-US" sz="2000" dirty="0" smtClean="0"/>
              <a:t>実施します。</a:t>
            </a:r>
            <a:endParaRPr lang="ja-JP" altLang="en-US" sz="2000" dirty="0"/>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5</a:t>
            </a:fld>
            <a:endParaRPr kumimoji="1" lang="ja-JP" altLang="en-US" dirty="0"/>
          </a:p>
        </p:txBody>
      </p:sp>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66309552"/>
      </p:ext>
    </p:extLst>
  </p:cSld>
  <p:clrMapOvr>
    <a:masterClrMapping/>
  </p:clrMapOvr>
  <mc:AlternateContent xmlns:mc="http://schemas.openxmlformats.org/markup-compatibility/2006" xmlns:p14="http://schemas.microsoft.com/office/powerpoint/2010/main">
    <mc:Choice Requires="p14">
      <p:transition spd="slow" p14:dur="2000" advTm="20143"/>
    </mc:Choice>
    <mc:Fallback xmlns="">
      <p:transition spd="slow" advTm="20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0" y="11946"/>
            <a:ext cx="12192000" cy="6555641"/>
          </a:xfrm>
          <a:prstGeom prst="rect">
            <a:avLst/>
          </a:prstGeom>
        </p:spPr>
        <p:txBody>
          <a:bodyPr wrap="square">
            <a:spAutoFit/>
          </a:bodyPr>
          <a:lstStyle/>
          <a:p>
            <a:pPr marL="265113"/>
            <a:r>
              <a:rPr lang="ja-JP" altLang="en-US" sz="2000" b="1" dirty="0" smtClean="0"/>
              <a:t>⑯</a:t>
            </a:r>
            <a:r>
              <a:rPr lang="en-US" altLang="ja-JP" sz="2000" b="1" dirty="0" smtClean="0"/>
              <a:t> </a:t>
            </a:r>
            <a:r>
              <a:rPr lang="ja-JP" altLang="en-US" sz="2000" b="1" dirty="0"/>
              <a:t>居宅サービス計画の</a:t>
            </a:r>
            <a:r>
              <a:rPr lang="ja-JP" altLang="en-US" sz="2000" b="1" dirty="0" smtClean="0"/>
              <a:t>変更</a:t>
            </a:r>
            <a:endParaRPr lang="en-US" altLang="ja-JP" sz="2000" b="1" dirty="0" smtClean="0"/>
          </a:p>
          <a:p>
            <a:pPr marL="354013" indent="176213"/>
            <a:r>
              <a:rPr lang="ja-JP" altLang="en-US" sz="2000" dirty="0" smtClean="0"/>
              <a:t>介護</a:t>
            </a:r>
            <a:r>
              <a:rPr lang="ja-JP" altLang="en-US" sz="2000" dirty="0"/>
              <a:t>支援専門員は、居宅サービス計画を変更する際には、原則として、基準第</a:t>
            </a:r>
            <a:r>
              <a:rPr lang="en-US" altLang="ja-JP" sz="2000" dirty="0"/>
              <a:t>13</a:t>
            </a:r>
            <a:r>
              <a:rPr lang="ja-JP" altLang="en-US" sz="2000" dirty="0"/>
              <a:t>条第</a:t>
            </a:r>
            <a:r>
              <a:rPr lang="en-US" altLang="ja-JP" sz="2000" dirty="0"/>
              <a:t>3</a:t>
            </a:r>
            <a:r>
              <a:rPr lang="ja-JP" altLang="en-US" sz="2000" dirty="0"/>
              <a:t>号から第</a:t>
            </a:r>
            <a:r>
              <a:rPr lang="en-US" altLang="ja-JP" sz="2000" dirty="0"/>
              <a:t>12</a:t>
            </a:r>
            <a:r>
              <a:rPr lang="ja-JP" altLang="en-US" sz="2000" dirty="0"/>
              <a:t>号までに規定された居宅サービス計画作成に当たっての一連の業務を行うことが必要である</a:t>
            </a:r>
            <a:r>
              <a:rPr lang="ja-JP" altLang="en-US" sz="2000" dirty="0" smtClean="0"/>
              <a:t>。</a:t>
            </a:r>
            <a:endParaRPr lang="en-US" altLang="ja-JP" sz="2000" dirty="0" smtClean="0"/>
          </a:p>
          <a:p>
            <a:pPr marL="530225" indent="-190500"/>
            <a:endParaRPr lang="en-US" altLang="ja-JP" sz="2000" dirty="0"/>
          </a:p>
          <a:p>
            <a:pPr marL="530225" indent="-190500"/>
            <a:endParaRPr lang="en-US" altLang="ja-JP" sz="2000" dirty="0" smtClean="0"/>
          </a:p>
          <a:p>
            <a:pPr marL="530225" indent="-190500"/>
            <a:endParaRPr lang="en-US" altLang="ja-JP" sz="2000" dirty="0"/>
          </a:p>
          <a:p>
            <a:pPr marL="530225" indent="-190500"/>
            <a:endParaRPr lang="en-US" altLang="ja-JP" sz="2000" dirty="0" smtClean="0"/>
          </a:p>
          <a:p>
            <a:pPr marL="530225" indent="-190500"/>
            <a:endParaRPr lang="en-US" altLang="ja-JP" sz="2000" dirty="0"/>
          </a:p>
          <a:p>
            <a:pPr marL="530225" indent="-190500"/>
            <a:endParaRPr lang="en-US" altLang="ja-JP" sz="2000" dirty="0" smtClean="0"/>
          </a:p>
          <a:p>
            <a:pPr marL="530225" indent="-190500"/>
            <a:endParaRPr lang="en-US" altLang="ja-JP" sz="2000" dirty="0"/>
          </a:p>
          <a:p>
            <a:pPr marL="987425" indent="-457200"/>
            <a:endParaRPr lang="en-US" altLang="ja-JP" sz="2000" dirty="0"/>
          </a:p>
          <a:p>
            <a:pPr marL="265113"/>
            <a:r>
              <a:rPr lang="ja-JP" altLang="en-US" sz="2000" b="1" dirty="0" smtClean="0"/>
              <a:t>⑰ 介護保険施設への紹介その他の便宜の提供</a:t>
            </a:r>
          </a:p>
          <a:p>
            <a:pPr marL="442913" indent="190500"/>
            <a:r>
              <a:rPr lang="ja-JP" altLang="en-US" sz="2000" dirty="0" smtClean="0"/>
              <a:t>介護支援専門員は、適切な保険医療サービス及び福祉サービスが総合的かつ効率的に提供された場合においても、利用者がその居宅において日常生活を営むことが困難となったと認められる場合又は利用者が介護保険施設への入院又は入所を希望する場合には、介護保険施設への紹介その他の便宜の提供を行うものとする。</a:t>
            </a:r>
          </a:p>
          <a:p>
            <a:pPr marL="354013"/>
            <a:endParaRPr lang="en-US" altLang="ja-JP" sz="2000" dirty="0" smtClean="0"/>
          </a:p>
          <a:p>
            <a:pPr marL="265113"/>
            <a:r>
              <a:rPr lang="ja-JP" altLang="en-US" sz="2000" b="1" dirty="0" smtClean="0"/>
              <a:t>⑱ 介護保険施設との連携（居宅における生活への円滑な移行）</a:t>
            </a:r>
          </a:p>
          <a:p>
            <a:pPr marL="442913" indent="190500">
              <a:tabLst>
                <a:tab pos="442913" algn="l"/>
              </a:tabLst>
            </a:pPr>
            <a:r>
              <a:rPr lang="ja-JP" altLang="en-US" sz="2000" dirty="0" smtClean="0"/>
              <a:t>介護支援専門員は、介護保険施設から退院又は退所しようとする要介護者から居宅介護支援の依頼があった場合には、居宅における生活へ円滑に移行できるよう、予め、居宅サービス計画の作成等の援助を行うこと。</a:t>
            </a:r>
            <a:endParaRPr lang="en-US" altLang="ja-JP" sz="2000" dirty="0" smtClean="0"/>
          </a:p>
        </p:txBody>
      </p:sp>
      <p:sp>
        <p:nvSpPr>
          <p:cNvPr id="4" name="スライド番号プレースホルダー 3"/>
          <p:cNvSpPr>
            <a:spLocks noGrp="1"/>
          </p:cNvSpPr>
          <p:nvPr>
            <p:ph type="sldNum" sz="quarter" idx="12"/>
          </p:nvPr>
        </p:nvSpPr>
        <p:spPr>
          <a:xfrm>
            <a:off x="9291483" y="6303949"/>
            <a:ext cx="2743200" cy="365125"/>
          </a:xfrm>
        </p:spPr>
        <p:txBody>
          <a:bodyPr/>
          <a:lstStyle/>
          <a:p>
            <a:fld id="{D339279A-9CE5-4E47-B07B-F5EE1F1AD395}" type="slidenum">
              <a:rPr kumimoji="1" lang="ja-JP" altLang="en-US" smtClean="0"/>
              <a:t>50</a:t>
            </a:fld>
            <a:endParaRPr kumimoji="1" lang="ja-JP" altLang="en-US" dirty="0"/>
          </a:p>
        </p:txBody>
      </p:sp>
      <p:sp>
        <p:nvSpPr>
          <p:cNvPr id="2" name="正方形/長方形 1"/>
          <p:cNvSpPr/>
          <p:nvPr/>
        </p:nvSpPr>
        <p:spPr>
          <a:xfrm>
            <a:off x="644012" y="967160"/>
            <a:ext cx="11390671" cy="2190788"/>
          </a:xfrm>
          <a:prstGeom prst="rect">
            <a:avLst/>
          </a:prstGeom>
          <a:ln w="6350">
            <a:solidFill>
              <a:schemeClr val="tx1"/>
            </a:solidFill>
            <a:prstDash val="sysDot"/>
          </a:ln>
        </p:spPr>
        <p:txBody>
          <a:bodyPr wrap="square" tIns="36000" bIns="0" anchor="ctr" anchorCtr="0">
            <a:spAutoFit/>
          </a:bodyPr>
          <a:lstStyle/>
          <a:p>
            <a:pPr marL="176213" lvl="0" indent="-176213"/>
            <a:r>
              <a:rPr lang="en-US" altLang="ja-JP" sz="2000" dirty="0" smtClean="0">
                <a:solidFill>
                  <a:prstClr val="black"/>
                </a:solidFill>
              </a:rPr>
              <a:t>※ </a:t>
            </a:r>
            <a:r>
              <a:rPr lang="ja-JP" altLang="en-US" sz="2000" dirty="0" smtClean="0">
                <a:solidFill>
                  <a:prstClr val="black"/>
                </a:solidFill>
              </a:rPr>
              <a:t>利用者</a:t>
            </a:r>
            <a:r>
              <a:rPr lang="ja-JP" altLang="en-US" sz="2000" dirty="0">
                <a:solidFill>
                  <a:prstClr val="black"/>
                </a:solidFill>
              </a:rPr>
              <a:t>の希望による軽微な変更（例えばサービス提供日時の変更等で、介護支援専門員が基準第</a:t>
            </a:r>
            <a:r>
              <a:rPr lang="en-US" altLang="ja-JP" sz="2000" dirty="0">
                <a:solidFill>
                  <a:prstClr val="black"/>
                </a:solidFill>
              </a:rPr>
              <a:t>13</a:t>
            </a:r>
            <a:r>
              <a:rPr lang="ja-JP" altLang="en-US" sz="2000" dirty="0">
                <a:solidFill>
                  <a:prstClr val="black"/>
                </a:solidFill>
              </a:rPr>
              <a:t>条第３号から第</a:t>
            </a:r>
            <a:r>
              <a:rPr lang="en-US" altLang="ja-JP" sz="2000" dirty="0">
                <a:solidFill>
                  <a:prstClr val="black"/>
                </a:solidFill>
              </a:rPr>
              <a:t>12</a:t>
            </a:r>
            <a:r>
              <a:rPr lang="ja-JP" altLang="en-US" sz="2000" dirty="0">
                <a:solidFill>
                  <a:prstClr val="black"/>
                </a:solidFill>
              </a:rPr>
              <a:t>号までに掲げる一連の業務を行う必要性がないと判断したもの）を行う場合には、この必要はない。</a:t>
            </a:r>
          </a:p>
          <a:p>
            <a:pPr marL="176213" lvl="0" indent="176213"/>
            <a:r>
              <a:rPr lang="ja-JP" altLang="en-US" sz="2000" dirty="0" smtClean="0">
                <a:solidFill>
                  <a:prstClr val="black"/>
                </a:solidFill>
              </a:rPr>
              <a:t>ただし</a:t>
            </a:r>
            <a:r>
              <a:rPr lang="ja-JP" altLang="en-US" sz="2000" dirty="0">
                <a:solidFill>
                  <a:prstClr val="black"/>
                </a:solidFill>
              </a:rPr>
              <a:t>、この場合において</a:t>
            </a:r>
            <a:r>
              <a:rPr lang="ja-JP" altLang="en-US" sz="2000" dirty="0" smtClean="0">
                <a:solidFill>
                  <a:prstClr val="black"/>
                </a:solidFill>
              </a:rPr>
              <a:t>も、介護</a:t>
            </a:r>
            <a:r>
              <a:rPr lang="ja-JP" altLang="en-US" sz="2000" dirty="0">
                <a:solidFill>
                  <a:prstClr val="black"/>
                </a:solidFill>
              </a:rPr>
              <a:t>支援専門員が、利用者の解決すべき課題の変化に留意することが</a:t>
            </a:r>
            <a:r>
              <a:rPr lang="ja-JP" altLang="en-US" sz="2000" dirty="0" smtClean="0">
                <a:solidFill>
                  <a:prstClr val="black"/>
                </a:solidFill>
              </a:rPr>
              <a:t>重要。</a:t>
            </a:r>
            <a:endParaRPr lang="ja-JP" altLang="en-US" sz="2000" dirty="0">
              <a:solidFill>
                <a:prstClr val="black"/>
              </a:solidFill>
            </a:endParaRPr>
          </a:p>
          <a:p>
            <a:pPr marL="271463" lvl="0" indent="-271463"/>
            <a:r>
              <a:rPr lang="en-US" altLang="ja-JP" sz="2000" dirty="0">
                <a:solidFill>
                  <a:prstClr val="black"/>
                </a:solidFill>
              </a:rPr>
              <a:t>※</a:t>
            </a:r>
            <a:r>
              <a:rPr lang="ja-JP" altLang="en-US" sz="2000" dirty="0">
                <a:solidFill>
                  <a:prstClr val="black"/>
                </a:solidFill>
              </a:rPr>
              <a:t>「</a:t>
            </a:r>
            <a:r>
              <a:rPr lang="ja-JP" altLang="en-US" sz="2000" u="sng" dirty="0">
                <a:solidFill>
                  <a:prstClr val="black"/>
                </a:solidFill>
              </a:rPr>
              <a:t>軽微な変更」に該当すると判断した場合は、その判断理由・軽微な変更の取扱いとした旨を支援経過に記録しておくこと</a:t>
            </a:r>
            <a:r>
              <a:rPr lang="ja-JP" altLang="en-US" sz="2000" dirty="0">
                <a:solidFill>
                  <a:prstClr val="black"/>
                </a:solidFill>
              </a:rPr>
              <a:t>。</a:t>
            </a:r>
          </a:p>
        </p:txBody>
      </p:sp>
    </p:spTree>
    <p:extLst>
      <p:ext uri="{BB962C8B-B14F-4D97-AF65-F5344CB8AC3E}">
        <p14:creationId xmlns:p14="http://schemas.microsoft.com/office/powerpoint/2010/main" val="11864932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0" y="0"/>
            <a:ext cx="12191999" cy="6709529"/>
          </a:xfrm>
          <a:prstGeom prst="rect">
            <a:avLst/>
          </a:prstGeom>
        </p:spPr>
        <p:txBody>
          <a:bodyPr wrap="square">
            <a:spAutoFit/>
          </a:bodyPr>
          <a:lstStyle/>
          <a:p>
            <a:pPr marL="176213"/>
            <a:r>
              <a:rPr lang="ja-JP" altLang="en-US" sz="2000" b="1" dirty="0" smtClean="0"/>
              <a:t>⑱</a:t>
            </a:r>
            <a:r>
              <a:rPr lang="en-US" altLang="ja-JP" sz="2000" b="1" dirty="0" smtClean="0"/>
              <a:t>-2</a:t>
            </a:r>
            <a:r>
              <a:rPr lang="ja-JP" altLang="en-US" sz="2000" b="1" dirty="0" smtClean="0"/>
              <a:t> 居宅</a:t>
            </a:r>
            <a:r>
              <a:rPr lang="ja-JP" altLang="en-US" sz="2000" b="1" dirty="0"/>
              <a:t>サービス計画の届出</a:t>
            </a:r>
          </a:p>
          <a:p>
            <a:pPr marL="265113" indent="177800"/>
            <a:r>
              <a:rPr lang="ja-JP" altLang="en-US" sz="2000" dirty="0" smtClean="0"/>
              <a:t>介護</a:t>
            </a:r>
            <a:r>
              <a:rPr lang="ja-JP" altLang="en-US" sz="2000" dirty="0"/>
              <a:t>支援専門員は、居宅サービス計画に</a:t>
            </a:r>
            <a:r>
              <a:rPr lang="ja-JP" altLang="en-US" sz="2000" u="sng" dirty="0"/>
              <a:t>厚生労働大臣が定める回数以上</a:t>
            </a:r>
            <a:r>
              <a:rPr lang="ja-JP" altLang="en-US" sz="2000" dirty="0"/>
              <a:t>の訪問介護</a:t>
            </a:r>
            <a:r>
              <a:rPr lang="en-US" altLang="ja-JP" sz="2000" dirty="0"/>
              <a:t>(</a:t>
            </a:r>
            <a:r>
              <a:rPr lang="ja-JP" altLang="en-US" sz="2000" dirty="0"/>
              <a:t>生活援助が中心である指定訪問介護に限る。</a:t>
            </a:r>
            <a:r>
              <a:rPr lang="en-US" altLang="ja-JP" sz="2000" dirty="0"/>
              <a:t>)</a:t>
            </a:r>
            <a:r>
              <a:rPr lang="ja-JP" altLang="en-US" sz="2000" dirty="0"/>
              <a:t>を位置づける場合にあっては、その必要性を居宅サービス計画に記載するとともに、当該居宅サービス計画を市町村に届け出なければならない。</a:t>
            </a:r>
            <a:endParaRPr lang="en-US" altLang="ja-JP" sz="2000" dirty="0"/>
          </a:p>
          <a:p>
            <a:pPr marL="633413" indent="-190500"/>
            <a:endParaRPr lang="en-US" altLang="ja-JP" sz="2000" dirty="0" smtClean="0"/>
          </a:p>
          <a:p>
            <a:pPr marL="633413" indent="-190500"/>
            <a:endParaRPr lang="en-US" altLang="ja-JP" sz="2000" dirty="0"/>
          </a:p>
          <a:p>
            <a:pPr marL="633413" indent="-190500"/>
            <a:endParaRPr lang="en-US" altLang="ja-JP" sz="2000" dirty="0" smtClean="0"/>
          </a:p>
          <a:p>
            <a:pPr marL="633413" indent="-190500"/>
            <a:endParaRPr lang="en-US" altLang="ja-JP" sz="1000" dirty="0" smtClean="0"/>
          </a:p>
          <a:p>
            <a:pPr marL="176213"/>
            <a:endParaRPr lang="en-US" altLang="ja-JP" sz="2000" b="1" dirty="0" smtClean="0"/>
          </a:p>
          <a:p>
            <a:pPr marL="176213"/>
            <a:endParaRPr lang="en-US" altLang="ja-JP" sz="2000" b="1" dirty="0"/>
          </a:p>
          <a:p>
            <a:pPr marL="176213"/>
            <a:endParaRPr lang="en-US" altLang="ja-JP" sz="2000" b="1" dirty="0" smtClean="0"/>
          </a:p>
          <a:p>
            <a:pPr marL="176213"/>
            <a:endParaRPr lang="en-US" altLang="ja-JP" sz="2000" b="1" dirty="0"/>
          </a:p>
          <a:p>
            <a:pPr marL="176213"/>
            <a:endParaRPr lang="en-US" altLang="ja-JP" sz="2000" b="1" dirty="0" smtClean="0"/>
          </a:p>
          <a:p>
            <a:pPr marL="176213"/>
            <a:endParaRPr lang="en-US" altLang="ja-JP" sz="2000" b="1" dirty="0"/>
          </a:p>
          <a:p>
            <a:pPr marL="176213"/>
            <a:endParaRPr lang="en-US" altLang="ja-JP" sz="2000" b="1" dirty="0" smtClean="0"/>
          </a:p>
          <a:p>
            <a:pPr marL="176213"/>
            <a:endParaRPr lang="en-US" altLang="ja-JP" sz="2000" b="1" dirty="0"/>
          </a:p>
          <a:p>
            <a:pPr marL="176213"/>
            <a:r>
              <a:rPr lang="ja-JP" altLang="en-US" sz="2000" b="1" dirty="0" smtClean="0"/>
              <a:t>⑱</a:t>
            </a:r>
            <a:r>
              <a:rPr lang="en-US" altLang="ja-JP" sz="2000" b="1" dirty="0" smtClean="0"/>
              <a:t>-3</a:t>
            </a:r>
            <a:r>
              <a:rPr lang="ja-JP" altLang="en-US" sz="2000" b="1" dirty="0" smtClean="0"/>
              <a:t> 居宅</a:t>
            </a:r>
            <a:r>
              <a:rPr lang="ja-JP" altLang="en-US" sz="2000" b="1" dirty="0"/>
              <a:t>サービス計画の届出</a:t>
            </a:r>
          </a:p>
          <a:p>
            <a:pPr marL="354013" indent="176213"/>
            <a:r>
              <a:rPr lang="ja-JP" altLang="en-US" sz="2000" dirty="0" smtClean="0"/>
              <a:t> 介護</a:t>
            </a:r>
            <a:r>
              <a:rPr lang="ja-JP" altLang="en-US" sz="2000" dirty="0"/>
              <a:t>支援専門員は、その勤務する事業所において作成された居宅サービス計画に位置付けられた指定居宅サービス等に</a:t>
            </a:r>
            <a:r>
              <a:rPr lang="ja-JP" altLang="en-US" sz="2000" dirty="0" smtClean="0"/>
              <a:t>係るサービス費</a:t>
            </a:r>
            <a:r>
              <a:rPr lang="ja-JP" altLang="en-US" sz="2000" dirty="0"/>
              <a:t>の総額が</a:t>
            </a:r>
            <a:r>
              <a:rPr lang="ja-JP" altLang="en-US" sz="2000" dirty="0" smtClean="0"/>
              <a:t>居宅</a:t>
            </a:r>
            <a:r>
              <a:rPr lang="ja-JP" altLang="en-US" sz="2000" dirty="0"/>
              <a:t>介護</a:t>
            </a:r>
            <a:r>
              <a:rPr lang="ja-JP" altLang="en-US" sz="2000" dirty="0" smtClean="0"/>
              <a:t>サービス費</a:t>
            </a:r>
            <a:r>
              <a:rPr lang="ja-JP" altLang="en-US" sz="2000" dirty="0"/>
              <a:t>等区分支給限度</a:t>
            </a:r>
            <a:r>
              <a:rPr lang="ja-JP" altLang="en-US" sz="2000" dirty="0" smtClean="0"/>
              <a:t>額基準額に</a:t>
            </a:r>
            <a:r>
              <a:rPr lang="ja-JP" altLang="en-US" sz="2000" dirty="0"/>
              <a:t>占める</a:t>
            </a:r>
            <a:r>
              <a:rPr lang="ja-JP" altLang="en-US" sz="2000" dirty="0" smtClean="0"/>
              <a:t>割合が（</a:t>
            </a:r>
            <a:r>
              <a:rPr lang="en-US" altLang="ja-JP" sz="2000" dirty="0" smtClean="0"/>
              <a:t>70/100</a:t>
            </a:r>
            <a:r>
              <a:rPr lang="ja-JP" altLang="en-US" sz="2000" dirty="0" smtClean="0"/>
              <a:t>以上）及び</a:t>
            </a:r>
            <a:r>
              <a:rPr lang="ja-JP" altLang="en-US" sz="2000" dirty="0"/>
              <a:t>訪問介護に係る居宅介護サービス費がサービス費の</a:t>
            </a:r>
            <a:r>
              <a:rPr lang="ja-JP" altLang="en-US" sz="2000" dirty="0" smtClean="0"/>
              <a:t>総額</a:t>
            </a:r>
            <a:r>
              <a:rPr lang="ja-JP" altLang="en-US" sz="2000" dirty="0"/>
              <a:t>に占める</a:t>
            </a:r>
            <a:r>
              <a:rPr lang="ja-JP" altLang="en-US" sz="2000" dirty="0" smtClean="0"/>
              <a:t>割合が（</a:t>
            </a:r>
            <a:r>
              <a:rPr lang="en-US" altLang="ja-JP" sz="2000" dirty="0" smtClean="0"/>
              <a:t>60/100</a:t>
            </a:r>
            <a:r>
              <a:rPr lang="ja-JP" altLang="en-US" sz="2000" dirty="0" smtClean="0"/>
              <a:t>以上）に</a:t>
            </a:r>
            <a:r>
              <a:rPr lang="ja-JP" altLang="en-US" sz="2000" dirty="0"/>
              <a:t>該当する場合であって、かつ、市町村からの求めがあった場合には、その</a:t>
            </a:r>
            <a:r>
              <a:rPr lang="ja-JP" altLang="en-US" sz="2000" dirty="0" smtClean="0"/>
              <a:t>必要性</a:t>
            </a:r>
            <a:r>
              <a:rPr lang="ja-JP" altLang="en-US" sz="2000" dirty="0"/>
              <a:t>を居宅サービス計画に記載するとともに、当該居宅サービス計画を市町村に届け出なければならない</a:t>
            </a:r>
            <a:r>
              <a:rPr lang="ja-JP" altLang="en-US" sz="2000" dirty="0" smtClean="0"/>
              <a:t>。</a:t>
            </a:r>
            <a:endParaRPr lang="ja-JP" altLang="en-US" sz="2000" dirty="0"/>
          </a:p>
        </p:txBody>
      </p:sp>
      <p:sp>
        <p:nvSpPr>
          <p:cNvPr id="4" name="スライド番号プレースホルダー 3"/>
          <p:cNvSpPr>
            <a:spLocks noGrp="1"/>
          </p:cNvSpPr>
          <p:nvPr>
            <p:ph type="sldNum" sz="quarter" idx="12"/>
          </p:nvPr>
        </p:nvSpPr>
        <p:spPr>
          <a:xfrm>
            <a:off x="9217742" y="6492875"/>
            <a:ext cx="2743200" cy="365125"/>
          </a:xfrm>
        </p:spPr>
        <p:txBody>
          <a:bodyPr/>
          <a:lstStyle/>
          <a:p>
            <a:fld id="{D339279A-9CE5-4E47-B07B-F5EE1F1AD395}" type="slidenum">
              <a:rPr kumimoji="1" lang="ja-JP" altLang="en-US" smtClean="0"/>
              <a:t>51</a:t>
            </a:fld>
            <a:endParaRPr kumimoji="1" lang="ja-JP" altLang="en-US" dirty="0"/>
          </a:p>
        </p:txBody>
      </p:sp>
      <p:pic>
        <p:nvPicPr>
          <p:cNvPr id="2" name="図 1"/>
          <p:cNvPicPr>
            <a:picLocks noChangeAspect="1"/>
          </p:cNvPicPr>
          <p:nvPr/>
        </p:nvPicPr>
        <p:blipFill>
          <a:blip r:embed="rId2"/>
          <a:stretch>
            <a:fillRect/>
          </a:stretch>
        </p:blipFill>
        <p:spPr>
          <a:xfrm>
            <a:off x="3452700" y="1286575"/>
            <a:ext cx="7770824" cy="1014174"/>
          </a:xfrm>
          <a:prstGeom prst="rect">
            <a:avLst/>
          </a:prstGeom>
        </p:spPr>
      </p:pic>
      <p:sp>
        <p:nvSpPr>
          <p:cNvPr id="5" name="正方形/長方形 4"/>
          <p:cNvSpPr/>
          <p:nvPr/>
        </p:nvSpPr>
        <p:spPr>
          <a:xfrm>
            <a:off x="545690" y="2300749"/>
            <a:ext cx="11415252" cy="2190788"/>
          </a:xfrm>
          <a:prstGeom prst="rect">
            <a:avLst/>
          </a:prstGeom>
          <a:ln w="6350">
            <a:solidFill>
              <a:schemeClr val="tx1"/>
            </a:solidFill>
            <a:prstDash val="sysDot"/>
          </a:ln>
        </p:spPr>
        <p:txBody>
          <a:bodyPr wrap="square" tIns="36000" bIns="0" anchor="ctr" anchorCtr="0">
            <a:spAutoFit/>
          </a:bodyPr>
          <a:lstStyle/>
          <a:p>
            <a:pPr marL="265113" lvl="0" indent="-265113"/>
            <a:r>
              <a:rPr lang="en-US" altLang="ja-JP" sz="2000" dirty="0" smtClean="0">
                <a:solidFill>
                  <a:prstClr val="black"/>
                </a:solidFill>
              </a:rPr>
              <a:t>※ </a:t>
            </a:r>
            <a:r>
              <a:rPr lang="ja-JP" altLang="en-US" sz="2000" dirty="0" smtClean="0">
                <a:solidFill>
                  <a:prstClr val="black"/>
                </a:solidFill>
              </a:rPr>
              <a:t>届出</a:t>
            </a:r>
            <a:r>
              <a:rPr lang="ja-JP" altLang="en-US" sz="2000" dirty="0">
                <a:solidFill>
                  <a:prstClr val="black"/>
                </a:solidFill>
              </a:rPr>
              <a:t>にあたっては、当該月において作成又は変更（（</a:t>
            </a:r>
            <a:r>
              <a:rPr lang="en-US" altLang="ja-JP" sz="2000" dirty="0">
                <a:solidFill>
                  <a:prstClr val="black"/>
                </a:solidFill>
              </a:rPr>
              <a:t>16</a:t>
            </a:r>
            <a:r>
              <a:rPr lang="ja-JP" altLang="en-US" sz="2000" dirty="0">
                <a:solidFill>
                  <a:prstClr val="black"/>
                </a:solidFill>
              </a:rPr>
              <a:t>号）における軽微な変更を除く。）した居宅サービス計画のうち一定回数以上の訪問介護を位置づけたものについて、翌月の末日までに市町村に届け出ること。</a:t>
            </a:r>
            <a:endParaRPr lang="en-US" altLang="ja-JP" sz="2000" dirty="0">
              <a:solidFill>
                <a:prstClr val="black"/>
              </a:solidFill>
            </a:endParaRPr>
          </a:p>
          <a:p>
            <a:pPr marL="265113" lvl="0" indent="-265113"/>
            <a:r>
              <a:rPr lang="en-US" altLang="ja-JP" sz="2000" dirty="0">
                <a:solidFill>
                  <a:prstClr val="black"/>
                </a:solidFill>
              </a:rPr>
              <a:t>※ </a:t>
            </a:r>
            <a:r>
              <a:rPr lang="ja-JP" altLang="en-US" sz="2000" dirty="0">
                <a:solidFill>
                  <a:prstClr val="black"/>
                </a:solidFill>
              </a:rPr>
              <a:t>ここでいう当該月において作成又は変更した居宅サービス計画とは、当該月において利用者の同意を得て交付をした居宅サービス計画を言う。</a:t>
            </a:r>
          </a:p>
          <a:p>
            <a:pPr marL="265113" lvl="0" indent="-265113"/>
            <a:r>
              <a:rPr lang="en-US" altLang="ja-JP" sz="2000" dirty="0" smtClean="0">
                <a:solidFill>
                  <a:prstClr val="black"/>
                </a:solidFill>
              </a:rPr>
              <a:t>※</a:t>
            </a:r>
            <a:r>
              <a:rPr lang="ja-JP" altLang="en-US" sz="2000" dirty="0" smtClean="0">
                <a:solidFill>
                  <a:prstClr val="black"/>
                </a:solidFill>
              </a:rPr>
              <a:t> </a:t>
            </a:r>
            <a:r>
              <a:rPr lang="ja-JP" altLang="en-US" sz="2000" dirty="0">
                <a:solidFill>
                  <a:prstClr val="black"/>
                </a:solidFill>
              </a:rPr>
              <a:t>居宅サービス計画の届出頻度について、一度市町村が検証した居宅サービス計画の次回の届出は、</a:t>
            </a:r>
            <a:r>
              <a:rPr lang="en-US" altLang="ja-JP" sz="2000" dirty="0">
                <a:solidFill>
                  <a:prstClr val="black"/>
                </a:solidFill>
              </a:rPr>
              <a:t>1</a:t>
            </a:r>
            <a:r>
              <a:rPr lang="ja-JP" altLang="en-US" sz="2000" dirty="0">
                <a:solidFill>
                  <a:prstClr val="black"/>
                </a:solidFill>
              </a:rPr>
              <a:t>年後でよい</a:t>
            </a:r>
            <a:r>
              <a:rPr lang="ja-JP" altLang="en-US" sz="2000" dirty="0" smtClean="0">
                <a:solidFill>
                  <a:prstClr val="black"/>
                </a:solidFill>
              </a:rPr>
              <a:t>。</a:t>
            </a:r>
            <a:r>
              <a:rPr lang="ja-JP" altLang="en-US" sz="1000" dirty="0">
                <a:solidFill>
                  <a:prstClr val="black"/>
                </a:solidFill>
              </a:rPr>
              <a:t>　</a:t>
            </a:r>
          </a:p>
        </p:txBody>
      </p:sp>
    </p:spTree>
    <p:extLst>
      <p:ext uri="{BB962C8B-B14F-4D97-AF65-F5344CB8AC3E}">
        <p14:creationId xmlns:p14="http://schemas.microsoft.com/office/powerpoint/2010/main" val="5852732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16065" y="6492875"/>
            <a:ext cx="2743200" cy="365125"/>
          </a:xfrm>
        </p:spPr>
        <p:txBody>
          <a:bodyPr/>
          <a:lstStyle/>
          <a:p>
            <a:fld id="{D339279A-9CE5-4E47-B07B-F5EE1F1AD395}" type="slidenum">
              <a:rPr kumimoji="1" lang="ja-JP" altLang="en-US" smtClean="0"/>
              <a:t>52</a:t>
            </a:fld>
            <a:endParaRPr kumimoji="1" lang="ja-JP" altLang="en-US" dirty="0"/>
          </a:p>
        </p:txBody>
      </p:sp>
      <p:sp>
        <p:nvSpPr>
          <p:cNvPr id="3" name="正方形/長方形 2"/>
          <p:cNvSpPr/>
          <p:nvPr/>
        </p:nvSpPr>
        <p:spPr>
          <a:xfrm>
            <a:off x="0" y="3072348"/>
            <a:ext cx="12192000" cy="3170099"/>
          </a:xfrm>
          <a:prstGeom prst="rect">
            <a:avLst/>
          </a:prstGeom>
        </p:spPr>
        <p:txBody>
          <a:bodyPr wrap="square">
            <a:spAutoFit/>
          </a:bodyPr>
          <a:lstStyle/>
          <a:p>
            <a:pPr marL="811213" indent="-546100">
              <a:tabLst>
                <a:tab pos="900113" algn="l"/>
              </a:tabLst>
            </a:pPr>
            <a:r>
              <a:rPr lang="ja-JP" altLang="en-US" sz="2000" b="1" dirty="0" smtClean="0"/>
              <a:t>⑲、⑲</a:t>
            </a:r>
            <a:r>
              <a:rPr lang="en-US" altLang="ja-JP" sz="2000" b="1" dirty="0" smtClean="0"/>
              <a:t>-2</a:t>
            </a:r>
            <a:r>
              <a:rPr lang="ja-JP" altLang="en-US" sz="2000" b="1" dirty="0" err="1" smtClean="0"/>
              <a:t>、</a:t>
            </a:r>
            <a:r>
              <a:rPr lang="ja-JP" altLang="en-US" sz="2000" b="1" dirty="0" smtClean="0"/>
              <a:t>⑳ 主</a:t>
            </a:r>
            <a:r>
              <a:rPr lang="ja-JP" altLang="en-US" sz="2000" b="1" dirty="0"/>
              <a:t>治の医師等の意見等</a:t>
            </a:r>
          </a:p>
          <a:p>
            <a:pPr marL="530225" indent="-161925"/>
            <a:r>
              <a:rPr lang="en-US" altLang="ja-JP" sz="2000" dirty="0" smtClean="0"/>
              <a:t>ⅰ</a:t>
            </a:r>
            <a:r>
              <a:rPr lang="ja-JP" altLang="en-US" sz="2000" dirty="0" smtClean="0"/>
              <a:t>）訪問</a:t>
            </a:r>
            <a:r>
              <a:rPr lang="ja-JP" altLang="en-US" sz="2000" dirty="0"/>
              <a:t>看護、訪問リハビリテーション、通所リハビリテーション、居宅療養管理指導、短期入所療養介護、定期巡回・随時対応型訪問介護看護（訪問看護サービスを利用する場合に限る。</a:t>
            </a:r>
            <a:r>
              <a:rPr lang="en-US" altLang="ja-JP" sz="2000" dirty="0"/>
              <a:t>)</a:t>
            </a:r>
            <a:r>
              <a:rPr lang="ja-JP" altLang="en-US" sz="2000" dirty="0"/>
              <a:t>及び看護小規模多機能型居宅介護（訪問看護サービスを利用する場合に限る。）を居宅サービス計画に位置付ける場合には、主冶の医師等がその必要性を認めたものに限られるものであることから、主治の医師等の指示があることを確認しなければならない。</a:t>
            </a:r>
            <a:endParaRPr lang="en-US" altLang="ja-JP" sz="2000" dirty="0"/>
          </a:p>
          <a:p>
            <a:pPr marL="530225" indent="-161925"/>
            <a:r>
              <a:rPr lang="en-US" altLang="ja-JP" sz="2000" dirty="0" smtClean="0"/>
              <a:t>ⅱ</a:t>
            </a:r>
            <a:r>
              <a:rPr lang="ja-JP" altLang="en-US" sz="2000" dirty="0" smtClean="0"/>
              <a:t>）利用者</a:t>
            </a:r>
            <a:r>
              <a:rPr lang="ja-JP" altLang="en-US" sz="2000" dirty="0"/>
              <a:t>がこれらの医療サービスを希望している場合、その他必要な場合には、介護支援専門員は、あらかじめ、利用者の同意を得て主治の医師等の意見を求めるとともに、主治の医師等とのより円滑な連携に資するよう、当該意見を踏まえて作成した居宅サービス計画については、意見を求めた主治</a:t>
            </a:r>
            <a:r>
              <a:rPr lang="ja-JP" altLang="en-US" sz="2000" dirty="0" smtClean="0"/>
              <a:t>の医師</a:t>
            </a:r>
            <a:r>
              <a:rPr lang="ja-JP" altLang="en-US" sz="2000" dirty="0"/>
              <a:t>等に交付しなければならない</a:t>
            </a:r>
            <a:r>
              <a:rPr lang="ja-JP" altLang="en-US" sz="2000" dirty="0" smtClean="0"/>
              <a:t>。</a:t>
            </a:r>
            <a:endParaRPr lang="ja-JP" altLang="en-US" sz="2000" dirty="0"/>
          </a:p>
        </p:txBody>
      </p:sp>
      <p:sp>
        <p:nvSpPr>
          <p:cNvPr id="4" name="正方形/長方形 3"/>
          <p:cNvSpPr/>
          <p:nvPr/>
        </p:nvSpPr>
        <p:spPr>
          <a:xfrm>
            <a:off x="604683" y="122197"/>
            <a:ext cx="11282516" cy="2806341"/>
          </a:xfrm>
          <a:prstGeom prst="rect">
            <a:avLst/>
          </a:prstGeom>
          <a:ln w="6350">
            <a:solidFill>
              <a:schemeClr val="tx1"/>
            </a:solidFill>
            <a:prstDash val="sysDot"/>
          </a:ln>
        </p:spPr>
        <p:txBody>
          <a:bodyPr wrap="square" tIns="36000" bIns="0" anchor="ctr" anchorCtr="0">
            <a:spAutoFit/>
          </a:bodyPr>
          <a:lstStyle/>
          <a:p>
            <a:pPr marL="177800" lvl="0" indent="-177800">
              <a:tabLst>
                <a:tab pos="900113" algn="l"/>
              </a:tabLst>
            </a:pPr>
            <a:r>
              <a:rPr lang="en-US" altLang="ja-JP" sz="2000" dirty="0" smtClean="0">
                <a:solidFill>
                  <a:prstClr val="black"/>
                </a:solidFill>
              </a:rPr>
              <a:t>※</a:t>
            </a:r>
            <a:r>
              <a:rPr lang="ja-JP" altLang="en-US" sz="2000" dirty="0" smtClean="0">
                <a:solidFill>
                  <a:prstClr val="black"/>
                </a:solidFill>
              </a:rPr>
              <a:t> </a:t>
            </a:r>
            <a:r>
              <a:rPr lang="ja-JP" altLang="en-US" sz="2000" dirty="0">
                <a:solidFill>
                  <a:prstClr val="black"/>
                </a:solidFill>
              </a:rPr>
              <a:t>届出にあたっては、当該月において作成又は変更</a:t>
            </a:r>
            <a:r>
              <a:rPr lang="en-US" altLang="ja-JP" sz="2000" dirty="0">
                <a:solidFill>
                  <a:prstClr val="black"/>
                </a:solidFill>
              </a:rPr>
              <a:t>(</a:t>
            </a:r>
            <a:r>
              <a:rPr lang="ja-JP" altLang="en-US" sz="2000" dirty="0">
                <a:solidFill>
                  <a:prstClr val="black"/>
                </a:solidFill>
              </a:rPr>
              <a:t>軽微な変更を除く</a:t>
            </a:r>
            <a:r>
              <a:rPr lang="en-US" altLang="ja-JP" sz="2000" dirty="0">
                <a:solidFill>
                  <a:prstClr val="black"/>
                </a:solidFill>
              </a:rPr>
              <a:t>)</a:t>
            </a:r>
            <a:r>
              <a:rPr lang="ja-JP" altLang="en-US" sz="2000" dirty="0">
                <a:solidFill>
                  <a:prstClr val="black"/>
                </a:solidFill>
              </a:rPr>
              <a:t>した居宅サービス計画に位置付けられたサービスが当該基準に該当する場合には、市町村に届け出ること。</a:t>
            </a:r>
            <a:endParaRPr lang="en-US" altLang="ja-JP" sz="2000" dirty="0">
              <a:solidFill>
                <a:prstClr val="black"/>
              </a:solidFill>
            </a:endParaRPr>
          </a:p>
          <a:p>
            <a:pPr marL="177800" lvl="0" indent="-177800"/>
            <a:r>
              <a:rPr lang="en-US" altLang="ja-JP" sz="2000" dirty="0" smtClean="0">
                <a:solidFill>
                  <a:prstClr val="black"/>
                </a:solidFill>
              </a:rPr>
              <a:t>※ </a:t>
            </a:r>
            <a:r>
              <a:rPr lang="ja-JP" altLang="en-US" sz="2000" dirty="0" smtClean="0">
                <a:solidFill>
                  <a:prstClr val="black"/>
                </a:solidFill>
              </a:rPr>
              <a:t>当該</a:t>
            </a:r>
            <a:r>
              <a:rPr lang="ja-JP" altLang="en-US" sz="2000" dirty="0">
                <a:solidFill>
                  <a:prstClr val="black"/>
                </a:solidFill>
              </a:rPr>
              <a:t>月において作成又は変更した居宅サービス</a:t>
            </a:r>
            <a:r>
              <a:rPr lang="ja-JP" altLang="en-US" sz="2000" dirty="0" smtClean="0">
                <a:solidFill>
                  <a:prstClr val="black"/>
                </a:solidFill>
              </a:rPr>
              <a:t>計画と</a:t>
            </a:r>
            <a:r>
              <a:rPr lang="ja-JP" altLang="en-US" sz="2000" dirty="0">
                <a:solidFill>
                  <a:prstClr val="black"/>
                </a:solidFill>
              </a:rPr>
              <a:t>は</a:t>
            </a:r>
            <a:r>
              <a:rPr lang="ja-JP" altLang="en-US" sz="2000" dirty="0" smtClean="0">
                <a:solidFill>
                  <a:prstClr val="black"/>
                </a:solidFill>
              </a:rPr>
              <a:t>、当該</a:t>
            </a:r>
            <a:r>
              <a:rPr lang="ja-JP" altLang="en-US" sz="2000" dirty="0">
                <a:solidFill>
                  <a:prstClr val="black"/>
                </a:solidFill>
              </a:rPr>
              <a:t>月において利用者の同意を得て交付した居宅サービス計画をいう。</a:t>
            </a:r>
          </a:p>
          <a:p>
            <a:pPr marL="176213" lvl="0" indent="-176213"/>
            <a:r>
              <a:rPr lang="en-US" altLang="ja-JP" sz="2000" dirty="0" smtClean="0">
                <a:solidFill>
                  <a:prstClr val="black"/>
                </a:solidFill>
              </a:rPr>
              <a:t>※</a:t>
            </a:r>
            <a:r>
              <a:rPr lang="ja-JP" altLang="en-US" sz="2000" dirty="0" smtClean="0">
                <a:solidFill>
                  <a:prstClr val="black"/>
                </a:solidFill>
              </a:rPr>
              <a:t> </a:t>
            </a:r>
            <a:r>
              <a:rPr lang="ja-JP" altLang="en-US" sz="2000" dirty="0">
                <a:solidFill>
                  <a:prstClr val="black"/>
                </a:solidFill>
              </a:rPr>
              <a:t>居宅サービス計画の届出頻度について、一度市町村が検証した居宅サービス計画の次回の届出は、</a:t>
            </a:r>
            <a:r>
              <a:rPr lang="en-US" altLang="ja-JP" sz="2000" dirty="0">
                <a:solidFill>
                  <a:prstClr val="black"/>
                </a:solidFill>
              </a:rPr>
              <a:t>1</a:t>
            </a:r>
            <a:r>
              <a:rPr lang="ja-JP" altLang="en-US" sz="2000" dirty="0">
                <a:solidFill>
                  <a:prstClr val="black"/>
                </a:solidFill>
              </a:rPr>
              <a:t>年後でよい。</a:t>
            </a:r>
            <a:endParaRPr lang="en-US" altLang="ja-JP" sz="2000" dirty="0">
              <a:solidFill>
                <a:prstClr val="black"/>
              </a:solidFill>
            </a:endParaRPr>
          </a:p>
          <a:p>
            <a:pPr marL="177800" lvl="0" indent="-177800"/>
            <a:r>
              <a:rPr lang="en-US" altLang="ja-JP" sz="2000" dirty="0" smtClean="0">
                <a:solidFill>
                  <a:prstClr val="black"/>
                </a:solidFill>
              </a:rPr>
              <a:t>※</a:t>
            </a:r>
            <a:r>
              <a:rPr lang="ja-JP" altLang="en-US" sz="2000" dirty="0" smtClean="0">
                <a:solidFill>
                  <a:prstClr val="black"/>
                </a:solidFill>
              </a:rPr>
              <a:t> </a:t>
            </a:r>
            <a:r>
              <a:rPr lang="ja-JP" altLang="en-US" sz="2000" dirty="0">
                <a:solidFill>
                  <a:prstClr val="black"/>
                </a:solidFill>
              </a:rPr>
              <a:t>市町村の検証の仕方については、包括的・継続的ケアマネジメント支援業務の効果的な実施のために、関係者等により構成される会議等の他に、当該市町村の職員やリハビリテーション専門職を派遣する形で行うサービス担当者会議等での検証も可能である</a:t>
            </a:r>
            <a:r>
              <a:rPr lang="ja-JP" altLang="en-US" sz="2000" dirty="0" smtClean="0">
                <a:solidFill>
                  <a:prstClr val="black"/>
                </a:solidFill>
              </a:rPr>
              <a:t>。</a:t>
            </a:r>
            <a:endParaRPr lang="en-US" altLang="ja-JP" sz="2000" dirty="0">
              <a:solidFill>
                <a:prstClr val="black"/>
              </a:solidFill>
            </a:endParaRPr>
          </a:p>
        </p:txBody>
      </p:sp>
      <p:sp>
        <p:nvSpPr>
          <p:cNvPr id="5" name="正方形/長方形 4"/>
          <p:cNvSpPr/>
          <p:nvPr/>
        </p:nvSpPr>
        <p:spPr>
          <a:xfrm>
            <a:off x="486697" y="6165435"/>
            <a:ext cx="11572568" cy="651905"/>
          </a:xfrm>
          <a:prstGeom prst="rect">
            <a:avLst/>
          </a:prstGeom>
          <a:ln w="6350">
            <a:solidFill>
              <a:schemeClr val="tx1"/>
            </a:solidFill>
            <a:prstDash val="sysDot"/>
          </a:ln>
        </p:spPr>
        <p:txBody>
          <a:bodyPr wrap="square" tIns="36000" bIns="0" anchor="ctr" anchorCtr="0">
            <a:spAutoFit/>
          </a:bodyPr>
          <a:lstStyle/>
          <a:p>
            <a:pPr marL="176213" lvl="0" indent="-176213">
              <a:tabLst>
                <a:tab pos="176213" algn="l"/>
              </a:tabLst>
            </a:pPr>
            <a:r>
              <a:rPr lang="en-US" altLang="ja-JP" sz="2000" dirty="0">
                <a:solidFill>
                  <a:prstClr val="black"/>
                </a:solidFill>
              </a:rPr>
              <a:t>※ </a:t>
            </a:r>
            <a:r>
              <a:rPr lang="ja-JP" altLang="en-US" sz="2000" dirty="0">
                <a:solidFill>
                  <a:prstClr val="black"/>
                </a:solidFill>
              </a:rPr>
              <a:t>ここで意見を求める「主治の医師等」については、要介護認定の申請のために主治医意見書を記載した医師に限定されない。</a:t>
            </a:r>
            <a:endParaRPr lang="en-US" altLang="ja-JP" sz="2000" dirty="0">
              <a:solidFill>
                <a:prstClr val="black"/>
              </a:solidFill>
            </a:endParaRPr>
          </a:p>
        </p:txBody>
      </p:sp>
    </p:spTree>
    <p:extLst>
      <p:ext uri="{BB962C8B-B14F-4D97-AF65-F5344CB8AC3E}">
        <p14:creationId xmlns:p14="http://schemas.microsoft.com/office/powerpoint/2010/main" val="15361008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0" y="2341633"/>
            <a:ext cx="12192000" cy="4616648"/>
          </a:xfrm>
          <a:prstGeom prst="rect">
            <a:avLst/>
          </a:prstGeom>
        </p:spPr>
        <p:txBody>
          <a:bodyPr wrap="square">
            <a:spAutoFit/>
          </a:bodyPr>
          <a:lstStyle/>
          <a:p>
            <a:pPr marL="442913" indent="-266700"/>
            <a:r>
              <a:rPr lang="ja-JP" altLang="en-US" sz="2000" b="1" dirty="0" smtClean="0"/>
              <a:t>㉑</a:t>
            </a:r>
            <a:r>
              <a:rPr lang="en-US" altLang="ja-JP" sz="2000" b="1" dirty="0" smtClean="0"/>
              <a:t> </a:t>
            </a:r>
            <a:r>
              <a:rPr lang="ja-JP" altLang="en-US" sz="2000" b="1" dirty="0"/>
              <a:t>短期入所生活介護及び短期入所療養介護の居宅サービス計画への位置付け</a:t>
            </a:r>
            <a:endParaRPr lang="en-US" altLang="ja-JP" sz="2000" b="1" dirty="0"/>
          </a:p>
          <a:p>
            <a:pPr marL="530225" indent="-176213"/>
            <a:r>
              <a:rPr lang="en-US" altLang="ja-JP" sz="2000" dirty="0" smtClean="0"/>
              <a:t>ⅰ</a:t>
            </a:r>
            <a:r>
              <a:rPr lang="ja-JP" altLang="en-US" sz="2000" dirty="0" smtClean="0"/>
              <a:t>）介護</a:t>
            </a:r>
            <a:r>
              <a:rPr lang="ja-JP" altLang="en-US" sz="2000" dirty="0"/>
              <a:t>支援専門員は、短期入所サービスを位置付ける居宅サービス計画の作成にあっては、利用者の居宅における自立した日常生活の維持につながるように十分に留意すること。</a:t>
            </a:r>
          </a:p>
          <a:p>
            <a:pPr marL="530225" indent="-176213"/>
            <a:r>
              <a:rPr lang="en-US" altLang="ja-JP" sz="2000" dirty="0" smtClean="0"/>
              <a:t>ⅱ</a:t>
            </a:r>
            <a:r>
              <a:rPr lang="ja-JP" altLang="en-US" sz="2000" dirty="0" smtClean="0"/>
              <a:t>）短期</a:t>
            </a:r>
            <a:r>
              <a:rPr lang="ja-JP" altLang="en-US" sz="2000" dirty="0"/>
              <a:t>入所サービスの利用日数に係る「要介護認定のおおむね半数超えない」という目安については、個々の利用者の心身状況やその置かれている環境等の適切な評価に基づき、在宅生活の維持の必要性に応じて弾力的に運用することが可能であり、要介護認定の有効期間の半数の日数以内であるかについて機械的な適用を求めるものではない。</a:t>
            </a:r>
            <a:endParaRPr lang="en-US" altLang="ja-JP" sz="2000" dirty="0"/>
          </a:p>
          <a:p>
            <a:pPr marL="530225" indent="192088"/>
            <a:r>
              <a:rPr lang="ja-JP" altLang="en-US" sz="2000" dirty="0" smtClean="0"/>
              <a:t>従って</a:t>
            </a:r>
            <a:r>
              <a:rPr lang="ja-JP" altLang="en-US" sz="2000" dirty="0"/>
              <a:t>、利用者の心身の状況及び本人、家族等の意向に照らし、この目安を超えて短期入所サービスの利用が特に必要と認められる場合においては、これを上回る日数の短期サービスを居宅サービスに位置づけることも可能で</a:t>
            </a:r>
            <a:r>
              <a:rPr lang="ja-JP" altLang="en-US" sz="2000" dirty="0" smtClean="0"/>
              <a:t>ある。</a:t>
            </a:r>
            <a:endParaRPr lang="en-US" altLang="ja-JP" sz="2000" dirty="0"/>
          </a:p>
          <a:p>
            <a:pPr marL="530225" indent="-166688"/>
            <a:endParaRPr lang="en-US" altLang="ja-JP" sz="1400" dirty="0"/>
          </a:p>
          <a:p>
            <a:pPr marL="530225" indent="-354013"/>
            <a:r>
              <a:rPr lang="ja-JP" altLang="en-US" sz="2000" b="1" dirty="0" smtClean="0"/>
              <a:t>㉒、㉓ 福祉</a:t>
            </a:r>
            <a:r>
              <a:rPr lang="ja-JP" altLang="en-US" sz="2000" b="1" dirty="0"/>
              <a:t>用具貸与及び特定福祉用具販売の居宅サービス計画への反映</a:t>
            </a:r>
          </a:p>
          <a:p>
            <a:pPr marL="354013" indent="176213"/>
            <a:r>
              <a:rPr lang="ja-JP" altLang="en-US" sz="2000" dirty="0" smtClean="0"/>
              <a:t>介護</a:t>
            </a:r>
            <a:r>
              <a:rPr lang="ja-JP" altLang="en-US" sz="2000" dirty="0"/>
              <a:t>支援専門員は、居宅サービス計画に福祉用具貸与及び福祉用具販売を位置付ける場合は、サービス担当者会議を開催し、当該計画に福祉用具貸与及び福祉用具販売が必要な理由を記載しなければならない</a:t>
            </a:r>
            <a:r>
              <a:rPr lang="ja-JP" altLang="en-US" sz="2000" dirty="0" smtClean="0"/>
              <a:t>。</a:t>
            </a:r>
            <a:endParaRPr lang="en-US" altLang="ja-JP" sz="2000" dirty="0" smtClean="0"/>
          </a:p>
        </p:txBody>
      </p:sp>
      <p:sp>
        <p:nvSpPr>
          <p:cNvPr id="4" name="スライド番号プレースホルダー 3"/>
          <p:cNvSpPr>
            <a:spLocks noGrp="1"/>
          </p:cNvSpPr>
          <p:nvPr>
            <p:ph type="sldNum" sz="quarter" idx="12"/>
          </p:nvPr>
        </p:nvSpPr>
        <p:spPr>
          <a:xfrm>
            <a:off x="9291484" y="6371098"/>
            <a:ext cx="2743200" cy="365125"/>
          </a:xfrm>
        </p:spPr>
        <p:txBody>
          <a:bodyPr/>
          <a:lstStyle/>
          <a:p>
            <a:fld id="{D339279A-9CE5-4E47-B07B-F5EE1F1AD395}" type="slidenum">
              <a:rPr kumimoji="1" lang="ja-JP" altLang="en-US" smtClean="0"/>
              <a:t>53</a:t>
            </a:fld>
            <a:endParaRPr kumimoji="1" lang="ja-JP" altLang="en-US" dirty="0"/>
          </a:p>
        </p:txBody>
      </p:sp>
      <p:sp>
        <p:nvSpPr>
          <p:cNvPr id="2" name="正方形/長方形 1"/>
          <p:cNvSpPr/>
          <p:nvPr/>
        </p:nvSpPr>
        <p:spPr>
          <a:xfrm>
            <a:off x="560439" y="3361"/>
            <a:ext cx="11474245" cy="2190788"/>
          </a:xfrm>
          <a:prstGeom prst="rect">
            <a:avLst/>
          </a:prstGeom>
          <a:ln w="6350">
            <a:solidFill>
              <a:schemeClr val="tx1"/>
            </a:solidFill>
            <a:prstDash val="sysDot"/>
          </a:ln>
        </p:spPr>
        <p:txBody>
          <a:bodyPr wrap="square" tIns="36000" bIns="0" anchor="ctr" anchorCtr="0">
            <a:spAutoFit/>
          </a:bodyPr>
          <a:lstStyle/>
          <a:p>
            <a:pPr marL="176213" lvl="0" indent="-176213"/>
            <a:r>
              <a:rPr lang="en-US" altLang="ja-JP" sz="2000" dirty="0" smtClean="0">
                <a:solidFill>
                  <a:prstClr val="black"/>
                </a:solidFill>
              </a:rPr>
              <a:t>※</a:t>
            </a:r>
            <a:r>
              <a:rPr lang="ja-JP" altLang="en-US" sz="2000" dirty="0" smtClean="0">
                <a:solidFill>
                  <a:prstClr val="black"/>
                </a:solidFill>
              </a:rPr>
              <a:t> </a:t>
            </a:r>
            <a:r>
              <a:rPr lang="ja-JP" altLang="en-US" sz="2000" dirty="0">
                <a:solidFill>
                  <a:prstClr val="black"/>
                </a:solidFill>
              </a:rPr>
              <a:t>交付の方法については、対面のほか、郵送やメール等によることも差し支えない。　</a:t>
            </a:r>
            <a:endParaRPr lang="en-US" altLang="ja-JP" sz="2000" dirty="0">
              <a:solidFill>
                <a:prstClr val="black"/>
              </a:solidFill>
            </a:endParaRPr>
          </a:p>
          <a:p>
            <a:pPr marL="176213" lvl="0" indent="-176213"/>
            <a:r>
              <a:rPr lang="en-US" altLang="ja-JP" sz="2000" dirty="0" smtClean="0">
                <a:solidFill>
                  <a:prstClr val="black"/>
                </a:solidFill>
              </a:rPr>
              <a:t>※</a:t>
            </a:r>
            <a:r>
              <a:rPr lang="ja-JP" altLang="en-US" sz="2000" dirty="0" smtClean="0">
                <a:solidFill>
                  <a:prstClr val="black"/>
                </a:solidFill>
              </a:rPr>
              <a:t> </a:t>
            </a:r>
            <a:r>
              <a:rPr lang="ja-JP" altLang="en-US" sz="2000" dirty="0">
                <a:solidFill>
                  <a:prstClr val="black"/>
                </a:solidFill>
              </a:rPr>
              <a:t>訪問リハビリテーション及び通所リハビリテーションについては、医療機関からの退院患者において、リハビリテーションの早期開始を推進する観点から、入院中の医療機関の医師による意見を踏まえ、速やかに医療サービスを含む居宅サービス計画を作成することが望ましい。</a:t>
            </a:r>
            <a:endParaRPr lang="en-US" altLang="ja-JP" sz="2000" dirty="0">
              <a:solidFill>
                <a:prstClr val="black"/>
              </a:solidFill>
            </a:endParaRPr>
          </a:p>
          <a:p>
            <a:pPr marL="176213" lvl="0" indent="-176213"/>
            <a:r>
              <a:rPr lang="en-US" altLang="ja-JP" sz="2000" dirty="0" smtClean="0">
                <a:solidFill>
                  <a:prstClr val="black"/>
                </a:solidFill>
              </a:rPr>
              <a:t>※</a:t>
            </a:r>
            <a:r>
              <a:rPr lang="ja-JP" altLang="en-US" sz="2000" dirty="0" smtClean="0">
                <a:solidFill>
                  <a:prstClr val="black"/>
                </a:solidFill>
              </a:rPr>
              <a:t> </a:t>
            </a:r>
            <a:r>
              <a:rPr lang="ja-JP" altLang="en-US" sz="2000" dirty="0">
                <a:solidFill>
                  <a:prstClr val="black"/>
                </a:solidFill>
              </a:rPr>
              <a:t>医療サービス以外の指定居宅サービス等を居宅サービス計画に位置付ける場合にあって、当該指定居宅サービス等に係る主治の医師等の医学的観点からの留意事項が示されているときは、介護支援専門員は、当該留意点を尊重して居宅介護支援を行うものとする。</a:t>
            </a:r>
            <a:endParaRPr lang="en-US" altLang="ja-JP" sz="2000" dirty="0">
              <a:solidFill>
                <a:prstClr val="black"/>
              </a:solidFill>
            </a:endParaRPr>
          </a:p>
        </p:txBody>
      </p:sp>
    </p:spTree>
    <p:extLst>
      <p:ext uri="{BB962C8B-B14F-4D97-AF65-F5344CB8AC3E}">
        <p14:creationId xmlns:p14="http://schemas.microsoft.com/office/powerpoint/2010/main" val="19238951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61987" y="6352561"/>
            <a:ext cx="2743200" cy="365125"/>
          </a:xfrm>
        </p:spPr>
        <p:txBody>
          <a:bodyPr/>
          <a:lstStyle/>
          <a:p>
            <a:fld id="{D339279A-9CE5-4E47-B07B-F5EE1F1AD395}" type="slidenum">
              <a:rPr kumimoji="1" lang="ja-JP" altLang="en-US" smtClean="0"/>
              <a:t>54</a:t>
            </a:fld>
            <a:endParaRPr kumimoji="1" lang="ja-JP" altLang="en-US" dirty="0"/>
          </a:p>
        </p:txBody>
      </p:sp>
      <p:sp>
        <p:nvSpPr>
          <p:cNvPr id="3" name="正方形/長方形 2"/>
          <p:cNvSpPr/>
          <p:nvPr/>
        </p:nvSpPr>
        <p:spPr>
          <a:xfrm>
            <a:off x="117987" y="4567407"/>
            <a:ext cx="11887199" cy="2185658"/>
          </a:xfrm>
          <a:prstGeom prst="rect">
            <a:avLst/>
          </a:prstGeom>
          <a:ln w="6350">
            <a:solidFill>
              <a:schemeClr val="tx1"/>
            </a:solidFill>
            <a:prstDash val="sysDot"/>
          </a:ln>
        </p:spPr>
        <p:txBody>
          <a:bodyPr wrap="square" tIns="36000" bIns="0" anchor="ctr" anchorCtr="0">
            <a:spAutoFit/>
          </a:bodyPr>
          <a:lstStyle/>
          <a:p>
            <a:pPr marL="900113" indent="-166688"/>
            <a:endParaRPr lang="en-US" altLang="ja-JP" sz="300" dirty="0" smtClean="0"/>
          </a:p>
          <a:p>
            <a:pPr marL="255588" indent="-255588" defTabSz="811213"/>
            <a:r>
              <a:rPr lang="en-US" altLang="ja-JP" sz="2000" dirty="0" smtClean="0"/>
              <a:t>【</a:t>
            </a:r>
            <a:r>
              <a:rPr lang="ja-JP" altLang="en-US" sz="2000" dirty="0"/>
              <a:t>留意事項</a:t>
            </a:r>
            <a:r>
              <a:rPr lang="en-US" altLang="ja-JP" sz="2000" dirty="0" smtClean="0"/>
              <a:t>】</a:t>
            </a:r>
          </a:p>
          <a:p>
            <a:pPr marL="176213" indent="-176213" defTabSz="1165225">
              <a:lnSpc>
                <a:spcPts val="2000"/>
              </a:lnSpc>
            </a:pPr>
            <a:r>
              <a:rPr lang="en-US" altLang="ja-JP" sz="2000" dirty="0" smtClean="0"/>
              <a:t>ⅰ) </a:t>
            </a:r>
            <a:r>
              <a:rPr lang="ja-JP" altLang="en-US" sz="2000" dirty="0"/>
              <a:t>介護支援専門員は、要介護１（以下「軽度者」）の利用者の居宅サービス計画に指定福祉用具貸与</a:t>
            </a:r>
            <a:r>
              <a:rPr lang="ja-JP" altLang="en-US" sz="2000" dirty="0" smtClean="0"/>
              <a:t>を位置付ける</a:t>
            </a:r>
            <a:r>
              <a:rPr lang="ja-JP" altLang="en-US" sz="2000" dirty="0"/>
              <a:t>場合には、「厚生労働大臣が定める基準に適合する利用者等</a:t>
            </a:r>
            <a:r>
              <a:rPr lang="ja-JP" altLang="en-US" sz="2000" dirty="0" smtClean="0"/>
              <a:t>」で</a:t>
            </a:r>
            <a:r>
              <a:rPr lang="ja-JP" altLang="en-US" sz="2000" dirty="0"/>
              <a:t>定める状態像の者であることを確認するため、当該軽度者の「要介護認定等基準時間の推計の方法」別表第１の調査票について必要な</a:t>
            </a:r>
            <a:r>
              <a:rPr lang="ja-JP" altLang="en-US" sz="2000" dirty="0" smtClean="0"/>
              <a:t>部分（実施日時、調査対象者等の時点の確認及び本人確認ができる部分並びに基本調査の回答で当該軽度者の状態像の確認が必要な部分）の</a:t>
            </a:r>
            <a:r>
              <a:rPr lang="ja-JP" altLang="en-US" sz="2000" dirty="0"/>
              <a:t>写しを市町村から入手しなければならない。</a:t>
            </a:r>
            <a:endParaRPr lang="en-US" altLang="ja-JP" sz="2000" dirty="0"/>
          </a:p>
          <a:p>
            <a:pPr marL="255588" indent="98425" defTabSz="1165225">
              <a:lnSpc>
                <a:spcPts val="2000"/>
              </a:lnSpc>
            </a:pPr>
            <a:r>
              <a:rPr lang="ja-JP" altLang="en-US" sz="2000" dirty="0" smtClean="0"/>
              <a:t>ただし</a:t>
            </a:r>
            <a:r>
              <a:rPr lang="ja-JP" altLang="en-US" sz="2000" dirty="0"/>
              <a:t>当該軽度者がこれらの結果</a:t>
            </a:r>
            <a:r>
              <a:rPr lang="ja-JP" altLang="en-US" sz="2000" dirty="0" smtClean="0"/>
              <a:t>を介護</a:t>
            </a:r>
            <a:r>
              <a:rPr lang="ja-JP" altLang="en-US" sz="2000" dirty="0"/>
              <a:t>支援専門員へ提示することに同意していない場合は、調査票の写しを本人に情報開示させ、それを入手しなければならない</a:t>
            </a:r>
            <a:r>
              <a:rPr lang="ja-JP" altLang="en-US" sz="2000" dirty="0" smtClean="0"/>
              <a:t>。</a:t>
            </a:r>
            <a:endParaRPr lang="en-US" altLang="ja-JP" dirty="0"/>
          </a:p>
        </p:txBody>
      </p:sp>
      <p:sp>
        <p:nvSpPr>
          <p:cNvPr id="4" name="正方形/長方形 3"/>
          <p:cNvSpPr/>
          <p:nvPr/>
        </p:nvSpPr>
        <p:spPr>
          <a:xfrm>
            <a:off x="545689" y="58624"/>
            <a:ext cx="11459497" cy="3114117"/>
          </a:xfrm>
          <a:prstGeom prst="rect">
            <a:avLst/>
          </a:prstGeom>
          <a:ln w="6350">
            <a:solidFill>
              <a:schemeClr val="tx1"/>
            </a:solidFill>
            <a:prstDash val="sysDot"/>
          </a:ln>
        </p:spPr>
        <p:txBody>
          <a:bodyPr wrap="square" tIns="36000" bIns="0" anchor="ctr" anchorCtr="0">
            <a:spAutoFit/>
          </a:bodyPr>
          <a:lstStyle/>
          <a:p>
            <a:pPr marL="176213" lvl="0" indent="-176213"/>
            <a:r>
              <a:rPr lang="en-US" altLang="ja-JP" sz="2000" dirty="0">
                <a:solidFill>
                  <a:prstClr val="black"/>
                </a:solidFill>
              </a:rPr>
              <a:t>※</a:t>
            </a:r>
            <a:r>
              <a:rPr lang="ja-JP" altLang="en-US" sz="2000" dirty="0">
                <a:solidFill>
                  <a:prstClr val="black"/>
                </a:solidFill>
              </a:rPr>
              <a:t> 対象福祉用具（令和</a:t>
            </a:r>
            <a:r>
              <a:rPr lang="en-US" altLang="ja-JP" sz="2000" dirty="0">
                <a:solidFill>
                  <a:prstClr val="black"/>
                </a:solidFill>
              </a:rPr>
              <a:t>6</a:t>
            </a:r>
            <a:r>
              <a:rPr lang="ja-JP" altLang="en-US" sz="2000" dirty="0">
                <a:solidFill>
                  <a:prstClr val="black"/>
                </a:solidFill>
              </a:rPr>
              <a:t>年制度改正により選択制となった多点杖等の福祉用具）を居宅サービス計画に位置付ける場合には、福祉用具の適時適切な利用及び利用者の安全を確保する観点から、福祉用具貸与又は特定福祉用具販売のいずれかを利用者が選択できることや、それぞれのメリット及びデメリット等、利用者の選択に資するよう必要な情報を提供しなければならない</a:t>
            </a:r>
            <a:r>
              <a:rPr lang="ja-JP" altLang="en-US" sz="2000" dirty="0" smtClean="0">
                <a:solidFill>
                  <a:prstClr val="black"/>
                </a:solidFill>
              </a:rPr>
              <a:t>。</a:t>
            </a:r>
            <a:endParaRPr lang="en-US" altLang="ja-JP" sz="2000" dirty="0" smtClean="0">
              <a:solidFill>
                <a:prstClr val="black"/>
              </a:solidFill>
            </a:endParaRPr>
          </a:p>
          <a:p>
            <a:pPr marL="811213" lvl="0" indent="-722313"/>
            <a:r>
              <a:rPr lang="en-US" altLang="ja-JP" sz="2000" dirty="0"/>
              <a:t>(</a:t>
            </a:r>
            <a:r>
              <a:rPr lang="ja-JP" altLang="en-US" sz="2000" dirty="0"/>
              <a:t>例</a:t>
            </a:r>
            <a:r>
              <a:rPr lang="en-US" altLang="ja-JP" sz="2000" dirty="0"/>
              <a:t>)</a:t>
            </a:r>
            <a:r>
              <a:rPr lang="ja-JP" altLang="en-US" sz="2000" dirty="0"/>
              <a:t>・利用者の身体状況の変化の見通しに関する医師や専門職等から聴取した意見</a:t>
            </a:r>
            <a:endParaRPr lang="en-US" altLang="ja-JP" sz="2000" dirty="0"/>
          </a:p>
          <a:p>
            <a:pPr marL="530225" lvl="0"/>
            <a:r>
              <a:rPr lang="ja-JP" altLang="en-US" sz="2000" dirty="0"/>
              <a:t>・多職種による協議の結果を踏まえた生活環境等の変化や福祉用具の利用期間に関する見通し</a:t>
            </a:r>
            <a:endParaRPr lang="en-US" altLang="ja-JP" sz="2000" dirty="0"/>
          </a:p>
          <a:p>
            <a:pPr marL="530225" lvl="0"/>
            <a:r>
              <a:rPr lang="ja-JP" altLang="en-US" sz="2000" dirty="0"/>
              <a:t>・貸与と販売それぞれの利用者負担の違い</a:t>
            </a:r>
            <a:endParaRPr lang="en-US" altLang="ja-JP" sz="2000" dirty="0"/>
          </a:p>
          <a:p>
            <a:pPr marL="530225" lvl="0"/>
            <a:r>
              <a:rPr lang="ja-JP" altLang="en-US" sz="2000" dirty="0"/>
              <a:t>・長期利用が見込まれる場合は販売の方が利用者負担額を抑えられること</a:t>
            </a:r>
            <a:endParaRPr lang="en-US" altLang="ja-JP" sz="2000" dirty="0"/>
          </a:p>
          <a:p>
            <a:pPr marL="530225" lvl="0"/>
            <a:r>
              <a:rPr lang="ja-JP" altLang="en-US" sz="2000" dirty="0"/>
              <a:t>・短期利用が見込まれる場合は適時適切な福祉用具に交換できる貸与が適していること</a:t>
            </a:r>
            <a:endParaRPr lang="en-US" altLang="ja-JP" sz="2000" dirty="0"/>
          </a:p>
          <a:p>
            <a:pPr marL="530225" lvl="0"/>
            <a:r>
              <a:rPr lang="ja-JP" altLang="en-US" sz="2000" dirty="0"/>
              <a:t>・国が示している福祉用具の平均的な利用月数　</a:t>
            </a:r>
            <a:endParaRPr lang="en-US" altLang="ja-JP" sz="2000" dirty="0"/>
          </a:p>
        </p:txBody>
      </p:sp>
      <p:sp>
        <p:nvSpPr>
          <p:cNvPr id="6" name="正方形/長方形 5"/>
          <p:cNvSpPr/>
          <p:nvPr/>
        </p:nvSpPr>
        <p:spPr>
          <a:xfrm>
            <a:off x="545688" y="3172741"/>
            <a:ext cx="11459498" cy="1267458"/>
          </a:xfrm>
          <a:prstGeom prst="rect">
            <a:avLst/>
          </a:prstGeom>
          <a:ln w="6350">
            <a:solidFill>
              <a:schemeClr val="tx1"/>
            </a:solidFill>
            <a:prstDash val="sysDot"/>
          </a:ln>
        </p:spPr>
        <p:txBody>
          <a:bodyPr wrap="square" tIns="36000" bIns="0" anchor="ctr" anchorCtr="0">
            <a:spAutoFit/>
          </a:bodyPr>
          <a:lstStyle/>
          <a:p>
            <a:pPr marL="176213" lvl="0" indent="-176213" defTabSz="179388"/>
            <a:r>
              <a:rPr lang="en-US" altLang="ja-JP" sz="2000" dirty="0">
                <a:solidFill>
                  <a:prstClr val="black"/>
                </a:solidFill>
              </a:rPr>
              <a:t>※</a:t>
            </a:r>
            <a:r>
              <a:rPr lang="ja-JP" altLang="en-US" sz="2000" dirty="0">
                <a:solidFill>
                  <a:prstClr val="black"/>
                </a:solidFill>
              </a:rPr>
              <a:t> 福祉用具貸与については、居宅サービス計画作成後、必要に応じて随時サービス担当者会議を開催して、利用者が継続して福祉用具貸与を受ける必要性について専門的意見を聴取するとともに検証し、</a:t>
            </a:r>
            <a:r>
              <a:rPr lang="ja-JP" altLang="en-US" sz="2000" u="sng" dirty="0">
                <a:solidFill>
                  <a:prstClr val="black"/>
                </a:solidFill>
              </a:rPr>
              <a:t>継続する場合には、その理由を再び居宅サービス計画に記載しなければならない。</a:t>
            </a:r>
            <a:endParaRPr lang="en-US" altLang="ja-JP" sz="2000" u="sng" dirty="0">
              <a:solidFill>
                <a:prstClr val="black"/>
              </a:solidFill>
            </a:endParaRPr>
          </a:p>
          <a:p>
            <a:pPr marL="176213" lvl="0" indent="-176213" defTabSz="179388"/>
            <a:r>
              <a:rPr lang="en-US" altLang="ja-JP" sz="2000" dirty="0">
                <a:solidFill>
                  <a:prstClr val="black"/>
                </a:solidFill>
              </a:rPr>
              <a:t>※ </a:t>
            </a:r>
            <a:r>
              <a:rPr lang="ja-JP" altLang="en-US" sz="2000" dirty="0">
                <a:solidFill>
                  <a:prstClr val="black"/>
                </a:solidFill>
              </a:rPr>
              <a:t>対象福祉用具の場合については、福祉用具専門相談員によるモニタリングの結果も踏まえること。</a:t>
            </a:r>
            <a:endParaRPr lang="en-US" altLang="ja-JP" sz="2000" dirty="0">
              <a:solidFill>
                <a:prstClr val="black"/>
              </a:solidFill>
            </a:endParaRPr>
          </a:p>
        </p:txBody>
      </p:sp>
    </p:spTree>
    <p:extLst>
      <p:ext uri="{BB962C8B-B14F-4D97-AF65-F5344CB8AC3E}">
        <p14:creationId xmlns:p14="http://schemas.microsoft.com/office/powerpoint/2010/main" val="10426247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51818" y="6481041"/>
            <a:ext cx="2743200" cy="365125"/>
          </a:xfrm>
        </p:spPr>
        <p:txBody>
          <a:bodyPr/>
          <a:lstStyle/>
          <a:p>
            <a:fld id="{D339279A-9CE5-4E47-B07B-F5EE1F1AD395}" type="slidenum">
              <a:rPr kumimoji="1" lang="ja-JP" altLang="en-US" smtClean="0"/>
              <a:t>55</a:t>
            </a:fld>
            <a:endParaRPr kumimoji="1" lang="ja-JP" altLang="en-US" dirty="0"/>
          </a:p>
        </p:txBody>
      </p:sp>
      <p:sp>
        <p:nvSpPr>
          <p:cNvPr id="3" name="正方形/長方形 2"/>
          <p:cNvSpPr/>
          <p:nvPr/>
        </p:nvSpPr>
        <p:spPr>
          <a:xfrm>
            <a:off x="707923" y="26017"/>
            <a:ext cx="11214136" cy="5736635"/>
          </a:xfrm>
          <a:prstGeom prst="rect">
            <a:avLst/>
          </a:prstGeom>
          <a:ln w="6350">
            <a:solidFill>
              <a:schemeClr val="tx1"/>
            </a:solidFill>
            <a:prstDash val="sysDot"/>
          </a:ln>
        </p:spPr>
        <p:txBody>
          <a:bodyPr wrap="square">
            <a:spAutoFit/>
          </a:bodyPr>
          <a:lstStyle/>
          <a:p>
            <a:pPr>
              <a:lnSpc>
                <a:spcPts val="2200"/>
              </a:lnSpc>
            </a:pPr>
            <a:r>
              <a:rPr lang="ja-JP" altLang="en-US" sz="2000" dirty="0"/>
              <a:t>厚生労働大臣が定める基準に適合する利用者</a:t>
            </a:r>
            <a:r>
              <a:rPr lang="ja-JP" altLang="en-US" sz="2000" dirty="0" smtClean="0"/>
              <a:t>等</a:t>
            </a:r>
            <a:endParaRPr lang="en-US" altLang="ja-JP" sz="2000" dirty="0" smtClean="0"/>
          </a:p>
          <a:p>
            <a:pPr>
              <a:lnSpc>
                <a:spcPts val="2200"/>
              </a:lnSpc>
            </a:pPr>
            <a:r>
              <a:rPr lang="ja-JP" altLang="en-US" sz="2000" dirty="0" smtClean="0"/>
              <a:t>三十一 指定</a:t>
            </a:r>
            <a:r>
              <a:rPr lang="ja-JP" altLang="en-US" sz="2000" dirty="0"/>
              <a:t>居宅サービス介護給付費単位数表の福祉用具貸与費の注６の厚生労働大臣が定める者</a:t>
            </a:r>
          </a:p>
          <a:p>
            <a:pPr>
              <a:lnSpc>
                <a:spcPts val="2200"/>
              </a:lnSpc>
            </a:pPr>
            <a:r>
              <a:rPr lang="ja-JP" altLang="en-US" sz="2000" dirty="0"/>
              <a:t>イ　次に掲げる福祉用具の種類に応じ、それぞれ次に掲げる者</a:t>
            </a:r>
          </a:p>
          <a:p>
            <a:pPr>
              <a:lnSpc>
                <a:spcPts val="2200"/>
              </a:lnSpc>
            </a:pPr>
            <a:r>
              <a:rPr lang="ja-JP" altLang="en-US" sz="2000" dirty="0"/>
              <a:t>（１</a:t>
            </a:r>
            <a:r>
              <a:rPr lang="ja-JP" altLang="en-US" sz="2000" dirty="0" smtClean="0"/>
              <a:t>）車</a:t>
            </a:r>
            <a:r>
              <a:rPr lang="ja-JP" altLang="en-US" sz="2000" dirty="0"/>
              <a:t>いす及び車いす付属品　次のいずれかに該当する</a:t>
            </a:r>
            <a:r>
              <a:rPr lang="ja-JP" altLang="en-US" sz="2000" dirty="0" smtClean="0"/>
              <a:t>者</a:t>
            </a:r>
            <a:endParaRPr lang="en-US" altLang="ja-JP" sz="2000" dirty="0"/>
          </a:p>
          <a:p>
            <a:pPr marL="360363">
              <a:lnSpc>
                <a:spcPts val="2200"/>
              </a:lnSpc>
            </a:pPr>
            <a:r>
              <a:rPr lang="en-US" altLang="ja-JP" sz="2000" dirty="0" smtClean="0"/>
              <a:t>(</a:t>
            </a:r>
            <a:r>
              <a:rPr lang="ja-JP" altLang="en-US" sz="2000" dirty="0"/>
              <a:t>一</a:t>
            </a:r>
            <a:r>
              <a:rPr lang="en-US" altLang="ja-JP" sz="2000" dirty="0" smtClean="0"/>
              <a:t>) </a:t>
            </a:r>
            <a:r>
              <a:rPr lang="ja-JP" altLang="en-US" sz="2000" dirty="0" smtClean="0"/>
              <a:t>日常的</a:t>
            </a:r>
            <a:r>
              <a:rPr lang="ja-JP" altLang="en-US" sz="2000" dirty="0"/>
              <a:t>に歩行が困難な</a:t>
            </a:r>
            <a:r>
              <a:rPr lang="ja-JP" altLang="en-US" sz="2000" dirty="0" smtClean="0"/>
              <a:t>者　  </a:t>
            </a:r>
            <a:endParaRPr lang="en-US" altLang="ja-JP" sz="2000" dirty="0" smtClean="0"/>
          </a:p>
          <a:p>
            <a:pPr marL="360363">
              <a:lnSpc>
                <a:spcPts val="2200"/>
              </a:lnSpc>
            </a:pPr>
            <a:r>
              <a:rPr lang="en-US" altLang="ja-JP" sz="2000" dirty="0" smtClean="0"/>
              <a:t>(</a:t>
            </a:r>
            <a:r>
              <a:rPr lang="ja-JP" altLang="en-US" sz="2000" dirty="0"/>
              <a:t>二</a:t>
            </a:r>
            <a:r>
              <a:rPr lang="en-US" altLang="ja-JP" sz="2000" dirty="0" smtClean="0"/>
              <a:t>) </a:t>
            </a:r>
            <a:r>
              <a:rPr lang="ja-JP" altLang="en-US" sz="2000" dirty="0" smtClean="0"/>
              <a:t>日常</a:t>
            </a:r>
            <a:r>
              <a:rPr lang="ja-JP" altLang="en-US" sz="2000" dirty="0"/>
              <a:t>生活範囲において移動の支援が特に必要と認められる者</a:t>
            </a:r>
          </a:p>
          <a:p>
            <a:pPr>
              <a:lnSpc>
                <a:spcPts val="2200"/>
              </a:lnSpc>
            </a:pPr>
            <a:r>
              <a:rPr lang="ja-JP" altLang="en-US" sz="2000" dirty="0"/>
              <a:t>（</a:t>
            </a:r>
            <a:r>
              <a:rPr lang="ja-JP" altLang="en-US" sz="2000" dirty="0" smtClean="0"/>
              <a:t>２）特殊</a:t>
            </a:r>
            <a:r>
              <a:rPr lang="ja-JP" altLang="en-US" sz="2000" dirty="0"/>
              <a:t>寝台及び特殊寝台付属品　次のいずれかに該当する者</a:t>
            </a:r>
          </a:p>
          <a:p>
            <a:pPr indent="360363">
              <a:lnSpc>
                <a:spcPts val="2200"/>
              </a:lnSpc>
            </a:pPr>
            <a:r>
              <a:rPr lang="en-US" altLang="ja-JP" sz="2000" dirty="0" smtClean="0"/>
              <a:t>(</a:t>
            </a:r>
            <a:r>
              <a:rPr lang="ja-JP" altLang="en-US" sz="2000" dirty="0"/>
              <a:t>一</a:t>
            </a:r>
            <a:r>
              <a:rPr lang="en-US" altLang="ja-JP" sz="2000" dirty="0" smtClean="0"/>
              <a:t>) </a:t>
            </a:r>
            <a:r>
              <a:rPr lang="ja-JP" altLang="en-US" sz="2000" dirty="0" smtClean="0"/>
              <a:t>日常的</a:t>
            </a:r>
            <a:r>
              <a:rPr lang="ja-JP" altLang="en-US" sz="2000" dirty="0"/>
              <a:t>に起きあがりが困難な</a:t>
            </a:r>
            <a:r>
              <a:rPr lang="ja-JP" altLang="en-US" sz="2000" dirty="0" smtClean="0"/>
              <a:t>者　　　</a:t>
            </a:r>
            <a:endParaRPr lang="en-US" altLang="ja-JP" sz="2000" dirty="0" smtClean="0"/>
          </a:p>
          <a:p>
            <a:pPr indent="360363">
              <a:lnSpc>
                <a:spcPts val="2200"/>
              </a:lnSpc>
            </a:pPr>
            <a:r>
              <a:rPr lang="en-US" altLang="ja-JP" sz="2000" dirty="0" smtClean="0"/>
              <a:t>(</a:t>
            </a:r>
            <a:r>
              <a:rPr lang="ja-JP" altLang="en-US" sz="2000" dirty="0"/>
              <a:t>二</a:t>
            </a:r>
            <a:r>
              <a:rPr lang="en-US" altLang="ja-JP" sz="2000" dirty="0" smtClean="0"/>
              <a:t>) </a:t>
            </a:r>
            <a:r>
              <a:rPr lang="ja-JP" altLang="en-US" sz="2000" dirty="0" smtClean="0"/>
              <a:t>日常的</a:t>
            </a:r>
            <a:r>
              <a:rPr lang="ja-JP" altLang="en-US" sz="2000" dirty="0"/>
              <a:t>に寝返りが困難な者</a:t>
            </a:r>
          </a:p>
          <a:p>
            <a:pPr>
              <a:lnSpc>
                <a:spcPts val="2200"/>
              </a:lnSpc>
            </a:pPr>
            <a:r>
              <a:rPr lang="ja-JP" altLang="en-US" sz="2000" dirty="0"/>
              <a:t>（３</a:t>
            </a:r>
            <a:r>
              <a:rPr lang="ja-JP" altLang="en-US" sz="2000" dirty="0" smtClean="0"/>
              <a:t>）床ずれ</a:t>
            </a:r>
            <a:r>
              <a:rPr lang="ja-JP" altLang="en-US" sz="2000" dirty="0"/>
              <a:t>防止用具及び体位変換器　日常的に寝返りが困難な者</a:t>
            </a:r>
          </a:p>
          <a:p>
            <a:pPr>
              <a:lnSpc>
                <a:spcPts val="2200"/>
              </a:lnSpc>
            </a:pPr>
            <a:r>
              <a:rPr lang="ja-JP" altLang="en-US" sz="2000" dirty="0"/>
              <a:t>（４</a:t>
            </a:r>
            <a:r>
              <a:rPr lang="ja-JP" altLang="en-US" sz="2000" dirty="0" smtClean="0"/>
              <a:t>）認知症老人徘</a:t>
            </a:r>
            <a:r>
              <a:rPr lang="ja-JP" altLang="en-US" sz="2000" dirty="0"/>
              <a:t>はい徊かい感知機器　</a:t>
            </a:r>
            <a:r>
              <a:rPr lang="ja-JP" altLang="en-US" sz="2000" u="sng" dirty="0"/>
              <a:t>次のいずれにも該当する者</a:t>
            </a:r>
          </a:p>
          <a:p>
            <a:pPr marL="360363">
              <a:lnSpc>
                <a:spcPts val="2200"/>
              </a:lnSpc>
            </a:pPr>
            <a:r>
              <a:rPr lang="en-US" altLang="ja-JP" sz="2000" dirty="0" smtClean="0"/>
              <a:t>(</a:t>
            </a:r>
            <a:r>
              <a:rPr lang="ja-JP" altLang="en-US" sz="2000" dirty="0"/>
              <a:t>一</a:t>
            </a:r>
            <a:r>
              <a:rPr lang="en-US" altLang="ja-JP" sz="2000" dirty="0" smtClean="0"/>
              <a:t>) </a:t>
            </a:r>
            <a:r>
              <a:rPr lang="ja-JP" altLang="en-US" sz="2000" dirty="0" smtClean="0"/>
              <a:t>意思</a:t>
            </a:r>
            <a:r>
              <a:rPr lang="ja-JP" altLang="en-US" sz="2000" dirty="0"/>
              <a:t>の伝達、介護を行う者への反応、記憶又は理解に支障がある</a:t>
            </a:r>
            <a:r>
              <a:rPr lang="ja-JP" altLang="en-US" sz="2000" dirty="0" smtClean="0"/>
              <a:t>者　　</a:t>
            </a:r>
            <a:endParaRPr lang="en-US" altLang="ja-JP" sz="2000" dirty="0" smtClean="0"/>
          </a:p>
          <a:p>
            <a:pPr marL="360363">
              <a:lnSpc>
                <a:spcPts val="2200"/>
              </a:lnSpc>
            </a:pPr>
            <a:r>
              <a:rPr lang="en-US" altLang="ja-JP" sz="2000" dirty="0" smtClean="0"/>
              <a:t>(</a:t>
            </a:r>
            <a:r>
              <a:rPr lang="ja-JP" altLang="en-US" sz="2000" dirty="0"/>
              <a:t>二</a:t>
            </a:r>
            <a:r>
              <a:rPr lang="en-US" altLang="ja-JP" sz="2000" dirty="0" smtClean="0"/>
              <a:t>) </a:t>
            </a:r>
            <a:r>
              <a:rPr lang="ja-JP" altLang="en-US" sz="2000" dirty="0" smtClean="0"/>
              <a:t>移動</a:t>
            </a:r>
            <a:r>
              <a:rPr lang="ja-JP" altLang="en-US" sz="2000" dirty="0"/>
              <a:t>において全介助を必要としない者</a:t>
            </a:r>
          </a:p>
          <a:p>
            <a:pPr>
              <a:lnSpc>
                <a:spcPts val="2200"/>
              </a:lnSpc>
            </a:pPr>
            <a:r>
              <a:rPr lang="ja-JP" altLang="en-US" sz="2000" dirty="0"/>
              <a:t>（５</a:t>
            </a:r>
            <a:r>
              <a:rPr lang="ja-JP" altLang="en-US" sz="2000" dirty="0" smtClean="0"/>
              <a:t>）移動用</a:t>
            </a:r>
            <a:r>
              <a:rPr lang="ja-JP" altLang="en-US" sz="2000" dirty="0"/>
              <a:t>リフト（つり具の部分を除く。）　次のいずれかに該当する者</a:t>
            </a:r>
          </a:p>
          <a:p>
            <a:pPr marL="360363">
              <a:lnSpc>
                <a:spcPts val="2200"/>
              </a:lnSpc>
            </a:pPr>
            <a:r>
              <a:rPr lang="en-US" altLang="ja-JP" sz="2000" dirty="0" smtClean="0"/>
              <a:t>(</a:t>
            </a:r>
            <a:r>
              <a:rPr lang="ja-JP" altLang="en-US" sz="2000" dirty="0"/>
              <a:t>一</a:t>
            </a:r>
            <a:r>
              <a:rPr lang="en-US" altLang="ja-JP" sz="2000" dirty="0" smtClean="0"/>
              <a:t>) </a:t>
            </a:r>
            <a:r>
              <a:rPr lang="ja-JP" altLang="en-US" sz="2000" dirty="0" smtClean="0"/>
              <a:t>日常的</a:t>
            </a:r>
            <a:r>
              <a:rPr lang="ja-JP" altLang="en-US" sz="2000" dirty="0"/>
              <a:t>に立ち上がりが困難な</a:t>
            </a:r>
            <a:r>
              <a:rPr lang="ja-JP" altLang="en-US" sz="2000" dirty="0" smtClean="0"/>
              <a:t>者　　　</a:t>
            </a:r>
            <a:endParaRPr lang="en-US" altLang="ja-JP" sz="2000" dirty="0" smtClean="0"/>
          </a:p>
          <a:p>
            <a:pPr marL="360363">
              <a:lnSpc>
                <a:spcPts val="2200"/>
              </a:lnSpc>
            </a:pPr>
            <a:r>
              <a:rPr lang="en-US" altLang="ja-JP" sz="2000" dirty="0" smtClean="0"/>
              <a:t>(</a:t>
            </a:r>
            <a:r>
              <a:rPr lang="ja-JP" altLang="en-US" sz="2000" dirty="0"/>
              <a:t>二</a:t>
            </a:r>
            <a:r>
              <a:rPr lang="en-US" altLang="ja-JP" sz="2000" dirty="0" smtClean="0"/>
              <a:t>) </a:t>
            </a:r>
            <a:r>
              <a:rPr lang="ja-JP" altLang="en-US" sz="2000" dirty="0" smtClean="0"/>
              <a:t>移乗</a:t>
            </a:r>
            <a:r>
              <a:rPr lang="ja-JP" altLang="en-US" sz="2000" dirty="0"/>
              <a:t>において一部介助又は全介助を必要とする</a:t>
            </a:r>
            <a:r>
              <a:rPr lang="ja-JP" altLang="en-US" sz="2000" dirty="0" smtClean="0"/>
              <a:t>者</a:t>
            </a:r>
            <a:endParaRPr lang="en-US" altLang="ja-JP" sz="2000" dirty="0" smtClean="0"/>
          </a:p>
          <a:p>
            <a:pPr marL="360363">
              <a:lnSpc>
                <a:spcPts val="2200"/>
              </a:lnSpc>
            </a:pPr>
            <a:r>
              <a:rPr lang="en-US" altLang="ja-JP" sz="2000" dirty="0" smtClean="0"/>
              <a:t>(</a:t>
            </a:r>
            <a:r>
              <a:rPr lang="ja-JP" altLang="en-US" sz="2000" dirty="0"/>
              <a:t>三</a:t>
            </a:r>
            <a:r>
              <a:rPr lang="en-US" altLang="ja-JP" sz="2000" dirty="0" smtClean="0"/>
              <a:t>) </a:t>
            </a:r>
            <a:r>
              <a:rPr lang="ja-JP" altLang="en-US" sz="2000" dirty="0" smtClean="0"/>
              <a:t>生活</a:t>
            </a:r>
            <a:r>
              <a:rPr lang="ja-JP" altLang="en-US" sz="2000" dirty="0"/>
              <a:t>環境において段差の解消が必要と認められる者</a:t>
            </a:r>
          </a:p>
          <a:p>
            <a:pPr>
              <a:lnSpc>
                <a:spcPts val="2200"/>
              </a:lnSpc>
            </a:pPr>
            <a:r>
              <a:rPr lang="ja-JP" altLang="en-US" sz="2000" dirty="0"/>
              <a:t>（６）　自動排泄せつ処理装置　</a:t>
            </a:r>
            <a:r>
              <a:rPr lang="ja-JP" altLang="en-US" sz="2000" u="sng" dirty="0"/>
              <a:t>次のいずれにも該当する</a:t>
            </a:r>
            <a:r>
              <a:rPr lang="ja-JP" altLang="en-US" sz="2000" u="sng" dirty="0" smtClean="0"/>
              <a:t>者</a:t>
            </a:r>
            <a:r>
              <a:rPr lang="ja-JP" altLang="en-US" sz="2000" dirty="0" smtClean="0"/>
              <a:t>（要介護２及び３）</a:t>
            </a:r>
            <a:endParaRPr lang="ja-JP" altLang="en-US" sz="2000" dirty="0"/>
          </a:p>
          <a:p>
            <a:pPr marL="360363">
              <a:lnSpc>
                <a:spcPts val="2200"/>
              </a:lnSpc>
            </a:pPr>
            <a:r>
              <a:rPr lang="en-US" altLang="ja-JP" sz="2000" dirty="0" smtClean="0"/>
              <a:t>(</a:t>
            </a:r>
            <a:r>
              <a:rPr lang="ja-JP" altLang="en-US" sz="2000" dirty="0"/>
              <a:t>一</a:t>
            </a:r>
            <a:r>
              <a:rPr lang="en-US" altLang="ja-JP" sz="2000" dirty="0" smtClean="0"/>
              <a:t>) </a:t>
            </a:r>
            <a:r>
              <a:rPr lang="ja-JP" altLang="en-US" sz="2000" dirty="0" smtClean="0"/>
              <a:t>排便</a:t>
            </a:r>
            <a:r>
              <a:rPr lang="ja-JP" altLang="en-US" sz="2000" dirty="0"/>
              <a:t>において全介助を必要とする</a:t>
            </a:r>
            <a:r>
              <a:rPr lang="ja-JP" altLang="en-US" sz="2000" dirty="0" smtClean="0"/>
              <a:t>者　</a:t>
            </a:r>
            <a:endParaRPr lang="en-US" altLang="ja-JP" sz="2000" dirty="0" smtClean="0"/>
          </a:p>
          <a:p>
            <a:pPr marL="360363">
              <a:lnSpc>
                <a:spcPts val="2200"/>
              </a:lnSpc>
            </a:pPr>
            <a:r>
              <a:rPr lang="en-US" altLang="ja-JP" sz="2000" dirty="0" smtClean="0"/>
              <a:t>(</a:t>
            </a:r>
            <a:r>
              <a:rPr lang="ja-JP" altLang="en-US" sz="2000" dirty="0"/>
              <a:t>二</a:t>
            </a:r>
            <a:r>
              <a:rPr lang="en-US" altLang="ja-JP" sz="2000" dirty="0" smtClean="0"/>
              <a:t>) </a:t>
            </a:r>
            <a:r>
              <a:rPr lang="ja-JP" altLang="en-US" sz="2000" dirty="0" smtClean="0"/>
              <a:t>移乗</a:t>
            </a:r>
            <a:r>
              <a:rPr lang="ja-JP" altLang="en-US" sz="2000" dirty="0"/>
              <a:t>において全介助を必要とする者</a:t>
            </a:r>
          </a:p>
        </p:txBody>
      </p:sp>
      <p:sp>
        <p:nvSpPr>
          <p:cNvPr id="4" name="正方形/長方形 3"/>
          <p:cNvSpPr/>
          <p:nvPr/>
        </p:nvSpPr>
        <p:spPr>
          <a:xfrm>
            <a:off x="193964" y="-153974"/>
            <a:ext cx="11901054" cy="7115213"/>
          </a:xfrm>
          <a:prstGeom prst="rect">
            <a:avLst/>
          </a:prstGeom>
          <a:ln w="6350">
            <a:solidFill>
              <a:schemeClr val="tx1"/>
            </a:solidFill>
            <a:prstDash val="sysDot"/>
          </a:ln>
        </p:spPr>
        <p:txBody>
          <a:bodyPr wrap="square" tIns="36000" bIns="0" anchor="ctr" anchorCtr="0">
            <a:spAutoFit/>
          </a:bodyPr>
          <a:lstStyle/>
          <a:p>
            <a:pPr marL="255588" indent="-255588" defTabSz="1165225"/>
            <a:endParaRPr lang="en-US" altLang="ja-JP" sz="2000" dirty="0" smtClean="0"/>
          </a:p>
          <a:p>
            <a:pPr marL="255588" indent="-255588" defTabSz="1165225"/>
            <a:endParaRPr lang="en-US" altLang="ja-JP" sz="2000" dirty="0"/>
          </a:p>
          <a:p>
            <a:pPr marL="255588" indent="-255588" defTabSz="1165225"/>
            <a:endParaRPr lang="en-US" altLang="ja-JP" sz="2000" dirty="0" smtClean="0"/>
          </a:p>
          <a:p>
            <a:pPr marL="255588" indent="-255588" defTabSz="1165225"/>
            <a:endParaRPr lang="en-US" altLang="ja-JP" sz="2000" dirty="0"/>
          </a:p>
          <a:p>
            <a:pPr marL="255588" indent="-255588" defTabSz="1165225"/>
            <a:endParaRPr lang="en-US" altLang="ja-JP" sz="2000" dirty="0" smtClean="0"/>
          </a:p>
          <a:p>
            <a:pPr marL="255588" indent="-255588" defTabSz="1165225"/>
            <a:endParaRPr lang="en-US" altLang="ja-JP" sz="2000" dirty="0"/>
          </a:p>
          <a:p>
            <a:pPr marL="255588" indent="-255588" defTabSz="1165225"/>
            <a:endParaRPr lang="en-US" altLang="ja-JP" sz="2000" dirty="0" smtClean="0"/>
          </a:p>
          <a:p>
            <a:pPr marL="255588" indent="-255588" defTabSz="1165225"/>
            <a:endParaRPr lang="en-US" altLang="ja-JP" sz="2000" dirty="0"/>
          </a:p>
          <a:p>
            <a:pPr marL="255588" indent="-255588" defTabSz="1165225"/>
            <a:endParaRPr lang="en-US" altLang="ja-JP" sz="2000" dirty="0" smtClean="0"/>
          </a:p>
          <a:p>
            <a:pPr marL="255588" indent="-255588" defTabSz="1165225"/>
            <a:endParaRPr lang="en-US" altLang="ja-JP" sz="2000" dirty="0"/>
          </a:p>
          <a:p>
            <a:pPr marL="255588" indent="-255588" defTabSz="1165225"/>
            <a:endParaRPr lang="en-US" altLang="ja-JP" sz="2000" dirty="0" smtClean="0"/>
          </a:p>
          <a:p>
            <a:pPr marL="255588" indent="-255588" defTabSz="1165225"/>
            <a:endParaRPr lang="en-US" altLang="ja-JP" sz="2000" dirty="0"/>
          </a:p>
          <a:p>
            <a:pPr marL="255588" indent="-255588" defTabSz="1165225"/>
            <a:endParaRPr lang="en-US" altLang="ja-JP" sz="2000" dirty="0" smtClean="0"/>
          </a:p>
          <a:p>
            <a:pPr marL="255588" indent="-255588" defTabSz="1165225"/>
            <a:endParaRPr lang="en-US" altLang="ja-JP" sz="2000" dirty="0" smtClean="0"/>
          </a:p>
          <a:p>
            <a:pPr marL="255588" indent="-255588" defTabSz="1165225"/>
            <a:endParaRPr lang="en-US" altLang="ja-JP" sz="2000" dirty="0"/>
          </a:p>
          <a:p>
            <a:pPr marL="255588" indent="-255588" defTabSz="1165225"/>
            <a:endParaRPr lang="en-US" altLang="ja-JP" sz="2000" dirty="0" smtClean="0"/>
          </a:p>
          <a:p>
            <a:pPr marL="255588" indent="-255588" defTabSz="1165225"/>
            <a:endParaRPr lang="en-US" altLang="ja-JP" sz="2000" dirty="0"/>
          </a:p>
          <a:p>
            <a:pPr marL="255588" indent="-255588" defTabSz="1165225"/>
            <a:endParaRPr lang="en-US" altLang="ja-JP" sz="2000" dirty="0" smtClean="0"/>
          </a:p>
          <a:p>
            <a:pPr marL="255588" indent="-255588" defTabSz="1165225"/>
            <a:endParaRPr lang="en-US" altLang="ja-JP" sz="2000" dirty="0"/>
          </a:p>
          <a:p>
            <a:pPr marL="255588" indent="-255588" defTabSz="1165225"/>
            <a:endParaRPr lang="en-US" altLang="ja-JP" sz="1400" dirty="0" smtClean="0"/>
          </a:p>
          <a:p>
            <a:pPr marL="255588" indent="-255588" defTabSz="1165225"/>
            <a:r>
              <a:rPr lang="en-US" altLang="ja-JP" sz="2000" dirty="0" smtClean="0"/>
              <a:t>ⅱ)</a:t>
            </a:r>
            <a:r>
              <a:rPr lang="ja-JP" altLang="en-US" sz="2000" dirty="0" smtClean="0"/>
              <a:t> 介護</a:t>
            </a:r>
            <a:r>
              <a:rPr lang="ja-JP" altLang="en-US" sz="2000" dirty="0"/>
              <a:t>支援専門員は、当該軽度者の調査票の写しを指定福祉用具貸与事業者へ提示することに同意を得たうえで、市町村より入手した調査票の写しについて、その内容が確認できる文書を指定福祉用具貸与事業者へ送付しなければならない</a:t>
            </a:r>
            <a:r>
              <a:rPr lang="ja-JP" altLang="en-US" sz="2000" dirty="0" smtClean="0"/>
              <a:t>。</a:t>
            </a:r>
            <a:endParaRPr lang="en-US" altLang="ja-JP" sz="2000" dirty="0" smtClean="0"/>
          </a:p>
        </p:txBody>
      </p:sp>
    </p:spTree>
    <p:extLst>
      <p:ext uri="{BB962C8B-B14F-4D97-AF65-F5344CB8AC3E}">
        <p14:creationId xmlns:p14="http://schemas.microsoft.com/office/powerpoint/2010/main" val="39171977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76980" y="-268743"/>
            <a:ext cx="11911111" cy="3421894"/>
          </a:xfrm>
          <a:prstGeom prst="rect">
            <a:avLst/>
          </a:prstGeom>
          <a:ln w="6350">
            <a:solidFill>
              <a:schemeClr val="tx1"/>
            </a:solidFill>
            <a:prstDash val="sysDot"/>
          </a:ln>
        </p:spPr>
        <p:txBody>
          <a:bodyPr wrap="square" tIns="36000" bIns="0" anchor="ctr" anchorCtr="0">
            <a:spAutoFit/>
          </a:bodyPr>
          <a:lstStyle/>
          <a:p>
            <a:pPr marL="265113" indent="-255588" defTabSz="1165225"/>
            <a:endParaRPr lang="en-US" altLang="ja-JP" sz="2000" dirty="0" smtClean="0"/>
          </a:p>
          <a:p>
            <a:pPr marL="265113" indent="-255588" defTabSz="1165225"/>
            <a:r>
              <a:rPr lang="en-US" altLang="ja-JP" sz="2000" dirty="0" smtClean="0"/>
              <a:t>ⅲ)</a:t>
            </a:r>
            <a:r>
              <a:rPr lang="ja-JP" altLang="en-US" sz="2000" dirty="0" smtClean="0"/>
              <a:t> 介護</a:t>
            </a:r>
            <a:r>
              <a:rPr lang="ja-JP" altLang="en-US" sz="2000" dirty="0"/>
              <a:t>支援専門員は、当該軽度者が「指定居宅サービスに要する費用の額の算定に関する基準</a:t>
            </a:r>
            <a:r>
              <a:rPr lang="en-US" altLang="ja-JP" sz="2000" dirty="0"/>
              <a:t>(</a:t>
            </a:r>
            <a:r>
              <a:rPr lang="ja-JP" altLang="en-US" sz="2000" dirty="0"/>
              <a:t>訪問通所サービス、居宅療養管理指導及び福祉用具貸与に係る部分</a:t>
            </a:r>
            <a:r>
              <a:rPr lang="en-US" altLang="ja-JP" sz="2000" dirty="0"/>
              <a:t>)</a:t>
            </a:r>
            <a:r>
              <a:rPr lang="ja-JP" altLang="en-US" sz="2000" dirty="0"/>
              <a:t>及び指定居宅介護支援に要する費用の額の算定に関する基準の制定に伴う実施上の留意事項について</a:t>
            </a:r>
            <a:r>
              <a:rPr lang="ja-JP" altLang="en-US" sz="2000" dirty="0" smtClean="0"/>
              <a:t>」</a:t>
            </a:r>
            <a:r>
              <a:rPr lang="en-US" altLang="ja-JP" sz="2000" dirty="0" smtClean="0"/>
              <a:t>(</a:t>
            </a:r>
            <a:r>
              <a:rPr lang="ja-JP" altLang="en-US" sz="2000" dirty="0" smtClean="0"/>
              <a:t>平成</a:t>
            </a:r>
            <a:r>
              <a:rPr lang="en-US" altLang="ja-JP" sz="2000" dirty="0" smtClean="0"/>
              <a:t>12 </a:t>
            </a:r>
            <a:r>
              <a:rPr lang="ja-JP" altLang="en-US" sz="2000" dirty="0" smtClean="0"/>
              <a:t>年老企第</a:t>
            </a:r>
            <a:r>
              <a:rPr lang="en-US" altLang="ja-JP" sz="2000" dirty="0" smtClean="0"/>
              <a:t>36 </a:t>
            </a:r>
            <a:r>
              <a:rPr lang="ja-JP" altLang="en-US" sz="2000" dirty="0" smtClean="0"/>
              <a:t>号</a:t>
            </a:r>
            <a:r>
              <a:rPr lang="en-US" altLang="ja-JP" sz="2000" dirty="0" smtClean="0"/>
              <a:t>)</a:t>
            </a:r>
            <a:r>
              <a:rPr lang="ja-JP" altLang="en-US" sz="2000" dirty="0" smtClean="0"/>
              <a:t>の</a:t>
            </a:r>
            <a:r>
              <a:rPr lang="ja-JP" altLang="en-US" sz="2000" u="sng" dirty="0"/>
              <a:t>第二の９</a:t>
            </a:r>
            <a:r>
              <a:rPr lang="en-US" altLang="ja-JP" sz="2000" u="sng" dirty="0"/>
              <a:t>(4)①</a:t>
            </a:r>
            <a:r>
              <a:rPr lang="ja-JP" altLang="en-US" sz="2000" u="sng" dirty="0"/>
              <a:t>ウの判断方法による場合</a:t>
            </a:r>
            <a:r>
              <a:rPr lang="ja-JP" altLang="en-US" sz="2000" dirty="0"/>
              <a:t>については、福祉用具の必要性を判断するため、利用者の状態像が、同</a:t>
            </a:r>
            <a:r>
              <a:rPr lang="en-US" altLang="ja-JP" sz="2000" dirty="0"/>
              <a:t>ⅰ)</a:t>
            </a:r>
            <a:r>
              <a:rPr lang="ja-JP" altLang="en-US" sz="2000" dirty="0"/>
              <a:t>から</a:t>
            </a:r>
            <a:r>
              <a:rPr lang="en-US" altLang="ja-JP" sz="2000" dirty="0"/>
              <a:t>ⅲ)</a:t>
            </a:r>
            <a:r>
              <a:rPr lang="ja-JP" altLang="en-US" sz="2000" dirty="0" err="1"/>
              <a:t>までの</a:t>
            </a:r>
            <a:r>
              <a:rPr lang="ja-JP" altLang="en-US" sz="2000" dirty="0"/>
              <a:t>いずれかに該当する旨について、主治医意見書による方法のほか、医師の診断書又は医師から所見を聴取する方法により、当該医師の所見及び医師の名前を居宅サービス計画に記載しなければならない。</a:t>
            </a:r>
            <a:endParaRPr lang="en-US" altLang="ja-JP" sz="2000" dirty="0"/>
          </a:p>
          <a:p>
            <a:pPr marL="255588" indent="-255588" defTabSz="1165225"/>
            <a:r>
              <a:rPr lang="ja-JP" altLang="en-US" sz="2000" dirty="0"/>
              <a:t>　　この場合において、介護支援専門員は、指定福祉用具貸与事業者より、当該軽度者に係る医師の所見及び医師の名前について確認があったときには、利用者の同意を得て、適切にその内容について情報提供しなければならない</a:t>
            </a:r>
            <a:r>
              <a:rPr lang="ja-JP" altLang="en-US" sz="2000" dirty="0" smtClean="0"/>
              <a:t>。</a:t>
            </a:r>
            <a:endParaRPr lang="en-US" altLang="ja-JP" sz="1000" dirty="0" smtClean="0"/>
          </a:p>
        </p:txBody>
      </p:sp>
      <p:sp>
        <p:nvSpPr>
          <p:cNvPr id="4" name="スライド番号プレースホルダー 3"/>
          <p:cNvSpPr>
            <a:spLocks noGrp="1"/>
          </p:cNvSpPr>
          <p:nvPr>
            <p:ph type="sldNum" sz="quarter" idx="12"/>
          </p:nvPr>
        </p:nvSpPr>
        <p:spPr>
          <a:xfrm>
            <a:off x="9344891" y="6384059"/>
            <a:ext cx="2743200" cy="365125"/>
          </a:xfrm>
        </p:spPr>
        <p:txBody>
          <a:bodyPr/>
          <a:lstStyle/>
          <a:p>
            <a:fld id="{D339279A-9CE5-4E47-B07B-F5EE1F1AD395}" type="slidenum">
              <a:rPr kumimoji="1" lang="ja-JP" altLang="en-US" smtClean="0"/>
              <a:t>56</a:t>
            </a:fld>
            <a:endParaRPr kumimoji="1" lang="ja-JP" altLang="en-US" dirty="0"/>
          </a:p>
        </p:txBody>
      </p:sp>
      <p:sp>
        <p:nvSpPr>
          <p:cNvPr id="2" name="右カーブ矢印 1"/>
          <p:cNvSpPr/>
          <p:nvPr/>
        </p:nvSpPr>
        <p:spPr>
          <a:xfrm rot="217780">
            <a:off x="239851" y="1131076"/>
            <a:ext cx="155672" cy="1991149"/>
          </a:xfrm>
          <a:prstGeom prst="curvedRightArrow">
            <a:avLst>
              <a:gd name="adj1" fmla="val 0"/>
              <a:gd name="adj2" fmla="val 93429"/>
              <a:gd name="adj3" fmla="val 35068"/>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 name="正方形/長方形 5"/>
          <p:cNvSpPr/>
          <p:nvPr/>
        </p:nvSpPr>
        <p:spPr>
          <a:xfrm>
            <a:off x="176981" y="3153151"/>
            <a:ext cx="11911110" cy="3631763"/>
          </a:xfrm>
          <a:prstGeom prst="rect">
            <a:avLst/>
          </a:prstGeom>
          <a:ln>
            <a:solidFill>
              <a:schemeClr val="tx1"/>
            </a:solidFill>
          </a:ln>
        </p:spPr>
        <p:txBody>
          <a:bodyPr wrap="square">
            <a:spAutoFit/>
          </a:bodyPr>
          <a:lstStyle/>
          <a:p>
            <a:pPr marL="88900" defTabSz="1165225">
              <a:lnSpc>
                <a:spcPts val="2300"/>
              </a:lnSpc>
            </a:pPr>
            <a:r>
              <a:rPr lang="ja-JP" altLang="en-US" sz="2000" dirty="0"/>
              <a:t>次の</a:t>
            </a:r>
            <a:r>
              <a:rPr lang="en-US" altLang="ja-JP" sz="2000" dirty="0"/>
              <a:t>ⅰ</a:t>
            </a:r>
            <a:r>
              <a:rPr lang="ja-JP" altLang="en-US" sz="2000" dirty="0"/>
              <a:t>）から</a:t>
            </a:r>
            <a:r>
              <a:rPr lang="en-US" altLang="ja-JP" sz="2000" dirty="0"/>
              <a:t>ⅲ</a:t>
            </a:r>
            <a:r>
              <a:rPr lang="ja-JP" altLang="en-US" sz="2000" dirty="0"/>
              <a:t>）までのいずれかに該当する旨が医師の医学的な所見に基づき判断され、かつ、</a:t>
            </a:r>
            <a:r>
              <a:rPr lang="ja-JP" altLang="en-US" sz="2000" dirty="0" smtClean="0"/>
              <a:t>サービス担当者</a:t>
            </a:r>
            <a:r>
              <a:rPr lang="ja-JP" altLang="en-US" sz="2000" dirty="0"/>
              <a:t>会議等を通じた適切なケアマネジメントにより福祉用具貸与が特に必要である旨が判断されて</a:t>
            </a:r>
            <a:r>
              <a:rPr lang="ja-JP" altLang="en-US" sz="2000" dirty="0" smtClean="0"/>
              <a:t>いる場合</a:t>
            </a:r>
            <a:endParaRPr lang="en-US" altLang="ja-JP" sz="2000" dirty="0"/>
          </a:p>
          <a:p>
            <a:pPr marL="722313" indent="-458788" defTabSz="1165225">
              <a:lnSpc>
                <a:spcPts val="2300"/>
              </a:lnSpc>
              <a:tabLst>
                <a:tab pos="442913" algn="l"/>
              </a:tabLst>
            </a:pPr>
            <a:r>
              <a:rPr lang="en-US" altLang="ja-JP" sz="2000" dirty="0"/>
              <a:t>ⅰ</a:t>
            </a:r>
            <a:r>
              <a:rPr lang="ja-JP" altLang="en-US" sz="2000" dirty="0"/>
              <a:t>）疾病その他の原因により、状態が変動しやすく、日によって又は時間帯によって、頻繁に利用者等告示第</a:t>
            </a:r>
            <a:r>
              <a:rPr lang="en-US" altLang="ja-JP" sz="2000" dirty="0"/>
              <a:t>31</a:t>
            </a:r>
            <a:r>
              <a:rPr lang="ja-JP" altLang="en-US" sz="2000" dirty="0"/>
              <a:t>号のイに該当する者（例　パーキンソン病の治療薬によるＯＮ・ＯＦＦ現象）</a:t>
            </a:r>
          </a:p>
          <a:p>
            <a:pPr marL="722313" indent="-458788">
              <a:lnSpc>
                <a:spcPts val="2300"/>
              </a:lnSpc>
              <a:tabLst>
                <a:tab pos="442913" algn="l"/>
              </a:tabLst>
            </a:pPr>
            <a:r>
              <a:rPr lang="en-US" altLang="ja-JP" sz="2000" dirty="0"/>
              <a:t>ⅱ</a:t>
            </a:r>
            <a:r>
              <a:rPr lang="ja-JP" altLang="en-US" sz="2000" dirty="0"/>
              <a:t>）疾病その他の原因により、状態が急速に悪化し、短期間のうちに利用者等告示第</a:t>
            </a:r>
            <a:r>
              <a:rPr lang="en-US" altLang="ja-JP" sz="2000" dirty="0"/>
              <a:t>31</a:t>
            </a:r>
            <a:r>
              <a:rPr lang="ja-JP" altLang="en-US" sz="2000" dirty="0"/>
              <a:t>号のイに該当することが確実に見込まれる者（例　がん末期の急速な状態悪化）</a:t>
            </a:r>
          </a:p>
          <a:p>
            <a:pPr marL="722313" indent="-458788">
              <a:lnSpc>
                <a:spcPts val="2300"/>
              </a:lnSpc>
              <a:tabLst>
                <a:tab pos="442913" algn="l"/>
              </a:tabLst>
            </a:pPr>
            <a:r>
              <a:rPr lang="en-US" altLang="ja-JP" sz="2000" dirty="0"/>
              <a:t>ⅲ</a:t>
            </a:r>
            <a:r>
              <a:rPr lang="ja-JP" altLang="en-US" sz="2000" dirty="0"/>
              <a:t>）疾病その他の原因により、身体への重大な危険性又は症状の重篤化の回避等医学的判断から利用者等告示第</a:t>
            </a:r>
            <a:r>
              <a:rPr lang="en-US" altLang="ja-JP" sz="2000" dirty="0"/>
              <a:t>31</a:t>
            </a:r>
            <a:r>
              <a:rPr lang="ja-JP" altLang="en-US" sz="2000" dirty="0"/>
              <a:t>号のイに該当すると判断できる者（例　ぜんそく発作等による呼吸不全、心疾患による心不全、嚥下障害による誤嚥性肺炎の回避）</a:t>
            </a:r>
          </a:p>
          <a:p>
            <a:pPr marL="265113" indent="-265113">
              <a:lnSpc>
                <a:spcPts val="2300"/>
              </a:lnSpc>
              <a:tabLst>
                <a:tab pos="442913" algn="l"/>
              </a:tabLst>
            </a:pPr>
            <a:r>
              <a:rPr lang="ja-JP" altLang="en-US" sz="2000" spc="-100" dirty="0" smtClean="0"/>
              <a:t>（注）括弧内</a:t>
            </a:r>
            <a:r>
              <a:rPr lang="ja-JP" altLang="en-US" sz="2000" spc="-100" dirty="0"/>
              <a:t>の状態は、あくまでも</a:t>
            </a:r>
            <a:r>
              <a:rPr lang="en-US" altLang="ja-JP" sz="2000" spc="-100" dirty="0"/>
              <a:t>ⅰ</a:t>
            </a:r>
            <a:r>
              <a:rPr lang="ja-JP" altLang="en-US" sz="2000" spc="-100" dirty="0"/>
              <a:t>）～</a:t>
            </a:r>
            <a:r>
              <a:rPr lang="en-US" altLang="ja-JP" sz="2000" spc="-100" dirty="0"/>
              <a:t>ⅲ</a:t>
            </a:r>
            <a:r>
              <a:rPr lang="ja-JP" altLang="en-US" sz="2000" spc="-100" dirty="0"/>
              <a:t>）の状態の者に該当する可能性のあるものを例示したにすぎない</a:t>
            </a:r>
            <a:r>
              <a:rPr lang="ja-JP" altLang="en-US" sz="2000" spc="-100" dirty="0" smtClean="0"/>
              <a:t>。また</a:t>
            </a:r>
            <a:r>
              <a:rPr lang="ja-JP" altLang="en-US" sz="2000" spc="-100" dirty="0"/>
              <a:t>、逆に括弧内の状態以外の者であっても、</a:t>
            </a:r>
            <a:r>
              <a:rPr lang="en-US" altLang="ja-JP" sz="2000" spc="-100" dirty="0"/>
              <a:t>ⅰ</a:t>
            </a:r>
            <a:r>
              <a:rPr lang="ja-JP" altLang="en-US" sz="2000" spc="-100" dirty="0"/>
              <a:t>）～</a:t>
            </a:r>
            <a:r>
              <a:rPr lang="en-US" altLang="ja-JP" sz="2000" spc="-100" dirty="0"/>
              <a:t>ⅲ</a:t>
            </a:r>
            <a:r>
              <a:rPr lang="ja-JP" altLang="en-US" sz="2000" spc="-100" dirty="0"/>
              <a:t>）の状態であると判断される場合もありうる。</a:t>
            </a:r>
          </a:p>
        </p:txBody>
      </p:sp>
    </p:spTree>
    <p:extLst>
      <p:ext uri="{BB962C8B-B14F-4D97-AF65-F5344CB8AC3E}">
        <p14:creationId xmlns:p14="http://schemas.microsoft.com/office/powerpoint/2010/main" val="19514952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339279A-9CE5-4E47-B07B-F5EE1F1AD395}" type="slidenum">
              <a:rPr kumimoji="1" lang="ja-JP" altLang="en-US" smtClean="0"/>
              <a:t>57</a:t>
            </a:fld>
            <a:endParaRPr kumimoji="1" lang="ja-JP" altLang="en-US"/>
          </a:p>
        </p:txBody>
      </p:sp>
      <p:sp>
        <p:nvSpPr>
          <p:cNvPr id="3" name="正方形/長方形 2"/>
          <p:cNvSpPr/>
          <p:nvPr/>
        </p:nvSpPr>
        <p:spPr>
          <a:xfrm>
            <a:off x="0" y="0"/>
            <a:ext cx="12192000" cy="6247864"/>
          </a:xfrm>
          <a:prstGeom prst="rect">
            <a:avLst/>
          </a:prstGeom>
        </p:spPr>
        <p:txBody>
          <a:bodyPr wrap="square">
            <a:spAutoFit/>
          </a:bodyPr>
          <a:lstStyle/>
          <a:p>
            <a:pPr marL="442913"/>
            <a:r>
              <a:rPr lang="ja-JP" altLang="en-US" sz="2000" b="1" dirty="0" smtClean="0"/>
              <a:t>㉔ 認定</a:t>
            </a:r>
            <a:r>
              <a:rPr lang="ja-JP" altLang="en-US" sz="2000" b="1" dirty="0"/>
              <a:t>審査会意見等の居宅サービス計画への</a:t>
            </a:r>
            <a:r>
              <a:rPr lang="ja-JP" altLang="en-US" sz="2000" b="1" dirty="0" smtClean="0"/>
              <a:t>反映</a:t>
            </a:r>
            <a:endParaRPr lang="en-US" altLang="ja-JP" sz="2000" b="1" dirty="0" smtClean="0"/>
          </a:p>
          <a:p>
            <a:pPr marL="633413" indent="180975"/>
            <a:r>
              <a:rPr lang="ja-JP" altLang="en-US" sz="2000" dirty="0" smtClean="0"/>
              <a:t>利用者から提示される被保険者証に、認定審査会意見が記載されているときは、利用者にその趣旨を説明し、理解を得た上で、その内容に沿って居宅サービス計画を作成しなければならない。</a:t>
            </a:r>
            <a:endParaRPr lang="en-US" altLang="ja-JP" sz="2000" dirty="0" smtClean="0"/>
          </a:p>
          <a:p>
            <a:pPr marL="442913"/>
            <a:endParaRPr lang="en-US" altLang="ja-JP" sz="2000" dirty="0"/>
          </a:p>
          <a:p>
            <a:pPr marL="442913"/>
            <a:r>
              <a:rPr lang="ja-JP" altLang="en-US" sz="2000" b="1" dirty="0" smtClean="0"/>
              <a:t>㉕ 指定</a:t>
            </a:r>
            <a:r>
              <a:rPr lang="ja-JP" altLang="en-US" sz="2000" b="1" dirty="0"/>
              <a:t>介護予防支援事業者との</a:t>
            </a:r>
            <a:r>
              <a:rPr lang="ja-JP" altLang="en-US" sz="2000" b="1" dirty="0" smtClean="0"/>
              <a:t>連携</a:t>
            </a:r>
            <a:endParaRPr lang="en-US" altLang="ja-JP" sz="2000" b="1" dirty="0" smtClean="0"/>
          </a:p>
          <a:p>
            <a:pPr marL="633413" indent="180975"/>
            <a:r>
              <a:rPr lang="ja-JP" altLang="en-US" sz="2000" dirty="0" smtClean="0"/>
              <a:t>要介護認定を受けている利用者が要支援認定を受けた場合には、指定介護予防支援事業者と、当該利用者に係る必要な情報を提供する等の連携を図ること。</a:t>
            </a:r>
            <a:endParaRPr lang="ja-JP" altLang="en-US" sz="2000" dirty="0"/>
          </a:p>
          <a:p>
            <a:pPr marL="442913"/>
            <a:endParaRPr lang="en-US" altLang="ja-JP" sz="2000" dirty="0"/>
          </a:p>
          <a:p>
            <a:pPr marL="442913"/>
            <a:r>
              <a:rPr lang="ja-JP" altLang="en-US" sz="2000" b="1" dirty="0" smtClean="0"/>
              <a:t>㉖ 指定</a:t>
            </a:r>
            <a:r>
              <a:rPr lang="ja-JP" altLang="en-US" sz="2000" b="1" dirty="0"/>
              <a:t>介護予防支援業務の受託に関する留意点</a:t>
            </a:r>
          </a:p>
          <a:p>
            <a:pPr marL="633413"/>
            <a:r>
              <a:rPr lang="ja-JP" altLang="en-US" sz="2000" dirty="0"/>
              <a:t>　指定居宅介護支援事業者は、地域包括支援センターの設置者である指定介護予防支援事業者から、指定介護予防支援業務</a:t>
            </a:r>
            <a:r>
              <a:rPr lang="ja-JP" altLang="en-US" sz="2000" dirty="0" smtClean="0"/>
              <a:t>を受託するにあたっては、その業務量を勘案し、業務が適正に実施できるよう配慮しなければならない。</a:t>
            </a:r>
            <a:endParaRPr lang="en-US" altLang="ja-JP" sz="2000" dirty="0" smtClean="0"/>
          </a:p>
          <a:p>
            <a:pPr marL="811213"/>
            <a:endParaRPr lang="en-US" altLang="ja-JP" sz="2000" dirty="0"/>
          </a:p>
          <a:p>
            <a:pPr marL="811213" indent="-450850"/>
            <a:r>
              <a:rPr lang="ja-JP" altLang="en-US" sz="2000" b="1" dirty="0" smtClean="0"/>
              <a:t>㉗ 地域ケア会議への協力</a:t>
            </a:r>
            <a:endParaRPr lang="en-US" altLang="ja-JP" sz="2000" b="1" dirty="0"/>
          </a:p>
          <a:p>
            <a:pPr marL="633413"/>
            <a:r>
              <a:rPr lang="ja-JP" altLang="en-US" sz="2000" dirty="0" smtClean="0"/>
              <a:t>　地域ケア会議は、個別ケースの支援内容の検討を通じて、法の理念に基づいたケアマネジメントの支援、高齢者</a:t>
            </a:r>
            <a:r>
              <a:rPr lang="ja-JP" altLang="en-US" sz="2000" dirty="0"/>
              <a:t>の実態把握や課題解決のための地域包括支援ネットワークの構築及び個別ケースの課題分析等を行うことによる地域課題の把握を行うことなどを目的としていることから、指定居宅介護支援事業者は、その趣旨・目的に鑑み、より積極的に協力することが求められる。</a:t>
            </a:r>
            <a:endParaRPr lang="en-US" altLang="ja-JP" sz="2000" dirty="0"/>
          </a:p>
          <a:p>
            <a:pPr marL="633413"/>
            <a:r>
              <a:rPr lang="ja-JP" altLang="en-US" sz="2000" dirty="0"/>
              <a:t>　そのため、地域ケア会議から個別のケアマネジメントの事例の提供の求めがあった場合には、これに協力するよう努めなければならない。</a:t>
            </a:r>
            <a:endParaRPr lang="en-US" altLang="ja-JP" sz="2000" b="1" dirty="0"/>
          </a:p>
        </p:txBody>
      </p:sp>
    </p:spTree>
    <p:extLst>
      <p:ext uri="{BB962C8B-B14F-4D97-AF65-F5344CB8AC3E}">
        <p14:creationId xmlns:p14="http://schemas.microsoft.com/office/powerpoint/2010/main" val="36123080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0" y="0"/>
            <a:ext cx="12192000" cy="6863417"/>
          </a:xfrm>
          <a:prstGeom prst="rect">
            <a:avLst/>
          </a:prstGeom>
        </p:spPr>
        <p:txBody>
          <a:bodyPr wrap="square">
            <a:spAutoFit/>
          </a:bodyPr>
          <a:lstStyle/>
          <a:p>
            <a:r>
              <a:rPr lang="ja-JP" altLang="en-US" sz="2000" b="1" dirty="0" smtClean="0"/>
              <a:t>（１１）法定代理受領サービスに係る報告：給付管理票</a:t>
            </a:r>
            <a:r>
              <a:rPr lang="en-US" altLang="ja-JP" sz="2000" b="1" dirty="0" smtClean="0"/>
              <a:t>(</a:t>
            </a:r>
            <a:r>
              <a:rPr lang="ja-JP" altLang="en-US" sz="2000" b="1" dirty="0" smtClean="0"/>
              <a:t>基準第</a:t>
            </a:r>
            <a:r>
              <a:rPr lang="en-US" altLang="ja-JP" sz="2000" b="1" dirty="0" smtClean="0"/>
              <a:t>14</a:t>
            </a:r>
            <a:r>
              <a:rPr lang="ja-JP" altLang="en-US" sz="2000" b="1" dirty="0" smtClean="0"/>
              <a:t>条</a:t>
            </a:r>
            <a:r>
              <a:rPr lang="en-US" altLang="ja-JP" sz="2000" b="1" dirty="0" smtClean="0"/>
              <a:t>)</a:t>
            </a:r>
          </a:p>
          <a:p>
            <a:pPr marL="479425" indent="-209550"/>
            <a:r>
              <a:rPr lang="ja-JP" altLang="en-US" sz="2000" dirty="0" smtClean="0"/>
              <a:t>① 居宅介護サービス費を利用者に代わり当該指定居宅サービス事業者に支払うための手続きとして、指定居宅介護支援事業者は、市町村（国民健康保険団体連合会に委託している場合にあっては当該国民健康保険団体連合会）に対して、居宅サービス計画において位置付けられている指定居宅サービス等のうち法定代理受領サービスとして位置付けたものに関する情報を記載した文書（給付管理票）を毎月提出すること。</a:t>
            </a:r>
          </a:p>
          <a:p>
            <a:pPr marL="479425" indent="-209550"/>
            <a:endParaRPr lang="en-US" altLang="ja-JP" sz="1000" dirty="0" smtClean="0"/>
          </a:p>
          <a:p>
            <a:pPr marL="479425" indent="-209550"/>
            <a:r>
              <a:rPr lang="ja-JP" altLang="en-US" sz="2000" dirty="0" smtClean="0"/>
              <a:t>② 指定</a:t>
            </a:r>
            <a:r>
              <a:rPr lang="ja-JP" altLang="en-US" sz="2000" dirty="0"/>
              <a:t>居宅介護支援事業者は、居宅サービス計画に位置付けられている基準該当居宅サービスに係る特例居宅介護サービス費の支給に係る事務に必要な情報を記載した文書を、市町村（当該事務を国民健康保険団体連合会に委託している場合にあっては、当該国民健康保険団体連合会）に対して提出しなければならない。</a:t>
            </a:r>
            <a:endParaRPr lang="en-US" altLang="ja-JP" sz="2000" dirty="0"/>
          </a:p>
          <a:p>
            <a:pPr marL="479425" indent="-209550"/>
            <a:endParaRPr lang="en-US" altLang="ja-JP" sz="1000" dirty="0"/>
          </a:p>
          <a:p>
            <a:r>
              <a:rPr lang="ja-JP" altLang="en-US" sz="2000" b="1" dirty="0"/>
              <a:t>（１２）利用者に対する居宅サービス計画等の書類の交付</a:t>
            </a:r>
            <a:r>
              <a:rPr lang="en-US" altLang="ja-JP" sz="2000" b="1" dirty="0"/>
              <a:t>(</a:t>
            </a:r>
            <a:r>
              <a:rPr lang="ja-JP" altLang="en-US" sz="2000" b="1" dirty="0"/>
              <a:t>基準第</a:t>
            </a:r>
            <a:r>
              <a:rPr lang="en-US" altLang="ja-JP" sz="2000" b="1" dirty="0"/>
              <a:t>15</a:t>
            </a:r>
            <a:r>
              <a:rPr lang="ja-JP" altLang="en-US" sz="2000" b="1" dirty="0"/>
              <a:t>条</a:t>
            </a:r>
            <a:r>
              <a:rPr lang="en-US" altLang="ja-JP" sz="2000" b="1" dirty="0"/>
              <a:t>)</a:t>
            </a:r>
          </a:p>
          <a:p>
            <a:pPr marL="269875" indent="-269875"/>
            <a:r>
              <a:rPr lang="ja-JP" altLang="en-US" sz="2000" b="1" dirty="0"/>
              <a:t>　　</a:t>
            </a:r>
            <a:r>
              <a:rPr lang="ja-JP" altLang="en-US" sz="2000" dirty="0"/>
              <a:t>以下の場合には、当該利用者に</a:t>
            </a:r>
            <a:r>
              <a:rPr lang="ja-JP" altLang="en-US" sz="2000" dirty="0" smtClean="0"/>
              <a:t>対し、直</a:t>
            </a:r>
            <a:r>
              <a:rPr lang="ja-JP" altLang="en-US" sz="2000" dirty="0"/>
              <a:t>近の居宅サービス計画及びその実施状況に関する書類を交付しなければならない。</a:t>
            </a:r>
          </a:p>
          <a:p>
            <a:r>
              <a:rPr lang="ja-JP" altLang="en-US" sz="2000" dirty="0"/>
              <a:t>　　・利用者が他の居宅介護支援事業者の利用を希望する場合</a:t>
            </a:r>
            <a:endParaRPr lang="en-US" altLang="ja-JP" sz="2000" dirty="0"/>
          </a:p>
          <a:p>
            <a:r>
              <a:rPr lang="ja-JP" altLang="en-US" sz="2000" dirty="0"/>
              <a:t>　　・要介護認定を受けている利用者が要支援認定を受けた場合</a:t>
            </a:r>
          </a:p>
          <a:p>
            <a:r>
              <a:rPr lang="ja-JP" altLang="en-US" sz="2000" dirty="0"/>
              <a:t>　　・利用者からの申し出があった場合等</a:t>
            </a:r>
            <a:endParaRPr lang="en-US" altLang="ja-JP" sz="2000" b="1" dirty="0"/>
          </a:p>
          <a:p>
            <a:endParaRPr lang="en-US" altLang="ja-JP" sz="1000" b="1" dirty="0" smtClean="0"/>
          </a:p>
          <a:p>
            <a:r>
              <a:rPr lang="ja-JP" altLang="en-US" sz="2000" b="1" dirty="0" smtClean="0"/>
              <a:t>（１３）利用者</a:t>
            </a:r>
            <a:r>
              <a:rPr lang="ja-JP" altLang="en-US" sz="2000" b="1" dirty="0"/>
              <a:t>に関する市町村への通知：不正な保険給付の受給</a:t>
            </a:r>
            <a:r>
              <a:rPr lang="en-US" altLang="ja-JP" sz="2000" b="1" dirty="0"/>
              <a:t>(</a:t>
            </a:r>
            <a:r>
              <a:rPr lang="ja-JP" altLang="en-US" sz="2000" b="1" dirty="0"/>
              <a:t>基準第</a:t>
            </a:r>
            <a:r>
              <a:rPr lang="en-US" altLang="ja-JP" sz="2000" b="1" dirty="0" smtClean="0"/>
              <a:t>16</a:t>
            </a:r>
            <a:r>
              <a:rPr lang="ja-JP" altLang="en-US" sz="2000" b="1" dirty="0" smtClean="0"/>
              <a:t>条</a:t>
            </a:r>
            <a:r>
              <a:rPr lang="en-US" altLang="ja-JP" sz="2000" b="1" dirty="0"/>
              <a:t>)</a:t>
            </a:r>
          </a:p>
          <a:p>
            <a:endParaRPr lang="en-US" altLang="ja-JP" sz="1000" b="1" dirty="0" smtClean="0"/>
          </a:p>
          <a:p>
            <a:r>
              <a:rPr lang="ja-JP" altLang="en-US" sz="2000" b="1" dirty="0" smtClean="0"/>
              <a:t>（１４</a:t>
            </a:r>
            <a:r>
              <a:rPr lang="ja-JP" altLang="en-US" sz="2000" b="1" dirty="0"/>
              <a:t>）</a:t>
            </a:r>
            <a:r>
              <a:rPr lang="ja-JP" altLang="en-US" sz="2000" b="1" dirty="0" smtClean="0"/>
              <a:t>管理者</a:t>
            </a:r>
            <a:r>
              <a:rPr lang="ja-JP" altLang="en-US" sz="2000" b="1" dirty="0"/>
              <a:t>の責務</a:t>
            </a:r>
            <a:r>
              <a:rPr lang="en-US" altLang="ja-JP" sz="2000" b="1" dirty="0"/>
              <a:t>(</a:t>
            </a:r>
            <a:r>
              <a:rPr lang="ja-JP" altLang="en-US" sz="2000" b="1" dirty="0"/>
              <a:t>基準第</a:t>
            </a:r>
            <a:r>
              <a:rPr lang="en-US" altLang="ja-JP" sz="2000" b="1" dirty="0" smtClean="0"/>
              <a:t>17</a:t>
            </a:r>
            <a:r>
              <a:rPr lang="ja-JP" altLang="en-US" sz="2000" b="1" dirty="0" smtClean="0"/>
              <a:t>条</a:t>
            </a:r>
            <a:r>
              <a:rPr lang="en-US" altLang="ja-JP" sz="2000" b="1" dirty="0"/>
              <a:t>)</a:t>
            </a:r>
          </a:p>
          <a:p>
            <a:pPr marL="530225" indent="-176213"/>
            <a:r>
              <a:rPr lang="en-US" altLang="ja-JP" sz="2000" dirty="0" smtClean="0"/>
              <a:t>① </a:t>
            </a:r>
            <a:r>
              <a:rPr lang="ja-JP" altLang="en-US" sz="2000" dirty="0" smtClean="0"/>
              <a:t>事業所</a:t>
            </a:r>
            <a:r>
              <a:rPr lang="ja-JP" altLang="en-US" sz="2000" dirty="0"/>
              <a:t>の介護支援専門員その他の従業者の管理、指定居宅介護支援の利用の申込みに係る調整、業務の実施状況の</a:t>
            </a:r>
            <a:r>
              <a:rPr lang="ja-JP" altLang="en-US" sz="2000" dirty="0" smtClean="0"/>
              <a:t>把握</a:t>
            </a:r>
            <a:r>
              <a:rPr lang="ja-JP" altLang="en-US" sz="2000" dirty="0"/>
              <a:t>その他管理を一元的に行わなければならない</a:t>
            </a:r>
            <a:r>
              <a:rPr lang="ja-JP" altLang="en-US" sz="2000" dirty="0" smtClean="0"/>
              <a:t>。</a:t>
            </a:r>
            <a:endParaRPr lang="ja-JP" altLang="en-US" sz="2000" dirty="0"/>
          </a:p>
        </p:txBody>
      </p:sp>
      <p:sp>
        <p:nvSpPr>
          <p:cNvPr id="4" name="スライド番号プレースホルダー 3"/>
          <p:cNvSpPr>
            <a:spLocks noGrp="1"/>
          </p:cNvSpPr>
          <p:nvPr>
            <p:ph type="sldNum" sz="quarter" idx="12"/>
          </p:nvPr>
        </p:nvSpPr>
        <p:spPr/>
        <p:txBody>
          <a:bodyPr/>
          <a:lstStyle/>
          <a:p>
            <a:fld id="{D339279A-9CE5-4E47-B07B-F5EE1F1AD395}" type="slidenum">
              <a:rPr kumimoji="1" lang="ja-JP" altLang="en-US" smtClean="0"/>
              <a:t>58</a:t>
            </a:fld>
            <a:endParaRPr kumimoji="1" lang="ja-JP" altLang="en-US"/>
          </a:p>
        </p:txBody>
      </p:sp>
    </p:spTree>
    <p:extLst>
      <p:ext uri="{BB962C8B-B14F-4D97-AF65-F5344CB8AC3E}">
        <p14:creationId xmlns:p14="http://schemas.microsoft.com/office/powerpoint/2010/main" val="38815341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0" y="102569"/>
            <a:ext cx="12192000" cy="6817251"/>
          </a:xfrm>
          <a:prstGeom prst="rect">
            <a:avLst/>
          </a:prstGeom>
        </p:spPr>
        <p:txBody>
          <a:bodyPr wrap="square">
            <a:spAutoFit/>
          </a:bodyPr>
          <a:lstStyle/>
          <a:p>
            <a:pPr marL="720725" indent="-176213"/>
            <a:r>
              <a:rPr lang="ja-JP" altLang="en-US" sz="2000" dirty="0"/>
              <a:t>② 事業所の従業者に運営基準を遵守させるために必要な指揮命令を行うものとする。</a:t>
            </a:r>
          </a:p>
          <a:p>
            <a:pPr marL="720725" indent="-176213"/>
            <a:r>
              <a:rPr lang="ja-JP" altLang="en-US" sz="2000" dirty="0"/>
              <a:t>③ 管理者は、日頃から業務が適正に執行されているか把握するとともに、従業者の資質向上や健康管理等、ワーク・ライフ・バランスの取れた働きやすい職場環境を醸成していくことが重要である</a:t>
            </a:r>
            <a:r>
              <a:rPr lang="ja-JP" altLang="en-US" sz="2000" dirty="0" smtClean="0"/>
              <a:t>。</a:t>
            </a:r>
            <a:endParaRPr lang="en-US" altLang="ja-JP" sz="2000" dirty="0" smtClean="0"/>
          </a:p>
          <a:p>
            <a:pPr marL="720725" indent="-176213"/>
            <a:endParaRPr lang="en-US" altLang="ja-JP" b="1" dirty="0"/>
          </a:p>
          <a:p>
            <a:r>
              <a:rPr lang="ja-JP" altLang="en-US" sz="2000" b="1" dirty="0" smtClean="0"/>
              <a:t>（</a:t>
            </a:r>
            <a:r>
              <a:rPr lang="ja-JP" altLang="en-US" sz="2000" b="1" dirty="0"/>
              <a:t>１５）</a:t>
            </a:r>
            <a:r>
              <a:rPr lang="en-US" altLang="ja-JP" sz="2000" b="1" dirty="0"/>
              <a:t> </a:t>
            </a:r>
            <a:r>
              <a:rPr lang="ja-JP" altLang="en-US" sz="2000" b="1" dirty="0"/>
              <a:t>運営規程</a:t>
            </a:r>
            <a:r>
              <a:rPr lang="en-US" altLang="ja-JP" sz="2000" b="1" dirty="0"/>
              <a:t>(</a:t>
            </a:r>
            <a:r>
              <a:rPr lang="ja-JP" altLang="en-US" sz="2000" b="1" dirty="0"/>
              <a:t>基準第</a:t>
            </a:r>
            <a:r>
              <a:rPr lang="en-US" altLang="ja-JP" sz="2000" b="1" dirty="0"/>
              <a:t>18</a:t>
            </a:r>
            <a:r>
              <a:rPr lang="ja-JP" altLang="en-US" sz="2000" b="1" dirty="0"/>
              <a:t>条</a:t>
            </a:r>
            <a:r>
              <a:rPr lang="en-US" altLang="ja-JP" sz="2000" b="1" dirty="0"/>
              <a:t>)</a:t>
            </a:r>
          </a:p>
          <a:p>
            <a:pPr marL="265113"/>
            <a:r>
              <a:rPr lang="ja-JP" altLang="en-US" sz="2000" dirty="0"/>
              <a:t>以下に掲げる事項を運営規程に定めること。</a:t>
            </a:r>
          </a:p>
          <a:p>
            <a:pPr marL="530225"/>
            <a:endParaRPr lang="en-US" altLang="ja-JP" sz="300" dirty="0" smtClean="0"/>
          </a:p>
          <a:p>
            <a:pPr marL="530225"/>
            <a:r>
              <a:rPr lang="ja-JP" altLang="en-US" sz="2000" dirty="0" smtClean="0"/>
              <a:t>① 事業</a:t>
            </a:r>
            <a:r>
              <a:rPr lang="ja-JP" altLang="en-US" sz="2000" dirty="0"/>
              <a:t>の目的及び運営の方針</a:t>
            </a:r>
          </a:p>
          <a:p>
            <a:pPr marL="530225"/>
            <a:r>
              <a:rPr lang="ja-JP" altLang="en-US" sz="2000" dirty="0" smtClean="0"/>
              <a:t>② 職員</a:t>
            </a:r>
            <a:r>
              <a:rPr lang="ja-JP" altLang="en-US" sz="2000" dirty="0"/>
              <a:t>の職種、員数及び職務</a:t>
            </a:r>
            <a:r>
              <a:rPr lang="ja-JP" altLang="en-US" sz="2000" dirty="0" smtClean="0"/>
              <a:t>内容</a:t>
            </a:r>
            <a:endParaRPr lang="en-US" altLang="ja-JP" sz="2000" dirty="0" smtClean="0"/>
          </a:p>
          <a:p>
            <a:pPr marL="530225"/>
            <a:endParaRPr lang="en-US" altLang="ja-JP" sz="2000" dirty="0"/>
          </a:p>
          <a:p>
            <a:pPr marL="530225"/>
            <a:endParaRPr lang="en-US" altLang="ja-JP" sz="2000" dirty="0" smtClean="0"/>
          </a:p>
          <a:p>
            <a:pPr marL="530225"/>
            <a:endParaRPr lang="ja-JP" altLang="en-US" sz="2000" dirty="0"/>
          </a:p>
          <a:p>
            <a:pPr marL="530225"/>
            <a:endParaRPr lang="en-US" altLang="ja-JP" sz="300" dirty="0" smtClean="0"/>
          </a:p>
          <a:p>
            <a:pPr marL="530225"/>
            <a:endParaRPr lang="en-US" altLang="ja-JP" sz="2000" dirty="0" smtClean="0"/>
          </a:p>
          <a:p>
            <a:pPr marL="530225"/>
            <a:endParaRPr lang="en-US" altLang="ja-JP" sz="500" dirty="0" smtClean="0"/>
          </a:p>
          <a:p>
            <a:pPr marL="530225"/>
            <a:r>
              <a:rPr lang="ja-JP" altLang="en-US" sz="2000" dirty="0" smtClean="0"/>
              <a:t>③ 営業</a:t>
            </a:r>
            <a:r>
              <a:rPr lang="ja-JP" altLang="en-US" sz="2000" dirty="0"/>
              <a:t>日及び営業時間</a:t>
            </a:r>
          </a:p>
          <a:p>
            <a:pPr marL="530225"/>
            <a:r>
              <a:rPr lang="ja-JP" altLang="en-US" sz="2000" dirty="0" smtClean="0"/>
              <a:t>④ 指定</a:t>
            </a:r>
            <a:r>
              <a:rPr lang="ja-JP" altLang="en-US" sz="2000" dirty="0"/>
              <a:t>居宅介護支援の提供方法、内容及び利用料その他の費用の</a:t>
            </a:r>
            <a:r>
              <a:rPr lang="ja-JP" altLang="en-US" sz="2000" dirty="0" smtClean="0"/>
              <a:t>額</a:t>
            </a:r>
            <a:endParaRPr lang="en-US" altLang="ja-JP" sz="2000" dirty="0" smtClean="0"/>
          </a:p>
          <a:p>
            <a:pPr marL="530225"/>
            <a:endParaRPr lang="en-US" altLang="ja-JP" sz="2000" dirty="0" smtClean="0"/>
          </a:p>
          <a:p>
            <a:pPr marL="530225" indent="273050"/>
            <a:endParaRPr lang="ja-JP" altLang="en-US" sz="800" dirty="0"/>
          </a:p>
          <a:p>
            <a:pPr marL="530225"/>
            <a:r>
              <a:rPr lang="ja-JP" altLang="en-US" sz="2000" dirty="0" smtClean="0"/>
              <a:t>⑤ 通常</a:t>
            </a:r>
            <a:r>
              <a:rPr lang="ja-JP" altLang="en-US" sz="2000" dirty="0"/>
              <a:t>の事業の実施地域</a:t>
            </a:r>
          </a:p>
          <a:p>
            <a:pPr marL="539750"/>
            <a:r>
              <a:rPr lang="ja-JP" altLang="en-US" sz="2000" dirty="0" smtClean="0"/>
              <a:t>⑥ 虐待</a:t>
            </a:r>
            <a:r>
              <a:rPr lang="ja-JP" altLang="en-US" sz="2000" dirty="0"/>
              <a:t>の防止のための措置に関する事項</a:t>
            </a:r>
          </a:p>
          <a:p>
            <a:pPr marL="749300" indent="68263"/>
            <a:endParaRPr lang="en-US" altLang="ja-JP" sz="2000" dirty="0" smtClean="0"/>
          </a:p>
          <a:p>
            <a:pPr marL="749300" indent="68263"/>
            <a:endParaRPr lang="en-US" altLang="ja-JP" sz="2000" dirty="0"/>
          </a:p>
          <a:p>
            <a:pPr marL="539750"/>
            <a:endParaRPr lang="en-US" altLang="ja-JP" sz="1050" dirty="0" smtClean="0"/>
          </a:p>
          <a:p>
            <a:pPr marL="539750"/>
            <a:r>
              <a:rPr lang="ja-JP" altLang="en-US" sz="2000" dirty="0" smtClean="0"/>
              <a:t>⑦ その他</a:t>
            </a:r>
            <a:r>
              <a:rPr lang="ja-JP" altLang="en-US" sz="2000" dirty="0"/>
              <a:t>運営に関する重要</a:t>
            </a:r>
            <a:r>
              <a:rPr lang="ja-JP" altLang="en-US" sz="2000" dirty="0" smtClean="0"/>
              <a:t>事項</a:t>
            </a:r>
            <a:endParaRPr lang="en-US" altLang="ja-JP" sz="2000" b="1" dirty="0" smtClean="0"/>
          </a:p>
        </p:txBody>
      </p:sp>
      <p:sp>
        <p:nvSpPr>
          <p:cNvPr id="4" name="スライド番号プレースホルダー 3"/>
          <p:cNvSpPr>
            <a:spLocks noGrp="1"/>
          </p:cNvSpPr>
          <p:nvPr>
            <p:ph type="sldNum" sz="quarter" idx="12"/>
          </p:nvPr>
        </p:nvSpPr>
        <p:spPr>
          <a:xfrm>
            <a:off x="9259529" y="6492875"/>
            <a:ext cx="2743200" cy="365125"/>
          </a:xfrm>
        </p:spPr>
        <p:txBody>
          <a:bodyPr/>
          <a:lstStyle/>
          <a:p>
            <a:fld id="{D339279A-9CE5-4E47-B07B-F5EE1F1AD395}" type="slidenum">
              <a:rPr kumimoji="1" lang="ja-JP" altLang="en-US" smtClean="0"/>
              <a:t>59</a:t>
            </a:fld>
            <a:endParaRPr kumimoji="1" lang="ja-JP" altLang="en-US" dirty="0"/>
          </a:p>
        </p:txBody>
      </p:sp>
      <p:sp>
        <p:nvSpPr>
          <p:cNvPr id="2" name="正方形/長方形 1"/>
          <p:cNvSpPr/>
          <p:nvPr/>
        </p:nvSpPr>
        <p:spPr>
          <a:xfrm>
            <a:off x="769374" y="2605000"/>
            <a:ext cx="11262852" cy="1267458"/>
          </a:xfrm>
          <a:prstGeom prst="rect">
            <a:avLst/>
          </a:prstGeom>
          <a:ln w="6350">
            <a:solidFill>
              <a:schemeClr val="tx1"/>
            </a:solidFill>
            <a:prstDash val="sysDot"/>
          </a:ln>
        </p:spPr>
        <p:txBody>
          <a:bodyPr wrap="square" tIns="36000" bIns="0" anchor="ctr" anchorCtr="0">
            <a:spAutoFit/>
          </a:bodyPr>
          <a:lstStyle/>
          <a:p>
            <a:pPr marL="217488" indent="-217488"/>
            <a:r>
              <a:rPr lang="en-US" altLang="ja-JP" sz="2000" dirty="0" smtClean="0"/>
              <a:t>※ </a:t>
            </a:r>
            <a:r>
              <a:rPr lang="ja-JP" altLang="en-US" sz="2000" dirty="0" smtClean="0"/>
              <a:t>介護</a:t>
            </a:r>
            <a:r>
              <a:rPr lang="ja-JP" altLang="en-US" sz="2000" dirty="0"/>
              <a:t>支援専門員とその他の職員に区分し、員数及び職務内容を記載すること。</a:t>
            </a:r>
          </a:p>
          <a:p>
            <a:pPr marL="217488" lvl="0" indent="-217488"/>
            <a:r>
              <a:rPr lang="en-US" altLang="ja-JP" sz="2000" dirty="0" smtClean="0">
                <a:solidFill>
                  <a:prstClr val="black"/>
                </a:solidFill>
              </a:rPr>
              <a:t>※ </a:t>
            </a:r>
            <a:r>
              <a:rPr lang="ja-JP" altLang="en-US" sz="2000" dirty="0">
                <a:solidFill>
                  <a:prstClr val="black"/>
                </a:solidFill>
              </a:rPr>
              <a:t>職員の「員数」は日々変わりうるものであるため、規定を定めるに当たっては、基準第</a:t>
            </a:r>
            <a:r>
              <a:rPr lang="en-US" altLang="ja-JP" sz="2000" dirty="0">
                <a:solidFill>
                  <a:prstClr val="black"/>
                </a:solidFill>
              </a:rPr>
              <a:t>2 </a:t>
            </a:r>
            <a:r>
              <a:rPr lang="ja-JP" altLang="en-US" sz="2000" dirty="0">
                <a:solidFill>
                  <a:prstClr val="black"/>
                </a:solidFill>
              </a:rPr>
              <a:t>条において置くべきと定められている員数を満たす範囲において、「○人以上」と記載することも差し支えない。</a:t>
            </a:r>
            <a:endParaRPr lang="en-US" altLang="ja-JP" sz="2000" dirty="0">
              <a:solidFill>
                <a:prstClr val="black"/>
              </a:solidFill>
            </a:endParaRPr>
          </a:p>
        </p:txBody>
      </p:sp>
      <p:sp>
        <p:nvSpPr>
          <p:cNvPr id="5" name="正方形/長方形 4"/>
          <p:cNvSpPr/>
          <p:nvPr/>
        </p:nvSpPr>
        <p:spPr>
          <a:xfrm>
            <a:off x="769374" y="4571606"/>
            <a:ext cx="11233355" cy="353943"/>
          </a:xfrm>
          <a:prstGeom prst="rect">
            <a:avLst/>
          </a:prstGeom>
          <a:ln w="6350">
            <a:solidFill>
              <a:schemeClr val="tx1"/>
            </a:solidFill>
            <a:prstDash val="sysDot"/>
          </a:ln>
        </p:spPr>
        <p:txBody>
          <a:bodyPr wrap="square" tIns="36000" bIns="0" anchor="ctr" anchorCtr="0">
            <a:spAutoFit/>
          </a:bodyPr>
          <a:lstStyle/>
          <a:p>
            <a:r>
              <a:rPr lang="ja-JP" altLang="en-US" sz="2000" dirty="0">
                <a:solidFill>
                  <a:prstClr val="black"/>
                </a:solidFill>
              </a:rPr>
              <a:t>利用者の相談を受ける場所、課題分析の手順等を記載するものとする。</a:t>
            </a:r>
            <a:endParaRPr lang="ja-JP" altLang="en-US" dirty="0"/>
          </a:p>
        </p:txBody>
      </p:sp>
      <p:sp>
        <p:nvSpPr>
          <p:cNvPr id="6" name="正方形/長方形 5"/>
          <p:cNvSpPr/>
          <p:nvPr/>
        </p:nvSpPr>
        <p:spPr>
          <a:xfrm>
            <a:off x="754625" y="5624697"/>
            <a:ext cx="11262852" cy="651905"/>
          </a:xfrm>
          <a:prstGeom prst="rect">
            <a:avLst/>
          </a:prstGeom>
          <a:ln w="6350">
            <a:solidFill>
              <a:schemeClr val="tx1"/>
            </a:solidFill>
            <a:prstDash val="sysDot"/>
          </a:ln>
        </p:spPr>
        <p:txBody>
          <a:bodyPr wrap="square" tIns="36000" bIns="0" anchor="ctr" anchorCtr="0">
            <a:spAutoFit/>
          </a:bodyPr>
          <a:lstStyle/>
          <a:p>
            <a:r>
              <a:rPr lang="ja-JP" altLang="en-US" sz="2000" dirty="0" smtClean="0">
                <a:solidFill>
                  <a:prstClr val="black"/>
                </a:solidFill>
              </a:rPr>
              <a:t>・虐待</a:t>
            </a:r>
            <a:r>
              <a:rPr lang="ja-JP" altLang="en-US" sz="2000" dirty="0">
                <a:solidFill>
                  <a:prstClr val="black"/>
                </a:solidFill>
              </a:rPr>
              <a:t>の防止に係る、組織内の体制（責任者の選定、従業者への研修方法や研修計画等</a:t>
            </a:r>
            <a:r>
              <a:rPr lang="ja-JP" altLang="en-US" sz="2000" dirty="0" smtClean="0">
                <a:solidFill>
                  <a:prstClr val="black"/>
                </a:solidFill>
              </a:rPr>
              <a:t>）</a:t>
            </a:r>
            <a:endParaRPr lang="en-US" altLang="ja-JP" sz="2000" dirty="0" smtClean="0">
              <a:solidFill>
                <a:prstClr val="black"/>
              </a:solidFill>
            </a:endParaRPr>
          </a:p>
          <a:p>
            <a:r>
              <a:rPr lang="ja-JP" altLang="en-US" sz="2000" dirty="0">
                <a:solidFill>
                  <a:prstClr val="black"/>
                </a:solidFill>
              </a:rPr>
              <a:t>・</a:t>
            </a:r>
            <a:r>
              <a:rPr lang="ja-JP" altLang="en-US" sz="2000" dirty="0" smtClean="0">
                <a:solidFill>
                  <a:prstClr val="black"/>
                </a:solidFill>
              </a:rPr>
              <a:t>虐待</a:t>
            </a:r>
            <a:r>
              <a:rPr lang="ja-JP" altLang="en-US" sz="2000" dirty="0">
                <a:solidFill>
                  <a:prstClr val="black"/>
                </a:solidFill>
              </a:rPr>
              <a:t>又は虐待が疑われる事案が発生した場合の対応</a:t>
            </a:r>
            <a:r>
              <a:rPr lang="ja-JP" altLang="en-US" sz="2000" dirty="0" smtClean="0">
                <a:solidFill>
                  <a:prstClr val="black"/>
                </a:solidFill>
              </a:rPr>
              <a:t>方法　等</a:t>
            </a:r>
            <a:endParaRPr lang="ja-JP" altLang="en-US" dirty="0"/>
          </a:p>
        </p:txBody>
      </p:sp>
    </p:spTree>
    <p:extLst>
      <p:ext uri="{BB962C8B-B14F-4D97-AF65-F5344CB8AC3E}">
        <p14:creationId xmlns:p14="http://schemas.microsoft.com/office/powerpoint/2010/main" val="38211444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コンテンツ プレースホルダー 2"/>
          <p:cNvSpPr txBox="1">
            <a:spLocks/>
          </p:cNvSpPr>
          <p:nvPr/>
        </p:nvSpPr>
        <p:spPr>
          <a:xfrm>
            <a:off x="526473" y="760739"/>
            <a:ext cx="9455727" cy="3633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2000" dirty="0"/>
          </a:p>
        </p:txBody>
      </p:sp>
      <p:sp>
        <p:nvSpPr>
          <p:cNvPr id="14" name="コンテンツ プレースホルダー 2"/>
          <p:cNvSpPr txBox="1">
            <a:spLocks/>
          </p:cNvSpPr>
          <p:nvPr/>
        </p:nvSpPr>
        <p:spPr>
          <a:xfrm>
            <a:off x="0" y="0"/>
            <a:ext cx="12192000" cy="5805283"/>
          </a:xfrm>
          <a:prstGeom prst="rect">
            <a:avLst/>
          </a:prstGeom>
          <a:ln w="19050">
            <a:noFill/>
          </a:ln>
        </p:spPr>
        <p:txBody>
          <a:bodyPr vert="horz" lIns="72000" tIns="10800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000" dirty="0" smtClean="0"/>
              <a:t>（４）令和７年度</a:t>
            </a:r>
            <a:r>
              <a:rPr lang="ja-JP" altLang="en-US" sz="2000" dirty="0"/>
              <a:t>　運営指導対象事業所</a:t>
            </a:r>
          </a:p>
          <a:p>
            <a:pPr marL="0" indent="0">
              <a:buFont typeface="Arial" panose="020B0604020202020204" pitchFamily="34" charset="0"/>
              <a:buNone/>
            </a:pPr>
            <a:r>
              <a:rPr lang="ja-JP" altLang="en-US" sz="2000" dirty="0" smtClean="0"/>
              <a:t>　　令和７年度の運営指導対象事業所は次のとおり。</a:t>
            </a:r>
            <a:endParaRPr lang="en-US" altLang="ja-JP" sz="2000" dirty="0" smtClean="0"/>
          </a:p>
          <a:p>
            <a:pPr marL="0" indent="0">
              <a:buFont typeface="Arial" panose="020B0604020202020204" pitchFamily="34" charset="0"/>
              <a:buNone/>
            </a:pPr>
            <a:r>
              <a:rPr lang="ja-JP" altLang="en-US" sz="2000" dirty="0" smtClean="0"/>
              <a:t>　　運営指導の日程等は、原則として指導日の</a:t>
            </a:r>
            <a:r>
              <a:rPr lang="en-US" altLang="ja-JP" sz="2000" dirty="0" smtClean="0"/>
              <a:t>1</a:t>
            </a:r>
            <a:r>
              <a:rPr lang="ja-JP" altLang="en-US" sz="2000" dirty="0" smtClean="0"/>
              <a:t>か月前までに文書で通知します。</a:t>
            </a:r>
            <a:endParaRPr lang="ja-JP" altLang="en-US" sz="2000" dirty="0"/>
          </a:p>
        </p:txBody>
      </p:sp>
      <p:sp>
        <p:nvSpPr>
          <p:cNvPr id="3" name="スライド番号プレースホルダー 2"/>
          <p:cNvSpPr>
            <a:spLocks noGrp="1"/>
          </p:cNvSpPr>
          <p:nvPr>
            <p:ph type="sldNum" sz="quarter" idx="12"/>
          </p:nvPr>
        </p:nvSpPr>
        <p:spPr>
          <a:xfrm>
            <a:off x="9448800" y="6440686"/>
            <a:ext cx="2743200" cy="365125"/>
          </a:xfrm>
        </p:spPr>
        <p:txBody>
          <a:bodyPr/>
          <a:lstStyle/>
          <a:p>
            <a:fld id="{D339279A-9CE5-4E47-B07B-F5EE1F1AD395}" type="slidenum">
              <a:rPr kumimoji="1" lang="ja-JP" altLang="en-US" smtClean="0"/>
              <a:t>6</a:t>
            </a:fld>
            <a:endParaRPr kumimoji="1" lang="ja-JP" altLang="en-US" dirty="0"/>
          </a:p>
        </p:txBody>
      </p:sp>
      <p:pic>
        <p:nvPicPr>
          <p:cNvPr id="2" name="図 1"/>
          <p:cNvPicPr>
            <a:picLocks noChangeAspect="1"/>
          </p:cNvPicPr>
          <p:nvPr/>
        </p:nvPicPr>
        <p:blipFill>
          <a:blip r:embed="rId4"/>
          <a:stretch>
            <a:fillRect/>
          </a:stretch>
        </p:blipFill>
        <p:spPr>
          <a:xfrm>
            <a:off x="414178" y="1287076"/>
            <a:ext cx="11342654" cy="5518735"/>
          </a:xfrm>
          <a:prstGeom prst="rect">
            <a:avLst/>
          </a:prstGeom>
        </p:spPr>
      </p:pic>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94501532"/>
      </p:ext>
    </p:extLst>
  </p:cSld>
  <p:clrMapOvr>
    <a:masterClrMapping/>
  </p:clrMapOvr>
  <mc:AlternateContent xmlns:mc="http://schemas.openxmlformats.org/markup-compatibility/2006" xmlns:p14="http://schemas.microsoft.com/office/powerpoint/2010/main">
    <mc:Choice Requires="p14">
      <p:transition spd="slow" p14:dur="2000" advTm="13068"/>
    </mc:Choice>
    <mc:Fallback xmlns="">
      <p:transition spd="slow" advTm="13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91484" y="6356350"/>
            <a:ext cx="2743200" cy="365125"/>
          </a:xfrm>
        </p:spPr>
        <p:txBody>
          <a:bodyPr/>
          <a:lstStyle/>
          <a:p>
            <a:fld id="{D339279A-9CE5-4E47-B07B-F5EE1F1AD395}" type="slidenum">
              <a:rPr kumimoji="1" lang="ja-JP" altLang="en-US" smtClean="0"/>
              <a:t>60</a:t>
            </a:fld>
            <a:endParaRPr kumimoji="1" lang="ja-JP" altLang="en-US"/>
          </a:p>
        </p:txBody>
      </p:sp>
      <p:sp>
        <p:nvSpPr>
          <p:cNvPr id="3" name="正方形/長方形 2"/>
          <p:cNvSpPr/>
          <p:nvPr/>
        </p:nvSpPr>
        <p:spPr>
          <a:xfrm>
            <a:off x="0" y="0"/>
            <a:ext cx="12192000" cy="2785378"/>
          </a:xfrm>
          <a:prstGeom prst="rect">
            <a:avLst/>
          </a:prstGeom>
        </p:spPr>
        <p:txBody>
          <a:bodyPr wrap="square">
            <a:spAutoFit/>
          </a:bodyPr>
          <a:lstStyle/>
          <a:p>
            <a:r>
              <a:rPr lang="ja-JP" altLang="en-US" b="1" dirty="0"/>
              <a:t>（</a:t>
            </a:r>
            <a:r>
              <a:rPr lang="ja-JP" altLang="en-US" sz="2000" b="1" dirty="0"/>
              <a:t>１６）勤務体制の確保</a:t>
            </a:r>
            <a:r>
              <a:rPr lang="en-US" altLang="ja-JP" sz="2000" b="1" dirty="0"/>
              <a:t>(</a:t>
            </a:r>
            <a:r>
              <a:rPr lang="ja-JP" altLang="en-US" sz="2000" b="1" dirty="0"/>
              <a:t>基準第</a:t>
            </a:r>
            <a:r>
              <a:rPr lang="en-US" altLang="ja-JP" sz="2000" b="1" dirty="0"/>
              <a:t>19</a:t>
            </a:r>
            <a:r>
              <a:rPr lang="ja-JP" altLang="en-US" sz="2000" b="1" dirty="0"/>
              <a:t>条</a:t>
            </a:r>
            <a:r>
              <a:rPr lang="en-US" altLang="ja-JP" sz="2000" b="1" dirty="0"/>
              <a:t>)</a:t>
            </a:r>
          </a:p>
          <a:p>
            <a:pPr marL="530225" indent="-179388"/>
            <a:r>
              <a:rPr lang="en-US" altLang="ja-JP" sz="2000" dirty="0"/>
              <a:t>①</a:t>
            </a:r>
            <a:r>
              <a:rPr lang="ja-JP" altLang="en-US" sz="2000" dirty="0"/>
              <a:t> 事業所ごとに、原則として月ごとの勤務表を作成し、介護支援専門員については、日々の勤務時間、常勤・非常勤の別、管理者との兼務関係等を明確にすること。</a:t>
            </a:r>
          </a:p>
          <a:p>
            <a:pPr marL="530225" indent="-179388"/>
            <a:endParaRPr lang="en-US" altLang="ja-JP" sz="300" dirty="0" smtClean="0"/>
          </a:p>
          <a:p>
            <a:pPr marL="530225" indent="-179388"/>
            <a:r>
              <a:rPr lang="ja-JP" altLang="en-US" sz="2000" dirty="0" smtClean="0"/>
              <a:t>② </a:t>
            </a:r>
            <a:r>
              <a:rPr lang="ja-JP" altLang="en-US" sz="2000" dirty="0"/>
              <a:t>勤務の状況等は管理者が管理する必要があり、当該事業所の業務として一体的に管理されること。</a:t>
            </a:r>
          </a:p>
          <a:p>
            <a:pPr marL="530225" indent="-179388"/>
            <a:endParaRPr lang="en-US" altLang="ja-JP" sz="300" dirty="0" smtClean="0"/>
          </a:p>
          <a:p>
            <a:pPr marL="530225" indent="-179388"/>
            <a:r>
              <a:rPr lang="ja-JP" altLang="en-US" sz="2000" dirty="0" smtClean="0"/>
              <a:t>③ </a:t>
            </a:r>
            <a:r>
              <a:rPr lang="ja-JP" altLang="en-US" sz="2000" dirty="0"/>
              <a:t>事業者は、事業所ごとに、事業所の介護支援専門員に指定居宅介護支援の業務を担当させること。</a:t>
            </a:r>
          </a:p>
          <a:p>
            <a:pPr marL="530225" indent="-179388"/>
            <a:endParaRPr lang="en-US" altLang="ja-JP" sz="300" dirty="0" smtClean="0"/>
          </a:p>
          <a:p>
            <a:pPr marL="530225" indent="-179388"/>
            <a:r>
              <a:rPr lang="ja-JP" altLang="en-US" sz="2000" dirty="0" smtClean="0"/>
              <a:t>④ </a:t>
            </a:r>
            <a:r>
              <a:rPr lang="ja-JP" altLang="en-US" sz="2000" dirty="0"/>
              <a:t>事業者は、介護支援専門員の資質の向上を図る研修の機会を確保すること。</a:t>
            </a:r>
          </a:p>
          <a:p>
            <a:pPr marL="530225" indent="-179388"/>
            <a:endParaRPr lang="en-US" altLang="ja-JP" sz="300" dirty="0" smtClean="0"/>
          </a:p>
          <a:p>
            <a:pPr marL="530225" indent="-179388"/>
            <a:r>
              <a:rPr lang="ja-JP" altLang="en-US" sz="2000" dirty="0" smtClean="0"/>
              <a:t>⑤ </a:t>
            </a:r>
            <a:r>
              <a:rPr lang="ja-JP" altLang="en-US" sz="2000" dirty="0"/>
              <a:t>事業主は、職場におけるセクシュアルハラスメントやパワーハラスメント（以下「職場におけるハラスメント」という。）の防止のための雇用管理上の措置を講じること</a:t>
            </a:r>
            <a:r>
              <a:rPr lang="ja-JP" altLang="en-US" sz="2000" dirty="0" smtClean="0"/>
              <a:t>。</a:t>
            </a:r>
            <a:endParaRPr lang="en-US" altLang="ja-JP" sz="2000" dirty="0" smtClean="0"/>
          </a:p>
          <a:p>
            <a:pPr marL="539750" indent="-179388"/>
            <a:endParaRPr lang="en-US" altLang="ja-JP" sz="300" dirty="0" smtClean="0"/>
          </a:p>
        </p:txBody>
      </p:sp>
      <p:sp>
        <p:nvSpPr>
          <p:cNvPr id="4" name="正方形/長方形 3"/>
          <p:cNvSpPr/>
          <p:nvPr/>
        </p:nvSpPr>
        <p:spPr>
          <a:xfrm>
            <a:off x="280219" y="2770330"/>
            <a:ext cx="11754465" cy="3883559"/>
          </a:xfrm>
          <a:prstGeom prst="rect">
            <a:avLst/>
          </a:prstGeom>
          <a:ln w="6350">
            <a:solidFill>
              <a:schemeClr val="tx1"/>
            </a:solidFill>
            <a:prstDash val="sysDot"/>
          </a:ln>
        </p:spPr>
        <p:txBody>
          <a:bodyPr wrap="square" tIns="36000" bIns="0" anchor="ctr" anchorCtr="0">
            <a:spAutoFit/>
          </a:bodyPr>
          <a:lstStyle/>
          <a:p>
            <a:pPr marL="179388" lvl="0" indent="-179388"/>
            <a:r>
              <a:rPr lang="en-US" altLang="ja-JP" sz="2000" dirty="0">
                <a:solidFill>
                  <a:prstClr val="black"/>
                </a:solidFill>
              </a:rPr>
              <a:t>※ </a:t>
            </a:r>
            <a:r>
              <a:rPr lang="ja-JP" altLang="en-US" sz="2000" dirty="0">
                <a:solidFill>
                  <a:prstClr val="black"/>
                </a:solidFill>
              </a:rPr>
              <a:t>事業主が講ずべき措置の具体的内容は「職場におけるハラスメントに関する指針（平成</a:t>
            </a:r>
            <a:r>
              <a:rPr lang="en-US" altLang="ja-JP" sz="2000" dirty="0">
                <a:solidFill>
                  <a:prstClr val="black"/>
                </a:solidFill>
              </a:rPr>
              <a:t>18</a:t>
            </a:r>
            <a:r>
              <a:rPr lang="ja-JP" altLang="en-US" sz="2000" dirty="0">
                <a:solidFill>
                  <a:prstClr val="black"/>
                </a:solidFill>
              </a:rPr>
              <a:t>年厚労省告示第</a:t>
            </a:r>
            <a:r>
              <a:rPr lang="en-US" altLang="ja-JP" sz="2000" dirty="0">
                <a:solidFill>
                  <a:prstClr val="black"/>
                </a:solidFill>
              </a:rPr>
              <a:t>615</a:t>
            </a:r>
            <a:r>
              <a:rPr lang="ja-JP" altLang="en-US" sz="2000" dirty="0">
                <a:solidFill>
                  <a:prstClr val="black"/>
                </a:solidFill>
              </a:rPr>
              <a:t>号）（令和</a:t>
            </a:r>
            <a:r>
              <a:rPr lang="en-US" altLang="ja-JP" sz="2000" dirty="0">
                <a:solidFill>
                  <a:prstClr val="black"/>
                </a:solidFill>
              </a:rPr>
              <a:t>2</a:t>
            </a:r>
            <a:r>
              <a:rPr lang="ja-JP" altLang="en-US" sz="2000" dirty="0">
                <a:solidFill>
                  <a:prstClr val="black"/>
                </a:solidFill>
              </a:rPr>
              <a:t>年厚労省告示第</a:t>
            </a:r>
            <a:r>
              <a:rPr lang="en-US" altLang="ja-JP" sz="2000" dirty="0">
                <a:solidFill>
                  <a:prstClr val="black"/>
                </a:solidFill>
              </a:rPr>
              <a:t>5</a:t>
            </a:r>
            <a:r>
              <a:rPr lang="ja-JP" altLang="en-US" sz="2000" dirty="0">
                <a:solidFill>
                  <a:prstClr val="black"/>
                </a:solidFill>
              </a:rPr>
              <a:t>号）」に規定されているが、特に以下の内容に留意すること。</a:t>
            </a:r>
          </a:p>
          <a:p>
            <a:pPr marL="354013" lvl="0" indent="-179388"/>
            <a:r>
              <a:rPr lang="en-US" altLang="ja-JP" sz="2000" dirty="0" smtClean="0">
                <a:solidFill>
                  <a:prstClr val="black"/>
                </a:solidFill>
              </a:rPr>
              <a:t>ⅰ</a:t>
            </a:r>
            <a:r>
              <a:rPr lang="ja-JP" altLang="en-US" sz="2000" dirty="0" smtClean="0">
                <a:solidFill>
                  <a:prstClr val="black"/>
                </a:solidFill>
              </a:rPr>
              <a:t>）事</a:t>
            </a:r>
            <a:r>
              <a:rPr lang="ja-JP" altLang="en-US" sz="2000" dirty="0">
                <a:solidFill>
                  <a:prstClr val="black"/>
                </a:solidFill>
              </a:rPr>
              <a:t>業者の方針等の明確化及びその周知・啓発</a:t>
            </a:r>
            <a:endParaRPr lang="en-US" altLang="ja-JP" sz="2000" dirty="0">
              <a:solidFill>
                <a:prstClr val="black"/>
              </a:solidFill>
            </a:endParaRPr>
          </a:p>
          <a:p>
            <a:pPr marL="354013" lvl="0" indent="-179388"/>
            <a:r>
              <a:rPr lang="ja-JP" altLang="en-US" sz="2000" dirty="0">
                <a:solidFill>
                  <a:prstClr val="black"/>
                </a:solidFill>
              </a:rPr>
              <a:t>　</a:t>
            </a:r>
            <a:r>
              <a:rPr lang="ja-JP" altLang="en-US" sz="2000" dirty="0" smtClean="0">
                <a:solidFill>
                  <a:prstClr val="black"/>
                </a:solidFill>
              </a:rPr>
              <a:t>職場</a:t>
            </a:r>
            <a:r>
              <a:rPr lang="ja-JP" altLang="en-US" sz="2000" dirty="0">
                <a:solidFill>
                  <a:prstClr val="black"/>
                </a:solidFill>
              </a:rPr>
              <a:t>におけるハラスメントの内容及び職場におけるハラスメントを行ってはならない旨の方針を明確化し、従業者に周知・啓発すること。</a:t>
            </a:r>
          </a:p>
          <a:p>
            <a:pPr marL="354013" lvl="0" indent="-179388"/>
            <a:r>
              <a:rPr lang="en-US" altLang="ja-JP" sz="2000" dirty="0" smtClean="0">
                <a:solidFill>
                  <a:prstClr val="black"/>
                </a:solidFill>
              </a:rPr>
              <a:t>ⅱ</a:t>
            </a:r>
            <a:r>
              <a:rPr lang="ja-JP" altLang="en-US" sz="2000" dirty="0" smtClean="0">
                <a:solidFill>
                  <a:prstClr val="black"/>
                </a:solidFill>
              </a:rPr>
              <a:t>）相談</a:t>
            </a:r>
            <a:r>
              <a:rPr lang="ja-JP" altLang="en-US" sz="2000" dirty="0">
                <a:solidFill>
                  <a:prstClr val="black"/>
                </a:solidFill>
              </a:rPr>
              <a:t>（苦情を含む）に応じ、適切に対応するために必要な体制の整備</a:t>
            </a:r>
          </a:p>
          <a:p>
            <a:pPr marL="354013" lvl="0" indent="-179388"/>
            <a:r>
              <a:rPr lang="ja-JP" altLang="en-US" sz="2000" dirty="0">
                <a:solidFill>
                  <a:prstClr val="black"/>
                </a:solidFill>
              </a:rPr>
              <a:t>　</a:t>
            </a:r>
            <a:r>
              <a:rPr lang="ja-JP" altLang="en-US" sz="2000" dirty="0" smtClean="0">
                <a:solidFill>
                  <a:prstClr val="black"/>
                </a:solidFill>
              </a:rPr>
              <a:t>相談</a:t>
            </a:r>
            <a:r>
              <a:rPr lang="ja-JP" altLang="en-US" sz="2000" dirty="0">
                <a:solidFill>
                  <a:prstClr val="black"/>
                </a:solidFill>
              </a:rPr>
              <a:t>に対応する担当者をあらかじめ定めること等により、相談への対応のための窓口をあらかじめ定め、労働者に周知すること。</a:t>
            </a:r>
          </a:p>
          <a:p>
            <a:pPr marL="179388" lvl="0" indent="-179388"/>
            <a:endParaRPr lang="en-US" altLang="ja-JP" sz="500" dirty="0">
              <a:solidFill>
                <a:prstClr val="black"/>
              </a:solidFill>
            </a:endParaRPr>
          </a:p>
          <a:p>
            <a:pPr marL="179388" lvl="0" indent="-179388"/>
            <a:r>
              <a:rPr lang="en-US" altLang="ja-JP" sz="2000" dirty="0">
                <a:solidFill>
                  <a:prstClr val="black"/>
                </a:solidFill>
              </a:rPr>
              <a:t>※</a:t>
            </a:r>
            <a:r>
              <a:rPr lang="ja-JP" altLang="en-US" sz="2000" dirty="0">
                <a:solidFill>
                  <a:prstClr val="black"/>
                </a:solidFill>
              </a:rPr>
              <a:t> セクシュアルハラスメントについては、上司や同僚に限らず、利用者やその家族等から受けるものも</a:t>
            </a:r>
            <a:r>
              <a:rPr lang="ja-JP" altLang="en-US" sz="2000" dirty="0" smtClean="0">
                <a:solidFill>
                  <a:prstClr val="black"/>
                </a:solidFill>
              </a:rPr>
              <a:t>含まれることに留意すること。</a:t>
            </a:r>
            <a:endParaRPr lang="en-US" altLang="ja-JP" sz="2000" dirty="0">
              <a:solidFill>
                <a:prstClr val="black"/>
              </a:solidFill>
            </a:endParaRPr>
          </a:p>
          <a:p>
            <a:pPr marL="179388" lvl="0" indent="-179388"/>
            <a:endParaRPr lang="en-US" altLang="ja-JP" sz="500" dirty="0">
              <a:solidFill>
                <a:prstClr val="black"/>
              </a:solidFill>
            </a:endParaRPr>
          </a:p>
          <a:p>
            <a:pPr marL="179388" lvl="0" indent="-179388"/>
            <a:r>
              <a:rPr lang="en-US" altLang="ja-JP" sz="2000" dirty="0">
                <a:solidFill>
                  <a:prstClr val="black"/>
                </a:solidFill>
              </a:rPr>
              <a:t>※ </a:t>
            </a:r>
            <a:r>
              <a:rPr lang="ja-JP" altLang="en-US" sz="2000" dirty="0">
                <a:solidFill>
                  <a:prstClr val="black"/>
                </a:solidFill>
              </a:rPr>
              <a:t>厚生労働省「介護現場におけるハラスメント対策」参照　</a:t>
            </a:r>
            <a:r>
              <a:rPr lang="en-US" altLang="ja-JP" sz="2000" dirty="0">
                <a:solidFill>
                  <a:prstClr val="black"/>
                </a:solidFill>
                <a:hlinkClick r:id="rId2"/>
              </a:rPr>
              <a:t>https://www.mhlw.go.jp/stf/newpage_05120.html</a:t>
            </a:r>
            <a:endParaRPr lang="en-US" altLang="ja-JP" sz="2000" dirty="0">
              <a:solidFill>
                <a:prstClr val="black"/>
              </a:solidFill>
            </a:endParaRPr>
          </a:p>
        </p:txBody>
      </p:sp>
    </p:spTree>
    <p:extLst>
      <p:ext uri="{BB962C8B-B14F-4D97-AF65-F5344CB8AC3E}">
        <p14:creationId xmlns:p14="http://schemas.microsoft.com/office/powerpoint/2010/main" val="41704085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51453" y="6492875"/>
            <a:ext cx="2743200" cy="365125"/>
          </a:xfrm>
        </p:spPr>
        <p:txBody>
          <a:bodyPr/>
          <a:lstStyle/>
          <a:p>
            <a:fld id="{D339279A-9CE5-4E47-B07B-F5EE1F1AD395}" type="slidenum">
              <a:rPr kumimoji="1" lang="ja-JP" altLang="en-US" smtClean="0"/>
              <a:t>61</a:t>
            </a:fld>
            <a:endParaRPr kumimoji="1" lang="ja-JP" altLang="en-US" dirty="0"/>
          </a:p>
        </p:txBody>
      </p:sp>
      <p:sp>
        <p:nvSpPr>
          <p:cNvPr id="3" name="正方形/長方形 2"/>
          <p:cNvSpPr/>
          <p:nvPr/>
        </p:nvSpPr>
        <p:spPr>
          <a:xfrm>
            <a:off x="0" y="0"/>
            <a:ext cx="12192000" cy="10325904"/>
          </a:xfrm>
          <a:prstGeom prst="rect">
            <a:avLst/>
          </a:prstGeom>
        </p:spPr>
        <p:txBody>
          <a:bodyPr wrap="square">
            <a:spAutoFit/>
          </a:bodyPr>
          <a:lstStyle/>
          <a:p>
            <a:r>
              <a:rPr lang="ja-JP" altLang="en-US" sz="2000" b="1" dirty="0" smtClean="0"/>
              <a:t>（</a:t>
            </a:r>
            <a:r>
              <a:rPr lang="ja-JP" altLang="en-US" sz="2000" b="1" dirty="0"/>
              <a:t>１７）業務継続計画の策定等（第</a:t>
            </a:r>
            <a:r>
              <a:rPr lang="en-US" altLang="ja-JP" sz="2000" b="1" dirty="0" smtClean="0"/>
              <a:t>19</a:t>
            </a:r>
            <a:r>
              <a:rPr lang="ja-JP" altLang="en-US" sz="2000" b="1" dirty="0" smtClean="0"/>
              <a:t>条</a:t>
            </a:r>
            <a:r>
              <a:rPr lang="ja-JP" altLang="en-US" sz="2000" b="1" dirty="0"/>
              <a:t>の</a:t>
            </a:r>
            <a:r>
              <a:rPr lang="en-US" altLang="ja-JP" sz="2000" b="1" dirty="0"/>
              <a:t>2</a:t>
            </a:r>
            <a:r>
              <a:rPr lang="ja-JP" altLang="en-US" sz="2000" b="1" dirty="0"/>
              <a:t>）</a:t>
            </a:r>
          </a:p>
          <a:p>
            <a:pPr marL="442913" indent="-173038"/>
            <a:r>
              <a:rPr lang="ja-JP" altLang="en-US" sz="2000" dirty="0" smtClean="0"/>
              <a:t>① 感染症</a:t>
            </a:r>
            <a:r>
              <a:rPr lang="ja-JP" altLang="en-US" sz="2000" dirty="0"/>
              <a:t>や非常災害の発生時において、利用者に対するサービスの提供を継続的に実施するための、及び</a:t>
            </a:r>
            <a:r>
              <a:rPr lang="ja-JP" altLang="en-US" sz="2000" dirty="0" smtClean="0"/>
              <a:t>非常時</a:t>
            </a:r>
            <a:r>
              <a:rPr lang="ja-JP" altLang="en-US" sz="2000" dirty="0"/>
              <a:t>の体制で早期の業務再開を図るための計画（以下「業務継続計画」という。）を策定し、当該業務継続計画に</a:t>
            </a:r>
            <a:r>
              <a:rPr lang="ja-JP" altLang="en-US" sz="2000" dirty="0" smtClean="0"/>
              <a:t>従い必要</a:t>
            </a:r>
            <a:r>
              <a:rPr lang="ja-JP" altLang="en-US" sz="2000" dirty="0"/>
              <a:t>な措置を講じなければならない。</a:t>
            </a:r>
          </a:p>
          <a:p>
            <a:pPr marL="442913" indent="-177800"/>
            <a:r>
              <a:rPr lang="ja-JP" altLang="en-US" sz="2000" dirty="0"/>
              <a:t>② 従業者に対し、業務継続計画について周知するとともに、必要な研修及び訓練（シミュレーション）を定期的に実施しなければならない</a:t>
            </a:r>
            <a:r>
              <a:rPr lang="ja-JP" altLang="en-US" sz="2000" dirty="0" smtClean="0"/>
              <a:t>。</a:t>
            </a:r>
            <a:endParaRPr lang="en-US" altLang="ja-JP" sz="2000" dirty="0" smtClean="0"/>
          </a:p>
          <a:p>
            <a:pPr marL="442913" indent="-177800"/>
            <a:r>
              <a:rPr lang="ja-JP" altLang="en-US" sz="2000" dirty="0"/>
              <a:t>③ 定期的に業務継続計画の見直しを行い、必要に応じて業務継続計画の変更を行う。</a:t>
            </a:r>
            <a:endParaRPr lang="en-US" altLang="ja-JP" sz="2000" dirty="0" smtClean="0"/>
          </a:p>
          <a:p>
            <a:pPr marL="539750"/>
            <a:endParaRPr lang="en-US" altLang="ja-JP" sz="2000" dirty="0"/>
          </a:p>
          <a:p>
            <a:pPr marL="539750"/>
            <a:endParaRPr lang="en-US" altLang="ja-JP" sz="2000" dirty="0" smtClean="0"/>
          </a:p>
          <a:p>
            <a:pPr marL="539750"/>
            <a:endParaRPr lang="en-US" altLang="ja-JP" sz="2000" dirty="0"/>
          </a:p>
          <a:p>
            <a:pPr marL="539750"/>
            <a:endParaRPr lang="en-US" altLang="ja-JP" sz="2000" dirty="0" smtClean="0"/>
          </a:p>
          <a:p>
            <a:pPr marL="539750"/>
            <a:endParaRPr lang="en-US" altLang="ja-JP" sz="2000" dirty="0"/>
          </a:p>
          <a:p>
            <a:pPr marL="539750"/>
            <a:endParaRPr lang="en-US" altLang="ja-JP" sz="2000" dirty="0" smtClean="0"/>
          </a:p>
          <a:p>
            <a:pPr marL="539750"/>
            <a:endParaRPr lang="en-US" altLang="ja-JP" sz="2000" dirty="0" smtClean="0"/>
          </a:p>
          <a:p>
            <a:pPr marL="442913" indent="-179388"/>
            <a:endParaRPr lang="en-US" altLang="ja-JP" sz="500" dirty="0" smtClean="0"/>
          </a:p>
          <a:p>
            <a:pPr marL="442913" indent="-179388"/>
            <a:endParaRPr lang="en-US" altLang="ja-JP" sz="2000" dirty="0" smtClean="0"/>
          </a:p>
          <a:p>
            <a:pPr marL="442913" indent="-179388"/>
            <a:endParaRPr lang="en-US" altLang="ja-JP" sz="2000" dirty="0" smtClean="0"/>
          </a:p>
          <a:p>
            <a:pPr marL="442913" indent="-179388"/>
            <a:endParaRPr lang="en-US" altLang="ja-JP" sz="2000" dirty="0"/>
          </a:p>
          <a:p>
            <a:pPr marL="442913" indent="-179388"/>
            <a:endParaRPr lang="en-US" altLang="ja-JP" sz="2000" dirty="0" smtClean="0"/>
          </a:p>
          <a:p>
            <a:pPr marL="442913" indent="-179388"/>
            <a:endParaRPr lang="en-US" altLang="ja-JP" sz="2000" dirty="0" smtClean="0"/>
          </a:p>
          <a:p>
            <a:pPr marL="442913" indent="-179388"/>
            <a:endParaRPr lang="en-US" altLang="ja-JP" sz="2000" dirty="0"/>
          </a:p>
          <a:p>
            <a:pPr marL="442913" indent="-179388"/>
            <a:endParaRPr lang="en-US" altLang="ja-JP" sz="2000" dirty="0" smtClean="0"/>
          </a:p>
          <a:p>
            <a:pPr marL="442913" indent="-179388"/>
            <a:endParaRPr lang="en-US" altLang="ja-JP" sz="2000" dirty="0"/>
          </a:p>
          <a:p>
            <a:pPr marL="442913" indent="-179388"/>
            <a:endParaRPr lang="en-US" altLang="ja-JP" sz="2000" dirty="0" smtClean="0"/>
          </a:p>
          <a:p>
            <a:pPr marL="442913" indent="-179388"/>
            <a:endParaRPr lang="en-US" altLang="ja-JP" sz="2000" dirty="0"/>
          </a:p>
          <a:p>
            <a:pPr marL="442913" indent="-179388"/>
            <a:endParaRPr lang="en-US" altLang="ja-JP" sz="2000" dirty="0" smtClean="0"/>
          </a:p>
          <a:p>
            <a:pPr marL="442913" indent="-179388"/>
            <a:endParaRPr lang="ja-JP" altLang="en-US" sz="2000" dirty="0"/>
          </a:p>
          <a:p>
            <a:pPr marL="1344613" indent="-1344613">
              <a:lnSpc>
                <a:spcPts val="2000"/>
              </a:lnSpc>
            </a:pPr>
            <a:r>
              <a:rPr lang="ja-JP" altLang="en-US" sz="2000" dirty="0"/>
              <a:t>　</a:t>
            </a:r>
            <a:endParaRPr lang="en-US" altLang="ja-JP" sz="2000" dirty="0" smtClean="0"/>
          </a:p>
          <a:p>
            <a:pPr marL="1344613" indent="-1344613">
              <a:lnSpc>
                <a:spcPts val="2000"/>
              </a:lnSpc>
            </a:pPr>
            <a:endParaRPr lang="en-US" altLang="ja-JP" sz="2000" dirty="0"/>
          </a:p>
          <a:p>
            <a:pPr marL="1344613" indent="-1344613">
              <a:lnSpc>
                <a:spcPts val="2000"/>
              </a:lnSpc>
            </a:pPr>
            <a:endParaRPr lang="en-US" altLang="ja-JP" sz="2000" dirty="0" smtClean="0"/>
          </a:p>
          <a:p>
            <a:pPr marL="1344613" indent="-1344613">
              <a:lnSpc>
                <a:spcPts val="2000"/>
              </a:lnSpc>
            </a:pPr>
            <a:endParaRPr lang="en-US" altLang="ja-JP" sz="2000" dirty="0"/>
          </a:p>
          <a:p>
            <a:pPr marL="1344613" indent="-1344613">
              <a:lnSpc>
                <a:spcPts val="2000"/>
              </a:lnSpc>
            </a:pPr>
            <a:endParaRPr lang="en-US" altLang="ja-JP" sz="2000" dirty="0" smtClean="0"/>
          </a:p>
          <a:p>
            <a:pPr marL="1344613" indent="-1344613">
              <a:lnSpc>
                <a:spcPts val="2000"/>
              </a:lnSpc>
            </a:pPr>
            <a:r>
              <a:rPr lang="ja-JP" altLang="en-US" sz="2000" dirty="0"/>
              <a:t>　</a:t>
            </a:r>
            <a:endParaRPr lang="en-US" altLang="ja-JP" sz="500" dirty="0" smtClean="0"/>
          </a:p>
          <a:p>
            <a:pPr marL="442913" indent="-179388"/>
            <a:endParaRPr lang="en-US" altLang="ja-JP" sz="2000" dirty="0" smtClean="0"/>
          </a:p>
          <a:p>
            <a:pPr marL="442913" indent="-179388"/>
            <a:endParaRPr lang="ja-JP" altLang="en-US" sz="2000" dirty="0"/>
          </a:p>
        </p:txBody>
      </p:sp>
      <p:sp>
        <p:nvSpPr>
          <p:cNvPr id="4" name="正方形/長方形 3"/>
          <p:cNvSpPr/>
          <p:nvPr/>
        </p:nvSpPr>
        <p:spPr>
          <a:xfrm>
            <a:off x="529966" y="2165060"/>
            <a:ext cx="11662034" cy="4811574"/>
          </a:xfrm>
          <a:prstGeom prst="rect">
            <a:avLst/>
          </a:prstGeom>
          <a:ln w="6350">
            <a:solidFill>
              <a:schemeClr val="tx1"/>
            </a:solidFill>
            <a:prstDash val="sysDot"/>
          </a:ln>
        </p:spPr>
        <p:txBody>
          <a:bodyPr wrap="square" anchor="ctr" anchorCtr="0">
            <a:spAutoFit/>
          </a:bodyPr>
          <a:lstStyle/>
          <a:p>
            <a:pPr lvl="0">
              <a:lnSpc>
                <a:spcPts val="2300"/>
              </a:lnSpc>
            </a:pPr>
            <a:r>
              <a:rPr lang="ja-JP" altLang="en-US" sz="2000" dirty="0">
                <a:solidFill>
                  <a:prstClr val="black"/>
                </a:solidFill>
              </a:rPr>
              <a:t>〇 業務継続計画には、以下の項目等を記載すること</a:t>
            </a:r>
            <a:endParaRPr lang="en-US" altLang="ja-JP" sz="2000" dirty="0">
              <a:solidFill>
                <a:prstClr val="black"/>
              </a:solidFill>
            </a:endParaRPr>
          </a:p>
          <a:p>
            <a:pPr lvl="0">
              <a:lnSpc>
                <a:spcPts val="2300"/>
              </a:lnSpc>
            </a:pPr>
            <a:r>
              <a:rPr lang="en-US" altLang="ja-JP" sz="2000" dirty="0" smtClean="0">
                <a:solidFill>
                  <a:prstClr val="black"/>
                </a:solidFill>
              </a:rPr>
              <a:t>ⅰ</a:t>
            </a:r>
            <a:r>
              <a:rPr lang="ja-JP" altLang="en-US" sz="2000" dirty="0" smtClean="0">
                <a:solidFill>
                  <a:prstClr val="black"/>
                </a:solidFill>
              </a:rPr>
              <a:t>）感染症</a:t>
            </a:r>
            <a:r>
              <a:rPr lang="ja-JP" altLang="en-US" sz="2000" dirty="0">
                <a:solidFill>
                  <a:prstClr val="black"/>
                </a:solidFill>
              </a:rPr>
              <a:t>に係る業務継続計画</a:t>
            </a:r>
          </a:p>
          <a:p>
            <a:pPr lvl="0">
              <a:lnSpc>
                <a:spcPts val="2300"/>
              </a:lnSpc>
            </a:pPr>
            <a:r>
              <a:rPr lang="ja-JP" altLang="en-US" sz="2000" dirty="0">
                <a:solidFill>
                  <a:prstClr val="black"/>
                </a:solidFill>
              </a:rPr>
              <a:t>　</a:t>
            </a:r>
            <a:r>
              <a:rPr lang="en-US" altLang="ja-JP" sz="2000" dirty="0" smtClean="0">
                <a:solidFill>
                  <a:prstClr val="black"/>
                </a:solidFill>
              </a:rPr>
              <a:t>a</a:t>
            </a:r>
            <a:r>
              <a:rPr lang="en-US" altLang="ja-JP" sz="2000" dirty="0">
                <a:solidFill>
                  <a:prstClr val="black"/>
                </a:solidFill>
              </a:rPr>
              <a:t>. </a:t>
            </a:r>
            <a:r>
              <a:rPr lang="ja-JP" altLang="en-US" sz="2000" dirty="0">
                <a:solidFill>
                  <a:prstClr val="black"/>
                </a:solidFill>
              </a:rPr>
              <a:t>平時からの備え（体制構築・整備、感染症防止に向けた取組の実施、備蓄品の確保等）</a:t>
            </a:r>
          </a:p>
          <a:p>
            <a:pPr lvl="0">
              <a:lnSpc>
                <a:spcPts val="2300"/>
              </a:lnSpc>
            </a:pPr>
            <a:r>
              <a:rPr lang="ja-JP" altLang="en-US" sz="2000" dirty="0">
                <a:solidFill>
                  <a:prstClr val="black"/>
                </a:solidFill>
              </a:rPr>
              <a:t>　</a:t>
            </a:r>
            <a:r>
              <a:rPr lang="en-US" altLang="ja-JP" sz="2000" dirty="0" smtClean="0">
                <a:solidFill>
                  <a:prstClr val="black"/>
                </a:solidFill>
              </a:rPr>
              <a:t>b</a:t>
            </a:r>
            <a:r>
              <a:rPr lang="en-US" altLang="ja-JP" sz="2000" dirty="0">
                <a:solidFill>
                  <a:prstClr val="black"/>
                </a:solidFill>
              </a:rPr>
              <a:t>. </a:t>
            </a:r>
            <a:r>
              <a:rPr lang="ja-JP" altLang="en-US" sz="2000" dirty="0">
                <a:solidFill>
                  <a:prstClr val="black"/>
                </a:solidFill>
              </a:rPr>
              <a:t>初動対応</a:t>
            </a:r>
          </a:p>
          <a:p>
            <a:pPr lvl="0">
              <a:lnSpc>
                <a:spcPts val="2300"/>
              </a:lnSpc>
            </a:pPr>
            <a:r>
              <a:rPr lang="ja-JP" altLang="en-US" sz="2000" dirty="0">
                <a:solidFill>
                  <a:prstClr val="black"/>
                </a:solidFill>
              </a:rPr>
              <a:t>　</a:t>
            </a:r>
            <a:r>
              <a:rPr lang="en-US" altLang="ja-JP" sz="2000" dirty="0" smtClean="0">
                <a:solidFill>
                  <a:prstClr val="black"/>
                </a:solidFill>
              </a:rPr>
              <a:t>c</a:t>
            </a:r>
            <a:r>
              <a:rPr lang="en-US" altLang="ja-JP" sz="2000" dirty="0">
                <a:solidFill>
                  <a:prstClr val="black"/>
                </a:solidFill>
              </a:rPr>
              <a:t>. </a:t>
            </a:r>
            <a:r>
              <a:rPr lang="ja-JP" altLang="en-US" sz="2000" dirty="0">
                <a:solidFill>
                  <a:prstClr val="black"/>
                </a:solidFill>
              </a:rPr>
              <a:t>感染拡大防止体制の確立（保健所との連携、濃厚接触者への対応、関係者との情報共有等）</a:t>
            </a:r>
          </a:p>
          <a:p>
            <a:pPr lvl="0">
              <a:lnSpc>
                <a:spcPts val="2300"/>
              </a:lnSpc>
            </a:pPr>
            <a:r>
              <a:rPr lang="en-US" altLang="ja-JP" sz="2000" dirty="0" smtClean="0">
                <a:solidFill>
                  <a:prstClr val="black"/>
                </a:solidFill>
              </a:rPr>
              <a:t>ⅱ</a:t>
            </a:r>
            <a:r>
              <a:rPr lang="ja-JP" altLang="en-US" sz="2000" dirty="0" smtClean="0">
                <a:solidFill>
                  <a:prstClr val="black"/>
                </a:solidFill>
              </a:rPr>
              <a:t>）災害</a:t>
            </a:r>
            <a:r>
              <a:rPr lang="ja-JP" altLang="en-US" sz="2000" dirty="0">
                <a:solidFill>
                  <a:prstClr val="black"/>
                </a:solidFill>
              </a:rPr>
              <a:t>に係る業務継続計画</a:t>
            </a:r>
          </a:p>
          <a:p>
            <a:pPr marL="530225" lvl="0" indent="-530225">
              <a:lnSpc>
                <a:spcPts val="2300"/>
              </a:lnSpc>
            </a:pPr>
            <a:r>
              <a:rPr lang="ja-JP" altLang="en-US" sz="2000" dirty="0" smtClean="0">
                <a:solidFill>
                  <a:prstClr val="black"/>
                </a:solidFill>
              </a:rPr>
              <a:t>　</a:t>
            </a:r>
            <a:r>
              <a:rPr lang="en-US" altLang="ja-JP" sz="2000" dirty="0" smtClean="0">
                <a:solidFill>
                  <a:prstClr val="black"/>
                </a:solidFill>
              </a:rPr>
              <a:t>a</a:t>
            </a:r>
            <a:r>
              <a:rPr lang="en-US" altLang="ja-JP" sz="2000" dirty="0">
                <a:solidFill>
                  <a:prstClr val="black"/>
                </a:solidFill>
              </a:rPr>
              <a:t>. </a:t>
            </a:r>
            <a:r>
              <a:rPr lang="ja-JP" altLang="en-US" sz="2000" dirty="0">
                <a:solidFill>
                  <a:prstClr val="black"/>
                </a:solidFill>
              </a:rPr>
              <a:t>平常時の対応（建物・設備の安全対策、電気・水道等のライフラインが停止した場合の対策、必要品の備蓄等</a:t>
            </a:r>
            <a:r>
              <a:rPr lang="en-US" altLang="ja-JP" sz="2000" dirty="0">
                <a:solidFill>
                  <a:prstClr val="black"/>
                </a:solidFill>
              </a:rPr>
              <a:t>)</a:t>
            </a:r>
            <a:endParaRPr lang="ja-JP" altLang="en-US" sz="2000" dirty="0">
              <a:solidFill>
                <a:prstClr val="black"/>
              </a:solidFill>
            </a:endParaRPr>
          </a:p>
          <a:p>
            <a:pPr lvl="0">
              <a:lnSpc>
                <a:spcPts val="2300"/>
              </a:lnSpc>
            </a:pPr>
            <a:r>
              <a:rPr lang="ja-JP" altLang="en-US" sz="2000" dirty="0" smtClean="0">
                <a:solidFill>
                  <a:prstClr val="black"/>
                </a:solidFill>
              </a:rPr>
              <a:t>　</a:t>
            </a:r>
            <a:r>
              <a:rPr lang="en-US" altLang="ja-JP" sz="2000" dirty="0" smtClean="0">
                <a:solidFill>
                  <a:prstClr val="black"/>
                </a:solidFill>
              </a:rPr>
              <a:t>b</a:t>
            </a:r>
            <a:r>
              <a:rPr lang="en-US" altLang="ja-JP" sz="2000" dirty="0">
                <a:solidFill>
                  <a:prstClr val="black"/>
                </a:solidFill>
              </a:rPr>
              <a:t>. </a:t>
            </a:r>
            <a:r>
              <a:rPr lang="ja-JP" altLang="en-US" sz="2000" dirty="0">
                <a:solidFill>
                  <a:prstClr val="black"/>
                </a:solidFill>
              </a:rPr>
              <a:t>緊急時の対応（業務継続計画発動基準、対応体制</a:t>
            </a:r>
            <a:r>
              <a:rPr lang="ja-JP" altLang="en-US" sz="2000" dirty="0" smtClean="0">
                <a:solidFill>
                  <a:prstClr val="black"/>
                </a:solidFill>
              </a:rPr>
              <a:t>等）</a:t>
            </a:r>
            <a:endParaRPr lang="en-US" altLang="ja-JP" sz="2000" dirty="0" smtClean="0">
              <a:solidFill>
                <a:prstClr val="black"/>
              </a:solidFill>
            </a:endParaRPr>
          </a:p>
          <a:p>
            <a:pPr lvl="0">
              <a:lnSpc>
                <a:spcPts val="2300"/>
              </a:lnSpc>
            </a:pPr>
            <a:r>
              <a:rPr lang="ja-JP" altLang="en-US" sz="2000" dirty="0" smtClean="0">
                <a:solidFill>
                  <a:prstClr val="black"/>
                </a:solidFill>
              </a:rPr>
              <a:t>　</a:t>
            </a:r>
            <a:r>
              <a:rPr lang="en-US" altLang="ja-JP" sz="2000" dirty="0" smtClean="0">
                <a:solidFill>
                  <a:prstClr val="black"/>
                </a:solidFill>
              </a:rPr>
              <a:t>c. </a:t>
            </a:r>
            <a:r>
              <a:rPr lang="ja-JP" altLang="en-US" sz="2000" dirty="0" smtClean="0">
                <a:solidFill>
                  <a:prstClr val="black"/>
                </a:solidFill>
              </a:rPr>
              <a:t>他施設及び地域との連携</a:t>
            </a:r>
            <a:endParaRPr lang="en-US" altLang="ja-JP" sz="2000" dirty="0">
              <a:solidFill>
                <a:prstClr val="black"/>
              </a:solidFill>
            </a:endParaRPr>
          </a:p>
          <a:p>
            <a:pPr marL="171450" lvl="0" indent="-171450">
              <a:lnSpc>
                <a:spcPts val="2300"/>
              </a:lnSpc>
            </a:pPr>
            <a:r>
              <a:rPr lang="en-US" altLang="ja-JP" sz="2000" dirty="0">
                <a:solidFill>
                  <a:prstClr val="black"/>
                </a:solidFill>
              </a:rPr>
              <a:t>※ </a:t>
            </a:r>
            <a:r>
              <a:rPr lang="ja-JP" altLang="en-US" sz="2000" dirty="0">
                <a:solidFill>
                  <a:prstClr val="black"/>
                </a:solidFill>
              </a:rPr>
              <a:t>記載内容については、厚生労働省ホームページ「介護施設・事業所における業務継続計画</a:t>
            </a:r>
            <a:r>
              <a:rPr lang="en-US" altLang="ja-JP" sz="2000" dirty="0">
                <a:solidFill>
                  <a:prstClr val="black"/>
                </a:solidFill>
              </a:rPr>
              <a:t>(BCP)</a:t>
            </a:r>
            <a:r>
              <a:rPr lang="ja-JP" altLang="en-US" sz="2000" dirty="0">
                <a:solidFill>
                  <a:prstClr val="black"/>
                </a:solidFill>
              </a:rPr>
              <a:t>作成支援に関する研修」に掲載の次の資料を参照。</a:t>
            </a:r>
            <a:endParaRPr lang="en-US" altLang="ja-JP" sz="2000" dirty="0">
              <a:solidFill>
                <a:prstClr val="black"/>
              </a:solidFill>
            </a:endParaRPr>
          </a:p>
          <a:p>
            <a:pPr marL="442913" lvl="0" indent="-171450">
              <a:lnSpc>
                <a:spcPts val="2300"/>
              </a:lnSpc>
            </a:pPr>
            <a:r>
              <a:rPr lang="ja-JP" altLang="en-US" sz="2000" dirty="0">
                <a:solidFill>
                  <a:prstClr val="black"/>
                </a:solidFill>
              </a:rPr>
              <a:t>「介護施設事業所における感染症発生時の業務継続ガイドライン」</a:t>
            </a:r>
            <a:endParaRPr lang="en-US" altLang="ja-JP" sz="2000" dirty="0">
              <a:solidFill>
                <a:prstClr val="black"/>
              </a:solidFill>
            </a:endParaRPr>
          </a:p>
          <a:p>
            <a:pPr marL="442913" lvl="0" indent="-171450">
              <a:lnSpc>
                <a:spcPts val="2300"/>
              </a:lnSpc>
            </a:pPr>
            <a:r>
              <a:rPr lang="ja-JP" altLang="en-US" sz="2000" dirty="0">
                <a:solidFill>
                  <a:prstClr val="black"/>
                </a:solidFill>
              </a:rPr>
              <a:t>「介護施設・事業所における自然災害発生時の業務継続計画ガイドライン」</a:t>
            </a:r>
            <a:r>
              <a:rPr lang="en-US" altLang="ja-JP" sz="2000" dirty="0">
                <a:solidFill>
                  <a:prstClr val="black"/>
                </a:solidFill>
              </a:rPr>
              <a:t>https://</a:t>
            </a:r>
            <a:r>
              <a:rPr lang="en-US" altLang="ja-JP" sz="2000" dirty="0" smtClean="0">
                <a:solidFill>
                  <a:prstClr val="black"/>
                </a:solidFill>
              </a:rPr>
              <a:t>www.mhlw.go.jp/stf/seisakunitsuite/bunya/hukushi_kaigo/kaigo_koureisha/douga_00002.html</a:t>
            </a:r>
            <a:endParaRPr lang="ja-JP" altLang="en-US" dirty="0"/>
          </a:p>
        </p:txBody>
      </p:sp>
    </p:spTree>
    <p:extLst>
      <p:ext uri="{BB962C8B-B14F-4D97-AF65-F5344CB8AC3E}">
        <p14:creationId xmlns:p14="http://schemas.microsoft.com/office/powerpoint/2010/main" val="6414122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35729" y="6385847"/>
            <a:ext cx="2743200" cy="365125"/>
          </a:xfrm>
        </p:spPr>
        <p:txBody>
          <a:bodyPr/>
          <a:lstStyle/>
          <a:p>
            <a:fld id="{D339279A-9CE5-4E47-B07B-F5EE1F1AD395}" type="slidenum">
              <a:rPr kumimoji="1" lang="ja-JP" altLang="en-US" smtClean="0"/>
              <a:t>62</a:t>
            </a:fld>
            <a:endParaRPr kumimoji="1" lang="ja-JP" altLang="en-US" dirty="0"/>
          </a:p>
        </p:txBody>
      </p:sp>
      <p:sp>
        <p:nvSpPr>
          <p:cNvPr id="3" name="正方形/長方形 2"/>
          <p:cNvSpPr/>
          <p:nvPr/>
        </p:nvSpPr>
        <p:spPr>
          <a:xfrm>
            <a:off x="521111" y="29497"/>
            <a:ext cx="11557818" cy="2031325"/>
          </a:xfrm>
          <a:prstGeom prst="rect">
            <a:avLst/>
          </a:prstGeom>
          <a:ln w="6350">
            <a:solidFill>
              <a:schemeClr val="tx1"/>
            </a:solidFill>
            <a:prstDash val="sysDot"/>
          </a:ln>
        </p:spPr>
        <p:txBody>
          <a:bodyPr wrap="square" anchor="ctr" anchorCtr="0">
            <a:spAutoFit/>
          </a:bodyPr>
          <a:lstStyle/>
          <a:p>
            <a:pPr marL="1344613" indent="-1344613"/>
            <a:r>
              <a:rPr lang="en-US" altLang="ja-JP" dirty="0" smtClean="0"/>
              <a:t>ⅰ</a:t>
            </a:r>
            <a:r>
              <a:rPr lang="ja-JP" altLang="en-US" dirty="0" smtClean="0"/>
              <a:t>）研修 </a:t>
            </a:r>
            <a:r>
              <a:rPr lang="en-US" altLang="ja-JP" dirty="0"/>
              <a:t>… </a:t>
            </a:r>
            <a:r>
              <a:rPr lang="ja-JP" altLang="en-US" dirty="0"/>
              <a:t>研修の内容は、感染症及び災害に係る業務継続計画の具体的内容を職員間に共有するとともに、平常時の対応の必要性や、緊急時の対応にかかる理解の励行を行う。</a:t>
            </a:r>
          </a:p>
          <a:p>
            <a:pPr marL="1344613"/>
            <a:r>
              <a:rPr lang="ja-JP" altLang="en-US" dirty="0"/>
              <a:t>定期的（年１回以上 ）な教育を開催するとともに、新規採用時には別に研修を実施することが望ましい。また、研修の実施内容についても記録する。</a:t>
            </a:r>
            <a:endParaRPr lang="en-US" altLang="ja-JP" dirty="0"/>
          </a:p>
          <a:p>
            <a:pPr marL="1344613" indent="-1344613"/>
            <a:r>
              <a:rPr lang="en-US" altLang="ja-JP" dirty="0" smtClean="0"/>
              <a:t>ⅱ</a:t>
            </a:r>
            <a:r>
              <a:rPr lang="ja-JP" altLang="en-US" dirty="0" smtClean="0"/>
              <a:t>）訓練</a:t>
            </a:r>
            <a:r>
              <a:rPr lang="ja-JP" altLang="en-US" dirty="0"/>
              <a:t>（シミュレーション）</a:t>
            </a:r>
            <a:r>
              <a:rPr lang="en-US" altLang="ja-JP" dirty="0"/>
              <a:t>…</a:t>
            </a:r>
            <a:r>
              <a:rPr lang="ja-JP" altLang="en-US" dirty="0"/>
              <a:t> 訓練（シミュレーション）においては、感染症や災害が発生した場合において迅速に行動できるよう、業務継続計画に基づき、事業所内の役割分担の確認、感染症や災害が発生した場合に実践するケアの演習等</a:t>
            </a:r>
            <a:r>
              <a:rPr lang="ja-JP" altLang="en-US" dirty="0" smtClean="0"/>
              <a:t>を定期的</a:t>
            </a:r>
            <a:r>
              <a:rPr lang="ja-JP" altLang="en-US" dirty="0"/>
              <a:t>（年</a:t>
            </a:r>
            <a:r>
              <a:rPr lang="en-US" altLang="ja-JP" dirty="0"/>
              <a:t>1</a:t>
            </a:r>
            <a:r>
              <a:rPr lang="ja-JP" altLang="en-US" dirty="0"/>
              <a:t>回以上）に実施する。</a:t>
            </a:r>
            <a:endParaRPr lang="en-US" altLang="ja-JP" dirty="0"/>
          </a:p>
        </p:txBody>
      </p:sp>
      <p:sp>
        <p:nvSpPr>
          <p:cNvPr id="4" name="正方形/長方形 3"/>
          <p:cNvSpPr/>
          <p:nvPr/>
        </p:nvSpPr>
        <p:spPr>
          <a:xfrm>
            <a:off x="0" y="2239353"/>
            <a:ext cx="12192000" cy="3339376"/>
          </a:xfrm>
          <a:prstGeom prst="rect">
            <a:avLst/>
          </a:prstGeom>
        </p:spPr>
        <p:txBody>
          <a:bodyPr wrap="square">
            <a:spAutoFit/>
          </a:bodyPr>
          <a:lstStyle/>
          <a:p>
            <a:pPr marL="442913" lvl="0" indent="-442913"/>
            <a:r>
              <a:rPr lang="ja-JP" altLang="en-US" sz="2000" b="1" dirty="0">
                <a:solidFill>
                  <a:prstClr val="black"/>
                </a:solidFill>
              </a:rPr>
              <a:t>（１８）設備及び備品等</a:t>
            </a:r>
            <a:r>
              <a:rPr lang="en-US" altLang="ja-JP" sz="2000" b="1" dirty="0">
                <a:solidFill>
                  <a:prstClr val="black"/>
                </a:solidFill>
              </a:rPr>
              <a:t>(</a:t>
            </a:r>
            <a:r>
              <a:rPr lang="ja-JP" altLang="en-US" sz="2000" b="1" dirty="0">
                <a:solidFill>
                  <a:prstClr val="black"/>
                </a:solidFill>
              </a:rPr>
              <a:t>基準第</a:t>
            </a:r>
            <a:r>
              <a:rPr lang="en-US" altLang="ja-JP" sz="2000" b="1" dirty="0">
                <a:solidFill>
                  <a:prstClr val="black"/>
                </a:solidFill>
              </a:rPr>
              <a:t>20</a:t>
            </a:r>
            <a:r>
              <a:rPr lang="ja-JP" altLang="en-US" sz="2000" b="1" dirty="0">
                <a:solidFill>
                  <a:prstClr val="black"/>
                </a:solidFill>
              </a:rPr>
              <a:t>条</a:t>
            </a:r>
            <a:r>
              <a:rPr lang="en-US" altLang="ja-JP" sz="2000" b="1" dirty="0">
                <a:solidFill>
                  <a:prstClr val="black"/>
                </a:solidFill>
              </a:rPr>
              <a:t>)</a:t>
            </a:r>
          </a:p>
          <a:p>
            <a:pPr marL="442913" lvl="0" indent="-179388"/>
            <a:endParaRPr lang="en-US" altLang="ja-JP" sz="300" dirty="0">
              <a:solidFill>
                <a:prstClr val="black"/>
              </a:solidFill>
            </a:endParaRPr>
          </a:p>
          <a:p>
            <a:pPr marL="360363" lvl="0"/>
            <a:r>
              <a:rPr lang="en-US" altLang="ja-JP" sz="2000" dirty="0">
                <a:solidFill>
                  <a:prstClr val="black"/>
                </a:solidFill>
              </a:rPr>
              <a:t>① </a:t>
            </a:r>
            <a:r>
              <a:rPr lang="ja-JP" altLang="en-US" sz="2000" dirty="0">
                <a:solidFill>
                  <a:prstClr val="black"/>
                </a:solidFill>
              </a:rPr>
              <a:t>必要な事務室・設備・備品等を確保すること。</a:t>
            </a:r>
          </a:p>
          <a:p>
            <a:pPr marL="360363" lvl="0"/>
            <a:r>
              <a:rPr lang="ja-JP" altLang="en-US" sz="2000" dirty="0">
                <a:solidFill>
                  <a:prstClr val="black"/>
                </a:solidFill>
              </a:rPr>
              <a:t>② 相談やサービス担当者会議等に対応するための、利用しやすいスペースを確保すること。</a:t>
            </a:r>
            <a:endParaRPr lang="en-US" altLang="ja-JP" sz="2000" dirty="0">
              <a:solidFill>
                <a:prstClr val="black"/>
              </a:solidFill>
            </a:endParaRPr>
          </a:p>
          <a:p>
            <a:pPr marL="360363" lvl="0"/>
            <a:endParaRPr lang="en-US" altLang="ja-JP" sz="1500" dirty="0">
              <a:solidFill>
                <a:prstClr val="black"/>
              </a:solidFill>
            </a:endParaRPr>
          </a:p>
          <a:p>
            <a:pPr lvl="0"/>
            <a:r>
              <a:rPr lang="ja-JP" altLang="en-US" sz="2000" b="1" dirty="0">
                <a:solidFill>
                  <a:prstClr val="black"/>
                </a:solidFill>
              </a:rPr>
              <a:t>（１９）従業者の健康管理</a:t>
            </a:r>
            <a:r>
              <a:rPr lang="en-US" altLang="ja-JP" sz="2000" b="1" dirty="0">
                <a:solidFill>
                  <a:prstClr val="black"/>
                </a:solidFill>
              </a:rPr>
              <a:t>(</a:t>
            </a:r>
            <a:r>
              <a:rPr lang="ja-JP" altLang="en-US" sz="2000" b="1" dirty="0">
                <a:solidFill>
                  <a:prstClr val="black"/>
                </a:solidFill>
              </a:rPr>
              <a:t>基準第</a:t>
            </a:r>
            <a:r>
              <a:rPr lang="en-US" altLang="ja-JP" sz="2000" b="1" dirty="0">
                <a:solidFill>
                  <a:prstClr val="black"/>
                </a:solidFill>
              </a:rPr>
              <a:t>21</a:t>
            </a:r>
            <a:r>
              <a:rPr lang="ja-JP" altLang="en-US" sz="2000" b="1" dirty="0">
                <a:solidFill>
                  <a:prstClr val="black"/>
                </a:solidFill>
              </a:rPr>
              <a:t>条</a:t>
            </a:r>
            <a:r>
              <a:rPr lang="en-US" altLang="ja-JP" sz="2000" b="1" dirty="0">
                <a:solidFill>
                  <a:prstClr val="black"/>
                </a:solidFill>
              </a:rPr>
              <a:t>)</a:t>
            </a:r>
          </a:p>
          <a:p>
            <a:pPr lvl="0"/>
            <a:r>
              <a:rPr lang="ja-JP" altLang="en-US" sz="2000" dirty="0">
                <a:solidFill>
                  <a:prstClr val="black"/>
                </a:solidFill>
              </a:rPr>
              <a:t>　　事業者は介護支援専門員の清潔の保持及び健康状態について、管理すること。</a:t>
            </a:r>
            <a:endParaRPr lang="en-US" altLang="ja-JP" sz="2000" dirty="0">
              <a:solidFill>
                <a:prstClr val="black"/>
              </a:solidFill>
            </a:endParaRPr>
          </a:p>
          <a:p>
            <a:pPr lvl="0"/>
            <a:endParaRPr lang="en-US" altLang="ja-JP" sz="1500" dirty="0">
              <a:solidFill>
                <a:prstClr val="black"/>
              </a:solidFill>
            </a:endParaRPr>
          </a:p>
          <a:p>
            <a:pPr lvl="0"/>
            <a:r>
              <a:rPr lang="ja-JP" altLang="en-US" sz="2000" b="1" dirty="0">
                <a:solidFill>
                  <a:prstClr val="black"/>
                </a:solidFill>
              </a:rPr>
              <a:t>（２０）感染症の予防及びまん延の防止のための措置</a:t>
            </a:r>
            <a:r>
              <a:rPr lang="en-US" altLang="ja-JP" sz="2000" b="1" dirty="0">
                <a:solidFill>
                  <a:prstClr val="black"/>
                </a:solidFill>
              </a:rPr>
              <a:t>(</a:t>
            </a:r>
            <a:r>
              <a:rPr lang="ja-JP" altLang="en-US" sz="2000" b="1" dirty="0">
                <a:solidFill>
                  <a:prstClr val="black"/>
                </a:solidFill>
              </a:rPr>
              <a:t>基準第</a:t>
            </a:r>
            <a:r>
              <a:rPr lang="en-US" altLang="ja-JP" sz="2000" b="1" dirty="0">
                <a:solidFill>
                  <a:prstClr val="black"/>
                </a:solidFill>
              </a:rPr>
              <a:t>21</a:t>
            </a:r>
            <a:r>
              <a:rPr lang="ja-JP" altLang="en-US" sz="2000" b="1" dirty="0">
                <a:solidFill>
                  <a:prstClr val="black"/>
                </a:solidFill>
              </a:rPr>
              <a:t>条の</a:t>
            </a:r>
            <a:r>
              <a:rPr lang="en-US" altLang="ja-JP" sz="2000" b="1" dirty="0">
                <a:solidFill>
                  <a:prstClr val="black"/>
                </a:solidFill>
              </a:rPr>
              <a:t>2)</a:t>
            </a:r>
          </a:p>
          <a:p>
            <a:pPr marL="263525" lvl="0" indent="-263525"/>
            <a:r>
              <a:rPr lang="ja-JP" altLang="en-US" dirty="0">
                <a:solidFill>
                  <a:prstClr val="black"/>
                </a:solidFill>
              </a:rPr>
              <a:t>　　</a:t>
            </a:r>
            <a:r>
              <a:rPr lang="ja-JP" altLang="en-US" sz="2000" dirty="0">
                <a:solidFill>
                  <a:prstClr val="black"/>
                </a:solidFill>
              </a:rPr>
              <a:t>事業者は当該事業所において感染症が発生し、又はまん延しないように次に掲げる措置を講なければならない</a:t>
            </a:r>
            <a:r>
              <a:rPr lang="ja-JP" altLang="en-US" sz="2000" dirty="0" smtClean="0">
                <a:solidFill>
                  <a:prstClr val="black"/>
                </a:solidFill>
              </a:rPr>
              <a:t>。</a:t>
            </a:r>
            <a:endParaRPr lang="en-US" altLang="ja-JP" sz="2000" dirty="0" smtClean="0">
              <a:solidFill>
                <a:prstClr val="black"/>
              </a:solidFill>
            </a:endParaRPr>
          </a:p>
          <a:p>
            <a:pPr marL="263525" lvl="0" indent="1588"/>
            <a:r>
              <a:rPr lang="en-US" altLang="ja-JP" sz="2000" u="sng" dirty="0" smtClean="0">
                <a:solidFill>
                  <a:prstClr val="black"/>
                </a:solidFill>
              </a:rPr>
              <a:t>ⅰ</a:t>
            </a:r>
            <a:r>
              <a:rPr lang="ja-JP" altLang="en-US" sz="2000" u="sng" dirty="0" smtClean="0">
                <a:solidFill>
                  <a:prstClr val="black"/>
                </a:solidFill>
              </a:rPr>
              <a:t>）感染症</a:t>
            </a:r>
            <a:r>
              <a:rPr lang="ja-JP" altLang="en-US" sz="2000" u="sng" dirty="0">
                <a:solidFill>
                  <a:prstClr val="black"/>
                </a:solidFill>
              </a:rPr>
              <a:t>の予防及びまん延の防止のための対策を検討する委員会の開催</a:t>
            </a:r>
            <a:endParaRPr lang="ja-JP" altLang="en-US" sz="2000" dirty="0"/>
          </a:p>
        </p:txBody>
      </p:sp>
      <p:sp>
        <p:nvSpPr>
          <p:cNvPr id="5" name="正方形/長方形 4"/>
          <p:cNvSpPr/>
          <p:nvPr/>
        </p:nvSpPr>
        <p:spPr>
          <a:xfrm>
            <a:off x="521111" y="5544376"/>
            <a:ext cx="11557818" cy="1313624"/>
          </a:xfrm>
          <a:prstGeom prst="rect">
            <a:avLst/>
          </a:prstGeom>
          <a:ln w="6350">
            <a:solidFill>
              <a:schemeClr val="tx1"/>
            </a:solidFill>
            <a:prstDash val="sysDot"/>
          </a:ln>
        </p:spPr>
        <p:txBody>
          <a:bodyPr wrap="square" bIns="36000" anchor="ctr" anchorCtr="0">
            <a:spAutoFit/>
          </a:bodyPr>
          <a:lstStyle/>
          <a:p>
            <a:pPr lvl="0"/>
            <a:r>
              <a:rPr lang="ja-JP" altLang="en-US" sz="2000" dirty="0">
                <a:solidFill>
                  <a:prstClr val="black"/>
                </a:solidFill>
              </a:rPr>
              <a:t>（感染対策委員会の構成メンバー）</a:t>
            </a:r>
          </a:p>
          <a:p>
            <a:pPr lvl="0" indent="180975">
              <a:tabLst>
                <a:tab pos="0" algn="l"/>
              </a:tabLst>
            </a:pPr>
            <a:r>
              <a:rPr lang="ja-JP" altLang="en-US" sz="2000" dirty="0">
                <a:solidFill>
                  <a:prstClr val="black"/>
                </a:solidFill>
              </a:rPr>
              <a:t>感染対策の知識を有する者を含む、幅広い職種により構成することが望ましく、特に感染症対策の知識を有する者については、外部の者も含め、積極的に参画を得ることが望ましい。構成メンバーの責任及び役割分担を明確にするとともに、感染対策担当者を決めておくこと。</a:t>
            </a:r>
            <a:endParaRPr lang="en-US" altLang="ja-JP" sz="2000" dirty="0">
              <a:solidFill>
                <a:prstClr val="black"/>
              </a:solidFill>
            </a:endParaRPr>
          </a:p>
        </p:txBody>
      </p:sp>
    </p:spTree>
    <p:extLst>
      <p:ext uri="{BB962C8B-B14F-4D97-AF65-F5344CB8AC3E}">
        <p14:creationId xmlns:p14="http://schemas.microsoft.com/office/powerpoint/2010/main" val="5660667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63</a:t>
            </a:fld>
            <a:endParaRPr kumimoji="1" lang="ja-JP" altLang="en-US"/>
          </a:p>
        </p:txBody>
      </p:sp>
      <p:sp>
        <p:nvSpPr>
          <p:cNvPr id="3" name="正方形/長方形 2"/>
          <p:cNvSpPr/>
          <p:nvPr/>
        </p:nvSpPr>
        <p:spPr>
          <a:xfrm>
            <a:off x="427702" y="127319"/>
            <a:ext cx="11606981" cy="2369880"/>
          </a:xfrm>
          <a:prstGeom prst="rect">
            <a:avLst/>
          </a:prstGeom>
          <a:ln w="6350">
            <a:solidFill>
              <a:schemeClr val="tx1"/>
            </a:solidFill>
            <a:prstDash val="sysDot"/>
          </a:ln>
        </p:spPr>
        <p:txBody>
          <a:bodyPr wrap="square" bIns="0" anchor="ctr" anchorCtr="0">
            <a:spAutoFit/>
          </a:bodyPr>
          <a:lstStyle/>
          <a:p>
            <a:pPr lvl="0"/>
            <a:r>
              <a:rPr lang="ja-JP" altLang="en-US" sz="2000" dirty="0" smtClean="0">
                <a:solidFill>
                  <a:prstClr val="black"/>
                </a:solidFill>
              </a:rPr>
              <a:t>（</a:t>
            </a:r>
            <a:r>
              <a:rPr lang="ja-JP" altLang="en-US" sz="2000" dirty="0">
                <a:solidFill>
                  <a:prstClr val="black"/>
                </a:solidFill>
              </a:rPr>
              <a:t>開催頻度）</a:t>
            </a:r>
          </a:p>
          <a:p>
            <a:pPr lvl="0" indent="176213"/>
            <a:r>
              <a:rPr lang="ja-JP" altLang="en-US" sz="2000" dirty="0">
                <a:solidFill>
                  <a:prstClr val="black"/>
                </a:solidFill>
              </a:rPr>
              <a:t>利用者の状況など事業所の状況に応じて、</a:t>
            </a:r>
            <a:r>
              <a:rPr lang="ja-JP" altLang="en-US" sz="2000" u="wavy" dirty="0">
                <a:solidFill>
                  <a:prstClr val="black"/>
                </a:solidFill>
              </a:rPr>
              <a:t>おおむね６月に１回以上、定期的に開催</a:t>
            </a:r>
            <a:r>
              <a:rPr lang="ja-JP" altLang="en-US" sz="2000" dirty="0">
                <a:solidFill>
                  <a:prstClr val="black"/>
                </a:solidFill>
              </a:rPr>
              <a:t>するとともに、感染症が流行する時期を勘案して必要に応じ随意開催する必要がある。</a:t>
            </a:r>
            <a:endParaRPr lang="en-US" altLang="ja-JP" sz="2000" dirty="0">
              <a:solidFill>
                <a:prstClr val="black"/>
              </a:solidFill>
            </a:endParaRPr>
          </a:p>
          <a:p>
            <a:pPr marL="179388" lvl="0" indent="-179388"/>
            <a:r>
              <a:rPr lang="ja-JP" altLang="en-US" sz="2000" dirty="0">
                <a:solidFill>
                  <a:prstClr val="black"/>
                </a:solidFill>
              </a:rPr>
              <a:t>感染対策委員会はテレビ電話装置等を活用して行うことができるものとする。</a:t>
            </a:r>
          </a:p>
          <a:p>
            <a:pPr marL="179388" lvl="0" indent="-179388"/>
            <a:r>
              <a:rPr lang="ja-JP" altLang="en-US" sz="500" dirty="0">
                <a:solidFill>
                  <a:prstClr val="black"/>
                </a:solidFill>
              </a:rPr>
              <a:t>　</a:t>
            </a:r>
            <a:endParaRPr lang="en-US" altLang="ja-JP" sz="500" dirty="0" smtClean="0">
              <a:solidFill>
                <a:prstClr val="black"/>
              </a:solidFill>
            </a:endParaRPr>
          </a:p>
          <a:p>
            <a:pPr marL="179388" lvl="0" indent="-179388"/>
            <a:r>
              <a:rPr lang="en-US" altLang="ja-JP" sz="2000" dirty="0" smtClean="0">
                <a:solidFill>
                  <a:prstClr val="black"/>
                </a:solidFill>
              </a:rPr>
              <a:t>※ </a:t>
            </a:r>
            <a:r>
              <a:rPr lang="ja-JP" altLang="en-US" sz="2000" dirty="0">
                <a:solidFill>
                  <a:prstClr val="black"/>
                </a:solidFill>
              </a:rPr>
              <a:t>感染症対策委員会は、居宅介護支援事業所の従業者が</a:t>
            </a:r>
            <a:r>
              <a:rPr lang="en-US" altLang="ja-JP" sz="2000" dirty="0">
                <a:solidFill>
                  <a:prstClr val="black"/>
                </a:solidFill>
              </a:rPr>
              <a:t>1 </a:t>
            </a:r>
            <a:r>
              <a:rPr lang="ja-JP" altLang="en-US" sz="2000" dirty="0">
                <a:solidFill>
                  <a:prstClr val="black"/>
                </a:solidFill>
              </a:rPr>
              <a:t>名である場合は、</a:t>
            </a:r>
            <a:r>
              <a:rPr lang="en-US" altLang="ja-JP" sz="2000" dirty="0">
                <a:solidFill>
                  <a:prstClr val="black"/>
                </a:solidFill>
              </a:rPr>
              <a:t>Ⅱ</a:t>
            </a:r>
            <a:r>
              <a:rPr lang="ja-JP" altLang="en-US" sz="2000" dirty="0">
                <a:solidFill>
                  <a:prstClr val="black"/>
                </a:solidFill>
              </a:rPr>
              <a:t>の指針の整備をすることで委員会を開催しないことも差し支えない。この場合にあっては、指針の整備について、外部の感染管理等の専門家等と積極的に連携することが望ましい</a:t>
            </a:r>
            <a:r>
              <a:rPr lang="ja-JP" altLang="en-US" sz="2000" dirty="0" smtClean="0">
                <a:solidFill>
                  <a:prstClr val="black"/>
                </a:solidFill>
              </a:rPr>
              <a:t>。</a:t>
            </a:r>
            <a:endParaRPr lang="en-US" altLang="ja-JP" sz="2000" dirty="0" smtClean="0">
              <a:solidFill>
                <a:prstClr val="black"/>
              </a:solidFill>
            </a:endParaRPr>
          </a:p>
          <a:p>
            <a:pPr marL="442913" lvl="0" indent="-358775"/>
            <a:endParaRPr lang="en-US" altLang="ja-JP" sz="300" dirty="0" smtClean="0">
              <a:solidFill>
                <a:prstClr val="black"/>
              </a:solidFill>
            </a:endParaRPr>
          </a:p>
        </p:txBody>
      </p:sp>
      <p:sp>
        <p:nvSpPr>
          <p:cNvPr id="4" name="正方形/長方形 3"/>
          <p:cNvSpPr/>
          <p:nvPr/>
        </p:nvSpPr>
        <p:spPr>
          <a:xfrm>
            <a:off x="0" y="2691902"/>
            <a:ext cx="12192000" cy="400110"/>
          </a:xfrm>
          <a:prstGeom prst="rect">
            <a:avLst/>
          </a:prstGeom>
        </p:spPr>
        <p:txBody>
          <a:bodyPr wrap="square">
            <a:spAutoFit/>
          </a:bodyPr>
          <a:lstStyle/>
          <a:p>
            <a:r>
              <a:rPr lang="en-US" altLang="ja-JP" sz="2000" u="sng" dirty="0" smtClean="0">
                <a:solidFill>
                  <a:prstClr val="black"/>
                </a:solidFill>
              </a:rPr>
              <a:t>ⅱ</a:t>
            </a:r>
            <a:r>
              <a:rPr lang="ja-JP" altLang="en-US" sz="2000" u="sng" dirty="0" smtClean="0">
                <a:solidFill>
                  <a:prstClr val="black"/>
                </a:solidFill>
              </a:rPr>
              <a:t>）事業所</a:t>
            </a:r>
            <a:r>
              <a:rPr lang="ja-JP" altLang="en-US" sz="2000" u="sng" dirty="0">
                <a:solidFill>
                  <a:prstClr val="black"/>
                </a:solidFill>
              </a:rPr>
              <a:t>における感染症の予防及びまん延の防止のための指針の整備</a:t>
            </a:r>
            <a:endParaRPr lang="ja-JP" altLang="en-US" dirty="0"/>
          </a:p>
        </p:txBody>
      </p:sp>
      <p:sp>
        <p:nvSpPr>
          <p:cNvPr id="5" name="正方形/長方形 4"/>
          <p:cNvSpPr/>
          <p:nvPr/>
        </p:nvSpPr>
        <p:spPr>
          <a:xfrm>
            <a:off x="427702" y="3137888"/>
            <a:ext cx="11606980" cy="3160284"/>
          </a:xfrm>
          <a:prstGeom prst="rect">
            <a:avLst/>
          </a:prstGeom>
          <a:ln w="6350">
            <a:solidFill>
              <a:schemeClr val="tx1"/>
            </a:solidFill>
            <a:prstDash val="sysDot"/>
          </a:ln>
        </p:spPr>
        <p:txBody>
          <a:bodyPr wrap="square" bIns="36000" anchor="ctr" anchorCtr="0">
            <a:spAutoFit/>
          </a:bodyPr>
          <a:lstStyle/>
          <a:p>
            <a:pPr lvl="0">
              <a:tabLst>
                <a:tab pos="442913" algn="l"/>
              </a:tabLst>
            </a:pPr>
            <a:r>
              <a:rPr lang="ja-JP" altLang="en-US" sz="2000" dirty="0">
                <a:solidFill>
                  <a:prstClr val="black"/>
                </a:solidFill>
              </a:rPr>
              <a:t>（平常時の対策</a:t>
            </a:r>
            <a:r>
              <a:rPr lang="ja-JP" altLang="en-US" sz="2000" dirty="0" smtClean="0">
                <a:solidFill>
                  <a:prstClr val="black"/>
                </a:solidFill>
              </a:rPr>
              <a:t>）</a:t>
            </a:r>
            <a:endParaRPr lang="en-US" altLang="ja-JP" sz="2000" dirty="0" smtClean="0">
              <a:solidFill>
                <a:prstClr val="black"/>
              </a:solidFill>
            </a:endParaRPr>
          </a:p>
          <a:p>
            <a:pPr lvl="0" indent="265113">
              <a:tabLst>
                <a:tab pos="442913" algn="l"/>
              </a:tabLst>
            </a:pPr>
            <a:r>
              <a:rPr lang="ja-JP" altLang="en-US" sz="2000" dirty="0" smtClean="0">
                <a:solidFill>
                  <a:prstClr val="black"/>
                </a:solidFill>
              </a:rPr>
              <a:t>事業</a:t>
            </a:r>
            <a:r>
              <a:rPr lang="ja-JP" altLang="en-US" sz="2000" dirty="0">
                <a:solidFill>
                  <a:prstClr val="black"/>
                </a:solidFill>
              </a:rPr>
              <a:t>所内の衛生管理（環境の整備等）、ケアにかかる感染症対策（手洗い、標準的な予防策）等。</a:t>
            </a:r>
            <a:endParaRPr lang="en-US" altLang="ja-JP" sz="2000" dirty="0">
              <a:solidFill>
                <a:prstClr val="black"/>
              </a:solidFill>
            </a:endParaRPr>
          </a:p>
          <a:p>
            <a:pPr lvl="0"/>
            <a:r>
              <a:rPr lang="ja-JP" altLang="en-US" sz="2000" dirty="0" smtClean="0">
                <a:solidFill>
                  <a:prstClr val="black"/>
                </a:solidFill>
              </a:rPr>
              <a:t>（</a:t>
            </a:r>
            <a:r>
              <a:rPr lang="ja-JP" altLang="en-US" sz="2000" dirty="0">
                <a:solidFill>
                  <a:prstClr val="black"/>
                </a:solidFill>
              </a:rPr>
              <a:t>発生時の対応）</a:t>
            </a:r>
          </a:p>
          <a:p>
            <a:pPr marL="176213" lvl="0" indent="88900"/>
            <a:r>
              <a:rPr lang="ja-JP" altLang="en-US" sz="2000" dirty="0" smtClean="0">
                <a:solidFill>
                  <a:prstClr val="black"/>
                </a:solidFill>
              </a:rPr>
              <a:t>発生</a:t>
            </a:r>
            <a:r>
              <a:rPr lang="ja-JP" altLang="en-US" sz="2000" dirty="0">
                <a:solidFill>
                  <a:prstClr val="black"/>
                </a:solidFill>
              </a:rPr>
              <a:t>状況の把握、感染拡大の防止、医療機関や保健所、市町村における事業所関係課等の関係機関との連携、行政等への報告等が想定される</a:t>
            </a:r>
            <a:r>
              <a:rPr lang="ja-JP" altLang="en-US" sz="2000" dirty="0" smtClean="0">
                <a:solidFill>
                  <a:prstClr val="black"/>
                </a:solidFill>
              </a:rPr>
              <a:t>。</a:t>
            </a:r>
            <a:endParaRPr lang="en-US" altLang="ja-JP" sz="2000" dirty="0" smtClean="0">
              <a:solidFill>
                <a:prstClr val="black"/>
              </a:solidFill>
            </a:endParaRPr>
          </a:p>
          <a:p>
            <a:pPr marL="176213" lvl="0" indent="88900"/>
            <a:r>
              <a:rPr lang="ja-JP" altLang="en-US" sz="2000" dirty="0" smtClean="0">
                <a:solidFill>
                  <a:prstClr val="black"/>
                </a:solidFill>
              </a:rPr>
              <a:t>また</a:t>
            </a:r>
            <a:r>
              <a:rPr lang="ja-JP" altLang="en-US" sz="2000" dirty="0">
                <a:solidFill>
                  <a:prstClr val="black"/>
                </a:solidFill>
              </a:rPr>
              <a:t>、発生時における事業所内の連絡体制や上記の関係機関への連絡体制を整備し明記しておくことも必要。</a:t>
            </a:r>
            <a:endParaRPr lang="en-US" altLang="ja-JP" sz="2000" dirty="0">
              <a:solidFill>
                <a:prstClr val="black"/>
              </a:solidFill>
            </a:endParaRPr>
          </a:p>
          <a:p>
            <a:pPr marL="455613" lvl="0" indent="-455613">
              <a:tabLst>
                <a:tab pos="442913" algn="l"/>
              </a:tabLst>
            </a:pPr>
            <a:r>
              <a:rPr lang="en-US" altLang="ja-JP" sz="2000" dirty="0" smtClean="0">
                <a:solidFill>
                  <a:prstClr val="black"/>
                </a:solidFill>
              </a:rPr>
              <a:t>※</a:t>
            </a:r>
            <a:r>
              <a:rPr lang="ja-JP" altLang="en-US" sz="2000" dirty="0" smtClean="0">
                <a:solidFill>
                  <a:prstClr val="black"/>
                </a:solidFill>
              </a:rPr>
              <a:t> </a:t>
            </a:r>
            <a:r>
              <a:rPr lang="ja-JP" altLang="en-US" sz="2000" dirty="0">
                <a:solidFill>
                  <a:prstClr val="black"/>
                </a:solidFill>
              </a:rPr>
              <a:t>上記の項目の記載内容の例</a:t>
            </a:r>
            <a:r>
              <a:rPr lang="ja-JP" altLang="en-US" sz="2000" dirty="0" smtClean="0">
                <a:solidFill>
                  <a:prstClr val="black"/>
                </a:solidFill>
              </a:rPr>
              <a:t>は「</a:t>
            </a:r>
            <a:r>
              <a:rPr lang="ja-JP" altLang="en-US" sz="2000" dirty="0">
                <a:solidFill>
                  <a:prstClr val="black"/>
                </a:solidFill>
              </a:rPr>
              <a:t>介護現場における感染対策の手引き（第</a:t>
            </a:r>
            <a:r>
              <a:rPr lang="en-US" altLang="ja-JP" sz="2000" dirty="0">
                <a:solidFill>
                  <a:prstClr val="black"/>
                </a:solidFill>
              </a:rPr>
              <a:t>3</a:t>
            </a:r>
            <a:r>
              <a:rPr lang="ja-JP" altLang="en-US" sz="2000" dirty="0">
                <a:solidFill>
                  <a:prstClr val="black"/>
                </a:solidFill>
              </a:rPr>
              <a:t>版）厚生労働省老健局」</a:t>
            </a:r>
            <a:r>
              <a:rPr lang="en-US" altLang="ja-JP" sz="2000" dirty="0">
                <a:solidFill>
                  <a:prstClr val="black"/>
                </a:solidFill>
                <a:hlinkClick r:id="rId2"/>
              </a:rPr>
              <a:t>https://www.mhlw.go.jp/stf/seisakunitsuite/bunya/hukushi_kaigo/kaigo_koureisha/taisakumatome_13635.html</a:t>
            </a:r>
            <a:r>
              <a:rPr lang="ja-JP" altLang="en-US" sz="2000" dirty="0">
                <a:solidFill>
                  <a:prstClr val="black"/>
                </a:solidFill>
              </a:rPr>
              <a:t>を参照。</a:t>
            </a:r>
            <a:endParaRPr lang="en-US" altLang="ja-JP" sz="2000" dirty="0">
              <a:solidFill>
                <a:prstClr val="black"/>
              </a:solidFill>
            </a:endParaRPr>
          </a:p>
        </p:txBody>
      </p:sp>
    </p:spTree>
    <p:extLst>
      <p:ext uri="{BB962C8B-B14F-4D97-AF65-F5344CB8AC3E}">
        <p14:creationId xmlns:p14="http://schemas.microsoft.com/office/powerpoint/2010/main" val="10829125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0" y="19223"/>
            <a:ext cx="12192000" cy="707886"/>
          </a:xfrm>
          <a:prstGeom prst="rect">
            <a:avLst/>
          </a:prstGeom>
        </p:spPr>
        <p:txBody>
          <a:bodyPr wrap="square">
            <a:spAutoFit/>
          </a:bodyPr>
          <a:lstStyle/>
          <a:p>
            <a:pPr marL="179388" lvl="0"/>
            <a:r>
              <a:rPr lang="en-US" altLang="ja-JP" sz="2000" u="sng" dirty="0" smtClean="0">
                <a:solidFill>
                  <a:prstClr val="black"/>
                </a:solidFill>
              </a:rPr>
              <a:t>ⅲ</a:t>
            </a:r>
            <a:r>
              <a:rPr lang="ja-JP" altLang="en-US" sz="2000" u="sng" dirty="0" smtClean="0">
                <a:solidFill>
                  <a:prstClr val="black"/>
                </a:solidFill>
              </a:rPr>
              <a:t>）感染症</a:t>
            </a:r>
            <a:r>
              <a:rPr lang="ja-JP" altLang="en-US" sz="2000" u="sng" dirty="0">
                <a:solidFill>
                  <a:prstClr val="black"/>
                </a:solidFill>
              </a:rPr>
              <a:t>の予防及びまん延の防止のための研修及び訓練の実施</a:t>
            </a:r>
          </a:p>
          <a:p>
            <a:pPr lvl="0"/>
            <a:r>
              <a:rPr lang="ja-JP" altLang="en-US" sz="2000" dirty="0">
                <a:solidFill>
                  <a:prstClr val="black"/>
                </a:solidFill>
              </a:rPr>
              <a:t>　</a:t>
            </a:r>
          </a:p>
        </p:txBody>
      </p:sp>
      <p:sp>
        <p:nvSpPr>
          <p:cNvPr id="4" name="スライド番号プレースホルダー 3"/>
          <p:cNvSpPr>
            <a:spLocks noGrp="1"/>
          </p:cNvSpPr>
          <p:nvPr>
            <p:ph type="sldNum" sz="quarter" idx="12"/>
          </p:nvPr>
        </p:nvSpPr>
        <p:spPr>
          <a:xfrm>
            <a:off x="9409470" y="6334452"/>
            <a:ext cx="2743200" cy="365125"/>
          </a:xfrm>
        </p:spPr>
        <p:txBody>
          <a:bodyPr/>
          <a:lstStyle/>
          <a:p>
            <a:fld id="{D339279A-9CE5-4E47-B07B-F5EE1F1AD395}" type="slidenum">
              <a:rPr kumimoji="1" lang="ja-JP" altLang="en-US" smtClean="0"/>
              <a:t>64</a:t>
            </a:fld>
            <a:endParaRPr kumimoji="1" lang="ja-JP" altLang="en-US" dirty="0"/>
          </a:p>
        </p:txBody>
      </p:sp>
      <p:sp>
        <p:nvSpPr>
          <p:cNvPr id="2" name="正方形/長方形 1"/>
          <p:cNvSpPr/>
          <p:nvPr/>
        </p:nvSpPr>
        <p:spPr>
          <a:xfrm>
            <a:off x="486697" y="403826"/>
            <a:ext cx="11503742" cy="2600712"/>
          </a:xfrm>
          <a:prstGeom prst="rect">
            <a:avLst/>
          </a:prstGeom>
          <a:ln w="6350">
            <a:solidFill>
              <a:schemeClr val="tx1"/>
            </a:solidFill>
            <a:prstDash val="sysDot"/>
          </a:ln>
        </p:spPr>
        <p:txBody>
          <a:bodyPr wrap="square" tIns="36000" bIns="0" anchor="ctr" anchorCtr="0">
            <a:spAutoFit/>
          </a:bodyPr>
          <a:lstStyle/>
          <a:p>
            <a:pPr lvl="0"/>
            <a:r>
              <a:rPr lang="ja-JP" altLang="en-US" sz="2000" dirty="0">
                <a:solidFill>
                  <a:prstClr val="black"/>
                </a:solidFill>
              </a:rPr>
              <a:t>（研修内容）</a:t>
            </a:r>
          </a:p>
          <a:p>
            <a:pPr marL="176213" lvl="0" indent="179388"/>
            <a:r>
              <a:rPr lang="ja-JP" altLang="en-US" sz="2000" dirty="0">
                <a:solidFill>
                  <a:prstClr val="black"/>
                </a:solidFill>
              </a:rPr>
              <a:t>感染対策の基礎的内容の適切な知識を普及・啓発するとともに、事業所における指針に基づいた衛生管理の徹底や衛生的なケアの励行を行うものとする。</a:t>
            </a:r>
            <a:endParaRPr lang="en-US" altLang="ja-JP" sz="2000" dirty="0">
              <a:solidFill>
                <a:prstClr val="black"/>
              </a:solidFill>
            </a:endParaRPr>
          </a:p>
          <a:p>
            <a:pPr marL="263525" lvl="0"/>
            <a:endParaRPr lang="en-US" altLang="ja-JP" sz="300" dirty="0">
              <a:solidFill>
                <a:prstClr val="black"/>
              </a:solidFill>
            </a:endParaRPr>
          </a:p>
          <a:p>
            <a:pPr lvl="0"/>
            <a:r>
              <a:rPr lang="ja-JP" altLang="en-US" sz="2000" dirty="0">
                <a:solidFill>
                  <a:prstClr val="black"/>
                </a:solidFill>
              </a:rPr>
              <a:t>（研修の開催頻度）</a:t>
            </a:r>
          </a:p>
          <a:p>
            <a:pPr marL="176213" lvl="0" indent="179388"/>
            <a:r>
              <a:rPr lang="ja-JP" altLang="en-US" sz="2000" u="wavy" dirty="0">
                <a:solidFill>
                  <a:prstClr val="black"/>
                </a:solidFill>
              </a:rPr>
              <a:t>定期的な教育（年１回以上）</a:t>
            </a:r>
            <a:r>
              <a:rPr lang="ja-JP" altLang="en-US" sz="2000" dirty="0">
                <a:solidFill>
                  <a:prstClr val="black"/>
                </a:solidFill>
              </a:rPr>
              <a:t>を開催するとともに、新規採用時には、感染対策研修を実施することが望ましい。また、研修の実施内容についても記録すること</a:t>
            </a:r>
            <a:r>
              <a:rPr lang="ja-JP" altLang="en-US" sz="2000" dirty="0" smtClean="0">
                <a:solidFill>
                  <a:prstClr val="black"/>
                </a:solidFill>
              </a:rPr>
              <a:t>。</a:t>
            </a:r>
            <a:endParaRPr lang="en-US" altLang="ja-JP" sz="2000" dirty="0" smtClean="0">
              <a:solidFill>
                <a:prstClr val="black"/>
              </a:solidFill>
            </a:endParaRPr>
          </a:p>
          <a:p>
            <a:pPr marL="176213" lvl="0" indent="179388"/>
            <a:r>
              <a:rPr lang="ja-JP" altLang="en-US" sz="2000" dirty="0" smtClean="0">
                <a:solidFill>
                  <a:prstClr val="black"/>
                </a:solidFill>
              </a:rPr>
              <a:t>厚生</a:t>
            </a:r>
            <a:r>
              <a:rPr lang="ja-JP" altLang="en-US" sz="2000" dirty="0">
                <a:solidFill>
                  <a:prstClr val="black"/>
                </a:solidFill>
              </a:rPr>
              <a:t>労働省「介護施設・事業所の職員向け感染症対策力向上のための研修教材」等を活用するなど、事業所内で行うものでも差し支えなく、当該事業所の実態に応じ行うこと</a:t>
            </a:r>
            <a:r>
              <a:rPr lang="ja-JP" altLang="en-US" sz="2000" dirty="0" smtClean="0">
                <a:solidFill>
                  <a:prstClr val="black"/>
                </a:solidFill>
              </a:rPr>
              <a:t>。</a:t>
            </a:r>
            <a:endParaRPr lang="ja-JP" altLang="en-US" sz="2000" dirty="0">
              <a:solidFill>
                <a:prstClr val="black"/>
              </a:solidFill>
            </a:endParaRPr>
          </a:p>
        </p:txBody>
      </p:sp>
      <p:sp>
        <p:nvSpPr>
          <p:cNvPr id="5" name="正方形/長方形 4"/>
          <p:cNvSpPr/>
          <p:nvPr/>
        </p:nvSpPr>
        <p:spPr>
          <a:xfrm>
            <a:off x="486697" y="3012115"/>
            <a:ext cx="11503742" cy="1938992"/>
          </a:xfrm>
          <a:prstGeom prst="rect">
            <a:avLst/>
          </a:prstGeom>
          <a:ln w="6350">
            <a:solidFill>
              <a:schemeClr val="tx1"/>
            </a:solidFill>
            <a:prstDash val="sysDot"/>
          </a:ln>
        </p:spPr>
        <p:txBody>
          <a:bodyPr wrap="square" tIns="36000" bIns="0" anchor="ctr" anchorCtr="0">
            <a:spAutoFit/>
          </a:bodyPr>
          <a:lstStyle/>
          <a:p>
            <a:pPr lvl="0">
              <a:tabLst>
                <a:tab pos="539750" algn="l"/>
              </a:tabLst>
            </a:pPr>
            <a:r>
              <a:rPr lang="ja-JP" altLang="en-US" sz="2000" dirty="0">
                <a:solidFill>
                  <a:prstClr val="black"/>
                </a:solidFill>
              </a:rPr>
              <a:t>（訓練（シミュレーション））</a:t>
            </a:r>
          </a:p>
          <a:p>
            <a:pPr marL="176213" lvl="0" indent="179388"/>
            <a:r>
              <a:rPr lang="ja-JP" altLang="en-US" sz="2000" dirty="0">
                <a:solidFill>
                  <a:prstClr val="black"/>
                </a:solidFill>
              </a:rPr>
              <a:t>平時から、実際に感染症が発生した場合を想定し、発生時の対応について、訓練（シミュレーション）を</a:t>
            </a:r>
            <a:r>
              <a:rPr lang="ja-JP" altLang="en-US" sz="2000" u="wavy" dirty="0">
                <a:solidFill>
                  <a:prstClr val="black"/>
                </a:solidFill>
              </a:rPr>
              <a:t>定期的（年１回以上）</a:t>
            </a:r>
            <a:r>
              <a:rPr lang="ja-JP" altLang="en-US" sz="2000" dirty="0">
                <a:solidFill>
                  <a:prstClr val="black"/>
                </a:solidFill>
              </a:rPr>
              <a:t>に行うことが必要である</a:t>
            </a:r>
            <a:r>
              <a:rPr lang="ja-JP" altLang="en-US" sz="2000" dirty="0" smtClean="0">
                <a:solidFill>
                  <a:prstClr val="black"/>
                </a:solidFill>
              </a:rPr>
              <a:t>。</a:t>
            </a:r>
            <a:endParaRPr lang="en-US" altLang="ja-JP" sz="2000" dirty="0" smtClean="0">
              <a:solidFill>
                <a:prstClr val="black"/>
              </a:solidFill>
            </a:endParaRPr>
          </a:p>
          <a:p>
            <a:pPr marL="176213" lvl="0" indent="179388"/>
            <a:r>
              <a:rPr lang="ja-JP" altLang="en-US" sz="2000" dirty="0" smtClean="0">
                <a:solidFill>
                  <a:prstClr val="black"/>
                </a:solidFill>
              </a:rPr>
              <a:t>訓練</a:t>
            </a:r>
            <a:r>
              <a:rPr lang="ja-JP" altLang="en-US" sz="2000" dirty="0">
                <a:solidFill>
                  <a:prstClr val="black"/>
                </a:solidFill>
              </a:rPr>
              <a:t>においては、感染症発生時において迅速に行動できるよう、発生時の対応を定めた指針及び研修内容に基づき、事業所内の役割分担の確認や、感染症対策をした上でのケアの演習などを実施するものとする。</a:t>
            </a:r>
            <a:endParaRPr lang="en-US" altLang="ja-JP" sz="2000" dirty="0">
              <a:solidFill>
                <a:prstClr val="black"/>
              </a:solidFill>
            </a:endParaRPr>
          </a:p>
        </p:txBody>
      </p:sp>
      <p:sp>
        <p:nvSpPr>
          <p:cNvPr id="6" name="正方形/長方形 5"/>
          <p:cNvSpPr/>
          <p:nvPr/>
        </p:nvSpPr>
        <p:spPr>
          <a:xfrm>
            <a:off x="0" y="4958684"/>
            <a:ext cx="12192000" cy="2246769"/>
          </a:xfrm>
          <a:prstGeom prst="rect">
            <a:avLst/>
          </a:prstGeom>
        </p:spPr>
        <p:txBody>
          <a:bodyPr wrap="square">
            <a:spAutoFit/>
          </a:bodyPr>
          <a:lstStyle/>
          <a:p>
            <a:pPr lvl="0"/>
            <a:endParaRPr lang="en-US" altLang="ja-JP" sz="2000" b="1" dirty="0" smtClean="0">
              <a:solidFill>
                <a:prstClr val="black"/>
              </a:solidFill>
            </a:endParaRPr>
          </a:p>
          <a:p>
            <a:pPr lvl="0"/>
            <a:r>
              <a:rPr lang="ja-JP" altLang="en-US" sz="2000" b="1" dirty="0" smtClean="0">
                <a:solidFill>
                  <a:prstClr val="black"/>
                </a:solidFill>
              </a:rPr>
              <a:t>（</a:t>
            </a:r>
            <a:r>
              <a:rPr lang="ja-JP" altLang="en-US" sz="2000" b="1" dirty="0">
                <a:solidFill>
                  <a:prstClr val="black"/>
                </a:solidFill>
              </a:rPr>
              <a:t>２１）掲示</a:t>
            </a:r>
            <a:r>
              <a:rPr lang="en-US" altLang="ja-JP" sz="2000" b="1" dirty="0">
                <a:solidFill>
                  <a:prstClr val="black"/>
                </a:solidFill>
              </a:rPr>
              <a:t>(</a:t>
            </a:r>
            <a:r>
              <a:rPr lang="ja-JP" altLang="en-US" sz="2000" b="1" dirty="0">
                <a:solidFill>
                  <a:prstClr val="black"/>
                </a:solidFill>
              </a:rPr>
              <a:t>基準第</a:t>
            </a:r>
            <a:r>
              <a:rPr lang="en-US" altLang="ja-JP" sz="2000" b="1" dirty="0">
                <a:solidFill>
                  <a:prstClr val="black"/>
                </a:solidFill>
              </a:rPr>
              <a:t>22</a:t>
            </a:r>
            <a:r>
              <a:rPr lang="ja-JP" altLang="en-US" sz="2000" b="1" dirty="0">
                <a:solidFill>
                  <a:prstClr val="black"/>
                </a:solidFill>
              </a:rPr>
              <a:t>条</a:t>
            </a:r>
            <a:r>
              <a:rPr lang="en-US" altLang="ja-JP" sz="2000" b="1" dirty="0">
                <a:solidFill>
                  <a:prstClr val="black"/>
                </a:solidFill>
              </a:rPr>
              <a:t>)</a:t>
            </a:r>
          </a:p>
          <a:p>
            <a:pPr marL="630238" lvl="0" indent="-360363"/>
            <a:r>
              <a:rPr lang="ja-JP" altLang="en-US" sz="2000" dirty="0">
                <a:solidFill>
                  <a:prstClr val="black"/>
                </a:solidFill>
              </a:rPr>
              <a:t>　</a:t>
            </a:r>
            <a:r>
              <a:rPr lang="en-US" altLang="ja-JP" sz="2000" dirty="0">
                <a:solidFill>
                  <a:prstClr val="black"/>
                </a:solidFill>
              </a:rPr>
              <a:t>①</a:t>
            </a:r>
            <a:r>
              <a:rPr lang="ja-JP" altLang="en-US" sz="2000" dirty="0">
                <a:solidFill>
                  <a:prstClr val="black"/>
                </a:solidFill>
              </a:rPr>
              <a:t> 事業所の見やすい場所に、運営規程の概要、介護支援専門員の勤務体制、事故発生時の対応、苦情処理の体制、提供するサービスの第三者評価の実施状況等の利用申込者のサービスの選択に資すると認められる重要事項を以下の点に留意し掲示すること。</a:t>
            </a:r>
            <a:endParaRPr lang="en-US" altLang="ja-JP" sz="2000" dirty="0">
              <a:solidFill>
                <a:prstClr val="black"/>
              </a:solidFill>
            </a:endParaRPr>
          </a:p>
          <a:p>
            <a:pPr marL="984250" lvl="0" indent="-180975" defTabSz="1169988"/>
            <a:endParaRPr lang="en-US" altLang="ja-JP" sz="2000" u="wavy" dirty="0">
              <a:solidFill>
                <a:prstClr val="black"/>
              </a:solidFill>
            </a:endParaRPr>
          </a:p>
          <a:p>
            <a:pPr marL="360363" lvl="0"/>
            <a:r>
              <a:rPr lang="ja-JP" altLang="en-US" sz="2000" dirty="0">
                <a:solidFill>
                  <a:prstClr val="black"/>
                </a:solidFill>
              </a:rPr>
              <a:t>　</a:t>
            </a:r>
            <a:endParaRPr lang="ja-JP" altLang="en-US" dirty="0"/>
          </a:p>
        </p:txBody>
      </p:sp>
    </p:spTree>
    <p:extLst>
      <p:ext uri="{BB962C8B-B14F-4D97-AF65-F5344CB8AC3E}">
        <p14:creationId xmlns:p14="http://schemas.microsoft.com/office/powerpoint/2010/main" val="11652620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0" y="2313813"/>
            <a:ext cx="12192000" cy="4647426"/>
          </a:xfrm>
          <a:prstGeom prst="rect">
            <a:avLst/>
          </a:prstGeom>
        </p:spPr>
        <p:txBody>
          <a:bodyPr wrap="square">
            <a:spAutoFit/>
          </a:bodyPr>
          <a:lstStyle/>
          <a:p>
            <a:r>
              <a:rPr lang="ja-JP" altLang="en-US" sz="2000" b="1" dirty="0" smtClean="0"/>
              <a:t>（</a:t>
            </a:r>
            <a:r>
              <a:rPr lang="ja-JP" altLang="en-US" sz="2000" b="1" dirty="0"/>
              <a:t>２２）秘密保持</a:t>
            </a:r>
            <a:r>
              <a:rPr lang="en-US" altLang="ja-JP" sz="2000" b="1" dirty="0"/>
              <a:t>(</a:t>
            </a:r>
            <a:r>
              <a:rPr lang="ja-JP" altLang="en-US" sz="2000" b="1" dirty="0"/>
              <a:t>基準第</a:t>
            </a:r>
            <a:r>
              <a:rPr lang="en-US" altLang="ja-JP" sz="2000" b="1" dirty="0"/>
              <a:t>23</a:t>
            </a:r>
            <a:r>
              <a:rPr lang="ja-JP" altLang="en-US" sz="2000" b="1" dirty="0"/>
              <a:t>条</a:t>
            </a:r>
            <a:r>
              <a:rPr lang="en-US" altLang="ja-JP" sz="2000" b="1" dirty="0"/>
              <a:t>)</a:t>
            </a:r>
          </a:p>
          <a:p>
            <a:pPr marL="442913" indent="-180975"/>
            <a:r>
              <a:rPr lang="en-US" altLang="ja-JP" sz="2000" dirty="0" smtClean="0"/>
              <a:t>①</a:t>
            </a:r>
            <a:r>
              <a:rPr lang="ja-JP" altLang="en-US" sz="2000" dirty="0"/>
              <a:t> </a:t>
            </a:r>
            <a:r>
              <a:rPr lang="ja-JP" altLang="en-US" sz="2000" dirty="0" smtClean="0"/>
              <a:t>介護</a:t>
            </a:r>
            <a:r>
              <a:rPr lang="ja-JP" altLang="en-US" sz="2000" dirty="0"/>
              <a:t>支援専門員その他の従業者は、正当な理由なく、その業務上知り得た利用者又はその家族の秘密を漏らして</a:t>
            </a:r>
            <a:r>
              <a:rPr lang="ja-JP" altLang="en-US" sz="2000" dirty="0" smtClean="0"/>
              <a:t>はならない。</a:t>
            </a:r>
            <a:endParaRPr lang="en-US" altLang="ja-JP" sz="2000" dirty="0" smtClean="0"/>
          </a:p>
          <a:p>
            <a:pPr marL="442913" indent="-180975"/>
            <a:r>
              <a:rPr lang="ja-JP" altLang="en-US" sz="2000" dirty="0"/>
              <a:t>② 事業者は、介護支援専門員その他の従業者が、従業者でなくなった後においても、正当な理由がなく、その業務上知り得た利用者又はその家族の秘密を漏らすことのないよう、必要な措置を講じなければならない。</a:t>
            </a:r>
          </a:p>
          <a:p>
            <a:pPr marL="442913" indent="-180975"/>
            <a:r>
              <a:rPr lang="ja-JP" altLang="en-US" sz="2000" dirty="0" smtClean="0"/>
              <a:t>③ </a:t>
            </a:r>
            <a:r>
              <a:rPr lang="ja-JP" altLang="en-US" sz="2000" dirty="0"/>
              <a:t>事業者は、サービス担当者会議等において、利用者の個人情報を用いる場合は利用者の同意を、利用者の家族の個人情報を用いる場合は当該家族の同意を、あらかじめ文書により得ておかなければならない</a:t>
            </a:r>
            <a:r>
              <a:rPr lang="ja-JP" altLang="en-US" sz="2000" dirty="0" smtClean="0"/>
              <a:t>。</a:t>
            </a:r>
            <a:r>
              <a:rPr lang="ja-JP" altLang="en-US" sz="2000" dirty="0"/>
              <a:t>　この同意については、指定居宅介護支援事業者が、指定居宅介護支援開始時に、利用者及びその家族の代表から、連携するサービス担当者間で個人情報を用いることについて包括的に同意を得ることで足りる</a:t>
            </a:r>
            <a:r>
              <a:rPr lang="ja-JP" altLang="en-US" sz="2000" dirty="0" smtClean="0"/>
              <a:t>。</a:t>
            </a:r>
            <a:endParaRPr lang="en-US" altLang="ja-JP" sz="2000" dirty="0" smtClean="0"/>
          </a:p>
          <a:p>
            <a:endParaRPr lang="en-US" altLang="ja-JP" sz="1600" b="1" dirty="0" smtClean="0"/>
          </a:p>
          <a:p>
            <a:r>
              <a:rPr lang="ja-JP" altLang="en-US" sz="2000" b="1" dirty="0" smtClean="0"/>
              <a:t>（</a:t>
            </a:r>
            <a:r>
              <a:rPr lang="ja-JP" altLang="en-US" sz="2000" b="1" dirty="0"/>
              <a:t>２３）広告</a:t>
            </a:r>
            <a:r>
              <a:rPr lang="en-US" altLang="ja-JP" sz="2000" b="1" dirty="0"/>
              <a:t>(</a:t>
            </a:r>
            <a:r>
              <a:rPr lang="ja-JP" altLang="en-US" sz="2000" b="1" dirty="0"/>
              <a:t>基準第</a:t>
            </a:r>
            <a:r>
              <a:rPr lang="en-US" altLang="ja-JP" sz="2000" b="1" dirty="0"/>
              <a:t>24</a:t>
            </a:r>
            <a:r>
              <a:rPr lang="ja-JP" altLang="en-US" sz="2000" b="1" dirty="0"/>
              <a:t>条</a:t>
            </a:r>
            <a:r>
              <a:rPr lang="en-US" altLang="ja-JP" sz="2000" b="1" dirty="0"/>
              <a:t>)</a:t>
            </a:r>
          </a:p>
          <a:p>
            <a:pPr marL="269875" indent="-269875"/>
            <a:r>
              <a:rPr lang="ja-JP" altLang="en-US" sz="2000" b="1" dirty="0"/>
              <a:t>　　</a:t>
            </a:r>
            <a:r>
              <a:rPr lang="ja-JP" altLang="en-US" sz="2000" dirty="0"/>
              <a:t>指定居宅介護支援事業所について広告をする場合においては、その内容が虚偽又は誇大なものであってはならない</a:t>
            </a:r>
            <a:r>
              <a:rPr lang="ja-JP" altLang="en-US" sz="2000" dirty="0" smtClean="0"/>
              <a:t>。</a:t>
            </a:r>
            <a:endParaRPr lang="en-US" altLang="ja-JP" sz="2000" dirty="0" smtClean="0"/>
          </a:p>
        </p:txBody>
      </p:sp>
      <p:sp>
        <p:nvSpPr>
          <p:cNvPr id="4" name="スライド番号プレースホルダー 3"/>
          <p:cNvSpPr>
            <a:spLocks noGrp="1"/>
          </p:cNvSpPr>
          <p:nvPr>
            <p:ph type="sldNum" sz="quarter" idx="12"/>
          </p:nvPr>
        </p:nvSpPr>
        <p:spPr>
          <a:xfrm>
            <a:off x="9346026" y="6479020"/>
            <a:ext cx="2743200" cy="365125"/>
          </a:xfrm>
        </p:spPr>
        <p:txBody>
          <a:bodyPr/>
          <a:lstStyle/>
          <a:p>
            <a:fld id="{D339279A-9CE5-4E47-B07B-F5EE1F1AD395}" type="slidenum">
              <a:rPr kumimoji="1" lang="ja-JP" altLang="en-US" smtClean="0"/>
              <a:t>65</a:t>
            </a:fld>
            <a:endParaRPr kumimoji="1" lang="ja-JP" altLang="en-US" dirty="0"/>
          </a:p>
        </p:txBody>
      </p:sp>
      <p:sp>
        <p:nvSpPr>
          <p:cNvPr id="2" name="正方形/長方形 1"/>
          <p:cNvSpPr/>
          <p:nvPr/>
        </p:nvSpPr>
        <p:spPr>
          <a:xfrm>
            <a:off x="570735" y="0"/>
            <a:ext cx="11518491" cy="2157001"/>
          </a:xfrm>
          <a:prstGeom prst="rect">
            <a:avLst/>
          </a:prstGeom>
          <a:ln w="6350">
            <a:solidFill>
              <a:schemeClr val="tx1"/>
            </a:solidFill>
            <a:prstDash val="sysDot"/>
          </a:ln>
        </p:spPr>
        <p:txBody>
          <a:bodyPr wrap="square" anchor="ctr" anchorCtr="0">
            <a:spAutoFit/>
          </a:bodyPr>
          <a:lstStyle/>
          <a:p>
            <a:pPr marL="180975" lvl="0" indent="-180975" defTabSz="530225">
              <a:lnSpc>
                <a:spcPts val="2300"/>
              </a:lnSpc>
            </a:pPr>
            <a:r>
              <a:rPr lang="en-US" altLang="ja-JP" sz="2000" dirty="0" smtClean="0">
                <a:solidFill>
                  <a:prstClr val="black"/>
                </a:solidFill>
              </a:rPr>
              <a:t>※ </a:t>
            </a:r>
            <a:r>
              <a:rPr lang="ja-JP" altLang="en-US" sz="2000" dirty="0" smtClean="0">
                <a:solidFill>
                  <a:prstClr val="black"/>
                </a:solidFill>
              </a:rPr>
              <a:t>事業所</a:t>
            </a:r>
            <a:r>
              <a:rPr lang="ja-JP" altLang="en-US" sz="2000" dirty="0">
                <a:solidFill>
                  <a:prstClr val="black"/>
                </a:solidFill>
              </a:rPr>
              <a:t>の見やすい場所とは、利用申込者、利用者又はその家族に対して見やすい場所のこと。</a:t>
            </a:r>
          </a:p>
          <a:p>
            <a:pPr marL="180975" lvl="0" indent="-180975" defTabSz="530225">
              <a:lnSpc>
                <a:spcPts val="2300"/>
              </a:lnSpc>
            </a:pPr>
            <a:r>
              <a:rPr lang="en-US" altLang="ja-JP" sz="2000" dirty="0" smtClean="0">
                <a:solidFill>
                  <a:prstClr val="black"/>
                </a:solidFill>
              </a:rPr>
              <a:t>※ </a:t>
            </a:r>
            <a:r>
              <a:rPr lang="ja-JP" altLang="en-US" sz="2000" dirty="0" smtClean="0">
                <a:solidFill>
                  <a:prstClr val="black"/>
                </a:solidFill>
              </a:rPr>
              <a:t>介護</a:t>
            </a:r>
            <a:r>
              <a:rPr lang="ja-JP" altLang="en-US" sz="2000" dirty="0">
                <a:solidFill>
                  <a:prstClr val="black"/>
                </a:solidFill>
              </a:rPr>
              <a:t>支援専門員の勤務の体制については、職種ごと、常勤・非常勤ごと等の人数を掲示する趣旨であり、介護支援専門員の氏名まで掲示することを求めるものではない。</a:t>
            </a:r>
          </a:p>
          <a:p>
            <a:pPr marL="179388" lvl="0" indent="-179388" defTabSz="530225">
              <a:lnSpc>
                <a:spcPts val="2300"/>
              </a:lnSpc>
            </a:pPr>
            <a:r>
              <a:rPr lang="en-US" altLang="ja-JP" sz="2000" dirty="0" smtClean="0">
                <a:solidFill>
                  <a:prstClr val="black"/>
                </a:solidFill>
              </a:rPr>
              <a:t>※ </a:t>
            </a:r>
            <a:r>
              <a:rPr lang="ja-JP" altLang="en-US" sz="2000" dirty="0">
                <a:solidFill>
                  <a:prstClr val="black"/>
                </a:solidFill>
              </a:rPr>
              <a:t>掲示に代えて、重要事項を記載したファイル等を事業所に備え付け、いつでも関係者が自由に閲覧できるようにすることでもよい。</a:t>
            </a:r>
            <a:endParaRPr lang="en-US" altLang="ja-JP" sz="2000" dirty="0">
              <a:solidFill>
                <a:prstClr val="black"/>
              </a:solidFill>
            </a:endParaRPr>
          </a:p>
          <a:p>
            <a:pPr marL="179388" lvl="0" indent="-179388" defTabSz="530225">
              <a:lnSpc>
                <a:spcPts val="2300"/>
              </a:lnSpc>
            </a:pPr>
            <a:r>
              <a:rPr lang="en-US" altLang="ja-JP" sz="2000" dirty="0" smtClean="0">
                <a:solidFill>
                  <a:prstClr val="black"/>
                </a:solidFill>
              </a:rPr>
              <a:t>※ </a:t>
            </a:r>
            <a:r>
              <a:rPr lang="ja-JP" altLang="en-US" sz="2000" dirty="0">
                <a:solidFill>
                  <a:prstClr val="black"/>
                </a:solidFill>
              </a:rPr>
              <a:t>重要事項をウェブサイト（法人のホームページ又は介護情報公表システム）に掲載しなければならない。（令和</a:t>
            </a:r>
            <a:r>
              <a:rPr lang="en-US" altLang="ja-JP" sz="2000" dirty="0">
                <a:solidFill>
                  <a:prstClr val="black"/>
                </a:solidFill>
              </a:rPr>
              <a:t>7</a:t>
            </a:r>
            <a:r>
              <a:rPr lang="ja-JP" altLang="en-US" sz="2000" dirty="0">
                <a:solidFill>
                  <a:prstClr val="black"/>
                </a:solidFill>
              </a:rPr>
              <a:t>年</a:t>
            </a:r>
            <a:r>
              <a:rPr lang="en-US" altLang="ja-JP" sz="2000" dirty="0">
                <a:solidFill>
                  <a:prstClr val="black"/>
                </a:solidFill>
              </a:rPr>
              <a:t>4</a:t>
            </a:r>
            <a:r>
              <a:rPr lang="ja-JP" altLang="en-US" sz="2000" dirty="0">
                <a:solidFill>
                  <a:prstClr val="black"/>
                </a:solidFill>
              </a:rPr>
              <a:t>月</a:t>
            </a:r>
            <a:r>
              <a:rPr lang="en-US" altLang="ja-JP" sz="2000" dirty="0">
                <a:solidFill>
                  <a:prstClr val="black"/>
                </a:solidFill>
              </a:rPr>
              <a:t>1</a:t>
            </a:r>
            <a:r>
              <a:rPr lang="ja-JP" altLang="en-US" sz="2000" dirty="0">
                <a:solidFill>
                  <a:prstClr val="black"/>
                </a:solidFill>
              </a:rPr>
              <a:t>日から義務化）</a:t>
            </a:r>
            <a:endParaRPr lang="ja-JP" altLang="en-US" dirty="0"/>
          </a:p>
        </p:txBody>
      </p:sp>
    </p:spTree>
    <p:extLst>
      <p:ext uri="{BB962C8B-B14F-4D97-AF65-F5344CB8AC3E}">
        <p14:creationId xmlns:p14="http://schemas.microsoft.com/office/powerpoint/2010/main" val="19521818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0" y="0"/>
            <a:ext cx="12192000" cy="6909584"/>
          </a:xfrm>
          <a:prstGeom prst="rect">
            <a:avLst/>
          </a:prstGeom>
        </p:spPr>
        <p:txBody>
          <a:bodyPr wrap="square">
            <a:spAutoFit/>
          </a:bodyPr>
          <a:lstStyle/>
          <a:p>
            <a:pPr marL="630238" indent="-180975"/>
            <a:endParaRPr lang="en-US" altLang="ja-JP" sz="300" dirty="0" smtClean="0"/>
          </a:p>
          <a:p>
            <a:r>
              <a:rPr lang="ja-JP" altLang="en-US" sz="2000" b="1" dirty="0" smtClean="0"/>
              <a:t>（</a:t>
            </a:r>
            <a:r>
              <a:rPr lang="ja-JP" altLang="en-US" sz="2000" b="1" dirty="0"/>
              <a:t>２４）居宅サービス事業者等からの利益収受の禁止等</a:t>
            </a:r>
            <a:r>
              <a:rPr lang="en-US" altLang="ja-JP" sz="2000" b="1" dirty="0"/>
              <a:t>(</a:t>
            </a:r>
            <a:r>
              <a:rPr lang="ja-JP" altLang="en-US" sz="2000" b="1" dirty="0"/>
              <a:t>基準第</a:t>
            </a:r>
            <a:r>
              <a:rPr lang="en-US" altLang="ja-JP" sz="2000" b="1" dirty="0"/>
              <a:t>25</a:t>
            </a:r>
            <a:r>
              <a:rPr lang="ja-JP" altLang="en-US" sz="2000" b="1" dirty="0"/>
              <a:t>条</a:t>
            </a:r>
            <a:r>
              <a:rPr lang="en-US" altLang="ja-JP" sz="2000" b="1" dirty="0"/>
              <a:t>)</a:t>
            </a:r>
          </a:p>
          <a:p>
            <a:pPr marL="539750" indent="-180975"/>
            <a:r>
              <a:rPr lang="en-US" altLang="ja-JP" sz="2000" dirty="0" smtClean="0"/>
              <a:t>① </a:t>
            </a:r>
            <a:r>
              <a:rPr lang="ja-JP" altLang="en-US" sz="2000" dirty="0" smtClean="0"/>
              <a:t>事</a:t>
            </a:r>
            <a:r>
              <a:rPr lang="ja-JP" altLang="en-US" sz="2000" dirty="0"/>
              <a:t>業者及び管理者は、居宅サービス計画の作成又は変更に関し、介護支援専門員に対して</a:t>
            </a:r>
            <a:r>
              <a:rPr lang="ja-JP" altLang="en-US" sz="2000" dirty="0" smtClean="0"/>
              <a:t>、特定</a:t>
            </a:r>
            <a:r>
              <a:rPr lang="ja-JP" altLang="en-US" sz="2000" dirty="0"/>
              <a:t>の居宅サービス事業者等によるサービスを位置付ける旨の指示等を行ってはならない</a:t>
            </a:r>
            <a:r>
              <a:rPr lang="ja-JP" altLang="en-US" sz="2000" dirty="0" smtClean="0"/>
              <a:t>。</a:t>
            </a:r>
            <a:endParaRPr lang="en-US" altLang="ja-JP" sz="2000" dirty="0" smtClean="0"/>
          </a:p>
          <a:p>
            <a:pPr marL="539750" indent="-180975"/>
            <a:r>
              <a:rPr lang="ja-JP" altLang="en-US" sz="2000" dirty="0" smtClean="0"/>
              <a:t>② 介護支援専門員は</a:t>
            </a:r>
            <a:r>
              <a:rPr lang="ja-JP" altLang="en-US" sz="2000" dirty="0"/>
              <a:t>、居宅サービス計画の作成又は変更に関し、利用者</a:t>
            </a:r>
            <a:r>
              <a:rPr lang="ja-JP" altLang="en-US" sz="2000" dirty="0" smtClean="0"/>
              <a:t>に対して、特定の居宅サービス事業者等によるサービスを利用すべき旨の指示等を行ってはならない。</a:t>
            </a:r>
            <a:endParaRPr lang="en-US" altLang="ja-JP" sz="2000" dirty="0" smtClean="0"/>
          </a:p>
          <a:p>
            <a:pPr marL="539750" indent="-180975"/>
            <a:r>
              <a:rPr lang="ja-JP" altLang="en-US" sz="2000" dirty="0" smtClean="0"/>
              <a:t>③ 事業者及びその従業者は、居宅サービス計画の作成又は変更に関し、利用者に対して特定の居宅サービス事業者等によるサービスを利用させることの対償として、当該居宅サービス事業者等から金品その他の財産上の利益を収受してはならない。</a:t>
            </a:r>
            <a:endParaRPr lang="en-US" altLang="ja-JP" sz="2000" dirty="0" smtClean="0"/>
          </a:p>
          <a:p>
            <a:pPr marL="539750" indent="-180975"/>
            <a:endParaRPr lang="en-US" altLang="ja-JP" sz="2000" dirty="0"/>
          </a:p>
          <a:p>
            <a:r>
              <a:rPr lang="ja-JP" altLang="en-US" sz="2000" b="1" dirty="0"/>
              <a:t>（２５）苦情処理</a:t>
            </a:r>
            <a:r>
              <a:rPr lang="en-US" altLang="ja-JP" sz="2000" b="1" dirty="0"/>
              <a:t>(</a:t>
            </a:r>
            <a:r>
              <a:rPr lang="ja-JP" altLang="en-US" sz="2000" b="1" dirty="0"/>
              <a:t>基準第</a:t>
            </a:r>
            <a:r>
              <a:rPr lang="en-US" altLang="ja-JP" sz="2000" b="1" dirty="0"/>
              <a:t>26</a:t>
            </a:r>
            <a:r>
              <a:rPr lang="ja-JP" altLang="en-US" sz="2000" b="1" dirty="0"/>
              <a:t>条</a:t>
            </a:r>
            <a:r>
              <a:rPr lang="en-US" altLang="ja-JP" sz="2000" b="1" dirty="0"/>
              <a:t>)</a:t>
            </a:r>
          </a:p>
          <a:p>
            <a:pPr marL="539750" indent="-180975"/>
            <a:r>
              <a:rPr lang="en-US" altLang="ja-JP" sz="2000" dirty="0"/>
              <a:t>① </a:t>
            </a:r>
            <a:r>
              <a:rPr lang="ja-JP" altLang="en-US" sz="2000" dirty="0"/>
              <a:t>事業者は、自ら提供した居宅介護支援又は居宅サービス計画に位置付けたサービスに対する利用者及びその家族からの苦情に迅速かつ適切に対応しなければならない。</a:t>
            </a:r>
            <a:endParaRPr lang="en-US" altLang="ja-JP" sz="2000" dirty="0"/>
          </a:p>
          <a:p>
            <a:pPr marL="539750" indent="-180975"/>
            <a:r>
              <a:rPr lang="ja-JP" altLang="en-US" sz="2000" dirty="0" smtClean="0"/>
              <a:t>② </a:t>
            </a:r>
            <a:r>
              <a:rPr lang="ja-JP" altLang="en-US" sz="2000" dirty="0"/>
              <a:t>事業者は、苦情を受け付けた場合は、当該苦情の内容等を記録しなければならない。</a:t>
            </a:r>
            <a:endParaRPr lang="en-US" altLang="ja-JP" sz="2000" dirty="0"/>
          </a:p>
          <a:p>
            <a:pPr marL="539750" indent="-180975"/>
            <a:r>
              <a:rPr lang="ja-JP" altLang="en-US" sz="2000" dirty="0" smtClean="0"/>
              <a:t>③ </a:t>
            </a:r>
            <a:r>
              <a:rPr lang="ja-JP" altLang="en-US" sz="2000" dirty="0"/>
              <a:t>事業者は、市町村からの文書・物件の提出・提示の求め、又は質問・照会に応じ、及び利用者からの苦情に関して市町村が行う調査に協力するとともに、市町村から指導又は助言を受けた場合には必要な改善を行わなければならない。</a:t>
            </a:r>
            <a:endParaRPr lang="en-US" altLang="ja-JP" sz="2000" dirty="0"/>
          </a:p>
          <a:p>
            <a:pPr marL="539750" indent="-180975"/>
            <a:r>
              <a:rPr lang="ja-JP" altLang="en-US" sz="2000" dirty="0" smtClean="0"/>
              <a:t>④ </a:t>
            </a:r>
            <a:r>
              <a:rPr lang="ja-JP" altLang="en-US" sz="2000" dirty="0"/>
              <a:t>市町村からの求めがあった場合には、改善の内容を報告しなければならない。</a:t>
            </a:r>
          </a:p>
          <a:p>
            <a:pPr marL="539750" indent="-180975"/>
            <a:r>
              <a:rPr lang="ja-JP" altLang="en-US" sz="2000" dirty="0" smtClean="0"/>
              <a:t>⑤ </a:t>
            </a:r>
            <a:r>
              <a:rPr lang="ja-JP" altLang="en-US" sz="2000" dirty="0"/>
              <a:t>事業者は、居宅サービス計画に位置付けたサービス又は指定地域密着型サービスに対する苦情の国民健康保険団体連合会への申立てに関して、利用者に対し必要な援助を行わなければならない。</a:t>
            </a:r>
          </a:p>
          <a:p>
            <a:pPr marL="539750" indent="-180975"/>
            <a:r>
              <a:rPr lang="ja-JP" altLang="en-US" sz="2000" dirty="0" smtClean="0"/>
              <a:t>⑥ </a:t>
            </a:r>
            <a:r>
              <a:rPr lang="ja-JP" altLang="en-US" sz="2000" dirty="0"/>
              <a:t>事業者は、国民健康保険団体連合会が行う調査に協力するとともに、そこから指導・助言を受けた場合には、必要な改善を行わなければならない。</a:t>
            </a:r>
          </a:p>
          <a:p>
            <a:pPr marL="539750" indent="-180975"/>
            <a:r>
              <a:rPr lang="ja-JP" altLang="en-US" sz="2000" dirty="0" smtClean="0"/>
              <a:t>⑦ </a:t>
            </a:r>
            <a:r>
              <a:rPr lang="ja-JP" altLang="en-US" sz="2000" dirty="0"/>
              <a:t>国民健康保険団体連合会から求めがあった場合には、改善の内容を報告しなければならない</a:t>
            </a:r>
            <a:r>
              <a:rPr lang="ja-JP" altLang="en-US" sz="2000" dirty="0" smtClean="0"/>
              <a:t>。</a:t>
            </a:r>
            <a:endParaRPr lang="ja-JP" altLang="en-US" sz="2000" dirty="0"/>
          </a:p>
        </p:txBody>
      </p:sp>
      <p:sp>
        <p:nvSpPr>
          <p:cNvPr id="4" name="スライド番号プレースホルダー 3"/>
          <p:cNvSpPr>
            <a:spLocks noGrp="1"/>
          </p:cNvSpPr>
          <p:nvPr>
            <p:ph type="sldNum" sz="quarter" idx="12"/>
          </p:nvPr>
        </p:nvSpPr>
        <p:spPr>
          <a:xfrm>
            <a:off x="8610600" y="6492875"/>
            <a:ext cx="2743200" cy="365125"/>
          </a:xfrm>
        </p:spPr>
        <p:txBody>
          <a:bodyPr/>
          <a:lstStyle/>
          <a:p>
            <a:fld id="{D339279A-9CE5-4E47-B07B-F5EE1F1AD395}" type="slidenum">
              <a:rPr kumimoji="1" lang="ja-JP" altLang="en-US" smtClean="0"/>
              <a:t>66</a:t>
            </a:fld>
            <a:endParaRPr kumimoji="1" lang="ja-JP" altLang="en-US" dirty="0"/>
          </a:p>
        </p:txBody>
      </p:sp>
    </p:spTree>
    <p:extLst>
      <p:ext uri="{BB962C8B-B14F-4D97-AF65-F5344CB8AC3E}">
        <p14:creationId xmlns:p14="http://schemas.microsoft.com/office/powerpoint/2010/main" val="38660484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0" y="0"/>
            <a:ext cx="12192000" cy="5062924"/>
          </a:xfrm>
          <a:prstGeom prst="rect">
            <a:avLst/>
          </a:prstGeom>
        </p:spPr>
        <p:txBody>
          <a:bodyPr wrap="square">
            <a:spAutoFit/>
          </a:bodyPr>
          <a:lstStyle/>
          <a:p>
            <a:pPr marL="539750" indent="-180975"/>
            <a:endParaRPr lang="en-US" altLang="ja-JP" sz="300" dirty="0" smtClean="0"/>
          </a:p>
          <a:p>
            <a:pPr marL="539750" indent="-180975"/>
            <a:r>
              <a:rPr lang="ja-JP" altLang="en-US" sz="2000" dirty="0"/>
              <a:t>⑧ 事業者は、当該事業所における苦情を処理するために講ずる措置の概要について明らかにし、相談窓口の連絡先、苦情処理の体制及び手順等を利用申込者にサービスの内容を説明する文書に記載するとともに、事業所に掲示し、かつ、ウェブサイトに掲載すること。</a:t>
            </a:r>
          </a:p>
          <a:p>
            <a:endParaRPr lang="en-US" altLang="ja-JP" sz="1200" b="1" dirty="0" smtClean="0"/>
          </a:p>
          <a:p>
            <a:r>
              <a:rPr lang="ja-JP" altLang="en-US" sz="2000" b="1" dirty="0" smtClean="0"/>
              <a:t>（</a:t>
            </a:r>
            <a:r>
              <a:rPr lang="ja-JP" altLang="en-US" sz="2000" b="1" dirty="0"/>
              <a:t>２６）事故発生時の対応</a:t>
            </a:r>
            <a:r>
              <a:rPr lang="en-US" altLang="ja-JP" sz="2000" b="1" dirty="0"/>
              <a:t>(</a:t>
            </a:r>
            <a:r>
              <a:rPr lang="ja-JP" altLang="en-US" sz="2000" b="1" dirty="0"/>
              <a:t>基準第</a:t>
            </a:r>
            <a:r>
              <a:rPr lang="en-US" altLang="ja-JP" sz="2000" b="1" dirty="0" smtClean="0"/>
              <a:t>27</a:t>
            </a:r>
            <a:r>
              <a:rPr lang="ja-JP" altLang="en-US" sz="2000" b="1" dirty="0" smtClean="0"/>
              <a:t>条</a:t>
            </a:r>
            <a:r>
              <a:rPr lang="en-US" altLang="ja-JP" sz="2000" b="1" dirty="0"/>
              <a:t>)</a:t>
            </a:r>
          </a:p>
          <a:p>
            <a:pPr marL="779463" indent="-419100"/>
            <a:r>
              <a:rPr lang="en-US" altLang="ja-JP" sz="2000" dirty="0" smtClean="0"/>
              <a:t>①  </a:t>
            </a:r>
            <a:r>
              <a:rPr lang="ja-JP" altLang="en-US" sz="2000" dirty="0" smtClean="0"/>
              <a:t>事</a:t>
            </a:r>
            <a:r>
              <a:rPr lang="ja-JP" altLang="en-US" sz="2000" dirty="0"/>
              <a:t>業者は、事故が発生した場合には、速やかに市町村・利用者の家族等に</a:t>
            </a:r>
            <a:r>
              <a:rPr lang="ja-JP" altLang="en-US" sz="2000" dirty="0" smtClean="0"/>
              <a:t>連絡を</a:t>
            </a:r>
            <a:r>
              <a:rPr lang="ja-JP" altLang="en-US" sz="2000" dirty="0"/>
              <a:t>行うとともに、必要な措置を</a:t>
            </a:r>
            <a:r>
              <a:rPr lang="ja-JP" altLang="en-US" sz="2000" dirty="0" smtClean="0"/>
              <a:t>講じなければ</a:t>
            </a:r>
            <a:r>
              <a:rPr lang="ja-JP" altLang="en-US" sz="2000" dirty="0"/>
              <a:t>ならない。</a:t>
            </a:r>
          </a:p>
          <a:p>
            <a:pPr marL="779463" indent="-419100"/>
            <a:r>
              <a:rPr lang="ja-JP" altLang="en-US" sz="2000" dirty="0" smtClean="0"/>
              <a:t>② 事</a:t>
            </a:r>
            <a:r>
              <a:rPr lang="ja-JP" altLang="en-US" sz="2000" dirty="0"/>
              <a:t>業者は、事故の状況及び事故に際して採った処置を記録</a:t>
            </a:r>
            <a:r>
              <a:rPr lang="ja-JP" altLang="en-US" sz="2000" dirty="0" smtClean="0"/>
              <a:t>し、</a:t>
            </a:r>
            <a:r>
              <a:rPr lang="en-US" altLang="ja-JP" sz="2000" dirty="0" smtClean="0"/>
              <a:t>5</a:t>
            </a:r>
            <a:r>
              <a:rPr lang="ja-JP" altLang="en-US" sz="2000" dirty="0" smtClean="0"/>
              <a:t>年間保存しなければ</a:t>
            </a:r>
            <a:r>
              <a:rPr lang="ja-JP" altLang="en-US" sz="2000" dirty="0"/>
              <a:t>ならない</a:t>
            </a:r>
            <a:r>
              <a:rPr lang="ja-JP" altLang="en-US" sz="2000" dirty="0" smtClean="0"/>
              <a:t>。</a:t>
            </a:r>
            <a:endParaRPr lang="en-US" altLang="ja-JP" sz="2000" dirty="0" smtClean="0"/>
          </a:p>
          <a:p>
            <a:pPr marL="779463" indent="-419100"/>
            <a:r>
              <a:rPr lang="ja-JP" altLang="en-US" sz="2000" dirty="0"/>
              <a:t>③ 賠償すべき事故が発生した場合は、損害賠償を速やかに行わなければならない。</a:t>
            </a:r>
            <a:endParaRPr lang="en-US" altLang="ja-JP" sz="2000" dirty="0"/>
          </a:p>
          <a:p>
            <a:pPr marL="779463" indent="-155575"/>
            <a:r>
              <a:rPr lang="en-US" altLang="ja-JP" sz="2000" dirty="0"/>
              <a:t>※ </a:t>
            </a:r>
            <a:r>
              <a:rPr lang="ja-JP" altLang="en-US" sz="2000" dirty="0"/>
              <a:t>損害賠償保険に加入すること、又は賠償資力を有することが望ましい。</a:t>
            </a:r>
          </a:p>
          <a:p>
            <a:pPr marL="779463" indent="-419100"/>
            <a:r>
              <a:rPr lang="ja-JP" altLang="en-US" sz="2000" dirty="0" smtClean="0"/>
              <a:t>④ </a:t>
            </a:r>
            <a:r>
              <a:rPr lang="ja-JP" altLang="en-US" sz="2000" dirty="0"/>
              <a:t>事故発生時の対応方法を、あらかじめ定めておくこと。</a:t>
            </a:r>
          </a:p>
          <a:p>
            <a:pPr marL="779463" indent="-419100"/>
            <a:r>
              <a:rPr lang="ja-JP" altLang="en-US" sz="2000" dirty="0" smtClean="0"/>
              <a:t>⑤ </a:t>
            </a:r>
            <a:r>
              <a:rPr lang="ja-JP" altLang="en-US" sz="2000" dirty="0"/>
              <a:t>事故発生については、原因を解明し、再発防止の対策を講じること。</a:t>
            </a:r>
          </a:p>
          <a:p>
            <a:endParaRPr lang="en-US" altLang="ja-JP" sz="1200" b="1" dirty="0" smtClean="0"/>
          </a:p>
          <a:p>
            <a:r>
              <a:rPr lang="ja-JP" altLang="en-US" sz="2000" b="1" dirty="0" smtClean="0"/>
              <a:t>（</a:t>
            </a:r>
            <a:r>
              <a:rPr lang="ja-JP" altLang="en-US" sz="2000" b="1" dirty="0"/>
              <a:t>２７）虐待の防止</a:t>
            </a:r>
            <a:r>
              <a:rPr lang="en-US" altLang="ja-JP" sz="2000" b="1" dirty="0"/>
              <a:t>(</a:t>
            </a:r>
            <a:r>
              <a:rPr lang="ja-JP" altLang="en-US" sz="2000" b="1" dirty="0"/>
              <a:t>基準第</a:t>
            </a:r>
            <a:r>
              <a:rPr lang="en-US" altLang="ja-JP" sz="2000" b="1" dirty="0"/>
              <a:t>27</a:t>
            </a:r>
            <a:r>
              <a:rPr lang="ja-JP" altLang="en-US" sz="2000" b="1" dirty="0"/>
              <a:t>条の</a:t>
            </a:r>
            <a:r>
              <a:rPr lang="en-US" altLang="ja-JP" sz="2000" b="1" dirty="0"/>
              <a:t>2)</a:t>
            </a:r>
          </a:p>
          <a:p>
            <a:pPr marL="360363"/>
            <a:r>
              <a:rPr lang="ja-JP" altLang="en-US" sz="2000" dirty="0"/>
              <a:t>事業者は、虐待の防止のために次に掲げる必要な措置を講じなければならない。</a:t>
            </a:r>
          </a:p>
          <a:p>
            <a:pPr marL="360363"/>
            <a:endParaRPr lang="en-US" altLang="ja-JP" sz="200" u="sng" dirty="0"/>
          </a:p>
          <a:p>
            <a:pPr marL="360363"/>
            <a:r>
              <a:rPr lang="ja-JP" altLang="en-US" sz="2000" u="sng" dirty="0" smtClean="0"/>
              <a:t>① 虐待</a:t>
            </a:r>
            <a:r>
              <a:rPr lang="ja-JP" altLang="en-US" sz="2000" u="sng" dirty="0"/>
              <a:t>の防止のための対策を検討する委員会（虐待防止検討委員会）の開</a:t>
            </a:r>
            <a:r>
              <a:rPr lang="ja-JP" altLang="en-US" sz="2000" dirty="0"/>
              <a:t>催</a:t>
            </a:r>
            <a:endParaRPr lang="en-US" altLang="ja-JP" sz="2000" dirty="0"/>
          </a:p>
          <a:p>
            <a:pPr marL="720725" indent="-180975"/>
            <a:endParaRPr lang="en-US" altLang="ja-JP" sz="300" dirty="0"/>
          </a:p>
          <a:p>
            <a:pPr marL="779463" indent="-419100"/>
            <a:endParaRPr lang="en-US" altLang="ja-JP" sz="300" dirty="0" smtClean="0"/>
          </a:p>
        </p:txBody>
      </p:sp>
      <p:sp>
        <p:nvSpPr>
          <p:cNvPr id="4" name="スライド番号プレースホルダー 3"/>
          <p:cNvSpPr>
            <a:spLocks noGrp="1"/>
          </p:cNvSpPr>
          <p:nvPr>
            <p:ph type="sldNum" sz="quarter" idx="12"/>
          </p:nvPr>
        </p:nvSpPr>
        <p:spPr>
          <a:xfrm>
            <a:off x="9300411" y="6492875"/>
            <a:ext cx="2743200" cy="365125"/>
          </a:xfrm>
        </p:spPr>
        <p:txBody>
          <a:bodyPr/>
          <a:lstStyle/>
          <a:p>
            <a:fld id="{D339279A-9CE5-4E47-B07B-F5EE1F1AD395}" type="slidenum">
              <a:rPr kumimoji="1" lang="ja-JP" altLang="en-US" smtClean="0"/>
              <a:t>67</a:t>
            </a:fld>
            <a:endParaRPr kumimoji="1" lang="ja-JP" altLang="en-US" dirty="0"/>
          </a:p>
        </p:txBody>
      </p:sp>
      <p:sp>
        <p:nvSpPr>
          <p:cNvPr id="2" name="正方形/長方形 1"/>
          <p:cNvSpPr/>
          <p:nvPr/>
        </p:nvSpPr>
        <p:spPr>
          <a:xfrm>
            <a:off x="480876" y="4763515"/>
            <a:ext cx="11562735" cy="2190788"/>
          </a:xfrm>
          <a:prstGeom prst="rect">
            <a:avLst/>
          </a:prstGeom>
          <a:ln w="6350">
            <a:solidFill>
              <a:schemeClr val="tx1"/>
            </a:solidFill>
            <a:prstDash val="sysDot"/>
          </a:ln>
        </p:spPr>
        <p:txBody>
          <a:bodyPr wrap="square" tIns="36000" bIns="0" anchor="ctr" anchorCtr="0">
            <a:spAutoFit/>
          </a:bodyPr>
          <a:lstStyle/>
          <a:p>
            <a:pPr marL="265113" lvl="0" indent="-179388">
              <a:tabLst>
                <a:tab pos="811213" algn="l"/>
              </a:tabLst>
            </a:pPr>
            <a:r>
              <a:rPr lang="en-US" altLang="ja-JP" sz="2000" dirty="0" smtClean="0">
                <a:solidFill>
                  <a:prstClr val="black"/>
                </a:solidFill>
              </a:rPr>
              <a:t>ⅰ</a:t>
            </a:r>
            <a:r>
              <a:rPr lang="ja-JP" altLang="en-US" sz="2000" dirty="0" smtClean="0">
                <a:solidFill>
                  <a:prstClr val="black"/>
                </a:solidFill>
              </a:rPr>
              <a:t>）虐待</a:t>
            </a:r>
            <a:r>
              <a:rPr lang="ja-JP" altLang="en-US" sz="2000" dirty="0">
                <a:solidFill>
                  <a:prstClr val="black"/>
                </a:solidFill>
              </a:rPr>
              <a:t>等の発生の防止・早期発見に加え、虐待等が発生した場合はその再発を確実に防止するための対策を検討するため、虐待防止検討委員会を設置し、定期的に開催すること。</a:t>
            </a:r>
          </a:p>
          <a:p>
            <a:pPr marL="265113" lvl="0" indent="-179388">
              <a:tabLst>
                <a:tab pos="811213" algn="l"/>
              </a:tabLst>
            </a:pPr>
            <a:r>
              <a:rPr lang="en-US" altLang="ja-JP" sz="2000" dirty="0" smtClean="0">
                <a:solidFill>
                  <a:prstClr val="black"/>
                </a:solidFill>
              </a:rPr>
              <a:t>ⅱ</a:t>
            </a:r>
            <a:r>
              <a:rPr lang="ja-JP" altLang="en-US" sz="2000" dirty="0" smtClean="0">
                <a:solidFill>
                  <a:prstClr val="black"/>
                </a:solidFill>
              </a:rPr>
              <a:t>）構成</a:t>
            </a:r>
            <a:r>
              <a:rPr lang="ja-JP" altLang="en-US" sz="2000" dirty="0">
                <a:solidFill>
                  <a:prstClr val="black"/>
                </a:solidFill>
              </a:rPr>
              <a:t>メンバーは管理者を含む幅広い職種で構成し、責務及び役割分担を明確にすること。</a:t>
            </a:r>
            <a:endParaRPr lang="en-US" altLang="ja-JP" sz="2000" dirty="0">
              <a:solidFill>
                <a:prstClr val="black"/>
              </a:solidFill>
            </a:endParaRPr>
          </a:p>
          <a:p>
            <a:pPr marL="265113" lvl="0" indent="-179388">
              <a:tabLst>
                <a:tab pos="811213" algn="l"/>
              </a:tabLst>
            </a:pPr>
            <a:r>
              <a:rPr lang="ja-JP" altLang="en-US" sz="2000" dirty="0">
                <a:solidFill>
                  <a:prstClr val="black"/>
                </a:solidFill>
              </a:rPr>
              <a:t>　</a:t>
            </a:r>
            <a:r>
              <a:rPr lang="en-US" altLang="ja-JP" sz="2000" dirty="0">
                <a:solidFill>
                  <a:prstClr val="black"/>
                </a:solidFill>
              </a:rPr>
              <a:t>※ </a:t>
            </a:r>
            <a:r>
              <a:rPr lang="ja-JP" altLang="en-US" sz="2000" dirty="0">
                <a:solidFill>
                  <a:prstClr val="black"/>
                </a:solidFill>
              </a:rPr>
              <a:t>事業所外の虐待防止の専門家を委員として積極的に活用することが望ましい。</a:t>
            </a:r>
          </a:p>
          <a:p>
            <a:pPr marL="265113" lvl="0" indent="-179388">
              <a:tabLst>
                <a:tab pos="811213" algn="l"/>
              </a:tabLst>
            </a:pPr>
            <a:r>
              <a:rPr lang="en-US" altLang="ja-JP" sz="2000" dirty="0" smtClean="0">
                <a:solidFill>
                  <a:prstClr val="black"/>
                </a:solidFill>
              </a:rPr>
              <a:t>ⅲ</a:t>
            </a:r>
            <a:r>
              <a:rPr lang="ja-JP" altLang="en-US" sz="2000" dirty="0" smtClean="0">
                <a:solidFill>
                  <a:prstClr val="black"/>
                </a:solidFill>
              </a:rPr>
              <a:t>）虐待</a:t>
            </a:r>
            <a:r>
              <a:rPr lang="ja-JP" altLang="en-US" sz="2000" dirty="0">
                <a:solidFill>
                  <a:prstClr val="black"/>
                </a:solidFill>
              </a:rPr>
              <a:t>防止検討委員会は、テレビ電話装置等を活用して行うことができる。</a:t>
            </a:r>
            <a:endParaRPr lang="en-US" altLang="ja-JP" sz="2000" dirty="0">
              <a:solidFill>
                <a:prstClr val="black"/>
              </a:solidFill>
            </a:endParaRPr>
          </a:p>
          <a:p>
            <a:pPr marL="265113" lvl="0" indent="-179388">
              <a:tabLst>
                <a:tab pos="811213" algn="l"/>
              </a:tabLst>
            </a:pPr>
            <a:r>
              <a:rPr lang="en-US" altLang="ja-JP" sz="2000" dirty="0" smtClean="0">
                <a:solidFill>
                  <a:prstClr val="black"/>
                </a:solidFill>
              </a:rPr>
              <a:t>ⅳ</a:t>
            </a:r>
            <a:r>
              <a:rPr lang="ja-JP" altLang="en-US" sz="2000" dirty="0" smtClean="0">
                <a:solidFill>
                  <a:prstClr val="black"/>
                </a:solidFill>
              </a:rPr>
              <a:t>）虐待</a:t>
            </a:r>
            <a:r>
              <a:rPr lang="ja-JP" altLang="en-US" sz="2000" dirty="0">
                <a:solidFill>
                  <a:prstClr val="black"/>
                </a:solidFill>
              </a:rPr>
              <a:t>防止検討委員会で検討する具体的</a:t>
            </a:r>
            <a:r>
              <a:rPr lang="ja-JP" altLang="en-US" sz="2000" dirty="0" smtClean="0">
                <a:solidFill>
                  <a:prstClr val="black"/>
                </a:solidFill>
              </a:rPr>
              <a:t>事項</a:t>
            </a:r>
            <a:endParaRPr lang="en-US" altLang="ja-JP" sz="2000" dirty="0" smtClean="0">
              <a:solidFill>
                <a:prstClr val="black"/>
              </a:solidFill>
            </a:endParaRPr>
          </a:p>
          <a:p>
            <a:pPr marL="265113" lvl="0" indent="-179388">
              <a:tabLst>
                <a:tab pos="811213" algn="l"/>
              </a:tabLst>
            </a:pPr>
            <a:endParaRPr lang="ja-JP" altLang="en-US" sz="2000" dirty="0">
              <a:solidFill>
                <a:prstClr val="black"/>
              </a:solidFill>
            </a:endParaRPr>
          </a:p>
        </p:txBody>
      </p:sp>
    </p:spTree>
    <p:extLst>
      <p:ext uri="{BB962C8B-B14F-4D97-AF65-F5344CB8AC3E}">
        <p14:creationId xmlns:p14="http://schemas.microsoft.com/office/powerpoint/2010/main" val="16406704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0" y="0"/>
            <a:ext cx="12192000" cy="353943"/>
          </a:xfrm>
          <a:prstGeom prst="rect">
            <a:avLst/>
          </a:prstGeom>
        </p:spPr>
        <p:txBody>
          <a:bodyPr wrap="square">
            <a:spAutoFit/>
          </a:bodyPr>
          <a:lstStyle/>
          <a:p>
            <a:endParaRPr lang="en-US" altLang="ja-JP" sz="1400" b="1" dirty="0"/>
          </a:p>
          <a:p>
            <a:endParaRPr lang="en-US" altLang="ja-JP" sz="300" dirty="0" smtClean="0"/>
          </a:p>
        </p:txBody>
      </p:sp>
      <p:sp>
        <p:nvSpPr>
          <p:cNvPr id="4" name="スライド番号プレースホルダー 3"/>
          <p:cNvSpPr>
            <a:spLocks noGrp="1"/>
          </p:cNvSpPr>
          <p:nvPr>
            <p:ph type="sldNum" sz="quarter" idx="12"/>
          </p:nvPr>
        </p:nvSpPr>
        <p:spPr>
          <a:xfrm>
            <a:off x="9192490" y="6280745"/>
            <a:ext cx="2743200" cy="365125"/>
          </a:xfrm>
        </p:spPr>
        <p:txBody>
          <a:bodyPr/>
          <a:lstStyle/>
          <a:p>
            <a:fld id="{D339279A-9CE5-4E47-B07B-F5EE1F1AD395}" type="slidenum">
              <a:rPr kumimoji="1" lang="ja-JP" altLang="en-US" smtClean="0"/>
              <a:t>68</a:t>
            </a:fld>
            <a:endParaRPr kumimoji="1" lang="ja-JP" altLang="en-US" dirty="0"/>
          </a:p>
        </p:txBody>
      </p:sp>
      <p:sp>
        <p:nvSpPr>
          <p:cNvPr id="2" name="正方形/長方形 1"/>
          <p:cNvSpPr/>
          <p:nvPr/>
        </p:nvSpPr>
        <p:spPr>
          <a:xfrm>
            <a:off x="406696" y="-196883"/>
            <a:ext cx="11642736" cy="3160284"/>
          </a:xfrm>
          <a:prstGeom prst="rect">
            <a:avLst/>
          </a:prstGeom>
          <a:ln w="6350">
            <a:solidFill>
              <a:schemeClr val="tx1"/>
            </a:solidFill>
            <a:prstDash val="sysDot"/>
          </a:ln>
        </p:spPr>
        <p:txBody>
          <a:bodyPr wrap="square" bIns="36000" anchor="ctr" anchorCtr="0">
            <a:spAutoFit/>
          </a:bodyPr>
          <a:lstStyle/>
          <a:p>
            <a:pPr marL="442913" lvl="0" indent="-177800">
              <a:tabLst>
                <a:tab pos="811213" algn="l"/>
              </a:tabLst>
            </a:pPr>
            <a:endParaRPr lang="en-US" altLang="ja-JP" sz="2000" dirty="0">
              <a:solidFill>
                <a:prstClr val="black"/>
              </a:solidFill>
            </a:endParaRPr>
          </a:p>
          <a:p>
            <a:pPr marL="442913" lvl="0" indent="-266700">
              <a:tabLst>
                <a:tab pos="811213" algn="l"/>
              </a:tabLst>
            </a:pPr>
            <a:r>
              <a:rPr lang="ja-JP" altLang="en-US" sz="2000" dirty="0" smtClean="0">
                <a:solidFill>
                  <a:prstClr val="black"/>
                </a:solidFill>
              </a:rPr>
              <a:t>〇 次</a:t>
            </a:r>
            <a:r>
              <a:rPr lang="ja-JP" altLang="en-US" sz="2000" dirty="0">
                <a:solidFill>
                  <a:prstClr val="black"/>
                </a:solidFill>
              </a:rPr>
              <a:t>に掲げる事項を検討すること。その際、そこで得た結果は従業者に周知徹底を図ること。</a:t>
            </a:r>
          </a:p>
          <a:p>
            <a:pPr marL="530225" lvl="0" indent="-265113">
              <a:tabLst>
                <a:tab pos="811213" algn="l"/>
              </a:tabLst>
            </a:pPr>
            <a:r>
              <a:rPr lang="en-US" altLang="ja-JP" sz="2000" dirty="0" smtClean="0">
                <a:solidFill>
                  <a:prstClr val="black"/>
                </a:solidFill>
              </a:rPr>
              <a:t>ⅰ) </a:t>
            </a:r>
            <a:r>
              <a:rPr lang="ja-JP" altLang="en-US" sz="2000" dirty="0" smtClean="0">
                <a:solidFill>
                  <a:prstClr val="black"/>
                </a:solidFill>
              </a:rPr>
              <a:t>虐待</a:t>
            </a:r>
            <a:r>
              <a:rPr lang="ja-JP" altLang="en-US" sz="2000" dirty="0">
                <a:solidFill>
                  <a:prstClr val="black"/>
                </a:solidFill>
              </a:rPr>
              <a:t>防止検討委員会その他事業所内の組織に関すること</a:t>
            </a:r>
          </a:p>
          <a:p>
            <a:pPr marL="530225" lvl="0" indent="-265113">
              <a:tabLst>
                <a:tab pos="811213" algn="l"/>
              </a:tabLst>
            </a:pPr>
            <a:r>
              <a:rPr lang="en-US" altLang="ja-JP" sz="2000" dirty="0" smtClean="0">
                <a:solidFill>
                  <a:prstClr val="black"/>
                </a:solidFill>
              </a:rPr>
              <a:t>ⅱ) </a:t>
            </a:r>
            <a:r>
              <a:rPr lang="ja-JP" altLang="en-US" sz="2000" dirty="0" smtClean="0">
                <a:solidFill>
                  <a:prstClr val="black"/>
                </a:solidFill>
              </a:rPr>
              <a:t>虐待</a:t>
            </a:r>
            <a:r>
              <a:rPr lang="ja-JP" altLang="en-US" sz="2000" dirty="0">
                <a:solidFill>
                  <a:prstClr val="black"/>
                </a:solidFill>
              </a:rPr>
              <a:t>の防止のための指針の整備に関すること</a:t>
            </a:r>
          </a:p>
          <a:p>
            <a:pPr marL="530225" lvl="0" indent="-265113">
              <a:tabLst>
                <a:tab pos="811213" algn="l"/>
              </a:tabLst>
            </a:pPr>
            <a:r>
              <a:rPr lang="en-US" altLang="ja-JP" sz="2000" dirty="0" smtClean="0">
                <a:solidFill>
                  <a:prstClr val="black"/>
                </a:solidFill>
              </a:rPr>
              <a:t>ⅲ) </a:t>
            </a:r>
            <a:r>
              <a:rPr lang="ja-JP" altLang="en-US" sz="2000" dirty="0">
                <a:solidFill>
                  <a:prstClr val="black"/>
                </a:solidFill>
              </a:rPr>
              <a:t>虐待の防止のための職員研修の内容に関すること</a:t>
            </a:r>
          </a:p>
          <a:p>
            <a:pPr marL="530225" lvl="0" indent="-265113">
              <a:tabLst>
                <a:tab pos="811213" algn="l"/>
              </a:tabLst>
            </a:pPr>
            <a:r>
              <a:rPr lang="en-US" altLang="ja-JP" sz="2000" dirty="0" smtClean="0">
                <a:solidFill>
                  <a:prstClr val="black"/>
                </a:solidFill>
              </a:rPr>
              <a:t>ⅳ) </a:t>
            </a:r>
            <a:r>
              <a:rPr lang="ja-JP" altLang="en-US" sz="2000" dirty="0">
                <a:solidFill>
                  <a:prstClr val="black"/>
                </a:solidFill>
              </a:rPr>
              <a:t>虐待等について、従業者が相談・報告できる体制整備に関すること</a:t>
            </a:r>
          </a:p>
          <a:p>
            <a:pPr marL="530225" lvl="0" indent="-265113">
              <a:tabLst>
                <a:tab pos="811213" algn="l"/>
              </a:tabLst>
            </a:pPr>
            <a:r>
              <a:rPr lang="en-US" altLang="ja-JP" sz="2000" dirty="0" smtClean="0">
                <a:solidFill>
                  <a:prstClr val="black"/>
                </a:solidFill>
              </a:rPr>
              <a:t>ⅴ) </a:t>
            </a:r>
            <a:r>
              <a:rPr lang="ja-JP" altLang="en-US" sz="2000" dirty="0">
                <a:solidFill>
                  <a:prstClr val="black"/>
                </a:solidFill>
              </a:rPr>
              <a:t>従業者が虐待等を把握した場合に、市町村への通報が迅速かつ適切に行われるための方法に関すること</a:t>
            </a:r>
          </a:p>
          <a:p>
            <a:pPr marL="530225" lvl="0" indent="-265113">
              <a:tabLst>
                <a:tab pos="811213" algn="l"/>
              </a:tabLst>
            </a:pPr>
            <a:r>
              <a:rPr lang="en-US" altLang="ja-JP" sz="2000" dirty="0" smtClean="0">
                <a:solidFill>
                  <a:prstClr val="black"/>
                </a:solidFill>
              </a:rPr>
              <a:t>ⅵ) </a:t>
            </a:r>
            <a:r>
              <a:rPr lang="ja-JP" altLang="en-US" sz="2000" dirty="0">
                <a:solidFill>
                  <a:prstClr val="black"/>
                </a:solidFill>
              </a:rPr>
              <a:t>虐待等が発生した場合、その発生原因等の分析から得られる再発の確実な防止策に関すること</a:t>
            </a:r>
          </a:p>
          <a:p>
            <a:pPr marL="530225" lvl="0" indent="-265113">
              <a:tabLst>
                <a:tab pos="811213" algn="l"/>
              </a:tabLst>
            </a:pPr>
            <a:r>
              <a:rPr lang="en-US" altLang="ja-JP" sz="2000" dirty="0" smtClean="0">
                <a:solidFill>
                  <a:prstClr val="black"/>
                </a:solidFill>
              </a:rPr>
              <a:t>ⅶ) </a:t>
            </a:r>
            <a:r>
              <a:rPr lang="ja-JP" altLang="en-US" sz="2000" dirty="0">
                <a:solidFill>
                  <a:prstClr val="black"/>
                </a:solidFill>
              </a:rPr>
              <a:t>虐待の再発防止策を講じた際に、その効果についての評価に関すること</a:t>
            </a:r>
          </a:p>
        </p:txBody>
      </p:sp>
      <p:sp>
        <p:nvSpPr>
          <p:cNvPr id="5" name="正方形/長方形 4"/>
          <p:cNvSpPr/>
          <p:nvPr/>
        </p:nvSpPr>
        <p:spPr>
          <a:xfrm>
            <a:off x="0" y="3086079"/>
            <a:ext cx="12192000" cy="707886"/>
          </a:xfrm>
          <a:prstGeom prst="rect">
            <a:avLst/>
          </a:prstGeom>
        </p:spPr>
        <p:txBody>
          <a:bodyPr wrap="square">
            <a:spAutoFit/>
          </a:bodyPr>
          <a:lstStyle/>
          <a:p>
            <a:pPr marL="269875" lvl="0"/>
            <a:r>
              <a:rPr lang="ja-JP" altLang="en-US" sz="2000" u="sng" dirty="0" smtClean="0">
                <a:solidFill>
                  <a:prstClr val="black"/>
                </a:solidFill>
              </a:rPr>
              <a:t>② 虐待</a:t>
            </a:r>
            <a:r>
              <a:rPr lang="ja-JP" altLang="en-US" sz="2000" u="sng" dirty="0">
                <a:solidFill>
                  <a:prstClr val="black"/>
                </a:solidFill>
              </a:rPr>
              <a:t>の防止のための指針の整備</a:t>
            </a:r>
          </a:p>
          <a:p>
            <a:pPr marL="269875" lvl="0"/>
            <a:r>
              <a:rPr lang="ja-JP" altLang="en-US" sz="2000" dirty="0">
                <a:solidFill>
                  <a:prstClr val="black"/>
                </a:solidFill>
              </a:rPr>
              <a:t>　</a:t>
            </a:r>
            <a:endParaRPr lang="en-US" altLang="ja-JP" sz="2000" dirty="0">
              <a:solidFill>
                <a:prstClr val="black"/>
              </a:solidFill>
            </a:endParaRPr>
          </a:p>
        </p:txBody>
      </p:sp>
      <p:sp>
        <p:nvSpPr>
          <p:cNvPr id="6" name="正方形/長方形 5"/>
          <p:cNvSpPr/>
          <p:nvPr/>
        </p:nvSpPr>
        <p:spPr>
          <a:xfrm>
            <a:off x="406695" y="3503302"/>
            <a:ext cx="11453801" cy="3170099"/>
          </a:xfrm>
          <a:prstGeom prst="rect">
            <a:avLst/>
          </a:prstGeom>
          <a:ln w="6350">
            <a:solidFill>
              <a:schemeClr val="tx1"/>
            </a:solidFill>
            <a:prstDash val="sysDot"/>
          </a:ln>
        </p:spPr>
        <p:txBody>
          <a:bodyPr wrap="square" anchor="ctr" anchorCtr="0">
            <a:spAutoFit/>
          </a:bodyPr>
          <a:lstStyle/>
          <a:p>
            <a:pPr marL="88900" lvl="0"/>
            <a:r>
              <a:rPr lang="ja-JP" altLang="en-US" sz="2000" dirty="0" smtClean="0">
                <a:solidFill>
                  <a:prstClr val="black"/>
                </a:solidFill>
              </a:rPr>
              <a:t>〇 事</a:t>
            </a:r>
            <a:r>
              <a:rPr lang="ja-JP" altLang="en-US" sz="2000" dirty="0">
                <a:solidFill>
                  <a:prstClr val="black"/>
                </a:solidFill>
              </a:rPr>
              <a:t>業者は次のような項目を盛り込んだ「虐待の防止のための指針」を整備すること。</a:t>
            </a:r>
          </a:p>
          <a:p>
            <a:pPr marL="265113" lvl="0"/>
            <a:r>
              <a:rPr lang="en-US" altLang="ja-JP" sz="2000" dirty="0" smtClean="0">
                <a:solidFill>
                  <a:prstClr val="black"/>
                </a:solidFill>
              </a:rPr>
              <a:t>ⅰ) </a:t>
            </a:r>
            <a:r>
              <a:rPr lang="ja-JP" altLang="en-US" sz="2000" dirty="0" smtClean="0">
                <a:solidFill>
                  <a:prstClr val="black"/>
                </a:solidFill>
              </a:rPr>
              <a:t>事業所</a:t>
            </a:r>
            <a:r>
              <a:rPr lang="ja-JP" altLang="en-US" sz="2000" dirty="0">
                <a:solidFill>
                  <a:prstClr val="black"/>
                </a:solidFill>
              </a:rPr>
              <a:t>における虐待の防止に関する基本的考え方</a:t>
            </a:r>
          </a:p>
          <a:p>
            <a:pPr marL="265113" lvl="0"/>
            <a:r>
              <a:rPr lang="en-US" altLang="ja-JP" sz="2000" dirty="0" smtClean="0">
                <a:solidFill>
                  <a:prstClr val="black"/>
                </a:solidFill>
              </a:rPr>
              <a:t>ⅱ) </a:t>
            </a:r>
            <a:r>
              <a:rPr lang="ja-JP" altLang="en-US" sz="2000" dirty="0" smtClean="0">
                <a:solidFill>
                  <a:prstClr val="black"/>
                </a:solidFill>
              </a:rPr>
              <a:t>虐待防止</a:t>
            </a:r>
            <a:r>
              <a:rPr lang="ja-JP" altLang="en-US" sz="2000" dirty="0">
                <a:solidFill>
                  <a:prstClr val="black"/>
                </a:solidFill>
              </a:rPr>
              <a:t>検討委員会その他事業所内の組織に関する事項</a:t>
            </a:r>
          </a:p>
          <a:p>
            <a:pPr marL="265113" lvl="0"/>
            <a:r>
              <a:rPr lang="en-US" altLang="ja-JP" sz="2000" dirty="0" smtClean="0">
                <a:solidFill>
                  <a:prstClr val="black"/>
                </a:solidFill>
              </a:rPr>
              <a:t>ⅲ) </a:t>
            </a:r>
            <a:r>
              <a:rPr lang="ja-JP" altLang="en-US" sz="2000" dirty="0" smtClean="0">
                <a:solidFill>
                  <a:prstClr val="black"/>
                </a:solidFill>
              </a:rPr>
              <a:t>虐待</a:t>
            </a:r>
            <a:r>
              <a:rPr lang="ja-JP" altLang="en-US" sz="2000" dirty="0">
                <a:solidFill>
                  <a:prstClr val="black"/>
                </a:solidFill>
              </a:rPr>
              <a:t>の防止のための職員研修に関する基本方針</a:t>
            </a:r>
          </a:p>
          <a:p>
            <a:pPr marL="265113" lvl="0"/>
            <a:r>
              <a:rPr lang="en-US" altLang="ja-JP" sz="2000" dirty="0" smtClean="0">
                <a:solidFill>
                  <a:prstClr val="black"/>
                </a:solidFill>
              </a:rPr>
              <a:t>ⅳ) </a:t>
            </a:r>
            <a:r>
              <a:rPr lang="ja-JP" altLang="en-US" sz="2000" dirty="0" smtClean="0">
                <a:solidFill>
                  <a:prstClr val="black"/>
                </a:solidFill>
              </a:rPr>
              <a:t>虐待</a:t>
            </a:r>
            <a:r>
              <a:rPr lang="ja-JP" altLang="en-US" sz="2000" dirty="0">
                <a:solidFill>
                  <a:prstClr val="black"/>
                </a:solidFill>
              </a:rPr>
              <a:t>等が発生した場合の対応方法に関する基本方針</a:t>
            </a:r>
          </a:p>
          <a:p>
            <a:pPr marL="265113" lvl="0"/>
            <a:r>
              <a:rPr lang="en-US" altLang="ja-JP" sz="2000" dirty="0" smtClean="0">
                <a:solidFill>
                  <a:prstClr val="black"/>
                </a:solidFill>
              </a:rPr>
              <a:t>ⅴ) </a:t>
            </a:r>
            <a:r>
              <a:rPr lang="ja-JP" altLang="en-US" sz="2000" dirty="0" smtClean="0">
                <a:solidFill>
                  <a:prstClr val="black"/>
                </a:solidFill>
              </a:rPr>
              <a:t>虐待</a:t>
            </a:r>
            <a:r>
              <a:rPr lang="ja-JP" altLang="en-US" sz="2000" dirty="0">
                <a:solidFill>
                  <a:prstClr val="black"/>
                </a:solidFill>
              </a:rPr>
              <a:t>等が発生した場合の相談・報告体制に関する事項</a:t>
            </a:r>
          </a:p>
          <a:p>
            <a:pPr marL="265113" lvl="0"/>
            <a:r>
              <a:rPr lang="en-US" altLang="ja-JP" sz="2000" dirty="0" smtClean="0">
                <a:solidFill>
                  <a:prstClr val="black"/>
                </a:solidFill>
              </a:rPr>
              <a:t>ⅵ) </a:t>
            </a:r>
            <a:r>
              <a:rPr lang="ja-JP" altLang="en-US" sz="2000" dirty="0" smtClean="0">
                <a:solidFill>
                  <a:prstClr val="black"/>
                </a:solidFill>
              </a:rPr>
              <a:t>成年</a:t>
            </a:r>
            <a:r>
              <a:rPr lang="ja-JP" altLang="en-US" sz="2000" dirty="0">
                <a:solidFill>
                  <a:prstClr val="black"/>
                </a:solidFill>
              </a:rPr>
              <a:t>後見制度の利用支援に関する事項</a:t>
            </a:r>
          </a:p>
          <a:p>
            <a:pPr marL="265113" lvl="0"/>
            <a:r>
              <a:rPr lang="en-US" altLang="ja-JP" sz="2000" dirty="0" smtClean="0">
                <a:solidFill>
                  <a:prstClr val="black"/>
                </a:solidFill>
              </a:rPr>
              <a:t>ⅶ) </a:t>
            </a:r>
            <a:r>
              <a:rPr lang="ja-JP" altLang="en-US" sz="2000" dirty="0" smtClean="0">
                <a:solidFill>
                  <a:prstClr val="black"/>
                </a:solidFill>
              </a:rPr>
              <a:t>虐待</a:t>
            </a:r>
            <a:r>
              <a:rPr lang="ja-JP" altLang="en-US" sz="2000" dirty="0">
                <a:solidFill>
                  <a:prstClr val="black"/>
                </a:solidFill>
              </a:rPr>
              <a:t>等に係る苦情解決方法に関する事項</a:t>
            </a:r>
          </a:p>
          <a:p>
            <a:pPr marL="265113" lvl="0"/>
            <a:r>
              <a:rPr lang="en-US" altLang="ja-JP" sz="2000" dirty="0" smtClean="0">
                <a:solidFill>
                  <a:prstClr val="black"/>
                </a:solidFill>
              </a:rPr>
              <a:t>ⅷ) </a:t>
            </a:r>
            <a:r>
              <a:rPr lang="ja-JP" altLang="en-US" sz="2000" dirty="0" smtClean="0">
                <a:solidFill>
                  <a:prstClr val="black"/>
                </a:solidFill>
              </a:rPr>
              <a:t>利用者</a:t>
            </a:r>
            <a:r>
              <a:rPr lang="ja-JP" altLang="en-US" sz="2000" dirty="0">
                <a:solidFill>
                  <a:prstClr val="black"/>
                </a:solidFill>
              </a:rPr>
              <a:t>等に対する当該指針の閲覧に関する事項</a:t>
            </a:r>
          </a:p>
          <a:p>
            <a:pPr marL="265113" lvl="0"/>
            <a:r>
              <a:rPr lang="en-US" altLang="ja-JP" sz="2000" dirty="0" smtClean="0">
                <a:solidFill>
                  <a:prstClr val="black"/>
                </a:solidFill>
              </a:rPr>
              <a:t>ⅸ) </a:t>
            </a:r>
            <a:r>
              <a:rPr lang="ja-JP" altLang="en-US" sz="2000" dirty="0" smtClean="0">
                <a:solidFill>
                  <a:prstClr val="black"/>
                </a:solidFill>
              </a:rPr>
              <a:t>その他</a:t>
            </a:r>
            <a:r>
              <a:rPr lang="ja-JP" altLang="en-US" sz="2000" dirty="0">
                <a:solidFill>
                  <a:prstClr val="black"/>
                </a:solidFill>
              </a:rPr>
              <a:t>虐待の防止の推進のために必要な事項</a:t>
            </a:r>
            <a:endParaRPr lang="en-US" altLang="ja-JP" sz="2000" dirty="0">
              <a:solidFill>
                <a:prstClr val="black"/>
              </a:solidFill>
            </a:endParaRPr>
          </a:p>
        </p:txBody>
      </p:sp>
    </p:spTree>
    <p:extLst>
      <p:ext uri="{BB962C8B-B14F-4D97-AF65-F5344CB8AC3E}">
        <p14:creationId xmlns:p14="http://schemas.microsoft.com/office/powerpoint/2010/main" val="35534316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328923"/>
            <a:ext cx="2743200" cy="365125"/>
          </a:xfrm>
        </p:spPr>
        <p:txBody>
          <a:bodyPr/>
          <a:lstStyle/>
          <a:p>
            <a:fld id="{D339279A-9CE5-4E47-B07B-F5EE1F1AD395}" type="slidenum">
              <a:rPr kumimoji="1" lang="ja-JP" altLang="en-US" smtClean="0"/>
              <a:t>69</a:t>
            </a:fld>
            <a:endParaRPr kumimoji="1" lang="ja-JP" altLang="en-US" dirty="0"/>
          </a:p>
        </p:txBody>
      </p:sp>
      <p:sp>
        <p:nvSpPr>
          <p:cNvPr id="3" name="正方形/長方形 2"/>
          <p:cNvSpPr/>
          <p:nvPr/>
        </p:nvSpPr>
        <p:spPr>
          <a:xfrm>
            <a:off x="0" y="0"/>
            <a:ext cx="12192000" cy="3631763"/>
          </a:xfrm>
          <a:prstGeom prst="rect">
            <a:avLst/>
          </a:prstGeom>
        </p:spPr>
        <p:txBody>
          <a:bodyPr wrap="square">
            <a:spAutoFit/>
          </a:bodyPr>
          <a:lstStyle/>
          <a:p>
            <a:pPr marL="269875"/>
            <a:r>
              <a:rPr lang="ja-JP" altLang="en-US" sz="2000" u="sng" dirty="0" smtClean="0"/>
              <a:t>③ 虐待</a:t>
            </a:r>
            <a:r>
              <a:rPr lang="ja-JP" altLang="en-US" sz="2000" u="sng" dirty="0"/>
              <a:t>の防止のための従業者に対する研修の実施</a:t>
            </a:r>
            <a:endParaRPr lang="en-US" altLang="ja-JP" sz="2000" u="sng" dirty="0"/>
          </a:p>
          <a:p>
            <a:pPr marL="269875"/>
            <a:endParaRPr lang="en-US" altLang="ja-JP" sz="500" u="sng" dirty="0" smtClean="0"/>
          </a:p>
          <a:p>
            <a:pPr marL="269875"/>
            <a:endParaRPr lang="en-US" altLang="ja-JP" sz="2000" u="sng" dirty="0" smtClean="0"/>
          </a:p>
          <a:p>
            <a:pPr marL="269875"/>
            <a:endParaRPr lang="en-US" altLang="ja-JP" sz="2000" u="sng" dirty="0"/>
          </a:p>
          <a:p>
            <a:pPr marL="269875"/>
            <a:endParaRPr lang="en-US" altLang="ja-JP" sz="2000" u="sng" dirty="0" smtClean="0"/>
          </a:p>
          <a:p>
            <a:pPr marL="269875"/>
            <a:endParaRPr lang="en-US" altLang="ja-JP" sz="2000" u="sng" dirty="0"/>
          </a:p>
          <a:p>
            <a:pPr marL="269875"/>
            <a:endParaRPr lang="en-US" altLang="ja-JP" sz="2000" u="sng" dirty="0" smtClean="0"/>
          </a:p>
          <a:p>
            <a:pPr marL="269875"/>
            <a:endParaRPr lang="en-US" altLang="ja-JP" sz="2000" u="sng" dirty="0"/>
          </a:p>
          <a:p>
            <a:pPr marL="269875"/>
            <a:endParaRPr lang="en-US" altLang="ja-JP" sz="2000" u="sng" dirty="0" smtClean="0"/>
          </a:p>
          <a:p>
            <a:pPr marL="269875"/>
            <a:endParaRPr lang="en-US" altLang="ja-JP" sz="2000" u="sng" dirty="0"/>
          </a:p>
          <a:p>
            <a:pPr marL="269875"/>
            <a:endParaRPr lang="en-US" altLang="ja-JP" sz="2000" u="sng" dirty="0" smtClean="0"/>
          </a:p>
          <a:p>
            <a:pPr marL="269875"/>
            <a:r>
              <a:rPr lang="ja-JP" altLang="en-US" sz="2000" u="sng" dirty="0" smtClean="0"/>
              <a:t>④ 虐待</a:t>
            </a:r>
            <a:r>
              <a:rPr lang="ja-JP" altLang="en-US" sz="2000" u="sng" dirty="0"/>
              <a:t>の防止に関する措置を適切に実施するための担当者</a:t>
            </a:r>
            <a:r>
              <a:rPr lang="ja-JP" altLang="en-US" sz="2000" u="sng" dirty="0" smtClean="0"/>
              <a:t>配置</a:t>
            </a:r>
            <a:endParaRPr lang="ja-JP" altLang="en-US" sz="2000" u="sng" dirty="0"/>
          </a:p>
        </p:txBody>
      </p:sp>
      <p:sp>
        <p:nvSpPr>
          <p:cNvPr id="4" name="正方形/長方形 3"/>
          <p:cNvSpPr/>
          <p:nvPr/>
        </p:nvSpPr>
        <p:spPr>
          <a:xfrm>
            <a:off x="575187" y="442016"/>
            <a:ext cx="11444748" cy="2606286"/>
          </a:xfrm>
          <a:prstGeom prst="rect">
            <a:avLst/>
          </a:prstGeom>
          <a:ln w="6350">
            <a:solidFill>
              <a:schemeClr val="tx1"/>
            </a:solidFill>
            <a:prstDash val="sysDot"/>
          </a:ln>
        </p:spPr>
        <p:txBody>
          <a:bodyPr wrap="square" bIns="0" anchor="ctr" anchorCtr="0">
            <a:spAutoFit/>
          </a:bodyPr>
          <a:lstStyle/>
          <a:p>
            <a:pPr lvl="0"/>
            <a:r>
              <a:rPr lang="ja-JP" altLang="en-US" sz="2000" dirty="0">
                <a:solidFill>
                  <a:prstClr val="black"/>
                </a:solidFill>
              </a:rPr>
              <a:t>（研修の内容）</a:t>
            </a:r>
            <a:endParaRPr lang="en-US" altLang="ja-JP" sz="2000" dirty="0">
              <a:solidFill>
                <a:prstClr val="black"/>
              </a:solidFill>
            </a:endParaRPr>
          </a:p>
          <a:p>
            <a:pPr marL="176213" lvl="0" indent="177800"/>
            <a:r>
              <a:rPr lang="ja-JP" altLang="en-US" sz="2000" dirty="0">
                <a:solidFill>
                  <a:prstClr val="black"/>
                </a:solidFill>
              </a:rPr>
              <a:t>虐待等の防止に関する基礎的内容等の適切な知識を普及・啓発するものであるとともに、当該事業所における指針に基づき、虐待の防止の徹底を行うものとする。</a:t>
            </a:r>
            <a:endParaRPr lang="en-US" altLang="ja-JP" sz="2000" dirty="0">
              <a:solidFill>
                <a:prstClr val="black"/>
              </a:solidFill>
            </a:endParaRPr>
          </a:p>
          <a:p>
            <a:pPr lvl="0"/>
            <a:r>
              <a:rPr lang="ja-JP" altLang="en-US" sz="2000" dirty="0">
                <a:solidFill>
                  <a:prstClr val="black"/>
                </a:solidFill>
              </a:rPr>
              <a:t>（研修の頻度）</a:t>
            </a:r>
          </a:p>
          <a:p>
            <a:pPr marL="176213" lvl="0" indent="179388"/>
            <a:r>
              <a:rPr lang="ja-JP" altLang="en-US" sz="2000" dirty="0">
                <a:solidFill>
                  <a:prstClr val="black"/>
                </a:solidFill>
              </a:rPr>
              <a:t>当該事業者が指針に基づいた研修プログラムを作成し、</a:t>
            </a:r>
            <a:r>
              <a:rPr lang="ja-JP" altLang="en-US" sz="2000" u="wavy" dirty="0">
                <a:solidFill>
                  <a:prstClr val="black"/>
                </a:solidFill>
              </a:rPr>
              <a:t>定期的な研修（年</a:t>
            </a:r>
            <a:r>
              <a:rPr lang="en-US" altLang="ja-JP" sz="2000" u="wavy" dirty="0">
                <a:solidFill>
                  <a:prstClr val="black"/>
                </a:solidFill>
              </a:rPr>
              <a:t>1 </a:t>
            </a:r>
            <a:r>
              <a:rPr lang="ja-JP" altLang="en-US" sz="2000" u="wavy" dirty="0">
                <a:solidFill>
                  <a:prstClr val="black"/>
                </a:solidFill>
              </a:rPr>
              <a:t>回以上）</a:t>
            </a:r>
            <a:r>
              <a:rPr lang="ja-JP" altLang="en-US" sz="2000" dirty="0">
                <a:solidFill>
                  <a:prstClr val="black"/>
                </a:solidFill>
              </a:rPr>
              <a:t>を実施するとともに、新規採用時には必ず虐待の防止のための研修を実施すること</a:t>
            </a:r>
            <a:r>
              <a:rPr lang="ja-JP" altLang="en-US" sz="2000" dirty="0" smtClean="0">
                <a:solidFill>
                  <a:prstClr val="black"/>
                </a:solidFill>
              </a:rPr>
              <a:t>。</a:t>
            </a:r>
            <a:endParaRPr lang="en-US" altLang="ja-JP" sz="2000" dirty="0" smtClean="0">
              <a:solidFill>
                <a:prstClr val="black"/>
              </a:solidFill>
            </a:endParaRPr>
          </a:p>
          <a:p>
            <a:pPr marL="176213" lvl="0" indent="179388"/>
            <a:r>
              <a:rPr lang="ja-JP" altLang="en-US" sz="2000" dirty="0" smtClean="0">
                <a:solidFill>
                  <a:prstClr val="black"/>
                </a:solidFill>
              </a:rPr>
              <a:t>また</a:t>
            </a:r>
            <a:r>
              <a:rPr lang="ja-JP" altLang="en-US" sz="2000" dirty="0">
                <a:solidFill>
                  <a:prstClr val="black"/>
                </a:solidFill>
              </a:rPr>
              <a:t>、研修の実施内容についても記録すること。研修の実施は、事業所内での研修で差し支えない。</a:t>
            </a:r>
          </a:p>
          <a:p>
            <a:pPr marL="269875" lvl="0"/>
            <a:endParaRPr lang="en-US" altLang="ja-JP" sz="400" dirty="0">
              <a:solidFill>
                <a:prstClr val="black"/>
              </a:solidFill>
            </a:endParaRPr>
          </a:p>
        </p:txBody>
      </p:sp>
      <p:sp>
        <p:nvSpPr>
          <p:cNvPr id="5" name="正方形/長方形 4"/>
          <p:cNvSpPr/>
          <p:nvPr/>
        </p:nvSpPr>
        <p:spPr>
          <a:xfrm>
            <a:off x="575187" y="3523475"/>
            <a:ext cx="11444748" cy="969496"/>
          </a:xfrm>
          <a:prstGeom prst="rect">
            <a:avLst/>
          </a:prstGeom>
          <a:ln w="6350">
            <a:solidFill>
              <a:schemeClr val="tx1"/>
            </a:solidFill>
            <a:prstDash val="sysDot"/>
          </a:ln>
        </p:spPr>
        <p:txBody>
          <a:bodyPr wrap="square" bIns="0" anchor="ctr" anchorCtr="0">
            <a:spAutoFit/>
          </a:bodyPr>
          <a:lstStyle/>
          <a:p>
            <a:pPr marL="88900" lvl="0" indent="179388"/>
            <a:r>
              <a:rPr lang="ja-JP" altLang="en-US" sz="2000" dirty="0">
                <a:solidFill>
                  <a:prstClr val="black"/>
                </a:solidFill>
              </a:rPr>
              <a:t>事業所における虐待を防止するための体制として、上記①～④までに掲げる措置を適切に実施する</a:t>
            </a:r>
            <a:r>
              <a:rPr lang="ja-JP" altLang="en-US" sz="2000" dirty="0" smtClean="0">
                <a:solidFill>
                  <a:prstClr val="black"/>
                </a:solidFill>
              </a:rPr>
              <a:t>ための</a:t>
            </a:r>
            <a:r>
              <a:rPr lang="ja-JP" altLang="en-US" sz="2000" dirty="0">
                <a:solidFill>
                  <a:prstClr val="black"/>
                </a:solidFill>
              </a:rPr>
              <a:t>担当者を置く</a:t>
            </a:r>
            <a:r>
              <a:rPr lang="ja-JP" altLang="en-US" sz="2000" dirty="0" smtClean="0">
                <a:solidFill>
                  <a:prstClr val="black"/>
                </a:solidFill>
              </a:rPr>
              <a:t>こと。</a:t>
            </a:r>
            <a:endParaRPr lang="en-US" altLang="ja-JP" sz="2000" dirty="0" smtClean="0">
              <a:solidFill>
                <a:prstClr val="black"/>
              </a:solidFill>
            </a:endParaRPr>
          </a:p>
          <a:p>
            <a:pPr marL="88900" lvl="0" indent="179388"/>
            <a:r>
              <a:rPr lang="en-US" altLang="ja-JP" sz="2000" dirty="0" smtClean="0">
                <a:solidFill>
                  <a:prstClr val="black"/>
                </a:solidFill>
              </a:rPr>
              <a:t>※ </a:t>
            </a:r>
            <a:r>
              <a:rPr lang="ja-JP" altLang="en-US" sz="2000" dirty="0" smtClean="0">
                <a:solidFill>
                  <a:prstClr val="black"/>
                </a:solidFill>
              </a:rPr>
              <a:t>当該</a:t>
            </a:r>
            <a:r>
              <a:rPr lang="ja-JP" altLang="en-US" sz="2000" dirty="0">
                <a:solidFill>
                  <a:prstClr val="black"/>
                </a:solidFill>
              </a:rPr>
              <a:t>担当者としては、虐待防止検討委員会の責任者と同一の従業者が務めることが望ましい。</a:t>
            </a:r>
          </a:p>
        </p:txBody>
      </p:sp>
      <p:sp>
        <p:nvSpPr>
          <p:cNvPr id="6" name="正方形/長方形 5"/>
          <p:cNvSpPr/>
          <p:nvPr/>
        </p:nvSpPr>
        <p:spPr>
          <a:xfrm>
            <a:off x="-172065" y="4655074"/>
            <a:ext cx="12192000" cy="1015663"/>
          </a:xfrm>
          <a:prstGeom prst="rect">
            <a:avLst/>
          </a:prstGeom>
        </p:spPr>
        <p:txBody>
          <a:bodyPr wrap="square">
            <a:spAutoFit/>
          </a:bodyPr>
          <a:lstStyle/>
          <a:p>
            <a:pPr marL="539750" lvl="0" indent="-539750"/>
            <a:r>
              <a:rPr lang="ja-JP" altLang="en-US" b="1" dirty="0">
                <a:solidFill>
                  <a:prstClr val="black"/>
                </a:solidFill>
                <a:latin typeface="MS-Gothic"/>
              </a:rPr>
              <a:t>（</a:t>
            </a:r>
            <a:r>
              <a:rPr lang="ja-JP" altLang="en-US" sz="2000" b="1" dirty="0">
                <a:solidFill>
                  <a:prstClr val="black"/>
                </a:solidFill>
                <a:latin typeface="MS-Gothic"/>
              </a:rPr>
              <a:t>２８）会計の区分</a:t>
            </a:r>
            <a:r>
              <a:rPr lang="en-US" altLang="ja-JP" sz="2000" b="1" dirty="0">
                <a:solidFill>
                  <a:prstClr val="black"/>
                </a:solidFill>
                <a:latin typeface="MS-Gothic"/>
              </a:rPr>
              <a:t>(</a:t>
            </a:r>
            <a:r>
              <a:rPr lang="ja-JP" altLang="en-US" sz="2000" b="1" dirty="0">
                <a:solidFill>
                  <a:prstClr val="black"/>
                </a:solidFill>
                <a:latin typeface="MS-Gothic"/>
              </a:rPr>
              <a:t>基準第</a:t>
            </a:r>
            <a:r>
              <a:rPr lang="en-US" altLang="ja-JP" sz="2000" b="1" dirty="0">
                <a:solidFill>
                  <a:prstClr val="black"/>
                </a:solidFill>
                <a:latin typeface="MS-Gothic"/>
              </a:rPr>
              <a:t>28</a:t>
            </a:r>
            <a:r>
              <a:rPr lang="ja-JP" altLang="en-US" sz="2000" b="1" dirty="0">
                <a:solidFill>
                  <a:prstClr val="black"/>
                </a:solidFill>
                <a:latin typeface="MS-Gothic"/>
              </a:rPr>
              <a:t>条</a:t>
            </a:r>
            <a:r>
              <a:rPr lang="en-US" altLang="ja-JP" sz="2000" b="1" dirty="0">
                <a:solidFill>
                  <a:prstClr val="black"/>
                </a:solidFill>
                <a:latin typeface="MS-Gothic"/>
              </a:rPr>
              <a:t>)</a:t>
            </a:r>
          </a:p>
          <a:p>
            <a:pPr marL="269875" lvl="0" indent="-269875"/>
            <a:r>
              <a:rPr lang="ja-JP" altLang="en-US" sz="2000" dirty="0">
                <a:solidFill>
                  <a:prstClr val="black"/>
                </a:solidFill>
                <a:latin typeface="MS-Mincho"/>
              </a:rPr>
              <a:t>　　事業者は、事業所ごとに経理を区分するともに、指定居宅介護支援の事業の会計と</a:t>
            </a:r>
            <a:r>
              <a:rPr lang="ja-JP" altLang="en-US" sz="2000" dirty="0">
                <a:solidFill>
                  <a:prstClr val="black"/>
                </a:solidFill>
              </a:rPr>
              <a:t>その他の事業の会計とを区分しなければならない。</a:t>
            </a:r>
          </a:p>
        </p:txBody>
      </p:sp>
    </p:spTree>
    <p:extLst>
      <p:ext uri="{BB962C8B-B14F-4D97-AF65-F5344CB8AC3E}">
        <p14:creationId xmlns:p14="http://schemas.microsoft.com/office/powerpoint/2010/main" val="33504252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7</a:t>
            </a:fld>
            <a:endParaRPr kumimoji="1" lang="ja-JP" altLang="en-US" dirty="0"/>
          </a:p>
        </p:txBody>
      </p:sp>
      <p:sp>
        <p:nvSpPr>
          <p:cNvPr id="7" name="タイトル 1"/>
          <p:cNvSpPr txBox="1">
            <a:spLocks/>
          </p:cNvSpPr>
          <p:nvPr/>
        </p:nvSpPr>
        <p:spPr>
          <a:xfrm>
            <a:off x="0" y="0"/>
            <a:ext cx="12192000" cy="468246"/>
          </a:xfrm>
          <a:prstGeom prst="rect">
            <a:avLst/>
          </a:prstGeom>
          <a:solidFill>
            <a:schemeClr val="accent1">
              <a:lumMod val="20000"/>
              <a:lumOff val="80000"/>
            </a:schemeClr>
          </a:solidFill>
          <a:ln w="25400">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２　令和６年度菊陽町所管介護サービス事業者等の運営指導結果</a:t>
            </a:r>
            <a:endParaRPr lang="ja-JP" altLang="en-US" sz="2400" b="1" dirty="0"/>
          </a:p>
        </p:txBody>
      </p:sp>
      <p:pic>
        <p:nvPicPr>
          <p:cNvPr id="8" name="図 7"/>
          <p:cNvPicPr>
            <a:picLocks noChangeAspect="1"/>
          </p:cNvPicPr>
          <p:nvPr/>
        </p:nvPicPr>
        <p:blipFill>
          <a:blip r:embed="rId4"/>
          <a:stretch>
            <a:fillRect/>
          </a:stretch>
        </p:blipFill>
        <p:spPr>
          <a:xfrm>
            <a:off x="788319" y="648034"/>
            <a:ext cx="10328860" cy="5844841"/>
          </a:xfrm>
          <a:prstGeom prst="rect">
            <a:avLst/>
          </a:prstGeom>
          <a:ln>
            <a:solidFill>
              <a:schemeClr val="tx1"/>
            </a:solidFill>
          </a:ln>
        </p:spPr>
      </p:pic>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72739859"/>
      </p:ext>
    </p:extLst>
  </p:cSld>
  <p:clrMapOvr>
    <a:masterClrMapping/>
  </p:clrMapOvr>
  <mc:AlternateContent xmlns:mc="http://schemas.openxmlformats.org/markup-compatibility/2006" xmlns:p14="http://schemas.microsoft.com/office/powerpoint/2010/main">
    <mc:Choice Requires="p14">
      <p:transition spd="slow" p14:dur="2000" advTm="10824"/>
    </mc:Choice>
    <mc:Fallback xmlns="">
      <p:transition spd="slow" advTm="10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0" y="0"/>
            <a:ext cx="12191999" cy="3831818"/>
          </a:xfrm>
          <a:prstGeom prst="rect">
            <a:avLst/>
          </a:prstGeom>
        </p:spPr>
        <p:txBody>
          <a:bodyPr wrap="square">
            <a:spAutoFit/>
          </a:bodyPr>
          <a:lstStyle/>
          <a:p>
            <a:r>
              <a:rPr lang="ja-JP" altLang="en-US" sz="2000" b="1" dirty="0" smtClean="0"/>
              <a:t>（</a:t>
            </a:r>
            <a:r>
              <a:rPr lang="ja-JP" altLang="en-US" sz="2000" b="1" dirty="0"/>
              <a:t>２９）記録の整備</a:t>
            </a:r>
            <a:r>
              <a:rPr lang="en-US" altLang="ja-JP" sz="2000" b="1" dirty="0"/>
              <a:t>(</a:t>
            </a:r>
            <a:r>
              <a:rPr lang="ja-JP" altLang="en-US" sz="2000" b="1" dirty="0"/>
              <a:t>基準第</a:t>
            </a:r>
            <a:r>
              <a:rPr lang="en-US" altLang="ja-JP" sz="2000" b="1" dirty="0" smtClean="0"/>
              <a:t>29</a:t>
            </a:r>
            <a:r>
              <a:rPr lang="ja-JP" altLang="en-US" sz="2000" b="1" dirty="0" smtClean="0"/>
              <a:t>条</a:t>
            </a:r>
            <a:r>
              <a:rPr lang="en-US" altLang="ja-JP" sz="2000" b="1" dirty="0"/>
              <a:t>)</a:t>
            </a:r>
          </a:p>
          <a:p>
            <a:pPr marL="449263" indent="-180975"/>
            <a:r>
              <a:rPr lang="ja-JP" altLang="en-US" sz="2000" dirty="0" smtClean="0"/>
              <a:t>① 事</a:t>
            </a:r>
            <a:r>
              <a:rPr lang="ja-JP" altLang="en-US" sz="2000" dirty="0"/>
              <a:t>業者は、従業者、設備、備品、会計に関する記録を整備しなければならない。</a:t>
            </a:r>
          </a:p>
          <a:p>
            <a:pPr marL="449263" indent="-180975"/>
            <a:endParaRPr lang="en-US" altLang="ja-JP" sz="300" dirty="0" smtClean="0"/>
          </a:p>
          <a:p>
            <a:pPr marL="449263" indent="-180975"/>
            <a:r>
              <a:rPr lang="ja-JP" altLang="en-US" sz="2000" dirty="0" smtClean="0"/>
              <a:t>② 事</a:t>
            </a:r>
            <a:r>
              <a:rPr lang="ja-JP" altLang="en-US" sz="2000" dirty="0"/>
              <a:t>業者は、次の書類を整備し、その完結の日</a:t>
            </a:r>
            <a:r>
              <a:rPr lang="ja-JP" altLang="en-US" sz="2000" dirty="0" smtClean="0"/>
              <a:t>から５年間保存</a:t>
            </a:r>
            <a:r>
              <a:rPr lang="ja-JP" altLang="en-US" sz="2000" dirty="0"/>
              <a:t>しなければならない。</a:t>
            </a:r>
          </a:p>
          <a:p>
            <a:pPr marL="360363" indent="88900"/>
            <a:r>
              <a:rPr lang="en-US" altLang="ja-JP" sz="2000" dirty="0" smtClean="0"/>
              <a:t>ⅰ</a:t>
            </a:r>
            <a:r>
              <a:rPr lang="ja-JP" altLang="en-US" sz="2000" dirty="0" smtClean="0"/>
              <a:t>）指定</a:t>
            </a:r>
            <a:r>
              <a:rPr lang="ja-JP" altLang="en-US" sz="2000" dirty="0"/>
              <a:t>居宅サービス事業者等との連絡調整に関する</a:t>
            </a:r>
            <a:r>
              <a:rPr lang="ja-JP" altLang="en-US" sz="2000" dirty="0" smtClean="0"/>
              <a:t>記録</a:t>
            </a:r>
            <a:endParaRPr lang="en-US" altLang="ja-JP" sz="2000" dirty="0" smtClean="0"/>
          </a:p>
          <a:p>
            <a:pPr marL="360363" indent="88900"/>
            <a:r>
              <a:rPr lang="en-US" altLang="ja-JP" sz="2000" dirty="0" smtClean="0"/>
              <a:t>ⅱ</a:t>
            </a:r>
            <a:r>
              <a:rPr lang="ja-JP" altLang="en-US" sz="2000" dirty="0" smtClean="0"/>
              <a:t>）個々</a:t>
            </a:r>
            <a:r>
              <a:rPr lang="ja-JP" altLang="en-US" sz="2000" dirty="0"/>
              <a:t>の利用者ごとに次の事項を記載した居宅介護支援台帳</a:t>
            </a:r>
          </a:p>
          <a:p>
            <a:pPr marL="720725" indent="-271463"/>
            <a:r>
              <a:rPr lang="ja-JP" altLang="en-US" sz="2000" dirty="0" smtClean="0"/>
              <a:t>　 居宅</a:t>
            </a:r>
            <a:r>
              <a:rPr lang="ja-JP" altLang="en-US" sz="2000" dirty="0"/>
              <a:t>サービス</a:t>
            </a:r>
            <a:r>
              <a:rPr lang="ja-JP" altLang="en-US" sz="2000" dirty="0" smtClean="0"/>
              <a:t>計画、アセスメント</a:t>
            </a:r>
            <a:r>
              <a:rPr lang="ja-JP" altLang="en-US" sz="2000" dirty="0"/>
              <a:t>の結果の</a:t>
            </a:r>
            <a:r>
              <a:rPr lang="ja-JP" altLang="en-US" sz="2000" dirty="0" smtClean="0"/>
              <a:t>記録、サービス</a:t>
            </a:r>
            <a:r>
              <a:rPr lang="ja-JP" altLang="en-US" sz="2000" dirty="0"/>
              <a:t>担当者会議等の</a:t>
            </a:r>
            <a:r>
              <a:rPr lang="ja-JP" altLang="en-US" sz="2000" dirty="0" smtClean="0"/>
              <a:t>記録、モニタリング</a:t>
            </a:r>
            <a:r>
              <a:rPr lang="ja-JP" altLang="en-US" sz="2000" dirty="0"/>
              <a:t>の結果の記録</a:t>
            </a:r>
          </a:p>
          <a:p>
            <a:pPr marL="360363" indent="88900"/>
            <a:r>
              <a:rPr lang="en-US" altLang="ja-JP" sz="2000" dirty="0" smtClean="0"/>
              <a:t>ⅲ</a:t>
            </a:r>
            <a:r>
              <a:rPr lang="ja-JP" altLang="en-US" sz="2000" dirty="0" smtClean="0"/>
              <a:t>）身体的</a:t>
            </a:r>
            <a:r>
              <a:rPr lang="ja-JP" altLang="en-US" sz="2000" dirty="0"/>
              <a:t>拘束等の態様及び時間、その際の利用者の心身の状況並びに緊急やむを得ない理由</a:t>
            </a:r>
            <a:r>
              <a:rPr lang="ja-JP" altLang="en-US" sz="2000" dirty="0" smtClean="0"/>
              <a:t>の記録</a:t>
            </a:r>
            <a:endParaRPr lang="en-US" altLang="ja-JP" sz="2000" dirty="0"/>
          </a:p>
          <a:p>
            <a:pPr marL="360363" indent="88900"/>
            <a:r>
              <a:rPr lang="en-US" altLang="ja-JP" sz="2000" dirty="0" smtClean="0"/>
              <a:t>ⅳ</a:t>
            </a:r>
            <a:r>
              <a:rPr lang="ja-JP" altLang="en-US" sz="2000" dirty="0" smtClean="0"/>
              <a:t>）市町村</a:t>
            </a:r>
            <a:r>
              <a:rPr lang="ja-JP" altLang="en-US" sz="2000" dirty="0"/>
              <a:t>への通知に係る</a:t>
            </a:r>
            <a:r>
              <a:rPr lang="ja-JP" altLang="en-US" sz="2000" dirty="0" smtClean="0"/>
              <a:t>記録</a:t>
            </a:r>
            <a:endParaRPr lang="en-US" altLang="ja-JP" sz="2000" dirty="0" smtClean="0"/>
          </a:p>
          <a:p>
            <a:pPr marL="360363" indent="88900"/>
            <a:r>
              <a:rPr lang="en-US" altLang="ja-JP" sz="2000" dirty="0" smtClean="0"/>
              <a:t>ⅴ</a:t>
            </a:r>
            <a:r>
              <a:rPr lang="ja-JP" altLang="en-US" sz="2000" dirty="0" smtClean="0"/>
              <a:t>）苦情</a:t>
            </a:r>
            <a:r>
              <a:rPr lang="ja-JP" altLang="en-US" sz="2000" dirty="0"/>
              <a:t>の内容等の</a:t>
            </a:r>
            <a:r>
              <a:rPr lang="ja-JP" altLang="en-US" sz="2000" dirty="0" smtClean="0"/>
              <a:t>記録</a:t>
            </a:r>
            <a:endParaRPr lang="en-US" altLang="ja-JP" sz="2000" dirty="0" smtClean="0"/>
          </a:p>
          <a:p>
            <a:pPr marL="360363" indent="88900"/>
            <a:r>
              <a:rPr lang="en-US" altLang="ja-JP" sz="2000" dirty="0" smtClean="0"/>
              <a:t>ⅵ</a:t>
            </a:r>
            <a:r>
              <a:rPr lang="ja-JP" altLang="en-US" sz="2000" dirty="0" smtClean="0"/>
              <a:t>）事故</a:t>
            </a:r>
            <a:r>
              <a:rPr lang="ja-JP" altLang="en-US" sz="2000" dirty="0"/>
              <a:t>の状況及び事故に際して採った処置の記録</a:t>
            </a:r>
          </a:p>
          <a:p>
            <a:pPr marL="360363" indent="-360363"/>
            <a:r>
              <a:rPr lang="ja-JP" altLang="en-US" sz="2000" dirty="0" smtClean="0"/>
              <a:t>　</a:t>
            </a:r>
            <a:endParaRPr lang="ja-JP" altLang="en-US" sz="2000" dirty="0"/>
          </a:p>
        </p:txBody>
      </p:sp>
      <p:sp>
        <p:nvSpPr>
          <p:cNvPr id="4" name="スライド番号プレースホルダー 3"/>
          <p:cNvSpPr>
            <a:spLocks noGrp="1"/>
          </p:cNvSpPr>
          <p:nvPr>
            <p:ph type="sldNum" sz="quarter" idx="12"/>
          </p:nvPr>
        </p:nvSpPr>
        <p:spPr/>
        <p:txBody>
          <a:bodyPr/>
          <a:lstStyle/>
          <a:p>
            <a:fld id="{D339279A-9CE5-4E47-B07B-F5EE1F1AD395}" type="slidenum">
              <a:rPr kumimoji="1" lang="ja-JP" altLang="en-US" smtClean="0"/>
              <a:t>70</a:t>
            </a:fld>
            <a:endParaRPr kumimoji="1" lang="ja-JP" altLang="en-US"/>
          </a:p>
        </p:txBody>
      </p:sp>
      <p:sp>
        <p:nvSpPr>
          <p:cNvPr id="2" name="正方形/長方形 1"/>
          <p:cNvSpPr/>
          <p:nvPr/>
        </p:nvSpPr>
        <p:spPr>
          <a:xfrm>
            <a:off x="693174" y="3684352"/>
            <a:ext cx="11223522" cy="707886"/>
          </a:xfrm>
          <a:prstGeom prst="rect">
            <a:avLst/>
          </a:prstGeom>
          <a:ln w="6350">
            <a:solidFill>
              <a:schemeClr val="tx1"/>
            </a:solidFill>
            <a:prstDash val="sysDot"/>
          </a:ln>
        </p:spPr>
        <p:txBody>
          <a:bodyPr wrap="square" anchor="ctr" anchorCtr="0">
            <a:spAutoFit/>
          </a:bodyPr>
          <a:lstStyle/>
          <a:p>
            <a:pPr marL="176213" lvl="0" indent="-174625">
              <a:tabLst>
                <a:tab pos="0" algn="l"/>
              </a:tabLst>
            </a:pPr>
            <a:r>
              <a:rPr lang="en-US" altLang="ja-JP" sz="2000" dirty="0">
                <a:solidFill>
                  <a:prstClr val="black"/>
                </a:solidFill>
              </a:rPr>
              <a:t>※</a:t>
            </a:r>
            <a:r>
              <a:rPr lang="ja-JP" altLang="en-US" sz="2000" dirty="0">
                <a:solidFill>
                  <a:prstClr val="black"/>
                </a:solidFill>
              </a:rPr>
              <a:t>「その完結の日」とは、個々の利用者につき、契約終了により一連のサービス提供が終了した日を指す。</a:t>
            </a:r>
          </a:p>
        </p:txBody>
      </p:sp>
    </p:spTree>
    <p:extLst>
      <p:ext uri="{BB962C8B-B14F-4D97-AF65-F5344CB8AC3E}">
        <p14:creationId xmlns:p14="http://schemas.microsoft.com/office/powerpoint/2010/main" val="1074784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339279A-9CE5-4E47-B07B-F5EE1F1AD395}" type="slidenum">
              <a:rPr kumimoji="1" lang="ja-JP" altLang="en-US" smtClean="0"/>
              <a:t>71</a:t>
            </a:fld>
            <a:endParaRPr kumimoji="1" lang="ja-JP" altLang="en-US"/>
          </a:p>
        </p:txBody>
      </p:sp>
      <p:sp>
        <p:nvSpPr>
          <p:cNvPr id="3" name="タイトル 1"/>
          <p:cNvSpPr txBox="1">
            <a:spLocks/>
          </p:cNvSpPr>
          <p:nvPr/>
        </p:nvSpPr>
        <p:spPr>
          <a:xfrm>
            <a:off x="0" y="0"/>
            <a:ext cx="12192000" cy="524685"/>
          </a:xfrm>
          <a:prstGeom prst="rect">
            <a:avLst/>
          </a:prstGeom>
          <a:solidFill>
            <a:schemeClr val="accent1">
              <a:lumMod val="20000"/>
              <a:lumOff val="80000"/>
            </a:schemeClr>
          </a:solidFill>
          <a:ln w="25400">
            <a:solidFill>
              <a:schemeClr val="tx1"/>
            </a:solidFill>
          </a:ln>
        </p:spPr>
        <p:txBody>
          <a:bodyPr anchor="ctr" anchorCtr="0">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smtClean="0"/>
              <a:t>１５</a:t>
            </a:r>
            <a:r>
              <a:rPr lang="ja-JP" altLang="en-US" sz="2400" b="1" dirty="0" smtClean="0"/>
              <a:t>　介護報酬について</a:t>
            </a:r>
            <a:r>
              <a:rPr lang="ja-JP" altLang="en-US" sz="2400" b="1" dirty="0"/>
              <a:t>　</a:t>
            </a:r>
            <a:endParaRPr lang="en-US" altLang="ja-JP" sz="2400" b="1" dirty="0"/>
          </a:p>
        </p:txBody>
      </p:sp>
      <p:sp>
        <p:nvSpPr>
          <p:cNvPr id="4" name="正方形/長方形 3"/>
          <p:cNvSpPr/>
          <p:nvPr/>
        </p:nvSpPr>
        <p:spPr>
          <a:xfrm>
            <a:off x="29496" y="524685"/>
            <a:ext cx="12192000" cy="5632311"/>
          </a:xfrm>
          <a:prstGeom prst="rect">
            <a:avLst/>
          </a:prstGeom>
        </p:spPr>
        <p:txBody>
          <a:bodyPr wrap="square">
            <a:spAutoFit/>
          </a:bodyPr>
          <a:lstStyle/>
          <a:p>
            <a:pPr lvl="0"/>
            <a:r>
              <a:rPr lang="ja-JP" altLang="en-US" sz="2000" dirty="0" smtClean="0">
                <a:solidFill>
                  <a:prstClr val="black"/>
                </a:solidFill>
                <a:latin typeface="MS-Mincho"/>
              </a:rPr>
              <a:t>１ 居宅介護支援費に関する基本事項</a:t>
            </a:r>
            <a:endParaRPr lang="en-US" altLang="ja-JP" sz="2000" dirty="0" smtClean="0">
              <a:solidFill>
                <a:prstClr val="black"/>
              </a:solidFill>
              <a:latin typeface="MS-Mincho"/>
            </a:endParaRPr>
          </a:p>
          <a:p>
            <a:pPr lvl="0"/>
            <a:r>
              <a:rPr lang="ja-JP" altLang="en-US" sz="2000" dirty="0" smtClean="0">
                <a:solidFill>
                  <a:prstClr val="black"/>
                </a:solidFill>
                <a:latin typeface="MS-Mincho"/>
              </a:rPr>
              <a:t>２ 基本単位の取扱</a:t>
            </a:r>
            <a:endParaRPr lang="en-US" altLang="ja-JP" sz="2000" dirty="0" smtClean="0">
              <a:solidFill>
                <a:prstClr val="black"/>
              </a:solidFill>
              <a:latin typeface="MS-Mincho"/>
            </a:endParaRPr>
          </a:p>
          <a:p>
            <a:pPr lvl="0"/>
            <a:r>
              <a:rPr lang="ja-JP" altLang="en-US" sz="2000" dirty="0" smtClean="0">
                <a:solidFill>
                  <a:prstClr val="black"/>
                </a:solidFill>
                <a:latin typeface="MS-Mincho"/>
              </a:rPr>
              <a:t>３ 高齢者虐待防止措置未実施減算</a:t>
            </a:r>
            <a:endParaRPr lang="en-US" altLang="ja-JP" sz="2000" dirty="0" smtClean="0">
              <a:solidFill>
                <a:prstClr val="black"/>
              </a:solidFill>
              <a:latin typeface="MS-Mincho"/>
            </a:endParaRPr>
          </a:p>
          <a:p>
            <a:pPr lvl="0"/>
            <a:r>
              <a:rPr lang="ja-JP" altLang="en-US" sz="2000" dirty="0" smtClean="0">
                <a:solidFill>
                  <a:prstClr val="black"/>
                </a:solidFill>
                <a:latin typeface="MS-Mincho"/>
              </a:rPr>
              <a:t>４ 業務継続計画未自作逓減さん</a:t>
            </a:r>
            <a:endParaRPr lang="en-US" altLang="ja-JP" sz="2000" dirty="0" smtClean="0">
              <a:solidFill>
                <a:prstClr val="black"/>
              </a:solidFill>
              <a:latin typeface="MS-Mincho"/>
            </a:endParaRPr>
          </a:p>
          <a:p>
            <a:pPr lvl="0"/>
            <a:r>
              <a:rPr lang="ja-JP" altLang="en-US" sz="2000" dirty="0" smtClean="0">
                <a:solidFill>
                  <a:prstClr val="black"/>
                </a:solidFill>
                <a:latin typeface="MS-Mincho"/>
              </a:rPr>
              <a:t>５ </a:t>
            </a:r>
            <a:r>
              <a:rPr lang="ja-JP" altLang="en-US" sz="2000" spc="-50" dirty="0" smtClean="0">
                <a:solidFill>
                  <a:prstClr val="black"/>
                </a:solidFill>
                <a:latin typeface="MS-Mincho"/>
              </a:rPr>
              <a:t>事業所と同一建物等の利用者又はこれ以外の同一建物の利用者</a:t>
            </a:r>
            <a:r>
              <a:rPr lang="en-US" altLang="ja-JP" sz="2000" spc="-50" dirty="0" smtClean="0">
                <a:solidFill>
                  <a:prstClr val="black"/>
                </a:solidFill>
                <a:latin typeface="MS-Mincho"/>
              </a:rPr>
              <a:t>20</a:t>
            </a:r>
            <a:r>
              <a:rPr lang="ja-JP" altLang="en-US" sz="2000" spc="-50" dirty="0" smtClean="0">
                <a:solidFill>
                  <a:prstClr val="black"/>
                </a:solidFill>
                <a:latin typeface="MS-Mincho"/>
              </a:rPr>
              <a:t>人以上に居宅介護支援を行う場合の減算</a:t>
            </a:r>
            <a:endParaRPr lang="en-US" altLang="ja-JP" sz="2000" spc="-50" dirty="0" smtClean="0">
              <a:solidFill>
                <a:prstClr val="black"/>
              </a:solidFill>
              <a:latin typeface="MS-Mincho"/>
            </a:endParaRPr>
          </a:p>
          <a:p>
            <a:pPr lvl="0"/>
            <a:r>
              <a:rPr lang="ja-JP" altLang="en-US" sz="2000" spc="-50" dirty="0" smtClean="0">
                <a:solidFill>
                  <a:prstClr val="black"/>
                </a:solidFill>
                <a:latin typeface="MS-Mincho"/>
              </a:rPr>
              <a:t>６ 運営基準減算</a:t>
            </a:r>
            <a:endParaRPr lang="en-US" altLang="ja-JP" sz="2000" spc="-50" dirty="0" smtClean="0">
              <a:solidFill>
                <a:prstClr val="black"/>
              </a:solidFill>
              <a:latin typeface="MS-Mincho"/>
            </a:endParaRPr>
          </a:p>
          <a:p>
            <a:pPr lvl="0"/>
            <a:r>
              <a:rPr lang="ja-JP" altLang="en-US" sz="2000" spc="-50" dirty="0" smtClean="0">
                <a:solidFill>
                  <a:prstClr val="black"/>
                </a:solidFill>
                <a:latin typeface="MS-Mincho"/>
              </a:rPr>
              <a:t>７ 特定事業所集中減算</a:t>
            </a:r>
            <a:endParaRPr lang="en-US" altLang="ja-JP" sz="2000" spc="-50" dirty="0" smtClean="0">
              <a:solidFill>
                <a:prstClr val="black"/>
              </a:solidFill>
              <a:latin typeface="MS-Mincho"/>
            </a:endParaRPr>
          </a:p>
          <a:p>
            <a:pPr lvl="0"/>
            <a:r>
              <a:rPr lang="ja-JP" altLang="en-US" sz="2000" spc="-50" dirty="0" smtClean="0">
                <a:solidFill>
                  <a:prstClr val="black"/>
                </a:solidFill>
                <a:latin typeface="MS-Mincho"/>
              </a:rPr>
              <a:t>８</a:t>
            </a:r>
            <a:r>
              <a:rPr lang="en-US" altLang="ja-JP" sz="2000" spc="-50" dirty="0" smtClean="0">
                <a:solidFill>
                  <a:prstClr val="black"/>
                </a:solidFill>
                <a:latin typeface="MS-Mincho"/>
              </a:rPr>
              <a:t> </a:t>
            </a:r>
            <a:r>
              <a:rPr lang="ja-JP" altLang="en-US" sz="2000" spc="-50" dirty="0" smtClean="0">
                <a:solidFill>
                  <a:prstClr val="black"/>
                </a:solidFill>
                <a:latin typeface="MS-Mincho"/>
              </a:rPr>
              <a:t>各種加算</a:t>
            </a:r>
            <a:endParaRPr lang="en-US" altLang="ja-JP" sz="2000" spc="-50" dirty="0">
              <a:solidFill>
                <a:prstClr val="black"/>
              </a:solidFill>
              <a:latin typeface="MS-Mincho"/>
            </a:endParaRPr>
          </a:p>
          <a:p>
            <a:pPr marL="176213" lvl="0"/>
            <a:r>
              <a:rPr lang="ja-JP" altLang="en-US" sz="2000" spc="-50" dirty="0">
                <a:solidFill>
                  <a:prstClr val="black"/>
                </a:solidFill>
                <a:latin typeface="MS-Mincho"/>
              </a:rPr>
              <a:t>（１</a:t>
            </a:r>
            <a:r>
              <a:rPr lang="ja-JP" altLang="en-US" sz="2000" spc="-50" dirty="0" smtClean="0">
                <a:solidFill>
                  <a:prstClr val="black"/>
                </a:solidFill>
                <a:latin typeface="MS-Mincho"/>
              </a:rPr>
              <a:t>）初回加算</a:t>
            </a:r>
            <a:endParaRPr lang="en-US" altLang="ja-JP" sz="2000" spc="-50" dirty="0" smtClean="0">
              <a:solidFill>
                <a:prstClr val="black"/>
              </a:solidFill>
              <a:latin typeface="MS-Mincho"/>
            </a:endParaRPr>
          </a:p>
          <a:p>
            <a:pPr marL="176213" lvl="0"/>
            <a:r>
              <a:rPr lang="ja-JP" altLang="en-US" sz="2000" spc="-50" dirty="0">
                <a:solidFill>
                  <a:prstClr val="black"/>
                </a:solidFill>
                <a:latin typeface="MS-Mincho"/>
              </a:rPr>
              <a:t>（２</a:t>
            </a:r>
            <a:r>
              <a:rPr lang="ja-JP" altLang="en-US" sz="2000" spc="-50" dirty="0" smtClean="0">
                <a:solidFill>
                  <a:prstClr val="black"/>
                </a:solidFill>
                <a:latin typeface="MS-Mincho"/>
              </a:rPr>
              <a:t>）特定事業所加算</a:t>
            </a:r>
            <a:endParaRPr lang="en-US" altLang="ja-JP" sz="2000" spc="-50" dirty="0" smtClean="0">
              <a:solidFill>
                <a:prstClr val="black"/>
              </a:solidFill>
              <a:latin typeface="MS-Mincho"/>
            </a:endParaRPr>
          </a:p>
          <a:p>
            <a:pPr marL="176213" lvl="0"/>
            <a:r>
              <a:rPr lang="ja-JP" altLang="en-US" sz="2000" spc="-50" dirty="0">
                <a:solidFill>
                  <a:prstClr val="black"/>
                </a:solidFill>
                <a:latin typeface="MS-Mincho"/>
              </a:rPr>
              <a:t>（３</a:t>
            </a:r>
            <a:r>
              <a:rPr lang="ja-JP" altLang="en-US" sz="2000" spc="-50" dirty="0" smtClean="0">
                <a:solidFill>
                  <a:prstClr val="black"/>
                </a:solidFill>
                <a:latin typeface="MS-Mincho"/>
              </a:rPr>
              <a:t>）特定事業所医療介護連携加算</a:t>
            </a:r>
            <a:endParaRPr lang="en-US" altLang="ja-JP" sz="2000" spc="-50" dirty="0" smtClean="0">
              <a:solidFill>
                <a:prstClr val="black"/>
              </a:solidFill>
              <a:latin typeface="MS-Mincho"/>
            </a:endParaRPr>
          </a:p>
          <a:p>
            <a:pPr marL="176213" lvl="0"/>
            <a:r>
              <a:rPr lang="ja-JP" altLang="en-US" sz="2000" spc="-50" dirty="0">
                <a:solidFill>
                  <a:prstClr val="black"/>
                </a:solidFill>
                <a:latin typeface="MS-Mincho"/>
              </a:rPr>
              <a:t>（４</a:t>
            </a:r>
            <a:r>
              <a:rPr lang="ja-JP" altLang="en-US" sz="2000" spc="-50" dirty="0" smtClean="0">
                <a:solidFill>
                  <a:prstClr val="black"/>
                </a:solidFill>
                <a:latin typeface="MS-Mincho"/>
              </a:rPr>
              <a:t>）入院時情報連携加算</a:t>
            </a:r>
            <a:endParaRPr lang="en-US" altLang="ja-JP" sz="2000" spc="-50" dirty="0" smtClean="0">
              <a:solidFill>
                <a:prstClr val="black"/>
              </a:solidFill>
              <a:latin typeface="MS-Mincho"/>
            </a:endParaRPr>
          </a:p>
          <a:p>
            <a:pPr marL="176213" lvl="0"/>
            <a:r>
              <a:rPr lang="ja-JP" altLang="en-US" sz="2000" spc="-50" dirty="0" smtClean="0">
                <a:solidFill>
                  <a:prstClr val="black"/>
                </a:solidFill>
                <a:latin typeface="MS-Mincho"/>
              </a:rPr>
              <a:t>（５）通院時情報連携加算</a:t>
            </a:r>
            <a:endParaRPr lang="en-US" altLang="ja-JP" sz="2000" spc="-50" dirty="0" smtClean="0">
              <a:solidFill>
                <a:prstClr val="black"/>
              </a:solidFill>
              <a:latin typeface="MS-Mincho"/>
            </a:endParaRPr>
          </a:p>
          <a:p>
            <a:pPr marL="176213" lvl="0"/>
            <a:r>
              <a:rPr lang="ja-JP" altLang="en-US" sz="2000" spc="-50" dirty="0" smtClean="0">
                <a:solidFill>
                  <a:prstClr val="black"/>
                </a:solidFill>
                <a:latin typeface="MS-Mincho"/>
              </a:rPr>
              <a:t>（６）退院退所加算</a:t>
            </a:r>
            <a:endParaRPr lang="en-US" altLang="ja-JP" sz="2000" spc="-50" dirty="0" smtClean="0">
              <a:solidFill>
                <a:prstClr val="black"/>
              </a:solidFill>
              <a:latin typeface="MS-Mincho"/>
            </a:endParaRPr>
          </a:p>
          <a:p>
            <a:pPr marL="176213" lvl="0"/>
            <a:r>
              <a:rPr lang="ja-JP" altLang="en-US" sz="2000" spc="-50" dirty="0" smtClean="0">
                <a:solidFill>
                  <a:prstClr val="black"/>
                </a:solidFill>
                <a:latin typeface="MS-Mincho"/>
              </a:rPr>
              <a:t>（７）緊急時等居宅カンファレンス加算</a:t>
            </a:r>
            <a:endParaRPr lang="en-US" altLang="ja-JP" sz="2000" spc="-50" dirty="0" smtClean="0">
              <a:solidFill>
                <a:prstClr val="black"/>
              </a:solidFill>
              <a:latin typeface="MS-Mincho"/>
            </a:endParaRPr>
          </a:p>
          <a:p>
            <a:pPr marL="176213" lvl="0"/>
            <a:r>
              <a:rPr lang="ja-JP" altLang="en-US" sz="2000" spc="-50" dirty="0">
                <a:solidFill>
                  <a:prstClr val="black"/>
                </a:solidFill>
                <a:latin typeface="MS-Mincho"/>
              </a:rPr>
              <a:t>（８</a:t>
            </a:r>
            <a:r>
              <a:rPr lang="ja-JP" altLang="en-US" sz="2000" spc="-50" dirty="0" smtClean="0">
                <a:solidFill>
                  <a:prstClr val="black"/>
                </a:solidFill>
                <a:latin typeface="MS-Mincho"/>
              </a:rPr>
              <a:t>）ターミナルケアマネジメント加算</a:t>
            </a:r>
            <a:endParaRPr lang="en-US" altLang="ja-JP" sz="2000" spc="-50" dirty="0" smtClean="0">
              <a:solidFill>
                <a:prstClr val="black"/>
              </a:solidFill>
              <a:latin typeface="MS-Mincho"/>
            </a:endParaRPr>
          </a:p>
          <a:p>
            <a:pPr lvl="0"/>
            <a:r>
              <a:rPr lang="ja-JP" altLang="en-US" sz="2000" spc="-50" dirty="0">
                <a:solidFill>
                  <a:prstClr val="black"/>
                </a:solidFill>
                <a:latin typeface="MS-Mincho"/>
              </a:rPr>
              <a:t>その他</a:t>
            </a:r>
            <a:r>
              <a:rPr lang="ja-JP" altLang="en-US" sz="2000" spc="-50" smtClean="0">
                <a:solidFill>
                  <a:prstClr val="black"/>
                </a:solidFill>
                <a:latin typeface="MS-Mincho"/>
              </a:rPr>
              <a:t>のお知らせ</a:t>
            </a:r>
            <a:endParaRPr lang="en-US" altLang="ja-JP" sz="2000" spc="-50" dirty="0" smtClean="0">
              <a:solidFill>
                <a:prstClr val="black"/>
              </a:solidFill>
              <a:latin typeface="MS-Mincho"/>
            </a:endParaRPr>
          </a:p>
          <a:p>
            <a:pPr marL="176213" lvl="0"/>
            <a:endParaRPr lang="en-US" altLang="ja-JP" sz="2000" spc="-50" dirty="0">
              <a:solidFill>
                <a:prstClr val="black"/>
              </a:solidFill>
              <a:latin typeface="MS-Mincho"/>
            </a:endParaRPr>
          </a:p>
        </p:txBody>
      </p:sp>
    </p:spTree>
    <p:extLst>
      <p:ext uri="{BB962C8B-B14F-4D97-AF65-F5344CB8AC3E}">
        <p14:creationId xmlns:p14="http://schemas.microsoft.com/office/powerpoint/2010/main" val="33374057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339279A-9CE5-4E47-B07B-F5EE1F1AD395}" type="slidenum">
              <a:rPr kumimoji="1" lang="ja-JP" altLang="en-US" smtClean="0"/>
              <a:t>72</a:t>
            </a:fld>
            <a:endParaRPr kumimoji="1" lang="ja-JP" altLang="en-US"/>
          </a:p>
        </p:txBody>
      </p:sp>
      <p:sp>
        <p:nvSpPr>
          <p:cNvPr id="4" name="正方形/長方形 3"/>
          <p:cNvSpPr/>
          <p:nvPr/>
        </p:nvSpPr>
        <p:spPr>
          <a:xfrm>
            <a:off x="0" y="0"/>
            <a:ext cx="12192000" cy="7171194"/>
          </a:xfrm>
          <a:prstGeom prst="rect">
            <a:avLst/>
          </a:prstGeom>
        </p:spPr>
        <p:txBody>
          <a:bodyPr wrap="square">
            <a:spAutoFit/>
          </a:bodyPr>
          <a:lstStyle/>
          <a:p>
            <a:pPr marL="179388" indent="-179388"/>
            <a:endParaRPr lang="en-US" altLang="ja-JP" sz="500" b="1" dirty="0" smtClean="0">
              <a:latin typeface="MS-Mincho"/>
            </a:endParaRPr>
          </a:p>
          <a:p>
            <a:pPr marL="179388" indent="-179388"/>
            <a:r>
              <a:rPr lang="ja-JP" altLang="en-US" sz="2000" b="1" dirty="0" smtClean="0">
                <a:latin typeface="MS-Mincho"/>
              </a:rPr>
              <a:t>１</a:t>
            </a:r>
            <a:r>
              <a:rPr lang="ja-JP" altLang="en-US" sz="2000" dirty="0" smtClean="0">
                <a:latin typeface="MS-Mincho"/>
              </a:rPr>
              <a:t> </a:t>
            </a:r>
            <a:r>
              <a:rPr lang="ja-JP" altLang="en-US" sz="2000" b="1" dirty="0" smtClean="0">
                <a:latin typeface="MS-Gothic"/>
              </a:rPr>
              <a:t>居宅</a:t>
            </a:r>
            <a:r>
              <a:rPr lang="ja-JP" altLang="en-US" sz="2000" b="1" dirty="0">
                <a:latin typeface="MS-Gothic"/>
              </a:rPr>
              <a:t>介護支援費に関する基本事項</a:t>
            </a:r>
            <a:endParaRPr lang="en-US" altLang="ja-JP" sz="2000" b="1" dirty="0"/>
          </a:p>
          <a:p>
            <a:pPr marL="179388" indent="-179388"/>
            <a:endParaRPr lang="en-US" altLang="ja-JP" sz="300" dirty="0" smtClean="0">
              <a:latin typeface="MS-Mincho"/>
            </a:endParaRPr>
          </a:p>
          <a:p>
            <a:pPr marL="179388" indent="-179388"/>
            <a:r>
              <a:rPr lang="ja-JP" altLang="en-US" sz="2000" u="sng" dirty="0" smtClean="0">
                <a:latin typeface="MS-Mincho"/>
              </a:rPr>
              <a:t>○ </a:t>
            </a:r>
            <a:r>
              <a:rPr lang="ja-JP" altLang="en-US" sz="2000" u="sng" dirty="0">
                <a:latin typeface="MS-Mincho"/>
              </a:rPr>
              <a:t>月の途中で、利用者が死亡し、又は施設に入所した場合等</a:t>
            </a:r>
          </a:p>
          <a:p>
            <a:pPr marL="179388" indent="139700"/>
            <a:r>
              <a:rPr lang="ja-JP" altLang="en-US" sz="2000" dirty="0">
                <a:latin typeface="MS-Mincho"/>
              </a:rPr>
              <a:t>死亡、</a:t>
            </a:r>
            <a:r>
              <a:rPr lang="ja-JP" altLang="en-US" sz="2000" dirty="0" smtClean="0">
                <a:latin typeface="MS-Mincho"/>
              </a:rPr>
              <a:t>入所等の</a:t>
            </a:r>
            <a:r>
              <a:rPr lang="ja-JP" altLang="en-US" sz="2000" dirty="0">
                <a:latin typeface="MS-Mincho"/>
              </a:rPr>
              <a:t>時点で居宅介護支援を行っており、かつ、当該月分</a:t>
            </a:r>
            <a:r>
              <a:rPr lang="ja-JP" altLang="en-US" sz="2000" dirty="0" smtClean="0">
                <a:latin typeface="MS-Mincho"/>
              </a:rPr>
              <a:t>の給付管理表を国保連合会に届け出ている事業</a:t>
            </a:r>
            <a:r>
              <a:rPr lang="ja-JP" altLang="en-US" sz="2000" dirty="0">
                <a:latin typeface="MS-Mincho"/>
              </a:rPr>
              <a:t>者</a:t>
            </a:r>
            <a:r>
              <a:rPr lang="ja-JP" altLang="en-US" sz="2000" dirty="0" smtClean="0">
                <a:latin typeface="MS-Mincho"/>
              </a:rPr>
              <a:t>について、居宅介護支援費を支給する。</a:t>
            </a:r>
            <a:endParaRPr lang="en-US" altLang="ja-JP" sz="2000" dirty="0" smtClean="0">
              <a:latin typeface="MS-Mincho"/>
            </a:endParaRPr>
          </a:p>
          <a:p>
            <a:pPr marL="179388" indent="139700"/>
            <a:endParaRPr lang="en-US" altLang="ja-JP" sz="300" u="sng" dirty="0">
              <a:latin typeface="MS-Mincho"/>
            </a:endParaRPr>
          </a:p>
          <a:p>
            <a:r>
              <a:rPr lang="ja-JP" altLang="en-US" sz="2000" u="sng" dirty="0" smtClean="0">
                <a:latin typeface="MS-Mincho"/>
              </a:rPr>
              <a:t>○ </a:t>
            </a:r>
            <a:r>
              <a:rPr lang="ja-JP" altLang="en-US" sz="2000" u="sng" dirty="0">
                <a:latin typeface="MS-Mincho"/>
              </a:rPr>
              <a:t>月の途中で、事業者の変更がある場合</a:t>
            </a:r>
          </a:p>
          <a:p>
            <a:pPr marL="179388" indent="111125"/>
            <a:r>
              <a:rPr lang="ja-JP" altLang="en-US" sz="2000" dirty="0" smtClean="0">
                <a:latin typeface="MS-Mincho"/>
              </a:rPr>
              <a:t>変更後</a:t>
            </a:r>
            <a:r>
              <a:rPr lang="ja-JP" altLang="en-US" sz="2000" dirty="0">
                <a:latin typeface="MS-Mincho"/>
              </a:rPr>
              <a:t>の事業者についてのみ居宅介護支援費を算定</a:t>
            </a:r>
            <a:r>
              <a:rPr lang="ja-JP" altLang="en-US" sz="2000" dirty="0" smtClean="0">
                <a:latin typeface="MS-Mincho"/>
              </a:rPr>
              <a:t>する。</a:t>
            </a:r>
            <a:r>
              <a:rPr lang="en-US" altLang="ja-JP" sz="2000" dirty="0" smtClean="0">
                <a:latin typeface="MS-Mincho"/>
              </a:rPr>
              <a:t>(</a:t>
            </a:r>
            <a:r>
              <a:rPr lang="ja-JP" altLang="en-US" sz="2000" dirty="0" smtClean="0">
                <a:latin typeface="MS-Mincho"/>
              </a:rPr>
              <a:t>月途中</a:t>
            </a:r>
            <a:r>
              <a:rPr lang="ja-JP" altLang="en-US" sz="2000" dirty="0">
                <a:latin typeface="MS-Mincho"/>
              </a:rPr>
              <a:t>で他の保険者に転出する場合を除く</a:t>
            </a:r>
            <a:r>
              <a:rPr lang="en-US" altLang="ja-JP" sz="2000" dirty="0">
                <a:latin typeface="MS-Mincho"/>
              </a:rPr>
              <a:t>)</a:t>
            </a:r>
          </a:p>
          <a:p>
            <a:endParaRPr lang="en-US" altLang="ja-JP" sz="300" u="sng" dirty="0" smtClean="0">
              <a:latin typeface="MS-Mincho"/>
            </a:endParaRPr>
          </a:p>
          <a:p>
            <a:r>
              <a:rPr lang="ja-JP" altLang="en-US" sz="2000" u="sng" dirty="0" smtClean="0">
                <a:latin typeface="MS-Mincho"/>
              </a:rPr>
              <a:t>○ </a:t>
            </a:r>
            <a:r>
              <a:rPr lang="ja-JP" altLang="en-US" sz="2000" u="sng" dirty="0">
                <a:latin typeface="MS-Mincho"/>
              </a:rPr>
              <a:t>月の途中で、要介護度に変更があった場合</a:t>
            </a:r>
          </a:p>
          <a:p>
            <a:pPr marL="179388" indent="84138"/>
            <a:r>
              <a:rPr lang="ja-JP" altLang="en-US" sz="2000" dirty="0" smtClean="0">
                <a:latin typeface="MS-Mincho"/>
              </a:rPr>
              <a:t>要介護度</a:t>
            </a:r>
            <a:r>
              <a:rPr lang="ja-JP" altLang="en-US" sz="2000" dirty="0">
                <a:latin typeface="MS-Mincho"/>
              </a:rPr>
              <a:t>が要介護１又は要介護２から、要介護３から</a:t>
            </a:r>
            <a:r>
              <a:rPr lang="ja-JP" altLang="en-US" sz="2000" dirty="0" smtClean="0">
                <a:latin typeface="MS-Mincho"/>
              </a:rPr>
              <a:t>要介護</a:t>
            </a:r>
            <a:r>
              <a:rPr lang="ja-JP" altLang="en-US" sz="2000" dirty="0">
                <a:latin typeface="MS-Mincho"/>
              </a:rPr>
              <a:t>５までに変更となった場合の取扱いは、月末における要介護度区分に応じた報酬</a:t>
            </a:r>
            <a:r>
              <a:rPr lang="ja-JP" altLang="en-US" sz="2000" dirty="0" smtClean="0">
                <a:latin typeface="MS-Mincho"/>
              </a:rPr>
              <a:t>を請求する。</a:t>
            </a:r>
            <a:endParaRPr lang="ja-JP" altLang="en-US" sz="2000" dirty="0">
              <a:latin typeface="MS-Mincho"/>
            </a:endParaRPr>
          </a:p>
          <a:p>
            <a:endParaRPr lang="en-US" altLang="ja-JP" sz="300" u="sng" dirty="0" smtClean="0">
              <a:latin typeface="MS-Mincho"/>
            </a:endParaRPr>
          </a:p>
          <a:p>
            <a:r>
              <a:rPr lang="ja-JP" altLang="en-US" sz="2000" u="sng" dirty="0" smtClean="0">
                <a:latin typeface="MS-Mincho"/>
              </a:rPr>
              <a:t>○ </a:t>
            </a:r>
            <a:r>
              <a:rPr lang="ja-JP" altLang="en-US" sz="2000" u="sng" dirty="0">
                <a:latin typeface="MS-Mincho"/>
              </a:rPr>
              <a:t>月の途中で、他市町村に転出する場合</a:t>
            </a:r>
          </a:p>
          <a:p>
            <a:pPr marL="179388" indent="84138"/>
            <a:r>
              <a:rPr lang="ja-JP" altLang="en-US" sz="2000" dirty="0">
                <a:latin typeface="MS-Mincho"/>
              </a:rPr>
              <a:t>それぞれの保険者で別々に管理することになることから、転入日の前日までの</a:t>
            </a:r>
            <a:r>
              <a:rPr lang="ja-JP" altLang="en-US" sz="2000" dirty="0" smtClean="0">
                <a:latin typeface="MS-Mincho"/>
              </a:rPr>
              <a:t>給付管理票</a:t>
            </a:r>
            <a:r>
              <a:rPr lang="ja-JP" altLang="en-US" sz="2000" dirty="0">
                <a:latin typeface="MS-Mincho"/>
              </a:rPr>
              <a:t>と、転入日以降の給付管理票を別々に作成すること。この場合、それぞれの</a:t>
            </a:r>
            <a:r>
              <a:rPr lang="ja-JP" altLang="en-US" sz="2000" dirty="0" smtClean="0">
                <a:latin typeface="MS-Mincho"/>
              </a:rPr>
              <a:t>給付</a:t>
            </a:r>
            <a:r>
              <a:rPr lang="ja-JP" altLang="en-US" sz="2000" dirty="0">
                <a:latin typeface="MS-Mincho"/>
              </a:rPr>
              <a:t>管理票を同一の居宅介護支援事業者が作成した場合であっても、それぞれに</a:t>
            </a:r>
            <a:r>
              <a:rPr lang="ja-JP" altLang="en-US" sz="2000" dirty="0" smtClean="0">
                <a:latin typeface="MS-Mincho"/>
              </a:rPr>
              <a:t>ついて居宅</a:t>
            </a:r>
            <a:r>
              <a:rPr lang="ja-JP" altLang="en-US" sz="2000" dirty="0">
                <a:latin typeface="MS-Mincho"/>
              </a:rPr>
              <a:t>介護支援費が算定されるものとする。</a:t>
            </a:r>
          </a:p>
          <a:p>
            <a:endParaRPr lang="en-US" altLang="ja-JP" sz="300" u="sng" dirty="0" smtClean="0">
              <a:latin typeface="MS-Mincho"/>
            </a:endParaRPr>
          </a:p>
          <a:p>
            <a:r>
              <a:rPr lang="ja-JP" altLang="en-US" sz="2000" u="sng" dirty="0" smtClean="0">
                <a:latin typeface="MS-Mincho"/>
              </a:rPr>
              <a:t>○ </a:t>
            </a:r>
            <a:r>
              <a:rPr lang="ja-JP" altLang="en-US" sz="2000" u="sng" dirty="0">
                <a:latin typeface="MS-Mincho"/>
              </a:rPr>
              <a:t>サービス利用票を作成した月において、利用実績のない場合</a:t>
            </a:r>
          </a:p>
          <a:p>
            <a:pPr marL="179388" indent="84138"/>
            <a:r>
              <a:rPr lang="ja-JP" altLang="en-US" sz="2000" dirty="0">
                <a:latin typeface="MS-Mincho"/>
              </a:rPr>
              <a:t>給付管理票を作成できないため、居宅介護支援費が請求できない</a:t>
            </a:r>
            <a:r>
              <a:rPr lang="ja-JP" altLang="en-US" sz="2000" dirty="0" smtClean="0">
                <a:latin typeface="MS-Mincho"/>
              </a:rPr>
              <a:t>。</a:t>
            </a:r>
            <a:endParaRPr lang="en-US" altLang="ja-JP" sz="2000" dirty="0" smtClean="0">
              <a:latin typeface="MS-Mincho"/>
            </a:endParaRPr>
          </a:p>
          <a:p>
            <a:pPr marL="179388" indent="84138"/>
            <a:r>
              <a:rPr lang="ja-JP" altLang="en-US" sz="2000" dirty="0" smtClean="0">
                <a:latin typeface="MS-Mincho"/>
              </a:rPr>
              <a:t>ただし</a:t>
            </a:r>
            <a:r>
              <a:rPr lang="ja-JP" altLang="en-US" sz="2000" dirty="0">
                <a:latin typeface="MS-Mincho"/>
              </a:rPr>
              <a:t>、病院</a:t>
            </a:r>
            <a:r>
              <a:rPr lang="ja-JP" altLang="en-US" sz="2000" dirty="0" smtClean="0">
                <a:latin typeface="MS-Mincho"/>
              </a:rPr>
              <a:t>若しく</a:t>
            </a:r>
            <a:r>
              <a:rPr lang="ja-JP" altLang="en-US" sz="2000" dirty="0">
                <a:latin typeface="MS-Mincho"/>
              </a:rPr>
              <a:t>は診療所又は地域密着型介護老人福祉施設若しくは介護保険施設から退院又は</a:t>
            </a:r>
            <a:r>
              <a:rPr lang="ja-JP" altLang="en-US" sz="2000" dirty="0" smtClean="0">
                <a:latin typeface="MS-Mincho"/>
              </a:rPr>
              <a:t>退所</a:t>
            </a:r>
            <a:r>
              <a:rPr lang="ja-JP" altLang="en-US" sz="2000" dirty="0">
                <a:latin typeface="MS-Mincho"/>
              </a:rPr>
              <a:t>する者等であって、医師が一般に認められている医学的知見に基づき回復の</a:t>
            </a:r>
            <a:r>
              <a:rPr lang="ja-JP" altLang="en-US" sz="2000" dirty="0" smtClean="0">
                <a:latin typeface="MS-Mincho"/>
              </a:rPr>
              <a:t>見込みが</a:t>
            </a:r>
            <a:r>
              <a:rPr lang="ja-JP" altLang="en-US" sz="2000" dirty="0">
                <a:latin typeface="MS-Mincho"/>
              </a:rPr>
              <a:t>ないと診断した利用者については、当該利用者に対してモニタリング等の必要な</a:t>
            </a:r>
            <a:r>
              <a:rPr lang="ja-JP" altLang="en-US" sz="2000" dirty="0" smtClean="0">
                <a:latin typeface="MS-Mincho"/>
              </a:rPr>
              <a:t>ケアマネジメント</a:t>
            </a:r>
            <a:r>
              <a:rPr lang="ja-JP" altLang="en-US" sz="2000" dirty="0">
                <a:latin typeface="MS-Mincho"/>
              </a:rPr>
              <a:t>を行い、給付管理票の作成など、請求にあたって必要な書類の整備</a:t>
            </a:r>
            <a:r>
              <a:rPr lang="ja-JP" altLang="en-US" sz="2000" dirty="0" smtClean="0">
                <a:latin typeface="MS-Mincho"/>
              </a:rPr>
              <a:t>を行って</a:t>
            </a:r>
            <a:r>
              <a:rPr lang="ja-JP" altLang="en-US" sz="2000" dirty="0">
                <a:latin typeface="MS-Mincho"/>
              </a:rPr>
              <a:t>いる場合は、請求することができる</a:t>
            </a:r>
            <a:r>
              <a:rPr lang="ja-JP" altLang="en-US" sz="2000" dirty="0" smtClean="0">
                <a:latin typeface="MS-Mincho"/>
              </a:rPr>
              <a:t>。</a:t>
            </a:r>
            <a:endParaRPr lang="en-US" altLang="ja-JP" sz="2000" dirty="0" smtClean="0">
              <a:latin typeface="MS-Mincho"/>
            </a:endParaRPr>
          </a:p>
          <a:p>
            <a:pPr marL="179388" indent="84138"/>
            <a:r>
              <a:rPr lang="ja-JP" altLang="en-US" sz="2000" dirty="0">
                <a:latin typeface="MS-Mincho"/>
              </a:rPr>
              <a:t>なお、その際は居宅介護支援費を算定した旨を適切に説明できるよう、個々のケアプラン等において記録を残しつつ、居宅介護支援事業所において、それらの書類等を管理しておくこと。 </a:t>
            </a:r>
            <a:endParaRPr lang="en-US" altLang="ja-JP" sz="2000" dirty="0">
              <a:latin typeface="MS-Mincho"/>
            </a:endParaRPr>
          </a:p>
          <a:p>
            <a:pPr marL="179388" indent="84138"/>
            <a:endParaRPr lang="ja-JP" altLang="en-US" sz="2000" dirty="0" smtClean="0">
              <a:latin typeface="MS-Mincho"/>
            </a:endParaRPr>
          </a:p>
        </p:txBody>
      </p:sp>
    </p:spTree>
    <p:extLst>
      <p:ext uri="{BB962C8B-B14F-4D97-AF65-F5344CB8AC3E}">
        <p14:creationId xmlns:p14="http://schemas.microsoft.com/office/powerpoint/2010/main" val="23964531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73</a:t>
            </a:fld>
            <a:endParaRPr kumimoji="1" lang="ja-JP" altLang="en-US" dirty="0"/>
          </a:p>
        </p:txBody>
      </p:sp>
      <p:sp>
        <p:nvSpPr>
          <p:cNvPr id="5" name="正方形/長方形 4"/>
          <p:cNvSpPr/>
          <p:nvPr/>
        </p:nvSpPr>
        <p:spPr>
          <a:xfrm>
            <a:off x="0" y="0"/>
            <a:ext cx="12192000" cy="6678751"/>
          </a:xfrm>
          <a:prstGeom prst="rect">
            <a:avLst/>
          </a:prstGeom>
        </p:spPr>
        <p:txBody>
          <a:bodyPr wrap="square">
            <a:spAutoFit/>
          </a:bodyPr>
          <a:lstStyle/>
          <a:p>
            <a:endParaRPr lang="en-US" altLang="ja-JP" sz="300" u="sng" dirty="0" smtClean="0">
              <a:latin typeface="MS-Mincho"/>
            </a:endParaRPr>
          </a:p>
          <a:p>
            <a:r>
              <a:rPr lang="ja-JP" altLang="en-US" sz="2000" u="sng" dirty="0" smtClean="0">
                <a:latin typeface="MS-Mincho"/>
              </a:rPr>
              <a:t>○ </a:t>
            </a:r>
            <a:r>
              <a:rPr lang="ja-JP" altLang="en-US" sz="2000" u="sng" dirty="0">
                <a:latin typeface="MS-Mincho"/>
              </a:rPr>
              <a:t>利用者が月を</a:t>
            </a:r>
            <a:r>
              <a:rPr lang="ja-JP" altLang="en-US" sz="2000" u="sng" dirty="0" smtClean="0">
                <a:latin typeface="MS-Mincho"/>
              </a:rPr>
              <a:t>通じて居住</a:t>
            </a:r>
            <a:r>
              <a:rPr lang="ja-JP" altLang="en-US" sz="2000" u="sng" dirty="0">
                <a:latin typeface="MS-Mincho"/>
              </a:rPr>
              <a:t>系サービス等を利用する場合</a:t>
            </a:r>
          </a:p>
          <a:p>
            <a:pPr marL="179388" indent="84138"/>
            <a:r>
              <a:rPr lang="ja-JP" altLang="en-US" sz="2000" spc="-80" dirty="0">
                <a:latin typeface="MS-Mincho"/>
              </a:rPr>
              <a:t>利用者が月を</a:t>
            </a:r>
            <a:r>
              <a:rPr lang="ja-JP" altLang="en-US" sz="2000" spc="-80" dirty="0" smtClean="0">
                <a:latin typeface="MS-Mincho"/>
              </a:rPr>
              <a:t>通じて次のサービス等を受けている場合は、</a:t>
            </a:r>
            <a:r>
              <a:rPr lang="ja-JP" altLang="en-US" sz="2000" spc="-80" dirty="0"/>
              <a:t>当該月については、居宅介護支援費は算定しない。</a:t>
            </a:r>
          </a:p>
          <a:p>
            <a:pPr marL="179388" indent="84138"/>
            <a:r>
              <a:rPr lang="ja-JP" altLang="en-US" sz="2000" dirty="0" smtClean="0">
                <a:latin typeface="MS-Mincho"/>
              </a:rPr>
              <a:t>・特定</a:t>
            </a:r>
            <a:r>
              <a:rPr lang="ja-JP" altLang="en-US" sz="2000" dirty="0">
                <a:latin typeface="MS-Mincho"/>
              </a:rPr>
              <a:t>施設入居者生活介護</a:t>
            </a:r>
            <a:r>
              <a:rPr lang="en-US" altLang="ja-JP" sz="2000" dirty="0">
                <a:latin typeface="MS-Mincho"/>
              </a:rPr>
              <a:t>(</a:t>
            </a:r>
            <a:r>
              <a:rPr lang="ja-JP" altLang="en-US" sz="2000" dirty="0">
                <a:latin typeface="MS-Mincho"/>
              </a:rPr>
              <a:t>短期利用特定施設入居者生活介護費を算定する場合を除く</a:t>
            </a:r>
            <a:r>
              <a:rPr lang="en-US" altLang="ja-JP" sz="2000" dirty="0" smtClean="0">
                <a:latin typeface="MS-Mincho"/>
              </a:rPr>
              <a:t>)</a:t>
            </a:r>
          </a:p>
          <a:p>
            <a:pPr marL="442913" indent="-179388"/>
            <a:r>
              <a:rPr lang="ja-JP" altLang="en-US" sz="2000" dirty="0" smtClean="0">
                <a:latin typeface="MS-Mincho"/>
              </a:rPr>
              <a:t>・地域</a:t>
            </a:r>
            <a:r>
              <a:rPr lang="ja-JP" altLang="en-US" sz="2000" dirty="0">
                <a:latin typeface="MS-Mincho"/>
              </a:rPr>
              <a:t>密着型特定施設入居者生活介護</a:t>
            </a:r>
            <a:r>
              <a:rPr lang="en-US" altLang="ja-JP" sz="2000" dirty="0">
                <a:latin typeface="MS-Mincho"/>
              </a:rPr>
              <a:t>(</a:t>
            </a:r>
            <a:r>
              <a:rPr lang="ja-JP" altLang="en-US" sz="2000" dirty="0">
                <a:latin typeface="MS-Mincho"/>
              </a:rPr>
              <a:t>短期利用地域密着型特定施設入居者生活介護費を算定する場合を除く</a:t>
            </a:r>
            <a:r>
              <a:rPr lang="en-US" altLang="ja-JP" sz="2000" dirty="0" smtClean="0">
                <a:latin typeface="MS-Mincho"/>
              </a:rPr>
              <a:t>)</a:t>
            </a:r>
          </a:p>
          <a:p>
            <a:pPr marL="179388" indent="84138"/>
            <a:r>
              <a:rPr lang="ja-JP" altLang="en-US" sz="2000" dirty="0" smtClean="0">
                <a:latin typeface="MS-Mincho"/>
              </a:rPr>
              <a:t>・小規模</a:t>
            </a:r>
            <a:r>
              <a:rPr lang="ja-JP" altLang="en-US" sz="2000" dirty="0">
                <a:latin typeface="MS-Mincho"/>
              </a:rPr>
              <a:t>多機能型居宅介護（短期利用居宅介護費を算定する場合を除く</a:t>
            </a:r>
            <a:r>
              <a:rPr lang="ja-JP" altLang="en-US" sz="2000" dirty="0" smtClean="0">
                <a:latin typeface="MS-Mincho"/>
              </a:rPr>
              <a:t>）</a:t>
            </a:r>
            <a:endParaRPr lang="en-US" altLang="ja-JP" sz="2000" dirty="0" smtClean="0">
              <a:latin typeface="MS-Mincho"/>
            </a:endParaRPr>
          </a:p>
          <a:p>
            <a:pPr marL="179388" indent="84138"/>
            <a:r>
              <a:rPr lang="ja-JP" altLang="en-US" sz="2000" dirty="0">
                <a:latin typeface="MS-Mincho"/>
              </a:rPr>
              <a:t>・</a:t>
            </a:r>
            <a:r>
              <a:rPr lang="ja-JP" altLang="en-US" sz="2000" dirty="0" smtClean="0">
                <a:latin typeface="MS-Mincho"/>
              </a:rPr>
              <a:t>認知症</a:t>
            </a:r>
            <a:r>
              <a:rPr lang="ja-JP" altLang="en-US" sz="2000" dirty="0">
                <a:latin typeface="MS-Mincho"/>
              </a:rPr>
              <a:t>対応型共同生活介護</a:t>
            </a:r>
            <a:r>
              <a:rPr lang="en-US" altLang="ja-JP" sz="2000" dirty="0">
                <a:latin typeface="MS-Mincho"/>
              </a:rPr>
              <a:t>(</a:t>
            </a:r>
            <a:r>
              <a:rPr lang="ja-JP" altLang="en-US" sz="2000" dirty="0">
                <a:latin typeface="MS-Mincho"/>
              </a:rPr>
              <a:t>短期利用認知症対応型共同生活介護費を算定する場合を除く</a:t>
            </a:r>
            <a:r>
              <a:rPr lang="en-US" altLang="ja-JP" sz="2000" dirty="0" smtClean="0">
                <a:latin typeface="MS-Mincho"/>
              </a:rPr>
              <a:t>)</a:t>
            </a:r>
          </a:p>
          <a:p>
            <a:pPr marL="179388" indent="84138"/>
            <a:r>
              <a:rPr lang="ja-JP" altLang="en-US" sz="2000" dirty="0" smtClean="0">
                <a:latin typeface="MS-Mincho"/>
              </a:rPr>
              <a:t>・看護</a:t>
            </a:r>
            <a:r>
              <a:rPr lang="ja-JP" altLang="en-US" sz="2000" dirty="0">
                <a:latin typeface="MS-Mincho"/>
              </a:rPr>
              <a:t>小規模多機能型居宅介護（短期利</a:t>
            </a:r>
            <a:r>
              <a:rPr lang="ja-JP" altLang="en-US" sz="2000" dirty="0"/>
              <a:t>用居宅介護費を算定する場合を除く</a:t>
            </a:r>
            <a:r>
              <a:rPr lang="ja-JP" altLang="en-US" sz="2000" dirty="0" smtClean="0"/>
              <a:t>）</a:t>
            </a:r>
            <a:endParaRPr lang="en-US" altLang="ja-JP" sz="2000" dirty="0" smtClean="0"/>
          </a:p>
          <a:p>
            <a:pPr marL="179388" indent="84138"/>
            <a:endParaRPr lang="en-US" altLang="ja-JP" sz="2000" dirty="0"/>
          </a:p>
          <a:p>
            <a:pPr>
              <a:lnSpc>
                <a:spcPts val="2100"/>
              </a:lnSpc>
            </a:pPr>
            <a:r>
              <a:rPr lang="ja-JP" altLang="en-US" sz="2000" b="1" dirty="0" smtClean="0"/>
              <a:t>２ 基本単位の取扱い</a:t>
            </a:r>
            <a:endParaRPr lang="en-US" altLang="ja-JP" sz="2000" b="1" dirty="0" smtClean="0"/>
          </a:p>
          <a:p>
            <a:pPr marL="82550" algn="r">
              <a:lnSpc>
                <a:spcPts val="2100"/>
              </a:lnSpc>
            </a:pPr>
            <a:r>
              <a:rPr lang="ja-JP" altLang="en-US" sz="2000" dirty="0" smtClean="0"/>
              <a:t>（　）内は、ケアプラン連携データシステムを利用し</a:t>
            </a:r>
            <a:r>
              <a:rPr lang="ja-JP" altLang="en-US" sz="2000" dirty="0"/>
              <a:t>、かつ</a:t>
            </a:r>
            <a:r>
              <a:rPr lang="ja-JP" altLang="en-US" sz="2000" dirty="0" smtClean="0"/>
              <a:t>事務員を配置している場合。</a:t>
            </a:r>
            <a:endParaRPr lang="en-US" altLang="ja-JP" sz="2000" dirty="0" smtClean="0"/>
          </a:p>
          <a:p>
            <a:pPr marL="82550"/>
            <a:endParaRPr lang="en-US" altLang="ja-JP" sz="2000" dirty="0"/>
          </a:p>
          <a:p>
            <a:pPr marL="82550"/>
            <a:endParaRPr lang="en-US" altLang="ja-JP" sz="2000" dirty="0" smtClean="0"/>
          </a:p>
          <a:p>
            <a:pPr marL="82550"/>
            <a:endParaRPr lang="en-US" altLang="ja-JP" sz="2000" dirty="0"/>
          </a:p>
          <a:p>
            <a:pPr marL="82550"/>
            <a:endParaRPr lang="en-US" altLang="ja-JP" sz="2000" u="sng" dirty="0" smtClean="0"/>
          </a:p>
          <a:p>
            <a:pPr marL="82550"/>
            <a:endParaRPr lang="en-US" altLang="ja-JP" sz="2000" u="sng" dirty="0" smtClean="0"/>
          </a:p>
          <a:p>
            <a:pPr marL="82550"/>
            <a:endParaRPr lang="en-US" altLang="ja-JP" sz="1000" u="sng" dirty="0"/>
          </a:p>
          <a:p>
            <a:pPr marL="82550"/>
            <a:endParaRPr lang="en-US" altLang="ja-JP" sz="2000" u="sng" dirty="0" smtClean="0"/>
          </a:p>
          <a:p>
            <a:pPr marL="82550"/>
            <a:r>
              <a:rPr lang="ja-JP" altLang="en-US" sz="2000" u="sng" dirty="0" smtClean="0"/>
              <a:t>① </a:t>
            </a:r>
            <a:r>
              <a:rPr lang="ja-JP" altLang="en-US" sz="2000" u="sng" dirty="0"/>
              <a:t>取扱い件数の</a:t>
            </a:r>
            <a:r>
              <a:rPr lang="ja-JP" altLang="en-US" sz="2000" u="sng" dirty="0" smtClean="0"/>
              <a:t>取扱い</a:t>
            </a:r>
            <a:endParaRPr lang="ja-JP" altLang="en-US" sz="2000" u="sng" dirty="0"/>
          </a:p>
          <a:p>
            <a:pPr marL="1528763" indent="-1349375"/>
            <a:r>
              <a:rPr lang="ja-JP" altLang="en-US" sz="2000" dirty="0" smtClean="0"/>
              <a:t>　算定方法：事業所全体の利用者（月末に給付管理を行っているもの）の総数に、指定介護予防支援に係る利用者の</a:t>
            </a:r>
            <a:r>
              <a:rPr lang="ja-JP" altLang="en-US" sz="2000" dirty="0"/>
              <a:t>数</a:t>
            </a:r>
            <a:r>
              <a:rPr lang="ja-JP" altLang="en-US" sz="2000" dirty="0" smtClean="0"/>
              <a:t>に</a:t>
            </a:r>
            <a:r>
              <a:rPr lang="en-US" altLang="ja-JP" sz="2000" dirty="0" smtClean="0"/>
              <a:t>3</a:t>
            </a:r>
            <a:r>
              <a:rPr lang="ja-JP" altLang="en-US" sz="2000" dirty="0" smtClean="0"/>
              <a:t>分の</a:t>
            </a:r>
            <a:r>
              <a:rPr lang="en-US" altLang="ja-JP" sz="2000" dirty="0" smtClean="0"/>
              <a:t>1</a:t>
            </a:r>
            <a:r>
              <a:rPr lang="ja-JP" altLang="en-US" sz="2000" dirty="0" smtClean="0"/>
              <a:t>を乗じた数を、介護支援専門員の常勤換算員数で除した数。</a:t>
            </a:r>
            <a:endParaRPr lang="en-US" altLang="ja-JP" sz="2000" dirty="0" smtClean="0"/>
          </a:p>
          <a:p>
            <a:pPr marL="633413" indent="-190500"/>
            <a:r>
              <a:rPr lang="ja-JP" altLang="en-US" sz="2000" dirty="0" smtClean="0"/>
              <a:t>　　　</a:t>
            </a:r>
            <a:r>
              <a:rPr lang="en-US" altLang="ja-JP" sz="2000" dirty="0" smtClean="0"/>
              <a:t>※ </a:t>
            </a:r>
            <a:r>
              <a:rPr lang="ja-JP" altLang="en-US" sz="2000" dirty="0" smtClean="0"/>
              <a:t>介護</a:t>
            </a:r>
            <a:r>
              <a:rPr lang="ja-JP" altLang="en-US" sz="2000" dirty="0"/>
              <a:t>予防・日常生活支援総合事業による介護予防ケアマネジメントの件数</a:t>
            </a:r>
            <a:r>
              <a:rPr lang="ja-JP" altLang="en-US" sz="2000" dirty="0" smtClean="0"/>
              <a:t>は含まない。</a:t>
            </a:r>
            <a:endParaRPr lang="en-US" altLang="ja-JP" sz="2000" u="sng" dirty="0" smtClean="0"/>
          </a:p>
        </p:txBody>
      </p:sp>
      <p:graphicFrame>
        <p:nvGraphicFramePr>
          <p:cNvPr id="7" name="表 6"/>
          <p:cNvGraphicFramePr>
            <a:graphicFrameLocks noGrp="1"/>
          </p:cNvGraphicFramePr>
          <p:nvPr>
            <p:extLst>
              <p:ext uri="{D42A27DB-BD31-4B8C-83A1-F6EECF244321}">
                <p14:modId xmlns:p14="http://schemas.microsoft.com/office/powerpoint/2010/main" val="2103514506"/>
              </p:ext>
            </p:extLst>
          </p:nvPr>
        </p:nvGraphicFramePr>
        <p:xfrm>
          <a:off x="265094" y="3520372"/>
          <a:ext cx="11307850" cy="1584000"/>
        </p:xfrm>
        <a:graphic>
          <a:graphicData uri="http://schemas.openxmlformats.org/drawingml/2006/table">
            <a:tbl>
              <a:tblPr firstRow="1" bandRow="1">
                <a:tableStyleId>{5C22544A-7EE6-4342-B048-85BDC9FD1C3A}</a:tableStyleId>
              </a:tblPr>
              <a:tblGrid>
                <a:gridCol w="2739037">
                  <a:extLst>
                    <a:ext uri="{9D8B030D-6E8A-4147-A177-3AD203B41FA5}">
                      <a16:colId xmlns:a16="http://schemas.microsoft.com/office/drawing/2014/main" val="2999163695"/>
                    </a:ext>
                  </a:extLst>
                </a:gridCol>
                <a:gridCol w="3023419">
                  <a:extLst>
                    <a:ext uri="{9D8B030D-6E8A-4147-A177-3AD203B41FA5}">
                      <a16:colId xmlns:a16="http://schemas.microsoft.com/office/drawing/2014/main" val="2924422586"/>
                    </a:ext>
                  </a:extLst>
                </a:gridCol>
                <a:gridCol w="2816942">
                  <a:extLst>
                    <a:ext uri="{9D8B030D-6E8A-4147-A177-3AD203B41FA5}">
                      <a16:colId xmlns:a16="http://schemas.microsoft.com/office/drawing/2014/main" val="4167107294"/>
                    </a:ext>
                  </a:extLst>
                </a:gridCol>
                <a:gridCol w="2728452">
                  <a:extLst>
                    <a:ext uri="{9D8B030D-6E8A-4147-A177-3AD203B41FA5}">
                      <a16:colId xmlns:a16="http://schemas.microsoft.com/office/drawing/2014/main" val="3089371405"/>
                    </a:ext>
                  </a:extLst>
                </a:gridCol>
              </a:tblGrid>
              <a:tr h="396000">
                <a:tc>
                  <a:txBody>
                    <a:bodyPr/>
                    <a:lstStyle/>
                    <a:p>
                      <a:r>
                        <a:rPr lang="ja-JP" altLang="en-US" b="0" dirty="0" smtClean="0">
                          <a:solidFill>
                            <a:schemeClr val="tx1"/>
                          </a:solidFill>
                        </a:rPr>
                        <a:t>居宅介護支援費</a:t>
                      </a:r>
                      <a:r>
                        <a:rPr lang="en-US" altLang="ja-JP" b="0" dirty="0" smtClean="0">
                          <a:solidFill>
                            <a:schemeClr val="tx1"/>
                          </a:solidFill>
                        </a:rPr>
                        <a:t>Ⅰ</a:t>
                      </a:r>
                      <a:r>
                        <a:rPr lang="ja-JP" altLang="en-US" b="0" dirty="0" smtClean="0">
                          <a:solidFill>
                            <a:schemeClr val="tx1"/>
                          </a:solidFill>
                        </a:rPr>
                        <a:t>（</a:t>
                      </a:r>
                      <a:r>
                        <a:rPr lang="en-US" altLang="ja-JP" b="0" dirty="0" smtClean="0">
                          <a:solidFill>
                            <a:schemeClr val="tx1"/>
                          </a:solidFill>
                        </a:rPr>
                        <a:t>Ⅱ</a:t>
                      </a:r>
                      <a:r>
                        <a:rPr lang="ja-JP" altLang="en-US"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ja-JP" altLang="en-US" b="0" dirty="0" smtClean="0">
                          <a:solidFill>
                            <a:schemeClr val="tx1"/>
                          </a:solidFill>
                        </a:rPr>
                        <a:t>取扱件数</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ja-JP" altLang="en-US" b="0" dirty="0" smtClean="0">
                          <a:solidFill>
                            <a:schemeClr val="tx1"/>
                          </a:solidFill>
                        </a:rPr>
                        <a:t>要介護１・２ </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b="0" dirty="0" smtClean="0">
                          <a:solidFill>
                            <a:schemeClr val="tx1"/>
                          </a:solidFill>
                        </a:rPr>
                        <a:t>要介護３・４・５</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38747378"/>
                  </a:ext>
                </a:extLst>
              </a:tr>
              <a:tr h="396000">
                <a:tc>
                  <a:txBody>
                    <a:bodyPr/>
                    <a:lstStyle/>
                    <a:p>
                      <a:r>
                        <a:rPr lang="ja-JP" altLang="en-US" dirty="0" smtClean="0"/>
                        <a:t>　居宅介護支援費</a:t>
                      </a:r>
                      <a:r>
                        <a:rPr lang="en-US" altLang="ja-JP" dirty="0" smtClean="0"/>
                        <a:t>ⅰ </a:t>
                      </a:r>
                      <a:endParaRPr kumimoji="1" lang="ja-JP"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ja-JP" dirty="0" smtClean="0"/>
                        <a:t>45</a:t>
                      </a:r>
                      <a:r>
                        <a:rPr lang="ja-JP" altLang="en-US" dirty="0" smtClean="0"/>
                        <a:t>（</a:t>
                      </a:r>
                      <a:r>
                        <a:rPr lang="en-US" altLang="ja-JP" dirty="0" smtClean="0"/>
                        <a:t>50</a:t>
                      </a:r>
                      <a:r>
                        <a:rPr lang="ja-JP" altLang="en-US" dirty="0" smtClean="0"/>
                        <a:t>）件未満</a:t>
                      </a:r>
                      <a:endParaRPr kumimoji="1" lang="ja-JP"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altLang="ja-JP" dirty="0" smtClean="0"/>
                        <a:t>1,086 </a:t>
                      </a:r>
                      <a:r>
                        <a:rPr lang="ja-JP" altLang="en-US" dirty="0" smtClean="0"/>
                        <a:t>（</a:t>
                      </a:r>
                      <a:r>
                        <a:rPr lang="en-US" altLang="ja-JP" dirty="0" smtClean="0"/>
                        <a:t>1,086</a:t>
                      </a:r>
                      <a:r>
                        <a:rPr lang="ja-JP" altLang="en-US" dirty="0" smtClean="0"/>
                        <a:t>）単位</a:t>
                      </a:r>
                      <a:r>
                        <a:rPr lang="en-US" altLang="ja-JP" dirty="0" smtClean="0"/>
                        <a:t>/</a:t>
                      </a:r>
                      <a:r>
                        <a:rPr lang="ja-JP" altLang="en-US" dirty="0" smtClean="0"/>
                        <a:t>月　 </a:t>
                      </a:r>
                      <a:endParaRPr kumimoji="1" lang="ja-JP"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ja-JP" dirty="0" smtClean="0"/>
                        <a:t>1,411</a:t>
                      </a:r>
                      <a:r>
                        <a:rPr lang="ja-JP" altLang="en-US" dirty="0" smtClean="0"/>
                        <a:t>（</a:t>
                      </a:r>
                      <a:r>
                        <a:rPr lang="en-US" altLang="ja-JP" dirty="0" smtClean="0"/>
                        <a:t>1,411</a:t>
                      </a:r>
                      <a:r>
                        <a:rPr lang="ja-JP" altLang="en-US" dirty="0" smtClean="0"/>
                        <a:t>）</a:t>
                      </a:r>
                      <a:r>
                        <a:rPr lang="en-US" altLang="ja-JP" dirty="0" smtClean="0"/>
                        <a:t> </a:t>
                      </a:r>
                      <a:r>
                        <a:rPr lang="ja-JP" altLang="en-US" dirty="0" smtClean="0"/>
                        <a:t>単位</a:t>
                      </a:r>
                      <a:r>
                        <a:rPr lang="en-US" altLang="ja-JP" dirty="0" smtClean="0"/>
                        <a:t>/</a:t>
                      </a:r>
                      <a:r>
                        <a:rPr lang="ja-JP" altLang="en-US" dirty="0" smtClean="0"/>
                        <a:t>月</a:t>
                      </a:r>
                      <a:endParaRPr kumimoji="1" lang="ja-JP"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27953878"/>
                  </a:ext>
                </a:extLst>
              </a:tr>
              <a:tr h="396000">
                <a:tc>
                  <a:txBody>
                    <a:bodyPr/>
                    <a:lstStyle/>
                    <a:p>
                      <a:r>
                        <a:rPr lang="ja-JP" altLang="en-US" dirty="0" smtClean="0"/>
                        <a:t>　居宅介護支援費</a:t>
                      </a:r>
                      <a:r>
                        <a:rPr lang="en-US" altLang="ja-JP" dirty="0" smtClean="0"/>
                        <a:t>ⅱ </a:t>
                      </a:r>
                      <a:endParaRPr kumimoji="1" lang="ja-JP"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ja-JP" dirty="0" smtClean="0"/>
                        <a:t>45</a:t>
                      </a:r>
                      <a:r>
                        <a:rPr lang="ja-JP" altLang="en-US" dirty="0" smtClean="0"/>
                        <a:t>（</a:t>
                      </a:r>
                      <a:r>
                        <a:rPr lang="en-US" altLang="ja-JP" dirty="0" smtClean="0"/>
                        <a:t>50</a:t>
                      </a:r>
                      <a:r>
                        <a:rPr lang="ja-JP" altLang="en-US" dirty="0" smtClean="0"/>
                        <a:t>）件以上～</a:t>
                      </a:r>
                      <a:r>
                        <a:rPr lang="en-US" altLang="ja-JP" dirty="0" smtClean="0"/>
                        <a:t>60</a:t>
                      </a:r>
                      <a:r>
                        <a:rPr lang="ja-JP" altLang="en-US" dirty="0" smtClean="0"/>
                        <a:t>件未満 </a:t>
                      </a:r>
                      <a:endParaRPr kumimoji="1" lang="ja-JP"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altLang="ja-JP" dirty="0" smtClean="0"/>
                        <a:t>544</a:t>
                      </a:r>
                      <a:r>
                        <a:rPr lang="ja-JP" altLang="en-US" dirty="0" smtClean="0"/>
                        <a:t>（</a:t>
                      </a:r>
                      <a:r>
                        <a:rPr lang="en-US" altLang="ja-JP" dirty="0" smtClean="0"/>
                        <a:t>527</a:t>
                      </a:r>
                      <a:r>
                        <a:rPr lang="ja-JP" altLang="en-US" dirty="0" smtClean="0"/>
                        <a:t>）</a:t>
                      </a:r>
                      <a:r>
                        <a:rPr lang="en-US" altLang="ja-JP" dirty="0" smtClean="0"/>
                        <a:t> </a:t>
                      </a:r>
                      <a:r>
                        <a:rPr lang="ja-JP" altLang="en-US" dirty="0" smtClean="0"/>
                        <a:t>単位</a:t>
                      </a:r>
                      <a:r>
                        <a:rPr lang="en-US" altLang="ja-JP" dirty="0" smtClean="0"/>
                        <a:t>/</a:t>
                      </a:r>
                      <a:r>
                        <a:rPr lang="ja-JP" altLang="en-US" dirty="0" smtClean="0"/>
                        <a:t>月 </a:t>
                      </a:r>
                      <a:endParaRPr kumimoji="1" lang="ja-JP"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ja-JP" dirty="0" smtClean="0"/>
                        <a:t>704</a:t>
                      </a:r>
                      <a:r>
                        <a:rPr lang="ja-JP" altLang="en-US" dirty="0" smtClean="0"/>
                        <a:t>（</a:t>
                      </a:r>
                      <a:r>
                        <a:rPr lang="en-US" altLang="ja-JP" dirty="0" smtClean="0"/>
                        <a:t>683</a:t>
                      </a:r>
                      <a:r>
                        <a:rPr lang="ja-JP" altLang="en-US" dirty="0" smtClean="0"/>
                        <a:t>）</a:t>
                      </a:r>
                      <a:r>
                        <a:rPr lang="en-US" altLang="ja-JP" dirty="0" smtClean="0"/>
                        <a:t> </a:t>
                      </a:r>
                      <a:r>
                        <a:rPr lang="ja-JP" altLang="en-US" dirty="0" smtClean="0"/>
                        <a:t>単位</a:t>
                      </a:r>
                      <a:r>
                        <a:rPr lang="en-US" altLang="ja-JP" dirty="0" smtClean="0"/>
                        <a:t>/</a:t>
                      </a:r>
                      <a:r>
                        <a:rPr lang="ja-JP" altLang="en-US" dirty="0" smtClean="0"/>
                        <a:t>月</a:t>
                      </a:r>
                      <a:endParaRPr kumimoji="1" lang="ja-JP"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35482522"/>
                  </a:ext>
                </a:extLst>
              </a:tr>
              <a:tr h="396000">
                <a:tc>
                  <a:txBody>
                    <a:bodyPr/>
                    <a:lstStyle/>
                    <a:p>
                      <a:r>
                        <a:rPr lang="ja-JP" altLang="en-US" dirty="0" smtClean="0"/>
                        <a:t>　居宅介護支援費</a:t>
                      </a:r>
                      <a:r>
                        <a:rPr lang="en-US" altLang="ja-JP" dirty="0" smtClean="0"/>
                        <a:t>ⅲ </a:t>
                      </a:r>
                      <a:endParaRPr kumimoji="1" lang="ja-JP"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ja-JP" dirty="0" smtClean="0"/>
                        <a:t>60</a:t>
                      </a:r>
                      <a:r>
                        <a:rPr lang="ja-JP" altLang="en-US" dirty="0" smtClean="0"/>
                        <a:t>件以上 </a:t>
                      </a:r>
                      <a:endParaRPr kumimoji="1" lang="ja-JP"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altLang="ja-JP" dirty="0" smtClean="0"/>
                        <a:t>326</a:t>
                      </a:r>
                      <a:r>
                        <a:rPr lang="ja-JP" altLang="en-US" dirty="0" smtClean="0"/>
                        <a:t>（</a:t>
                      </a:r>
                      <a:r>
                        <a:rPr lang="en-US" altLang="ja-JP" dirty="0" smtClean="0"/>
                        <a:t>316</a:t>
                      </a:r>
                      <a:r>
                        <a:rPr lang="ja-JP" altLang="en-US" dirty="0" smtClean="0"/>
                        <a:t>）</a:t>
                      </a:r>
                      <a:r>
                        <a:rPr lang="en-US" altLang="ja-JP" dirty="0" smtClean="0"/>
                        <a:t> </a:t>
                      </a:r>
                      <a:r>
                        <a:rPr lang="ja-JP" altLang="en-US" dirty="0" smtClean="0"/>
                        <a:t>単位</a:t>
                      </a:r>
                      <a:r>
                        <a:rPr lang="en-US" altLang="ja-JP" dirty="0" smtClean="0"/>
                        <a:t>/</a:t>
                      </a:r>
                      <a:r>
                        <a:rPr lang="ja-JP" altLang="en-US" dirty="0" smtClean="0"/>
                        <a:t>月 </a:t>
                      </a:r>
                      <a:endParaRPr kumimoji="1" lang="ja-JP"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altLang="ja-JP" dirty="0" smtClean="0"/>
                        <a:t>422</a:t>
                      </a:r>
                      <a:r>
                        <a:rPr lang="ja-JP" altLang="en-US" dirty="0" smtClean="0"/>
                        <a:t>（</a:t>
                      </a:r>
                      <a:r>
                        <a:rPr lang="en-US" altLang="ja-JP" dirty="0" smtClean="0"/>
                        <a:t>410</a:t>
                      </a:r>
                      <a:r>
                        <a:rPr lang="ja-JP" altLang="en-US" dirty="0" smtClean="0"/>
                        <a:t>）</a:t>
                      </a:r>
                      <a:r>
                        <a:rPr lang="en-US" altLang="ja-JP" dirty="0" smtClean="0"/>
                        <a:t> </a:t>
                      </a:r>
                      <a:r>
                        <a:rPr lang="ja-JP" altLang="en-US" dirty="0" smtClean="0"/>
                        <a:t>単位</a:t>
                      </a:r>
                      <a:r>
                        <a:rPr lang="en-US" altLang="ja-JP" dirty="0" smtClean="0"/>
                        <a:t>/</a:t>
                      </a:r>
                      <a:r>
                        <a:rPr lang="ja-JP" altLang="en-US" dirty="0" smtClean="0"/>
                        <a:t>月</a:t>
                      </a:r>
                      <a:endParaRPr kumimoji="1" lang="ja-JP"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2310119"/>
                  </a:ext>
                </a:extLst>
              </a:tr>
            </a:tbl>
          </a:graphicData>
        </a:graphic>
      </p:graphicFrame>
    </p:spTree>
    <p:extLst>
      <p:ext uri="{BB962C8B-B14F-4D97-AF65-F5344CB8AC3E}">
        <p14:creationId xmlns:p14="http://schemas.microsoft.com/office/powerpoint/2010/main" val="8108981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55932" y="6377990"/>
            <a:ext cx="2743200" cy="365125"/>
          </a:xfrm>
        </p:spPr>
        <p:txBody>
          <a:bodyPr/>
          <a:lstStyle/>
          <a:p>
            <a:fld id="{D339279A-9CE5-4E47-B07B-F5EE1F1AD395}" type="slidenum">
              <a:rPr kumimoji="1" lang="ja-JP" altLang="en-US" smtClean="0"/>
              <a:t>74</a:t>
            </a:fld>
            <a:endParaRPr kumimoji="1" lang="ja-JP" altLang="en-US"/>
          </a:p>
        </p:txBody>
      </p:sp>
      <p:sp>
        <p:nvSpPr>
          <p:cNvPr id="4" name="正方形/長方形 3"/>
          <p:cNvSpPr/>
          <p:nvPr/>
        </p:nvSpPr>
        <p:spPr>
          <a:xfrm>
            <a:off x="0" y="0"/>
            <a:ext cx="12192000" cy="5232202"/>
          </a:xfrm>
          <a:prstGeom prst="rect">
            <a:avLst/>
          </a:prstGeom>
        </p:spPr>
        <p:txBody>
          <a:bodyPr wrap="square">
            <a:spAutoFit/>
          </a:bodyPr>
          <a:lstStyle/>
          <a:p>
            <a:pPr marL="95250" indent="1588"/>
            <a:r>
              <a:rPr lang="ja-JP" altLang="en-US" sz="2000" u="sng" dirty="0"/>
              <a:t>② 居宅介護支援費の割り当て（居宅介護支援費</a:t>
            </a:r>
            <a:r>
              <a:rPr lang="en-US" altLang="ja-JP" sz="2000" u="sng" dirty="0"/>
              <a:t>Ⅰ</a:t>
            </a:r>
            <a:r>
              <a:rPr lang="ja-JP" altLang="en-US" sz="2000" u="sng" dirty="0"/>
              <a:t>の場合）</a:t>
            </a:r>
            <a:endParaRPr lang="en-US" altLang="ja-JP" sz="2000" u="sng" dirty="0"/>
          </a:p>
          <a:p>
            <a:pPr marL="95250" indent="1588"/>
            <a:r>
              <a:rPr lang="ja-JP" altLang="en-US" sz="2000" dirty="0"/>
              <a:t>　利用者の契約日が古いものから順に</a:t>
            </a:r>
            <a:r>
              <a:rPr lang="ja-JP" altLang="en-US" sz="2000" dirty="0" smtClean="0"/>
              <a:t>、</a:t>
            </a:r>
            <a:endParaRPr lang="en-US" altLang="ja-JP" sz="2000" dirty="0" smtClean="0"/>
          </a:p>
          <a:p>
            <a:pPr marL="2686050" indent="-2241550"/>
            <a:r>
              <a:rPr lang="ja-JP" altLang="en-US" sz="2000" dirty="0" smtClean="0"/>
              <a:t>居宅</a:t>
            </a:r>
            <a:r>
              <a:rPr lang="ja-JP" altLang="en-US" sz="2000" dirty="0"/>
              <a:t>介護支援費</a:t>
            </a:r>
            <a:r>
              <a:rPr lang="en-US" altLang="ja-JP" sz="2000" dirty="0"/>
              <a:t>ⅰ</a:t>
            </a:r>
            <a:r>
              <a:rPr lang="ja-JP" altLang="en-US" sz="2000" dirty="0"/>
              <a:t>＝ </a:t>
            </a:r>
            <a:r>
              <a:rPr lang="en-US" altLang="ja-JP" sz="2000" dirty="0"/>
              <a:t>1</a:t>
            </a:r>
            <a:r>
              <a:rPr lang="ja-JP" altLang="en-US" sz="2000" dirty="0"/>
              <a:t>件目から</a:t>
            </a:r>
            <a:r>
              <a:rPr lang="en-US" altLang="ja-JP" sz="2000" dirty="0"/>
              <a:t>44</a:t>
            </a:r>
            <a:r>
              <a:rPr lang="ja-JP" altLang="en-US" sz="2000" dirty="0"/>
              <a:t>件目（常勤換算で</a:t>
            </a:r>
            <a:r>
              <a:rPr lang="en-US" altLang="ja-JP" sz="2000" dirty="0"/>
              <a:t>1</a:t>
            </a:r>
            <a:r>
              <a:rPr lang="ja-JP" altLang="en-US" sz="2000" dirty="0"/>
              <a:t>を超える介護支援専門員がいる場合は、</a:t>
            </a:r>
            <a:r>
              <a:rPr lang="en-US" altLang="ja-JP" sz="2000" dirty="0"/>
              <a:t>45</a:t>
            </a:r>
            <a:r>
              <a:rPr lang="ja-JP" altLang="en-US" sz="2000" dirty="0"/>
              <a:t>に常勤換算員数を乗じた数から</a:t>
            </a:r>
            <a:r>
              <a:rPr lang="en-US" altLang="ja-JP" sz="2000" dirty="0"/>
              <a:t>1</a:t>
            </a:r>
            <a:r>
              <a:rPr lang="ja-JP" altLang="en-US" sz="2000" dirty="0"/>
              <a:t>を減じた件数、小数点以下の端数は切り捨て）</a:t>
            </a:r>
            <a:endParaRPr lang="en-US" altLang="ja-JP" sz="2000" dirty="0"/>
          </a:p>
          <a:p>
            <a:pPr marL="2606675" indent="-2163763"/>
            <a:r>
              <a:rPr lang="ja-JP" altLang="en-US" sz="2000" dirty="0"/>
              <a:t>居宅介護支援費</a:t>
            </a:r>
            <a:r>
              <a:rPr lang="en-US" altLang="ja-JP" sz="2000" dirty="0"/>
              <a:t>ⅱ</a:t>
            </a:r>
            <a:r>
              <a:rPr lang="ja-JP" altLang="en-US" sz="2000" dirty="0"/>
              <a:t>及び</a:t>
            </a:r>
            <a:r>
              <a:rPr lang="en-US" altLang="ja-JP" sz="2000" dirty="0"/>
              <a:t>ⅲ</a:t>
            </a:r>
            <a:r>
              <a:rPr lang="ja-JP" altLang="en-US" sz="2000" dirty="0"/>
              <a:t> ＝ </a:t>
            </a:r>
            <a:r>
              <a:rPr lang="en-US" altLang="ja-JP" sz="2000" dirty="0"/>
              <a:t>ⅰ</a:t>
            </a:r>
            <a:r>
              <a:rPr lang="ja-JP" altLang="en-US" sz="2000" dirty="0"/>
              <a:t>の件数以降、取扱件数に応じて算定する。</a:t>
            </a:r>
          </a:p>
          <a:p>
            <a:pPr marL="273050"/>
            <a:r>
              <a:rPr lang="ja-JP" altLang="en-US" sz="2000" dirty="0" smtClean="0"/>
              <a:t>（例１）取扱い件数</a:t>
            </a:r>
            <a:r>
              <a:rPr lang="en-US" altLang="ja-JP" sz="2000" dirty="0" smtClean="0"/>
              <a:t>80</a:t>
            </a:r>
            <a:r>
              <a:rPr lang="ja-JP" altLang="en-US" sz="2000" dirty="0" smtClean="0"/>
              <a:t>件、介護支援専門員</a:t>
            </a:r>
            <a:r>
              <a:rPr lang="en-US" altLang="ja-JP" sz="2000" dirty="0" smtClean="0"/>
              <a:t>1.6</a:t>
            </a:r>
            <a:r>
              <a:rPr lang="ja-JP" altLang="en-US" sz="2000" dirty="0" smtClean="0"/>
              <a:t>人の場合</a:t>
            </a:r>
            <a:endParaRPr lang="en-US" altLang="ja-JP" sz="2000" dirty="0" smtClean="0"/>
          </a:p>
          <a:p>
            <a:pPr marL="723900">
              <a:tabLst>
                <a:tab pos="627063" algn="l"/>
              </a:tabLst>
            </a:pPr>
            <a:r>
              <a:rPr lang="ja-JP" altLang="en-US" sz="2000" dirty="0" smtClean="0"/>
              <a:t>① </a:t>
            </a:r>
            <a:r>
              <a:rPr lang="en-US" altLang="ja-JP" sz="2000" dirty="0" smtClean="0"/>
              <a:t>45</a:t>
            </a:r>
            <a:r>
              <a:rPr lang="ja-JP" altLang="en-US" sz="2000" dirty="0" smtClean="0"/>
              <a:t>件☓</a:t>
            </a:r>
            <a:r>
              <a:rPr lang="en-US" altLang="ja-JP" sz="2000" dirty="0" smtClean="0"/>
              <a:t>1.6</a:t>
            </a:r>
            <a:r>
              <a:rPr lang="ja-JP" altLang="en-US" sz="2000" dirty="0" smtClean="0"/>
              <a:t>人＝</a:t>
            </a:r>
            <a:r>
              <a:rPr lang="en-US" altLang="ja-JP" sz="2000" dirty="0" smtClean="0"/>
              <a:t>72</a:t>
            </a:r>
            <a:r>
              <a:rPr lang="ja-JP" altLang="en-US" sz="2000" dirty="0" smtClean="0"/>
              <a:t>人　</a:t>
            </a:r>
            <a:endParaRPr lang="en-US" altLang="ja-JP" sz="2000" dirty="0" smtClean="0"/>
          </a:p>
          <a:p>
            <a:pPr marL="723900">
              <a:tabLst>
                <a:tab pos="627063" algn="l"/>
              </a:tabLst>
            </a:pPr>
            <a:r>
              <a:rPr lang="ja-JP" altLang="en-US" sz="2000" dirty="0" smtClean="0"/>
              <a:t>② </a:t>
            </a:r>
            <a:r>
              <a:rPr lang="en-US" altLang="ja-JP" sz="2000" dirty="0" smtClean="0"/>
              <a:t>72</a:t>
            </a:r>
            <a:r>
              <a:rPr lang="ja-JP" altLang="en-US" sz="2000" dirty="0" smtClean="0"/>
              <a:t>人－</a:t>
            </a:r>
            <a:r>
              <a:rPr lang="en-US" altLang="ja-JP" sz="2000" dirty="0" smtClean="0"/>
              <a:t>1</a:t>
            </a:r>
            <a:r>
              <a:rPr lang="ja-JP" altLang="en-US" sz="2000" dirty="0" smtClean="0"/>
              <a:t>人＝</a:t>
            </a:r>
            <a:r>
              <a:rPr lang="en-US" altLang="ja-JP" sz="2000" dirty="0" smtClean="0"/>
              <a:t>71</a:t>
            </a:r>
            <a:r>
              <a:rPr lang="ja-JP" altLang="en-US" sz="2000" dirty="0" smtClean="0"/>
              <a:t>人　　　　　</a:t>
            </a:r>
            <a:r>
              <a:rPr lang="en-US" altLang="ja-JP" sz="2000" dirty="0" smtClean="0"/>
              <a:t>1</a:t>
            </a:r>
            <a:r>
              <a:rPr lang="ja-JP" altLang="en-US" sz="2000" dirty="0" smtClean="0"/>
              <a:t>件目～</a:t>
            </a:r>
            <a:r>
              <a:rPr lang="en-US" altLang="ja-JP" sz="2000" dirty="0" smtClean="0"/>
              <a:t>71</a:t>
            </a:r>
            <a:r>
              <a:rPr lang="ja-JP" altLang="en-US" sz="2000" dirty="0" smtClean="0"/>
              <a:t>件目は、居宅介護支援費</a:t>
            </a:r>
            <a:r>
              <a:rPr lang="en-US" altLang="ja-JP" sz="2000" dirty="0" smtClean="0"/>
              <a:t>ⅰ</a:t>
            </a:r>
          </a:p>
          <a:p>
            <a:pPr marL="3944938"/>
            <a:r>
              <a:rPr lang="ja-JP" altLang="en-US" sz="2000" dirty="0" smtClean="0"/>
              <a:t>　</a:t>
            </a:r>
            <a:r>
              <a:rPr lang="en-US" altLang="ja-JP" sz="2000" dirty="0" smtClean="0"/>
              <a:t>72</a:t>
            </a:r>
            <a:r>
              <a:rPr lang="ja-JP" altLang="en-US" sz="2000" dirty="0" smtClean="0"/>
              <a:t>件目～</a:t>
            </a:r>
            <a:r>
              <a:rPr lang="en-US" altLang="ja-JP" sz="2000" dirty="0" smtClean="0"/>
              <a:t>80</a:t>
            </a:r>
            <a:r>
              <a:rPr lang="ja-JP" altLang="en-US" sz="2000" dirty="0" smtClean="0"/>
              <a:t>件目は、居宅介護支援費</a:t>
            </a:r>
            <a:r>
              <a:rPr lang="en-US" altLang="ja-JP" sz="2000" dirty="0" smtClean="0"/>
              <a:t>ⅱ</a:t>
            </a:r>
          </a:p>
          <a:p>
            <a:pPr marL="273050"/>
            <a:r>
              <a:rPr lang="ja-JP" altLang="en-US" sz="2000" dirty="0" smtClean="0"/>
              <a:t>（例２）取扱件数</a:t>
            </a:r>
            <a:r>
              <a:rPr lang="en-US" altLang="ja-JP" sz="2000" dirty="0" smtClean="0"/>
              <a:t>160</a:t>
            </a:r>
            <a:r>
              <a:rPr lang="ja-JP" altLang="en-US" sz="2000" dirty="0" smtClean="0"/>
              <a:t>人、介護支援専門員</a:t>
            </a:r>
            <a:r>
              <a:rPr lang="en-US" altLang="ja-JP" sz="2000" dirty="0" smtClean="0"/>
              <a:t>2.5</a:t>
            </a:r>
            <a:r>
              <a:rPr lang="ja-JP" altLang="en-US" sz="2000" dirty="0" smtClean="0"/>
              <a:t>人の場合</a:t>
            </a:r>
            <a:endParaRPr lang="en-US" altLang="ja-JP" sz="2000" dirty="0" smtClean="0"/>
          </a:p>
          <a:p>
            <a:pPr marL="723900"/>
            <a:r>
              <a:rPr lang="ja-JP" altLang="en-US" sz="2000" dirty="0" smtClean="0"/>
              <a:t>① </a:t>
            </a:r>
            <a:r>
              <a:rPr lang="en-US" altLang="ja-JP" sz="2000" dirty="0" smtClean="0"/>
              <a:t>45</a:t>
            </a:r>
            <a:r>
              <a:rPr lang="ja-JP" altLang="en-US" sz="2000" dirty="0" smtClean="0"/>
              <a:t>件☓</a:t>
            </a:r>
            <a:r>
              <a:rPr lang="en-US" altLang="ja-JP" sz="2000" dirty="0" smtClean="0"/>
              <a:t>2.5</a:t>
            </a:r>
            <a:r>
              <a:rPr lang="ja-JP" altLang="en-US" sz="2000" dirty="0" smtClean="0"/>
              <a:t>人＝</a:t>
            </a:r>
            <a:r>
              <a:rPr lang="en-US" altLang="ja-JP" sz="2000" dirty="0" smtClean="0"/>
              <a:t>112.5</a:t>
            </a:r>
            <a:r>
              <a:rPr lang="ja-JP" altLang="en-US" sz="2000" dirty="0" smtClean="0"/>
              <a:t>人　　　　　</a:t>
            </a:r>
            <a:r>
              <a:rPr lang="en-US" altLang="ja-JP" sz="2000" dirty="0" smtClean="0"/>
              <a:t>1</a:t>
            </a:r>
            <a:r>
              <a:rPr lang="ja-JP" altLang="en-US" sz="2000" dirty="0" smtClean="0"/>
              <a:t>件目から</a:t>
            </a:r>
            <a:r>
              <a:rPr lang="en-US" altLang="ja-JP" sz="2000" dirty="0" smtClean="0"/>
              <a:t>112</a:t>
            </a:r>
            <a:r>
              <a:rPr lang="ja-JP" altLang="en-US" sz="2000" dirty="0" smtClean="0"/>
              <a:t>件目までは、居宅介護支援費</a:t>
            </a:r>
            <a:r>
              <a:rPr lang="en-US" altLang="ja-JP" sz="2000" dirty="0" smtClean="0"/>
              <a:t>ⅰ</a:t>
            </a:r>
          </a:p>
          <a:p>
            <a:pPr marL="723900"/>
            <a:r>
              <a:rPr lang="ja-JP" altLang="en-US" sz="2000" dirty="0" smtClean="0"/>
              <a:t>② </a:t>
            </a:r>
            <a:r>
              <a:rPr lang="en-US" altLang="ja-JP" sz="2000" dirty="0" smtClean="0"/>
              <a:t>60</a:t>
            </a:r>
            <a:r>
              <a:rPr lang="ja-JP" altLang="en-US" sz="2000" dirty="0" smtClean="0"/>
              <a:t>件☓</a:t>
            </a:r>
            <a:r>
              <a:rPr lang="en-US" altLang="ja-JP" sz="2000" dirty="0" smtClean="0"/>
              <a:t>2.5</a:t>
            </a:r>
            <a:r>
              <a:rPr lang="ja-JP" altLang="en-US" sz="2000" dirty="0" smtClean="0"/>
              <a:t>人＝</a:t>
            </a:r>
            <a:r>
              <a:rPr lang="en-US" altLang="ja-JP" sz="2000" dirty="0" smtClean="0"/>
              <a:t>150</a:t>
            </a:r>
            <a:r>
              <a:rPr lang="ja-JP" altLang="en-US" sz="2000" dirty="0" smtClean="0"/>
              <a:t>人</a:t>
            </a:r>
            <a:endParaRPr lang="en-US" altLang="ja-JP" sz="2000" dirty="0" smtClean="0"/>
          </a:p>
          <a:p>
            <a:pPr marL="723900"/>
            <a:r>
              <a:rPr lang="ja-JP" altLang="en-US" sz="2000" dirty="0" smtClean="0"/>
              <a:t>③ </a:t>
            </a:r>
            <a:r>
              <a:rPr lang="en-US" altLang="ja-JP" sz="2000" dirty="0" smtClean="0"/>
              <a:t>150</a:t>
            </a:r>
            <a:r>
              <a:rPr lang="ja-JP" altLang="en-US" sz="2000" dirty="0" smtClean="0"/>
              <a:t>人－</a:t>
            </a:r>
            <a:r>
              <a:rPr lang="en-US" altLang="ja-JP" sz="2000" dirty="0" smtClean="0"/>
              <a:t>1</a:t>
            </a:r>
            <a:r>
              <a:rPr lang="ja-JP" altLang="en-US" sz="2000" dirty="0" smtClean="0"/>
              <a:t>人＝</a:t>
            </a:r>
            <a:r>
              <a:rPr lang="en-US" altLang="ja-JP" sz="2000" dirty="0" smtClean="0"/>
              <a:t>149</a:t>
            </a:r>
            <a:r>
              <a:rPr lang="ja-JP" altLang="en-US" sz="2000" dirty="0" smtClean="0"/>
              <a:t>人　　　　　 </a:t>
            </a:r>
            <a:r>
              <a:rPr lang="en-US" altLang="ja-JP" sz="2000" dirty="0" smtClean="0"/>
              <a:t>113</a:t>
            </a:r>
            <a:r>
              <a:rPr lang="ja-JP" altLang="en-US" sz="2000" dirty="0" smtClean="0"/>
              <a:t>件目～</a:t>
            </a:r>
            <a:r>
              <a:rPr lang="en-US" altLang="ja-JP" sz="2000" dirty="0" smtClean="0"/>
              <a:t>149</a:t>
            </a:r>
            <a:r>
              <a:rPr lang="ja-JP" altLang="en-US" sz="2000" dirty="0" smtClean="0"/>
              <a:t>件目までは、居宅介護支援費</a:t>
            </a:r>
            <a:r>
              <a:rPr lang="en-US" altLang="ja-JP" sz="2000" dirty="0" smtClean="0"/>
              <a:t>ⅱ</a:t>
            </a:r>
          </a:p>
          <a:p>
            <a:pPr marL="4657725"/>
            <a:r>
              <a:rPr lang="en-US" altLang="ja-JP" sz="2000" dirty="0" smtClean="0"/>
              <a:t>150</a:t>
            </a:r>
            <a:r>
              <a:rPr lang="ja-JP" altLang="en-US" sz="2000" dirty="0" smtClean="0"/>
              <a:t>件目～</a:t>
            </a:r>
            <a:r>
              <a:rPr lang="en-US" altLang="ja-JP" sz="2000" dirty="0" smtClean="0"/>
              <a:t>160</a:t>
            </a:r>
            <a:r>
              <a:rPr lang="ja-JP" altLang="en-US" sz="2000" dirty="0" smtClean="0"/>
              <a:t>件目までは、居宅介護支援費</a:t>
            </a:r>
            <a:r>
              <a:rPr lang="en-US" altLang="ja-JP" sz="2000" dirty="0" smtClean="0"/>
              <a:t>ⅲ</a:t>
            </a:r>
          </a:p>
          <a:p>
            <a:endParaRPr lang="en-US" altLang="ja-JP" dirty="0" smtClean="0"/>
          </a:p>
          <a:p>
            <a:pPr marL="723900"/>
            <a:r>
              <a:rPr lang="ja-JP" altLang="en-US" dirty="0" smtClean="0"/>
              <a:t>　</a:t>
            </a:r>
            <a:endParaRPr lang="en-US" altLang="ja-JP" dirty="0" smtClean="0"/>
          </a:p>
          <a:p>
            <a:endParaRPr lang="ja-JP" altLang="en-US" dirty="0"/>
          </a:p>
        </p:txBody>
      </p:sp>
      <p:sp>
        <p:nvSpPr>
          <p:cNvPr id="5" name="右矢印 4"/>
          <p:cNvSpPr/>
          <p:nvPr/>
        </p:nvSpPr>
        <p:spPr>
          <a:xfrm>
            <a:off x="3182914" y="2258981"/>
            <a:ext cx="1070497" cy="14618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右矢印 5"/>
          <p:cNvSpPr/>
          <p:nvPr/>
        </p:nvSpPr>
        <p:spPr>
          <a:xfrm>
            <a:off x="3718162" y="3132152"/>
            <a:ext cx="1105896" cy="142262"/>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右矢印 6"/>
          <p:cNvSpPr/>
          <p:nvPr/>
        </p:nvSpPr>
        <p:spPr>
          <a:xfrm>
            <a:off x="3400426" y="3731473"/>
            <a:ext cx="1248771" cy="153925"/>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157162" y="4342458"/>
            <a:ext cx="11877675" cy="2431435"/>
          </a:xfrm>
          <a:prstGeom prst="rect">
            <a:avLst/>
          </a:prstGeom>
          <a:ln w="6350">
            <a:solidFill>
              <a:schemeClr val="tx1"/>
            </a:solidFill>
          </a:ln>
        </p:spPr>
        <p:txBody>
          <a:bodyPr wrap="square" bIns="0">
            <a:spAutoFit/>
          </a:bodyPr>
          <a:lstStyle/>
          <a:p>
            <a:pPr marL="273050" indent="-273050"/>
            <a:r>
              <a:rPr lang="en-US" altLang="ja-JP" sz="1900" dirty="0"/>
              <a:t>Q</a:t>
            </a:r>
            <a:r>
              <a:rPr lang="ja-JP" altLang="en-US" sz="1900" dirty="0"/>
              <a:t>）取扱件数</a:t>
            </a:r>
            <a:r>
              <a:rPr lang="en-US" altLang="ja-JP" sz="1900" dirty="0"/>
              <a:t>44</a:t>
            </a:r>
            <a:r>
              <a:rPr lang="ja-JP" altLang="en-US" sz="1900" dirty="0"/>
              <a:t>・</a:t>
            </a:r>
            <a:r>
              <a:rPr lang="en-US" altLang="ja-JP" sz="1900" dirty="0"/>
              <a:t>45</a:t>
            </a:r>
            <a:r>
              <a:rPr lang="ja-JP" altLang="en-US" sz="1900" dirty="0"/>
              <a:t>件目又は</a:t>
            </a:r>
            <a:r>
              <a:rPr lang="en-US" altLang="ja-JP" sz="1900" dirty="0"/>
              <a:t>59</a:t>
            </a:r>
            <a:r>
              <a:rPr lang="ja-JP" altLang="en-US" sz="1900" dirty="0"/>
              <a:t>・</a:t>
            </a:r>
            <a:r>
              <a:rPr lang="en-US" altLang="ja-JP" sz="1900" dirty="0"/>
              <a:t>60</a:t>
            </a:r>
            <a:r>
              <a:rPr lang="ja-JP" altLang="en-US" sz="1900" dirty="0"/>
              <a:t>件目に当たる利用者について、契約日は同一であるが、報酬単価が異なる利用者（「要介護</a:t>
            </a:r>
            <a:r>
              <a:rPr lang="en-US" altLang="ja-JP" sz="1900" dirty="0"/>
              <a:t>1</a:t>
            </a:r>
            <a:r>
              <a:rPr lang="ja-JP" altLang="en-US" sz="1900" dirty="0"/>
              <a:t>・</a:t>
            </a:r>
            <a:r>
              <a:rPr lang="en-US" altLang="ja-JP" sz="1900" dirty="0"/>
              <a:t>2</a:t>
            </a:r>
            <a:r>
              <a:rPr lang="ja-JP" altLang="en-US" sz="1900" dirty="0"/>
              <a:t>」と「要介護</a:t>
            </a:r>
            <a:r>
              <a:rPr lang="en-US" altLang="ja-JP" sz="1900" dirty="0"/>
              <a:t>3</a:t>
            </a:r>
            <a:r>
              <a:rPr lang="ja-JP" altLang="en-US" sz="1900" dirty="0"/>
              <a:t>・</a:t>
            </a:r>
            <a:r>
              <a:rPr lang="en-US" altLang="ja-JP" sz="1900" dirty="0"/>
              <a:t>4</a:t>
            </a:r>
            <a:r>
              <a:rPr lang="ja-JP" altLang="en-US" sz="1900" dirty="0"/>
              <a:t>・</a:t>
            </a:r>
            <a:r>
              <a:rPr lang="en-US" altLang="ja-JP" sz="1900" dirty="0"/>
              <a:t>5</a:t>
            </a:r>
            <a:r>
              <a:rPr lang="ja-JP" altLang="en-US" sz="1900" dirty="0"/>
              <a:t>」）であった場合、当該利用者をどのように並べるのか。 </a:t>
            </a:r>
            <a:endParaRPr lang="en-US" altLang="ja-JP" sz="1900" dirty="0"/>
          </a:p>
          <a:p>
            <a:pPr marL="273050" indent="-273050"/>
            <a:r>
              <a:rPr lang="en-US" altLang="ja-JP" sz="1900" dirty="0"/>
              <a:t>A</a:t>
            </a:r>
            <a:r>
              <a:rPr lang="ja-JP" altLang="en-US" sz="1900" dirty="0"/>
              <a:t>）利用者については、契約日順に並べることとしているが、居宅介護支援費の区分が異なる</a:t>
            </a:r>
            <a:r>
              <a:rPr lang="en-US" altLang="ja-JP" sz="1900" dirty="0"/>
              <a:t>44</a:t>
            </a:r>
            <a:r>
              <a:rPr lang="ja-JP" altLang="en-US" sz="1900" dirty="0"/>
              <a:t>件目と</a:t>
            </a:r>
            <a:r>
              <a:rPr lang="en-US" altLang="ja-JP" sz="1900" dirty="0"/>
              <a:t>45</a:t>
            </a:r>
            <a:r>
              <a:rPr lang="ja-JP" altLang="en-US" sz="1900" dirty="0"/>
              <a:t>件目又は</a:t>
            </a:r>
            <a:r>
              <a:rPr lang="en-US" altLang="ja-JP" sz="1900" dirty="0"/>
              <a:t>59</a:t>
            </a:r>
            <a:r>
              <a:rPr lang="ja-JP" altLang="en-US" sz="1900" dirty="0"/>
              <a:t>件目と</a:t>
            </a:r>
            <a:r>
              <a:rPr lang="en-US" altLang="ja-JP" sz="1900" dirty="0"/>
              <a:t>60</a:t>
            </a:r>
            <a:r>
              <a:rPr lang="ja-JP" altLang="en-US" sz="1900" dirty="0"/>
              <a:t>件目において、それぞれに当たる利用者の報酬単価が異なっていた場合については、報酬単価が高い利用者から先に並べることとし、</a:t>
            </a:r>
            <a:r>
              <a:rPr lang="en-US" altLang="ja-JP" sz="1900" dirty="0"/>
              <a:t>45</a:t>
            </a:r>
            <a:r>
              <a:rPr lang="ja-JP" altLang="en-US" sz="1900" dirty="0"/>
              <a:t>件目又は</a:t>
            </a:r>
            <a:r>
              <a:rPr lang="en-US" altLang="ja-JP" sz="1900" dirty="0"/>
              <a:t>60</a:t>
            </a:r>
            <a:r>
              <a:rPr lang="ja-JP" altLang="en-US" sz="1900" dirty="0"/>
              <a:t>件目に報酬単価が低い利用者を</a:t>
            </a:r>
            <a:r>
              <a:rPr lang="ja-JP" altLang="en-US" sz="1900" dirty="0" smtClean="0"/>
              <a:t>位置付ける。</a:t>
            </a:r>
            <a:endParaRPr lang="en-US" altLang="ja-JP" sz="1900" dirty="0" smtClean="0"/>
          </a:p>
          <a:p>
            <a:pPr marL="176213" indent="-176213"/>
            <a:r>
              <a:rPr lang="en-US" altLang="ja-JP" sz="1900" dirty="0" smtClean="0"/>
              <a:t>※ </a:t>
            </a:r>
            <a:r>
              <a:rPr lang="ja-JP" altLang="en-US" sz="1900" dirty="0" smtClean="0"/>
              <a:t>介護</a:t>
            </a:r>
            <a:r>
              <a:rPr lang="ja-JP" altLang="en-US" sz="1900" dirty="0"/>
              <a:t>予防支援費の算定において、逓減制は適用されない。このため、居宅介護支援と介護予防支援との合計取扱件数</a:t>
            </a:r>
            <a:r>
              <a:rPr lang="ja-JP" altLang="en-US" sz="1900" dirty="0" smtClean="0"/>
              <a:t>が</a:t>
            </a:r>
            <a:r>
              <a:rPr lang="en-US" altLang="ja-JP" sz="1900" dirty="0" smtClean="0"/>
              <a:t>45</a:t>
            </a:r>
            <a:r>
              <a:rPr lang="ja-JP" altLang="en-US" sz="1900" dirty="0" smtClean="0"/>
              <a:t>件</a:t>
            </a:r>
            <a:r>
              <a:rPr lang="ja-JP" altLang="en-US" sz="1900" dirty="0"/>
              <a:t>以上となる場合については、介護予防支援の利用者を冒頭にし、次に居宅介護支援の利用者を契約日が古いものから順に並べることにより</a:t>
            </a:r>
            <a:r>
              <a:rPr lang="ja-JP" altLang="en-US" sz="1900" dirty="0" smtClean="0"/>
              <a:t>、</a:t>
            </a:r>
            <a:r>
              <a:rPr lang="en-US" altLang="ja-JP" sz="1900" dirty="0" smtClean="0"/>
              <a:t>45</a:t>
            </a:r>
            <a:r>
              <a:rPr lang="ja-JP" altLang="en-US" sz="1900" dirty="0" smtClean="0"/>
              <a:t>件</a:t>
            </a:r>
            <a:r>
              <a:rPr lang="ja-JP" altLang="en-US" sz="1900" dirty="0"/>
              <a:t>以上となる居宅介護支援のみ逓減制を適用</a:t>
            </a:r>
            <a:r>
              <a:rPr lang="ja-JP" altLang="en-US" sz="1900" dirty="0" smtClean="0"/>
              <a:t>する。</a:t>
            </a:r>
            <a:endParaRPr lang="en-US" altLang="ja-JP" sz="1900" dirty="0"/>
          </a:p>
        </p:txBody>
      </p:sp>
    </p:spTree>
    <p:extLst>
      <p:ext uri="{BB962C8B-B14F-4D97-AF65-F5344CB8AC3E}">
        <p14:creationId xmlns:p14="http://schemas.microsoft.com/office/powerpoint/2010/main" val="34515635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339279A-9CE5-4E47-B07B-F5EE1F1AD395}" type="slidenum">
              <a:rPr kumimoji="1" lang="ja-JP" altLang="en-US" smtClean="0"/>
              <a:t>75</a:t>
            </a:fld>
            <a:endParaRPr kumimoji="1" lang="ja-JP" altLang="en-US"/>
          </a:p>
        </p:txBody>
      </p:sp>
      <p:sp>
        <p:nvSpPr>
          <p:cNvPr id="3" name="正方形/長方形 2"/>
          <p:cNvSpPr/>
          <p:nvPr/>
        </p:nvSpPr>
        <p:spPr>
          <a:xfrm>
            <a:off x="1" y="0"/>
            <a:ext cx="12191999" cy="6370975"/>
          </a:xfrm>
          <a:prstGeom prst="rect">
            <a:avLst/>
          </a:prstGeom>
        </p:spPr>
        <p:txBody>
          <a:bodyPr wrap="square">
            <a:spAutoFit/>
          </a:bodyPr>
          <a:lstStyle/>
          <a:p>
            <a:r>
              <a:rPr lang="ja-JP" altLang="en-US" sz="2000" b="1" dirty="0" smtClean="0"/>
              <a:t>３ 高齢者虐待防止措置未実施減算</a:t>
            </a:r>
            <a:endParaRPr lang="en-US" altLang="ja-JP" sz="2000" b="1" dirty="0" smtClean="0"/>
          </a:p>
          <a:p>
            <a:pPr marL="95250" indent="177800"/>
            <a:r>
              <a:rPr lang="ja-JP" altLang="en-US" sz="2000" dirty="0" smtClean="0"/>
              <a:t>・高齢者</a:t>
            </a:r>
            <a:r>
              <a:rPr lang="ja-JP" altLang="en-US" sz="2000" dirty="0"/>
              <a:t>虐待防止のための対策を検討する委員会を定期的に開催</a:t>
            </a:r>
            <a:r>
              <a:rPr lang="ja-JP" altLang="en-US" sz="2000" dirty="0" smtClean="0"/>
              <a:t>していない</a:t>
            </a:r>
            <a:endParaRPr lang="en-US" altLang="ja-JP" sz="2000" dirty="0" smtClean="0"/>
          </a:p>
          <a:p>
            <a:pPr marL="95250" indent="177800"/>
            <a:r>
              <a:rPr lang="ja-JP" altLang="en-US" sz="2000" dirty="0" smtClean="0"/>
              <a:t>・高齢者</a:t>
            </a:r>
            <a:r>
              <a:rPr lang="ja-JP" altLang="en-US" sz="2000" dirty="0"/>
              <a:t>虐待防止のための指針を整備して</a:t>
            </a:r>
            <a:r>
              <a:rPr lang="ja-JP" altLang="en-US" sz="2000" dirty="0" smtClean="0"/>
              <a:t>いない</a:t>
            </a:r>
            <a:endParaRPr lang="en-US" altLang="ja-JP" sz="2000" dirty="0" smtClean="0"/>
          </a:p>
          <a:p>
            <a:pPr marL="95250" indent="177800"/>
            <a:r>
              <a:rPr lang="ja-JP" altLang="en-US" sz="2000" dirty="0" smtClean="0"/>
              <a:t>・高齢者</a:t>
            </a:r>
            <a:r>
              <a:rPr lang="ja-JP" altLang="en-US" sz="2000" dirty="0"/>
              <a:t>虐待防止のための年</a:t>
            </a:r>
            <a:r>
              <a:rPr lang="en-US" altLang="ja-JP" sz="2000" dirty="0"/>
              <a:t>1 </a:t>
            </a:r>
            <a:r>
              <a:rPr lang="ja-JP" altLang="en-US" sz="2000" dirty="0" smtClean="0"/>
              <a:t>回以上</a:t>
            </a:r>
            <a:r>
              <a:rPr lang="ja-JP" altLang="en-US" sz="2000" dirty="0"/>
              <a:t>の研修を実施して</a:t>
            </a:r>
            <a:r>
              <a:rPr lang="ja-JP" altLang="en-US" sz="2000" dirty="0" smtClean="0"/>
              <a:t>いない</a:t>
            </a:r>
            <a:endParaRPr lang="en-US" altLang="ja-JP" sz="2000" dirty="0" smtClean="0"/>
          </a:p>
          <a:p>
            <a:pPr marL="95250" indent="177800"/>
            <a:r>
              <a:rPr lang="ja-JP" altLang="en-US" sz="2000" dirty="0" smtClean="0"/>
              <a:t>・高齢者</a:t>
            </a:r>
            <a:r>
              <a:rPr lang="ja-JP" altLang="en-US" sz="2000" dirty="0"/>
              <a:t>虐待防止措置を適正に実施するための担当者を</a:t>
            </a:r>
            <a:r>
              <a:rPr lang="ja-JP" altLang="en-US" sz="2000" dirty="0" smtClean="0"/>
              <a:t>置いていない</a:t>
            </a:r>
            <a:endParaRPr lang="en-US" altLang="ja-JP" sz="2000" dirty="0" smtClean="0"/>
          </a:p>
          <a:p>
            <a:pPr marL="177800" indent="177800"/>
            <a:endParaRPr lang="en-US" altLang="ja-JP" sz="800" dirty="0" smtClean="0"/>
          </a:p>
          <a:p>
            <a:pPr marL="177800" indent="177800"/>
            <a:r>
              <a:rPr lang="ja-JP" altLang="en-US" sz="2000" dirty="0" smtClean="0"/>
              <a:t>上記の事実</a:t>
            </a:r>
            <a:r>
              <a:rPr lang="ja-JP" altLang="en-US" sz="2000" dirty="0"/>
              <a:t>が生じた場合、速やかに改善計画</a:t>
            </a:r>
            <a:r>
              <a:rPr lang="ja-JP" altLang="en-US" sz="2000" dirty="0" smtClean="0"/>
              <a:t>を菊陽町に</a:t>
            </a:r>
            <a:r>
              <a:rPr lang="ja-JP" altLang="en-US" sz="2000" dirty="0"/>
              <a:t>提出した後、事実が</a:t>
            </a:r>
            <a:r>
              <a:rPr lang="ja-JP" altLang="en-US" sz="2000" dirty="0" smtClean="0"/>
              <a:t>生じた</a:t>
            </a:r>
            <a:r>
              <a:rPr lang="ja-JP" altLang="en-US" sz="2000" dirty="0"/>
              <a:t>月</a:t>
            </a:r>
            <a:r>
              <a:rPr lang="ja-JP" altLang="en-US" sz="2000" dirty="0" smtClean="0"/>
              <a:t>から</a:t>
            </a:r>
            <a:r>
              <a:rPr lang="en-US" altLang="ja-JP" sz="2000" dirty="0" smtClean="0"/>
              <a:t>3</a:t>
            </a:r>
            <a:r>
              <a:rPr lang="ja-JP" altLang="en-US" sz="2000" dirty="0" smtClean="0"/>
              <a:t>月後</a:t>
            </a:r>
            <a:r>
              <a:rPr lang="ja-JP" altLang="en-US" sz="2000" dirty="0"/>
              <a:t>に改善計画に基づく改善状況</a:t>
            </a:r>
            <a:r>
              <a:rPr lang="ja-JP" altLang="en-US" sz="2000" dirty="0" smtClean="0"/>
              <a:t>を菊陽町に</a:t>
            </a:r>
            <a:r>
              <a:rPr lang="ja-JP" altLang="en-US" sz="2000" dirty="0"/>
              <a:t>報告することとし、事実が</a:t>
            </a:r>
            <a:r>
              <a:rPr lang="ja-JP" altLang="en-US" sz="2000" dirty="0" smtClean="0"/>
              <a:t>生じた</a:t>
            </a:r>
            <a:r>
              <a:rPr lang="ja-JP" altLang="en-US" sz="2000" dirty="0"/>
              <a:t>月の翌月から改善が認められた月までの間、利用者全員に</a:t>
            </a:r>
            <a:r>
              <a:rPr lang="ja-JP" altLang="en-US" sz="2000" dirty="0" smtClean="0"/>
              <a:t>ついて、所定単位数の</a:t>
            </a:r>
            <a:r>
              <a:rPr lang="en-US" altLang="ja-JP" sz="2000" dirty="0" smtClean="0"/>
              <a:t>100</a:t>
            </a:r>
            <a:r>
              <a:rPr lang="ja-JP" altLang="en-US" sz="2000" dirty="0" smtClean="0"/>
              <a:t>分の</a:t>
            </a:r>
            <a:r>
              <a:rPr lang="en-US" altLang="ja-JP" sz="2000" dirty="0" smtClean="0"/>
              <a:t>1</a:t>
            </a:r>
            <a:r>
              <a:rPr lang="ja-JP" altLang="en-US" sz="2000" dirty="0" smtClean="0"/>
              <a:t>に相当する単位数を所定</a:t>
            </a:r>
            <a:r>
              <a:rPr lang="ja-JP" altLang="en-US" sz="2000" dirty="0"/>
              <a:t>単位数から</a:t>
            </a:r>
            <a:r>
              <a:rPr lang="ja-JP" altLang="en-US" sz="2000" dirty="0" smtClean="0"/>
              <a:t>減算する。</a:t>
            </a:r>
            <a:endParaRPr lang="en-US" altLang="ja-JP" sz="2000" dirty="0" smtClean="0"/>
          </a:p>
          <a:p>
            <a:pPr marL="95250" indent="177800"/>
            <a:endParaRPr lang="en-US" altLang="ja-JP" sz="2000" b="1" dirty="0" smtClean="0"/>
          </a:p>
          <a:p>
            <a:r>
              <a:rPr lang="ja-JP" altLang="en-US" sz="2000" b="1" dirty="0" smtClean="0"/>
              <a:t>４ </a:t>
            </a:r>
            <a:r>
              <a:rPr lang="ja-JP" altLang="en-US" sz="2000" b="1" dirty="0"/>
              <a:t>業務継続</a:t>
            </a:r>
            <a:r>
              <a:rPr lang="ja-JP" altLang="en-US" sz="2000" b="1" dirty="0" smtClean="0"/>
              <a:t>計画</a:t>
            </a:r>
            <a:r>
              <a:rPr lang="ja-JP" altLang="en-US" sz="2000" b="1" dirty="0"/>
              <a:t>未策定</a:t>
            </a:r>
            <a:r>
              <a:rPr lang="ja-JP" altLang="en-US" sz="2000" b="1" dirty="0" smtClean="0"/>
              <a:t>減算</a:t>
            </a:r>
            <a:endParaRPr lang="en-US" altLang="ja-JP" sz="2000" b="1" dirty="0" smtClean="0"/>
          </a:p>
          <a:p>
            <a:pPr marL="177800" indent="95250"/>
            <a:r>
              <a:rPr lang="ja-JP" altLang="en-US" sz="2000" dirty="0"/>
              <a:t>業務継続計画に係る基準を満たさない事実が生じた場合に、その翌月（</a:t>
            </a:r>
            <a:r>
              <a:rPr lang="ja-JP" altLang="en-US" sz="2000" dirty="0" smtClean="0"/>
              <a:t>基準を</a:t>
            </a:r>
            <a:r>
              <a:rPr lang="ja-JP" altLang="en-US" sz="2000" dirty="0"/>
              <a:t>満たさない事実が生じた日が月の初日である場合は当該月）から基準に満たない状況</a:t>
            </a:r>
            <a:r>
              <a:rPr lang="ja-JP" altLang="en-US" sz="2000" dirty="0" smtClean="0"/>
              <a:t>が解消</a:t>
            </a:r>
            <a:r>
              <a:rPr lang="ja-JP" altLang="en-US" sz="2000" dirty="0"/>
              <a:t>されるに至った月まで、当該事業所の利用者全員について</a:t>
            </a:r>
            <a:r>
              <a:rPr lang="ja-JP" altLang="en-US" sz="2000" dirty="0" smtClean="0"/>
              <a:t>、</a:t>
            </a:r>
            <a:r>
              <a:rPr lang="ja-JP" altLang="en-US" sz="2000" dirty="0"/>
              <a:t>所定単位数の</a:t>
            </a:r>
            <a:r>
              <a:rPr lang="en-US" altLang="ja-JP" sz="2000" dirty="0"/>
              <a:t>100</a:t>
            </a:r>
            <a:r>
              <a:rPr lang="ja-JP" altLang="en-US" sz="2000" dirty="0"/>
              <a:t>分の</a:t>
            </a:r>
            <a:r>
              <a:rPr lang="en-US" altLang="ja-JP" sz="2000" dirty="0"/>
              <a:t>1</a:t>
            </a:r>
            <a:r>
              <a:rPr lang="ja-JP" altLang="en-US" sz="2000" dirty="0"/>
              <a:t>に相当する単位数を</a:t>
            </a:r>
            <a:r>
              <a:rPr lang="ja-JP" altLang="en-US" sz="2000" dirty="0" smtClean="0"/>
              <a:t>所定</a:t>
            </a:r>
            <a:r>
              <a:rPr lang="ja-JP" altLang="en-US" sz="2000" dirty="0"/>
              <a:t>単位数から減算する</a:t>
            </a:r>
            <a:r>
              <a:rPr lang="ja-JP" altLang="en-US" sz="2000" dirty="0" smtClean="0"/>
              <a:t>。</a:t>
            </a:r>
            <a:endParaRPr lang="en-US" altLang="ja-JP" sz="2000" dirty="0" smtClean="0"/>
          </a:p>
          <a:p>
            <a:pPr marL="177800" indent="95250"/>
            <a:endParaRPr lang="en-US" altLang="ja-JP" sz="2000" dirty="0"/>
          </a:p>
          <a:p>
            <a:r>
              <a:rPr lang="ja-JP" altLang="en-US" sz="2000" b="1" dirty="0" smtClean="0"/>
              <a:t>５ 事業所</a:t>
            </a:r>
            <a:r>
              <a:rPr lang="ja-JP" altLang="en-US" sz="2000" b="1" dirty="0"/>
              <a:t>と同一</a:t>
            </a:r>
            <a:r>
              <a:rPr lang="ja-JP" altLang="en-US" sz="2000" b="1" dirty="0" smtClean="0"/>
              <a:t>建物等の</a:t>
            </a:r>
            <a:r>
              <a:rPr lang="ja-JP" altLang="en-US" sz="2000" b="1" dirty="0"/>
              <a:t>利用者又はこれ以外の同一建物の</a:t>
            </a:r>
            <a:r>
              <a:rPr lang="ja-JP" altLang="en-US" sz="2000" b="1" dirty="0" smtClean="0"/>
              <a:t>利用者</a:t>
            </a:r>
            <a:r>
              <a:rPr lang="en-US" altLang="ja-JP" sz="2000" b="1" dirty="0" smtClean="0"/>
              <a:t>20</a:t>
            </a:r>
            <a:r>
              <a:rPr lang="ja-JP" altLang="en-US" sz="2000" b="1" dirty="0" smtClean="0"/>
              <a:t>人</a:t>
            </a:r>
            <a:r>
              <a:rPr lang="ja-JP" altLang="en-US" sz="2000" b="1" dirty="0"/>
              <a:t>以上に居宅</a:t>
            </a:r>
            <a:r>
              <a:rPr lang="ja-JP" altLang="en-US" sz="2000" b="1" dirty="0" smtClean="0"/>
              <a:t>介護</a:t>
            </a:r>
            <a:r>
              <a:rPr lang="ja-JP" altLang="en-US" sz="2000" b="1" dirty="0"/>
              <a:t>支援を行う場合</a:t>
            </a:r>
            <a:r>
              <a:rPr lang="ja-JP" altLang="en-US" sz="2000" b="1" dirty="0" smtClean="0"/>
              <a:t>の</a:t>
            </a:r>
            <a:endParaRPr lang="en-US" altLang="ja-JP" sz="2000" b="1" dirty="0" smtClean="0"/>
          </a:p>
          <a:p>
            <a:pPr indent="176213"/>
            <a:r>
              <a:rPr lang="ja-JP" altLang="en-US" sz="2000" b="1" dirty="0" smtClean="0"/>
              <a:t>減算</a:t>
            </a:r>
            <a:endParaRPr lang="en-US" altLang="ja-JP" sz="2000" b="1" dirty="0" smtClean="0"/>
          </a:p>
          <a:p>
            <a:pPr marL="177800" indent="95250"/>
            <a:r>
              <a:rPr lang="ja-JP" altLang="en-US" sz="2000" dirty="0"/>
              <a:t>指定居宅介護事業所の所在する建物と同一の敷地内若しくは隣接する敷地内の建物</a:t>
            </a:r>
            <a:r>
              <a:rPr lang="ja-JP" altLang="en-US" sz="2000" dirty="0" smtClean="0"/>
              <a:t>若し</a:t>
            </a:r>
            <a:r>
              <a:rPr lang="ja-JP" altLang="en-US" sz="2000" dirty="0"/>
              <a:t>くは同一の建物（以下「同一敷地内建物等」という）に居住する利用者又は指定居宅</a:t>
            </a:r>
            <a:r>
              <a:rPr lang="ja-JP" altLang="en-US" sz="2000" dirty="0" smtClean="0"/>
              <a:t>介護支援</a:t>
            </a:r>
            <a:r>
              <a:rPr lang="ja-JP" altLang="en-US" sz="2000" dirty="0"/>
              <a:t>事業所に</a:t>
            </a:r>
            <a:r>
              <a:rPr lang="ja-JP" altLang="en-US" sz="2000" dirty="0" smtClean="0"/>
              <a:t>おける</a:t>
            </a:r>
            <a:r>
              <a:rPr lang="en-US" altLang="ja-JP" sz="2000" dirty="0" smtClean="0"/>
              <a:t>1</a:t>
            </a:r>
            <a:r>
              <a:rPr lang="ja-JP" altLang="en-US" sz="2000" dirty="0" smtClean="0"/>
              <a:t>月</a:t>
            </a:r>
            <a:r>
              <a:rPr lang="ja-JP" altLang="en-US" sz="2000" dirty="0"/>
              <a:t>当たりの利用者が同一の建物に</a:t>
            </a:r>
            <a:r>
              <a:rPr lang="en-US" altLang="ja-JP" sz="2000" dirty="0" smtClean="0"/>
              <a:t>20</a:t>
            </a:r>
            <a:r>
              <a:rPr lang="ja-JP" altLang="en-US" sz="2000" dirty="0" smtClean="0"/>
              <a:t>人</a:t>
            </a:r>
            <a:r>
              <a:rPr lang="ja-JP" altLang="en-US" sz="2000" dirty="0"/>
              <a:t>以上居住する建物（同一</a:t>
            </a:r>
            <a:r>
              <a:rPr lang="ja-JP" altLang="en-US" sz="2000" dirty="0" smtClean="0"/>
              <a:t>敷地内</a:t>
            </a:r>
            <a:r>
              <a:rPr lang="ja-JP" altLang="en-US" sz="2000" dirty="0"/>
              <a:t>建物等を除く）に居住する利用者に対して、指定居宅介護支援を行った場合は、所定</a:t>
            </a:r>
            <a:r>
              <a:rPr lang="ja-JP" altLang="en-US" sz="2000" dirty="0" smtClean="0"/>
              <a:t>単位数</a:t>
            </a:r>
            <a:r>
              <a:rPr lang="ja-JP" altLang="en-US" sz="2000" dirty="0"/>
              <a:t>の</a:t>
            </a:r>
            <a:r>
              <a:rPr lang="en-US" altLang="ja-JP" sz="2000" dirty="0"/>
              <a:t>100 </a:t>
            </a:r>
            <a:r>
              <a:rPr lang="ja-JP" altLang="en-US" sz="2000" dirty="0"/>
              <a:t>分の</a:t>
            </a:r>
            <a:r>
              <a:rPr lang="en-US" altLang="ja-JP" sz="2000" dirty="0" smtClean="0"/>
              <a:t>95</a:t>
            </a:r>
            <a:r>
              <a:rPr lang="ja-JP" altLang="en-US" sz="2000" dirty="0" smtClean="0"/>
              <a:t>に</a:t>
            </a:r>
            <a:r>
              <a:rPr lang="ja-JP" altLang="en-US" sz="2000" dirty="0"/>
              <a:t>相当する単位数を算定する</a:t>
            </a:r>
            <a:r>
              <a:rPr lang="ja-JP" altLang="en-US" sz="2000" dirty="0" smtClean="0"/>
              <a:t>。</a:t>
            </a:r>
            <a:endParaRPr lang="ja-JP" altLang="en-US" sz="2000" dirty="0"/>
          </a:p>
        </p:txBody>
      </p:sp>
    </p:spTree>
    <p:extLst>
      <p:ext uri="{BB962C8B-B14F-4D97-AF65-F5344CB8AC3E}">
        <p14:creationId xmlns:p14="http://schemas.microsoft.com/office/powerpoint/2010/main" val="324806222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339279A-9CE5-4E47-B07B-F5EE1F1AD395}" type="slidenum">
              <a:rPr kumimoji="1" lang="ja-JP" altLang="en-US" smtClean="0"/>
              <a:t>76</a:t>
            </a:fld>
            <a:endParaRPr kumimoji="1" lang="ja-JP" altLang="en-US"/>
          </a:p>
        </p:txBody>
      </p:sp>
      <p:sp>
        <p:nvSpPr>
          <p:cNvPr id="3" name="正方形/長方形 2"/>
          <p:cNvSpPr/>
          <p:nvPr/>
        </p:nvSpPr>
        <p:spPr>
          <a:xfrm>
            <a:off x="0" y="4153593"/>
            <a:ext cx="12192000" cy="2862322"/>
          </a:xfrm>
          <a:prstGeom prst="rect">
            <a:avLst/>
          </a:prstGeom>
        </p:spPr>
        <p:txBody>
          <a:bodyPr wrap="square">
            <a:spAutoFit/>
          </a:bodyPr>
          <a:lstStyle/>
          <a:p>
            <a:endParaRPr lang="en-US" altLang="ja-JP" sz="1000" dirty="0" smtClean="0"/>
          </a:p>
          <a:p>
            <a:r>
              <a:rPr lang="en-US" altLang="ja-JP" sz="2000" dirty="0" smtClean="0"/>
              <a:t>※ </a:t>
            </a:r>
            <a:r>
              <a:rPr lang="ja-JP" altLang="en-US" sz="2000" dirty="0" smtClean="0"/>
              <a:t>本取扱いの留意点</a:t>
            </a:r>
            <a:endParaRPr lang="ja-JP" altLang="en-US" sz="2000" dirty="0"/>
          </a:p>
          <a:p>
            <a:pPr marL="177800" indent="177800"/>
            <a:r>
              <a:rPr lang="ja-JP" altLang="en-US" sz="2000" dirty="0"/>
              <a:t>本取扱いは、指定居宅介護支援事業所と建築物の位置関係により、効率的な居宅介護支援の提供が可能であることを適切に評価する主旨であることに鑑み、適用については位置関係のみをもって判断することがないように留意すること。具体的には、同一敷地であっても広大な敷地に複数の建物が点在する場合や隣接する敷地であっても、道路や河川などに敷地が隔てられており横断するために迂回しなければならない場合等は減算を適用</a:t>
            </a:r>
            <a:r>
              <a:rPr lang="ja-JP" altLang="en-US" sz="2000" dirty="0" smtClean="0"/>
              <a:t>しない</a:t>
            </a:r>
            <a:r>
              <a:rPr lang="ja-JP" altLang="en-US" sz="2000" dirty="0"/>
              <a:t>。</a:t>
            </a:r>
          </a:p>
          <a:p>
            <a:pPr marL="177800" indent="-177800"/>
            <a:r>
              <a:rPr lang="ja-JP" altLang="en-US" sz="2000" dirty="0"/>
              <a:t>（４）上記の（１）～（２）のいずれの場合においても、当該建築物の管理や運営法人が当該居宅介護支援事業所を運営する法人等と異なる場合であっても該当する</a:t>
            </a:r>
            <a:r>
              <a:rPr lang="ja-JP" altLang="en-US" sz="2000" dirty="0" smtClean="0"/>
              <a:t>。</a:t>
            </a:r>
            <a:endParaRPr lang="en-US" altLang="ja-JP" sz="2000" dirty="0" smtClean="0"/>
          </a:p>
          <a:p>
            <a:pPr marL="177800" indent="-177800"/>
            <a:endParaRPr lang="en-US" altLang="ja-JP" sz="1000" dirty="0"/>
          </a:p>
        </p:txBody>
      </p:sp>
      <p:sp>
        <p:nvSpPr>
          <p:cNvPr id="5" name="正方形/長方形 4"/>
          <p:cNvSpPr/>
          <p:nvPr/>
        </p:nvSpPr>
        <p:spPr>
          <a:xfrm>
            <a:off x="174521" y="120329"/>
            <a:ext cx="11842955" cy="2246769"/>
          </a:xfrm>
          <a:prstGeom prst="rect">
            <a:avLst/>
          </a:prstGeom>
          <a:ln w="6350">
            <a:solidFill>
              <a:schemeClr val="tx1"/>
            </a:solidFill>
            <a:prstDash val="sysDot"/>
          </a:ln>
        </p:spPr>
        <p:txBody>
          <a:bodyPr wrap="square">
            <a:spAutoFit/>
          </a:bodyPr>
          <a:lstStyle/>
          <a:p>
            <a:pPr lvl="0"/>
            <a:r>
              <a:rPr lang="en-US" altLang="ja-JP" sz="2000" dirty="0" smtClean="0">
                <a:solidFill>
                  <a:prstClr val="black"/>
                </a:solidFill>
              </a:rPr>
              <a:t>【</a:t>
            </a:r>
            <a:r>
              <a:rPr lang="ja-JP" altLang="en-US" sz="2000" dirty="0" smtClean="0">
                <a:solidFill>
                  <a:prstClr val="black"/>
                </a:solidFill>
              </a:rPr>
              <a:t>同一</a:t>
            </a:r>
            <a:r>
              <a:rPr lang="ja-JP" altLang="en-US" sz="2000" dirty="0">
                <a:solidFill>
                  <a:prstClr val="black"/>
                </a:solidFill>
              </a:rPr>
              <a:t>敷地内建物</a:t>
            </a:r>
            <a:r>
              <a:rPr lang="ja-JP" altLang="en-US" sz="2000" dirty="0" smtClean="0">
                <a:solidFill>
                  <a:prstClr val="black"/>
                </a:solidFill>
              </a:rPr>
              <a:t>等</a:t>
            </a:r>
            <a:r>
              <a:rPr lang="en-US" altLang="ja-JP" sz="2000" dirty="0" smtClean="0">
                <a:solidFill>
                  <a:prstClr val="black"/>
                </a:solidFill>
              </a:rPr>
              <a:t>】</a:t>
            </a:r>
          </a:p>
          <a:p>
            <a:pPr lvl="0" indent="176213"/>
            <a:r>
              <a:rPr lang="ja-JP" altLang="en-US" sz="2000" dirty="0" smtClean="0">
                <a:solidFill>
                  <a:prstClr val="black"/>
                </a:solidFill>
              </a:rPr>
              <a:t>当該</a:t>
            </a:r>
            <a:r>
              <a:rPr lang="ja-JP" altLang="en-US" sz="2000" dirty="0">
                <a:solidFill>
                  <a:prstClr val="black"/>
                </a:solidFill>
              </a:rPr>
              <a:t>指定居宅介護支援事業所と構造上又は外形上、一体的な建築物及び同一敷地内並びに隣接する施設（当該居宅介護支援事業所と建築物が道路等を挟んで設置している場合を含む）にある建築物のうち、効率的なサービス提供が可能なものを指す。</a:t>
            </a:r>
          </a:p>
          <a:p>
            <a:pPr lvl="0" indent="176213"/>
            <a:r>
              <a:rPr lang="ja-JP" altLang="en-US" sz="2000" dirty="0">
                <a:solidFill>
                  <a:prstClr val="black"/>
                </a:solidFill>
              </a:rPr>
              <a:t>当該建物の</a:t>
            </a:r>
            <a:r>
              <a:rPr lang="en-US" altLang="ja-JP" sz="2000" dirty="0">
                <a:solidFill>
                  <a:prstClr val="black"/>
                </a:solidFill>
              </a:rPr>
              <a:t>1</a:t>
            </a:r>
            <a:r>
              <a:rPr lang="ja-JP" altLang="en-US" sz="2000" dirty="0">
                <a:solidFill>
                  <a:prstClr val="black"/>
                </a:solidFill>
              </a:rPr>
              <a:t>階部分に指定居宅介護支援事業所がある場合、当該建物と渡り廊下でつながっている場合など、同一敷地内若しくは隣接する敷地内の建物として、同一敷地内の別棟の建物や幅員の狭い道路を挟んで隣接する場合等。</a:t>
            </a:r>
            <a:endParaRPr lang="en-US" altLang="ja-JP" sz="2000" dirty="0">
              <a:solidFill>
                <a:prstClr val="black"/>
              </a:solidFill>
            </a:endParaRPr>
          </a:p>
        </p:txBody>
      </p:sp>
      <p:sp>
        <p:nvSpPr>
          <p:cNvPr id="6" name="正方形/長方形 5"/>
          <p:cNvSpPr/>
          <p:nvPr/>
        </p:nvSpPr>
        <p:spPr>
          <a:xfrm>
            <a:off x="174521" y="2522377"/>
            <a:ext cx="11842955" cy="1631216"/>
          </a:xfrm>
          <a:prstGeom prst="rect">
            <a:avLst/>
          </a:prstGeom>
          <a:ln w="6350">
            <a:solidFill>
              <a:schemeClr val="tx1"/>
            </a:solidFill>
            <a:prstDash val="sysDot"/>
          </a:ln>
        </p:spPr>
        <p:txBody>
          <a:bodyPr wrap="square">
            <a:spAutoFit/>
          </a:bodyPr>
          <a:lstStyle/>
          <a:p>
            <a:pPr lvl="0"/>
            <a:r>
              <a:rPr lang="en-US" altLang="ja-JP" sz="2000" dirty="0" smtClean="0">
                <a:solidFill>
                  <a:prstClr val="black"/>
                </a:solidFill>
              </a:rPr>
              <a:t>【</a:t>
            </a:r>
            <a:r>
              <a:rPr lang="ja-JP" altLang="en-US" sz="2000" dirty="0" smtClean="0">
                <a:solidFill>
                  <a:prstClr val="black"/>
                </a:solidFill>
              </a:rPr>
              <a:t>同一</a:t>
            </a:r>
            <a:r>
              <a:rPr lang="ja-JP" altLang="en-US" sz="2000" dirty="0">
                <a:solidFill>
                  <a:prstClr val="black"/>
                </a:solidFill>
              </a:rPr>
              <a:t>の建物に</a:t>
            </a:r>
            <a:r>
              <a:rPr lang="en-US" altLang="ja-JP" sz="2000" dirty="0">
                <a:solidFill>
                  <a:prstClr val="black"/>
                </a:solidFill>
              </a:rPr>
              <a:t>20 </a:t>
            </a:r>
            <a:r>
              <a:rPr lang="ja-JP" altLang="en-US" sz="2000" dirty="0">
                <a:solidFill>
                  <a:prstClr val="black"/>
                </a:solidFill>
              </a:rPr>
              <a:t>人以上居住する建物（同一敷地内建物等を除く</a:t>
            </a:r>
            <a:r>
              <a:rPr lang="ja-JP" altLang="en-US" sz="2000" dirty="0" smtClean="0">
                <a:solidFill>
                  <a:prstClr val="black"/>
                </a:solidFill>
              </a:rPr>
              <a:t>）</a:t>
            </a:r>
            <a:r>
              <a:rPr lang="en-US" altLang="ja-JP" sz="2000" dirty="0" smtClean="0">
                <a:solidFill>
                  <a:prstClr val="black"/>
                </a:solidFill>
              </a:rPr>
              <a:t>】</a:t>
            </a:r>
          </a:p>
          <a:p>
            <a:pPr lvl="0" indent="176213"/>
            <a:r>
              <a:rPr lang="ja-JP" altLang="en-US" sz="2000" dirty="0" smtClean="0">
                <a:solidFill>
                  <a:prstClr val="black"/>
                </a:solidFill>
              </a:rPr>
              <a:t>上記</a:t>
            </a:r>
            <a:r>
              <a:rPr lang="ja-JP" altLang="en-US" sz="2000" dirty="0">
                <a:solidFill>
                  <a:prstClr val="black"/>
                </a:solidFill>
              </a:rPr>
              <a:t>（１）以外の当該建築物に当該居宅介護支援事業所の利用者が</a:t>
            </a:r>
            <a:r>
              <a:rPr lang="en-US" altLang="ja-JP" sz="2000" dirty="0">
                <a:solidFill>
                  <a:prstClr val="black"/>
                </a:solidFill>
              </a:rPr>
              <a:t>20 </a:t>
            </a:r>
            <a:r>
              <a:rPr lang="ja-JP" altLang="en-US" sz="2000" dirty="0">
                <a:solidFill>
                  <a:prstClr val="black"/>
                </a:solidFill>
              </a:rPr>
              <a:t>人以上居住する場合に該当し、同一敷地内にある別棟の建物や道路を挟んで隣接する建物の利用者数を合算するものではない。</a:t>
            </a:r>
            <a:endParaRPr lang="en-US" altLang="ja-JP" sz="2000" dirty="0">
              <a:solidFill>
                <a:prstClr val="black"/>
              </a:solidFill>
            </a:endParaRPr>
          </a:p>
          <a:p>
            <a:pPr lvl="0" indent="176213"/>
            <a:r>
              <a:rPr lang="ja-JP" altLang="en-US" sz="2000" dirty="0">
                <a:solidFill>
                  <a:prstClr val="black"/>
                </a:solidFill>
              </a:rPr>
              <a:t>この場合の利用者数は、当該月において当該居宅介護支援事業者が提出した給付管理票に係る利用者のうち、該当する建物に居住する利用者の合計とする。</a:t>
            </a:r>
          </a:p>
        </p:txBody>
      </p:sp>
    </p:spTree>
    <p:extLst>
      <p:ext uri="{BB962C8B-B14F-4D97-AF65-F5344CB8AC3E}">
        <p14:creationId xmlns:p14="http://schemas.microsoft.com/office/powerpoint/2010/main" val="5261957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339279A-9CE5-4E47-B07B-F5EE1F1AD395}" type="slidenum">
              <a:rPr kumimoji="1" lang="ja-JP" altLang="en-US" smtClean="0"/>
              <a:t>77</a:t>
            </a:fld>
            <a:endParaRPr kumimoji="1" lang="ja-JP" altLang="en-US"/>
          </a:p>
        </p:txBody>
      </p:sp>
      <p:sp>
        <p:nvSpPr>
          <p:cNvPr id="3" name="正方形/長方形 2"/>
          <p:cNvSpPr/>
          <p:nvPr/>
        </p:nvSpPr>
        <p:spPr>
          <a:xfrm>
            <a:off x="0" y="0"/>
            <a:ext cx="12192000" cy="6955750"/>
          </a:xfrm>
          <a:prstGeom prst="rect">
            <a:avLst/>
          </a:prstGeom>
        </p:spPr>
        <p:txBody>
          <a:bodyPr wrap="square">
            <a:spAutoFit/>
          </a:bodyPr>
          <a:lstStyle/>
          <a:p>
            <a:pPr marL="177800" indent="-177800"/>
            <a:r>
              <a:rPr lang="ja-JP" altLang="en-US" sz="2000" b="1" dirty="0"/>
              <a:t>６ 運営基準減算</a:t>
            </a:r>
            <a:endParaRPr lang="en-US" altLang="ja-JP" sz="2000" b="1" dirty="0"/>
          </a:p>
          <a:p>
            <a:pPr marL="95250" indent="177800"/>
            <a:r>
              <a:rPr lang="ja-JP" altLang="en-US" sz="2000" dirty="0"/>
              <a:t>厚生労働大臣が定める基準に該当する場合は、運営基準減算として所定単位数の</a:t>
            </a:r>
            <a:r>
              <a:rPr lang="en-US" altLang="ja-JP" sz="2000" dirty="0"/>
              <a:t>100</a:t>
            </a:r>
            <a:r>
              <a:rPr lang="ja-JP" altLang="en-US" sz="2000" dirty="0"/>
              <a:t>分の</a:t>
            </a:r>
            <a:r>
              <a:rPr lang="en-US" altLang="ja-JP" sz="2000" dirty="0"/>
              <a:t>50</a:t>
            </a:r>
            <a:r>
              <a:rPr lang="ja-JP" altLang="en-US" sz="2000" dirty="0"/>
              <a:t>を算定する。</a:t>
            </a:r>
            <a:endParaRPr lang="en-US" altLang="ja-JP" sz="2000" dirty="0"/>
          </a:p>
          <a:p>
            <a:pPr marL="95250" indent="177800"/>
            <a:r>
              <a:rPr lang="ja-JP" altLang="en-US" sz="2000" dirty="0"/>
              <a:t>また、運営基準減算が</a:t>
            </a:r>
            <a:r>
              <a:rPr lang="en-US" altLang="ja-JP" sz="2000" dirty="0"/>
              <a:t>2</a:t>
            </a:r>
            <a:r>
              <a:rPr lang="ja-JP" altLang="en-US" sz="2000" dirty="0"/>
              <a:t>月以上継続している場合には、所定単位数は算定しない。</a:t>
            </a:r>
            <a:endParaRPr lang="en-US" altLang="ja-JP" sz="2000" dirty="0"/>
          </a:p>
          <a:p>
            <a:pPr marL="95250" indent="177800"/>
            <a:r>
              <a:rPr lang="ja-JP" altLang="en-US" sz="2000" dirty="0"/>
              <a:t>これは、適正なサービスの提供を確保するためのものであり、運営基準に係る規程を遵守するよう努めるものとする。規程を遵守しない事業所に対しては、遵守するように指導し、従わない場合には、指定取消しを検討する。</a:t>
            </a:r>
            <a:endParaRPr lang="en-US" altLang="ja-JP" sz="2000" dirty="0"/>
          </a:p>
          <a:p>
            <a:pPr marL="95250" indent="177800"/>
            <a:r>
              <a:rPr lang="ja-JP" altLang="en-US" sz="2000" dirty="0" smtClean="0"/>
              <a:t>具体的</a:t>
            </a:r>
            <a:r>
              <a:rPr lang="ja-JP" altLang="en-US" sz="2000" dirty="0"/>
              <a:t>には次のいずれかに該当する場合に減算される。</a:t>
            </a:r>
            <a:endParaRPr lang="en-US" altLang="ja-JP" sz="2000" dirty="0"/>
          </a:p>
          <a:p>
            <a:pPr marL="273050" indent="-273050"/>
            <a:endParaRPr lang="en-US" altLang="ja-JP" sz="500" dirty="0" smtClean="0"/>
          </a:p>
          <a:p>
            <a:pPr marL="354013" indent="-354013"/>
            <a:r>
              <a:rPr lang="ja-JP" altLang="en-US" sz="2000" dirty="0" smtClean="0"/>
              <a:t>（</a:t>
            </a:r>
            <a:r>
              <a:rPr lang="ja-JP" altLang="en-US" sz="2000" dirty="0"/>
              <a:t>１）指定居宅介護支援の提供の開始に際し、あらかじめ利用者に対して、利用者は複数の指定居宅サービス事業者等を紹介するよう求めることができることについて説明を行っていない場合には、契約月から当該状態が解消されるに至った月の前月まで減算する。</a:t>
            </a:r>
            <a:endParaRPr lang="en-US" altLang="ja-JP" sz="2000" dirty="0"/>
          </a:p>
          <a:p>
            <a:pPr marL="273050" indent="-273050"/>
            <a:endParaRPr lang="en-US" altLang="ja-JP" sz="800" dirty="0" smtClean="0"/>
          </a:p>
          <a:p>
            <a:pPr marL="354013" indent="-354013"/>
            <a:r>
              <a:rPr lang="ja-JP" altLang="en-US" sz="2000" dirty="0" smtClean="0"/>
              <a:t>（</a:t>
            </a:r>
            <a:r>
              <a:rPr lang="ja-JP" altLang="en-US" sz="2000" dirty="0"/>
              <a:t>２）居宅サービス計画の新規作成及びその変更に当たっては、次の①～③に該当する場合には、当該月から当該状態が解消されるに至った月の前月まで減算する。</a:t>
            </a:r>
          </a:p>
          <a:p>
            <a:pPr marL="531813" indent="-176213"/>
            <a:r>
              <a:rPr lang="ja-JP" altLang="en-US" sz="2000" dirty="0" smtClean="0"/>
              <a:t>① </a:t>
            </a:r>
            <a:r>
              <a:rPr lang="ja-JP" altLang="en-US" sz="2000" dirty="0"/>
              <a:t>介護支援専門員が、利用者の居宅を訪問し、利用者及びその家族に面接していない場合。</a:t>
            </a:r>
            <a:endParaRPr lang="en-US" altLang="ja-JP" sz="2000" dirty="0"/>
          </a:p>
          <a:p>
            <a:pPr marL="531813" indent="-176213"/>
            <a:r>
              <a:rPr lang="ja-JP" altLang="en-US" sz="2000" dirty="0" smtClean="0"/>
              <a:t>② </a:t>
            </a:r>
            <a:r>
              <a:rPr lang="ja-JP" altLang="en-US" sz="2000" dirty="0"/>
              <a:t>サービス担当者会議の開催等を行っていない場合。</a:t>
            </a:r>
          </a:p>
          <a:p>
            <a:pPr marL="531813" indent="-176213"/>
            <a:r>
              <a:rPr lang="ja-JP" altLang="en-US" sz="2000" dirty="0" smtClean="0"/>
              <a:t>③ </a:t>
            </a:r>
            <a:r>
              <a:rPr lang="ja-JP" altLang="en-US" sz="2000" dirty="0"/>
              <a:t>居宅サービス計画の原案の内容について利用者又はその家族に対して説明し、文書により利用者の同意を得た上で、居宅サービス計画を利用者及び担当者に交付していない場合。</a:t>
            </a:r>
          </a:p>
          <a:p>
            <a:pPr marL="273050" indent="-273050"/>
            <a:endParaRPr lang="en-US" altLang="ja-JP" sz="800" dirty="0" smtClean="0"/>
          </a:p>
          <a:p>
            <a:pPr marL="354013" indent="-354013"/>
            <a:r>
              <a:rPr lang="ja-JP" altLang="en-US" sz="2000" dirty="0" smtClean="0"/>
              <a:t>（３）次に掲げる場合において、介護支援専門員がサービス担当者会議等を行っていないときには、当該</a:t>
            </a:r>
            <a:r>
              <a:rPr lang="ja-JP" altLang="en-US" sz="2000" dirty="0"/>
              <a:t>月から当該状態が解消されるに至った月の前月まで減算</a:t>
            </a:r>
            <a:r>
              <a:rPr lang="ja-JP" altLang="en-US" sz="2000" dirty="0" smtClean="0"/>
              <a:t>する。</a:t>
            </a:r>
          </a:p>
          <a:p>
            <a:pPr marL="355600"/>
            <a:r>
              <a:rPr lang="ja-JP" altLang="en-US" sz="2000" dirty="0" smtClean="0"/>
              <a:t>① 居宅</a:t>
            </a:r>
            <a:r>
              <a:rPr lang="ja-JP" altLang="en-US" sz="2000" dirty="0"/>
              <a:t>サービス計画を新規に作成した場合</a:t>
            </a:r>
          </a:p>
          <a:p>
            <a:pPr marL="355600"/>
            <a:r>
              <a:rPr lang="ja-JP" altLang="en-US" sz="2000" dirty="0" smtClean="0"/>
              <a:t>② 要介護</a:t>
            </a:r>
            <a:r>
              <a:rPr lang="ja-JP" altLang="en-US" sz="2000" dirty="0"/>
              <a:t>認定を受けている利用者が要介護更新認定を受けた場合</a:t>
            </a:r>
          </a:p>
          <a:p>
            <a:pPr marL="355600"/>
            <a:r>
              <a:rPr lang="ja-JP" altLang="en-US" sz="2000" dirty="0" smtClean="0"/>
              <a:t>③ 要介護</a:t>
            </a:r>
            <a:r>
              <a:rPr lang="ja-JP" altLang="en-US" sz="2000" dirty="0"/>
              <a:t>認定を受けている利用者が要介護状態区分の変更の認定を受けた場合</a:t>
            </a:r>
          </a:p>
          <a:p>
            <a:pPr marL="273050" indent="-273050"/>
            <a:endParaRPr lang="en-US" altLang="ja-JP" sz="500" dirty="0" smtClean="0"/>
          </a:p>
        </p:txBody>
      </p:sp>
    </p:spTree>
    <p:extLst>
      <p:ext uri="{BB962C8B-B14F-4D97-AF65-F5344CB8AC3E}">
        <p14:creationId xmlns:p14="http://schemas.microsoft.com/office/powerpoint/2010/main" val="363377423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339279A-9CE5-4E47-B07B-F5EE1F1AD395}" type="slidenum">
              <a:rPr kumimoji="1" lang="ja-JP" altLang="en-US" smtClean="0"/>
              <a:t>78</a:t>
            </a:fld>
            <a:endParaRPr kumimoji="1" lang="ja-JP" altLang="en-US"/>
          </a:p>
        </p:txBody>
      </p:sp>
      <p:sp>
        <p:nvSpPr>
          <p:cNvPr id="3" name="正方形/長方形 2"/>
          <p:cNvSpPr/>
          <p:nvPr/>
        </p:nvSpPr>
        <p:spPr>
          <a:xfrm>
            <a:off x="0" y="0"/>
            <a:ext cx="12192000" cy="5370701"/>
          </a:xfrm>
          <a:prstGeom prst="rect">
            <a:avLst/>
          </a:prstGeom>
        </p:spPr>
        <p:txBody>
          <a:bodyPr wrap="square">
            <a:spAutoFit/>
          </a:bodyPr>
          <a:lstStyle/>
          <a:p>
            <a:pPr marL="273050" indent="-273050"/>
            <a:r>
              <a:rPr lang="ja-JP" altLang="en-US" sz="2000" dirty="0"/>
              <a:t>（４）居宅サービス計画作成後、モニタリングに当たって、次の場合。</a:t>
            </a:r>
            <a:endParaRPr lang="en-US" altLang="ja-JP" sz="2000" dirty="0"/>
          </a:p>
          <a:p>
            <a:pPr marL="531813" indent="-176213"/>
            <a:r>
              <a:rPr lang="ja-JP" altLang="en-US" sz="2000" dirty="0"/>
              <a:t>① 次のいずれかの方法により、利用者に面接していない場合には、その月から当該状態が解消されるに至った月の前月まで減算する。</a:t>
            </a:r>
            <a:endParaRPr lang="en-US" altLang="ja-JP" sz="2000" dirty="0"/>
          </a:p>
          <a:p>
            <a:pPr marL="450850" indent="82550"/>
            <a:r>
              <a:rPr lang="ja-JP" altLang="en-US" sz="2000" dirty="0"/>
              <a:t>イ </a:t>
            </a:r>
            <a:r>
              <a:rPr lang="en-US" altLang="ja-JP" sz="2000" dirty="0"/>
              <a:t>1 </a:t>
            </a:r>
            <a:r>
              <a:rPr lang="ja-JP" altLang="en-US" sz="2000" dirty="0"/>
              <a:t>月に</a:t>
            </a:r>
            <a:r>
              <a:rPr lang="en-US" altLang="ja-JP" sz="2000" dirty="0"/>
              <a:t>1 </a:t>
            </a:r>
            <a:r>
              <a:rPr lang="ja-JP" altLang="en-US" sz="2000" dirty="0"/>
              <a:t>回、利用者の居宅を訪問することによって行う方法。</a:t>
            </a:r>
            <a:endParaRPr lang="en-US" altLang="ja-JP" sz="2000" dirty="0"/>
          </a:p>
          <a:p>
            <a:pPr marL="723900" indent="-190500"/>
            <a:r>
              <a:rPr lang="ja-JP" altLang="en-US" sz="2000" dirty="0"/>
              <a:t>ロ 次のいずれにも該当する場合であって、</a:t>
            </a:r>
            <a:r>
              <a:rPr lang="en-US" altLang="ja-JP" sz="2000" dirty="0"/>
              <a:t>2</a:t>
            </a:r>
            <a:r>
              <a:rPr lang="ja-JP" altLang="en-US" sz="2000" dirty="0"/>
              <a:t>月に</a:t>
            </a:r>
            <a:r>
              <a:rPr lang="en-US" altLang="ja-JP" sz="2000" dirty="0"/>
              <a:t>1</a:t>
            </a:r>
            <a:r>
              <a:rPr lang="ja-JP" altLang="en-US" sz="2000" dirty="0"/>
              <a:t>回利用者宅を訪問し、訪問しない場合月には、テレビ電話装置等を活用して行う方法。</a:t>
            </a:r>
            <a:endParaRPr lang="en-US" altLang="ja-JP" sz="2000" dirty="0"/>
          </a:p>
          <a:p>
            <a:pPr marL="982663" indent="-177800"/>
            <a:r>
              <a:rPr lang="en-US" altLang="ja-JP" sz="2000" dirty="0" smtClean="0"/>
              <a:t>a</a:t>
            </a:r>
            <a:r>
              <a:rPr lang="ja-JP" altLang="en-US" sz="2000" dirty="0" smtClean="0"/>
              <a:t> </a:t>
            </a:r>
            <a:r>
              <a:rPr lang="ja-JP" altLang="en-US" sz="2000" dirty="0"/>
              <a:t>テレビ電話装置等を活用して面接を行うことについて、文書により利用者の同意を得ていること。</a:t>
            </a:r>
            <a:endParaRPr lang="en-US" altLang="ja-JP" sz="2000" dirty="0"/>
          </a:p>
          <a:p>
            <a:pPr marL="982663" indent="-177800"/>
            <a:r>
              <a:rPr lang="en-US" altLang="ja-JP" sz="2000" dirty="0" smtClean="0"/>
              <a:t>b </a:t>
            </a:r>
            <a:r>
              <a:rPr lang="ja-JP" altLang="en-US" sz="2000" dirty="0"/>
              <a:t>サービス担当者会議等において、次に掲げる事項について主治医、担当者その他関係者の同意を得ていること。</a:t>
            </a:r>
            <a:endParaRPr lang="en-US" altLang="ja-JP" sz="2000" dirty="0"/>
          </a:p>
          <a:p>
            <a:pPr marL="1350963" indent="-177800"/>
            <a:r>
              <a:rPr lang="en-US" altLang="ja-JP" sz="2000" dirty="0"/>
              <a:t>ⅰ</a:t>
            </a:r>
            <a:r>
              <a:rPr lang="ja-JP" altLang="en-US" sz="2000" dirty="0"/>
              <a:t>）利用者の心身の状況が安定していること。</a:t>
            </a:r>
            <a:endParaRPr lang="en-US" altLang="ja-JP" sz="2000" dirty="0"/>
          </a:p>
          <a:p>
            <a:pPr marL="1350963" indent="-177800"/>
            <a:r>
              <a:rPr lang="en-US" altLang="ja-JP" sz="2000" dirty="0"/>
              <a:t>ⅱ</a:t>
            </a:r>
            <a:r>
              <a:rPr lang="ja-JP" altLang="en-US" sz="2000" dirty="0"/>
              <a:t>）利用者がテレビ電話装置等を活用して意思疎通を行うことができること。</a:t>
            </a:r>
            <a:endParaRPr lang="en-US" altLang="ja-JP" sz="2000" dirty="0"/>
          </a:p>
          <a:p>
            <a:pPr marL="1350963" indent="-177800"/>
            <a:r>
              <a:rPr lang="en-US" altLang="ja-JP" sz="2000" dirty="0"/>
              <a:t>ⅲ</a:t>
            </a:r>
            <a:r>
              <a:rPr lang="ja-JP" altLang="en-US" sz="2000" dirty="0"/>
              <a:t>）介護支援専門員が、テレビ電話装置等を活用したモニタリングでは把握できない情報について、担当者から提供をうけること。　</a:t>
            </a:r>
          </a:p>
          <a:p>
            <a:pPr marL="531813" indent="-176213"/>
            <a:endParaRPr lang="en-US" altLang="ja-JP" sz="500" dirty="0" smtClean="0"/>
          </a:p>
          <a:p>
            <a:pPr marL="531813" indent="-176213"/>
            <a:r>
              <a:rPr lang="ja-JP" altLang="en-US" sz="2000" dirty="0" smtClean="0"/>
              <a:t>② </a:t>
            </a:r>
            <a:r>
              <a:rPr lang="ja-JP" altLang="en-US" sz="2000" dirty="0"/>
              <a:t>特段の事情なくモニタリングの結果を記録していない状態が</a:t>
            </a:r>
            <a:r>
              <a:rPr lang="en-US" altLang="ja-JP" sz="2000" dirty="0"/>
              <a:t>1</a:t>
            </a:r>
            <a:r>
              <a:rPr lang="ja-JP" altLang="en-US" sz="2000" dirty="0"/>
              <a:t>月以上継続する場合には、その月から当該状態が解消されるに至った月の前月まで減算する</a:t>
            </a:r>
            <a:r>
              <a:rPr lang="ja-JP" altLang="en-US" sz="2000" dirty="0" smtClean="0"/>
              <a:t>。</a:t>
            </a:r>
            <a:endParaRPr lang="en-US" altLang="ja-JP" sz="2000" dirty="0" smtClean="0"/>
          </a:p>
          <a:p>
            <a:pPr marL="531813" indent="-176213"/>
            <a:endParaRPr lang="en-US" altLang="ja-JP" sz="2000" dirty="0"/>
          </a:p>
          <a:p>
            <a:endParaRPr lang="ja-JP" altLang="en-US" dirty="0"/>
          </a:p>
        </p:txBody>
      </p:sp>
    </p:spTree>
    <p:extLst>
      <p:ext uri="{BB962C8B-B14F-4D97-AF65-F5344CB8AC3E}">
        <p14:creationId xmlns:p14="http://schemas.microsoft.com/office/powerpoint/2010/main" val="1130802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p:nvPr/>
        </p:nvSpPr>
        <p:spPr>
          <a:xfrm>
            <a:off x="0" y="0"/>
            <a:ext cx="12192000" cy="7263527"/>
          </a:xfrm>
          <a:prstGeom prst="rect">
            <a:avLst/>
          </a:prstGeom>
          <a:noFill/>
        </p:spPr>
        <p:txBody>
          <a:bodyPr wrap="square" rtlCol="0">
            <a:spAutoFit/>
          </a:bodyPr>
          <a:lstStyle/>
          <a:p>
            <a:r>
              <a:rPr lang="ja-JP" altLang="en-US" sz="2000" b="1" dirty="0" smtClean="0"/>
              <a:t>７ </a:t>
            </a:r>
            <a:r>
              <a:rPr lang="ja-JP" altLang="en-US" sz="2000" b="1" dirty="0"/>
              <a:t>特定事業所集中減算</a:t>
            </a:r>
            <a:endParaRPr lang="en-US" altLang="ja-JP" sz="2000" b="1" dirty="0"/>
          </a:p>
          <a:p>
            <a:pPr marL="179388"/>
            <a:r>
              <a:rPr lang="ja-JP" altLang="en-US" sz="2000" dirty="0"/>
              <a:t>　特定事業所集中減算とは、年</a:t>
            </a:r>
            <a:r>
              <a:rPr lang="en-US" altLang="ja-JP" sz="2000" dirty="0"/>
              <a:t>2</a:t>
            </a:r>
            <a:r>
              <a:rPr lang="ja-JP" altLang="en-US" sz="2000" dirty="0"/>
              <a:t>回（半年ごと）の判定期間に作成された居宅サービス計画を対象とし、減算の要件に該当した場合は、当該事業所が実施する減算適用期間の居宅介護支援すべてについて減算を適用する。</a:t>
            </a:r>
            <a:endParaRPr lang="en-US" altLang="ja-JP" sz="2000" dirty="0"/>
          </a:p>
          <a:p>
            <a:endParaRPr lang="ja-JP" altLang="en-US" sz="600" dirty="0"/>
          </a:p>
          <a:p>
            <a:r>
              <a:rPr lang="ja-JP" altLang="en-US" sz="2000" dirty="0"/>
              <a:t>（判定期間）　</a:t>
            </a:r>
            <a:r>
              <a:rPr lang="ja-JP" altLang="en-US" sz="2000" dirty="0" smtClean="0"/>
              <a:t>前期：</a:t>
            </a:r>
            <a:r>
              <a:rPr lang="en-US" altLang="ja-JP" sz="2000" dirty="0" smtClean="0"/>
              <a:t>3</a:t>
            </a:r>
            <a:r>
              <a:rPr lang="ja-JP" altLang="en-US" sz="2000" dirty="0" smtClean="0"/>
              <a:t>月</a:t>
            </a:r>
            <a:r>
              <a:rPr lang="en-US" altLang="ja-JP" sz="2000" dirty="0" smtClean="0"/>
              <a:t>1</a:t>
            </a:r>
            <a:r>
              <a:rPr lang="ja-JP" altLang="en-US" sz="2000" dirty="0" smtClean="0"/>
              <a:t>日～</a:t>
            </a:r>
            <a:r>
              <a:rPr lang="en-US" altLang="ja-JP" sz="2000" dirty="0" smtClean="0"/>
              <a:t>8</a:t>
            </a:r>
            <a:r>
              <a:rPr lang="ja-JP" altLang="en-US" sz="2000" dirty="0" smtClean="0"/>
              <a:t>月末日</a:t>
            </a:r>
            <a:r>
              <a:rPr lang="ja-JP" altLang="en-US" sz="2000" dirty="0"/>
              <a:t>　　　</a:t>
            </a:r>
            <a:r>
              <a:rPr lang="zh-TW" altLang="en-US" sz="2000" dirty="0" smtClean="0"/>
              <a:t>→</a:t>
            </a:r>
            <a:r>
              <a:rPr lang="ja-JP" altLang="en-US" sz="2000" dirty="0" smtClean="0"/>
              <a:t>　減算適用期間：</a:t>
            </a:r>
            <a:r>
              <a:rPr lang="en-US" altLang="ja-JP" sz="2000" dirty="0" smtClean="0"/>
              <a:t>10</a:t>
            </a:r>
            <a:r>
              <a:rPr lang="ja-JP" altLang="en-US" sz="2000" dirty="0" smtClean="0"/>
              <a:t>月</a:t>
            </a:r>
            <a:r>
              <a:rPr lang="en-US" altLang="ja-JP" sz="2000" dirty="0" smtClean="0"/>
              <a:t>1</a:t>
            </a:r>
            <a:r>
              <a:rPr lang="ja-JP" altLang="en-US" sz="2000" dirty="0" smtClean="0"/>
              <a:t>日～翌年</a:t>
            </a:r>
            <a:r>
              <a:rPr lang="en-US" altLang="ja-JP" sz="2000" dirty="0" smtClean="0"/>
              <a:t>3</a:t>
            </a:r>
            <a:r>
              <a:rPr lang="ja-JP" altLang="en-US" sz="2000" dirty="0" smtClean="0"/>
              <a:t>月末日</a:t>
            </a:r>
            <a:endParaRPr lang="zh-TW" altLang="en-US" sz="2000" dirty="0"/>
          </a:p>
          <a:p>
            <a:r>
              <a:rPr lang="ja-JP" altLang="en-US" sz="2000" dirty="0"/>
              <a:t>　　　　　　　</a:t>
            </a:r>
            <a:r>
              <a:rPr lang="ja-JP" altLang="en-US" sz="2000" dirty="0" smtClean="0"/>
              <a:t>後期：</a:t>
            </a:r>
            <a:r>
              <a:rPr lang="en-US" altLang="ja-JP" sz="2000" dirty="0" smtClean="0"/>
              <a:t>9</a:t>
            </a:r>
            <a:r>
              <a:rPr lang="ja-JP" altLang="en-US" sz="2000" dirty="0" smtClean="0"/>
              <a:t>月</a:t>
            </a:r>
            <a:r>
              <a:rPr lang="en-US" altLang="ja-JP" sz="2000" dirty="0" smtClean="0"/>
              <a:t>1</a:t>
            </a:r>
            <a:r>
              <a:rPr lang="ja-JP" altLang="en-US" sz="2000" dirty="0" smtClean="0"/>
              <a:t>日～翌年</a:t>
            </a:r>
            <a:r>
              <a:rPr lang="en-US" altLang="ja-JP" sz="2000" dirty="0" smtClean="0"/>
              <a:t>2</a:t>
            </a:r>
            <a:r>
              <a:rPr lang="ja-JP" altLang="en-US" sz="2000" dirty="0" smtClean="0"/>
              <a:t>月末日</a:t>
            </a:r>
            <a:r>
              <a:rPr lang="ja-JP" altLang="en-US" sz="2000" dirty="0"/>
              <a:t>　</a:t>
            </a:r>
            <a:r>
              <a:rPr lang="zh-TW" altLang="en-US" sz="2000" dirty="0"/>
              <a:t>→</a:t>
            </a:r>
            <a:r>
              <a:rPr lang="ja-JP" altLang="en-US" sz="2000" dirty="0"/>
              <a:t>　</a:t>
            </a:r>
            <a:r>
              <a:rPr lang="ja-JP" altLang="en-US" sz="2000" dirty="0" smtClean="0"/>
              <a:t>減算適用期間：</a:t>
            </a:r>
            <a:r>
              <a:rPr lang="en-US" altLang="ja-JP" sz="2000" dirty="0" smtClean="0"/>
              <a:t>4</a:t>
            </a:r>
            <a:r>
              <a:rPr lang="ja-JP" altLang="en-US" sz="2000" dirty="0" smtClean="0"/>
              <a:t>月</a:t>
            </a:r>
            <a:r>
              <a:rPr lang="en-US" altLang="ja-JP" sz="2000" dirty="0" smtClean="0"/>
              <a:t>1</a:t>
            </a:r>
            <a:r>
              <a:rPr lang="ja-JP" altLang="en-US" sz="2000" dirty="0" smtClean="0"/>
              <a:t>日～</a:t>
            </a:r>
            <a:r>
              <a:rPr lang="en-US" altLang="ja-JP" sz="2000" dirty="0" smtClean="0"/>
              <a:t>9</a:t>
            </a:r>
            <a:r>
              <a:rPr lang="ja-JP" altLang="en-US" sz="2000" dirty="0" smtClean="0"/>
              <a:t>月末日</a:t>
            </a:r>
            <a:endParaRPr lang="en-US" altLang="zh-TW" sz="2000" dirty="0"/>
          </a:p>
          <a:p>
            <a:pPr marL="1609725" indent="-1609725"/>
            <a:r>
              <a:rPr lang="ja-JP" altLang="en-US" sz="2000" dirty="0"/>
              <a:t>（判定方法）</a:t>
            </a:r>
            <a:endParaRPr lang="en-US" altLang="ja-JP" sz="2000" dirty="0"/>
          </a:p>
          <a:p>
            <a:pPr marL="273050" indent="177800"/>
            <a:r>
              <a:rPr lang="ja-JP" altLang="en-US" sz="2000" dirty="0"/>
              <a:t>判定期間に作成された居宅サービス計画のうち、訪問介護、通所介護、福祉用具貸与又は地域密着型通所介護が位置付けられた居宅サービス計画の数をそれぞれ算出し、各サービスについて、最も紹介件数の多い法人を位置付けた居宅サービス計画の数の占める割合を計算し、各サービスのいずれかについて</a:t>
            </a:r>
            <a:r>
              <a:rPr lang="en-US" altLang="ja-JP" sz="2000" dirty="0"/>
              <a:t>80</a:t>
            </a:r>
            <a:r>
              <a:rPr lang="ja-JP" altLang="en-US" sz="2000" dirty="0"/>
              <a:t>％を超える場合に</a:t>
            </a:r>
            <a:r>
              <a:rPr lang="en-US" altLang="ja-JP" sz="2000" dirty="0"/>
              <a:t>1</a:t>
            </a:r>
            <a:r>
              <a:rPr lang="ja-JP" altLang="en-US" sz="2000" dirty="0"/>
              <a:t>月につき</a:t>
            </a:r>
            <a:r>
              <a:rPr lang="en-US" altLang="ja-JP" sz="2000" dirty="0"/>
              <a:t>200</a:t>
            </a:r>
            <a:r>
              <a:rPr lang="ja-JP" altLang="en-US" sz="2000" dirty="0"/>
              <a:t>単位の減算を行う。 （</a:t>
            </a:r>
            <a:r>
              <a:rPr lang="ja-JP" altLang="en-US" sz="2000" dirty="0" smtClean="0"/>
              <a:t>算定手続き）</a:t>
            </a:r>
            <a:endParaRPr lang="ja-JP" altLang="en-US" sz="2000" dirty="0"/>
          </a:p>
          <a:p>
            <a:pPr indent="450850"/>
            <a:r>
              <a:rPr lang="ja-JP" altLang="en-US" sz="2000" dirty="0" smtClean="0"/>
              <a:t>前期は</a:t>
            </a:r>
            <a:r>
              <a:rPr lang="en-US" altLang="ja-JP" sz="2000" dirty="0" smtClean="0"/>
              <a:t>9</a:t>
            </a:r>
            <a:r>
              <a:rPr lang="ja-JP" altLang="en-US" sz="2000" dirty="0" smtClean="0"/>
              <a:t>月</a:t>
            </a:r>
            <a:r>
              <a:rPr lang="en-US" altLang="ja-JP" sz="2000" dirty="0" smtClean="0"/>
              <a:t>15</a:t>
            </a:r>
            <a:r>
              <a:rPr lang="ja-JP" altLang="en-US" sz="2000" dirty="0" smtClean="0"/>
              <a:t>日</a:t>
            </a:r>
            <a:r>
              <a:rPr lang="ja-JP" altLang="en-US" sz="2000" dirty="0"/>
              <a:t>までに、後期は</a:t>
            </a:r>
            <a:r>
              <a:rPr lang="ja-JP" altLang="en-US" sz="2000" dirty="0" smtClean="0"/>
              <a:t>翌年</a:t>
            </a:r>
            <a:r>
              <a:rPr lang="en-US" altLang="ja-JP" sz="2000" dirty="0" smtClean="0"/>
              <a:t>3</a:t>
            </a:r>
            <a:r>
              <a:rPr lang="ja-JP" altLang="en-US" sz="2000" dirty="0" smtClean="0"/>
              <a:t>月</a:t>
            </a:r>
            <a:r>
              <a:rPr lang="en-US" altLang="ja-JP" sz="2000" dirty="0" smtClean="0"/>
              <a:t>15</a:t>
            </a:r>
            <a:r>
              <a:rPr lang="ja-JP" altLang="en-US" sz="2000" dirty="0" smtClean="0"/>
              <a:t>日</a:t>
            </a:r>
            <a:r>
              <a:rPr lang="ja-JP" altLang="en-US" sz="2000" dirty="0"/>
              <a:t>までに次の</a:t>
            </a:r>
            <a:r>
              <a:rPr lang="ja-JP" altLang="en-US" sz="2000" dirty="0" smtClean="0"/>
              <a:t>（</a:t>
            </a:r>
            <a:r>
              <a:rPr lang="en-US" altLang="ja-JP" sz="2000" dirty="0" smtClean="0"/>
              <a:t>1</a:t>
            </a:r>
            <a:r>
              <a:rPr lang="ja-JP" altLang="en-US" sz="2000" dirty="0" smtClean="0"/>
              <a:t>）</a:t>
            </a:r>
            <a:r>
              <a:rPr lang="ja-JP" altLang="en-US" sz="2000" dirty="0"/>
              <a:t>～</a:t>
            </a:r>
            <a:r>
              <a:rPr lang="ja-JP" altLang="en-US" sz="2000" dirty="0" smtClean="0"/>
              <a:t>（</a:t>
            </a:r>
            <a:r>
              <a:rPr lang="en-US" altLang="ja-JP" sz="2000" dirty="0" smtClean="0"/>
              <a:t>5</a:t>
            </a:r>
            <a:r>
              <a:rPr lang="ja-JP" altLang="en-US" sz="2000" dirty="0" smtClean="0"/>
              <a:t>）</a:t>
            </a:r>
            <a:r>
              <a:rPr lang="ja-JP" altLang="en-US" sz="2000" dirty="0"/>
              <a:t>を記載した</a:t>
            </a:r>
            <a:r>
              <a:rPr lang="ja-JP" altLang="en-US" sz="2000" dirty="0" smtClean="0"/>
              <a:t>書類作成する。</a:t>
            </a:r>
            <a:endParaRPr lang="en-US" altLang="ja-JP" sz="2000" dirty="0" smtClean="0"/>
          </a:p>
          <a:p>
            <a:pPr marL="273050"/>
            <a:r>
              <a:rPr lang="ja-JP" altLang="en-US" sz="2000" dirty="0" smtClean="0"/>
              <a:t>算定</a:t>
            </a:r>
            <a:r>
              <a:rPr lang="ja-JP" altLang="en-US" sz="2000" dirty="0"/>
              <a:t>の結果、紹介率最高法人の割合</a:t>
            </a:r>
            <a:r>
              <a:rPr lang="ja-JP" altLang="en-US" sz="2000" dirty="0" smtClean="0"/>
              <a:t>が</a:t>
            </a:r>
            <a:r>
              <a:rPr lang="en-US" altLang="ja-JP" sz="2000" dirty="0" smtClean="0"/>
              <a:t>80</a:t>
            </a:r>
            <a:r>
              <a:rPr lang="ja-JP" altLang="en-US" sz="2000" dirty="0" smtClean="0"/>
              <a:t>％</a:t>
            </a:r>
            <a:r>
              <a:rPr lang="ja-JP" altLang="en-US" sz="2000" dirty="0"/>
              <a:t>を超えた場合は</a:t>
            </a:r>
            <a:r>
              <a:rPr lang="ja-JP" altLang="en-US" sz="2000" dirty="0" smtClean="0"/>
              <a:t>、当該書類を菊陽町に提出すること。</a:t>
            </a:r>
            <a:endParaRPr lang="en-US" altLang="ja-JP" sz="2000" dirty="0" smtClean="0"/>
          </a:p>
          <a:p>
            <a:pPr marL="273050"/>
            <a:r>
              <a:rPr lang="ja-JP" altLang="en-US" sz="2000" dirty="0"/>
              <a:t>　</a:t>
            </a:r>
            <a:r>
              <a:rPr lang="en-US" altLang="ja-JP" sz="2000" dirty="0" smtClean="0"/>
              <a:t>(</a:t>
            </a:r>
            <a:r>
              <a:rPr lang="en-US" altLang="ja-JP" sz="2000" dirty="0"/>
              <a:t>1</a:t>
            </a:r>
            <a:r>
              <a:rPr lang="en-US" altLang="ja-JP" sz="2000" dirty="0" smtClean="0"/>
              <a:t>) </a:t>
            </a:r>
            <a:r>
              <a:rPr lang="ja-JP" altLang="en-US" sz="2000" dirty="0" smtClean="0"/>
              <a:t>判定</a:t>
            </a:r>
            <a:r>
              <a:rPr lang="ja-JP" altLang="en-US" sz="2000" dirty="0"/>
              <a:t>期間における居宅介護サービス計画の総数</a:t>
            </a:r>
          </a:p>
          <a:p>
            <a:pPr marL="273050"/>
            <a:r>
              <a:rPr lang="ja-JP" altLang="en-US" sz="2000" dirty="0"/>
              <a:t>　</a:t>
            </a:r>
            <a:r>
              <a:rPr lang="en-US" altLang="ja-JP" sz="2000" dirty="0" smtClean="0"/>
              <a:t>(</a:t>
            </a:r>
            <a:r>
              <a:rPr lang="en-US" altLang="ja-JP" sz="2000" dirty="0"/>
              <a:t>2</a:t>
            </a:r>
            <a:r>
              <a:rPr lang="en-US" altLang="ja-JP" sz="2000" dirty="0" smtClean="0"/>
              <a:t>) </a:t>
            </a:r>
            <a:r>
              <a:rPr lang="ja-JP" altLang="en-US" sz="2000" dirty="0" smtClean="0"/>
              <a:t>訪問</a:t>
            </a:r>
            <a:r>
              <a:rPr lang="ja-JP" altLang="en-US" sz="2000" dirty="0"/>
              <a:t>介護サービス等のそれぞれが位置付けられた居宅サービス計画数</a:t>
            </a:r>
          </a:p>
          <a:p>
            <a:pPr marL="723900" indent="-450850"/>
            <a:r>
              <a:rPr lang="ja-JP" altLang="en-US" sz="2000" dirty="0" smtClean="0"/>
              <a:t>　</a:t>
            </a:r>
            <a:r>
              <a:rPr lang="en-US" altLang="ja-JP" sz="2000" dirty="0" smtClean="0"/>
              <a:t>(</a:t>
            </a:r>
            <a:r>
              <a:rPr lang="en-US" altLang="ja-JP" sz="2000" dirty="0"/>
              <a:t>3</a:t>
            </a:r>
            <a:r>
              <a:rPr lang="en-US" altLang="ja-JP" sz="2000" dirty="0" smtClean="0"/>
              <a:t>) </a:t>
            </a:r>
            <a:r>
              <a:rPr lang="ja-JP" altLang="en-US" sz="2000" dirty="0" smtClean="0"/>
              <a:t>訪問</a:t>
            </a:r>
            <a:r>
              <a:rPr lang="ja-JP" altLang="en-US" sz="2000" dirty="0"/>
              <a:t>介護サービス等のそれぞれの紹介率最高法人が位置付けられた居宅サービス計画数並びに</a:t>
            </a:r>
            <a:r>
              <a:rPr lang="ja-JP" altLang="en-US" sz="2000" dirty="0" smtClean="0"/>
              <a:t>紹介率</a:t>
            </a:r>
            <a:r>
              <a:rPr lang="ja-JP" altLang="en-US" sz="2000" dirty="0"/>
              <a:t>最高法人の名称、住所、事業所名及び代表者名</a:t>
            </a:r>
          </a:p>
          <a:p>
            <a:pPr marL="273050"/>
            <a:r>
              <a:rPr lang="ja-JP" altLang="en-US" sz="2000" dirty="0" smtClean="0"/>
              <a:t>　</a:t>
            </a:r>
            <a:r>
              <a:rPr lang="en-US" altLang="ja-JP" sz="2000" dirty="0" smtClean="0"/>
              <a:t>(</a:t>
            </a:r>
            <a:r>
              <a:rPr lang="en-US" altLang="ja-JP" sz="2000" dirty="0"/>
              <a:t>4</a:t>
            </a:r>
            <a:r>
              <a:rPr lang="en-US" altLang="ja-JP" sz="2000" dirty="0" smtClean="0"/>
              <a:t>) </a:t>
            </a:r>
            <a:r>
              <a:rPr lang="ja-JP" altLang="en-US" sz="2000" dirty="0" smtClean="0"/>
              <a:t>判定方法</a:t>
            </a:r>
            <a:r>
              <a:rPr lang="ja-JP" altLang="en-US" sz="2000" dirty="0"/>
              <a:t>で計算した割合</a:t>
            </a:r>
          </a:p>
          <a:p>
            <a:pPr marL="273050"/>
            <a:r>
              <a:rPr lang="ja-JP" altLang="en-US" sz="2000" dirty="0" smtClean="0"/>
              <a:t>　</a:t>
            </a:r>
            <a:r>
              <a:rPr lang="en-US" altLang="ja-JP" sz="2000" dirty="0" smtClean="0"/>
              <a:t>(5) 80</a:t>
            </a:r>
            <a:r>
              <a:rPr lang="ja-JP" altLang="en-US" sz="2000" dirty="0" smtClean="0"/>
              <a:t>％</a:t>
            </a:r>
            <a:r>
              <a:rPr lang="ja-JP" altLang="en-US" sz="2000" dirty="0"/>
              <a:t>を超えている場合</a:t>
            </a:r>
            <a:r>
              <a:rPr lang="ja-JP" altLang="en-US" sz="2000" dirty="0" smtClean="0"/>
              <a:t>であって、正当</a:t>
            </a:r>
            <a:r>
              <a:rPr lang="ja-JP" altLang="en-US" sz="2000" dirty="0"/>
              <a:t>な理由がある</a:t>
            </a:r>
            <a:r>
              <a:rPr lang="ja-JP" altLang="en-US" sz="2000" dirty="0" smtClean="0"/>
              <a:t>場合は、その正当な理由</a:t>
            </a:r>
            <a:endParaRPr lang="en-US" altLang="ja-JP" sz="2000" dirty="0"/>
          </a:p>
          <a:p>
            <a:r>
              <a:rPr lang="en-US" altLang="ja-JP" sz="2000" dirty="0" smtClean="0"/>
              <a:t>※ </a:t>
            </a:r>
            <a:r>
              <a:rPr lang="ja-JP" altLang="en-US" sz="2000" dirty="0" smtClean="0"/>
              <a:t>該当</a:t>
            </a:r>
            <a:r>
              <a:rPr lang="ja-JP" altLang="en-US" sz="2000" dirty="0"/>
              <a:t>しない場合であっても算定はその期間ごとに必ず実施し、５年間保存すること。</a:t>
            </a:r>
          </a:p>
          <a:p>
            <a:pPr marL="273050" indent="-273050"/>
            <a:r>
              <a:rPr lang="en-US" altLang="ja-JP" sz="2000" dirty="0" smtClean="0"/>
              <a:t>※ </a:t>
            </a:r>
            <a:r>
              <a:rPr lang="ja-JP" altLang="en-US" sz="2000" dirty="0" smtClean="0"/>
              <a:t>届出様式、正当な理由の範囲等は、菊陽町ホームページ「居宅</a:t>
            </a:r>
            <a:r>
              <a:rPr lang="ja-JP" altLang="en-US" sz="2000" dirty="0"/>
              <a:t>介護支援における特定事業所集中減算の届出に</a:t>
            </a:r>
            <a:r>
              <a:rPr lang="ja-JP" altLang="en-US" sz="2000" dirty="0" smtClean="0"/>
              <a:t>ついて」で確認してください。</a:t>
            </a:r>
            <a:r>
              <a:rPr lang="en-US" altLang="ja-JP" sz="2000" dirty="0" smtClean="0">
                <a:hlinkClick r:id="rId2"/>
              </a:rPr>
              <a:t>https</a:t>
            </a:r>
            <a:r>
              <a:rPr lang="en-US" altLang="ja-JP" sz="2000" dirty="0">
                <a:hlinkClick r:id="rId2"/>
              </a:rPr>
              <a:t>://</a:t>
            </a:r>
            <a:r>
              <a:rPr lang="en-US" altLang="ja-JP" sz="2000" dirty="0" smtClean="0">
                <a:hlinkClick r:id="rId2"/>
              </a:rPr>
              <a:t>www.town.kikuyo.lg.jp/kiji0033700/index.html</a:t>
            </a:r>
            <a:endParaRPr lang="en-US" altLang="ja-JP" sz="2000" dirty="0" smtClean="0"/>
          </a:p>
          <a:p>
            <a:endParaRPr lang="en-US" altLang="ja-JP" sz="2000" dirty="0" smtClean="0"/>
          </a:p>
        </p:txBody>
      </p:sp>
      <p:sp>
        <p:nvSpPr>
          <p:cNvPr id="9" name="スライド番号プレースホルダー 8"/>
          <p:cNvSpPr>
            <a:spLocks noGrp="1"/>
          </p:cNvSpPr>
          <p:nvPr>
            <p:ph type="sldNum" sz="quarter" idx="12"/>
          </p:nvPr>
        </p:nvSpPr>
        <p:spPr>
          <a:xfrm>
            <a:off x="9275618" y="6342495"/>
            <a:ext cx="2743200" cy="365125"/>
          </a:xfrm>
        </p:spPr>
        <p:txBody>
          <a:bodyPr/>
          <a:lstStyle/>
          <a:p>
            <a:fld id="{D339279A-9CE5-4E47-B07B-F5EE1F1AD395}" type="slidenum">
              <a:rPr kumimoji="1" lang="ja-JP" altLang="en-US" smtClean="0"/>
              <a:t>79</a:t>
            </a:fld>
            <a:endParaRPr kumimoji="1" lang="ja-JP" altLang="en-US" dirty="0"/>
          </a:p>
        </p:txBody>
      </p:sp>
    </p:spTree>
    <p:extLst>
      <p:ext uri="{BB962C8B-B14F-4D97-AF65-F5344CB8AC3E}">
        <p14:creationId xmlns:p14="http://schemas.microsoft.com/office/powerpoint/2010/main" val="2656361085"/>
      </p:ext>
    </p:extLst>
  </p:cSld>
  <p:clrMapOvr>
    <a:masterClrMapping/>
  </p:clrMapOvr>
  <mc:AlternateContent xmlns:mc="http://schemas.openxmlformats.org/markup-compatibility/2006" xmlns:p14="http://schemas.microsoft.com/office/powerpoint/2010/main">
    <mc:Choice Requires="p14">
      <p:transition spd="slow" p14:dur="2000" advTm="78289"/>
    </mc:Choice>
    <mc:Fallback xmlns="">
      <p:transition spd="slow" advTm="78289"/>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9324108" y="6533572"/>
            <a:ext cx="2743200" cy="365125"/>
          </a:xfrm>
        </p:spPr>
        <p:txBody>
          <a:bodyPr/>
          <a:lstStyle/>
          <a:p>
            <a:fld id="{D339279A-9CE5-4E47-B07B-F5EE1F1AD395}" type="slidenum">
              <a:rPr kumimoji="1" lang="ja-JP" altLang="en-US" smtClean="0"/>
              <a:t>8</a:t>
            </a:fld>
            <a:endParaRPr kumimoji="1" lang="ja-JP" altLang="en-US" dirty="0"/>
          </a:p>
        </p:txBody>
      </p:sp>
      <p:sp>
        <p:nvSpPr>
          <p:cNvPr id="6" name="コンテンツ プレースホルダー 2"/>
          <p:cNvSpPr txBox="1">
            <a:spLocks/>
          </p:cNvSpPr>
          <p:nvPr/>
        </p:nvSpPr>
        <p:spPr>
          <a:xfrm>
            <a:off x="1" y="-47297"/>
            <a:ext cx="12191999" cy="6858000"/>
          </a:xfrm>
          <a:prstGeom prst="rect">
            <a:avLst/>
          </a:prstGeom>
          <a:ln w="19050">
            <a:noFill/>
          </a:ln>
        </p:spPr>
        <p:txBody>
          <a:bodyPr lIns="72000" tIns="10800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en-US" altLang="ja-JP" sz="2000" dirty="0" smtClean="0"/>
          </a:p>
          <a:p>
            <a:pPr marL="0" indent="0">
              <a:buNone/>
            </a:pPr>
            <a:endParaRPr lang="en-US" altLang="ja-JP" sz="2000" dirty="0" smtClean="0"/>
          </a:p>
          <a:p>
            <a:pPr marL="0" indent="0">
              <a:buNone/>
            </a:pPr>
            <a:endParaRPr lang="en-US" altLang="ja-JP" sz="500" dirty="0" smtClean="0"/>
          </a:p>
          <a:p>
            <a:pPr marL="354013" indent="0">
              <a:buNone/>
            </a:pPr>
            <a:r>
              <a:rPr lang="ja-JP" altLang="en-US" sz="2000" u="sng" dirty="0"/>
              <a:t>●</a:t>
            </a:r>
            <a:r>
              <a:rPr lang="ja-JP" altLang="en-US" sz="2000" u="sng" dirty="0" smtClean="0"/>
              <a:t> 令和６年度報酬改定に伴う料金変更について、利用者又は家族への説明及び同意を得ていなかった。</a:t>
            </a:r>
            <a:endParaRPr lang="en-US" altLang="ja-JP" sz="2000" u="sng" dirty="0" smtClean="0"/>
          </a:p>
          <a:p>
            <a:pPr marL="1524000" indent="0">
              <a:lnSpc>
                <a:spcPct val="100000"/>
              </a:lnSpc>
              <a:buNone/>
            </a:pPr>
            <a:r>
              <a:rPr lang="ja-JP" altLang="en-US" sz="2000" dirty="0" smtClean="0"/>
              <a:t>本来</a:t>
            </a:r>
            <a:r>
              <a:rPr lang="ja-JP" altLang="en-US" sz="2000" dirty="0"/>
              <a:t>、改定に伴う重要事項（料金等）の変更については、変更前に説明していただく</a:t>
            </a:r>
            <a:r>
              <a:rPr lang="ja-JP" altLang="en-US" sz="2000" dirty="0" smtClean="0"/>
              <a:t>こと</a:t>
            </a:r>
            <a:r>
              <a:rPr lang="ja-JP" altLang="en-US" sz="2000" dirty="0"/>
              <a:t>が</a:t>
            </a:r>
            <a:r>
              <a:rPr lang="ja-JP" altLang="en-US" sz="2000" dirty="0" smtClean="0"/>
              <a:t>望ましいが、</a:t>
            </a:r>
            <a:r>
              <a:rPr lang="en-US" altLang="ja-JP" sz="2000" dirty="0" smtClean="0"/>
              <a:t>4</a:t>
            </a:r>
            <a:r>
              <a:rPr lang="ja-JP" altLang="en-US" sz="2000" dirty="0" smtClean="0"/>
              <a:t>月</a:t>
            </a:r>
            <a:r>
              <a:rPr lang="ja-JP" altLang="en-US" sz="2000" dirty="0"/>
              <a:t>施行の見直し事項については、やむを得ない事情に</a:t>
            </a:r>
            <a:r>
              <a:rPr lang="ja-JP" altLang="en-US" sz="2000" dirty="0" smtClean="0"/>
              <a:t>より</a:t>
            </a:r>
            <a:r>
              <a:rPr lang="en-US" altLang="ja-JP" sz="2000" dirty="0" smtClean="0"/>
              <a:t>3</a:t>
            </a:r>
            <a:r>
              <a:rPr lang="ja-JP" altLang="en-US" sz="2000" dirty="0" smtClean="0"/>
              <a:t>月中</a:t>
            </a:r>
            <a:r>
              <a:rPr lang="ja-JP" altLang="en-US" sz="2000" dirty="0"/>
              <a:t>の</a:t>
            </a:r>
            <a:r>
              <a:rPr lang="ja-JP" altLang="en-US" sz="2000" dirty="0" smtClean="0"/>
              <a:t>説明</a:t>
            </a:r>
            <a:r>
              <a:rPr lang="ja-JP" altLang="en-US" sz="2000" dirty="0"/>
              <a:t>が難しい場合</a:t>
            </a:r>
            <a:r>
              <a:rPr lang="ja-JP" altLang="en-US" sz="2000" dirty="0" smtClean="0"/>
              <a:t>、</a:t>
            </a:r>
            <a:r>
              <a:rPr lang="en-US" altLang="ja-JP" sz="2000" dirty="0" smtClean="0"/>
              <a:t>4</a:t>
            </a:r>
            <a:r>
              <a:rPr lang="ja-JP" altLang="en-US" sz="2000" dirty="0" smtClean="0"/>
              <a:t>月</a:t>
            </a:r>
            <a:r>
              <a:rPr lang="en-US" altLang="ja-JP" sz="2000" dirty="0" smtClean="0"/>
              <a:t>1</a:t>
            </a:r>
            <a:r>
              <a:rPr lang="ja-JP" altLang="en-US" sz="2000" dirty="0" smtClean="0"/>
              <a:t>日</a:t>
            </a:r>
            <a:r>
              <a:rPr lang="ja-JP" altLang="en-US" sz="2000" dirty="0"/>
              <a:t>以降速やかに、利用者又はその家族に対して丁寧な説明を</a:t>
            </a:r>
            <a:r>
              <a:rPr lang="ja-JP" altLang="en-US" sz="2000" dirty="0" smtClean="0"/>
              <a:t>行い、同意</a:t>
            </a:r>
            <a:r>
              <a:rPr lang="ja-JP" altLang="en-US" sz="2000" dirty="0"/>
              <a:t>を得ることとしても差し支えない</a:t>
            </a:r>
            <a:r>
              <a:rPr lang="ja-JP" altLang="en-US" sz="2000" dirty="0" smtClean="0"/>
              <a:t>。</a:t>
            </a:r>
            <a:r>
              <a:rPr lang="en-US" altLang="ja-JP" sz="2000" dirty="0" smtClean="0"/>
              <a:t>6</a:t>
            </a:r>
            <a:r>
              <a:rPr lang="ja-JP" altLang="en-US" sz="2000" dirty="0" smtClean="0"/>
              <a:t>月</a:t>
            </a:r>
            <a:r>
              <a:rPr lang="ja-JP" altLang="en-US" sz="2000" dirty="0"/>
              <a:t>施行の見直し事項については</a:t>
            </a:r>
            <a:r>
              <a:rPr lang="ja-JP" altLang="en-US" sz="2000" dirty="0" smtClean="0"/>
              <a:t>、</a:t>
            </a:r>
            <a:r>
              <a:rPr lang="en-US" altLang="ja-JP" sz="2000" dirty="0" smtClean="0"/>
              <a:t>5</a:t>
            </a:r>
            <a:r>
              <a:rPr lang="ja-JP" altLang="en-US" sz="2000" dirty="0" smtClean="0"/>
              <a:t>月</a:t>
            </a:r>
            <a:r>
              <a:rPr lang="ja-JP" altLang="en-US" sz="2000" dirty="0"/>
              <a:t>末日</a:t>
            </a:r>
            <a:r>
              <a:rPr lang="ja-JP" altLang="en-US" sz="2000" dirty="0" smtClean="0"/>
              <a:t>までに</a:t>
            </a:r>
            <a:r>
              <a:rPr lang="ja-JP" altLang="en-US" sz="2000" dirty="0"/>
              <a:t>、利用者又はその家族に対して丁寧な説明を行い、同意を得る必要が</a:t>
            </a:r>
            <a:r>
              <a:rPr lang="ja-JP" altLang="en-US" sz="2000" dirty="0" smtClean="0"/>
              <a:t>ある。　　　　　　　　　　　　（令和</a:t>
            </a:r>
            <a:r>
              <a:rPr lang="en-US" altLang="ja-JP" sz="2000" dirty="0" smtClean="0"/>
              <a:t>6</a:t>
            </a:r>
            <a:r>
              <a:rPr lang="ja-JP" altLang="en-US" sz="2000" dirty="0" smtClean="0"/>
              <a:t>年度</a:t>
            </a:r>
            <a:r>
              <a:rPr lang="ja-JP" altLang="en-US" sz="2000" dirty="0"/>
              <a:t>介護報酬改定に</a:t>
            </a:r>
            <a:r>
              <a:rPr lang="ja-JP" altLang="en-US" sz="2000" dirty="0" smtClean="0"/>
              <a:t>関する</a:t>
            </a:r>
            <a:r>
              <a:rPr lang="en-US" altLang="ja-JP" sz="2000" dirty="0" smtClean="0"/>
              <a:t>Q&amp;A</a:t>
            </a:r>
            <a:r>
              <a:rPr lang="ja-JP" altLang="en-US" sz="2000" dirty="0" smtClean="0"/>
              <a:t>（</a:t>
            </a:r>
            <a:r>
              <a:rPr lang="en-US" altLang="ja-JP" sz="2000" dirty="0" smtClean="0"/>
              <a:t>vol.1</a:t>
            </a:r>
            <a:r>
              <a:rPr lang="ja-JP" altLang="en-US" sz="2000" dirty="0" smtClean="0"/>
              <a:t>）問</a:t>
            </a:r>
            <a:r>
              <a:rPr lang="en-US" altLang="ja-JP" sz="2000" dirty="0" smtClean="0"/>
              <a:t>188</a:t>
            </a:r>
            <a:r>
              <a:rPr lang="ja-JP" altLang="en-US" sz="2000" dirty="0" smtClean="0"/>
              <a:t>）</a:t>
            </a:r>
            <a:endParaRPr lang="en-US" altLang="ja-JP" sz="2000" dirty="0" smtClean="0"/>
          </a:p>
          <a:p>
            <a:pPr marL="633413" indent="-263525">
              <a:lnSpc>
                <a:spcPct val="100000"/>
              </a:lnSpc>
              <a:buNone/>
            </a:pPr>
            <a:r>
              <a:rPr lang="ja-JP" altLang="en-US" sz="2000" u="sng" dirty="0"/>
              <a:t>●</a:t>
            </a:r>
            <a:r>
              <a:rPr lang="ja-JP" altLang="en-US" sz="2000" u="sng" dirty="0" smtClean="0"/>
              <a:t> 重要事項説明書等、書面により同意を得る書類への署名について、利用者本人に代わって本人氏名が署名されているが、代筆者の氏名等が記入されていなかった。</a:t>
            </a:r>
            <a:endParaRPr lang="en-US" altLang="ja-JP" sz="2000" u="sng" dirty="0" smtClean="0"/>
          </a:p>
          <a:p>
            <a:pPr marL="1524000" indent="0">
              <a:buNone/>
            </a:pPr>
            <a:r>
              <a:rPr lang="ja-JP" altLang="en-US" sz="2000" dirty="0" smtClean="0"/>
              <a:t>利用者本人</a:t>
            </a:r>
            <a:r>
              <a:rPr lang="ja-JP" altLang="en-US" sz="2000" dirty="0"/>
              <a:t>が署名</a:t>
            </a:r>
            <a:r>
              <a:rPr lang="ja-JP" altLang="en-US" sz="2000" dirty="0" smtClean="0"/>
              <a:t>できない事情があって代筆する場合は、署名代行欄（代筆者の氏名及び続柄等）を設けて記入するようにしてください。</a:t>
            </a:r>
            <a:endParaRPr lang="en-US" altLang="ja-JP" sz="2000" dirty="0" smtClean="0"/>
          </a:p>
          <a:p>
            <a:pPr marL="1524000" indent="0">
              <a:buNone/>
            </a:pPr>
            <a:endParaRPr lang="en-US" altLang="ja-JP" sz="500" dirty="0" smtClean="0"/>
          </a:p>
          <a:p>
            <a:pPr marL="1524000" indent="0">
              <a:buNone/>
            </a:pPr>
            <a:endParaRPr lang="en-US" altLang="ja-JP" sz="2000" dirty="0" smtClean="0"/>
          </a:p>
          <a:p>
            <a:pPr marL="354013" indent="0">
              <a:buNone/>
            </a:pPr>
            <a:endParaRPr lang="en-US" altLang="ja-JP" sz="300" u="sng" dirty="0" smtClean="0"/>
          </a:p>
          <a:p>
            <a:pPr marL="354013" indent="0">
              <a:buNone/>
            </a:pPr>
            <a:r>
              <a:rPr lang="ja-JP" altLang="en-US" sz="2000" u="sng" dirty="0"/>
              <a:t>●</a:t>
            </a:r>
            <a:r>
              <a:rPr lang="ja-JP" altLang="en-US" sz="2000" u="sng" dirty="0" smtClean="0"/>
              <a:t> 居宅サービス計画に位置付けた個別サービスに係る計画が提出されていなかった。</a:t>
            </a:r>
            <a:endParaRPr lang="en-US" altLang="ja-JP" sz="2000" u="sng" dirty="0"/>
          </a:p>
          <a:p>
            <a:pPr marL="1524000" indent="0">
              <a:buNone/>
            </a:pPr>
            <a:r>
              <a:rPr lang="ja-JP" altLang="en-US" sz="2000" dirty="0" smtClean="0"/>
              <a:t>居宅サービス計画と個別サービス計画の連動性を高め、意識の共有を図ることが重要です。このため、居宅サービス計画を交付したときは、担当している計画の提出を求めるものとされています。　　　　　　　　　　　　　　　　　　　　　　　　　　　　　　　　　　</a:t>
            </a:r>
            <a:endParaRPr lang="en-US" altLang="ja-JP" sz="2000" dirty="0" smtClean="0"/>
          </a:p>
        </p:txBody>
      </p:sp>
      <p:sp>
        <p:nvSpPr>
          <p:cNvPr id="16" name="右矢印 15"/>
          <p:cNvSpPr/>
          <p:nvPr/>
        </p:nvSpPr>
        <p:spPr>
          <a:xfrm>
            <a:off x="884901" y="1395961"/>
            <a:ext cx="503113" cy="38278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右矢印 10"/>
          <p:cNvSpPr/>
          <p:nvPr/>
        </p:nvSpPr>
        <p:spPr>
          <a:xfrm>
            <a:off x="884901" y="4062724"/>
            <a:ext cx="503113" cy="38278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六角形 1"/>
          <p:cNvSpPr/>
          <p:nvPr/>
        </p:nvSpPr>
        <p:spPr>
          <a:xfrm>
            <a:off x="3824299" y="0"/>
            <a:ext cx="3775588" cy="457098"/>
          </a:xfrm>
          <a:prstGeom prst="hexagon">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rPr>
              <a:t>主な指摘</a:t>
            </a:r>
            <a:r>
              <a:rPr lang="ja-JP" altLang="en-US" sz="2400" dirty="0" smtClean="0">
                <a:solidFill>
                  <a:schemeClr val="tx1"/>
                </a:solidFill>
              </a:rPr>
              <a:t>事項</a:t>
            </a:r>
            <a:endParaRPr lang="ja-JP" altLang="en-US" sz="2400" dirty="0">
              <a:solidFill>
                <a:schemeClr val="tx1"/>
              </a:solidFill>
            </a:endParaRPr>
          </a:p>
        </p:txBody>
      </p:sp>
      <p:sp>
        <p:nvSpPr>
          <p:cNvPr id="13" name="右矢印 12"/>
          <p:cNvSpPr/>
          <p:nvPr/>
        </p:nvSpPr>
        <p:spPr>
          <a:xfrm>
            <a:off x="884901" y="5966117"/>
            <a:ext cx="503113" cy="38278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角丸四角形 2"/>
          <p:cNvSpPr/>
          <p:nvPr/>
        </p:nvSpPr>
        <p:spPr>
          <a:xfrm>
            <a:off x="318654" y="678712"/>
            <a:ext cx="11748654" cy="4084103"/>
          </a:xfrm>
          <a:prstGeom prst="roundRect">
            <a:avLst>
              <a:gd name="adj" fmla="val 1260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角丸四角形 6"/>
          <p:cNvSpPr/>
          <p:nvPr/>
        </p:nvSpPr>
        <p:spPr>
          <a:xfrm>
            <a:off x="193961" y="525792"/>
            <a:ext cx="3782294" cy="387927"/>
          </a:xfrm>
          <a:prstGeom prst="roundRect">
            <a:avLst/>
          </a:prstGeom>
          <a:solidFill>
            <a:schemeClr val="accent1">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dirty="0">
                <a:solidFill>
                  <a:schemeClr val="tx1"/>
                </a:solidFill>
              </a:rPr>
              <a:t> </a:t>
            </a:r>
            <a:r>
              <a:rPr lang="ja-JP" altLang="en-US" sz="2000" dirty="0" smtClean="0">
                <a:solidFill>
                  <a:schemeClr val="tx1"/>
                </a:solidFill>
              </a:rPr>
              <a:t>内容</a:t>
            </a:r>
            <a:r>
              <a:rPr lang="ja-JP" altLang="en-US" sz="2000" dirty="0">
                <a:solidFill>
                  <a:schemeClr val="tx1"/>
                </a:solidFill>
              </a:rPr>
              <a:t>及び手続の説明及び同意</a:t>
            </a:r>
            <a:endParaRPr kumimoji="1" lang="ja-JP" altLang="en-US" sz="2000" dirty="0">
              <a:solidFill>
                <a:schemeClr val="tx1"/>
              </a:solidFill>
            </a:endParaRPr>
          </a:p>
        </p:txBody>
      </p:sp>
      <p:sp>
        <p:nvSpPr>
          <p:cNvPr id="12" name="角丸四角形 11"/>
          <p:cNvSpPr/>
          <p:nvPr/>
        </p:nvSpPr>
        <p:spPr>
          <a:xfrm>
            <a:off x="318653" y="5334526"/>
            <a:ext cx="11748655" cy="202875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角丸四角形 7"/>
          <p:cNvSpPr/>
          <p:nvPr/>
        </p:nvSpPr>
        <p:spPr>
          <a:xfrm>
            <a:off x="193961" y="5018600"/>
            <a:ext cx="4959930" cy="387927"/>
          </a:xfrm>
          <a:prstGeom prst="roundRect">
            <a:avLst/>
          </a:prstGeom>
          <a:solidFill>
            <a:schemeClr val="accent1">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dirty="0"/>
              <a:t> </a:t>
            </a:r>
            <a:r>
              <a:rPr lang="ja-JP" altLang="en-US" sz="2000" dirty="0" smtClean="0"/>
              <a:t>指定</a:t>
            </a:r>
            <a:r>
              <a:rPr lang="ja-JP" altLang="en-US" sz="2000" dirty="0"/>
              <a:t>居宅介護</a:t>
            </a:r>
            <a:r>
              <a:rPr lang="ja-JP" altLang="en-US" sz="2000" dirty="0" smtClean="0"/>
              <a:t>支援の</a:t>
            </a:r>
            <a:r>
              <a:rPr lang="ja-JP" altLang="en-US" sz="2000" dirty="0"/>
              <a:t>具体的取扱い方針</a:t>
            </a:r>
            <a:endParaRPr kumimoji="1" lang="ja-JP" altLang="en-US" sz="2000" dirty="0">
              <a:solidFill>
                <a:schemeClr val="tx1"/>
              </a:solidFill>
            </a:endParaRPr>
          </a:p>
        </p:txBody>
      </p:sp>
      <p:pic>
        <p:nvPicPr>
          <p:cNvPr id="14" name="オーディオ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13315979"/>
      </p:ext>
    </p:extLst>
  </p:cSld>
  <p:clrMapOvr>
    <a:masterClrMapping/>
  </p:clrMapOvr>
  <mc:AlternateContent xmlns:mc="http://schemas.openxmlformats.org/markup-compatibility/2006" xmlns:p14="http://schemas.microsoft.com/office/powerpoint/2010/main">
    <mc:Choice Requires="p14">
      <p:transition spd="slow" p14:dur="2000" advTm="58728"/>
    </mc:Choice>
    <mc:Fallback xmlns="">
      <p:transition spd="slow" advTm="58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31036" y="6356350"/>
            <a:ext cx="2743200" cy="365125"/>
          </a:xfrm>
        </p:spPr>
        <p:txBody>
          <a:bodyPr/>
          <a:lstStyle/>
          <a:p>
            <a:fld id="{D339279A-9CE5-4E47-B07B-F5EE1F1AD395}" type="slidenum">
              <a:rPr kumimoji="1" lang="ja-JP" altLang="en-US" smtClean="0"/>
              <a:t>80</a:t>
            </a:fld>
            <a:endParaRPr kumimoji="1" lang="ja-JP" altLang="en-US" dirty="0"/>
          </a:p>
        </p:txBody>
      </p:sp>
      <p:sp>
        <p:nvSpPr>
          <p:cNvPr id="3" name="正方形/長方形 2"/>
          <p:cNvSpPr/>
          <p:nvPr/>
        </p:nvSpPr>
        <p:spPr>
          <a:xfrm>
            <a:off x="0" y="0"/>
            <a:ext cx="12192000" cy="6340197"/>
          </a:xfrm>
          <a:prstGeom prst="rect">
            <a:avLst/>
          </a:prstGeom>
        </p:spPr>
        <p:txBody>
          <a:bodyPr wrap="square">
            <a:spAutoFit/>
          </a:bodyPr>
          <a:lstStyle/>
          <a:p>
            <a:r>
              <a:rPr lang="en-US" altLang="ja-JP" sz="2000" b="1" dirty="0" smtClean="0"/>
              <a:t>8</a:t>
            </a:r>
            <a:r>
              <a:rPr lang="ja-JP" altLang="en-US" sz="2000" b="1" dirty="0" smtClean="0"/>
              <a:t>　各種加算</a:t>
            </a:r>
            <a:endParaRPr lang="en-US" altLang="ja-JP" sz="2000" b="1" dirty="0" smtClean="0"/>
          </a:p>
          <a:p>
            <a:endParaRPr lang="en-US" altLang="ja-JP" sz="500" dirty="0" smtClean="0"/>
          </a:p>
          <a:p>
            <a:r>
              <a:rPr lang="ja-JP" altLang="en-US" sz="2000" b="1" dirty="0" smtClean="0"/>
              <a:t>（１）初回加算　</a:t>
            </a:r>
            <a:r>
              <a:rPr lang="en-US" altLang="ja-JP" sz="2000" b="1" dirty="0" smtClean="0"/>
              <a:t>300</a:t>
            </a:r>
            <a:r>
              <a:rPr lang="ja-JP" altLang="en-US" sz="2000" b="1" dirty="0" smtClean="0"/>
              <a:t>単位／月</a:t>
            </a:r>
            <a:endParaRPr lang="en-US" altLang="ja-JP" sz="2000" b="1" dirty="0" smtClean="0"/>
          </a:p>
          <a:p>
            <a:r>
              <a:rPr lang="ja-JP" altLang="en-US" sz="2000" dirty="0"/>
              <a:t>　初回加算は、具体的には次のような場合に算定される。</a:t>
            </a:r>
          </a:p>
          <a:p>
            <a:pPr marL="450850"/>
            <a:r>
              <a:rPr lang="ja-JP" altLang="en-US" sz="2000" dirty="0" smtClean="0"/>
              <a:t>① 新規</a:t>
            </a:r>
            <a:r>
              <a:rPr lang="ja-JP" altLang="en-US" sz="2000" dirty="0"/>
              <a:t>に居宅サービス計画を作成する</a:t>
            </a:r>
            <a:r>
              <a:rPr lang="ja-JP" altLang="en-US" sz="2000" dirty="0" smtClean="0"/>
              <a:t>場合</a:t>
            </a:r>
            <a:endParaRPr lang="en-US" altLang="ja-JP" sz="2000" dirty="0" smtClean="0"/>
          </a:p>
          <a:p>
            <a:pPr marL="804863" indent="-177800"/>
            <a:r>
              <a:rPr lang="en-US" altLang="ja-JP" sz="2000" dirty="0" smtClean="0"/>
              <a:t>※</a:t>
            </a:r>
            <a:r>
              <a:rPr lang="ja-JP" altLang="en-US" sz="2000" dirty="0" smtClean="0"/>
              <a:t>「新規」とは、契約</a:t>
            </a:r>
            <a:r>
              <a:rPr lang="ja-JP" altLang="en-US" sz="2000" dirty="0"/>
              <a:t>の有無に関わらず、当該利用者について、過去</a:t>
            </a:r>
            <a:r>
              <a:rPr lang="en-US" altLang="ja-JP" sz="2000" dirty="0"/>
              <a:t>2</a:t>
            </a:r>
            <a:r>
              <a:rPr lang="ja-JP" altLang="en-US" sz="2000" dirty="0"/>
              <a:t>月以上当該居宅介護支援事業所において居宅介護支援を提供しておらず、居宅介護支援が算定されていない場合に、当該利用者に対して居宅サービス計画を作成</a:t>
            </a:r>
            <a:r>
              <a:rPr lang="ja-JP" altLang="en-US" sz="2000" dirty="0" smtClean="0"/>
              <a:t>した場合を指す。</a:t>
            </a:r>
            <a:endParaRPr lang="en-US" altLang="ja-JP" sz="2000" dirty="0" smtClean="0"/>
          </a:p>
          <a:p>
            <a:pPr marL="804863"/>
            <a:r>
              <a:rPr lang="ja-JP" altLang="en-US" sz="2000" dirty="0"/>
              <a:t>介護予防支援における初回加算についても、同様の扱いとする。 	</a:t>
            </a:r>
          </a:p>
          <a:p>
            <a:pPr marL="450850"/>
            <a:r>
              <a:rPr lang="ja-JP" altLang="en-US" sz="2000" dirty="0" smtClean="0"/>
              <a:t>② 要支援者</a:t>
            </a:r>
            <a:r>
              <a:rPr lang="ja-JP" altLang="en-US" sz="2000" dirty="0"/>
              <a:t>が要介護認定を受けた場合に居宅サービス計画を作成する場合</a:t>
            </a:r>
          </a:p>
          <a:p>
            <a:pPr marL="804863" indent="-177800"/>
            <a:r>
              <a:rPr lang="en-US" altLang="ja-JP" sz="2000" dirty="0"/>
              <a:t>※</a:t>
            </a:r>
            <a:r>
              <a:rPr lang="ja-JP" altLang="en-US" sz="2000" dirty="0"/>
              <a:t> 初回加算については、介護予防サービス計画を新たに作成するに当たり、新たなアセスメント等を要することを評価したものであり、利用者が要介護者から要支援者に変更となった事例について、従前、ケアプランを作成していた居宅介護支援事業所が、地域包括支援センターから委託を受けて、新規に介護予防サービス計画を作成する場合、初回加算は算定可能である。</a:t>
            </a:r>
            <a:endParaRPr lang="en-US" altLang="ja-JP" sz="2000" dirty="0"/>
          </a:p>
          <a:p>
            <a:pPr marL="804863"/>
            <a:r>
              <a:rPr lang="ja-JP" altLang="en-US" sz="2000" dirty="0"/>
              <a:t>この考え方については、居宅介護支援事業所に係る初回加算についても、共通である。 	</a:t>
            </a:r>
          </a:p>
          <a:p>
            <a:pPr marL="450850"/>
            <a:r>
              <a:rPr lang="ja-JP" altLang="en-US" sz="2000" dirty="0" smtClean="0"/>
              <a:t>③ 要介護</a:t>
            </a:r>
            <a:r>
              <a:rPr lang="ja-JP" altLang="en-US" sz="2000" dirty="0"/>
              <a:t>状態区分が２区分以上変更された場合に居宅サービス計画を作成する場合</a:t>
            </a:r>
          </a:p>
          <a:p>
            <a:pPr marL="273050"/>
            <a:endParaRPr lang="en-US" altLang="ja-JP" sz="500" dirty="0" smtClean="0"/>
          </a:p>
          <a:p>
            <a:pPr marL="273050"/>
            <a:endParaRPr lang="en-US" altLang="ja-JP" sz="2000" dirty="0" smtClean="0"/>
          </a:p>
          <a:p>
            <a:pPr marL="273050"/>
            <a:endParaRPr lang="en-US" altLang="ja-JP" sz="2000" dirty="0"/>
          </a:p>
          <a:p>
            <a:pPr marL="273050"/>
            <a:endParaRPr lang="en-US" altLang="ja-JP" sz="2000" dirty="0" smtClean="0"/>
          </a:p>
          <a:p>
            <a:pPr marL="273050"/>
            <a:r>
              <a:rPr lang="en-US" altLang="ja-JP" sz="2000" dirty="0" smtClean="0"/>
              <a:t>※</a:t>
            </a:r>
            <a:r>
              <a:rPr lang="ja-JP" altLang="en-US" sz="2000" dirty="0" smtClean="0"/>
              <a:t>「</a:t>
            </a:r>
            <a:r>
              <a:rPr lang="ja-JP" altLang="en-US" sz="2000" dirty="0"/>
              <a:t>運営基準減算」に該当する場合</a:t>
            </a:r>
            <a:r>
              <a:rPr lang="ja-JP" altLang="en-US" sz="2000" dirty="0" smtClean="0"/>
              <a:t>は、当該</a:t>
            </a:r>
            <a:r>
              <a:rPr lang="ja-JP" altLang="en-US" sz="2000" dirty="0"/>
              <a:t>加算は算定しない。</a:t>
            </a:r>
          </a:p>
          <a:p>
            <a:pPr marL="273050"/>
            <a:endParaRPr lang="en-US" altLang="ja-JP" sz="1600" dirty="0"/>
          </a:p>
        </p:txBody>
      </p:sp>
      <p:sp>
        <p:nvSpPr>
          <p:cNvPr id="5" name="正方形/長方形 4"/>
          <p:cNvSpPr/>
          <p:nvPr/>
        </p:nvSpPr>
        <p:spPr>
          <a:xfrm>
            <a:off x="469547" y="4836539"/>
            <a:ext cx="11461897" cy="707886"/>
          </a:xfrm>
          <a:prstGeom prst="rect">
            <a:avLst/>
          </a:prstGeom>
          <a:ln w="6350">
            <a:solidFill>
              <a:schemeClr val="tx1"/>
            </a:solidFill>
          </a:ln>
        </p:spPr>
        <p:txBody>
          <a:bodyPr wrap="square">
            <a:spAutoFit/>
          </a:bodyPr>
          <a:lstStyle/>
          <a:p>
            <a:r>
              <a:rPr lang="ja-JP" altLang="en-US" sz="2000" dirty="0" smtClean="0"/>
              <a:t>①～③のいずれも場合も、初回加算の算定には一連の新規のケアマネジメントが行なわれていることが必須。</a:t>
            </a:r>
            <a:endParaRPr lang="ja-JP" altLang="en-US" sz="2000" dirty="0"/>
          </a:p>
        </p:txBody>
      </p:sp>
    </p:spTree>
    <p:extLst>
      <p:ext uri="{BB962C8B-B14F-4D97-AF65-F5344CB8AC3E}">
        <p14:creationId xmlns:p14="http://schemas.microsoft.com/office/powerpoint/2010/main" val="321718630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61988" y="6290252"/>
            <a:ext cx="2743200" cy="365125"/>
          </a:xfrm>
        </p:spPr>
        <p:txBody>
          <a:bodyPr/>
          <a:lstStyle/>
          <a:p>
            <a:fld id="{D339279A-9CE5-4E47-B07B-F5EE1F1AD395}" type="slidenum">
              <a:rPr kumimoji="1" lang="ja-JP" altLang="en-US" smtClean="0"/>
              <a:t>81</a:t>
            </a:fld>
            <a:endParaRPr kumimoji="1" lang="ja-JP" altLang="en-US"/>
          </a:p>
        </p:txBody>
      </p:sp>
      <p:sp>
        <p:nvSpPr>
          <p:cNvPr id="3" name="正方形/長方形 2"/>
          <p:cNvSpPr/>
          <p:nvPr/>
        </p:nvSpPr>
        <p:spPr>
          <a:xfrm>
            <a:off x="0" y="0"/>
            <a:ext cx="12192000" cy="4909036"/>
          </a:xfrm>
          <a:prstGeom prst="rect">
            <a:avLst/>
          </a:prstGeom>
        </p:spPr>
        <p:txBody>
          <a:bodyPr wrap="square">
            <a:spAutoFit/>
          </a:bodyPr>
          <a:lstStyle/>
          <a:p>
            <a:r>
              <a:rPr lang="ja-JP" altLang="en-US" sz="2000" b="1" dirty="0"/>
              <a:t>（２）特定事業所加算　</a:t>
            </a:r>
            <a:r>
              <a:rPr lang="en-US" altLang="ja-JP" sz="2000" dirty="0"/>
              <a:t>※</a:t>
            </a:r>
            <a:r>
              <a:rPr lang="ja-JP" altLang="en-US" sz="2000" dirty="0"/>
              <a:t>体制届が</a:t>
            </a:r>
            <a:r>
              <a:rPr lang="ja-JP" altLang="en-US" sz="2000" dirty="0" smtClean="0"/>
              <a:t>必要</a:t>
            </a:r>
            <a:endParaRPr lang="en-US" altLang="ja-JP" sz="2000" dirty="0" smtClean="0"/>
          </a:p>
          <a:p>
            <a:pPr marL="88900"/>
            <a:r>
              <a:rPr lang="en-US" altLang="ja-JP" sz="2000" dirty="0" smtClean="0"/>
              <a:t>※ </a:t>
            </a:r>
            <a:r>
              <a:rPr lang="ja-JP" altLang="en-US" sz="2000" dirty="0" smtClean="0"/>
              <a:t>加算</a:t>
            </a:r>
            <a:r>
              <a:rPr lang="en-US" altLang="ja-JP" sz="2000" dirty="0" smtClean="0"/>
              <a:t>(Ⅰ)(Ⅱ)(Ⅲ)</a:t>
            </a:r>
            <a:r>
              <a:rPr lang="en-US" altLang="ja-JP" sz="2000" dirty="0"/>
              <a:t>(A</a:t>
            </a:r>
            <a:r>
              <a:rPr lang="en-US" altLang="ja-JP" sz="2000" dirty="0" smtClean="0"/>
              <a:t>)</a:t>
            </a:r>
            <a:r>
              <a:rPr lang="ja-JP" altLang="en-US" sz="2000" dirty="0" smtClean="0"/>
              <a:t>のずれかの加算を算定している場合は、その他の特定事業所加算は算定しない。</a:t>
            </a:r>
            <a:endParaRPr lang="en-US" altLang="ja-JP" sz="2000" dirty="0" smtClean="0"/>
          </a:p>
          <a:p>
            <a:pPr marL="88900"/>
            <a:endParaRPr lang="en-US" altLang="ja-JP" sz="2000" dirty="0"/>
          </a:p>
          <a:p>
            <a:pPr marL="88900"/>
            <a:endParaRPr lang="en-US" altLang="ja-JP" sz="2000" dirty="0" smtClean="0"/>
          </a:p>
          <a:p>
            <a:pPr marL="88900"/>
            <a:endParaRPr lang="en-US" altLang="ja-JP" sz="2000" dirty="0"/>
          </a:p>
          <a:p>
            <a:pPr marL="88900"/>
            <a:endParaRPr lang="en-US" altLang="ja-JP" sz="2000" dirty="0" smtClean="0"/>
          </a:p>
          <a:p>
            <a:pPr marL="88900"/>
            <a:endParaRPr lang="en-US" altLang="ja-JP" sz="2000" dirty="0" smtClean="0"/>
          </a:p>
          <a:p>
            <a:pPr marL="88900"/>
            <a:endParaRPr lang="en-US" altLang="ja-JP" sz="500" dirty="0"/>
          </a:p>
          <a:p>
            <a:endParaRPr lang="en-US" altLang="ja-JP" sz="2000" dirty="0" smtClean="0"/>
          </a:p>
          <a:p>
            <a:endParaRPr lang="en-US" altLang="ja-JP" sz="2000" dirty="0" smtClean="0"/>
          </a:p>
          <a:p>
            <a:endParaRPr lang="en-US" altLang="ja-JP" sz="800" dirty="0"/>
          </a:p>
          <a:p>
            <a:r>
              <a:rPr lang="en-US" altLang="ja-JP" sz="2000" dirty="0" smtClean="0"/>
              <a:t>【</a:t>
            </a:r>
            <a:r>
              <a:rPr lang="ja-JP" altLang="en-US" sz="2000" dirty="0"/>
              <a:t>特定事業所加算</a:t>
            </a:r>
            <a:r>
              <a:rPr lang="en-US" altLang="ja-JP" sz="2000" dirty="0"/>
              <a:t>(Ⅰ)</a:t>
            </a:r>
            <a:r>
              <a:rPr lang="ja-JP" altLang="en-US" sz="2000" dirty="0"/>
              <a:t>　</a:t>
            </a:r>
            <a:r>
              <a:rPr lang="en-US" altLang="ja-JP" sz="2000" dirty="0"/>
              <a:t>519</a:t>
            </a:r>
            <a:r>
              <a:rPr lang="ja-JP" altLang="en-US" sz="2000" dirty="0"/>
              <a:t>単位／月</a:t>
            </a:r>
            <a:r>
              <a:rPr lang="en-US" altLang="ja-JP" sz="2000" dirty="0" smtClean="0"/>
              <a:t>】</a:t>
            </a:r>
          </a:p>
          <a:p>
            <a:pPr marL="265113"/>
            <a:r>
              <a:rPr lang="ja-JP" altLang="en-US" sz="2000" dirty="0"/>
              <a:t>次</a:t>
            </a:r>
            <a:r>
              <a:rPr lang="ja-JP" altLang="en-US" sz="2000" dirty="0" smtClean="0"/>
              <a:t>のいずれにも</a:t>
            </a:r>
            <a:r>
              <a:rPr lang="ja-JP" altLang="en-US" sz="2000" dirty="0"/>
              <a:t>適合する</a:t>
            </a:r>
            <a:r>
              <a:rPr lang="ja-JP" altLang="en-US" sz="2000" dirty="0" smtClean="0"/>
              <a:t>こと。</a:t>
            </a:r>
            <a:endParaRPr lang="en-US" altLang="ja-JP" sz="2000" dirty="0"/>
          </a:p>
          <a:p>
            <a:pPr marL="442913" indent="-177800"/>
            <a:r>
              <a:rPr lang="ja-JP" altLang="en-US" sz="2000" dirty="0"/>
              <a:t>① 常勤専従の主任介護支援専門員を２名以上配置。（支障がなければ兼務可</a:t>
            </a:r>
            <a:r>
              <a:rPr lang="ja-JP" altLang="en-US" sz="2000" dirty="0" smtClean="0"/>
              <a:t>）</a:t>
            </a:r>
            <a:endParaRPr lang="en-US" altLang="ja-JP" sz="2000" dirty="0" smtClean="0"/>
          </a:p>
          <a:p>
            <a:pPr marL="442913" indent="-177800"/>
            <a:r>
              <a:rPr lang="ja-JP" altLang="en-US" sz="2000" dirty="0" smtClean="0"/>
              <a:t>②</a:t>
            </a:r>
            <a:r>
              <a:rPr lang="en-US" altLang="ja-JP" sz="2000" dirty="0" smtClean="0"/>
              <a:t> </a:t>
            </a:r>
            <a:r>
              <a:rPr lang="ja-JP" altLang="en-US" sz="2000" dirty="0"/>
              <a:t>常勤専従の介護支援専門員を３名以上配置。（支障がなければ兼務可）</a:t>
            </a:r>
            <a:endParaRPr lang="en-US" altLang="ja-JP" sz="2000" dirty="0"/>
          </a:p>
          <a:p>
            <a:pPr marL="442913" indent="-177800"/>
            <a:r>
              <a:rPr lang="ja-JP" altLang="en-US" sz="2000" dirty="0" smtClean="0"/>
              <a:t>③ </a:t>
            </a:r>
            <a:r>
              <a:rPr lang="ja-JP" altLang="en-US" sz="2000" dirty="0"/>
              <a:t>利用者に関する情報又はサービス提供にあたっての留意事項に係る伝達を目的とした会議を</a:t>
            </a:r>
            <a:r>
              <a:rPr lang="ja-JP" altLang="en-US" sz="2000" dirty="0" smtClean="0"/>
              <a:t>定期的（おおむね週</a:t>
            </a:r>
            <a:r>
              <a:rPr lang="en-US" altLang="ja-JP" sz="2000" dirty="0" smtClean="0"/>
              <a:t>1</a:t>
            </a:r>
            <a:r>
              <a:rPr lang="ja-JP" altLang="en-US" sz="2000" dirty="0" smtClean="0"/>
              <a:t>回以上）に</a:t>
            </a:r>
            <a:r>
              <a:rPr lang="ja-JP" altLang="en-US" sz="2000" dirty="0"/>
              <a:t>開催</a:t>
            </a:r>
            <a:r>
              <a:rPr lang="ja-JP" altLang="en-US" sz="2000" dirty="0" smtClean="0"/>
              <a:t>。（テレビ電話装置を活用して行うことができる）</a:t>
            </a:r>
            <a:endParaRPr lang="en-US" altLang="ja-JP" sz="2000" dirty="0" smtClean="0"/>
          </a:p>
        </p:txBody>
      </p:sp>
      <p:sp>
        <p:nvSpPr>
          <p:cNvPr id="5" name="正方形/長方形 4"/>
          <p:cNvSpPr/>
          <p:nvPr/>
        </p:nvSpPr>
        <p:spPr>
          <a:xfrm>
            <a:off x="117987" y="718905"/>
            <a:ext cx="11916697" cy="2157001"/>
          </a:xfrm>
          <a:prstGeom prst="rect">
            <a:avLst/>
          </a:prstGeom>
          <a:ln w="6350">
            <a:solidFill>
              <a:schemeClr val="tx1"/>
            </a:solidFill>
            <a:prstDash val="sysDot"/>
          </a:ln>
        </p:spPr>
        <p:txBody>
          <a:bodyPr wrap="square" bIns="0">
            <a:spAutoFit/>
          </a:bodyPr>
          <a:lstStyle/>
          <a:p>
            <a:pPr>
              <a:lnSpc>
                <a:spcPts val="2300"/>
              </a:lnSpc>
            </a:pPr>
            <a:r>
              <a:rPr lang="ja-JP" altLang="en-US" sz="2000" dirty="0"/>
              <a:t>特定事業所</a:t>
            </a:r>
            <a:r>
              <a:rPr lang="ja-JP" altLang="en-US" sz="2000" dirty="0" smtClean="0"/>
              <a:t>加算の</a:t>
            </a:r>
            <a:r>
              <a:rPr lang="ja-JP" altLang="en-US" sz="2000" dirty="0"/>
              <a:t>対象となる事業所</a:t>
            </a:r>
            <a:r>
              <a:rPr lang="ja-JP" altLang="en-US" sz="2000" dirty="0" smtClean="0"/>
              <a:t>には、次の要件が必要。</a:t>
            </a:r>
            <a:endParaRPr lang="ja-JP" altLang="en-US" sz="2000" dirty="0"/>
          </a:p>
          <a:p>
            <a:pPr>
              <a:lnSpc>
                <a:spcPts val="2300"/>
              </a:lnSpc>
            </a:pPr>
            <a:r>
              <a:rPr lang="ja-JP" altLang="en-US" sz="2000" dirty="0"/>
              <a:t>・公正中立性を確保し、サービス提供主体からも実質的に独立した事業所であること</a:t>
            </a:r>
          </a:p>
          <a:p>
            <a:pPr marL="265113" indent="-265113">
              <a:lnSpc>
                <a:spcPts val="2300"/>
              </a:lnSpc>
            </a:pPr>
            <a:r>
              <a:rPr lang="ja-JP" altLang="en-US" sz="2000" dirty="0"/>
              <a:t>・常勤かつ専従の主任介護支援専門員及び介護支援専門員が配置され、どのような支援困難ケースでも適切に処理できる体制が整備されている、いわばモデル的な居宅介護支援事業所であること</a:t>
            </a:r>
          </a:p>
          <a:p>
            <a:pPr>
              <a:lnSpc>
                <a:spcPts val="2300"/>
              </a:lnSpc>
            </a:pPr>
            <a:r>
              <a:rPr lang="ja-JP" altLang="en-US" sz="2000" spc="-60" dirty="0" smtClean="0"/>
              <a:t>こう</a:t>
            </a:r>
            <a:r>
              <a:rPr lang="ja-JP" altLang="en-US" sz="2000" spc="-60" dirty="0"/>
              <a:t>した基本的</a:t>
            </a:r>
            <a:r>
              <a:rPr lang="ja-JP" altLang="en-US" sz="2000" spc="-60" dirty="0" smtClean="0"/>
              <a:t>な方針を</a:t>
            </a:r>
            <a:r>
              <a:rPr lang="ja-JP" altLang="en-US" sz="2000" spc="-60" dirty="0"/>
              <a:t>十分に踏まえ</a:t>
            </a:r>
            <a:r>
              <a:rPr lang="ja-JP" altLang="en-US" sz="2000" spc="-60" dirty="0" smtClean="0"/>
              <a:t>、中重度者</a:t>
            </a:r>
            <a:r>
              <a:rPr lang="ja-JP" altLang="en-US" sz="2000" spc="-60" dirty="0"/>
              <a:t>や支援困難ケースへの積極的な対応や、専門性の高い人材の確保、質の高いケアマネジメントを実施している事業所を評価し、地域における居宅介護支援事業所のケアマネジメントの質の向上に資することを目的と</a:t>
            </a:r>
            <a:r>
              <a:rPr lang="ja-JP" altLang="en-US" sz="2000" spc="-60" dirty="0" smtClean="0"/>
              <a:t>するといった趣旨に合致した適切な運用を図ること。</a:t>
            </a:r>
            <a:endParaRPr lang="ja-JP" altLang="en-US" sz="2000" spc="-60" dirty="0"/>
          </a:p>
        </p:txBody>
      </p:sp>
      <p:sp>
        <p:nvSpPr>
          <p:cNvPr id="6" name="正方形/長方形 5"/>
          <p:cNvSpPr/>
          <p:nvPr/>
        </p:nvSpPr>
        <p:spPr>
          <a:xfrm>
            <a:off x="486696" y="4776662"/>
            <a:ext cx="10486104" cy="2110834"/>
          </a:xfrm>
          <a:prstGeom prst="rect">
            <a:avLst/>
          </a:prstGeom>
          <a:ln w="6350">
            <a:noFill/>
            <a:prstDash val="sysDot"/>
          </a:ln>
        </p:spPr>
        <p:txBody>
          <a:bodyPr wrap="square" bIns="0">
            <a:spAutoFit/>
          </a:bodyPr>
          <a:lstStyle/>
          <a:p>
            <a:pPr>
              <a:lnSpc>
                <a:spcPts val="2300"/>
              </a:lnSpc>
            </a:pPr>
            <a:r>
              <a:rPr lang="en-US" altLang="ja-JP" sz="2000" dirty="0" smtClean="0"/>
              <a:t>※ </a:t>
            </a:r>
            <a:r>
              <a:rPr lang="ja-JP" altLang="en-US" sz="2000" dirty="0" smtClean="0"/>
              <a:t>議題については、少なくとも次のような議事を含めること。</a:t>
            </a:r>
            <a:endParaRPr lang="en-US" altLang="ja-JP" sz="2000" dirty="0" smtClean="0"/>
          </a:p>
          <a:p>
            <a:pPr indent="176213">
              <a:lnSpc>
                <a:spcPts val="2300"/>
              </a:lnSpc>
            </a:pPr>
            <a:r>
              <a:rPr lang="en-US" altLang="ja-JP" sz="2000" dirty="0" smtClean="0"/>
              <a:t>(1) </a:t>
            </a:r>
            <a:r>
              <a:rPr lang="ja-JP" altLang="en-US" sz="2000" dirty="0" smtClean="0"/>
              <a:t>現に抱える処遇困難ケースについての具体的な処遇方針</a:t>
            </a:r>
            <a:endParaRPr lang="en-US" altLang="ja-JP" sz="2000" dirty="0" smtClean="0"/>
          </a:p>
          <a:p>
            <a:pPr indent="176213">
              <a:lnSpc>
                <a:spcPts val="2300"/>
              </a:lnSpc>
            </a:pPr>
            <a:r>
              <a:rPr lang="en-US" altLang="ja-JP" sz="2000" dirty="0" smtClean="0"/>
              <a:t>(2) </a:t>
            </a:r>
            <a:r>
              <a:rPr lang="ja-JP" altLang="en-US" sz="2000" dirty="0" smtClean="0"/>
              <a:t>過去に取り扱ったケースについての問題点及びその改善方策</a:t>
            </a:r>
            <a:endParaRPr lang="en-US" altLang="ja-JP" sz="2000" dirty="0" smtClean="0"/>
          </a:p>
          <a:p>
            <a:pPr indent="176213">
              <a:lnSpc>
                <a:spcPts val="2300"/>
              </a:lnSpc>
            </a:pPr>
            <a:r>
              <a:rPr lang="en-US" altLang="ja-JP" sz="2000" dirty="0" smtClean="0"/>
              <a:t>(3) </a:t>
            </a:r>
            <a:r>
              <a:rPr lang="ja-JP" altLang="en-US" sz="2000" dirty="0" smtClean="0"/>
              <a:t>地域における事業者や活用できる社会資源の状況</a:t>
            </a:r>
            <a:endParaRPr lang="en-US" altLang="ja-JP" sz="2000" dirty="0" smtClean="0"/>
          </a:p>
          <a:p>
            <a:pPr indent="176213">
              <a:lnSpc>
                <a:spcPts val="2300"/>
              </a:lnSpc>
            </a:pPr>
            <a:r>
              <a:rPr lang="en-US" altLang="ja-JP" sz="2000" dirty="0" smtClean="0"/>
              <a:t>(4) </a:t>
            </a:r>
            <a:r>
              <a:rPr lang="ja-JP" altLang="en-US" sz="2000" dirty="0" smtClean="0"/>
              <a:t>保健医療及び福祉に関する諸制度　　　　</a:t>
            </a:r>
            <a:endParaRPr lang="en-US" altLang="ja-JP" sz="2000" dirty="0" smtClean="0"/>
          </a:p>
          <a:p>
            <a:pPr indent="176213">
              <a:lnSpc>
                <a:spcPts val="2300"/>
              </a:lnSpc>
            </a:pPr>
            <a:r>
              <a:rPr lang="en-US" altLang="ja-JP" sz="2000" dirty="0" smtClean="0"/>
              <a:t>(5) </a:t>
            </a:r>
            <a:r>
              <a:rPr lang="ja-JP" altLang="en-US" sz="2000" dirty="0" smtClean="0"/>
              <a:t>ケアマネジメントに関する技術</a:t>
            </a:r>
            <a:endParaRPr lang="en-US" altLang="ja-JP" sz="2000" dirty="0" smtClean="0"/>
          </a:p>
          <a:p>
            <a:pPr indent="176213">
              <a:lnSpc>
                <a:spcPts val="2300"/>
              </a:lnSpc>
            </a:pPr>
            <a:r>
              <a:rPr lang="en-US" altLang="ja-JP" sz="2000" dirty="0" smtClean="0"/>
              <a:t>(6) </a:t>
            </a:r>
            <a:r>
              <a:rPr lang="ja-JP" altLang="en-US" sz="2000" dirty="0" smtClean="0"/>
              <a:t>利用者から苦情があった場合は、その内容及び改善方針　　　</a:t>
            </a:r>
            <a:r>
              <a:rPr lang="en-US" altLang="ja-JP" sz="2000" dirty="0" smtClean="0"/>
              <a:t>(7) </a:t>
            </a:r>
            <a:r>
              <a:rPr lang="ja-JP" altLang="en-US" sz="2000" dirty="0" smtClean="0"/>
              <a:t>その他必要な事項</a:t>
            </a:r>
            <a:endParaRPr lang="ja-JP" altLang="en-US" sz="2000" dirty="0"/>
          </a:p>
        </p:txBody>
      </p:sp>
    </p:spTree>
    <p:extLst>
      <p:ext uri="{BB962C8B-B14F-4D97-AF65-F5344CB8AC3E}">
        <p14:creationId xmlns:p14="http://schemas.microsoft.com/office/powerpoint/2010/main" val="94919507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344404"/>
            <a:ext cx="2743200" cy="365125"/>
          </a:xfrm>
        </p:spPr>
        <p:txBody>
          <a:bodyPr/>
          <a:lstStyle/>
          <a:p>
            <a:fld id="{D339279A-9CE5-4E47-B07B-F5EE1F1AD395}" type="slidenum">
              <a:rPr kumimoji="1" lang="ja-JP" altLang="en-US" smtClean="0"/>
              <a:t>82</a:t>
            </a:fld>
            <a:endParaRPr kumimoji="1" lang="ja-JP" altLang="en-US" dirty="0"/>
          </a:p>
        </p:txBody>
      </p:sp>
      <p:sp>
        <p:nvSpPr>
          <p:cNvPr id="3" name="正方形/長方形 2"/>
          <p:cNvSpPr/>
          <p:nvPr/>
        </p:nvSpPr>
        <p:spPr>
          <a:xfrm>
            <a:off x="0" y="0"/>
            <a:ext cx="12192000" cy="7171194"/>
          </a:xfrm>
          <a:prstGeom prst="rect">
            <a:avLst/>
          </a:prstGeom>
        </p:spPr>
        <p:txBody>
          <a:bodyPr wrap="square">
            <a:spAutoFit/>
          </a:bodyPr>
          <a:lstStyle/>
          <a:p>
            <a:pPr marL="442913" indent="-177800"/>
            <a:r>
              <a:rPr lang="ja-JP" altLang="en-US" sz="2000" dirty="0"/>
              <a:t>④ </a:t>
            </a:r>
            <a:r>
              <a:rPr lang="en-US" altLang="ja-JP" sz="2000" dirty="0"/>
              <a:t>24</a:t>
            </a:r>
            <a:r>
              <a:rPr lang="ja-JP" altLang="en-US" sz="2000" dirty="0"/>
              <a:t>時間連絡体制を確保し、かつ、必要に応じて利用者等の相談に対応する体制を確保している。</a:t>
            </a:r>
            <a:endParaRPr lang="en-US" altLang="ja-JP" sz="2000" dirty="0"/>
          </a:p>
          <a:p>
            <a:pPr marL="442913" indent="-177800">
              <a:tabLst>
                <a:tab pos="900113" algn="l"/>
              </a:tabLst>
            </a:pPr>
            <a:r>
              <a:rPr lang="ja-JP" altLang="en-US" sz="2000" dirty="0"/>
              <a:t>⑤ 算定日が属する月の利用者総数のうち、要介護３、４又は５である者の割合が</a:t>
            </a:r>
            <a:r>
              <a:rPr lang="en-US" altLang="ja-JP" sz="2000" dirty="0"/>
              <a:t>100</a:t>
            </a:r>
            <a:r>
              <a:rPr lang="ja-JP" altLang="en-US" sz="2000" dirty="0"/>
              <a:t>分の</a:t>
            </a:r>
            <a:r>
              <a:rPr lang="en-US" altLang="ja-JP" sz="2000" dirty="0"/>
              <a:t>40</a:t>
            </a:r>
            <a:r>
              <a:rPr lang="ja-JP" altLang="en-US" sz="2000" dirty="0"/>
              <a:t>以上</a:t>
            </a:r>
            <a:r>
              <a:rPr lang="ja-JP" altLang="en-US" sz="2000" dirty="0" smtClean="0"/>
              <a:t>。</a:t>
            </a:r>
            <a:endParaRPr lang="en-US" altLang="ja-JP" sz="2000" dirty="0" smtClean="0"/>
          </a:p>
          <a:p>
            <a:pPr marL="442913">
              <a:tabLst>
                <a:tab pos="900113" algn="l"/>
              </a:tabLst>
            </a:pPr>
            <a:r>
              <a:rPr lang="en-US" altLang="ja-JP" sz="2000" dirty="0" smtClean="0"/>
              <a:t>※ </a:t>
            </a:r>
            <a:r>
              <a:rPr lang="ja-JP" altLang="en-US" sz="2000" dirty="0" smtClean="0"/>
              <a:t>毎月</a:t>
            </a:r>
            <a:r>
              <a:rPr lang="ja-JP" altLang="en-US" sz="2000" dirty="0"/>
              <a:t>その割合を記録しておく</a:t>
            </a:r>
            <a:r>
              <a:rPr lang="ja-JP" altLang="en-US" sz="2000" dirty="0" smtClean="0"/>
              <a:t>こと。</a:t>
            </a:r>
            <a:endParaRPr lang="en-US" altLang="ja-JP" sz="2000" dirty="0"/>
          </a:p>
          <a:p>
            <a:pPr marL="442913" indent="-177800">
              <a:tabLst>
                <a:tab pos="900113" algn="l"/>
              </a:tabLst>
            </a:pPr>
            <a:r>
              <a:rPr lang="ja-JP" altLang="en-US" sz="2000" dirty="0"/>
              <a:t>⑥ 事業所の介護支援専門員に対し、計画的に研修を実施している</a:t>
            </a:r>
            <a:r>
              <a:rPr lang="ja-JP" altLang="en-US" sz="2000" dirty="0" smtClean="0"/>
              <a:t>。</a:t>
            </a:r>
            <a:endParaRPr lang="en-US" altLang="ja-JP" sz="2000" dirty="0" smtClean="0"/>
          </a:p>
          <a:p>
            <a:pPr marL="442913">
              <a:tabLst>
                <a:tab pos="900113" algn="l"/>
              </a:tabLst>
            </a:pPr>
            <a:r>
              <a:rPr lang="en-US" altLang="ja-JP" sz="2000" dirty="0" smtClean="0"/>
              <a:t>※ </a:t>
            </a:r>
            <a:r>
              <a:rPr lang="ja-JP" altLang="en-US" sz="2000" dirty="0" smtClean="0"/>
              <a:t>研修</a:t>
            </a:r>
            <a:r>
              <a:rPr lang="ja-JP" altLang="en-US" sz="2000" dirty="0"/>
              <a:t>体系、勤務体制の確保を定めるとともに、当該年度開始前までに研修計画を定める</a:t>
            </a:r>
            <a:r>
              <a:rPr lang="ja-JP" altLang="en-US" sz="2000" dirty="0" smtClean="0"/>
              <a:t>こと</a:t>
            </a:r>
            <a:r>
              <a:rPr lang="ja-JP" altLang="en-US" sz="2000" dirty="0"/>
              <a:t>。</a:t>
            </a:r>
            <a:endParaRPr lang="en-US" altLang="ja-JP" sz="2000" dirty="0"/>
          </a:p>
          <a:p>
            <a:pPr marL="442913" indent="-177800">
              <a:tabLst>
                <a:tab pos="900113" algn="l"/>
              </a:tabLst>
            </a:pPr>
            <a:r>
              <a:rPr lang="ja-JP" altLang="en-US" sz="2000" dirty="0"/>
              <a:t>⑦ </a:t>
            </a:r>
            <a:r>
              <a:rPr lang="ja-JP" altLang="en-US" sz="2000" spc="-50" dirty="0"/>
              <a:t>地域包括支援センターから支援困難事例が紹介された場合においても、居宅介護支援を提供している。</a:t>
            </a:r>
            <a:endParaRPr lang="en-US" altLang="ja-JP" sz="2000" spc="-50" dirty="0"/>
          </a:p>
          <a:p>
            <a:pPr marL="442913" indent="-177800"/>
            <a:r>
              <a:rPr lang="ja-JP" altLang="en-US" sz="2000" dirty="0" smtClean="0"/>
              <a:t>⑧ </a:t>
            </a:r>
            <a:r>
              <a:rPr lang="ja-JP" altLang="en-US" sz="2000" spc="-10" dirty="0" smtClean="0"/>
              <a:t>家族</a:t>
            </a:r>
            <a:r>
              <a:rPr lang="ja-JP" altLang="en-US" sz="2000" spc="-10" dirty="0"/>
              <a:t>に対する介護等を日常的に行っている</a:t>
            </a:r>
            <a:r>
              <a:rPr lang="ja-JP" altLang="en-US" sz="2000" spc="-10" dirty="0" smtClean="0"/>
              <a:t>児童（ヤングケアラー）や</a:t>
            </a:r>
            <a:r>
              <a:rPr lang="ja-JP" altLang="en-US" sz="2000" spc="-10" dirty="0"/>
              <a:t>、障害者、生活困窮者、難病患者等、高齢者以外の対象者への支援に関する知識等に関する事例検討会、研修</a:t>
            </a:r>
            <a:r>
              <a:rPr lang="ja-JP" altLang="en-US" sz="2000" spc="-10" dirty="0" smtClean="0"/>
              <a:t>等（</a:t>
            </a:r>
            <a:r>
              <a:rPr lang="en-US" altLang="ja-JP" sz="2000" spc="-10" dirty="0"/>
              <a:t>※ </a:t>
            </a:r>
            <a:r>
              <a:rPr lang="ja-JP" altLang="en-US" sz="2000" spc="-10" dirty="0"/>
              <a:t>利用者に対するケアマネジメントを行ううえで必要な知識・技術を習得するための</a:t>
            </a:r>
            <a:r>
              <a:rPr lang="ja-JP" altLang="en-US" sz="2000" spc="-10" dirty="0" smtClean="0"/>
              <a:t>ものであれば可）に</a:t>
            </a:r>
            <a:r>
              <a:rPr lang="ja-JP" altLang="en-US" sz="2000" spc="-10" dirty="0"/>
              <a:t>参加している</a:t>
            </a:r>
            <a:r>
              <a:rPr lang="ja-JP" altLang="en-US" sz="2000" spc="-10" dirty="0" smtClean="0"/>
              <a:t>。</a:t>
            </a:r>
            <a:endParaRPr lang="en-US" altLang="ja-JP" sz="2000" spc="-10" dirty="0"/>
          </a:p>
          <a:p>
            <a:pPr marL="442913" indent="-177800">
              <a:tabLst>
                <a:tab pos="900113" algn="l"/>
              </a:tabLst>
            </a:pPr>
            <a:r>
              <a:rPr lang="ja-JP" altLang="en-US" sz="2000" dirty="0"/>
              <a:t>⑨ 特定事業所集中減算の適用を受けていない。</a:t>
            </a:r>
            <a:endParaRPr lang="en-US" altLang="ja-JP" sz="2000" dirty="0"/>
          </a:p>
          <a:p>
            <a:pPr marL="442913" indent="-177800">
              <a:tabLst>
                <a:tab pos="900113" algn="l"/>
              </a:tabLst>
            </a:pPr>
            <a:r>
              <a:rPr lang="ja-JP" altLang="en-US" sz="2000" dirty="0"/>
              <a:t>⑩ 利用者数が介護支援専門員</a:t>
            </a:r>
            <a:r>
              <a:rPr lang="en-US" altLang="ja-JP" sz="2000" dirty="0"/>
              <a:t>1</a:t>
            </a:r>
            <a:r>
              <a:rPr lang="ja-JP" altLang="en-US" sz="2000" dirty="0"/>
              <a:t>人あたり</a:t>
            </a:r>
            <a:r>
              <a:rPr lang="en-US" altLang="ja-JP" sz="2000" dirty="0"/>
              <a:t>45</a:t>
            </a:r>
            <a:r>
              <a:rPr lang="ja-JP" altLang="en-US" sz="2000" dirty="0"/>
              <a:t>名未満。（居宅介護支援費</a:t>
            </a:r>
            <a:r>
              <a:rPr lang="en-US" altLang="ja-JP" sz="2000" dirty="0"/>
              <a:t>Ⅱ</a:t>
            </a:r>
            <a:r>
              <a:rPr lang="ja-JP" altLang="en-US" sz="2000" dirty="0"/>
              <a:t>の場合は</a:t>
            </a:r>
            <a:r>
              <a:rPr lang="en-US" altLang="ja-JP" sz="2000" dirty="0"/>
              <a:t>50</a:t>
            </a:r>
            <a:r>
              <a:rPr lang="ja-JP" altLang="en-US" sz="2000" dirty="0"/>
              <a:t>名未満）</a:t>
            </a:r>
            <a:endParaRPr lang="en-US" altLang="ja-JP" sz="2000" dirty="0"/>
          </a:p>
          <a:p>
            <a:pPr marL="442913" indent="-177800">
              <a:tabLst>
                <a:tab pos="900113" algn="l"/>
              </a:tabLst>
            </a:pPr>
            <a:r>
              <a:rPr lang="ja-JP" altLang="en-US" sz="2000" dirty="0"/>
              <a:t>⑪ 介護支援専門員実務研修における「ケアマネジメントの基礎技術に関する実習」等に協力又は協力体制を確保している。</a:t>
            </a:r>
            <a:r>
              <a:rPr lang="en-US" altLang="ja-JP" sz="2000" dirty="0"/>
              <a:t>※ </a:t>
            </a:r>
            <a:r>
              <a:rPr lang="ja-JP" altLang="en-US" sz="2000" dirty="0"/>
              <a:t>書面によってそれが確認できること。</a:t>
            </a:r>
            <a:endParaRPr lang="en-US" altLang="ja-JP" sz="2000" dirty="0"/>
          </a:p>
          <a:p>
            <a:pPr marL="442913" indent="-177800">
              <a:tabLst>
                <a:tab pos="900113" algn="l"/>
              </a:tabLst>
            </a:pPr>
            <a:r>
              <a:rPr lang="ja-JP" altLang="en-US" sz="2000" dirty="0"/>
              <a:t>⑫ 他法人運営の居宅介護支援事業者と共同で事例検討会、研修等を実施している</a:t>
            </a:r>
            <a:r>
              <a:rPr lang="ja-JP" altLang="en-US" sz="2000" dirty="0" smtClean="0"/>
              <a:t>。</a:t>
            </a:r>
            <a:endParaRPr lang="en-US" altLang="ja-JP" sz="2000" dirty="0" smtClean="0"/>
          </a:p>
          <a:p>
            <a:pPr marL="442913">
              <a:tabLst>
                <a:tab pos="900113" algn="l"/>
              </a:tabLst>
            </a:pPr>
            <a:r>
              <a:rPr lang="en-US" altLang="ja-JP" sz="2000" dirty="0" smtClean="0"/>
              <a:t>※ </a:t>
            </a:r>
            <a:r>
              <a:rPr lang="ja-JP" altLang="en-US" sz="2000" spc="-40" dirty="0"/>
              <a:t>毎年度</a:t>
            </a:r>
            <a:r>
              <a:rPr lang="ja-JP" altLang="en-US" sz="2000" spc="-40" dirty="0" smtClean="0"/>
              <a:t>、次年度の計画（事例検討会等の内容、実施時期、共同で実施する他事業所等）を</a:t>
            </a:r>
            <a:r>
              <a:rPr lang="ja-JP" altLang="en-US" sz="2000" spc="-40" dirty="0"/>
              <a:t>定めること。</a:t>
            </a:r>
            <a:endParaRPr lang="en-US" altLang="ja-JP" sz="2000" spc="-40" dirty="0"/>
          </a:p>
          <a:p>
            <a:pPr marL="442913" indent="-177800"/>
            <a:r>
              <a:rPr lang="ja-JP" altLang="en-US" sz="2000" dirty="0"/>
              <a:t>⑬  必要に応じて、多様な主体等が提供</a:t>
            </a:r>
            <a:r>
              <a:rPr lang="ja-JP" altLang="en-US" sz="2000" dirty="0" smtClean="0"/>
              <a:t>する利用者の日常生活苑版を支援するサービス（介護給付費対象サービス以外の保健医療サービス又は福祉サービス、当該地域の住民による自発的な活動によるサービス等）</a:t>
            </a:r>
            <a:r>
              <a:rPr lang="ja-JP" altLang="en-US" sz="2000" dirty="0"/>
              <a:t>が包括的に提供されるような居宅サービス計画を作成している。 </a:t>
            </a:r>
            <a:endParaRPr lang="en-US" altLang="ja-JP" sz="2000" dirty="0" smtClean="0"/>
          </a:p>
          <a:p>
            <a:pPr marL="442913" indent="-177800"/>
            <a:endParaRPr lang="en-US" altLang="ja-JP" sz="800" dirty="0"/>
          </a:p>
          <a:p>
            <a:pPr marL="442913" indent="-442913"/>
            <a:r>
              <a:rPr lang="en-US" altLang="ja-JP" sz="2000" dirty="0" smtClean="0"/>
              <a:t>【</a:t>
            </a:r>
            <a:r>
              <a:rPr lang="ja-JP" altLang="en-US" sz="2000" dirty="0"/>
              <a:t>特定事業所加算</a:t>
            </a:r>
            <a:r>
              <a:rPr lang="en-US" altLang="ja-JP" sz="2000" dirty="0"/>
              <a:t>(Ⅱ)</a:t>
            </a:r>
            <a:r>
              <a:rPr lang="ja-JP" altLang="en-US" sz="2000" dirty="0"/>
              <a:t>　</a:t>
            </a:r>
            <a:r>
              <a:rPr lang="en-US" altLang="ja-JP" sz="2000" dirty="0"/>
              <a:t>421</a:t>
            </a:r>
            <a:r>
              <a:rPr lang="ja-JP" altLang="en-US" sz="2000" dirty="0"/>
              <a:t>単位／月</a:t>
            </a:r>
            <a:r>
              <a:rPr lang="en-US" altLang="ja-JP" sz="2000" dirty="0" smtClean="0"/>
              <a:t>】</a:t>
            </a:r>
          </a:p>
          <a:p>
            <a:pPr marL="263525" indent="-263525"/>
            <a:r>
              <a:rPr lang="ja-JP" altLang="en-US" sz="2000" dirty="0"/>
              <a:t>　</a:t>
            </a:r>
            <a:r>
              <a:rPr lang="ja-JP" altLang="en-US" sz="2000" dirty="0" smtClean="0"/>
              <a:t>次のいずれにも適合すること。</a:t>
            </a:r>
            <a:endParaRPr lang="en-US" altLang="ja-JP" sz="2000" dirty="0"/>
          </a:p>
          <a:p>
            <a:pPr marL="539750" indent="-185738"/>
            <a:r>
              <a:rPr lang="ja-JP" altLang="en-US" sz="2000" dirty="0"/>
              <a:t>① 特定事業所加算</a:t>
            </a:r>
            <a:r>
              <a:rPr lang="en-US" altLang="ja-JP" sz="2000" dirty="0"/>
              <a:t>(Ⅰ)</a:t>
            </a:r>
            <a:r>
              <a:rPr lang="ja-JP" altLang="en-US" sz="2000" dirty="0"/>
              <a:t>の②～</a:t>
            </a:r>
            <a:r>
              <a:rPr lang="en-US" altLang="ja-JP" sz="2000" dirty="0"/>
              <a:t>④</a:t>
            </a:r>
            <a:r>
              <a:rPr lang="ja-JP" altLang="en-US" sz="2000" dirty="0"/>
              <a:t>及び⑥～⑬の基準に</a:t>
            </a:r>
            <a:r>
              <a:rPr lang="ja-JP" altLang="en-US" sz="2000" dirty="0" smtClean="0"/>
              <a:t>適合する。</a:t>
            </a:r>
            <a:endParaRPr lang="en-US" altLang="ja-JP" sz="2000" dirty="0"/>
          </a:p>
          <a:p>
            <a:pPr marL="539750" indent="-185738"/>
            <a:r>
              <a:rPr lang="ja-JP" altLang="en-US" sz="2000" dirty="0"/>
              <a:t>② 常勤専従の主任介護支援専門員を配置。（支障が無ければ兼務可</a:t>
            </a:r>
            <a:r>
              <a:rPr lang="ja-JP" altLang="en-US" sz="2000" dirty="0" smtClean="0"/>
              <a:t>）</a:t>
            </a:r>
            <a:endParaRPr lang="en-US" altLang="ja-JP" sz="2000" dirty="0"/>
          </a:p>
        </p:txBody>
      </p:sp>
    </p:spTree>
    <p:extLst>
      <p:ext uri="{BB962C8B-B14F-4D97-AF65-F5344CB8AC3E}">
        <p14:creationId xmlns:p14="http://schemas.microsoft.com/office/powerpoint/2010/main" val="384502351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339279A-9CE5-4E47-B07B-F5EE1F1AD395}" type="slidenum">
              <a:rPr kumimoji="1" lang="ja-JP" altLang="en-US" smtClean="0"/>
              <a:t>83</a:t>
            </a:fld>
            <a:endParaRPr kumimoji="1" lang="ja-JP" altLang="en-US"/>
          </a:p>
        </p:txBody>
      </p:sp>
      <p:sp>
        <p:nvSpPr>
          <p:cNvPr id="3" name="正方形/長方形 2"/>
          <p:cNvSpPr/>
          <p:nvPr/>
        </p:nvSpPr>
        <p:spPr>
          <a:xfrm>
            <a:off x="0" y="0"/>
            <a:ext cx="12192000" cy="6863417"/>
          </a:xfrm>
          <a:prstGeom prst="rect">
            <a:avLst/>
          </a:prstGeom>
        </p:spPr>
        <p:txBody>
          <a:bodyPr wrap="square">
            <a:spAutoFit/>
          </a:bodyPr>
          <a:lstStyle/>
          <a:p>
            <a:r>
              <a:rPr lang="en-US" altLang="ja-JP" sz="2000" dirty="0"/>
              <a:t>【</a:t>
            </a:r>
            <a:r>
              <a:rPr lang="ja-JP" altLang="en-US" sz="2000" dirty="0"/>
              <a:t>特定事業所加算</a:t>
            </a:r>
            <a:r>
              <a:rPr lang="en-US" altLang="ja-JP" sz="2000" dirty="0"/>
              <a:t>(Ⅲ)</a:t>
            </a:r>
            <a:r>
              <a:rPr lang="ja-JP" altLang="en-US" sz="2000" dirty="0"/>
              <a:t>　</a:t>
            </a:r>
            <a:r>
              <a:rPr lang="en-US" altLang="ja-JP" sz="2000" dirty="0"/>
              <a:t>323</a:t>
            </a:r>
            <a:r>
              <a:rPr lang="ja-JP" altLang="en-US" sz="2000" dirty="0"/>
              <a:t>単位／月</a:t>
            </a:r>
            <a:r>
              <a:rPr lang="en-US" altLang="ja-JP" sz="2000" dirty="0"/>
              <a:t>】</a:t>
            </a:r>
          </a:p>
          <a:p>
            <a:pPr marL="539750" indent="-274638"/>
            <a:r>
              <a:rPr lang="ja-JP" altLang="en-US" sz="2000" dirty="0"/>
              <a:t>次のいずれにも適合すること。</a:t>
            </a:r>
            <a:endParaRPr lang="en-US" altLang="ja-JP" sz="2000" dirty="0"/>
          </a:p>
          <a:p>
            <a:pPr marL="539750" indent="-185738"/>
            <a:r>
              <a:rPr lang="ja-JP" altLang="en-US" sz="2000" dirty="0"/>
              <a:t>① 特定事業所加算</a:t>
            </a:r>
            <a:r>
              <a:rPr lang="en-US" altLang="ja-JP" sz="2000" dirty="0"/>
              <a:t>(Ⅰ)</a:t>
            </a:r>
            <a:r>
              <a:rPr lang="ja-JP" altLang="en-US" sz="2000" dirty="0"/>
              <a:t>の③、</a:t>
            </a:r>
            <a:r>
              <a:rPr lang="en-US" altLang="ja-JP" sz="2000" dirty="0"/>
              <a:t>④</a:t>
            </a:r>
            <a:r>
              <a:rPr lang="ja-JP" altLang="en-US" sz="2000" dirty="0"/>
              <a:t>及び⑥～⑬の基準に適合する。</a:t>
            </a:r>
            <a:endParaRPr lang="en-US" altLang="ja-JP" sz="2000" dirty="0"/>
          </a:p>
          <a:p>
            <a:pPr marL="539750" indent="-185738"/>
            <a:r>
              <a:rPr lang="ja-JP" altLang="en-US" sz="2000" dirty="0"/>
              <a:t>② 常勤専従の主任介護支援専門員を配置。（支障が無ければ兼務可）</a:t>
            </a:r>
            <a:endParaRPr lang="en-US" altLang="ja-JP" sz="2000" dirty="0"/>
          </a:p>
          <a:p>
            <a:pPr marL="539750" indent="-185738"/>
            <a:r>
              <a:rPr lang="ja-JP" altLang="en-US" sz="2000" dirty="0"/>
              <a:t>③ 常勤専従の介護支援専門員を２名以上配置。 （支障が無ければ兼務可）</a:t>
            </a:r>
            <a:endParaRPr lang="en-US" altLang="ja-JP" sz="2000" dirty="0"/>
          </a:p>
          <a:p>
            <a:pPr marL="539750" indent="-539750"/>
            <a:r>
              <a:rPr lang="en-US" altLang="ja-JP" sz="2000" dirty="0"/>
              <a:t>【</a:t>
            </a:r>
            <a:r>
              <a:rPr lang="ja-JP" altLang="en-US" sz="2000" dirty="0"/>
              <a:t>特定事業所加算</a:t>
            </a:r>
            <a:r>
              <a:rPr lang="en-US" altLang="ja-JP" sz="2000" dirty="0"/>
              <a:t>(A)</a:t>
            </a:r>
            <a:r>
              <a:rPr lang="ja-JP" altLang="en-US" sz="2000" dirty="0"/>
              <a:t>　</a:t>
            </a:r>
            <a:r>
              <a:rPr lang="en-US" altLang="ja-JP" sz="2000" dirty="0"/>
              <a:t>114</a:t>
            </a:r>
            <a:r>
              <a:rPr lang="ja-JP" altLang="en-US" sz="2000" dirty="0"/>
              <a:t>単位／月</a:t>
            </a:r>
            <a:r>
              <a:rPr lang="en-US" altLang="ja-JP" sz="2000" dirty="0"/>
              <a:t>】</a:t>
            </a:r>
          </a:p>
          <a:p>
            <a:pPr marL="539750" indent="-539750"/>
            <a:r>
              <a:rPr lang="ja-JP" altLang="en-US" sz="2000" dirty="0"/>
              <a:t>　次のいずれにも適合すること。</a:t>
            </a:r>
            <a:endParaRPr lang="en-US" altLang="ja-JP" sz="2000" dirty="0"/>
          </a:p>
          <a:p>
            <a:pPr marL="530225" indent="-177800"/>
            <a:r>
              <a:rPr lang="ja-JP" altLang="en-US" sz="2000" dirty="0"/>
              <a:t>① 特定事業所加算</a:t>
            </a:r>
            <a:r>
              <a:rPr lang="en-US" altLang="ja-JP" sz="2000" dirty="0"/>
              <a:t>(Ⅰ)</a:t>
            </a:r>
            <a:r>
              <a:rPr lang="ja-JP" altLang="en-US" sz="2000" dirty="0"/>
              <a:t>の③、</a:t>
            </a:r>
            <a:r>
              <a:rPr lang="en-US" altLang="ja-JP" sz="2000" dirty="0"/>
              <a:t>④</a:t>
            </a:r>
            <a:r>
              <a:rPr lang="ja-JP" altLang="en-US" sz="2000" dirty="0"/>
              <a:t>及び⑥～⑬の基準に適合する。（④⑥⑪⑫は、他の居宅介護支援事業所と連携でも可</a:t>
            </a:r>
            <a:r>
              <a:rPr lang="en-US" altLang="ja-JP" sz="2000" dirty="0"/>
              <a:t>)</a:t>
            </a:r>
          </a:p>
          <a:p>
            <a:pPr marL="530225" indent="-177800"/>
            <a:r>
              <a:rPr lang="ja-JP" altLang="en-US" sz="2000" dirty="0"/>
              <a:t>② 常勤専従の主任介護支援専門員を配置。（支障が無ければ兼務可）</a:t>
            </a:r>
            <a:endParaRPr lang="en-US" altLang="ja-JP" sz="2000" dirty="0"/>
          </a:p>
          <a:p>
            <a:pPr marL="530225" indent="-177800"/>
            <a:r>
              <a:rPr lang="ja-JP" altLang="en-US" sz="2000" dirty="0"/>
              <a:t>③ 常勤専従の介護支援専門員を１名以上配置。 （支障が無ければ兼務可）</a:t>
            </a:r>
            <a:endParaRPr lang="en-US" altLang="ja-JP" sz="2000" dirty="0"/>
          </a:p>
          <a:p>
            <a:pPr marL="530225" indent="-177800"/>
            <a:r>
              <a:rPr lang="ja-JP" altLang="en-US" sz="2000" dirty="0"/>
              <a:t>④ 専従の介護支援専門員を常勤換算方法で１以上配置。（支障が無ければ兼務可）</a:t>
            </a:r>
            <a:endParaRPr lang="en-US" altLang="ja-JP" sz="2000" dirty="0"/>
          </a:p>
          <a:p>
            <a:pPr lvl="0"/>
            <a:endParaRPr lang="en-US" altLang="ja-JP" sz="2000" b="1" dirty="0" smtClean="0">
              <a:solidFill>
                <a:prstClr val="black"/>
              </a:solidFill>
            </a:endParaRPr>
          </a:p>
          <a:p>
            <a:pPr lvl="0"/>
            <a:r>
              <a:rPr lang="ja-JP" altLang="en-US" sz="2000" b="1" dirty="0" smtClean="0">
                <a:solidFill>
                  <a:prstClr val="black"/>
                </a:solidFill>
              </a:rPr>
              <a:t>（</a:t>
            </a:r>
            <a:r>
              <a:rPr lang="ja-JP" altLang="en-US" sz="2000" b="1" dirty="0">
                <a:solidFill>
                  <a:prstClr val="black"/>
                </a:solidFill>
              </a:rPr>
              <a:t>３）特定事業所医療介護連携加算　</a:t>
            </a:r>
            <a:r>
              <a:rPr lang="ja-JP" altLang="en-US" sz="2000" dirty="0">
                <a:solidFill>
                  <a:prstClr val="black"/>
                </a:solidFill>
              </a:rPr>
              <a:t>　</a:t>
            </a:r>
            <a:r>
              <a:rPr lang="en-US" altLang="ja-JP" sz="2000" dirty="0">
                <a:solidFill>
                  <a:prstClr val="black"/>
                </a:solidFill>
              </a:rPr>
              <a:t>125</a:t>
            </a:r>
            <a:r>
              <a:rPr lang="ja-JP" altLang="en-US" sz="2000" dirty="0">
                <a:solidFill>
                  <a:prstClr val="black"/>
                </a:solidFill>
              </a:rPr>
              <a:t>単位／月　</a:t>
            </a:r>
            <a:r>
              <a:rPr lang="en-US" altLang="ja-JP" sz="2000" dirty="0">
                <a:solidFill>
                  <a:prstClr val="black"/>
                </a:solidFill>
              </a:rPr>
              <a:t>※</a:t>
            </a:r>
            <a:r>
              <a:rPr lang="ja-JP" altLang="en-US" sz="2000" dirty="0">
                <a:solidFill>
                  <a:prstClr val="black"/>
                </a:solidFill>
              </a:rPr>
              <a:t>体制届が</a:t>
            </a:r>
            <a:r>
              <a:rPr lang="ja-JP" altLang="en-US" sz="2000" dirty="0" smtClean="0">
                <a:solidFill>
                  <a:prstClr val="black"/>
                </a:solidFill>
              </a:rPr>
              <a:t>必要</a:t>
            </a:r>
            <a:endParaRPr lang="en-US" altLang="ja-JP" sz="2000" dirty="0" smtClean="0">
              <a:solidFill>
                <a:prstClr val="black"/>
              </a:solidFill>
            </a:endParaRPr>
          </a:p>
          <a:p>
            <a:pPr indent="265113"/>
            <a:r>
              <a:rPr lang="ja-JP" altLang="en-US" sz="2000" dirty="0"/>
              <a:t>次のいずれにも適合すること。</a:t>
            </a:r>
            <a:endParaRPr lang="en-US" altLang="ja-JP" sz="2000" dirty="0"/>
          </a:p>
          <a:p>
            <a:pPr marL="442913" lvl="0" indent="-177800"/>
            <a:r>
              <a:rPr lang="ja-JP" altLang="en-US" sz="2000" dirty="0" smtClean="0">
                <a:solidFill>
                  <a:prstClr val="black"/>
                </a:solidFill>
              </a:rPr>
              <a:t>① </a:t>
            </a:r>
            <a:r>
              <a:rPr lang="ja-JP" altLang="en-US" sz="2000" dirty="0">
                <a:solidFill>
                  <a:prstClr val="black"/>
                </a:solidFill>
              </a:rPr>
              <a:t>前々年度の</a:t>
            </a:r>
            <a:r>
              <a:rPr lang="en-US" altLang="ja-JP" sz="2000" dirty="0">
                <a:solidFill>
                  <a:prstClr val="black"/>
                </a:solidFill>
              </a:rPr>
              <a:t>3</a:t>
            </a:r>
            <a:r>
              <a:rPr lang="ja-JP" altLang="en-US" sz="2000" dirty="0">
                <a:solidFill>
                  <a:prstClr val="black"/>
                </a:solidFill>
              </a:rPr>
              <a:t>月から前年度の</a:t>
            </a:r>
            <a:r>
              <a:rPr lang="en-US" altLang="ja-JP" sz="2000" dirty="0">
                <a:solidFill>
                  <a:prstClr val="black"/>
                </a:solidFill>
              </a:rPr>
              <a:t>2</a:t>
            </a:r>
            <a:r>
              <a:rPr lang="ja-JP" altLang="en-US" sz="2000" dirty="0">
                <a:solidFill>
                  <a:prstClr val="black"/>
                </a:solidFill>
              </a:rPr>
              <a:t>月までの間において退院・退所加算の算定に係る病院、</a:t>
            </a:r>
            <a:r>
              <a:rPr lang="ja-JP" altLang="en-US" sz="2000" dirty="0" smtClean="0">
                <a:solidFill>
                  <a:prstClr val="black"/>
                </a:solidFill>
              </a:rPr>
              <a:t>診療所、地域密着型介護老人福祉施設又は介護保険施設との</a:t>
            </a:r>
            <a:r>
              <a:rPr lang="ja-JP" altLang="en-US" sz="2000" u="sng" dirty="0" smtClean="0">
                <a:solidFill>
                  <a:prstClr val="black"/>
                </a:solidFill>
              </a:rPr>
              <a:t>連携の回数</a:t>
            </a:r>
            <a:r>
              <a:rPr lang="ja-JP" altLang="en-US" sz="2000" dirty="0">
                <a:solidFill>
                  <a:prstClr val="black"/>
                </a:solidFill>
              </a:rPr>
              <a:t>の合計</a:t>
            </a:r>
            <a:r>
              <a:rPr lang="ja-JP" altLang="en-US" sz="2000" dirty="0" smtClean="0">
                <a:solidFill>
                  <a:prstClr val="black"/>
                </a:solidFill>
              </a:rPr>
              <a:t>が</a:t>
            </a:r>
            <a:r>
              <a:rPr lang="en-US" altLang="ja-JP" sz="2000" dirty="0" smtClean="0">
                <a:solidFill>
                  <a:prstClr val="black"/>
                </a:solidFill>
              </a:rPr>
              <a:t>35</a:t>
            </a:r>
            <a:r>
              <a:rPr lang="ja-JP" altLang="en-US" sz="2000" dirty="0">
                <a:solidFill>
                  <a:prstClr val="black"/>
                </a:solidFill>
              </a:rPr>
              <a:t>回以上である。</a:t>
            </a:r>
          </a:p>
          <a:p>
            <a:pPr marL="442913" lvl="0" indent="-177800"/>
            <a:r>
              <a:rPr lang="ja-JP" altLang="en-US" sz="2000" dirty="0">
                <a:solidFill>
                  <a:prstClr val="black"/>
                </a:solidFill>
              </a:rPr>
              <a:t>② </a:t>
            </a:r>
            <a:r>
              <a:rPr lang="ja-JP" altLang="en-US" sz="2000" spc="-20" dirty="0">
                <a:solidFill>
                  <a:prstClr val="black"/>
                </a:solidFill>
              </a:rPr>
              <a:t>前々年度の</a:t>
            </a:r>
            <a:r>
              <a:rPr lang="en-US" altLang="ja-JP" sz="2000" spc="-20" dirty="0">
                <a:solidFill>
                  <a:prstClr val="black"/>
                </a:solidFill>
              </a:rPr>
              <a:t>3</a:t>
            </a:r>
            <a:r>
              <a:rPr lang="ja-JP" altLang="en-US" sz="2000" spc="-20" dirty="0">
                <a:solidFill>
                  <a:prstClr val="black"/>
                </a:solidFill>
              </a:rPr>
              <a:t>月から前年度の</a:t>
            </a:r>
            <a:r>
              <a:rPr lang="en-US" altLang="ja-JP" sz="2000" spc="-20" dirty="0">
                <a:solidFill>
                  <a:prstClr val="black"/>
                </a:solidFill>
              </a:rPr>
              <a:t>2</a:t>
            </a:r>
            <a:r>
              <a:rPr lang="ja-JP" altLang="en-US" sz="2000" spc="-20" dirty="0">
                <a:solidFill>
                  <a:prstClr val="black"/>
                </a:solidFill>
              </a:rPr>
              <a:t>月までの間にターミナルケアマネジメント加算</a:t>
            </a:r>
            <a:r>
              <a:rPr lang="ja-JP" altLang="en-US" sz="2000" spc="-20" dirty="0" smtClean="0">
                <a:solidFill>
                  <a:prstClr val="black"/>
                </a:solidFill>
              </a:rPr>
              <a:t>を</a:t>
            </a:r>
            <a:r>
              <a:rPr lang="en-US" altLang="ja-JP" sz="2000" spc="-20" dirty="0" smtClean="0">
                <a:solidFill>
                  <a:prstClr val="black"/>
                </a:solidFill>
              </a:rPr>
              <a:t>15</a:t>
            </a:r>
            <a:r>
              <a:rPr lang="ja-JP" altLang="en-US" sz="2000" spc="-20" dirty="0">
                <a:solidFill>
                  <a:prstClr val="black"/>
                </a:solidFill>
              </a:rPr>
              <a:t>回以上算定している。</a:t>
            </a:r>
          </a:p>
          <a:p>
            <a:pPr marL="530225" lvl="0" indent="-176213"/>
            <a:r>
              <a:rPr lang="en-US" altLang="ja-JP" sz="2000" dirty="0">
                <a:solidFill>
                  <a:prstClr val="black"/>
                </a:solidFill>
              </a:rPr>
              <a:t>※ </a:t>
            </a:r>
            <a:r>
              <a:rPr lang="ja-JP" altLang="en-US" sz="2000" dirty="0">
                <a:solidFill>
                  <a:prstClr val="black"/>
                </a:solidFill>
              </a:rPr>
              <a:t>令和</a:t>
            </a:r>
            <a:r>
              <a:rPr lang="en-US" altLang="ja-JP" sz="2000" dirty="0">
                <a:solidFill>
                  <a:prstClr val="black"/>
                </a:solidFill>
              </a:rPr>
              <a:t>7</a:t>
            </a:r>
            <a:r>
              <a:rPr lang="ja-JP" altLang="en-US" sz="2000" dirty="0">
                <a:solidFill>
                  <a:prstClr val="black"/>
                </a:solidFill>
              </a:rPr>
              <a:t>年</a:t>
            </a:r>
            <a:r>
              <a:rPr lang="en-US" altLang="ja-JP" sz="2000" dirty="0">
                <a:solidFill>
                  <a:prstClr val="black"/>
                </a:solidFill>
              </a:rPr>
              <a:t>4</a:t>
            </a:r>
            <a:r>
              <a:rPr lang="ja-JP" altLang="en-US" sz="2000" dirty="0">
                <a:solidFill>
                  <a:prstClr val="black"/>
                </a:solidFill>
              </a:rPr>
              <a:t>月</a:t>
            </a:r>
            <a:r>
              <a:rPr lang="en-US" altLang="ja-JP" sz="2000" dirty="0">
                <a:solidFill>
                  <a:prstClr val="black"/>
                </a:solidFill>
              </a:rPr>
              <a:t>1</a:t>
            </a:r>
            <a:r>
              <a:rPr lang="ja-JP" altLang="en-US" sz="2000" dirty="0">
                <a:solidFill>
                  <a:prstClr val="black"/>
                </a:solidFill>
              </a:rPr>
              <a:t>日から令和</a:t>
            </a:r>
            <a:r>
              <a:rPr lang="en-US" altLang="ja-JP" sz="2000" dirty="0">
                <a:solidFill>
                  <a:prstClr val="black"/>
                </a:solidFill>
              </a:rPr>
              <a:t>8</a:t>
            </a:r>
            <a:r>
              <a:rPr lang="ja-JP" altLang="en-US" sz="2000" dirty="0">
                <a:solidFill>
                  <a:prstClr val="black"/>
                </a:solidFill>
              </a:rPr>
              <a:t>年</a:t>
            </a:r>
            <a:r>
              <a:rPr lang="en-US" altLang="ja-JP" sz="2000" dirty="0">
                <a:solidFill>
                  <a:prstClr val="black"/>
                </a:solidFill>
              </a:rPr>
              <a:t>3</a:t>
            </a:r>
            <a:r>
              <a:rPr lang="ja-JP" altLang="en-US" sz="2000" dirty="0">
                <a:solidFill>
                  <a:prstClr val="black"/>
                </a:solidFill>
              </a:rPr>
              <a:t>月</a:t>
            </a:r>
            <a:r>
              <a:rPr lang="en-US" altLang="ja-JP" sz="2000" dirty="0">
                <a:solidFill>
                  <a:prstClr val="black"/>
                </a:solidFill>
              </a:rPr>
              <a:t>31</a:t>
            </a:r>
            <a:r>
              <a:rPr lang="ja-JP" altLang="en-US" sz="2000" dirty="0">
                <a:solidFill>
                  <a:prstClr val="black"/>
                </a:solidFill>
              </a:rPr>
              <a:t>日までの経過</a:t>
            </a:r>
            <a:r>
              <a:rPr lang="ja-JP" altLang="en-US" sz="2000" dirty="0" smtClean="0">
                <a:solidFill>
                  <a:prstClr val="black"/>
                </a:solidFill>
              </a:rPr>
              <a:t>措置 </a:t>
            </a:r>
            <a:r>
              <a:rPr lang="en-US" altLang="ja-JP" sz="2000" dirty="0" smtClean="0">
                <a:solidFill>
                  <a:prstClr val="black"/>
                </a:solidFill>
              </a:rPr>
              <a:t>= </a:t>
            </a:r>
            <a:r>
              <a:rPr lang="ja-JP" altLang="en-US" sz="2000" dirty="0" smtClean="0">
                <a:solidFill>
                  <a:prstClr val="black"/>
                </a:solidFill>
              </a:rPr>
              <a:t>令和</a:t>
            </a:r>
            <a:r>
              <a:rPr lang="en-US" altLang="ja-JP" sz="2000" dirty="0">
                <a:solidFill>
                  <a:prstClr val="black"/>
                </a:solidFill>
              </a:rPr>
              <a:t>6</a:t>
            </a:r>
            <a:r>
              <a:rPr lang="ja-JP" altLang="en-US" sz="2000" dirty="0">
                <a:solidFill>
                  <a:prstClr val="black"/>
                </a:solidFill>
              </a:rPr>
              <a:t>年</a:t>
            </a:r>
            <a:r>
              <a:rPr lang="en-US" altLang="ja-JP" sz="2000" dirty="0">
                <a:solidFill>
                  <a:prstClr val="black"/>
                </a:solidFill>
              </a:rPr>
              <a:t>3</a:t>
            </a:r>
            <a:r>
              <a:rPr lang="ja-JP" altLang="en-US" sz="2000" dirty="0">
                <a:solidFill>
                  <a:prstClr val="black"/>
                </a:solidFill>
              </a:rPr>
              <a:t>月におけるターミナルケアマネジメント加算の算定回数に</a:t>
            </a:r>
            <a:r>
              <a:rPr lang="en-US" altLang="ja-JP" sz="2000" dirty="0">
                <a:solidFill>
                  <a:prstClr val="black"/>
                </a:solidFill>
              </a:rPr>
              <a:t>3</a:t>
            </a:r>
            <a:r>
              <a:rPr lang="ja-JP" altLang="en-US" sz="2000" dirty="0">
                <a:solidFill>
                  <a:prstClr val="black"/>
                </a:solidFill>
              </a:rPr>
              <a:t>を乗じた数に令和</a:t>
            </a:r>
            <a:r>
              <a:rPr lang="en-US" altLang="ja-JP" sz="2000" dirty="0">
                <a:solidFill>
                  <a:prstClr val="black"/>
                </a:solidFill>
              </a:rPr>
              <a:t>6</a:t>
            </a:r>
            <a:r>
              <a:rPr lang="ja-JP" altLang="en-US" sz="2000" dirty="0">
                <a:solidFill>
                  <a:prstClr val="black"/>
                </a:solidFill>
              </a:rPr>
              <a:t>年</a:t>
            </a:r>
            <a:r>
              <a:rPr lang="en-US" altLang="ja-JP" sz="2000" dirty="0">
                <a:solidFill>
                  <a:prstClr val="black"/>
                </a:solidFill>
              </a:rPr>
              <a:t>4</a:t>
            </a:r>
            <a:r>
              <a:rPr lang="ja-JP" altLang="en-US" sz="2000" dirty="0">
                <a:solidFill>
                  <a:prstClr val="black"/>
                </a:solidFill>
              </a:rPr>
              <a:t>月から令和</a:t>
            </a:r>
            <a:r>
              <a:rPr lang="en-US" altLang="ja-JP" sz="2000" dirty="0">
                <a:solidFill>
                  <a:prstClr val="black"/>
                </a:solidFill>
              </a:rPr>
              <a:t>7</a:t>
            </a:r>
            <a:r>
              <a:rPr lang="ja-JP" altLang="en-US" sz="2000" dirty="0">
                <a:solidFill>
                  <a:prstClr val="black"/>
                </a:solidFill>
              </a:rPr>
              <a:t>年</a:t>
            </a:r>
            <a:r>
              <a:rPr lang="en-US" altLang="ja-JP" sz="2000" dirty="0">
                <a:solidFill>
                  <a:prstClr val="black"/>
                </a:solidFill>
              </a:rPr>
              <a:t>2</a:t>
            </a:r>
            <a:r>
              <a:rPr lang="ja-JP" altLang="en-US" sz="2000" dirty="0">
                <a:solidFill>
                  <a:prstClr val="black"/>
                </a:solidFill>
              </a:rPr>
              <a:t>月までの間におけるターミナルケアマネジメント加算の算定回数を加えた数が</a:t>
            </a:r>
            <a:r>
              <a:rPr lang="en-US" altLang="ja-JP" sz="2000" dirty="0">
                <a:solidFill>
                  <a:prstClr val="black"/>
                </a:solidFill>
              </a:rPr>
              <a:t>15</a:t>
            </a:r>
            <a:r>
              <a:rPr lang="ja-JP" altLang="en-US" sz="2000" dirty="0">
                <a:solidFill>
                  <a:prstClr val="black"/>
                </a:solidFill>
              </a:rPr>
              <a:t>回以上である場合に要件を満たす。</a:t>
            </a:r>
          </a:p>
          <a:p>
            <a:pPr marL="530225" lvl="0" indent="-176213"/>
            <a:r>
              <a:rPr lang="ja-JP" altLang="en-US" sz="2000" dirty="0">
                <a:solidFill>
                  <a:prstClr val="black"/>
                </a:solidFill>
              </a:rPr>
              <a:t>③ 特定事業所</a:t>
            </a:r>
            <a:r>
              <a:rPr lang="ja-JP" altLang="en-US" sz="2000" dirty="0" smtClean="0">
                <a:solidFill>
                  <a:prstClr val="black"/>
                </a:solidFill>
              </a:rPr>
              <a:t>加算</a:t>
            </a:r>
            <a:r>
              <a:rPr lang="en-US" altLang="ja-JP" sz="2000" dirty="0" smtClean="0">
                <a:solidFill>
                  <a:prstClr val="black"/>
                </a:solidFill>
              </a:rPr>
              <a:t>(Ⅰ)</a:t>
            </a:r>
            <a:r>
              <a:rPr lang="ja-JP" altLang="en-US" sz="2000" dirty="0" err="1" smtClean="0">
                <a:solidFill>
                  <a:prstClr val="black"/>
                </a:solidFill>
              </a:rPr>
              <a:t>、</a:t>
            </a:r>
            <a:r>
              <a:rPr lang="en-US" altLang="ja-JP" sz="2000" dirty="0" smtClean="0">
                <a:solidFill>
                  <a:prstClr val="black"/>
                </a:solidFill>
              </a:rPr>
              <a:t>(Ⅱ)</a:t>
            </a:r>
            <a:r>
              <a:rPr lang="ja-JP" altLang="en-US" sz="2000" dirty="0" smtClean="0">
                <a:solidFill>
                  <a:prstClr val="black"/>
                </a:solidFill>
              </a:rPr>
              <a:t>又は</a:t>
            </a:r>
            <a:r>
              <a:rPr lang="en-US" altLang="ja-JP" sz="2000" dirty="0" smtClean="0">
                <a:solidFill>
                  <a:prstClr val="black"/>
                </a:solidFill>
              </a:rPr>
              <a:t>(Ⅲ)</a:t>
            </a:r>
            <a:r>
              <a:rPr lang="ja-JP" altLang="en-US" sz="2000" dirty="0" smtClean="0">
                <a:solidFill>
                  <a:prstClr val="black"/>
                </a:solidFill>
              </a:rPr>
              <a:t>を</a:t>
            </a:r>
            <a:r>
              <a:rPr lang="ja-JP" altLang="en-US" sz="2000" dirty="0">
                <a:solidFill>
                  <a:prstClr val="black"/>
                </a:solidFill>
              </a:rPr>
              <a:t>算定している。</a:t>
            </a:r>
            <a:endParaRPr lang="en-US" altLang="ja-JP" sz="2000" dirty="0">
              <a:solidFill>
                <a:prstClr val="black"/>
              </a:solidFill>
            </a:endParaRPr>
          </a:p>
        </p:txBody>
      </p:sp>
    </p:spTree>
    <p:extLst>
      <p:ext uri="{BB962C8B-B14F-4D97-AF65-F5344CB8AC3E}">
        <p14:creationId xmlns:p14="http://schemas.microsoft.com/office/powerpoint/2010/main" val="45251492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384059"/>
            <a:ext cx="2743200" cy="365125"/>
          </a:xfrm>
        </p:spPr>
        <p:txBody>
          <a:bodyPr/>
          <a:lstStyle/>
          <a:p>
            <a:fld id="{D339279A-9CE5-4E47-B07B-F5EE1F1AD395}" type="slidenum">
              <a:rPr kumimoji="1" lang="ja-JP" altLang="en-US" smtClean="0"/>
              <a:t>84</a:t>
            </a:fld>
            <a:endParaRPr kumimoji="1" lang="ja-JP" altLang="en-US" dirty="0"/>
          </a:p>
        </p:txBody>
      </p:sp>
      <p:sp>
        <p:nvSpPr>
          <p:cNvPr id="3" name="正方形/長方形 2"/>
          <p:cNvSpPr/>
          <p:nvPr/>
        </p:nvSpPr>
        <p:spPr>
          <a:xfrm>
            <a:off x="0" y="-5417"/>
            <a:ext cx="12192000" cy="7248138"/>
          </a:xfrm>
          <a:prstGeom prst="rect">
            <a:avLst/>
          </a:prstGeom>
        </p:spPr>
        <p:txBody>
          <a:bodyPr wrap="square">
            <a:spAutoFit/>
          </a:bodyPr>
          <a:lstStyle/>
          <a:p>
            <a:r>
              <a:rPr lang="ja-JP" altLang="en-US" sz="2000" b="1" dirty="0" smtClean="0"/>
              <a:t>（４）入院時情報連携加算　</a:t>
            </a:r>
            <a:endParaRPr lang="en-US" altLang="ja-JP" sz="2000" b="1" dirty="0" smtClean="0"/>
          </a:p>
          <a:p>
            <a:pPr marL="176213"/>
            <a:r>
              <a:rPr lang="en-US" altLang="ja-JP" sz="2000" dirty="0" smtClean="0"/>
              <a:t>※ </a:t>
            </a:r>
            <a:r>
              <a:rPr lang="ja-JP" altLang="en-US" sz="2000" dirty="0" smtClean="0"/>
              <a:t>加算</a:t>
            </a:r>
            <a:r>
              <a:rPr lang="en-US" altLang="ja-JP" sz="2000" dirty="0" smtClean="0"/>
              <a:t>(Ⅰ)</a:t>
            </a:r>
            <a:r>
              <a:rPr lang="ja-JP" altLang="en-US" sz="2000" dirty="0" smtClean="0"/>
              <a:t>と</a:t>
            </a:r>
            <a:r>
              <a:rPr lang="en-US" altLang="ja-JP" sz="2000" dirty="0" smtClean="0"/>
              <a:t>(Ⅱ)</a:t>
            </a:r>
            <a:r>
              <a:rPr lang="ja-JP" altLang="en-US" sz="2000" dirty="0" smtClean="0"/>
              <a:t>は同時算定できない。</a:t>
            </a:r>
            <a:endParaRPr lang="en-US" altLang="ja-JP" sz="2000" dirty="0" smtClean="0"/>
          </a:p>
          <a:p>
            <a:pPr indent="176213"/>
            <a:r>
              <a:rPr lang="en-US" altLang="ja-JP" sz="2000" dirty="0"/>
              <a:t>※ </a:t>
            </a:r>
            <a:r>
              <a:rPr lang="ja-JP" altLang="en-US" sz="2000" dirty="0" smtClean="0"/>
              <a:t>利用者</a:t>
            </a:r>
            <a:r>
              <a:rPr lang="en-US" altLang="ja-JP" sz="2000" dirty="0" smtClean="0"/>
              <a:t>1</a:t>
            </a:r>
            <a:r>
              <a:rPr lang="ja-JP" altLang="en-US" sz="2000" dirty="0" smtClean="0"/>
              <a:t>人につき</a:t>
            </a:r>
            <a:r>
              <a:rPr lang="en-US" altLang="ja-JP" sz="2000" dirty="0" smtClean="0"/>
              <a:t>1</a:t>
            </a:r>
            <a:r>
              <a:rPr lang="ja-JP" altLang="en-US" sz="2000" dirty="0"/>
              <a:t>月に</a:t>
            </a:r>
            <a:r>
              <a:rPr lang="en-US" altLang="ja-JP" sz="2000" dirty="0"/>
              <a:t>1</a:t>
            </a:r>
            <a:r>
              <a:rPr lang="ja-JP" altLang="en-US" sz="2000" dirty="0"/>
              <a:t>回を</a:t>
            </a:r>
            <a:r>
              <a:rPr lang="ja-JP" altLang="en-US" sz="2000" dirty="0" smtClean="0"/>
              <a:t>限度として加算する。</a:t>
            </a:r>
            <a:endParaRPr lang="en-US" altLang="ja-JP" sz="2000" dirty="0"/>
          </a:p>
          <a:p>
            <a:pPr marL="263525"/>
            <a:r>
              <a:rPr lang="en-US" altLang="ja-JP" sz="2000" dirty="0" smtClean="0"/>
              <a:t>【</a:t>
            </a:r>
            <a:r>
              <a:rPr lang="ja-JP" altLang="en-US" sz="2000" dirty="0" smtClean="0"/>
              <a:t>入院時情報連携加算</a:t>
            </a:r>
            <a:r>
              <a:rPr lang="en-US" altLang="ja-JP" sz="2000" dirty="0" smtClean="0"/>
              <a:t>(Ⅰ)</a:t>
            </a:r>
            <a:r>
              <a:rPr lang="ja-JP" altLang="en-US" sz="2000" dirty="0" smtClean="0"/>
              <a:t>　</a:t>
            </a:r>
            <a:r>
              <a:rPr lang="en-US" altLang="ja-JP" sz="2000" dirty="0" smtClean="0"/>
              <a:t>250</a:t>
            </a:r>
            <a:r>
              <a:rPr lang="ja-JP" altLang="en-US" sz="2000" dirty="0" smtClean="0"/>
              <a:t>単位／</a:t>
            </a:r>
            <a:r>
              <a:rPr lang="ja-JP" altLang="en-US" sz="2000" dirty="0"/>
              <a:t>月</a:t>
            </a:r>
            <a:r>
              <a:rPr lang="en-US" altLang="ja-JP" sz="2000" dirty="0" smtClean="0"/>
              <a:t>】</a:t>
            </a:r>
          </a:p>
          <a:p>
            <a:pPr marL="354013" indent="180975"/>
            <a:r>
              <a:rPr lang="ja-JP" altLang="en-US" sz="2000" spc="-100" dirty="0"/>
              <a:t>利用者</a:t>
            </a:r>
            <a:r>
              <a:rPr lang="ja-JP" altLang="en-US" sz="2000" spc="-100" dirty="0" smtClean="0"/>
              <a:t>が病院又は診療所に入院</a:t>
            </a:r>
            <a:r>
              <a:rPr lang="ja-JP" altLang="en-US" sz="2000" spc="-100" dirty="0"/>
              <a:t>した日のうちに</a:t>
            </a:r>
            <a:r>
              <a:rPr lang="ja-JP" altLang="en-US" sz="2000" spc="-100" dirty="0" smtClean="0"/>
              <a:t>、当該医療</a:t>
            </a:r>
            <a:r>
              <a:rPr lang="ja-JP" altLang="en-US" sz="2000" spc="-100" dirty="0"/>
              <a:t>機関の職員に</a:t>
            </a:r>
            <a:r>
              <a:rPr lang="ja-JP" altLang="en-US" sz="2000" spc="-100" dirty="0" smtClean="0"/>
              <a:t>対して</a:t>
            </a:r>
            <a:r>
              <a:rPr lang="ja-JP" altLang="en-US" sz="2000" u="sng" spc="-100" dirty="0" smtClean="0"/>
              <a:t>必要</a:t>
            </a:r>
            <a:r>
              <a:rPr lang="ja-JP" altLang="en-US" sz="2000" u="sng" spc="-100" dirty="0"/>
              <a:t>な情報</a:t>
            </a:r>
            <a:r>
              <a:rPr lang="ja-JP" altLang="en-US" sz="2000" spc="-100" dirty="0"/>
              <a:t>を提供</a:t>
            </a:r>
            <a:r>
              <a:rPr lang="ja-JP" altLang="en-US" sz="2000" spc="-100" dirty="0" smtClean="0"/>
              <a:t>した場合。</a:t>
            </a:r>
            <a:endParaRPr lang="en-US" altLang="ja-JP" sz="2000" spc="-100" dirty="0" smtClean="0"/>
          </a:p>
          <a:p>
            <a:pPr marL="722313" indent="-179388"/>
            <a:r>
              <a:rPr lang="en-US" altLang="ja-JP" sz="2000" dirty="0" smtClean="0"/>
              <a:t>※ </a:t>
            </a:r>
            <a:r>
              <a:rPr lang="ja-JP" altLang="en-US" sz="2000" dirty="0" smtClean="0"/>
              <a:t>入院</a:t>
            </a:r>
            <a:r>
              <a:rPr lang="ja-JP" altLang="en-US" sz="2000" dirty="0"/>
              <a:t>の日以前に情報提供した場合</a:t>
            </a:r>
            <a:r>
              <a:rPr lang="ja-JP" altLang="en-US" sz="2000" dirty="0" smtClean="0"/>
              <a:t>及び事業所の営業</a:t>
            </a:r>
            <a:r>
              <a:rPr lang="ja-JP" altLang="en-US" sz="2000" dirty="0"/>
              <a:t>時間終了後又は営業日以外の日</a:t>
            </a:r>
            <a:r>
              <a:rPr lang="ja-JP" altLang="en-US" sz="2000" dirty="0" smtClean="0"/>
              <a:t>に入院</a:t>
            </a:r>
            <a:r>
              <a:rPr lang="ja-JP" altLang="en-US" sz="2000" dirty="0"/>
              <a:t>した場合であって、当該入院した日の翌日に情報を提供した場合も算定可能。 </a:t>
            </a:r>
            <a:endParaRPr lang="en-US" altLang="ja-JP" sz="2000" dirty="0" smtClean="0"/>
          </a:p>
          <a:p>
            <a:pPr marL="263525"/>
            <a:r>
              <a:rPr lang="en-US" altLang="ja-JP" sz="2000" dirty="0"/>
              <a:t>【</a:t>
            </a:r>
            <a:r>
              <a:rPr lang="ja-JP" altLang="en-US" sz="2000" dirty="0"/>
              <a:t>入院時情報連携加算</a:t>
            </a:r>
            <a:r>
              <a:rPr lang="en-US" altLang="ja-JP" sz="2000" dirty="0" smtClean="0"/>
              <a:t>(Ⅱ)</a:t>
            </a:r>
            <a:r>
              <a:rPr lang="ja-JP" altLang="en-US" sz="2000" dirty="0"/>
              <a:t>　</a:t>
            </a:r>
            <a:r>
              <a:rPr lang="en-US" altLang="ja-JP" sz="2000" dirty="0" smtClean="0"/>
              <a:t>200</a:t>
            </a:r>
            <a:r>
              <a:rPr lang="ja-JP" altLang="en-US" sz="2000" dirty="0"/>
              <a:t>単位</a:t>
            </a:r>
            <a:r>
              <a:rPr lang="ja-JP" altLang="en-US" sz="2000" dirty="0" smtClean="0"/>
              <a:t>／月</a:t>
            </a:r>
            <a:r>
              <a:rPr lang="en-US" altLang="ja-JP" sz="2000" dirty="0" smtClean="0"/>
              <a:t>】</a:t>
            </a:r>
            <a:endParaRPr lang="en-US" altLang="ja-JP" sz="2000" dirty="0"/>
          </a:p>
          <a:p>
            <a:pPr marL="623888" indent="-93663"/>
            <a:r>
              <a:rPr lang="ja-JP" altLang="en-US" sz="2000" dirty="0"/>
              <a:t>利用者</a:t>
            </a:r>
            <a:r>
              <a:rPr lang="ja-JP" altLang="en-US" sz="2000" dirty="0" smtClean="0"/>
              <a:t>が</a:t>
            </a:r>
            <a:r>
              <a:rPr lang="ja-JP" altLang="en-US" sz="2000" spc="-100" dirty="0"/>
              <a:t>病院又は診療所に</a:t>
            </a:r>
            <a:r>
              <a:rPr lang="ja-JP" altLang="en-US" sz="2000" dirty="0" smtClean="0"/>
              <a:t>入院</a:t>
            </a:r>
            <a:r>
              <a:rPr lang="ja-JP" altLang="en-US" sz="2000" dirty="0"/>
              <a:t>した日の翌日又は翌々日に</a:t>
            </a:r>
            <a:r>
              <a:rPr lang="ja-JP" altLang="en-US" sz="2000" dirty="0" smtClean="0"/>
              <a:t>、</a:t>
            </a:r>
            <a:r>
              <a:rPr lang="en-US" altLang="ja-JP" sz="2000" dirty="0" err="1" smtClean="0"/>
              <a:t>tou</a:t>
            </a:r>
            <a:r>
              <a:rPr lang="ja-JP" altLang="en-US" sz="2000" dirty="0" smtClean="0"/>
              <a:t>医療</a:t>
            </a:r>
            <a:r>
              <a:rPr lang="ja-JP" altLang="en-US" sz="2000" dirty="0"/>
              <a:t>機関の職員に対して、</a:t>
            </a:r>
            <a:r>
              <a:rPr lang="ja-JP" altLang="en-US" sz="2000" u="sng" dirty="0"/>
              <a:t>必要な</a:t>
            </a:r>
            <a:r>
              <a:rPr lang="ja-JP" altLang="en-US" sz="2000" u="sng" dirty="0" smtClean="0"/>
              <a:t>情報</a:t>
            </a:r>
            <a:r>
              <a:rPr lang="ja-JP" altLang="en-US" sz="2000" dirty="0" smtClean="0"/>
              <a:t>を</a:t>
            </a:r>
            <a:r>
              <a:rPr lang="ja-JP" altLang="en-US" sz="2000" dirty="0"/>
              <a:t>提供した</a:t>
            </a:r>
            <a:r>
              <a:rPr lang="ja-JP" altLang="en-US" sz="2000" dirty="0" smtClean="0"/>
              <a:t>場合。</a:t>
            </a:r>
            <a:endParaRPr lang="en-US" altLang="ja-JP" sz="2000" dirty="0" smtClean="0"/>
          </a:p>
          <a:p>
            <a:pPr marL="722313" indent="-192088"/>
            <a:r>
              <a:rPr lang="en-US" altLang="ja-JP" sz="2000" dirty="0" smtClean="0"/>
              <a:t>※ </a:t>
            </a:r>
            <a:r>
              <a:rPr lang="ja-JP" altLang="en-US" sz="2000" dirty="0" smtClean="0"/>
              <a:t>事業所</a:t>
            </a:r>
            <a:r>
              <a:rPr lang="ja-JP" altLang="en-US" sz="2000" dirty="0"/>
              <a:t>の営業終了後に入院した場合であって、当該入院した日から起算</a:t>
            </a:r>
            <a:r>
              <a:rPr lang="ja-JP" altLang="en-US" sz="2000" dirty="0" smtClean="0"/>
              <a:t>して</a:t>
            </a:r>
            <a:r>
              <a:rPr lang="en-US" altLang="ja-JP" sz="2000" dirty="0" smtClean="0"/>
              <a:t>3</a:t>
            </a:r>
            <a:r>
              <a:rPr lang="ja-JP" altLang="en-US" sz="2000" dirty="0" smtClean="0"/>
              <a:t>日目が事業所</a:t>
            </a:r>
            <a:r>
              <a:rPr lang="ja-JP" altLang="en-US" sz="2000" dirty="0"/>
              <a:t>の営業日以外の日に当たる</a:t>
            </a:r>
            <a:r>
              <a:rPr lang="ja-JP" altLang="en-US" sz="2000" dirty="0" smtClean="0"/>
              <a:t>ときは</a:t>
            </a:r>
            <a:r>
              <a:rPr lang="ja-JP" altLang="en-US" sz="2000" dirty="0"/>
              <a:t>、当該営業日以外の日の翌日に情報提供した場合も算定可能</a:t>
            </a:r>
            <a:r>
              <a:rPr lang="ja-JP" altLang="en-US" sz="2000" dirty="0" smtClean="0"/>
              <a:t>。</a:t>
            </a:r>
            <a:endParaRPr lang="en-US" altLang="ja-JP" sz="2000" dirty="0" smtClean="0"/>
          </a:p>
          <a:p>
            <a:pPr marL="900113" indent="-179388"/>
            <a:endParaRPr lang="en-US" altLang="ja-JP" sz="2000" dirty="0"/>
          </a:p>
          <a:p>
            <a:pPr marL="900113" indent="-179388"/>
            <a:endParaRPr lang="en-US" altLang="ja-JP" sz="2000" dirty="0" smtClean="0"/>
          </a:p>
          <a:p>
            <a:pPr marL="900113" indent="-179388"/>
            <a:endParaRPr lang="en-US" altLang="ja-JP" sz="2000" dirty="0"/>
          </a:p>
          <a:p>
            <a:pPr marL="900113" indent="-179388"/>
            <a:endParaRPr lang="en-US" altLang="ja-JP" sz="2000" dirty="0" smtClean="0"/>
          </a:p>
          <a:p>
            <a:pPr marL="900113" indent="-179388"/>
            <a:endParaRPr lang="en-US" altLang="ja-JP" sz="500" dirty="0"/>
          </a:p>
          <a:p>
            <a:pPr marL="900113" indent="-179388"/>
            <a:endParaRPr lang="en-US" altLang="ja-JP" sz="500" dirty="0" smtClean="0"/>
          </a:p>
          <a:p>
            <a:r>
              <a:rPr lang="ja-JP" altLang="en-US" sz="2000" b="1" dirty="0" smtClean="0">
                <a:solidFill>
                  <a:prstClr val="black"/>
                </a:solidFill>
              </a:rPr>
              <a:t>（５）通院時情報連携加算　</a:t>
            </a:r>
            <a:r>
              <a:rPr lang="en-US" altLang="ja-JP" sz="2000" dirty="0" smtClean="0">
                <a:solidFill>
                  <a:prstClr val="black"/>
                </a:solidFill>
              </a:rPr>
              <a:t>50</a:t>
            </a:r>
            <a:r>
              <a:rPr lang="ja-JP" altLang="en-US" sz="2000" dirty="0" smtClean="0">
                <a:solidFill>
                  <a:prstClr val="black"/>
                </a:solidFill>
              </a:rPr>
              <a:t>単位／回</a:t>
            </a:r>
            <a:r>
              <a:rPr lang="ja-JP" altLang="en-US" sz="2000" b="1" dirty="0" smtClean="0">
                <a:solidFill>
                  <a:prstClr val="black"/>
                </a:solidFill>
              </a:rPr>
              <a:t>　</a:t>
            </a:r>
            <a:endParaRPr lang="en-US" altLang="ja-JP" sz="2000" b="1" dirty="0" smtClean="0">
              <a:solidFill>
                <a:prstClr val="black"/>
              </a:solidFill>
            </a:endParaRPr>
          </a:p>
          <a:p>
            <a:pPr marL="176213" indent="177800"/>
            <a:r>
              <a:rPr lang="ja-JP" altLang="en-US" sz="2000" dirty="0" smtClean="0">
                <a:latin typeface="MS-Mincho"/>
              </a:rPr>
              <a:t>利用者が病院又は診療所において医師又は歯科医師の診察を受けるときに介護支援専門員が同席し、医師又は歯科医師等に対して当該利用者の心身の状況や生活環境等の当該利用者に係る必要な情報の提供を行うとともに、医師又は歯科医師等から当該利用者に関する必要な情報の提供を受けた上で、居宅サービス計画に記録した場合に、利用者</a:t>
            </a:r>
            <a:r>
              <a:rPr lang="en-US" altLang="ja-JP" sz="2000" dirty="0" smtClean="0">
                <a:latin typeface="MS-Mincho"/>
              </a:rPr>
              <a:t>1</a:t>
            </a:r>
            <a:r>
              <a:rPr lang="ja-JP" altLang="en-US" sz="2000" dirty="0" smtClean="0">
                <a:latin typeface="MS-Mincho"/>
              </a:rPr>
              <a:t>人につき</a:t>
            </a:r>
            <a:r>
              <a:rPr lang="en-US" altLang="ja-JP" sz="2000" dirty="0" smtClean="0">
                <a:latin typeface="MS-Mincho"/>
              </a:rPr>
              <a:t>1</a:t>
            </a:r>
            <a:r>
              <a:rPr lang="ja-JP" altLang="en-US" sz="2000" dirty="0" smtClean="0">
                <a:latin typeface="MS-Mincho"/>
              </a:rPr>
              <a:t>月に</a:t>
            </a:r>
            <a:r>
              <a:rPr lang="en-US" altLang="ja-JP" sz="2000" dirty="0" smtClean="0">
                <a:latin typeface="MS-Mincho"/>
              </a:rPr>
              <a:t>1</a:t>
            </a:r>
            <a:r>
              <a:rPr lang="ja-JP" altLang="en-US" sz="2000" dirty="0" smtClean="0">
                <a:latin typeface="MS-Mincho"/>
              </a:rPr>
              <a:t>回を限度として加算する。</a:t>
            </a:r>
            <a:endParaRPr lang="en-US" altLang="ja-JP" sz="2000" dirty="0" smtClean="0">
              <a:latin typeface="MS-Mincho"/>
            </a:endParaRPr>
          </a:p>
          <a:p>
            <a:pPr marL="265113"/>
            <a:r>
              <a:rPr lang="en-US" altLang="ja-JP" sz="2000" dirty="0" smtClean="0">
                <a:latin typeface="MS-Mincho"/>
              </a:rPr>
              <a:t>※ </a:t>
            </a:r>
            <a:r>
              <a:rPr lang="ja-JP" altLang="en-US" sz="2000" dirty="0" smtClean="0">
                <a:latin typeface="MS-Mincho"/>
              </a:rPr>
              <a:t>同席にあたっては、利用者の同意を得たうえで、医師又は歯科医師等と連携を行うこと。</a:t>
            </a:r>
            <a:endParaRPr lang="en-US" altLang="ja-JP" sz="2000" dirty="0"/>
          </a:p>
        </p:txBody>
      </p:sp>
      <p:sp>
        <p:nvSpPr>
          <p:cNvPr id="4" name="正方形/長方形 3"/>
          <p:cNvSpPr/>
          <p:nvPr/>
        </p:nvSpPr>
        <p:spPr>
          <a:xfrm>
            <a:off x="353961" y="3716118"/>
            <a:ext cx="11680723" cy="1149921"/>
          </a:xfrm>
          <a:prstGeom prst="rect">
            <a:avLst/>
          </a:prstGeom>
          <a:ln w="6350">
            <a:solidFill>
              <a:schemeClr val="tx1"/>
            </a:solidFill>
          </a:ln>
        </p:spPr>
        <p:txBody>
          <a:bodyPr wrap="square" tIns="72000" bIns="0">
            <a:spAutoFit/>
          </a:bodyPr>
          <a:lstStyle/>
          <a:p>
            <a:pPr>
              <a:lnSpc>
                <a:spcPts val="2100"/>
              </a:lnSpc>
            </a:pPr>
            <a:r>
              <a:rPr lang="en-US" altLang="ja-JP" sz="2000" dirty="0" smtClean="0"/>
              <a:t>【</a:t>
            </a:r>
            <a:r>
              <a:rPr lang="ja-JP" altLang="en-US" sz="2000" dirty="0" smtClean="0"/>
              <a:t>必要な情報とは</a:t>
            </a:r>
            <a:r>
              <a:rPr lang="en-US" altLang="ja-JP" sz="2000" dirty="0" smtClean="0"/>
              <a:t>】</a:t>
            </a:r>
          </a:p>
          <a:p>
            <a:pPr marL="265113">
              <a:lnSpc>
                <a:spcPts val="2100"/>
              </a:lnSpc>
            </a:pPr>
            <a:r>
              <a:rPr lang="ja-JP" altLang="en-US" sz="2000" dirty="0" smtClean="0"/>
              <a:t>入院日、心身の状況（疾患・病歴、認知症の有無、俳諧行動の有無等）、生活環境（家族構成、生活歴、介護者の介護方法、家族介護者の状況等）及びサービスの利用状況</a:t>
            </a:r>
            <a:endParaRPr lang="en-US" altLang="ja-JP" sz="2000" dirty="0" smtClean="0"/>
          </a:p>
          <a:p>
            <a:pPr>
              <a:lnSpc>
                <a:spcPts val="2100"/>
              </a:lnSpc>
            </a:pPr>
            <a:r>
              <a:rPr lang="en-US" altLang="ja-JP" sz="2000" dirty="0" smtClean="0"/>
              <a:t>※ </a:t>
            </a:r>
            <a:r>
              <a:rPr lang="ja-JP" altLang="en-US" sz="2000" dirty="0" smtClean="0"/>
              <a:t>情報提供を行った日時、場所、内容、提供手段等について記録すること。</a:t>
            </a:r>
            <a:endParaRPr lang="ja-JP" altLang="en-US" sz="2000" dirty="0"/>
          </a:p>
        </p:txBody>
      </p:sp>
    </p:spTree>
    <p:extLst>
      <p:ext uri="{BB962C8B-B14F-4D97-AF65-F5344CB8AC3E}">
        <p14:creationId xmlns:p14="http://schemas.microsoft.com/office/powerpoint/2010/main" val="61067567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85</a:t>
            </a:fld>
            <a:endParaRPr kumimoji="1" lang="ja-JP" altLang="en-US" dirty="0"/>
          </a:p>
        </p:txBody>
      </p:sp>
      <p:sp>
        <p:nvSpPr>
          <p:cNvPr id="3" name="正方形/長方形 2"/>
          <p:cNvSpPr/>
          <p:nvPr/>
        </p:nvSpPr>
        <p:spPr>
          <a:xfrm>
            <a:off x="0" y="0"/>
            <a:ext cx="12192000" cy="7032694"/>
          </a:xfrm>
          <a:prstGeom prst="rect">
            <a:avLst/>
          </a:prstGeom>
        </p:spPr>
        <p:txBody>
          <a:bodyPr wrap="square">
            <a:spAutoFit/>
          </a:bodyPr>
          <a:lstStyle/>
          <a:p>
            <a:r>
              <a:rPr lang="ja-JP" altLang="en-US" sz="2000" b="1" dirty="0" smtClean="0"/>
              <a:t>（６）退院退所加算</a:t>
            </a:r>
            <a:r>
              <a:rPr lang="ja-JP" altLang="en-US" sz="2000" b="1" dirty="0"/>
              <a:t>　</a:t>
            </a:r>
            <a:endParaRPr lang="en-US" altLang="ja-JP" sz="2000" b="1" dirty="0" smtClean="0"/>
          </a:p>
          <a:p>
            <a:r>
              <a:rPr lang="ja-JP" altLang="en-US" sz="2000" dirty="0" smtClean="0"/>
              <a:t>　</a:t>
            </a:r>
            <a:r>
              <a:rPr lang="ja-JP" altLang="en-US" sz="2000" spc="-80" dirty="0" smtClean="0"/>
              <a:t>病院若しくは診療所（以下「医療機関」）又は地域密着型介護老人福祉施設若しくは介護保険施設（以下「施設」）に入所していたものが退院又は退所し、その居宅において居宅サービス又は地域密着が合サービスを利用する場合において、当該利用者の退院又は退所に当たって、当該医療機関又は当該施設の職員と面接を行い、当該利用者に関する必要な情報を受けた上で、居宅サービス計画を作成し、居宅サービス又は地域密着型サービスの利用に関する調整を行った場合に、入院又は入所中につき</a:t>
            </a:r>
            <a:r>
              <a:rPr lang="ja-JP" altLang="en-US" sz="2000" spc="-80" dirty="0"/>
              <a:t>１</a:t>
            </a:r>
            <a:r>
              <a:rPr lang="ja-JP" altLang="en-US" sz="2000" spc="-80" dirty="0" smtClean="0"/>
              <a:t>回を限度に算定する。</a:t>
            </a:r>
            <a:endParaRPr lang="en-US" altLang="ja-JP" sz="2000" spc="-80" dirty="0" smtClean="0"/>
          </a:p>
          <a:p>
            <a:pPr marL="263525"/>
            <a:endParaRPr lang="en-US" altLang="ja-JP" sz="300" dirty="0" smtClean="0"/>
          </a:p>
          <a:p>
            <a:pPr marL="263525"/>
            <a:r>
              <a:rPr lang="en-US" altLang="ja-JP" sz="2000" dirty="0" smtClean="0"/>
              <a:t>※ </a:t>
            </a:r>
            <a:r>
              <a:rPr lang="ja-JP" altLang="en-US" sz="2000" dirty="0"/>
              <a:t>初回加算を算定する場合は、算定しない。</a:t>
            </a:r>
            <a:endParaRPr lang="en-US" altLang="ja-JP" sz="2000" dirty="0"/>
          </a:p>
          <a:p>
            <a:pPr marL="263525"/>
            <a:r>
              <a:rPr lang="en-US" altLang="ja-JP" sz="2000" dirty="0" smtClean="0"/>
              <a:t>※ </a:t>
            </a:r>
            <a:r>
              <a:rPr lang="ja-JP" altLang="en-US" sz="2000" dirty="0" smtClean="0"/>
              <a:t>次のいずれかの加算を算定する場合は、次に掲げる他の加算は算定しない。</a:t>
            </a:r>
            <a:endParaRPr lang="en-US" altLang="ja-JP" sz="2000" dirty="0" smtClean="0"/>
          </a:p>
          <a:p>
            <a:pPr marL="263525"/>
            <a:endParaRPr lang="en-US" altLang="ja-JP" sz="300" dirty="0" smtClean="0"/>
          </a:p>
          <a:p>
            <a:pPr marL="263525"/>
            <a:r>
              <a:rPr lang="en-US" altLang="ja-JP" sz="2000" dirty="0" smtClean="0"/>
              <a:t>【</a:t>
            </a:r>
            <a:r>
              <a:rPr lang="ja-JP" altLang="en-US" sz="2000" dirty="0" smtClean="0"/>
              <a:t>退院・退所加算</a:t>
            </a:r>
            <a:r>
              <a:rPr lang="en-US" altLang="ja-JP" sz="2000" dirty="0"/>
              <a:t>(Ⅰ</a:t>
            </a:r>
            <a:r>
              <a:rPr lang="en-US" altLang="ja-JP" sz="2000" dirty="0" smtClean="0"/>
              <a:t>)</a:t>
            </a:r>
            <a:r>
              <a:rPr lang="ja-JP" altLang="en-US" sz="2000" dirty="0" smtClean="0"/>
              <a:t>イ</a:t>
            </a:r>
            <a:r>
              <a:rPr lang="ja-JP" altLang="en-US" sz="2000" dirty="0"/>
              <a:t>　</a:t>
            </a:r>
            <a:r>
              <a:rPr lang="en-US" altLang="ja-JP" sz="2000" dirty="0" smtClean="0"/>
              <a:t>450</a:t>
            </a:r>
            <a:r>
              <a:rPr lang="ja-JP" altLang="en-US" sz="2000" dirty="0"/>
              <a:t>単位／回</a:t>
            </a:r>
            <a:r>
              <a:rPr lang="en-US" altLang="ja-JP" sz="2000" dirty="0"/>
              <a:t>】</a:t>
            </a:r>
          </a:p>
          <a:p>
            <a:pPr marL="487363" indent="42863"/>
            <a:r>
              <a:rPr lang="ja-JP" altLang="en-US" sz="2000" dirty="0" smtClean="0"/>
              <a:t>医療機関、施設の</a:t>
            </a:r>
            <a:r>
              <a:rPr lang="ja-JP" altLang="en-US" sz="2000" dirty="0"/>
              <a:t>職員から</a:t>
            </a:r>
            <a:r>
              <a:rPr lang="ja-JP" altLang="en-US" sz="2000" dirty="0" smtClean="0"/>
              <a:t>利用者に</a:t>
            </a:r>
            <a:r>
              <a:rPr lang="ja-JP" altLang="en-US" sz="2000" dirty="0"/>
              <a:t>係る必要な情報</a:t>
            </a:r>
            <a:r>
              <a:rPr lang="ja-JP" altLang="en-US" sz="2000" dirty="0" smtClean="0"/>
              <a:t>の提供</a:t>
            </a:r>
            <a:r>
              <a:rPr lang="ja-JP" altLang="en-US" sz="2000" dirty="0"/>
              <a:t>をカンファレンス以外の方法に</a:t>
            </a:r>
            <a:r>
              <a:rPr lang="ja-JP" altLang="en-US" sz="2000" dirty="0" smtClean="0"/>
              <a:t>より</a:t>
            </a:r>
            <a:r>
              <a:rPr lang="en-US" altLang="ja-JP" sz="2000" dirty="0" smtClean="0"/>
              <a:t>1</a:t>
            </a:r>
            <a:r>
              <a:rPr lang="ja-JP" altLang="en-US" sz="2000" dirty="0" smtClean="0"/>
              <a:t>回</a:t>
            </a:r>
            <a:r>
              <a:rPr lang="ja-JP" altLang="en-US" sz="2000" dirty="0"/>
              <a:t>受けて</a:t>
            </a:r>
            <a:r>
              <a:rPr lang="ja-JP" altLang="en-US" sz="2000" dirty="0" smtClean="0"/>
              <a:t>いる。</a:t>
            </a:r>
            <a:endParaRPr lang="en-US" altLang="ja-JP" sz="2000" dirty="0" smtClean="0"/>
          </a:p>
          <a:p>
            <a:pPr marL="263525"/>
            <a:r>
              <a:rPr lang="en-US" altLang="ja-JP" sz="2000" dirty="0" smtClean="0"/>
              <a:t>【</a:t>
            </a:r>
            <a:r>
              <a:rPr lang="ja-JP" altLang="en-US" sz="2000" dirty="0"/>
              <a:t>退院・退所加算</a:t>
            </a:r>
            <a:r>
              <a:rPr lang="en-US" altLang="ja-JP" sz="2000" dirty="0"/>
              <a:t>(Ⅰ</a:t>
            </a:r>
            <a:r>
              <a:rPr lang="en-US" altLang="ja-JP" sz="2000" dirty="0" smtClean="0"/>
              <a:t>)</a:t>
            </a:r>
            <a:r>
              <a:rPr lang="ja-JP" altLang="en-US" sz="2000" dirty="0" smtClean="0"/>
              <a:t>ロ</a:t>
            </a:r>
            <a:r>
              <a:rPr lang="ja-JP" altLang="en-US" sz="2000" dirty="0"/>
              <a:t>　</a:t>
            </a:r>
            <a:r>
              <a:rPr lang="en-US" altLang="ja-JP" sz="2000" dirty="0" smtClean="0"/>
              <a:t>600</a:t>
            </a:r>
            <a:r>
              <a:rPr lang="ja-JP" altLang="en-US" sz="2000" dirty="0"/>
              <a:t>単位／回</a:t>
            </a:r>
            <a:r>
              <a:rPr lang="en-US" altLang="ja-JP" sz="2000" dirty="0"/>
              <a:t>】</a:t>
            </a:r>
          </a:p>
          <a:p>
            <a:pPr marL="487363" indent="42863"/>
            <a:r>
              <a:rPr lang="ja-JP" altLang="en-US" sz="2000" dirty="0" smtClean="0"/>
              <a:t>医療機関、施設の</a:t>
            </a:r>
            <a:r>
              <a:rPr lang="ja-JP" altLang="en-US" sz="2000" dirty="0"/>
              <a:t>職員から利用者に係る必要な情報の提供を</a:t>
            </a:r>
            <a:r>
              <a:rPr lang="ja-JP" altLang="en-US" sz="2000" dirty="0" smtClean="0"/>
              <a:t>カンファレンスにより</a:t>
            </a:r>
            <a:r>
              <a:rPr lang="en-US" altLang="ja-JP" sz="2000" dirty="0" smtClean="0"/>
              <a:t>1</a:t>
            </a:r>
            <a:r>
              <a:rPr lang="ja-JP" altLang="en-US" sz="2000" dirty="0" smtClean="0"/>
              <a:t>回</a:t>
            </a:r>
            <a:r>
              <a:rPr lang="ja-JP" altLang="en-US" sz="2000" dirty="0"/>
              <a:t>受けている</a:t>
            </a:r>
            <a:r>
              <a:rPr lang="ja-JP" altLang="en-US" sz="2000" dirty="0" smtClean="0"/>
              <a:t>。</a:t>
            </a:r>
            <a:endParaRPr lang="en-US" altLang="ja-JP" sz="2000" dirty="0" smtClean="0"/>
          </a:p>
          <a:p>
            <a:pPr marL="263525"/>
            <a:r>
              <a:rPr lang="en-US" altLang="ja-JP" sz="2000" dirty="0" smtClean="0"/>
              <a:t>【</a:t>
            </a:r>
            <a:r>
              <a:rPr lang="ja-JP" altLang="en-US" sz="2000" dirty="0"/>
              <a:t>退院・退所加算</a:t>
            </a:r>
            <a:r>
              <a:rPr lang="en-US" altLang="ja-JP" sz="2000" dirty="0" smtClean="0"/>
              <a:t>(Ⅱ)</a:t>
            </a:r>
            <a:r>
              <a:rPr lang="ja-JP" altLang="en-US" sz="2000" dirty="0"/>
              <a:t>イ　</a:t>
            </a:r>
            <a:r>
              <a:rPr lang="en-US" altLang="ja-JP" sz="2000" dirty="0" smtClean="0"/>
              <a:t>600</a:t>
            </a:r>
            <a:r>
              <a:rPr lang="ja-JP" altLang="en-US" sz="2000" dirty="0" smtClean="0"/>
              <a:t>単位</a:t>
            </a:r>
            <a:r>
              <a:rPr lang="ja-JP" altLang="en-US" sz="2000" dirty="0"/>
              <a:t>／回</a:t>
            </a:r>
            <a:r>
              <a:rPr lang="en-US" altLang="ja-JP" sz="2000" dirty="0"/>
              <a:t>】</a:t>
            </a:r>
          </a:p>
          <a:p>
            <a:pPr marL="487363" indent="42863"/>
            <a:r>
              <a:rPr lang="ja-JP" altLang="en-US" sz="2000" dirty="0" smtClean="0"/>
              <a:t>医療機関、施設</a:t>
            </a:r>
            <a:r>
              <a:rPr lang="ja-JP" altLang="en-US" sz="2000" dirty="0"/>
              <a:t>の職員から利用者に係る必要な情報の提供をカンファレンス以外の方法に</a:t>
            </a:r>
            <a:r>
              <a:rPr lang="ja-JP" altLang="en-US" sz="2000" dirty="0" smtClean="0"/>
              <a:t>より</a:t>
            </a:r>
            <a:r>
              <a:rPr lang="en-US" altLang="ja-JP" sz="2000" dirty="0" smtClean="0"/>
              <a:t>2</a:t>
            </a:r>
            <a:r>
              <a:rPr lang="ja-JP" altLang="en-US" sz="2000" dirty="0" smtClean="0"/>
              <a:t>回以上受けて</a:t>
            </a:r>
            <a:r>
              <a:rPr lang="ja-JP" altLang="en-US" sz="2000" dirty="0"/>
              <a:t>いる</a:t>
            </a:r>
            <a:r>
              <a:rPr lang="ja-JP" altLang="en-US" sz="2000" dirty="0" smtClean="0"/>
              <a:t>。</a:t>
            </a:r>
            <a:endParaRPr lang="en-US" altLang="ja-JP" sz="2000" dirty="0" smtClean="0"/>
          </a:p>
          <a:p>
            <a:pPr marL="263525"/>
            <a:r>
              <a:rPr lang="en-US" altLang="ja-JP" sz="2000" dirty="0" smtClean="0"/>
              <a:t>【</a:t>
            </a:r>
            <a:r>
              <a:rPr lang="ja-JP" altLang="en-US" sz="2000" dirty="0"/>
              <a:t>退院・退所加算</a:t>
            </a:r>
            <a:r>
              <a:rPr lang="en-US" altLang="ja-JP" sz="2000" dirty="0" smtClean="0"/>
              <a:t>(Ⅱ)</a:t>
            </a:r>
            <a:r>
              <a:rPr lang="ja-JP" altLang="en-US" sz="2000" dirty="0" smtClean="0"/>
              <a:t>ロ</a:t>
            </a:r>
            <a:r>
              <a:rPr lang="ja-JP" altLang="en-US" sz="2000" dirty="0"/>
              <a:t>　</a:t>
            </a:r>
            <a:r>
              <a:rPr lang="en-US" altLang="ja-JP" sz="2000" dirty="0" smtClean="0"/>
              <a:t>750</a:t>
            </a:r>
            <a:r>
              <a:rPr lang="ja-JP" altLang="en-US" sz="2000" dirty="0"/>
              <a:t>単位／回</a:t>
            </a:r>
            <a:r>
              <a:rPr lang="en-US" altLang="ja-JP" sz="2000" dirty="0"/>
              <a:t>】</a:t>
            </a:r>
          </a:p>
          <a:p>
            <a:pPr marL="487363" indent="42863"/>
            <a:r>
              <a:rPr lang="ja-JP" altLang="en-US" sz="2000" dirty="0" smtClean="0"/>
              <a:t>医療機関、施設</a:t>
            </a:r>
            <a:r>
              <a:rPr lang="ja-JP" altLang="en-US" sz="2000" dirty="0"/>
              <a:t>の職員から利用者に係る必要な情報の提供</a:t>
            </a:r>
            <a:r>
              <a:rPr lang="ja-JP" altLang="en-US" sz="2000" dirty="0" smtClean="0"/>
              <a:t>を</a:t>
            </a:r>
            <a:r>
              <a:rPr lang="en-US" altLang="ja-JP" sz="2000" dirty="0" smtClean="0"/>
              <a:t>2</a:t>
            </a:r>
            <a:r>
              <a:rPr lang="ja-JP" altLang="en-US" sz="2000" dirty="0" smtClean="0"/>
              <a:t>回受けており、うち</a:t>
            </a:r>
            <a:r>
              <a:rPr lang="en-US" altLang="ja-JP" sz="2000" dirty="0" smtClean="0"/>
              <a:t>1</a:t>
            </a:r>
            <a:r>
              <a:rPr lang="ja-JP" altLang="en-US" sz="2000" dirty="0" smtClean="0"/>
              <a:t>回以上はカンファレンスによる。</a:t>
            </a:r>
            <a:endParaRPr lang="en-US" altLang="ja-JP" sz="2000" dirty="0" smtClean="0"/>
          </a:p>
          <a:p>
            <a:pPr marL="263525"/>
            <a:r>
              <a:rPr lang="en-US" altLang="ja-JP" sz="2000" dirty="0" smtClean="0"/>
              <a:t>【</a:t>
            </a:r>
            <a:r>
              <a:rPr lang="ja-JP" altLang="en-US" sz="2000" dirty="0"/>
              <a:t>退院・退所加算</a:t>
            </a:r>
            <a:r>
              <a:rPr lang="en-US" altLang="ja-JP" sz="2000" dirty="0" smtClean="0"/>
              <a:t>(Ⅲ)</a:t>
            </a:r>
            <a:r>
              <a:rPr lang="ja-JP" altLang="en-US" sz="2000" dirty="0"/>
              <a:t>　</a:t>
            </a:r>
            <a:r>
              <a:rPr lang="ja-JP" altLang="en-US" sz="2000" dirty="0" smtClean="0"/>
              <a:t>　</a:t>
            </a:r>
            <a:r>
              <a:rPr lang="en-US" altLang="ja-JP" sz="2000" dirty="0" smtClean="0"/>
              <a:t>900</a:t>
            </a:r>
            <a:r>
              <a:rPr lang="ja-JP" altLang="en-US" sz="2000" dirty="0"/>
              <a:t>単位／回</a:t>
            </a:r>
            <a:r>
              <a:rPr lang="en-US" altLang="ja-JP" sz="2000" dirty="0"/>
              <a:t>】</a:t>
            </a:r>
          </a:p>
          <a:p>
            <a:pPr marL="487363" indent="-44450"/>
            <a:r>
              <a:rPr lang="ja-JP" altLang="en-US" sz="2000" dirty="0" smtClean="0"/>
              <a:t>医療機関、施設</a:t>
            </a:r>
            <a:r>
              <a:rPr lang="ja-JP" altLang="en-US" sz="2000" dirty="0"/>
              <a:t>の職員から利用者に係る必要な情報の提供</a:t>
            </a:r>
            <a:r>
              <a:rPr lang="ja-JP" altLang="en-US" sz="2000" dirty="0" smtClean="0"/>
              <a:t>を</a:t>
            </a:r>
            <a:r>
              <a:rPr lang="en-US" altLang="ja-JP" sz="2000" dirty="0" smtClean="0"/>
              <a:t>3</a:t>
            </a:r>
            <a:r>
              <a:rPr lang="ja-JP" altLang="en-US" sz="2000" dirty="0" smtClean="0"/>
              <a:t>回以上受けており、うち</a:t>
            </a:r>
            <a:r>
              <a:rPr lang="en-US" altLang="ja-JP" sz="2000" dirty="0"/>
              <a:t>1</a:t>
            </a:r>
            <a:r>
              <a:rPr lang="ja-JP" altLang="en-US" sz="2000" dirty="0"/>
              <a:t>回以上はカンファレンスによる</a:t>
            </a:r>
            <a:r>
              <a:rPr lang="ja-JP" altLang="en-US" sz="2000" dirty="0" smtClean="0"/>
              <a:t>。</a:t>
            </a:r>
            <a:endParaRPr lang="en-US" altLang="ja-JP" sz="2000" dirty="0" smtClean="0"/>
          </a:p>
          <a:p>
            <a:pPr marL="354013"/>
            <a:endParaRPr lang="en-US" altLang="ja-JP" sz="300" dirty="0" smtClean="0"/>
          </a:p>
          <a:p>
            <a:pPr marL="442913" indent="-177800"/>
            <a:endParaRPr lang="en-US" altLang="ja-JP" sz="200" dirty="0" smtClean="0"/>
          </a:p>
        </p:txBody>
      </p:sp>
    </p:spTree>
    <p:extLst>
      <p:ext uri="{BB962C8B-B14F-4D97-AF65-F5344CB8AC3E}">
        <p14:creationId xmlns:p14="http://schemas.microsoft.com/office/powerpoint/2010/main" val="324591204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44891" y="6356350"/>
            <a:ext cx="2743200" cy="365125"/>
          </a:xfrm>
        </p:spPr>
        <p:txBody>
          <a:bodyPr/>
          <a:lstStyle/>
          <a:p>
            <a:fld id="{D339279A-9CE5-4E47-B07B-F5EE1F1AD395}" type="slidenum">
              <a:rPr kumimoji="1" lang="ja-JP" altLang="en-US" smtClean="0"/>
              <a:t>86</a:t>
            </a:fld>
            <a:endParaRPr kumimoji="1" lang="ja-JP" altLang="en-US"/>
          </a:p>
        </p:txBody>
      </p:sp>
      <p:sp>
        <p:nvSpPr>
          <p:cNvPr id="3" name="正方形/長方形 2"/>
          <p:cNvSpPr/>
          <p:nvPr/>
        </p:nvSpPr>
        <p:spPr>
          <a:xfrm>
            <a:off x="224200" y="5352268"/>
            <a:ext cx="11832089" cy="1457698"/>
          </a:xfrm>
          <a:prstGeom prst="rect">
            <a:avLst/>
          </a:prstGeom>
          <a:ln w="6350">
            <a:solidFill>
              <a:schemeClr val="tx1"/>
            </a:solidFill>
          </a:ln>
        </p:spPr>
        <p:txBody>
          <a:bodyPr wrap="square" tIns="72000" bIns="0">
            <a:spAutoFit/>
          </a:bodyPr>
          <a:lstStyle/>
          <a:p>
            <a:r>
              <a:rPr lang="ja-JP" altLang="en-US" dirty="0"/>
              <a:t>地域密着型介護老人福祉施設又は介護保険施設</a:t>
            </a:r>
            <a:r>
              <a:rPr lang="ja-JP" altLang="en-US" dirty="0" smtClean="0"/>
              <a:t>のカンファレンス</a:t>
            </a:r>
            <a:r>
              <a:rPr lang="ja-JP" altLang="en-US" dirty="0"/>
              <a:t>の</a:t>
            </a:r>
            <a:r>
              <a:rPr lang="ja-JP" altLang="en-US" dirty="0" smtClean="0"/>
              <a:t>要件</a:t>
            </a:r>
            <a:endParaRPr lang="en-US" altLang="ja-JP" dirty="0" smtClean="0"/>
          </a:p>
          <a:p>
            <a:r>
              <a:rPr lang="en-US" altLang="ja-JP" dirty="0" smtClean="0"/>
              <a:t>Ⅰ.</a:t>
            </a:r>
            <a:r>
              <a:rPr lang="ja-JP" altLang="en-US" dirty="0" smtClean="0"/>
              <a:t>入所者</a:t>
            </a:r>
            <a:r>
              <a:rPr lang="ja-JP" altLang="en-US" dirty="0"/>
              <a:t>へ</a:t>
            </a:r>
            <a:r>
              <a:rPr lang="ja-JP" altLang="en-US" dirty="0" smtClean="0"/>
              <a:t>の援助又は指導</a:t>
            </a:r>
            <a:r>
              <a:rPr lang="ja-JP" altLang="en-US" dirty="0"/>
              <a:t>及び居宅介護支援事業者に対する情報</a:t>
            </a:r>
            <a:r>
              <a:rPr lang="ja-JP" altLang="en-US" dirty="0" smtClean="0"/>
              <a:t>提供</a:t>
            </a:r>
            <a:r>
              <a:rPr lang="ja-JP" altLang="en-US" dirty="0"/>
              <a:t>等を行うにあたり実施された場合の会議</a:t>
            </a:r>
            <a:r>
              <a:rPr lang="ja-JP" altLang="en-US" dirty="0" smtClean="0"/>
              <a:t>。</a:t>
            </a:r>
            <a:endParaRPr lang="en-US" altLang="ja-JP" dirty="0" smtClean="0"/>
          </a:p>
          <a:p>
            <a:r>
              <a:rPr lang="en-US" altLang="ja-JP" dirty="0" smtClean="0"/>
              <a:t>Ⅱ.</a:t>
            </a:r>
            <a:r>
              <a:rPr lang="ja-JP" altLang="en-US" dirty="0" smtClean="0"/>
              <a:t>当該施設の従業者</a:t>
            </a:r>
            <a:r>
              <a:rPr lang="ja-JP" altLang="en-US" dirty="0"/>
              <a:t>及び入所者又はその家族が</a:t>
            </a:r>
            <a:r>
              <a:rPr lang="ja-JP" altLang="en-US" dirty="0" smtClean="0"/>
              <a:t>参加するもの。</a:t>
            </a:r>
            <a:endParaRPr lang="en-US" altLang="ja-JP" dirty="0" smtClean="0"/>
          </a:p>
          <a:p>
            <a:pPr marL="176213" indent="-176213"/>
            <a:r>
              <a:rPr lang="en-US" altLang="ja-JP" dirty="0" smtClean="0"/>
              <a:t>Ⅲ.</a:t>
            </a:r>
            <a:r>
              <a:rPr lang="ja-JP" altLang="en-US" dirty="0"/>
              <a:t> </a:t>
            </a:r>
            <a:r>
              <a:rPr lang="ja-JP" altLang="en-US" dirty="0" smtClean="0"/>
              <a:t>退院</a:t>
            </a:r>
            <a:r>
              <a:rPr lang="ja-JP" altLang="en-US" dirty="0"/>
              <a:t>・退所後に福祉用具の貸与が見込まれる場合は</a:t>
            </a:r>
            <a:r>
              <a:rPr lang="ja-JP" altLang="en-US" dirty="0" smtClean="0"/>
              <a:t>、必要</a:t>
            </a:r>
            <a:r>
              <a:rPr lang="ja-JP" altLang="en-US" dirty="0"/>
              <a:t>に応じ、福祉用具専門相談員や居宅サービスを提供する作業療法士等</a:t>
            </a:r>
            <a:r>
              <a:rPr lang="ja-JP" altLang="en-US" dirty="0" smtClean="0"/>
              <a:t>が参加</a:t>
            </a:r>
            <a:r>
              <a:rPr lang="ja-JP" altLang="en-US" dirty="0"/>
              <a:t>すること。</a:t>
            </a:r>
          </a:p>
        </p:txBody>
      </p:sp>
      <p:sp>
        <p:nvSpPr>
          <p:cNvPr id="4" name="正方形/長方形 3"/>
          <p:cNvSpPr/>
          <p:nvPr/>
        </p:nvSpPr>
        <p:spPr>
          <a:xfrm>
            <a:off x="224199" y="1636214"/>
            <a:ext cx="11832089" cy="3673689"/>
          </a:xfrm>
          <a:prstGeom prst="rect">
            <a:avLst/>
          </a:prstGeom>
          <a:ln w="6350">
            <a:solidFill>
              <a:schemeClr val="tx1"/>
            </a:solidFill>
          </a:ln>
        </p:spPr>
        <p:txBody>
          <a:bodyPr wrap="square" tIns="72000" bIns="0">
            <a:spAutoFit/>
          </a:bodyPr>
          <a:lstStyle/>
          <a:p>
            <a:r>
              <a:rPr lang="ja-JP" altLang="en-US" dirty="0" smtClean="0"/>
              <a:t>病院、診療所のカンファレンス</a:t>
            </a:r>
            <a:r>
              <a:rPr lang="ja-JP" altLang="en-US" dirty="0"/>
              <a:t>の</a:t>
            </a:r>
            <a:r>
              <a:rPr lang="ja-JP" altLang="en-US" dirty="0" smtClean="0"/>
              <a:t>要件</a:t>
            </a:r>
            <a:endParaRPr lang="en-US" altLang="ja-JP" dirty="0" smtClean="0"/>
          </a:p>
          <a:p>
            <a:r>
              <a:rPr lang="en-US" altLang="ja-JP" dirty="0" smtClean="0"/>
              <a:t>Ⅰ</a:t>
            </a:r>
            <a:r>
              <a:rPr lang="en-US" altLang="ja-JP" dirty="0"/>
              <a:t>.</a:t>
            </a:r>
            <a:r>
              <a:rPr lang="ja-JP" altLang="en-US" dirty="0"/>
              <a:t>入院中の医療機関の主治医が開催したカンファレンスで</a:t>
            </a:r>
            <a:r>
              <a:rPr lang="ja-JP" altLang="en-US" dirty="0" smtClean="0"/>
              <a:t>ある。</a:t>
            </a:r>
            <a:endParaRPr lang="ja-JP" altLang="en-US" dirty="0"/>
          </a:p>
          <a:p>
            <a:r>
              <a:rPr lang="en-US" altLang="ja-JP" dirty="0"/>
              <a:t>Ⅱ.</a:t>
            </a:r>
            <a:r>
              <a:rPr lang="ja-JP" altLang="en-US" dirty="0"/>
              <a:t>以下から３者以上の出席が</a:t>
            </a:r>
            <a:r>
              <a:rPr lang="ja-JP" altLang="en-US" dirty="0" smtClean="0"/>
              <a:t>ある。</a:t>
            </a:r>
            <a:endParaRPr lang="ja-JP" altLang="en-US" dirty="0"/>
          </a:p>
          <a:p>
            <a:pPr marL="265113"/>
            <a:r>
              <a:rPr lang="ja-JP" altLang="en-US" dirty="0"/>
              <a:t>〇退院後の在宅医療を</a:t>
            </a:r>
            <a:r>
              <a:rPr lang="ja-JP" altLang="en-US" dirty="0" err="1"/>
              <a:t>担うかかりつけ</a:t>
            </a:r>
            <a:r>
              <a:rPr lang="ja-JP" altLang="en-US" dirty="0" smtClean="0"/>
              <a:t>医　　</a:t>
            </a:r>
            <a:endParaRPr lang="en-US" altLang="ja-JP" dirty="0" smtClean="0"/>
          </a:p>
          <a:p>
            <a:pPr marL="265113"/>
            <a:r>
              <a:rPr lang="ja-JP" altLang="en-US" dirty="0" smtClean="0"/>
              <a:t>〇</a:t>
            </a:r>
            <a:r>
              <a:rPr lang="ja-JP" altLang="en-US" dirty="0"/>
              <a:t>上記医療機関の看護師</a:t>
            </a:r>
            <a:r>
              <a:rPr lang="ja-JP" altLang="en-US" dirty="0" smtClean="0"/>
              <a:t>等　　</a:t>
            </a:r>
            <a:endParaRPr lang="en-US" altLang="ja-JP" dirty="0" smtClean="0"/>
          </a:p>
          <a:p>
            <a:pPr marL="265113"/>
            <a:r>
              <a:rPr lang="ja-JP" altLang="en-US" dirty="0" smtClean="0"/>
              <a:t>〇</a:t>
            </a:r>
            <a:r>
              <a:rPr lang="ja-JP" altLang="en-US" dirty="0"/>
              <a:t>保健医療機関（歯科）の歯科</a:t>
            </a:r>
            <a:r>
              <a:rPr lang="ja-JP" altLang="en-US" dirty="0" smtClean="0"/>
              <a:t>医師　　　　　</a:t>
            </a:r>
            <a:endParaRPr lang="en-US" altLang="ja-JP" dirty="0" smtClean="0"/>
          </a:p>
          <a:p>
            <a:pPr marL="265113"/>
            <a:r>
              <a:rPr lang="ja-JP" altLang="en-US" dirty="0" smtClean="0"/>
              <a:t>〇</a:t>
            </a:r>
            <a:r>
              <a:rPr lang="ja-JP" altLang="en-US" dirty="0"/>
              <a:t>上記の歯科医師から指示を受けた歯科</a:t>
            </a:r>
            <a:r>
              <a:rPr lang="ja-JP" altLang="en-US" dirty="0" smtClean="0"/>
              <a:t>衛生士　　　　　　</a:t>
            </a:r>
            <a:endParaRPr lang="en-US" altLang="ja-JP" dirty="0" smtClean="0"/>
          </a:p>
          <a:p>
            <a:pPr marL="265113"/>
            <a:r>
              <a:rPr lang="ja-JP" altLang="en-US" dirty="0" smtClean="0"/>
              <a:t>〇</a:t>
            </a:r>
            <a:r>
              <a:rPr lang="ja-JP" altLang="en-US" dirty="0"/>
              <a:t>保険薬局の保険</a:t>
            </a:r>
            <a:r>
              <a:rPr lang="ja-JP" altLang="en-US" dirty="0" smtClean="0"/>
              <a:t>薬剤師</a:t>
            </a:r>
            <a:endParaRPr lang="en-US" altLang="ja-JP" dirty="0" smtClean="0"/>
          </a:p>
          <a:p>
            <a:pPr marL="265113"/>
            <a:r>
              <a:rPr lang="ja-JP" altLang="en-US" dirty="0" smtClean="0"/>
              <a:t>〇</a:t>
            </a:r>
            <a:r>
              <a:rPr lang="ja-JP" altLang="en-US" dirty="0"/>
              <a:t>訪問看護ステーションの看護師等（准看護師は除く</a:t>
            </a:r>
            <a:r>
              <a:rPr lang="ja-JP" altLang="en-US" dirty="0" smtClean="0"/>
              <a:t>）　　</a:t>
            </a:r>
            <a:endParaRPr lang="en-US" altLang="ja-JP" dirty="0" smtClean="0"/>
          </a:p>
          <a:p>
            <a:pPr marL="265113"/>
            <a:r>
              <a:rPr lang="ja-JP" altLang="en-US" dirty="0" smtClean="0"/>
              <a:t>〇</a:t>
            </a:r>
            <a:r>
              <a:rPr lang="ja-JP" altLang="en-US" dirty="0"/>
              <a:t>居宅介護支援事業者の介護支援専門員</a:t>
            </a:r>
          </a:p>
          <a:p>
            <a:pPr marL="176213" indent="-176213"/>
            <a:r>
              <a:rPr lang="en-US" altLang="ja-JP" dirty="0" smtClean="0"/>
              <a:t>Ⅲ.</a:t>
            </a:r>
            <a:r>
              <a:rPr lang="ja-JP" altLang="en-US" dirty="0" smtClean="0"/>
              <a:t>開催</a:t>
            </a:r>
            <a:r>
              <a:rPr lang="ja-JP" altLang="en-US" dirty="0"/>
              <a:t>した医療機関</a:t>
            </a:r>
            <a:r>
              <a:rPr lang="ja-JP" altLang="en-US" dirty="0" smtClean="0"/>
              <a:t>が利用者</a:t>
            </a:r>
            <a:r>
              <a:rPr lang="ja-JP" altLang="en-US" dirty="0"/>
              <a:t>又は家族等に文書による情報提供を行い</a:t>
            </a:r>
            <a:r>
              <a:rPr lang="ja-JP" altLang="en-US" dirty="0" smtClean="0"/>
              <a:t>、写し</a:t>
            </a:r>
            <a:r>
              <a:rPr lang="ja-JP" altLang="en-US" dirty="0"/>
              <a:t>を介護支援専門員が受領して</a:t>
            </a:r>
            <a:r>
              <a:rPr lang="ja-JP" altLang="en-US" dirty="0" smtClean="0"/>
              <a:t>いる。</a:t>
            </a:r>
            <a:endParaRPr lang="ja-JP" altLang="en-US" dirty="0"/>
          </a:p>
          <a:p>
            <a:pPr marL="176213" indent="-176213"/>
            <a:r>
              <a:rPr lang="en-US" altLang="ja-JP" dirty="0"/>
              <a:t>Ⅳ</a:t>
            </a:r>
            <a:r>
              <a:rPr lang="en-US" altLang="ja-JP" dirty="0" smtClean="0"/>
              <a:t>.</a:t>
            </a:r>
            <a:r>
              <a:rPr lang="ja-JP" altLang="en-US" dirty="0" smtClean="0"/>
              <a:t>退院</a:t>
            </a:r>
            <a:r>
              <a:rPr lang="ja-JP" altLang="en-US" dirty="0"/>
              <a:t>・退所後に福祉用具の貸与が見込まれる場合は、必要に応じ、</a:t>
            </a:r>
            <a:r>
              <a:rPr lang="ja-JP" altLang="en-US" dirty="0" smtClean="0"/>
              <a:t>福祉</a:t>
            </a:r>
            <a:r>
              <a:rPr lang="ja-JP" altLang="en-US" dirty="0"/>
              <a:t>用具専門相談員や居宅サービスを提供する作業療法士等が参加</a:t>
            </a:r>
            <a:r>
              <a:rPr lang="ja-JP" altLang="en-US" dirty="0" smtClean="0"/>
              <a:t>すること</a:t>
            </a:r>
            <a:r>
              <a:rPr lang="ja-JP" altLang="en-US" dirty="0"/>
              <a:t>。</a:t>
            </a:r>
          </a:p>
        </p:txBody>
      </p:sp>
      <p:sp>
        <p:nvSpPr>
          <p:cNvPr id="6" name="正方形/長方形 5"/>
          <p:cNvSpPr/>
          <p:nvPr/>
        </p:nvSpPr>
        <p:spPr>
          <a:xfrm>
            <a:off x="-2" y="0"/>
            <a:ext cx="12192000" cy="1661993"/>
          </a:xfrm>
          <a:prstGeom prst="rect">
            <a:avLst/>
          </a:prstGeom>
        </p:spPr>
        <p:txBody>
          <a:bodyPr wrap="square">
            <a:spAutoFit/>
          </a:bodyPr>
          <a:lstStyle/>
          <a:p>
            <a:pPr marL="442913" indent="-177800"/>
            <a:r>
              <a:rPr lang="en-US" altLang="ja-JP" sz="2000" dirty="0"/>
              <a:t>※ </a:t>
            </a:r>
            <a:r>
              <a:rPr lang="ja-JP" altLang="en-US" sz="2000" spc="-50" dirty="0"/>
              <a:t>同一日に必要な情報を複数回受けた場合又はカンファレンスに参加した場合でも、一回として算定する。</a:t>
            </a:r>
          </a:p>
          <a:p>
            <a:pPr marL="442913" indent="-177800"/>
            <a:endParaRPr lang="en-US" altLang="ja-JP" sz="200" dirty="0"/>
          </a:p>
          <a:p>
            <a:pPr marL="442913" indent="-177800"/>
            <a:r>
              <a:rPr lang="en-US" altLang="ja-JP" sz="2000" dirty="0"/>
              <a:t>※</a:t>
            </a:r>
            <a:r>
              <a:rPr lang="ja-JP" altLang="en-US" sz="2000" dirty="0"/>
              <a:t> 原則として、退院・退所前に利用者に関する必要な情報を得ることが望ましいが、退院</a:t>
            </a:r>
            <a:r>
              <a:rPr lang="ja-JP" altLang="en-US" sz="2000" dirty="0" smtClean="0"/>
              <a:t>後７日</a:t>
            </a:r>
            <a:r>
              <a:rPr lang="ja-JP" altLang="en-US" sz="2000" dirty="0"/>
              <a:t>以内に情報を得た場合には算定することができる。</a:t>
            </a:r>
          </a:p>
          <a:p>
            <a:pPr marL="442913" indent="-177800"/>
            <a:r>
              <a:rPr lang="en-US" altLang="ja-JP" sz="2000" dirty="0" smtClean="0"/>
              <a:t>※ </a:t>
            </a:r>
            <a:r>
              <a:rPr lang="ja-JP" altLang="en-US" sz="2000" dirty="0"/>
              <a:t>カンファレンスに参加した場合は、カンファレンス等の日時、開催場所、出席者、内容の要点等について居宅サービス計画等に記録し、利用者又は家族に提供した文書の写しを添付すること。</a:t>
            </a:r>
            <a:endParaRPr lang="en-US" altLang="ja-JP" sz="2000" dirty="0"/>
          </a:p>
        </p:txBody>
      </p:sp>
    </p:spTree>
    <p:extLst>
      <p:ext uri="{BB962C8B-B14F-4D97-AF65-F5344CB8AC3E}">
        <p14:creationId xmlns:p14="http://schemas.microsoft.com/office/powerpoint/2010/main" val="395216046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17182" y="6370205"/>
            <a:ext cx="2743200" cy="365125"/>
          </a:xfrm>
        </p:spPr>
        <p:txBody>
          <a:bodyPr/>
          <a:lstStyle/>
          <a:p>
            <a:fld id="{D339279A-9CE5-4E47-B07B-F5EE1F1AD395}" type="slidenum">
              <a:rPr kumimoji="1" lang="ja-JP" altLang="en-US" smtClean="0"/>
              <a:t>87</a:t>
            </a:fld>
            <a:endParaRPr kumimoji="1" lang="ja-JP" altLang="en-US" dirty="0"/>
          </a:p>
        </p:txBody>
      </p:sp>
      <p:sp>
        <p:nvSpPr>
          <p:cNvPr id="3" name="正方形/長方形 2"/>
          <p:cNvSpPr/>
          <p:nvPr/>
        </p:nvSpPr>
        <p:spPr>
          <a:xfrm>
            <a:off x="0" y="0"/>
            <a:ext cx="12192000" cy="5416868"/>
          </a:xfrm>
          <a:prstGeom prst="rect">
            <a:avLst/>
          </a:prstGeom>
        </p:spPr>
        <p:txBody>
          <a:bodyPr wrap="square">
            <a:spAutoFit/>
          </a:bodyPr>
          <a:lstStyle/>
          <a:p>
            <a:r>
              <a:rPr lang="ja-JP" altLang="en-US" sz="2000" b="1" dirty="0" smtClean="0">
                <a:solidFill>
                  <a:prstClr val="black"/>
                </a:solidFill>
              </a:rPr>
              <a:t>（７）緊急時等居宅カンファレンス加算</a:t>
            </a:r>
            <a:r>
              <a:rPr lang="ja-JP" altLang="en-US" sz="2000" b="1" dirty="0">
                <a:solidFill>
                  <a:prstClr val="black"/>
                </a:solidFill>
              </a:rPr>
              <a:t>　</a:t>
            </a:r>
            <a:r>
              <a:rPr lang="en-US" altLang="ja-JP" sz="2000" dirty="0" smtClean="0">
                <a:solidFill>
                  <a:prstClr val="black"/>
                </a:solidFill>
              </a:rPr>
              <a:t>200</a:t>
            </a:r>
            <a:r>
              <a:rPr lang="ja-JP" altLang="en-US" sz="2000" dirty="0">
                <a:solidFill>
                  <a:prstClr val="black"/>
                </a:solidFill>
              </a:rPr>
              <a:t>単位／</a:t>
            </a:r>
            <a:r>
              <a:rPr lang="ja-JP" altLang="en-US" sz="2000" dirty="0" smtClean="0">
                <a:solidFill>
                  <a:prstClr val="black"/>
                </a:solidFill>
              </a:rPr>
              <a:t>回</a:t>
            </a:r>
            <a:endParaRPr lang="en-US" altLang="ja-JP" sz="2000" dirty="0" smtClean="0">
              <a:solidFill>
                <a:prstClr val="black"/>
              </a:solidFill>
            </a:endParaRPr>
          </a:p>
          <a:p>
            <a:pPr marL="176213" indent="177800"/>
            <a:r>
              <a:rPr lang="ja-JP" altLang="en-US" sz="2000" dirty="0" smtClean="0"/>
              <a:t>病院又は診療所（以下「医療機関」）の</a:t>
            </a:r>
            <a:r>
              <a:rPr lang="ja-JP" altLang="en-US" sz="2000" dirty="0"/>
              <a:t>求めにより、当該医療機関の医師又は看護師等と共に利用者の居宅を</a:t>
            </a:r>
            <a:r>
              <a:rPr lang="ja-JP" altLang="en-US" sz="2000" dirty="0" smtClean="0"/>
              <a:t>訪問し</a:t>
            </a:r>
            <a:r>
              <a:rPr lang="ja-JP" altLang="en-US" sz="2000" dirty="0"/>
              <a:t>、カンファレンスを行い、必要に応じて</a:t>
            </a:r>
            <a:r>
              <a:rPr lang="ja-JP" altLang="en-US" sz="2000" dirty="0" smtClean="0"/>
              <a:t>、当該利用者</a:t>
            </a:r>
            <a:r>
              <a:rPr lang="ja-JP" altLang="en-US" sz="2000" dirty="0"/>
              <a:t>に必要な居宅サービス又は地域</a:t>
            </a:r>
            <a:r>
              <a:rPr lang="ja-JP" altLang="en-US" sz="2000" dirty="0" smtClean="0"/>
              <a:t>密着型</a:t>
            </a:r>
            <a:r>
              <a:rPr lang="ja-JP" altLang="en-US" sz="2000" dirty="0"/>
              <a:t>サービスの利用に関する調整を行った</a:t>
            </a:r>
            <a:r>
              <a:rPr lang="ja-JP" altLang="en-US" sz="2000" dirty="0" smtClean="0"/>
              <a:t>場合、利用者</a:t>
            </a:r>
            <a:r>
              <a:rPr lang="en-US" altLang="ja-JP" sz="2000" dirty="0" smtClean="0"/>
              <a:t>1</a:t>
            </a:r>
            <a:r>
              <a:rPr lang="ja-JP" altLang="en-US" sz="2000" dirty="0" smtClean="0"/>
              <a:t>人につき</a:t>
            </a:r>
            <a:r>
              <a:rPr lang="en-US" altLang="ja-JP" sz="2000" dirty="0" smtClean="0"/>
              <a:t>1</a:t>
            </a:r>
            <a:r>
              <a:rPr lang="ja-JP" altLang="en-US" sz="2000" dirty="0" smtClean="0"/>
              <a:t>月に</a:t>
            </a:r>
            <a:r>
              <a:rPr lang="en-US" altLang="ja-JP" sz="2000" dirty="0" smtClean="0"/>
              <a:t>2</a:t>
            </a:r>
            <a:r>
              <a:rPr lang="ja-JP" altLang="en-US" sz="2000" dirty="0" smtClean="0"/>
              <a:t>回を限度として加算する。</a:t>
            </a:r>
            <a:endParaRPr lang="en-US" altLang="ja-JP" sz="2000" dirty="0" smtClean="0"/>
          </a:p>
          <a:p>
            <a:pPr marL="265113" indent="177800"/>
            <a:endParaRPr lang="en-US" altLang="ja-JP" sz="300" dirty="0" smtClean="0"/>
          </a:p>
          <a:p>
            <a:pPr marL="530225" indent="-190500"/>
            <a:r>
              <a:rPr lang="en-US" altLang="ja-JP" sz="2000" dirty="0" smtClean="0"/>
              <a:t>※ </a:t>
            </a:r>
            <a:r>
              <a:rPr lang="ja-JP" altLang="en-US" sz="2000" dirty="0" smtClean="0"/>
              <a:t>カンファレンス</a:t>
            </a:r>
            <a:r>
              <a:rPr lang="ja-JP" altLang="en-US" sz="2000" dirty="0"/>
              <a:t>の実施日（指導した日が異なる場合は指導日もあわせて）、</a:t>
            </a:r>
            <a:r>
              <a:rPr lang="ja-JP" altLang="en-US" sz="2000" dirty="0" smtClean="0"/>
              <a:t>カンファレンス</a:t>
            </a:r>
            <a:r>
              <a:rPr lang="ja-JP" altLang="en-US" sz="2000" dirty="0"/>
              <a:t>に参加した医療関係職種等の氏名及びそのカンファレンスの要点を</a:t>
            </a:r>
            <a:r>
              <a:rPr lang="ja-JP" altLang="en-US" sz="2000" dirty="0" smtClean="0"/>
              <a:t>居宅サービス</a:t>
            </a:r>
            <a:r>
              <a:rPr lang="ja-JP" altLang="en-US" sz="2000" dirty="0"/>
              <a:t>計画等に記載すること</a:t>
            </a:r>
            <a:r>
              <a:rPr lang="ja-JP" altLang="en-US" sz="2000" dirty="0" smtClean="0"/>
              <a:t>。</a:t>
            </a:r>
            <a:endParaRPr lang="en-US" altLang="ja-JP" sz="2000" dirty="0" smtClean="0"/>
          </a:p>
          <a:p>
            <a:pPr marL="530225" indent="-190500"/>
            <a:endParaRPr lang="en-US" altLang="ja-JP" sz="300" dirty="0" smtClean="0"/>
          </a:p>
          <a:p>
            <a:pPr marL="530225" indent="-190500"/>
            <a:r>
              <a:rPr lang="en-US" altLang="ja-JP" sz="2000" dirty="0" smtClean="0"/>
              <a:t>※ </a:t>
            </a:r>
            <a:r>
              <a:rPr lang="ja-JP" altLang="en-US" sz="2000" dirty="0" smtClean="0"/>
              <a:t>カンファレンス</a:t>
            </a:r>
            <a:r>
              <a:rPr lang="ja-JP" altLang="en-US" sz="2000" dirty="0"/>
              <a:t>は、利用者の病状が急変した場合や、医療機関における診療方針</a:t>
            </a:r>
            <a:r>
              <a:rPr lang="ja-JP" altLang="en-US" sz="2000" dirty="0" smtClean="0"/>
              <a:t>の大幅</a:t>
            </a:r>
            <a:r>
              <a:rPr lang="ja-JP" altLang="en-US" sz="2000" dirty="0"/>
              <a:t>な変更等の必要が生じた場合に実施されるものであることから、利用者の</a:t>
            </a:r>
            <a:r>
              <a:rPr lang="ja-JP" altLang="en-US" sz="2000" dirty="0" smtClean="0"/>
              <a:t>状態像</a:t>
            </a:r>
            <a:r>
              <a:rPr lang="ja-JP" altLang="en-US" sz="2000" dirty="0"/>
              <a:t>等が大きく変化していることが十分想定されるため、必要に応じて、速やかに</a:t>
            </a:r>
            <a:r>
              <a:rPr lang="ja-JP" altLang="en-US" sz="2000" dirty="0" smtClean="0"/>
              <a:t>居</a:t>
            </a:r>
            <a:r>
              <a:rPr lang="ja-JP" altLang="en-US" sz="2000" dirty="0"/>
              <a:t>宅サービス計画を変更し、居宅サービス及び地域密着型サービスの調整を行う</a:t>
            </a:r>
            <a:r>
              <a:rPr lang="ja-JP" altLang="en-US" sz="2000" dirty="0" smtClean="0"/>
              <a:t>など適切</a:t>
            </a:r>
            <a:r>
              <a:rPr lang="ja-JP" altLang="en-US" sz="2000" dirty="0"/>
              <a:t>に対応すること</a:t>
            </a:r>
            <a:r>
              <a:rPr lang="ja-JP" altLang="en-US" sz="2000" dirty="0" smtClean="0"/>
              <a:t>。</a:t>
            </a:r>
            <a:endParaRPr lang="en-US" altLang="ja-JP" sz="2000" dirty="0" smtClean="0"/>
          </a:p>
          <a:p>
            <a:pPr marL="633413" indent="-190500"/>
            <a:endParaRPr lang="en-US" altLang="ja-JP" sz="2000" b="1" dirty="0">
              <a:solidFill>
                <a:prstClr val="black"/>
              </a:solidFill>
            </a:endParaRPr>
          </a:p>
          <a:p>
            <a:pPr marL="14288" indent="-14288"/>
            <a:r>
              <a:rPr lang="ja-JP" altLang="en-US" sz="2000" b="1" dirty="0" smtClean="0">
                <a:solidFill>
                  <a:prstClr val="black"/>
                </a:solidFill>
              </a:rPr>
              <a:t>（８）ターミナルケアマネジメント加算　</a:t>
            </a:r>
            <a:r>
              <a:rPr lang="en-US" altLang="ja-JP" sz="2000" dirty="0" smtClean="0">
                <a:solidFill>
                  <a:prstClr val="black"/>
                </a:solidFill>
              </a:rPr>
              <a:t>400</a:t>
            </a:r>
            <a:r>
              <a:rPr lang="ja-JP" altLang="en-US" sz="2000" dirty="0" smtClean="0">
                <a:solidFill>
                  <a:prstClr val="black"/>
                </a:solidFill>
              </a:rPr>
              <a:t>単位／月</a:t>
            </a:r>
            <a:r>
              <a:rPr lang="en-US" altLang="ja-JP" sz="2000" dirty="0"/>
              <a:t>※ </a:t>
            </a:r>
            <a:r>
              <a:rPr lang="ja-JP" altLang="en-US" sz="2000" dirty="0" smtClean="0"/>
              <a:t>　体制届</a:t>
            </a:r>
            <a:r>
              <a:rPr lang="ja-JP" altLang="en-US" sz="2000" dirty="0"/>
              <a:t>が必要　</a:t>
            </a:r>
            <a:endParaRPr lang="en-US" altLang="ja-JP" sz="2000" dirty="0" smtClean="0">
              <a:solidFill>
                <a:prstClr val="black"/>
              </a:solidFill>
            </a:endParaRPr>
          </a:p>
          <a:p>
            <a:pPr marL="265113" indent="177800"/>
            <a:r>
              <a:rPr lang="ja-JP" altLang="en-US" sz="2000" dirty="0" smtClean="0"/>
              <a:t>別に厚生労働大臣が定める基準に適合している施設が、在宅</a:t>
            </a:r>
            <a:r>
              <a:rPr lang="ja-JP" altLang="en-US" sz="2000" dirty="0"/>
              <a:t>で死亡した利用者に対して</a:t>
            </a:r>
            <a:r>
              <a:rPr lang="ja-JP" altLang="en-US" sz="2000" dirty="0" smtClean="0"/>
              <a:t>、</a:t>
            </a:r>
            <a:r>
              <a:rPr lang="ja-JP" altLang="en-US" sz="2000" dirty="0"/>
              <a:t>終末期の医療やケアの方針に関する当該利用者又はその家族の意向を把握した上で、その死亡日及び死亡日前</a:t>
            </a:r>
            <a:r>
              <a:rPr lang="en-US" altLang="ja-JP" sz="2000" dirty="0"/>
              <a:t>14</a:t>
            </a:r>
            <a:r>
              <a:rPr lang="ja-JP" altLang="en-US" sz="2000" dirty="0"/>
              <a:t>日以内に</a:t>
            </a:r>
            <a:r>
              <a:rPr lang="en-US" altLang="ja-JP" sz="2000" dirty="0"/>
              <a:t>2</a:t>
            </a:r>
            <a:r>
              <a:rPr lang="ja-JP" altLang="en-US" sz="2000" dirty="0"/>
              <a:t>日以上、当該利用者又はその家族の同意を得て、当該利用者の居宅を訪問し、当該利用者の心身の状況等を記録し、主治の医師及び居宅サービス計画に位置付けた居宅サービス事業者に提供した</a:t>
            </a:r>
            <a:r>
              <a:rPr lang="ja-JP" altLang="en-US" sz="2000" dirty="0" smtClean="0"/>
              <a:t>場合に、死亡月に加算する。</a:t>
            </a:r>
            <a:endParaRPr lang="en-US" altLang="ja-JP" sz="2000" dirty="0">
              <a:solidFill>
                <a:prstClr val="black"/>
              </a:solidFill>
            </a:endParaRPr>
          </a:p>
        </p:txBody>
      </p:sp>
      <p:sp>
        <p:nvSpPr>
          <p:cNvPr id="4" name="正方形/長方形 3"/>
          <p:cNvSpPr/>
          <p:nvPr/>
        </p:nvSpPr>
        <p:spPr>
          <a:xfrm>
            <a:off x="442452" y="5382941"/>
            <a:ext cx="11617930" cy="1015663"/>
          </a:xfrm>
          <a:prstGeom prst="rect">
            <a:avLst/>
          </a:prstGeom>
          <a:ln w="6350">
            <a:solidFill>
              <a:schemeClr val="tx1"/>
            </a:solidFill>
            <a:prstDash val="sysDot"/>
          </a:ln>
        </p:spPr>
        <p:txBody>
          <a:bodyPr wrap="square" anchor="ctr" anchorCtr="0">
            <a:spAutoFit/>
          </a:bodyPr>
          <a:lstStyle/>
          <a:p>
            <a:pPr marL="530225" lvl="0" indent="-530225"/>
            <a:r>
              <a:rPr lang="en-US" altLang="ja-JP" sz="2000" dirty="0" smtClean="0">
                <a:solidFill>
                  <a:prstClr val="black"/>
                </a:solidFill>
              </a:rPr>
              <a:t>【</a:t>
            </a:r>
            <a:r>
              <a:rPr lang="ja-JP" altLang="en-US" sz="2000" dirty="0" smtClean="0">
                <a:solidFill>
                  <a:prstClr val="black"/>
                </a:solidFill>
              </a:rPr>
              <a:t>厚生労働大臣が定める基準</a:t>
            </a:r>
            <a:r>
              <a:rPr lang="en-US" altLang="ja-JP" sz="2000" dirty="0" smtClean="0">
                <a:solidFill>
                  <a:prstClr val="black"/>
                </a:solidFill>
              </a:rPr>
              <a:t>】</a:t>
            </a:r>
          </a:p>
          <a:p>
            <a:pPr lvl="0" indent="176213"/>
            <a:r>
              <a:rPr lang="en-US" altLang="ja-JP" sz="2000" dirty="0" smtClean="0">
                <a:solidFill>
                  <a:prstClr val="black"/>
                </a:solidFill>
              </a:rPr>
              <a:t> </a:t>
            </a:r>
            <a:r>
              <a:rPr lang="ja-JP" altLang="en-US" sz="2000" dirty="0">
                <a:solidFill>
                  <a:prstClr val="black"/>
                </a:solidFill>
              </a:rPr>
              <a:t>ターミナルケアマネジメントを受けることに同意した利用者について、</a:t>
            </a:r>
            <a:r>
              <a:rPr lang="en-US" altLang="ja-JP" sz="2000" dirty="0">
                <a:solidFill>
                  <a:prstClr val="black"/>
                </a:solidFill>
              </a:rPr>
              <a:t>24</a:t>
            </a:r>
            <a:r>
              <a:rPr lang="ja-JP" altLang="en-US" sz="2000" dirty="0">
                <a:solidFill>
                  <a:prstClr val="black"/>
                </a:solidFill>
              </a:rPr>
              <a:t>時間連絡できる体制を確保しており、かつ、必要に応じて指定居宅介護支援を行うことができる体制を整備していること。</a:t>
            </a:r>
            <a:endParaRPr lang="en-US" altLang="ja-JP" sz="2000" dirty="0">
              <a:solidFill>
                <a:prstClr val="black"/>
              </a:solidFill>
            </a:endParaRPr>
          </a:p>
        </p:txBody>
      </p:sp>
    </p:spTree>
    <p:extLst>
      <p:ext uri="{BB962C8B-B14F-4D97-AF65-F5344CB8AC3E}">
        <p14:creationId xmlns:p14="http://schemas.microsoft.com/office/powerpoint/2010/main" val="215830402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47909" y="6370204"/>
            <a:ext cx="2743200" cy="365125"/>
          </a:xfrm>
        </p:spPr>
        <p:txBody>
          <a:bodyPr/>
          <a:lstStyle/>
          <a:p>
            <a:fld id="{D339279A-9CE5-4E47-B07B-F5EE1F1AD395}" type="slidenum">
              <a:rPr kumimoji="1" lang="ja-JP" altLang="en-US" smtClean="0"/>
              <a:t>88</a:t>
            </a:fld>
            <a:endParaRPr kumimoji="1" lang="ja-JP" altLang="en-US" dirty="0"/>
          </a:p>
        </p:txBody>
      </p:sp>
      <p:sp>
        <p:nvSpPr>
          <p:cNvPr id="3" name="正方形/長方形 2"/>
          <p:cNvSpPr/>
          <p:nvPr/>
        </p:nvSpPr>
        <p:spPr>
          <a:xfrm>
            <a:off x="0" y="0"/>
            <a:ext cx="12192000" cy="4447371"/>
          </a:xfrm>
          <a:prstGeom prst="rect">
            <a:avLst/>
          </a:prstGeom>
        </p:spPr>
        <p:txBody>
          <a:bodyPr wrap="square">
            <a:spAutoFit/>
          </a:bodyPr>
          <a:lstStyle/>
          <a:p>
            <a:pPr marL="354013" indent="-190500"/>
            <a:r>
              <a:rPr lang="en-US" altLang="ja-JP" sz="2000" dirty="0">
                <a:solidFill>
                  <a:prstClr val="black"/>
                </a:solidFill>
              </a:rPr>
              <a:t>※ </a:t>
            </a:r>
            <a:r>
              <a:rPr lang="ja-JP" altLang="en-US" sz="2000" dirty="0">
                <a:solidFill>
                  <a:prstClr val="black"/>
                </a:solidFill>
              </a:rPr>
              <a:t>支援経過として、次の事項を記録すること。</a:t>
            </a:r>
            <a:endParaRPr lang="en-US" altLang="ja-JP" sz="2000" dirty="0">
              <a:solidFill>
                <a:prstClr val="black"/>
              </a:solidFill>
            </a:endParaRPr>
          </a:p>
          <a:p>
            <a:pPr marL="530225" indent="-190500"/>
            <a:r>
              <a:rPr lang="ja-JP" altLang="en-US" sz="2000" dirty="0">
                <a:solidFill>
                  <a:prstClr val="black"/>
                </a:solidFill>
              </a:rPr>
              <a:t>① 終末期の利用者の心身又は家族の状況の変化や環境の変化及びこれらに対して事業所が行った</a:t>
            </a:r>
            <a:r>
              <a:rPr lang="ja-JP" altLang="en-US" sz="2000" dirty="0" smtClean="0">
                <a:solidFill>
                  <a:prstClr val="black"/>
                </a:solidFill>
              </a:rPr>
              <a:t>支援についての記録</a:t>
            </a:r>
            <a:endParaRPr lang="en-US" altLang="ja-JP" sz="2000" dirty="0">
              <a:solidFill>
                <a:prstClr val="black"/>
              </a:solidFill>
            </a:endParaRPr>
          </a:p>
          <a:p>
            <a:pPr marL="530225" indent="-190500"/>
            <a:r>
              <a:rPr lang="ja-JP" altLang="en-US" sz="2000" dirty="0">
                <a:solidFill>
                  <a:prstClr val="black"/>
                </a:solidFill>
              </a:rPr>
              <a:t>② 利用者への支援にあたり</a:t>
            </a:r>
            <a:r>
              <a:rPr lang="ja-JP" altLang="en-US" sz="2000" dirty="0" smtClean="0">
                <a:solidFill>
                  <a:prstClr val="black"/>
                </a:solidFill>
              </a:rPr>
              <a:t>、主治の</a:t>
            </a:r>
            <a:r>
              <a:rPr lang="ja-JP" altLang="en-US" sz="2000" dirty="0">
                <a:solidFill>
                  <a:prstClr val="black"/>
                </a:solidFill>
              </a:rPr>
              <a:t>医師及び居宅サービス計画に位置付けた指定居宅</a:t>
            </a:r>
            <a:r>
              <a:rPr lang="ja-JP" altLang="en-US" sz="2000" dirty="0" smtClean="0">
                <a:solidFill>
                  <a:prstClr val="black"/>
                </a:solidFill>
              </a:rPr>
              <a:t>サービス事業者</a:t>
            </a:r>
            <a:r>
              <a:rPr lang="ja-JP" altLang="en-US" sz="2000" dirty="0">
                <a:solidFill>
                  <a:prstClr val="black"/>
                </a:solidFill>
              </a:rPr>
              <a:t>等と</a:t>
            </a:r>
            <a:r>
              <a:rPr lang="ja-JP" altLang="en-US" sz="2000" dirty="0" smtClean="0">
                <a:solidFill>
                  <a:prstClr val="black"/>
                </a:solidFill>
              </a:rPr>
              <a:t>行った連絡調整に関する記録</a:t>
            </a:r>
            <a:endParaRPr lang="en-US" altLang="ja-JP" sz="2000" dirty="0">
              <a:solidFill>
                <a:prstClr val="black"/>
              </a:solidFill>
            </a:endParaRPr>
          </a:p>
          <a:p>
            <a:pPr marL="530225" indent="-190500"/>
            <a:r>
              <a:rPr lang="ja-JP" altLang="en-US" sz="2000" dirty="0">
                <a:solidFill>
                  <a:prstClr val="black"/>
                </a:solidFill>
              </a:rPr>
              <a:t>③ 当該利用者が、医師が一般的に認められている医学的見地に基づき、回復の見込みがないと診断した者に該当することを確認した日及びその</a:t>
            </a:r>
            <a:r>
              <a:rPr lang="ja-JP" altLang="en-US" sz="2000" dirty="0" smtClean="0">
                <a:solidFill>
                  <a:prstClr val="black"/>
                </a:solidFill>
              </a:rPr>
              <a:t>方法</a:t>
            </a:r>
            <a:endParaRPr lang="en-US" altLang="ja-JP" sz="2000" dirty="0" smtClean="0">
              <a:solidFill>
                <a:prstClr val="black"/>
              </a:solidFill>
            </a:endParaRPr>
          </a:p>
          <a:p>
            <a:pPr marL="530225" indent="-190500"/>
            <a:endParaRPr lang="en-US" altLang="ja-JP" sz="2000" dirty="0">
              <a:solidFill>
                <a:prstClr val="black"/>
              </a:solidFill>
            </a:endParaRPr>
          </a:p>
          <a:p>
            <a:pPr marL="354013" indent="-190500"/>
            <a:r>
              <a:rPr lang="en-US" altLang="ja-JP" sz="2000" dirty="0" smtClean="0">
                <a:solidFill>
                  <a:prstClr val="black"/>
                </a:solidFill>
              </a:rPr>
              <a:t>※ </a:t>
            </a:r>
            <a:r>
              <a:rPr lang="ja-JP" altLang="en-US" sz="2000" dirty="0">
                <a:solidFill>
                  <a:prstClr val="black"/>
                </a:solidFill>
              </a:rPr>
              <a:t>利用者が死亡診断を受けることを目的として医療機関へ搬送され、</a:t>
            </a:r>
            <a:r>
              <a:rPr lang="en-US" altLang="ja-JP" sz="2000" dirty="0">
                <a:solidFill>
                  <a:prstClr val="black"/>
                </a:solidFill>
              </a:rPr>
              <a:t>24</a:t>
            </a:r>
            <a:r>
              <a:rPr lang="ja-JP" altLang="en-US" sz="2000" dirty="0">
                <a:solidFill>
                  <a:prstClr val="black"/>
                </a:solidFill>
              </a:rPr>
              <a:t>時間以内に死亡が確認される場合等については、本加算を算定できる</a:t>
            </a:r>
            <a:r>
              <a:rPr lang="ja-JP" altLang="en-US" sz="2000" dirty="0" smtClean="0">
                <a:solidFill>
                  <a:prstClr val="black"/>
                </a:solidFill>
              </a:rPr>
              <a:t>。</a:t>
            </a:r>
            <a:endParaRPr lang="en-US" altLang="ja-JP" sz="2000" dirty="0" smtClean="0">
              <a:solidFill>
                <a:prstClr val="black"/>
              </a:solidFill>
            </a:endParaRPr>
          </a:p>
          <a:p>
            <a:pPr marL="354013" indent="-190500"/>
            <a:endParaRPr lang="en-US" altLang="ja-JP" sz="300" dirty="0">
              <a:solidFill>
                <a:prstClr val="black"/>
              </a:solidFill>
            </a:endParaRPr>
          </a:p>
          <a:p>
            <a:pPr marL="354013" indent="-190500"/>
            <a:r>
              <a:rPr lang="en-US" altLang="ja-JP" sz="2000" dirty="0" smtClean="0">
                <a:solidFill>
                  <a:prstClr val="black"/>
                </a:solidFill>
              </a:rPr>
              <a:t>※</a:t>
            </a:r>
            <a:r>
              <a:rPr lang="ja-JP" altLang="en-US" sz="2000" dirty="0"/>
              <a:t>ターミナルケア</a:t>
            </a:r>
            <a:r>
              <a:rPr lang="ja-JP" altLang="en-US" sz="2000" dirty="0" smtClean="0"/>
              <a:t>にあたっては、</a:t>
            </a:r>
            <a:r>
              <a:rPr lang="ja-JP" altLang="en-US" sz="2000" dirty="0"/>
              <a:t>終末期における医療・ケアの方針に関する利用者又は家族の意向を把握する必要がある。その際</a:t>
            </a:r>
            <a:r>
              <a:rPr lang="ja-JP" altLang="en-US" sz="2000" dirty="0" smtClean="0"/>
              <a:t>には、厚生労働省「</a:t>
            </a:r>
            <a:r>
              <a:rPr lang="ja-JP" altLang="en-US" sz="2000" dirty="0"/>
              <a:t>人生の最終段階における医療・ケアの決定プロセスに関するガイドライン」等を参考にしつつ、本人の意思を尊重した医療・ケアの方針が実施できるよう、多職種が連携し、本人及びその家族と必要な情報の共有等に努めること。</a:t>
            </a:r>
            <a:endParaRPr lang="en-US" altLang="ja-JP" sz="2000" dirty="0">
              <a:solidFill>
                <a:prstClr val="black"/>
              </a:solidFill>
            </a:endParaRPr>
          </a:p>
        </p:txBody>
      </p:sp>
    </p:spTree>
    <p:extLst>
      <p:ext uri="{BB962C8B-B14F-4D97-AF65-F5344CB8AC3E}">
        <p14:creationId xmlns:p14="http://schemas.microsoft.com/office/powerpoint/2010/main" val="270478496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471055" y="498765"/>
            <a:ext cx="11402292" cy="5016758"/>
          </a:xfrm>
          <a:prstGeom prst="rect">
            <a:avLst/>
          </a:prstGeom>
          <a:noFill/>
        </p:spPr>
        <p:txBody>
          <a:bodyPr wrap="square" rtlCol="0">
            <a:spAutoFit/>
          </a:bodyPr>
          <a:lstStyle/>
          <a:p>
            <a:endParaRPr lang="en-US" altLang="ja-JP" sz="2000" dirty="0"/>
          </a:p>
          <a:p>
            <a:r>
              <a:rPr kumimoji="1" lang="ja-JP" altLang="en-US" sz="2000" dirty="0" smtClean="0"/>
              <a:t>この資料のほか、熊本県国民健康保険団体連合会の「介護給付費の請求及び介護サービス苦情相談」の資料もホームページに掲載していますので確認してください。</a:t>
            </a:r>
            <a:endParaRPr kumimoji="1" lang="en-US" altLang="ja-JP" sz="2000" dirty="0" smtClean="0"/>
          </a:p>
          <a:p>
            <a:endParaRPr lang="en-US" altLang="ja-JP" sz="2000" dirty="0"/>
          </a:p>
          <a:p>
            <a:endParaRPr lang="en-US" altLang="ja-JP" sz="2000" dirty="0" smtClean="0"/>
          </a:p>
          <a:p>
            <a:r>
              <a:rPr lang="ja-JP" altLang="en-US" sz="2000" dirty="0" smtClean="0"/>
              <a:t>すべての資料を確認した後、次ページの「令和７年度指定地域密着型サービス事業者等集団指導　確認報告書」</a:t>
            </a:r>
            <a:r>
              <a:rPr lang="ja-JP" altLang="en-US" sz="2000" dirty="0"/>
              <a:t>を菊陽町介護</a:t>
            </a:r>
            <a:r>
              <a:rPr lang="ja-JP" altLang="en-US" sz="2000" dirty="0" smtClean="0"/>
              <a:t>保険課へ、</a:t>
            </a:r>
            <a:endParaRPr lang="en-US" altLang="ja-JP" sz="2000" dirty="0" smtClean="0"/>
          </a:p>
          <a:p>
            <a:r>
              <a:rPr lang="ja-JP" altLang="en-US" sz="2000" dirty="0" smtClean="0"/>
              <a:t>　メール（</a:t>
            </a:r>
            <a:r>
              <a:rPr lang="en-US" altLang="ja-JP" u="sng" dirty="0" smtClean="0">
                <a:hlinkClick r:id="rId4"/>
              </a:rPr>
              <a:t>morishima@town.kikuyo.lg.jp</a:t>
            </a:r>
            <a:r>
              <a:rPr lang="ja-JP" altLang="en-US" u="sng" dirty="0" smtClean="0"/>
              <a:t>）　</a:t>
            </a:r>
            <a:r>
              <a:rPr lang="ja-JP" altLang="en-US" sz="2000" dirty="0" smtClean="0"/>
              <a:t>又は　</a:t>
            </a:r>
            <a:r>
              <a:rPr lang="en-US" altLang="ja-JP" sz="2000" dirty="0" smtClean="0"/>
              <a:t>FAX</a:t>
            </a:r>
            <a:r>
              <a:rPr lang="ja-JP" altLang="en-US" sz="2000" dirty="0" smtClean="0"/>
              <a:t>（</a:t>
            </a:r>
            <a:r>
              <a:rPr lang="en-US" altLang="ja-JP" sz="2000" dirty="0" smtClean="0"/>
              <a:t>096-232-6676</a:t>
            </a:r>
            <a:r>
              <a:rPr lang="ja-JP" altLang="en-US" sz="2000" dirty="0" smtClean="0"/>
              <a:t>）</a:t>
            </a:r>
            <a:endParaRPr lang="en-US" altLang="ja-JP" sz="2000" dirty="0" smtClean="0"/>
          </a:p>
          <a:p>
            <a:r>
              <a:rPr lang="ja-JP" altLang="en-US" sz="2000" dirty="0" err="1" smtClean="0"/>
              <a:t>で提</a:t>
            </a:r>
            <a:r>
              <a:rPr lang="ja-JP" altLang="en-US" sz="2000" dirty="0" smtClean="0"/>
              <a:t>出してください。</a:t>
            </a:r>
            <a:endParaRPr lang="en-US" altLang="ja-JP" sz="2000" dirty="0"/>
          </a:p>
          <a:p>
            <a:endParaRPr lang="en-US" altLang="ja-JP" sz="2000" dirty="0" smtClean="0"/>
          </a:p>
          <a:p>
            <a:r>
              <a:rPr lang="ja-JP" altLang="en-US" sz="2000" dirty="0" smtClean="0"/>
              <a:t>なお、介護</a:t>
            </a:r>
            <a:r>
              <a:rPr lang="ja-JP" altLang="en-US" sz="2000" dirty="0"/>
              <a:t>サービスに関するご質問がある場合は</a:t>
            </a:r>
            <a:r>
              <a:rPr lang="ja-JP" altLang="en-US" sz="2000" dirty="0" smtClean="0"/>
              <a:t>、質問票を</a:t>
            </a:r>
            <a:endParaRPr lang="en-US" altLang="ja-JP" sz="2000" dirty="0" smtClean="0"/>
          </a:p>
          <a:p>
            <a:r>
              <a:rPr lang="ja-JP" altLang="en-US" sz="2000" dirty="0" smtClean="0"/>
              <a:t>菊陽町ホームページ　</a:t>
            </a:r>
            <a:r>
              <a:rPr lang="en-US" altLang="ja-JP" sz="2000" dirty="0" smtClean="0">
                <a:hlinkClick r:id="rId5"/>
              </a:rPr>
              <a:t>https</a:t>
            </a:r>
            <a:r>
              <a:rPr lang="en-US" altLang="ja-JP" sz="2000" dirty="0">
                <a:hlinkClick r:id="rId5"/>
              </a:rPr>
              <a:t>://</a:t>
            </a:r>
            <a:r>
              <a:rPr lang="en-US" altLang="ja-JP" sz="2000" dirty="0" smtClean="0">
                <a:hlinkClick r:id="rId5"/>
              </a:rPr>
              <a:t>www.town.kikuyo.lg.jp/kiji0031783/index.html</a:t>
            </a:r>
            <a:endParaRPr lang="en-US" altLang="ja-JP" sz="2000" dirty="0" smtClean="0"/>
          </a:p>
          <a:p>
            <a:r>
              <a:rPr lang="ja-JP" altLang="en-US" sz="2000" dirty="0"/>
              <a:t>に掲載していますので、</a:t>
            </a:r>
            <a:r>
              <a:rPr lang="en-US" altLang="ja-JP" sz="2000" dirty="0"/>
              <a:t>FAX</a:t>
            </a:r>
            <a:r>
              <a:rPr lang="ja-JP" altLang="en-US" sz="2000" dirty="0" smtClean="0"/>
              <a:t>で送信</a:t>
            </a:r>
            <a:r>
              <a:rPr lang="ja-JP" altLang="en-US" sz="2000" dirty="0"/>
              <a:t>してください。</a:t>
            </a:r>
            <a:endParaRPr lang="en-US" altLang="ja-JP" sz="2000" dirty="0"/>
          </a:p>
          <a:p>
            <a:endParaRPr lang="en-US" altLang="ja-JP" sz="2000" dirty="0" smtClean="0"/>
          </a:p>
          <a:p>
            <a:pPr algn="ctr"/>
            <a:r>
              <a:rPr lang="ja-JP" altLang="en-US" sz="2000" dirty="0" smtClean="0"/>
              <a:t>これで介護</a:t>
            </a:r>
            <a:r>
              <a:rPr lang="ja-JP" altLang="en-US" sz="2000" dirty="0"/>
              <a:t>サービス事業者集団資料の説明を終わります。</a:t>
            </a:r>
            <a:endParaRPr lang="en-US" altLang="ja-JP" sz="2000" dirty="0"/>
          </a:p>
          <a:p>
            <a:pPr algn="ctr"/>
            <a:endParaRPr kumimoji="1" lang="ja-JP" altLang="en-US" sz="2000" dirty="0"/>
          </a:p>
        </p:txBody>
      </p:sp>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53196153"/>
      </p:ext>
    </p:extLst>
  </p:cSld>
  <p:clrMapOvr>
    <a:masterClrMapping/>
  </p:clrMapOvr>
  <mc:AlternateContent xmlns:mc="http://schemas.openxmlformats.org/markup-compatibility/2006" xmlns:p14="http://schemas.microsoft.com/office/powerpoint/2010/main">
    <mc:Choice Requires="p14">
      <p:transition spd="slow" p14:dur="2000" advTm="37082"/>
    </mc:Choice>
    <mc:Fallback xmlns="">
      <p:transition spd="slow" advTm="37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9448800" y="6567667"/>
            <a:ext cx="2743200" cy="365125"/>
          </a:xfrm>
        </p:spPr>
        <p:txBody>
          <a:bodyPr/>
          <a:lstStyle/>
          <a:p>
            <a:fld id="{D339279A-9CE5-4E47-B07B-F5EE1F1AD395}" type="slidenum">
              <a:rPr kumimoji="1" lang="ja-JP" altLang="en-US" smtClean="0"/>
              <a:t>9</a:t>
            </a:fld>
            <a:endParaRPr kumimoji="1" lang="ja-JP" altLang="en-US" dirty="0"/>
          </a:p>
        </p:txBody>
      </p:sp>
      <p:sp>
        <p:nvSpPr>
          <p:cNvPr id="6" name="コンテンツ プレースホルダー 2"/>
          <p:cNvSpPr txBox="1">
            <a:spLocks/>
          </p:cNvSpPr>
          <p:nvPr/>
        </p:nvSpPr>
        <p:spPr>
          <a:xfrm>
            <a:off x="56144" y="0"/>
            <a:ext cx="12022785" cy="6858000"/>
          </a:xfrm>
          <a:prstGeom prst="rect">
            <a:avLst/>
          </a:prstGeom>
          <a:ln w="19050">
            <a:noFill/>
          </a:ln>
        </p:spPr>
        <p:txBody>
          <a:bodyPr lIns="72000" tIns="10800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354013" indent="3175">
              <a:buNone/>
            </a:pPr>
            <a:r>
              <a:rPr lang="ja-JP" altLang="en-US" sz="2000" u="sng" dirty="0"/>
              <a:t>●</a:t>
            </a:r>
            <a:r>
              <a:rPr lang="ja-JP" altLang="en-US" sz="2000" u="sng" dirty="0" smtClean="0"/>
              <a:t> アセスメントの内容が不充分なものや、整理して記録されていないものがあった。</a:t>
            </a:r>
            <a:endParaRPr lang="en-US" altLang="ja-JP" sz="2000" u="sng" dirty="0" smtClean="0"/>
          </a:p>
          <a:p>
            <a:pPr marL="354013" indent="3175">
              <a:buNone/>
            </a:pPr>
            <a:r>
              <a:rPr lang="ja-JP" altLang="en-US" sz="2000" u="sng" dirty="0"/>
              <a:t>●</a:t>
            </a:r>
            <a:r>
              <a:rPr lang="ja-JP" altLang="en-US" sz="2000" u="sng" dirty="0" smtClean="0"/>
              <a:t> 居宅</a:t>
            </a:r>
            <a:r>
              <a:rPr lang="ja-JP" altLang="en-US" sz="2000" u="sng" dirty="0"/>
              <a:t>サービス計画に位置付けたサービスの必要性が不明確だった。</a:t>
            </a:r>
            <a:endParaRPr lang="en-US" altLang="ja-JP" sz="2000" u="sng" dirty="0" smtClean="0"/>
          </a:p>
          <a:p>
            <a:pPr marL="1344613" indent="3175">
              <a:buNone/>
              <a:tabLst>
                <a:tab pos="1524000" algn="l"/>
              </a:tabLst>
            </a:pPr>
            <a:r>
              <a:rPr lang="ja-JP" altLang="en-US" sz="2000" dirty="0" smtClean="0"/>
              <a:t>課題</a:t>
            </a:r>
            <a:r>
              <a:rPr lang="ja-JP" altLang="en-US" sz="2000" dirty="0"/>
              <a:t>分析（アセスメント）に当たっては、課題分析標準項目について全て確認し、利用者の当該項目について確認したことが分かるように記録してください。　　　　　　　　　　</a:t>
            </a:r>
            <a:endParaRPr lang="en-US" altLang="ja-JP" sz="2000" u="sng" dirty="0" smtClean="0"/>
          </a:p>
          <a:p>
            <a:pPr marL="354013" indent="3175">
              <a:buNone/>
            </a:pPr>
            <a:r>
              <a:rPr lang="ja-JP" altLang="en-US" sz="2000" u="sng" dirty="0"/>
              <a:t>●</a:t>
            </a:r>
            <a:r>
              <a:rPr lang="ja-JP" altLang="en-US" sz="2000" u="sng" dirty="0" smtClean="0"/>
              <a:t> 福祉用具貸与を継続する必要性の検討がなされていなかった。</a:t>
            </a:r>
            <a:endParaRPr lang="en-US" altLang="ja-JP" sz="2000" u="sng" dirty="0" smtClean="0"/>
          </a:p>
          <a:p>
            <a:pPr marL="1344613" indent="0" defTabSz="898525">
              <a:buNone/>
              <a:tabLst>
                <a:tab pos="11568113" algn="l"/>
              </a:tabLst>
            </a:pPr>
            <a:r>
              <a:rPr lang="ja-JP" altLang="en-US" sz="2000" dirty="0" smtClean="0"/>
              <a:t>必要に応じて随時サービス担当者会議を開催し、専門的意見を聴取するとともに検証したうえで、その必要性を居宅サービス計画に記載してください。　</a:t>
            </a:r>
            <a:endParaRPr lang="en-US" altLang="ja-JP" sz="2000" dirty="0" smtClean="0"/>
          </a:p>
          <a:p>
            <a:pPr marL="354013" indent="0">
              <a:buNone/>
            </a:pPr>
            <a:r>
              <a:rPr lang="ja-JP" altLang="en-US" sz="2000" u="sng" dirty="0"/>
              <a:t>●</a:t>
            </a:r>
            <a:r>
              <a:rPr lang="ja-JP" altLang="en-US" sz="2000" u="sng" dirty="0" smtClean="0"/>
              <a:t> 居宅サービス計画に医療サービスを位置付けた場合、主治医等への交付等がされていなかった。</a:t>
            </a:r>
            <a:endParaRPr lang="en-US" altLang="ja-JP" sz="2000" u="sng" dirty="0" smtClean="0"/>
          </a:p>
          <a:p>
            <a:pPr marL="1344613" indent="0">
              <a:buNone/>
            </a:pPr>
            <a:r>
              <a:rPr lang="ja-JP" altLang="en-US" sz="2000" dirty="0" smtClean="0"/>
              <a:t>訪問看護、訪問リハビリテーション、通所リハビリテーション、居宅療養管理指導、短期入所療養介護、定期巡回・随時対応型訪問介護看護（訪問看護サービスを利用する場合）、看護小規模多機能型居宅介護（訪問看護サービスを利用する場合）については、主治医等がその必要性を認めた場合に限られていることから</a:t>
            </a:r>
            <a:r>
              <a:rPr lang="ja-JP" altLang="en-US" sz="2000" dirty="0"/>
              <a:t>、円滑な連携に資するよう、当該</a:t>
            </a:r>
            <a:r>
              <a:rPr lang="ja-JP" altLang="en-US" sz="2000" dirty="0" smtClean="0"/>
              <a:t>意見を踏まえて作成した居宅サービス計画については、意見を求めた主治医等へ交付してください。　　　　　　　　　　　　　　　　　　　　　　　　　</a:t>
            </a:r>
            <a:endParaRPr lang="en-US" altLang="ja-JP" sz="2000" u="sng" dirty="0" smtClean="0"/>
          </a:p>
          <a:p>
            <a:pPr marL="354013" indent="3175">
              <a:buNone/>
            </a:pPr>
            <a:endParaRPr lang="en-US" altLang="ja-JP" sz="2000" u="sng" dirty="0" smtClean="0"/>
          </a:p>
          <a:p>
            <a:pPr marL="539750" indent="-182563">
              <a:buNone/>
            </a:pPr>
            <a:endParaRPr lang="en-US" altLang="ja-JP" sz="1000" u="sng" dirty="0" smtClean="0"/>
          </a:p>
          <a:p>
            <a:pPr marL="539750" indent="-182563">
              <a:buNone/>
            </a:pPr>
            <a:r>
              <a:rPr lang="ja-JP" altLang="en-US" sz="2000" u="sng" dirty="0"/>
              <a:t>●</a:t>
            </a:r>
            <a:r>
              <a:rPr lang="ja-JP" altLang="en-US" sz="2000" u="sng" dirty="0" smtClean="0"/>
              <a:t> 居宅</a:t>
            </a:r>
            <a:r>
              <a:rPr lang="ja-JP" altLang="en-US" sz="2000" u="sng" dirty="0"/>
              <a:t>サービス</a:t>
            </a:r>
            <a:r>
              <a:rPr lang="ja-JP" altLang="en-US" sz="2000" u="sng" dirty="0" smtClean="0"/>
              <a:t>計画・個別サービス計画原案に利用者又は家族が同意署名した日付の記入漏れがあった。</a:t>
            </a:r>
            <a:r>
              <a:rPr lang="ja-JP" altLang="en-US" sz="2000" dirty="0" smtClean="0"/>
              <a:t>　</a:t>
            </a:r>
            <a:endParaRPr lang="en-US" altLang="ja-JP" sz="2000" dirty="0"/>
          </a:p>
          <a:p>
            <a:pPr marL="1344613" indent="0">
              <a:buNone/>
            </a:pPr>
            <a:r>
              <a:rPr lang="ja-JP" altLang="en-US" sz="2000" dirty="0" smtClean="0"/>
              <a:t>計画原案を</a:t>
            </a:r>
            <a:r>
              <a:rPr lang="ja-JP" altLang="en-US" sz="2000" dirty="0"/>
              <a:t>作成し、利用者に説明</a:t>
            </a:r>
            <a:r>
              <a:rPr lang="ja-JP" altLang="en-US" sz="2000" dirty="0" smtClean="0"/>
              <a:t>し同意</a:t>
            </a:r>
            <a:r>
              <a:rPr lang="ja-JP" altLang="en-US" sz="2000" dirty="0"/>
              <a:t>を</a:t>
            </a:r>
            <a:r>
              <a:rPr lang="ja-JP" altLang="en-US" sz="2000" dirty="0" smtClean="0"/>
              <a:t>得て、サービス</a:t>
            </a:r>
            <a:r>
              <a:rPr lang="ja-JP" altLang="en-US" sz="2000" dirty="0"/>
              <a:t>利用</a:t>
            </a:r>
            <a:r>
              <a:rPr lang="ja-JP" altLang="en-US" sz="2000" dirty="0" smtClean="0"/>
              <a:t>開始と</a:t>
            </a:r>
            <a:r>
              <a:rPr lang="ja-JP" altLang="en-US" sz="2000" dirty="0"/>
              <a:t>いう流れになります</a:t>
            </a:r>
            <a:r>
              <a:rPr lang="ja-JP" altLang="en-US" sz="2000" dirty="0" smtClean="0"/>
              <a:t>。　本人・家族の都合でやむを得ず同意の署名が</a:t>
            </a:r>
            <a:r>
              <a:rPr lang="ja-JP" altLang="en-US" sz="2000" dirty="0"/>
              <a:t>サービス</a:t>
            </a:r>
            <a:r>
              <a:rPr lang="ja-JP" altLang="en-US" sz="2000" dirty="0" smtClean="0"/>
              <a:t>提供後になる場合は、電話等により口頭で同意を得たうえで同意日を記録しておいてください。　　　　　　　　　　　　　　　　　　　　　　　　</a:t>
            </a:r>
            <a:endParaRPr lang="ja-JP" altLang="en-US" sz="2000" dirty="0"/>
          </a:p>
        </p:txBody>
      </p:sp>
      <p:sp>
        <p:nvSpPr>
          <p:cNvPr id="12" name="右矢印 11"/>
          <p:cNvSpPr/>
          <p:nvPr/>
        </p:nvSpPr>
        <p:spPr>
          <a:xfrm>
            <a:off x="940205" y="827649"/>
            <a:ext cx="503456" cy="38278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右矢印 9"/>
          <p:cNvSpPr/>
          <p:nvPr/>
        </p:nvSpPr>
        <p:spPr>
          <a:xfrm>
            <a:off x="942051" y="5821668"/>
            <a:ext cx="501610" cy="38278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右矢印 12"/>
          <p:cNvSpPr/>
          <p:nvPr/>
        </p:nvSpPr>
        <p:spPr>
          <a:xfrm>
            <a:off x="942051" y="2977194"/>
            <a:ext cx="501610" cy="38278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角丸四角形 14"/>
          <p:cNvSpPr/>
          <p:nvPr/>
        </p:nvSpPr>
        <p:spPr>
          <a:xfrm>
            <a:off x="236979" y="-484909"/>
            <a:ext cx="11799646" cy="4987455"/>
          </a:xfrm>
          <a:prstGeom prst="roundRect">
            <a:avLst>
              <a:gd name="adj" fmla="val 964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角丸四角形 17"/>
          <p:cNvSpPr/>
          <p:nvPr/>
        </p:nvSpPr>
        <p:spPr>
          <a:xfrm>
            <a:off x="215827" y="4879864"/>
            <a:ext cx="11841950" cy="186791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角丸四角形 16"/>
          <p:cNvSpPr/>
          <p:nvPr/>
        </p:nvSpPr>
        <p:spPr>
          <a:xfrm>
            <a:off x="98445" y="4685901"/>
            <a:ext cx="8158863" cy="387927"/>
          </a:xfrm>
          <a:prstGeom prst="roundRect">
            <a:avLst/>
          </a:prstGeom>
          <a:solidFill>
            <a:schemeClr val="accent1">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dirty="0"/>
              <a:t> </a:t>
            </a:r>
            <a:r>
              <a:rPr lang="ja-JP" altLang="en-US" sz="2000" dirty="0" smtClean="0"/>
              <a:t>指定</a:t>
            </a:r>
            <a:r>
              <a:rPr lang="ja-JP" altLang="en-US" sz="2000" dirty="0"/>
              <a:t>居宅介護</a:t>
            </a:r>
            <a:r>
              <a:rPr lang="ja-JP" altLang="en-US" sz="2000" dirty="0" smtClean="0"/>
              <a:t>支援の</a:t>
            </a:r>
            <a:r>
              <a:rPr lang="ja-JP" altLang="en-US" sz="2000" dirty="0"/>
              <a:t>具体的取扱い</a:t>
            </a:r>
            <a:r>
              <a:rPr lang="ja-JP" altLang="en-US" sz="2000" dirty="0" smtClean="0"/>
              <a:t>方針、各種サービス計画の作成</a:t>
            </a:r>
            <a:endParaRPr kumimoji="1" lang="ja-JP" altLang="en-US" sz="2000" dirty="0">
              <a:solidFill>
                <a:schemeClr val="tx1"/>
              </a:solidFill>
            </a:endParaRPr>
          </a:p>
        </p:txBody>
      </p:sp>
      <p:sp>
        <p:nvSpPr>
          <p:cNvPr id="11" name="右矢印 10"/>
          <p:cNvSpPr/>
          <p:nvPr/>
        </p:nvSpPr>
        <p:spPr>
          <a:xfrm>
            <a:off x="942051" y="1921006"/>
            <a:ext cx="501610" cy="38278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20929787"/>
      </p:ext>
    </p:extLst>
  </p:cSld>
  <p:clrMapOvr>
    <a:masterClrMapping/>
  </p:clrMapOvr>
  <mc:AlternateContent xmlns:mc="http://schemas.openxmlformats.org/markup-compatibility/2006" xmlns:p14="http://schemas.microsoft.com/office/powerpoint/2010/main">
    <mc:Choice Requires="p14">
      <p:transition spd="slow" p14:dur="2000" advTm="50174"/>
    </mc:Choice>
    <mc:Fallback xmlns="">
      <p:transition spd="slow" advTm="50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356350"/>
            <a:ext cx="2743200" cy="365125"/>
          </a:xfrm>
        </p:spPr>
        <p:txBody>
          <a:bodyPr/>
          <a:lstStyle/>
          <a:p>
            <a:fld id="{D339279A-9CE5-4E47-B07B-F5EE1F1AD395}" type="slidenum">
              <a:rPr kumimoji="1" lang="ja-JP" altLang="en-US" smtClean="0"/>
              <a:t>90</a:t>
            </a:fld>
            <a:endParaRPr kumimoji="1" lang="ja-JP" altLang="en-US" dirty="0"/>
          </a:p>
        </p:txBody>
      </p:sp>
      <p:sp>
        <p:nvSpPr>
          <p:cNvPr id="3" name="正方形/長方形 2"/>
          <p:cNvSpPr/>
          <p:nvPr/>
        </p:nvSpPr>
        <p:spPr>
          <a:xfrm>
            <a:off x="2267230" y="0"/>
            <a:ext cx="8395854" cy="400110"/>
          </a:xfrm>
          <a:prstGeom prst="rect">
            <a:avLst/>
          </a:prstGeom>
        </p:spPr>
        <p:txBody>
          <a:bodyPr wrap="square">
            <a:spAutoFit/>
          </a:bodyPr>
          <a:lstStyle/>
          <a:p>
            <a:r>
              <a:rPr lang="ja-JP" altLang="en-US" sz="2000" b="1" dirty="0" smtClean="0"/>
              <a:t>令和７年度</a:t>
            </a:r>
            <a:r>
              <a:rPr lang="ja-JP" altLang="en-US" sz="2000" b="1" dirty="0"/>
              <a:t>指定地域密着型サービス事業者等集団指導　確認報告書</a:t>
            </a:r>
          </a:p>
        </p:txBody>
      </p:sp>
      <p:graphicFrame>
        <p:nvGraphicFramePr>
          <p:cNvPr id="6" name="表 5"/>
          <p:cNvGraphicFramePr>
            <a:graphicFrameLocks noGrp="1"/>
          </p:cNvGraphicFramePr>
          <p:nvPr>
            <p:extLst>
              <p:ext uri="{D42A27DB-BD31-4B8C-83A1-F6EECF244321}">
                <p14:modId xmlns:p14="http://schemas.microsoft.com/office/powerpoint/2010/main" val="2997665386"/>
              </p:ext>
            </p:extLst>
          </p:nvPr>
        </p:nvGraphicFramePr>
        <p:xfrm>
          <a:off x="110612" y="400112"/>
          <a:ext cx="11931446" cy="2254180"/>
        </p:xfrm>
        <a:graphic>
          <a:graphicData uri="http://schemas.openxmlformats.org/drawingml/2006/table">
            <a:tbl>
              <a:tblPr firstRow="1" firstCol="1" bandRow="1">
                <a:tableStyleId>{5C22544A-7EE6-4342-B048-85BDC9FD1C3A}</a:tableStyleId>
              </a:tblPr>
              <a:tblGrid>
                <a:gridCol w="2303704">
                  <a:extLst>
                    <a:ext uri="{9D8B030D-6E8A-4147-A177-3AD203B41FA5}">
                      <a16:colId xmlns:a16="http://schemas.microsoft.com/office/drawing/2014/main" val="21674670"/>
                    </a:ext>
                  </a:extLst>
                </a:gridCol>
                <a:gridCol w="9627742">
                  <a:extLst>
                    <a:ext uri="{9D8B030D-6E8A-4147-A177-3AD203B41FA5}">
                      <a16:colId xmlns:a16="http://schemas.microsoft.com/office/drawing/2014/main" val="231793272"/>
                    </a:ext>
                  </a:extLst>
                </a:gridCol>
              </a:tblGrid>
              <a:tr h="450836">
                <a:tc>
                  <a:txBody>
                    <a:bodyPr/>
                    <a:lstStyle/>
                    <a:p>
                      <a:pPr algn="just">
                        <a:spcAft>
                          <a:spcPts val="0"/>
                        </a:spcAft>
                      </a:pPr>
                      <a:r>
                        <a:rPr lang="ja-JP" sz="1800" kern="100" baseline="0" dirty="0">
                          <a:solidFill>
                            <a:schemeClr val="tx1"/>
                          </a:solidFill>
                          <a:effectLst/>
                        </a:rPr>
                        <a:t>法人名</a:t>
                      </a:r>
                      <a:endParaRPr lang="ja-JP" sz="1800" kern="100" baseline="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US" sz="1800" kern="100" dirty="0">
                          <a:effectLst/>
                        </a:rPr>
                        <a:t> </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40432771"/>
                  </a:ext>
                </a:extLst>
              </a:tr>
              <a:tr h="450836">
                <a:tc>
                  <a:txBody>
                    <a:bodyPr/>
                    <a:lstStyle/>
                    <a:p>
                      <a:pPr algn="just">
                        <a:spcAft>
                          <a:spcPts val="0"/>
                        </a:spcAft>
                      </a:pPr>
                      <a:r>
                        <a:rPr lang="ja-JP" sz="1800" kern="100" baseline="0" dirty="0">
                          <a:solidFill>
                            <a:schemeClr val="tx1"/>
                          </a:solidFill>
                          <a:effectLst/>
                        </a:rPr>
                        <a:t>サービス種別</a:t>
                      </a:r>
                      <a:endParaRPr lang="ja-JP" sz="1800" kern="100" baseline="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US" sz="1800" kern="100" dirty="0">
                          <a:effectLst/>
                        </a:rPr>
                        <a:t> </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03585411"/>
                  </a:ext>
                </a:extLst>
              </a:tr>
              <a:tr h="450836">
                <a:tc>
                  <a:txBody>
                    <a:bodyPr/>
                    <a:lstStyle/>
                    <a:p>
                      <a:pPr algn="just">
                        <a:spcAft>
                          <a:spcPts val="0"/>
                        </a:spcAft>
                      </a:pPr>
                      <a:r>
                        <a:rPr lang="ja-JP" sz="1800" kern="100" baseline="0" dirty="0">
                          <a:solidFill>
                            <a:schemeClr val="tx1"/>
                          </a:solidFill>
                          <a:effectLst/>
                        </a:rPr>
                        <a:t>事業所名</a:t>
                      </a:r>
                      <a:endParaRPr lang="ja-JP" sz="1800" kern="100" baseline="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US" sz="1800" kern="100" dirty="0">
                          <a:effectLst/>
                        </a:rPr>
                        <a:t> </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36090887"/>
                  </a:ext>
                </a:extLst>
              </a:tr>
              <a:tr h="450836">
                <a:tc>
                  <a:txBody>
                    <a:bodyPr/>
                    <a:lstStyle/>
                    <a:p>
                      <a:pPr algn="just">
                        <a:spcAft>
                          <a:spcPts val="0"/>
                        </a:spcAft>
                      </a:pPr>
                      <a:r>
                        <a:rPr lang="ja-JP" sz="1800" kern="100" baseline="0" dirty="0">
                          <a:solidFill>
                            <a:schemeClr val="tx1"/>
                          </a:solidFill>
                          <a:effectLst/>
                        </a:rPr>
                        <a:t>担当者名</a:t>
                      </a:r>
                      <a:endParaRPr lang="ja-JP" sz="1800" kern="100" baseline="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US" sz="1800" kern="100" dirty="0">
                          <a:effectLst/>
                        </a:rPr>
                        <a:t> </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31853321"/>
                  </a:ext>
                </a:extLst>
              </a:tr>
              <a:tr h="450836">
                <a:tc>
                  <a:txBody>
                    <a:bodyPr/>
                    <a:lstStyle/>
                    <a:p>
                      <a:pPr algn="just">
                        <a:spcAft>
                          <a:spcPts val="0"/>
                        </a:spcAft>
                      </a:pPr>
                      <a:r>
                        <a:rPr lang="ja-JP" sz="1800" kern="100" baseline="0" dirty="0">
                          <a:solidFill>
                            <a:schemeClr val="tx1"/>
                          </a:solidFill>
                          <a:effectLst/>
                        </a:rPr>
                        <a:t>電話番号</a:t>
                      </a:r>
                      <a:endParaRPr lang="ja-JP" sz="1800" kern="100" baseline="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US" sz="1800" kern="100" dirty="0">
                          <a:effectLst/>
                        </a:rPr>
                        <a:t> </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3525287"/>
                  </a:ext>
                </a:extLst>
              </a:tr>
            </a:tbl>
          </a:graphicData>
        </a:graphic>
      </p:graphicFrame>
      <p:graphicFrame>
        <p:nvGraphicFramePr>
          <p:cNvPr id="7" name="表 6"/>
          <p:cNvGraphicFramePr>
            <a:graphicFrameLocks noGrp="1"/>
          </p:cNvGraphicFramePr>
          <p:nvPr>
            <p:extLst>
              <p:ext uri="{D42A27DB-BD31-4B8C-83A1-F6EECF244321}">
                <p14:modId xmlns:p14="http://schemas.microsoft.com/office/powerpoint/2010/main" val="2287116355"/>
              </p:ext>
            </p:extLst>
          </p:nvPr>
        </p:nvGraphicFramePr>
        <p:xfrm>
          <a:off x="110612" y="2726302"/>
          <a:ext cx="11931446" cy="4067183"/>
        </p:xfrm>
        <a:graphic>
          <a:graphicData uri="http://schemas.openxmlformats.org/drawingml/2006/table">
            <a:tbl>
              <a:tblPr firstRow="1" firstCol="1" bandRow="1">
                <a:tableStyleId>{5C22544A-7EE6-4342-B048-85BDC9FD1C3A}</a:tableStyleId>
              </a:tblPr>
              <a:tblGrid>
                <a:gridCol w="5295577">
                  <a:extLst>
                    <a:ext uri="{9D8B030D-6E8A-4147-A177-3AD203B41FA5}">
                      <a16:colId xmlns:a16="http://schemas.microsoft.com/office/drawing/2014/main" val="642090892"/>
                    </a:ext>
                  </a:extLst>
                </a:gridCol>
                <a:gridCol w="6635869">
                  <a:extLst>
                    <a:ext uri="{9D8B030D-6E8A-4147-A177-3AD203B41FA5}">
                      <a16:colId xmlns:a16="http://schemas.microsoft.com/office/drawing/2014/main" val="3871692761"/>
                    </a:ext>
                  </a:extLst>
                </a:gridCol>
              </a:tblGrid>
              <a:tr h="285743">
                <a:tc>
                  <a:txBody>
                    <a:bodyPr/>
                    <a:lstStyle/>
                    <a:p>
                      <a:pPr algn="ctr">
                        <a:spcAft>
                          <a:spcPts val="0"/>
                        </a:spcAft>
                      </a:pPr>
                      <a:r>
                        <a:rPr lang="ja-JP" sz="1800" kern="100" dirty="0" smtClean="0">
                          <a:solidFill>
                            <a:schemeClr val="tx1"/>
                          </a:solidFill>
                          <a:effectLst/>
                        </a:rPr>
                        <a:t>質</a:t>
                      </a:r>
                      <a:r>
                        <a:rPr lang="ja-JP" altLang="en-US" sz="1800" kern="100" dirty="0" smtClean="0">
                          <a:solidFill>
                            <a:schemeClr val="tx1"/>
                          </a:solidFill>
                          <a:effectLst/>
                        </a:rPr>
                        <a:t>　　　　　</a:t>
                      </a:r>
                      <a:r>
                        <a:rPr lang="ja-JP" sz="1800" kern="100" dirty="0" smtClean="0">
                          <a:solidFill>
                            <a:schemeClr val="tx1"/>
                          </a:solidFill>
                          <a:effectLst/>
                        </a:rPr>
                        <a:t>問</a:t>
                      </a:r>
                      <a:endParaRPr 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ja-JP" sz="1800" kern="100" dirty="0">
                          <a:solidFill>
                            <a:schemeClr val="tx1"/>
                          </a:solidFill>
                          <a:effectLst/>
                        </a:rPr>
                        <a:t>該当するものに　☑　を記入してください。</a:t>
                      </a:r>
                      <a:endParaRPr 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0678206"/>
                  </a:ext>
                </a:extLst>
              </a:tr>
              <a:tr h="571485">
                <a:tc>
                  <a:txBody>
                    <a:bodyPr/>
                    <a:lstStyle/>
                    <a:p>
                      <a:pPr algn="just">
                        <a:spcAft>
                          <a:spcPts val="0"/>
                        </a:spcAft>
                      </a:pPr>
                      <a:r>
                        <a:rPr lang="ja-JP" sz="1800" kern="100" dirty="0">
                          <a:solidFill>
                            <a:schemeClr val="tx1"/>
                          </a:solidFill>
                          <a:effectLst/>
                        </a:rPr>
                        <a:t>「</a:t>
                      </a:r>
                      <a:r>
                        <a:rPr lang="ja-JP" sz="1800" kern="100" dirty="0" smtClean="0">
                          <a:solidFill>
                            <a:schemeClr val="tx1"/>
                          </a:solidFill>
                          <a:effectLst/>
                        </a:rPr>
                        <a:t>令和</a:t>
                      </a:r>
                      <a:r>
                        <a:rPr lang="en-US" sz="1800" kern="100" dirty="0" smtClean="0">
                          <a:solidFill>
                            <a:schemeClr val="tx1"/>
                          </a:solidFill>
                          <a:effectLst/>
                        </a:rPr>
                        <a:t>7</a:t>
                      </a:r>
                      <a:r>
                        <a:rPr lang="ja-JP" sz="1800" kern="100" dirty="0" smtClean="0">
                          <a:solidFill>
                            <a:schemeClr val="tx1"/>
                          </a:solidFill>
                          <a:effectLst/>
                        </a:rPr>
                        <a:t>年度</a:t>
                      </a:r>
                      <a:r>
                        <a:rPr lang="ja-JP" sz="1800" kern="100" dirty="0">
                          <a:solidFill>
                            <a:schemeClr val="tx1"/>
                          </a:solidFill>
                          <a:effectLst/>
                        </a:rPr>
                        <a:t>介護サービス事業者集団指導」について、資料</a:t>
                      </a:r>
                      <a:r>
                        <a:rPr lang="ja-JP" sz="1800" kern="100" dirty="0" smtClean="0">
                          <a:solidFill>
                            <a:schemeClr val="tx1"/>
                          </a:solidFill>
                          <a:effectLst/>
                        </a:rPr>
                        <a:t>を</a:t>
                      </a:r>
                      <a:r>
                        <a:rPr lang="ja-JP" altLang="en-US" sz="1800" kern="100" dirty="0" smtClean="0">
                          <a:solidFill>
                            <a:schemeClr val="tx1"/>
                          </a:solidFill>
                          <a:effectLst/>
                        </a:rPr>
                        <a:t>全て</a:t>
                      </a:r>
                      <a:r>
                        <a:rPr lang="ja-JP" sz="1800" kern="100" dirty="0" smtClean="0">
                          <a:solidFill>
                            <a:schemeClr val="tx1"/>
                          </a:solidFill>
                          <a:effectLst/>
                        </a:rPr>
                        <a:t>閲覧</a:t>
                      </a:r>
                      <a:r>
                        <a:rPr lang="ja-JP" sz="1800" kern="100" dirty="0">
                          <a:solidFill>
                            <a:schemeClr val="tx1"/>
                          </a:solidFill>
                          <a:effectLst/>
                        </a:rPr>
                        <a:t>しましたか。</a:t>
                      </a:r>
                      <a:endParaRPr 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en-US" sz="1800" b="1" kern="100" dirty="0" smtClean="0">
                          <a:solidFill>
                            <a:schemeClr val="tx1"/>
                          </a:solidFill>
                          <a:effectLst/>
                        </a:rPr>
                        <a:t>☐</a:t>
                      </a:r>
                      <a:r>
                        <a:rPr lang="ja-JP" altLang="en-US" sz="1800" b="1" kern="100" dirty="0" smtClean="0">
                          <a:solidFill>
                            <a:schemeClr val="tx1"/>
                          </a:solidFill>
                          <a:effectLst/>
                        </a:rPr>
                        <a:t>　</a:t>
                      </a:r>
                      <a:r>
                        <a:rPr lang="ja-JP" sz="1800" b="1" kern="100" dirty="0" smtClean="0">
                          <a:solidFill>
                            <a:schemeClr val="tx1"/>
                          </a:solidFill>
                          <a:effectLst/>
                        </a:rPr>
                        <a:t>はい</a:t>
                      </a:r>
                      <a:r>
                        <a:rPr lang="ja-JP" sz="1800" b="1" kern="100" dirty="0">
                          <a:solidFill>
                            <a:schemeClr val="tx1"/>
                          </a:solidFill>
                          <a:effectLst/>
                        </a:rPr>
                        <a:t>　</a:t>
                      </a:r>
                    </a:p>
                    <a:p>
                      <a:pPr algn="l">
                        <a:spcAft>
                          <a:spcPts val="0"/>
                        </a:spcAft>
                      </a:pPr>
                      <a:r>
                        <a:rPr lang="en-US" sz="1800" b="1" kern="100" dirty="0" smtClean="0">
                          <a:solidFill>
                            <a:schemeClr val="tx1"/>
                          </a:solidFill>
                          <a:effectLst/>
                        </a:rPr>
                        <a:t>☐</a:t>
                      </a:r>
                      <a:r>
                        <a:rPr lang="ja-JP" altLang="en-US" sz="1800" b="1" kern="100" dirty="0" smtClean="0">
                          <a:solidFill>
                            <a:schemeClr val="tx1"/>
                          </a:solidFill>
                          <a:effectLst/>
                        </a:rPr>
                        <a:t>　</a:t>
                      </a:r>
                      <a:r>
                        <a:rPr lang="ja-JP" sz="1800" b="1" kern="100" dirty="0" smtClean="0">
                          <a:solidFill>
                            <a:schemeClr val="tx1"/>
                          </a:solidFill>
                          <a:effectLst/>
                        </a:rPr>
                        <a:t>いいえ</a:t>
                      </a:r>
                      <a:endParaRPr lang="ja-JP" sz="1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86897820"/>
                  </a:ext>
                </a:extLst>
              </a:tr>
              <a:tr h="880567">
                <a:tc>
                  <a:txBody>
                    <a:bodyPr/>
                    <a:lstStyle/>
                    <a:p>
                      <a:pPr algn="just">
                        <a:spcAft>
                          <a:spcPts val="0"/>
                        </a:spcAft>
                      </a:pPr>
                      <a:r>
                        <a:rPr lang="ja-JP" sz="1800" kern="100" dirty="0">
                          <a:solidFill>
                            <a:schemeClr val="tx1"/>
                          </a:solidFill>
                          <a:effectLst/>
                        </a:rPr>
                        <a:t>資料の内容は理解できましたか。</a:t>
                      </a:r>
                    </a:p>
                    <a:p>
                      <a:pPr algn="just">
                        <a:spcAft>
                          <a:spcPts val="0"/>
                        </a:spcAft>
                      </a:pPr>
                      <a:r>
                        <a:rPr lang="en-US" sz="1800" kern="100" dirty="0">
                          <a:solidFill>
                            <a:schemeClr val="tx1"/>
                          </a:solidFill>
                          <a:effectLst/>
                        </a:rPr>
                        <a:t> </a:t>
                      </a:r>
                      <a:endParaRPr 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US" sz="1800" b="1" kern="100" dirty="0" smtClean="0">
                          <a:solidFill>
                            <a:schemeClr val="tx1"/>
                          </a:solidFill>
                          <a:effectLst/>
                        </a:rPr>
                        <a:t>☐</a:t>
                      </a:r>
                      <a:r>
                        <a:rPr lang="ja-JP" altLang="en-US" sz="1800" b="1" kern="100" dirty="0" smtClean="0">
                          <a:solidFill>
                            <a:schemeClr val="tx1"/>
                          </a:solidFill>
                          <a:effectLst/>
                        </a:rPr>
                        <a:t>　</a:t>
                      </a:r>
                      <a:r>
                        <a:rPr lang="ja-JP" sz="1800" b="1" kern="100" dirty="0" smtClean="0">
                          <a:solidFill>
                            <a:schemeClr val="tx1"/>
                          </a:solidFill>
                          <a:effectLst/>
                        </a:rPr>
                        <a:t>概ね</a:t>
                      </a:r>
                      <a:r>
                        <a:rPr lang="ja-JP" sz="1800" b="1" kern="100" dirty="0">
                          <a:solidFill>
                            <a:schemeClr val="tx1"/>
                          </a:solidFill>
                          <a:effectLst/>
                        </a:rPr>
                        <a:t>理解できた</a:t>
                      </a:r>
                    </a:p>
                    <a:p>
                      <a:pPr algn="just">
                        <a:spcAft>
                          <a:spcPts val="0"/>
                        </a:spcAft>
                      </a:pPr>
                      <a:r>
                        <a:rPr lang="en-US" sz="1800" b="1" kern="100" dirty="0" smtClean="0">
                          <a:solidFill>
                            <a:schemeClr val="tx1"/>
                          </a:solidFill>
                          <a:effectLst/>
                        </a:rPr>
                        <a:t>☐</a:t>
                      </a:r>
                      <a:r>
                        <a:rPr lang="ja-JP" altLang="en-US" sz="1800" b="1" kern="100" dirty="0" smtClean="0">
                          <a:solidFill>
                            <a:schemeClr val="tx1"/>
                          </a:solidFill>
                          <a:effectLst/>
                        </a:rPr>
                        <a:t>　</a:t>
                      </a:r>
                      <a:r>
                        <a:rPr lang="ja-JP" sz="1800" b="1" kern="100" dirty="0" smtClean="0">
                          <a:solidFill>
                            <a:schemeClr val="tx1"/>
                          </a:solidFill>
                          <a:effectLst/>
                        </a:rPr>
                        <a:t>あまり</a:t>
                      </a:r>
                      <a:r>
                        <a:rPr lang="ja-JP" sz="1800" b="1" kern="100" dirty="0">
                          <a:solidFill>
                            <a:schemeClr val="tx1"/>
                          </a:solidFill>
                          <a:effectLst/>
                        </a:rPr>
                        <a:t>理解できなかった</a:t>
                      </a:r>
                    </a:p>
                    <a:p>
                      <a:pPr algn="just">
                        <a:spcAft>
                          <a:spcPts val="0"/>
                        </a:spcAft>
                      </a:pPr>
                      <a:r>
                        <a:rPr lang="en-US" sz="1800" b="1" kern="100" dirty="0" smtClean="0">
                          <a:solidFill>
                            <a:schemeClr val="tx1"/>
                          </a:solidFill>
                          <a:effectLst/>
                        </a:rPr>
                        <a:t>☐</a:t>
                      </a:r>
                      <a:r>
                        <a:rPr lang="ja-JP" altLang="en-US" sz="1800" b="1" kern="100" dirty="0" smtClean="0">
                          <a:solidFill>
                            <a:schemeClr val="tx1"/>
                          </a:solidFill>
                          <a:effectLst/>
                        </a:rPr>
                        <a:t>　</a:t>
                      </a:r>
                      <a:r>
                        <a:rPr lang="ja-JP" sz="1800" b="1" kern="100" dirty="0" smtClean="0">
                          <a:solidFill>
                            <a:schemeClr val="tx1"/>
                          </a:solidFill>
                          <a:effectLst/>
                        </a:rPr>
                        <a:t>全く</a:t>
                      </a:r>
                      <a:r>
                        <a:rPr lang="ja-JP" sz="1800" b="1" kern="100" dirty="0">
                          <a:solidFill>
                            <a:schemeClr val="tx1"/>
                          </a:solidFill>
                          <a:effectLst/>
                        </a:rPr>
                        <a:t>理解できなかった</a:t>
                      </a:r>
                      <a:endParaRPr lang="ja-JP" sz="1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8247968"/>
                  </a:ext>
                </a:extLst>
              </a:tr>
              <a:tr h="1142970">
                <a:tc>
                  <a:txBody>
                    <a:bodyPr/>
                    <a:lstStyle/>
                    <a:p>
                      <a:pPr algn="just">
                        <a:spcAft>
                          <a:spcPts val="0"/>
                        </a:spcAft>
                      </a:pPr>
                      <a:r>
                        <a:rPr lang="ja-JP" sz="1800" kern="100" dirty="0">
                          <a:solidFill>
                            <a:schemeClr val="tx1"/>
                          </a:solidFill>
                          <a:effectLst/>
                        </a:rPr>
                        <a:t>今後の集団指導について、希望する開催方法を教えてください。</a:t>
                      </a:r>
                    </a:p>
                    <a:p>
                      <a:pPr algn="just">
                        <a:spcAft>
                          <a:spcPts val="0"/>
                        </a:spcAft>
                      </a:pPr>
                      <a:r>
                        <a:rPr lang="en-US" sz="1800" kern="100" dirty="0">
                          <a:solidFill>
                            <a:schemeClr val="tx1"/>
                          </a:solidFill>
                          <a:effectLst/>
                        </a:rPr>
                        <a:t> </a:t>
                      </a:r>
                      <a:endParaRPr 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01295" indent="-179705" algn="just">
                        <a:spcAft>
                          <a:spcPts val="0"/>
                        </a:spcAft>
                      </a:pPr>
                      <a:r>
                        <a:rPr lang="en-US" altLang="ja-JP" sz="1800" b="1" kern="100" dirty="0" smtClean="0">
                          <a:solidFill>
                            <a:schemeClr val="tx1"/>
                          </a:solidFill>
                          <a:effectLst/>
                        </a:rPr>
                        <a:t>☐</a:t>
                      </a:r>
                      <a:r>
                        <a:rPr lang="ja-JP" altLang="en-US" sz="1800" b="1" kern="100" dirty="0" smtClean="0">
                          <a:solidFill>
                            <a:schemeClr val="tx1"/>
                          </a:solidFill>
                          <a:effectLst/>
                        </a:rPr>
                        <a:t>　</a:t>
                      </a:r>
                      <a:r>
                        <a:rPr lang="ja-JP" sz="1800" b="1" kern="100" dirty="0" smtClean="0">
                          <a:solidFill>
                            <a:schemeClr val="tx1"/>
                          </a:solidFill>
                          <a:effectLst/>
                        </a:rPr>
                        <a:t>一か所</a:t>
                      </a:r>
                      <a:r>
                        <a:rPr lang="ja-JP" sz="1800" b="1" kern="100" dirty="0">
                          <a:solidFill>
                            <a:schemeClr val="tx1"/>
                          </a:solidFill>
                          <a:effectLst/>
                        </a:rPr>
                        <a:t>に集合して実施する説明会方式</a:t>
                      </a:r>
                    </a:p>
                    <a:p>
                      <a:pPr marL="201295" indent="-179705" algn="just">
                        <a:spcAft>
                          <a:spcPts val="0"/>
                        </a:spcAft>
                      </a:pPr>
                      <a:r>
                        <a:rPr lang="en-US" altLang="ja-JP" sz="1800" b="1" kern="100" dirty="0" smtClean="0">
                          <a:solidFill>
                            <a:schemeClr val="tx1"/>
                          </a:solidFill>
                          <a:effectLst/>
                        </a:rPr>
                        <a:t>☐</a:t>
                      </a:r>
                      <a:r>
                        <a:rPr lang="ja-JP" altLang="en-US" sz="1800" b="1" kern="100" dirty="0" smtClean="0">
                          <a:solidFill>
                            <a:schemeClr val="tx1"/>
                          </a:solidFill>
                          <a:effectLst/>
                        </a:rPr>
                        <a:t>　</a:t>
                      </a:r>
                      <a:r>
                        <a:rPr lang="ja-JP" sz="1800" b="1" kern="100" dirty="0" smtClean="0">
                          <a:solidFill>
                            <a:schemeClr val="tx1"/>
                          </a:solidFill>
                          <a:effectLst/>
                        </a:rPr>
                        <a:t>ホームページ上</a:t>
                      </a:r>
                      <a:r>
                        <a:rPr lang="ja-JP" sz="1800" b="1" kern="100" dirty="0">
                          <a:solidFill>
                            <a:schemeClr val="tx1"/>
                          </a:solidFill>
                          <a:effectLst/>
                        </a:rPr>
                        <a:t>に掲載された資料及び動画を確認する方式</a:t>
                      </a:r>
                    </a:p>
                    <a:p>
                      <a:pPr algn="just">
                        <a:spcAft>
                          <a:spcPts val="0"/>
                        </a:spcAft>
                      </a:pPr>
                      <a:r>
                        <a:rPr lang="en-US" altLang="ja-JP" sz="1800" b="1" kern="100" dirty="0" smtClean="0">
                          <a:solidFill>
                            <a:schemeClr val="tx1"/>
                          </a:solidFill>
                          <a:effectLst/>
                        </a:rPr>
                        <a:t>☐</a:t>
                      </a:r>
                      <a:r>
                        <a:rPr lang="ja-JP" altLang="en-US" sz="1800" b="1" kern="100" dirty="0" smtClean="0">
                          <a:solidFill>
                            <a:schemeClr val="tx1"/>
                          </a:solidFill>
                          <a:effectLst/>
                        </a:rPr>
                        <a:t>　</a:t>
                      </a:r>
                      <a:r>
                        <a:rPr lang="ja-JP" sz="1800" b="1" kern="100" dirty="0" smtClean="0">
                          <a:solidFill>
                            <a:schemeClr val="tx1"/>
                          </a:solidFill>
                          <a:effectLst/>
                        </a:rPr>
                        <a:t>その他</a:t>
                      </a:r>
                      <a:r>
                        <a:rPr lang="ja-JP" sz="1800" b="1" kern="100" dirty="0">
                          <a:solidFill>
                            <a:schemeClr val="tx1"/>
                          </a:solidFill>
                          <a:effectLst/>
                        </a:rPr>
                        <a:t>の</a:t>
                      </a:r>
                      <a:r>
                        <a:rPr lang="ja-JP" sz="1800" b="1" kern="100" dirty="0" smtClean="0">
                          <a:solidFill>
                            <a:schemeClr val="tx1"/>
                          </a:solidFill>
                          <a:effectLst/>
                        </a:rPr>
                        <a:t>方（</a:t>
                      </a:r>
                      <a:r>
                        <a:rPr lang="ja-JP" sz="1800" b="1" kern="100" dirty="0">
                          <a:solidFill>
                            <a:schemeClr val="tx1"/>
                          </a:solidFill>
                          <a:effectLst/>
                        </a:rPr>
                        <a:t>　　　　　　　　　　　　　）</a:t>
                      </a:r>
                      <a:endParaRPr lang="ja-JP" sz="1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62302608"/>
                  </a:ext>
                </a:extLst>
              </a:tr>
              <a:tr h="1186418">
                <a:tc gridSpan="2">
                  <a:txBody>
                    <a:bodyPr/>
                    <a:lstStyle/>
                    <a:p>
                      <a:pPr algn="just">
                        <a:spcAft>
                          <a:spcPts val="0"/>
                        </a:spcAft>
                      </a:pPr>
                      <a:r>
                        <a:rPr lang="ja-JP" sz="1800" kern="100" dirty="0">
                          <a:solidFill>
                            <a:schemeClr val="tx1"/>
                          </a:solidFill>
                          <a:effectLst/>
                        </a:rPr>
                        <a:t>（ご意見・ご要望があれば記載してください</a:t>
                      </a:r>
                      <a:r>
                        <a:rPr lang="ja-JP" sz="1800" kern="100" dirty="0" smtClean="0">
                          <a:solidFill>
                            <a:schemeClr val="tx1"/>
                          </a:solidFill>
                          <a:effectLst/>
                        </a:rPr>
                        <a:t>）</a:t>
                      </a:r>
                      <a:endParaRPr 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1430748695"/>
                  </a:ext>
                </a:extLst>
              </a:tr>
            </a:tbl>
          </a:graphicData>
        </a:graphic>
      </p:graphicFrame>
    </p:spTree>
    <p:extLst>
      <p:ext uri="{BB962C8B-B14F-4D97-AF65-F5344CB8AC3E}">
        <p14:creationId xmlns:p14="http://schemas.microsoft.com/office/powerpoint/2010/main" val="276549007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5468</TotalTime>
  <Words>28121</Words>
  <Application>Microsoft Office PowerPoint</Application>
  <PresentationFormat>ワイド画面</PresentationFormat>
  <Paragraphs>1911</Paragraphs>
  <Slides>90</Slides>
  <Notes>2</Notes>
  <HiddenSlides>0</HiddenSlides>
  <MMClips>31</MMClips>
  <ScaleCrop>false</ScaleCrop>
  <HeadingPairs>
    <vt:vector size="8" baseType="variant">
      <vt:variant>
        <vt:lpstr>使用されているフォント</vt:lpstr>
      </vt:variant>
      <vt:variant>
        <vt:i4>13</vt:i4>
      </vt:variant>
      <vt:variant>
        <vt:lpstr>テーマ</vt:lpstr>
      </vt:variant>
      <vt:variant>
        <vt:i4>1</vt:i4>
      </vt:variant>
      <vt:variant>
        <vt:lpstr>埋め込まれた OLE サーバー</vt:lpstr>
      </vt:variant>
      <vt:variant>
        <vt:i4>1</vt:i4>
      </vt:variant>
      <vt:variant>
        <vt:lpstr>スライド タイトル</vt:lpstr>
      </vt:variant>
      <vt:variant>
        <vt:i4>90</vt:i4>
      </vt:variant>
    </vt:vector>
  </HeadingPairs>
  <TitlesOfParts>
    <vt:vector size="105" baseType="lpstr">
      <vt:lpstr>等线</vt:lpstr>
      <vt:lpstr>HGSｺﾞｼｯｸM</vt:lpstr>
      <vt:lpstr>ＭＳ Ｐゴシック</vt:lpstr>
      <vt:lpstr>MS-Gothic</vt:lpstr>
      <vt:lpstr>MS-Mincho</vt:lpstr>
      <vt:lpstr>新細明體</vt:lpstr>
      <vt:lpstr>メイリオ</vt:lpstr>
      <vt:lpstr>游ゴシック</vt:lpstr>
      <vt:lpstr>游ゴシック Light</vt:lpstr>
      <vt:lpstr>游明朝</vt:lpstr>
      <vt:lpstr>Arial</vt:lpstr>
      <vt:lpstr>Times New Roman</vt:lpstr>
      <vt:lpstr>Wingdings 2</vt:lpstr>
      <vt:lpstr>Office テーマ</vt:lpstr>
      <vt:lpstr>ワークシート</vt:lpstr>
      <vt:lpstr>令和７年度 介護サービス事業者集団指導</vt:lpstr>
      <vt:lpstr>目　　次</vt:lpstr>
      <vt:lpstr>共通編</vt:lpstr>
      <vt:lpstr>１　令和７年度菊陽町所管介護サービス事業者等指導計画</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居宅介護支援</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令和６年度  介護サービス事業者集団指導</dc:title>
  <dc:creator>user01</dc:creator>
  <cp:lastModifiedBy>守嶋</cp:lastModifiedBy>
  <cp:revision>837</cp:revision>
  <cp:lastPrinted>2025-06-30T06:30:07Z</cp:lastPrinted>
  <dcterms:created xsi:type="dcterms:W3CDTF">2024-05-16T07:31:50Z</dcterms:created>
  <dcterms:modified xsi:type="dcterms:W3CDTF">2025-07-23T06:28:47Z</dcterms:modified>
</cp:coreProperties>
</file>