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93"/>
  </p:notesMasterIdLst>
  <p:handoutMasterIdLst>
    <p:handoutMasterId r:id="rId94"/>
  </p:handoutMasterIdLst>
  <p:sldIdLst>
    <p:sldId id="259" r:id="rId2"/>
    <p:sldId id="334" r:id="rId3"/>
    <p:sldId id="371" r:id="rId4"/>
    <p:sldId id="372" r:id="rId5"/>
    <p:sldId id="373" r:id="rId6"/>
    <p:sldId id="374" r:id="rId7"/>
    <p:sldId id="375" r:id="rId8"/>
    <p:sldId id="376" r:id="rId9"/>
    <p:sldId id="377" r:id="rId10"/>
    <p:sldId id="378" r:id="rId11"/>
    <p:sldId id="379" r:id="rId12"/>
    <p:sldId id="380" r:id="rId13"/>
    <p:sldId id="381" r:id="rId14"/>
    <p:sldId id="382" r:id="rId15"/>
    <p:sldId id="383" r:id="rId16"/>
    <p:sldId id="384" r:id="rId17"/>
    <p:sldId id="385" r:id="rId18"/>
    <p:sldId id="386" r:id="rId19"/>
    <p:sldId id="387" r:id="rId20"/>
    <p:sldId id="388" r:id="rId21"/>
    <p:sldId id="389" r:id="rId22"/>
    <p:sldId id="390" r:id="rId23"/>
    <p:sldId id="391" r:id="rId24"/>
    <p:sldId id="392" r:id="rId25"/>
    <p:sldId id="393" r:id="rId26"/>
    <p:sldId id="394" r:id="rId27"/>
    <p:sldId id="395" r:id="rId28"/>
    <p:sldId id="396" r:id="rId29"/>
    <p:sldId id="397" r:id="rId30"/>
    <p:sldId id="398" r:id="rId31"/>
    <p:sldId id="399" r:id="rId32"/>
    <p:sldId id="400" r:id="rId33"/>
    <p:sldId id="401" r:id="rId34"/>
    <p:sldId id="404" r:id="rId35"/>
    <p:sldId id="260" r:id="rId36"/>
    <p:sldId id="262" r:id="rId37"/>
    <p:sldId id="337" r:id="rId38"/>
    <p:sldId id="264" r:id="rId39"/>
    <p:sldId id="307" r:id="rId40"/>
    <p:sldId id="338" r:id="rId41"/>
    <p:sldId id="265" r:id="rId42"/>
    <p:sldId id="266" r:id="rId43"/>
    <p:sldId id="339" r:id="rId44"/>
    <p:sldId id="267" r:id="rId45"/>
    <p:sldId id="340" r:id="rId46"/>
    <p:sldId id="268" r:id="rId47"/>
    <p:sldId id="308" r:id="rId48"/>
    <p:sldId id="309" r:id="rId49"/>
    <p:sldId id="271" r:id="rId50"/>
    <p:sldId id="272" r:id="rId51"/>
    <p:sldId id="341" r:id="rId52"/>
    <p:sldId id="273" r:id="rId53"/>
    <p:sldId id="269" r:id="rId54"/>
    <p:sldId id="342" r:id="rId55"/>
    <p:sldId id="270" r:id="rId56"/>
    <p:sldId id="310" r:id="rId57"/>
    <p:sldId id="274" r:id="rId58"/>
    <p:sldId id="343" r:id="rId59"/>
    <p:sldId id="283" r:id="rId60"/>
    <p:sldId id="282" r:id="rId61"/>
    <p:sldId id="311" r:id="rId62"/>
    <p:sldId id="281" r:id="rId63"/>
    <p:sldId id="312" r:id="rId64"/>
    <p:sldId id="280" r:id="rId65"/>
    <p:sldId id="279" r:id="rId66"/>
    <p:sldId id="344" r:id="rId67"/>
    <p:sldId id="370" r:id="rId68"/>
    <p:sldId id="345" r:id="rId69"/>
    <p:sldId id="346" r:id="rId70"/>
    <p:sldId id="347" r:id="rId71"/>
    <p:sldId id="348" r:id="rId72"/>
    <p:sldId id="351" r:id="rId73"/>
    <p:sldId id="349" r:id="rId74"/>
    <p:sldId id="350" r:id="rId75"/>
    <p:sldId id="352" r:id="rId76"/>
    <p:sldId id="367" r:id="rId77"/>
    <p:sldId id="353" r:id="rId78"/>
    <p:sldId id="369" r:id="rId79"/>
    <p:sldId id="368" r:id="rId80"/>
    <p:sldId id="354" r:id="rId81"/>
    <p:sldId id="355" r:id="rId82"/>
    <p:sldId id="356" r:id="rId83"/>
    <p:sldId id="357" r:id="rId84"/>
    <p:sldId id="358" r:id="rId85"/>
    <p:sldId id="360" r:id="rId86"/>
    <p:sldId id="361" r:id="rId87"/>
    <p:sldId id="362" r:id="rId88"/>
    <p:sldId id="363" r:id="rId89"/>
    <p:sldId id="364" r:id="rId90"/>
    <p:sldId id="402" r:id="rId91"/>
    <p:sldId id="403" r:id="rId92"/>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LkrN3AcMQksErQm1lsmKA==" hashData="qX3DUH4j6a1v7B4WO0vg/PFhSxuafkwMcglUxDvwdqbjYWSioSPqmy1ztFaIhCGA5xfq7VxUcUttxLGWInpmF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69" d="100"/>
          <a:sy n="69" d="100"/>
        </p:scale>
        <p:origin x="720" y="78"/>
      </p:cViewPr>
      <p:guideLst/>
    </p:cSldViewPr>
  </p:slideViewPr>
  <p:notesTextViewPr>
    <p:cViewPr>
      <p:scale>
        <a:sx n="1" d="1"/>
        <a:sy n="1" d="1"/>
      </p:scale>
      <p:origin x="0" y="0"/>
    </p:cViewPr>
  </p:notesTextViewPr>
  <p:notesViewPr>
    <p:cSldViewPr snapToGrid="0">
      <p:cViewPr varScale="1">
        <p:scale>
          <a:sx n="53" d="100"/>
          <a:sy n="53" d="100"/>
        </p:scale>
        <p:origin x="284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1" y="9440648"/>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9" y="9440648"/>
            <a:ext cx="2949787" cy="498692"/>
          </a:xfrm>
          <a:prstGeom prst="rect">
            <a:avLst/>
          </a:prstGeom>
        </p:spPr>
        <p:txBody>
          <a:bodyPr vert="horz" lIns="91440" tIns="45720" rIns="91440" bIns="45720" rtlCol="0" anchor="b"/>
          <a:lstStyle>
            <a:lvl1pPr algn="r">
              <a:defRPr sz="1200"/>
            </a:lvl1pPr>
          </a:lstStyle>
          <a:p>
            <a:fld id="{C2FADF22-53A3-4053-8B22-FB26636D599E}" type="slidenum">
              <a:rPr kumimoji="1" lang="ja-JP" altLang="en-US" smtClean="0"/>
              <a:t>‹#›</a:t>
            </a:fld>
            <a:endParaRPr kumimoji="1" lang="ja-JP" altLang="en-US"/>
          </a:p>
        </p:txBody>
      </p:sp>
    </p:spTree>
    <p:extLst>
      <p:ext uri="{BB962C8B-B14F-4D97-AF65-F5344CB8AC3E}">
        <p14:creationId xmlns:p14="http://schemas.microsoft.com/office/powerpoint/2010/main" val="438171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7" cy="498693"/>
          </a:xfrm>
          <a:prstGeom prst="rect">
            <a:avLst/>
          </a:prstGeom>
        </p:spPr>
        <p:txBody>
          <a:bodyPr vert="horz" lIns="91440" tIns="45720" rIns="91440" bIns="45720" rtlCol="0"/>
          <a:lstStyle>
            <a:lvl1pPr algn="r">
              <a:defRPr sz="1200"/>
            </a:lvl1pPr>
          </a:lstStyle>
          <a:p>
            <a:fld id="{BD003455-D98A-47C2-AE42-454E708559E0}" type="datetimeFigureOut">
              <a:rPr kumimoji="1" lang="ja-JP" altLang="en-US" smtClean="0"/>
              <a:t>2025/7/23</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8"/>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7" cy="498692"/>
          </a:xfrm>
          <a:prstGeom prst="rect">
            <a:avLst/>
          </a:prstGeom>
        </p:spPr>
        <p:txBody>
          <a:bodyPr vert="horz" lIns="91440" tIns="45720" rIns="91440" bIns="45720" rtlCol="0" anchor="b"/>
          <a:lstStyle>
            <a:lvl1pPr algn="r">
              <a:defRPr sz="1200"/>
            </a:lvl1pPr>
          </a:lstStyle>
          <a:p>
            <a:fld id="{9B4DDC14-2C05-4AA1-8466-06444C9DFD37}" type="slidenum">
              <a:rPr kumimoji="1" lang="ja-JP" altLang="en-US" smtClean="0"/>
              <a:t>‹#›</a:t>
            </a:fld>
            <a:endParaRPr kumimoji="1" lang="ja-JP" altLang="en-US"/>
          </a:p>
        </p:txBody>
      </p:sp>
    </p:spTree>
    <p:extLst>
      <p:ext uri="{BB962C8B-B14F-4D97-AF65-F5344CB8AC3E}">
        <p14:creationId xmlns:p14="http://schemas.microsoft.com/office/powerpoint/2010/main" val="30290636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8130A59-F19D-436F-AEEB-C368391221EB}"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1344816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F77FC2F-9552-4A82-8A85-4143211629E7}"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038838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A680A56-F41C-4A8E-8057-BE0441BB8209}"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8686014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60457D3-46F1-4B7A-B1B9-FF32873F6A6E}"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790847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367B36C-1ED7-40C0-99BE-1B5014A6E7F6}"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5416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0ECE95F-7FAB-4A0B-AD32-0E1295FB638E}"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45217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B701A47-ED4B-45CD-86E5-F2B67F025326}" type="datetime1">
              <a:rPr kumimoji="1" lang="ja-JP" altLang="en-US" smtClean="0"/>
              <a:t>2025/7/23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46674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46CE5BB-FF17-496A-B0F2-285AD47E51AF}" type="datetime1">
              <a:rPr kumimoji="1" lang="ja-JP" altLang="en-US" smtClean="0"/>
              <a:t>2025/7/23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59047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42C9EA6-78E4-41B8-8F48-6CDE7911782C}" type="datetime1">
              <a:rPr kumimoji="1" lang="ja-JP" altLang="en-US" smtClean="0"/>
              <a:t>2025/7/23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112400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28C57AE-1AB7-45AD-B65D-1EB7BA7D1FF3}"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50412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583ECF5-B630-41D6-8C77-275C686F6708}"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86973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9E6A-846E-4719-913F-7686135BC345}" type="datetime1">
              <a:rPr kumimoji="1" lang="ja-JP" altLang="en-US" smtClean="0"/>
              <a:t>2025/7/23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017137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kaigokensaku.mhlw.go.jp/shinsei/" TargetMode="External"/><Relationship Id="rId5" Type="http://schemas.openxmlformats.org/officeDocument/2006/relationships/image" Target="../media/image5.png"/><Relationship Id="rId4" Type="http://schemas.openxmlformats.org/officeDocument/2006/relationships/hyperlink" Target="https://www.town.kikuyo.lg.jp/kiji0034976/index.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hyperlink" Target="https://www.town.kikuyu.lg.jp/kiji0033478/index.html" TargetMode="Externa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hyperlink" Target="http://172.16.251.10/scripts/cbgrn/grn.exe/groupmail/exchange_history?aid=19&amp;cid=92&amp;mid=384587&amp;email=kaigohoken%40town.kikuyo.lg.jp&amp;sf=" TargetMode="External"/><Relationship Id="rId4" Type="http://schemas.openxmlformats.org/officeDocument/2006/relationships/hyperlink" Target="https://www.town.kikuyo.lg.jp/kiji0034599/index.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9.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hyperlink" Target="https://www.mhlw.go.jp/stf/seisakunitsuite/bunya/hukushi_kaigo/kaigo_koureisha/service/index.html"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hyperlink" Target="https://www.mhlw.go.jp/content/12300000/001248430.pdf"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2.emf"/><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hyperlink" Target="https://www.pref.kumamoto.jp/soshiki/32/101495.html"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hyperlink" Target="https://www.mhlw.go.jp/stf/seisakunitsuite/bunya/hukushi_kaigo/kaigo_koureisha/taisakumatome_13635.html" TargetMode="External"/><Relationship Id="rId4" Type="http://schemas.openxmlformats.org/officeDocument/2006/relationships/hyperlink" Target="https://www.mhlw.go.jp/stf/seisakunitsuite/bunya/hukushi_kaigo/kaigo_koureisha/douga_00002.html"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hyperlink" Target="https://www.pref.kumamoto.jp/soshiki/32/51070.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hyperlink" Target="https://www.pref.kumamoto.jp/soshiki/32/222442.html" TargetMode="External"/><Relationship Id="rId4" Type="http://schemas.openxmlformats.org/officeDocument/2006/relationships/hyperlink" Target="https://www.mhlw.go.jp/stf/tyousa-bunseki.html"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hyperlink" Target="https://www.town.kikuyo.lg.jp/kiji0031783/index.html" TargetMode="External"/><Relationship Id="rId4" Type="http://schemas.openxmlformats.org/officeDocument/2006/relationships/hyperlink" Target="mailto:morishima@town.kikuyo.lg.jp"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75209" y="743014"/>
            <a:ext cx="10307781" cy="2971801"/>
          </a:xfrm>
        </p:spPr>
        <p:txBody>
          <a:bodyPr tIns="36000" anchor="ctr" anchorCtr="0">
            <a:normAutofit/>
          </a:bodyPr>
          <a:lstStyle/>
          <a:p>
            <a:pPr algn="ctr"/>
            <a:r>
              <a:rPr kumimoji="1" lang="ja-JP" altLang="en-US" sz="4800" dirty="0" smtClean="0"/>
              <a:t>令和７年度</a:t>
            </a:r>
            <a:r>
              <a:rPr kumimoji="1" lang="en-US" altLang="ja-JP" sz="4800" dirty="0" smtClean="0"/>
              <a:t/>
            </a:r>
            <a:br>
              <a:rPr kumimoji="1" lang="en-US" altLang="ja-JP" sz="4800" dirty="0" smtClean="0"/>
            </a:br>
            <a:r>
              <a:rPr lang="ja-JP" altLang="en-US" sz="4800" dirty="0"/>
              <a:t>介護</a:t>
            </a:r>
            <a:r>
              <a:rPr lang="ja-JP" altLang="en-US" sz="4800" dirty="0" smtClean="0"/>
              <a:t>サービス事業者集団指導</a:t>
            </a:r>
            <a:endParaRPr kumimoji="1" lang="ja-JP" altLang="en-US" sz="4800" dirty="0"/>
          </a:p>
        </p:txBody>
      </p:sp>
      <p:sp>
        <p:nvSpPr>
          <p:cNvPr id="3" name="サブタイトル 2"/>
          <p:cNvSpPr>
            <a:spLocks noGrp="1"/>
          </p:cNvSpPr>
          <p:nvPr>
            <p:ph type="subTitle" idx="1"/>
          </p:nvPr>
        </p:nvSpPr>
        <p:spPr>
          <a:xfrm>
            <a:off x="1457100" y="4755390"/>
            <a:ext cx="9144000" cy="1184564"/>
          </a:xfrm>
        </p:spPr>
        <p:txBody>
          <a:bodyPr anchor="ctr" anchorCtr="0">
            <a:normAutofit/>
          </a:bodyPr>
          <a:lstStyle/>
          <a:p>
            <a:pPr algn="ctr"/>
            <a:r>
              <a:rPr kumimoji="1" lang="ja-JP" altLang="en-US" sz="4000" dirty="0" smtClean="0"/>
              <a:t>菊陽町介護保険課</a:t>
            </a:r>
            <a:endParaRPr kumimoji="1" lang="en-US" altLang="ja-JP" sz="4000" dirty="0" smtClean="0"/>
          </a:p>
        </p:txBody>
      </p:sp>
      <p:sp>
        <p:nvSpPr>
          <p:cNvPr id="4" name="サブタイトル 2"/>
          <p:cNvSpPr txBox="1">
            <a:spLocks/>
          </p:cNvSpPr>
          <p:nvPr/>
        </p:nvSpPr>
        <p:spPr>
          <a:xfrm>
            <a:off x="541591" y="3230048"/>
            <a:ext cx="10975015" cy="1184564"/>
          </a:xfrm>
          <a:prstGeom prst="rect">
            <a:avLst/>
          </a:prstGeom>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4000" dirty="0"/>
              <a:t>定期</a:t>
            </a:r>
            <a:r>
              <a:rPr lang="ja-JP" altLang="en-US" sz="4000" dirty="0" smtClean="0"/>
              <a:t>巡回・随時対応型訪問介護看護事業所編</a:t>
            </a:r>
            <a:endParaRPr lang="en-US" altLang="ja-JP" sz="4000" dirty="0" smtClean="0"/>
          </a:p>
        </p:txBody>
      </p:sp>
      <p:sp>
        <p:nvSpPr>
          <p:cNvPr id="5" name="スライド番号プレースホルダー 4"/>
          <p:cNvSpPr>
            <a:spLocks noGrp="1"/>
          </p:cNvSpPr>
          <p:nvPr>
            <p:ph type="sldNum" sz="quarter" idx="12"/>
          </p:nvPr>
        </p:nvSpPr>
        <p:spPr>
          <a:xfrm>
            <a:off x="9229500" y="6392862"/>
            <a:ext cx="2743200" cy="365125"/>
          </a:xfrm>
        </p:spPr>
        <p:txBody>
          <a:bodyPr/>
          <a:lstStyle/>
          <a:p>
            <a:fld id="{D339279A-9CE5-4E47-B07B-F5EE1F1AD395}" type="slidenum">
              <a:rPr kumimoji="1" lang="ja-JP" altLang="en-US" smtClean="0"/>
              <a:t>1</a:t>
            </a:fld>
            <a:endParaRPr kumimoji="1" lang="ja-JP" altLang="en-US" dirty="0"/>
          </a:p>
        </p:txBody>
      </p:sp>
    </p:spTree>
    <p:extLst>
      <p:ext uri="{BB962C8B-B14F-4D97-AF65-F5344CB8AC3E}">
        <p14:creationId xmlns:p14="http://schemas.microsoft.com/office/powerpoint/2010/main" val="4282932909"/>
      </p:ext>
    </p:extLst>
  </p:cSld>
  <p:clrMapOvr>
    <a:masterClrMapping/>
  </p:clrMapOvr>
  <mc:AlternateContent xmlns:mc="http://schemas.openxmlformats.org/markup-compatibility/2006" xmlns:p14="http://schemas.microsoft.com/office/powerpoint/2010/main">
    <mc:Choice Requires="p14">
      <p:transition spd="slow" p14:dur="2000" advTm="8695"/>
    </mc:Choice>
    <mc:Fallback xmlns="">
      <p:transition spd="slow" advTm="869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3665" y="6389887"/>
            <a:ext cx="2743200" cy="365125"/>
          </a:xfrm>
        </p:spPr>
        <p:txBody>
          <a:bodyPr/>
          <a:lstStyle/>
          <a:p>
            <a:fld id="{D339279A-9CE5-4E47-B07B-F5EE1F1AD395}" type="slidenum">
              <a:rPr kumimoji="1" lang="ja-JP" altLang="en-US" smtClean="0"/>
              <a:t>10</a:t>
            </a:fld>
            <a:endParaRPr kumimoji="1" lang="ja-JP" altLang="en-US" dirty="0"/>
          </a:p>
        </p:txBody>
      </p:sp>
      <p:sp>
        <p:nvSpPr>
          <p:cNvPr id="7" name="コンテンツ プレースホルダー 2"/>
          <p:cNvSpPr txBox="1">
            <a:spLocks/>
          </p:cNvSpPr>
          <p:nvPr/>
        </p:nvSpPr>
        <p:spPr>
          <a:xfrm>
            <a:off x="0" y="5613"/>
            <a:ext cx="12235798" cy="67854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endParaRPr lang="en-US" altLang="ja-JP" sz="1600" u="sng" dirty="0" smtClean="0"/>
          </a:p>
          <a:p>
            <a:pPr marL="354013" indent="0">
              <a:buNone/>
            </a:pPr>
            <a:r>
              <a:rPr lang="ja-JP" altLang="en-US" sz="2000" dirty="0" smtClean="0"/>
              <a:t>　</a:t>
            </a:r>
            <a:r>
              <a:rPr lang="ja-JP" altLang="en-US" sz="2000" u="sng" dirty="0"/>
              <a:t>●</a:t>
            </a:r>
            <a:r>
              <a:rPr lang="ja-JP" altLang="en-US" sz="2000" u="sng" dirty="0" smtClean="0"/>
              <a:t> 家族</a:t>
            </a:r>
            <a:r>
              <a:rPr lang="ja-JP" altLang="en-US" sz="2000" u="sng" dirty="0"/>
              <a:t>の個人情報に係る家族の同意がとられていなかった。</a:t>
            </a:r>
            <a:endParaRPr lang="en-US" altLang="ja-JP" sz="2000" u="sng" dirty="0"/>
          </a:p>
          <a:p>
            <a:pPr marL="1524000" indent="0">
              <a:buNone/>
            </a:pPr>
            <a:r>
              <a:rPr lang="ja-JP" altLang="en-US" sz="2000" dirty="0" smtClean="0"/>
              <a:t>利用者の個人情報に係る同意書に家族の署名があるものの、それが家族の個人情報に係る同意を含むということが読み取れないものがありました。利用者と利用者家族の個人情報に係る同意書を</a:t>
            </a:r>
            <a:r>
              <a:rPr lang="en-US" altLang="ja-JP" sz="2000" dirty="0" smtClean="0"/>
              <a:t>1</a:t>
            </a:r>
            <a:r>
              <a:rPr lang="ja-JP" altLang="en-US" sz="2000" dirty="0" smtClean="0"/>
              <a:t>枚で作成する場合、利用者だけでなく利用者</a:t>
            </a:r>
            <a:r>
              <a:rPr lang="ja-JP" altLang="en-US" sz="2000" dirty="0"/>
              <a:t>家族の個人情報</a:t>
            </a:r>
            <a:r>
              <a:rPr lang="ja-JP" altLang="en-US" sz="2000" dirty="0" smtClean="0"/>
              <a:t>に係る同意であることも明確にし、利用者家族の個人情報については利用者</a:t>
            </a:r>
            <a:r>
              <a:rPr lang="ja-JP" altLang="en-US" sz="2000" dirty="0"/>
              <a:t>家族の同意を得てください</a:t>
            </a:r>
            <a:r>
              <a:rPr lang="ja-JP" altLang="en-US" sz="2000" dirty="0" smtClean="0"/>
              <a:t>。</a:t>
            </a:r>
            <a:endParaRPr lang="en-US" altLang="ja-JP" sz="2000" dirty="0" smtClean="0"/>
          </a:p>
          <a:p>
            <a:pPr marL="354013" indent="3175">
              <a:buNone/>
            </a:pPr>
            <a:endParaRPr lang="en-US" altLang="ja-JP" sz="1800" u="sng" dirty="0" smtClean="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規程の記載内容が実際と違っていた。（営業時間、従業者の員数等）</a:t>
            </a:r>
            <a:endParaRPr lang="en-US" altLang="ja-JP" sz="2000" u="sng" dirty="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規程に虐待の防止の措置に関する事項が定められていなかった。</a:t>
            </a:r>
            <a:endParaRPr lang="en-US" altLang="ja-JP" sz="2000" u="sng" dirty="0"/>
          </a:p>
          <a:p>
            <a:pPr marL="1524000" indent="0" defTabSz="911225">
              <a:buNone/>
            </a:pPr>
            <a:r>
              <a:rPr lang="ja-JP" altLang="en-US" sz="2000" dirty="0"/>
              <a:t>運営規程や重要事項説明書は、</a:t>
            </a:r>
            <a:r>
              <a:rPr lang="ja-JP" altLang="en-US" sz="2000" dirty="0" smtClean="0"/>
              <a:t>利用者等が</a:t>
            </a:r>
            <a:r>
              <a:rPr lang="ja-JP" altLang="en-US" sz="2000" dirty="0"/>
              <a:t>事業内容等を</a:t>
            </a:r>
            <a:r>
              <a:rPr lang="ja-JP" altLang="en-US" sz="2000" dirty="0" smtClean="0"/>
              <a:t>知る重要な資料</a:t>
            </a:r>
            <a:r>
              <a:rPr lang="ja-JP" altLang="en-US" sz="2000" dirty="0"/>
              <a:t>になります</a:t>
            </a:r>
            <a:r>
              <a:rPr lang="ja-JP" altLang="en-US" sz="2000" dirty="0" smtClean="0"/>
              <a:t>。実際との整合性</a:t>
            </a:r>
            <a:r>
              <a:rPr lang="ja-JP" altLang="en-US" sz="2000" dirty="0"/>
              <a:t>がとれている</a:t>
            </a:r>
            <a:r>
              <a:rPr lang="ja-JP" altLang="en-US" sz="2000" dirty="0" smtClean="0"/>
              <a:t>か、必要な事項に漏れはないか、随時確認して</a:t>
            </a:r>
            <a:r>
              <a:rPr lang="ja-JP" altLang="en-US" sz="2000" dirty="0"/>
              <a:t>ください</a:t>
            </a:r>
            <a:r>
              <a:rPr lang="ja-JP" altLang="en-US" sz="2000" dirty="0" smtClean="0"/>
              <a:t>。</a:t>
            </a:r>
            <a:endParaRPr lang="en-US" altLang="ja-JP" sz="2000" dirty="0" smtClean="0"/>
          </a:p>
          <a:p>
            <a:pPr marL="900113" indent="-276225" defTabSz="911225">
              <a:buNone/>
            </a:pPr>
            <a:r>
              <a:rPr lang="en-US" altLang="ja-JP" sz="2000" dirty="0" smtClean="0"/>
              <a:t>※</a:t>
            </a:r>
            <a:r>
              <a:rPr lang="ja-JP" altLang="en-US" sz="2000" dirty="0" smtClean="0"/>
              <a:t>令和</a:t>
            </a:r>
            <a:r>
              <a:rPr lang="en-US" altLang="ja-JP" sz="2000" dirty="0" smtClean="0"/>
              <a:t>7</a:t>
            </a:r>
            <a:r>
              <a:rPr lang="ja-JP" altLang="en-US" sz="2000" dirty="0" smtClean="0"/>
              <a:t>年</a:t>
            </a:r>
            <a:r>
              <a:rPr lang="en-US" altLang="ja-JP" sz="2000" dirty="0" smtClean="0"/>
              <a:t>4</a:t>
            </a:r>
            <a:r>
              <a:rPr lang="ja-JP" altLang="en-US" sz="2000" dirty="0" smtClean="0"/>
              <a:t>月から、重要事項をウェブサイト（法人ホームページ等又は介護情報公表システム）に掲載することが義務付けられました。</a:t>
            </a:r>
            <a:r>
              <a:rPr lang="ja-JP" altLang="en-US" sz="2000" dirty="0"/>
              <a:t>　</a:t>
            </a:r>
            <a:endParaRPr lang="en-US" altLang="ja-JP" sz="2000" dirty="0" smtClean="0"/>
          </a:p>
          <a:p>
            <a:pPr marL="1344613" indent="-720725" defTabSz="911225">
              <a:buNone/>
            </a:pPr>
            <a:endParaRPr lang="en-US" altLang="ja-JP" sz="2200" dirty="0" smtClean="0"/>
          </a:p>
          <a:p>
            <a:pPr marL="1344613" indent="-720725" defTabSz="911225">
              <a:buNone/>
            </a:pPr>
            <a:r>
              <a:rPr lang="ja-JP" altLang="en-US" sz="2000" u="sng" dirty="0"/>
              <a:t>●</a:t>
            </a:r>
            <a:r>
              <a:rPr lang="ja-JP" altLang="en-US" sz="2000" u="sng" dirty="0" smtClean="0"/>
              <a:t> 複数の事業所別に勤務時間が区分された勤務表が作成されていなかった。</a:t>
            </a:r>
            <a:endParaRPr lang="en-US" altLang="ja-JP" sz="2000" u="sng" dirty="0" smtClean="0"/>
          </a:p>
          <a:p>
            <a:pPr marL="1524000" indent="0">
              <a:buNone/>
            </a:pPr>
            <a:r>
              <a:rPr lang="ja-JP" altLang="en-US" sz="2000" dirty="0" smtClean="0"/>
              <a:t>同一事業者の複数</a:t>
            </a:r>
            <a:r>
              <a:rPr lang="ja-JP" altLang="en-US" sz="2000" dirty="0"/>
              <a:t>の事業所を</a:t>
            </a:r>
            <a:r>
              <a:rPr lang="ja-JP" altLang="en-US" sz="2000" dirty="0" smtClean="0"/>
              <a:t>兼務する職員がいる場合、事業所の人員</a:t>
            </a:r>
            <a:r>
              <a:rPr lang="ja-JP" altLang="en-US" sz="2000" dirty="0"/>
              <a:t>配置基準を充たしていることが確認できる</a:t>
            </a:r>
            <a:r>
              <a:rPr lang="ja-JP" altLang="en-US" sz="2000" dirty="0" smtClean="0"/>
              <a:t>よう、事業所別に勤務表を作成してください。また、同一</a:t>
            </a:r>
            <a:r>
              <a:rPr lang="ja-JP" altLang="en-US" sz="2000" dirty="0"/>
              <a:t>事業所内で複数の</a:t>
            </a:r>
            <a:r>
              <a:rPr lang="ja-JP" altLang="en-US" sz="2000" dirty="0" smtClean="0"/>
              <a:t>職種を兼務する職員がいる場合も、職種別の勤務時間がわかるように作成してください。</a:t>
            </a:r>
            <a:r>
              <a:rPr lang="en-US" altLang="ja-JP" sz="2000" dirty="0" smtClean="0"/>
              <a:t> </a:t>
            </a:r>
          </a:p>
          <a:p>
            <a:pPr marL="627063" indent="0" defTabSz="627063">
              <a:buNone/>
            </a:pPr>
            <a:r>
              <a:rPr lang="ja-JP" altLang="en-US" sz="2000" u="sng" dirty="0"/>
              <a:t>●</a:t>
            </a:r>
            <a:r>
              <a:rPr lang="ja-JP" altLang="en-US" sz="2000" u="sng" dirty="0" smtClean="0"/>
              <a:t> 新任</a:t>
            </a:r>
            <a:r>
              <a:rPr lang="ja-JP" altLang="en-US" sz="2000" u="sng" dirty="0"/>
              <a:t>職員研修に必要な項目が実施されていなかった</a:t>
            </a:r>
            <a:r>
              <a:rPr lang="ja-JP" altLang="en-US" sz="2000" u="sng" dirty="0" smtClean="0"/>
              <a:t>。（虐待防止等）</a:t>
            </a:r>
            <a:r>
              <a:rPr lang="ja-JP" altLang="en-US" sz="2000" dirty="0" smtClean="0"/>
              <a:t>　　　　次ページ参照</a:t>
            </a:r>
            <a:endParaRPr lang="en-US" altLang="ja-JP" sz="2000" dirty="0" smtClean="0"/>
          </a:p>
        </p:txBody>
      </p:sp>
      <p:sp>
        <p:nvSpPr>
          <p:cNvPr id="8" name="右矢印 7"/>
          <p:cNvSpPr/>
          <p:nvPr/>
        </p:nvSpPr>
        <p:spPr>
          <a:xfrm>
            <a:off x="949196" y="974018"/>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949196" y="3306866"/>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43570" y="287220"/>
            <a:ext cx="11851448" cy="17027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43570" y="2236417"/>
            <a:ext cx="11851448" cy="2292483"/>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53516" y="5613"/>
            <a:ext cx="1510479"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秘密保持</a:t>
            </a:r>
            <a:endParaRPr lang="en-US" altLang="ja-JP" sz="2000" dirty="0"/>
          </a:p>
        </p:txBody>
      </p:sp>
      <p:sp>
        <p:nvSpPr>
          <p:cNvPr id="4" name="角丸四角形 3"/>
          <p:cNvSpPr/>
          <p:nvPr/>
        </p:nvSpPr>
        <p:spPr>
          <a:xfrm>
            <a:off x="49829" y="2025061"/>
            <a:ext cx="1514166"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運営</a:t>
            </a:r>
            <a:r>
              <a:rPr lang="ja-JP" altLang="en-US" sz="2000" dirty="0" smtClean="0"/>
              <a:t>規程</a:t>
            </a:r>
            <a:endParaRPr lang="en-US" altLang="ja-JP" sz="2000" dirty="0"/>
          </a:p>
        </p:txBody>
      </p:sp>
      <p:sp>
        <p:nvSpPr>
          <p:cNvPr id="15" name="角丸四角形 14"/>
          <p:cNvSpPr/>
          <p:nvPr/>
        </p:nvSpPr>
        <p:spPr>
          <a:xfrm>
            <a:off x="243570" y="4838731"/>
            <a:ext cx="11851449" cy="1946036"/>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49829" y="4602133"/>
            <a:ext cx="2283321" cy="404062"/>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勤務体制の確保</a:t>
            </a:r>
            <a:endParaRPr lang="en-US" altLang="ja-JP" sz="2000" dirty="0"/>
          </a:p>
        </p:txBody>
      </p:sp>
      <p:sp>
        <p:nvSpPr>
          <p:cNvPr id="17" name="右矢印 16"/>
          <p:cNvSpPr/>
          <p:nvPr/>
        </p:nvSpPr>
        <p:spPr>
          <a:xfrm>
            <a:off x="9083783" y="6360132"/>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949196" y="5512693"/>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2921569"/>
      </p:ext>
    </p:extLst>
  </p:cSld>
  <p:clrMapOvr>
    <a:masterClrMapping/>
  </p:clrMapOvr>
  <mc:AlternateContent xmlns:mc="http://schemas.openxmlformats.org/markup-compatibility/2006" xmlns:p14="http://schemas.microsoft.com/office/powerpoint/2010/main">
    <mc:Choice Requires="p14">
      <p:transition spd="slow" p14:dur="2000" advTm="45994"/>
    </mc:Choice>
    <mc:Fallback xmlns="">
      <p:transition spd="slow" advTm="4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11</a:t>
            </a:fld>
            <a:endParaRPr kumimoji="1" lang="ja-JP" altLang="en-US" dirty="0"/>
          </a:p>
        </p:txBody>
      </p:sp>
      <p:sp>
        <p:nvSpPr>
          <p:cNvPr id="11" name="角丸四角形 10"/>
          <p:cNvSpPr/>
          <p:nvPr/>
        </p:nvSpPr>
        <p:spPr>
          <a:xfrm>
            <a:off x="3439982" y="27709"/>
            <a:ext cx="5098472"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委員会・研修・訓練の実施回数</a:t>
            </a:r>
            <a:endParaRPr lang="en-US" altLang="ja-JP" sz="2000" dirty="0" smtClean="0"/>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229115575"/>
              </p:ext>
            </p:extLst>
          </p:nvPr>
        </p:nvGraphicFramePr>
        <p:xfrm>
          <a:off x="204717" y="387927"/>
          <a:ext cx="11569002" cy="6478190"/>
        </p:xfrm>
        <a:graphic>
          <a:graphicData uri="http://schemas.openxmlformats.org/presentationml/2006/ole">
            <mc:AlternateContent xmlns:mc="http://schemas.openxmlformats.org/markup-compatibility/2006">
              <mc:Choice xmlns:v="urn:schemas-microsoft-com:vml" Requires="v">
                <p:oleObj spid="_x0000_s1028" name="ワークシート" r:id="rId5" imgW="17925885" imgH="10039169" progId="Excel.Sheet.12">
                  <p:embed/>
                </p:oleObj>
              </mc:Choice>
              <mc:Fallback>
                <p:oleObj name="ワークシート" r:id="rId5" imgW="17925885" imgH="10039169" progId="Excel.Sheet.12">
                  <p:embed/>
                  <p:pic>
                    <p:nvPicPr>
                      <p:cNvPr id="8" name="オブジェクト 7"/>
                      <p:cNvPicPr/>
                      <p:nvPr/>
                    </p:nvPicPr>
                    <p:blipFill>
                      <a:blip r:embed="rId6"/>
                      <a:stretch>
                        <a:fillRect/>
                      </a:stretch>
                    </p:blipFill>
                    <p:spPr>
                      <a:xfrm>
                        <a:off x="204717" y="387927"/>
                        <a:ext cx="11569002" cy="6478190"/>
                      </a:xfrm>
                      <a:prstGeom prst="rect">
                        <a:avLst/>
                      </a:prstGeom>
                      <a:ln w="6350">
                        <a:solidFill>
                          <a:schemeClr val="tx1"/>
                        </a:solidFill>
                      </a:ln>
                    </p:spPr>
                  </p:pic>
                </p:oleObj>
              </mc:Fallback>
            </mc:AlternateContent>
          </a:graphicData>
        </a:graphic>
      </p:graphicFrame>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5407623"/>
      </p:ext>
    </p:extLst>
  </p:cSld>
  <p:clrMapOvr>
    <a:masterClrMapping/>
  </p:clrMapOvr>
  <mc:AlternateContent xmlns:mc="http://schemas.openxmlformats.org/markup-compatibility/2006" xmlns:p14="http://schemas.microsoft.com/office/powerpoint/2010/main">
    <mc:Choice Requires="p14">
      <p:transition spd="slow" p14:dur="2000" advTm="12393"/>
    </mc:Choice>
    <mc:Fallback xmlns="">
      <p:transition spd="slow" advTm="1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12</a:t>
            </a:fld>
            <a:endParaRPr kumimoji="1" lang="ja-JP" altLang="en-US" dirty="0"/>
          </a:p>
        </p:txBody>
      </p:sp>
      <p:sp>
        <p:nvSpPr>
          <p:cNvPr id="7" name="コンテンツ プレースホルダー 2"/>
          <p:cNvSpPr txBox="1">
            <a:spLocks/>
          </p:cNvSpPr>
          <p:nvPr/>
        </p:nvSpPr>
        <p:spPr>
          <a:xfrm>
            <a:off x="117987" y="5102941"/>
            <a:ext cx="12191999" cy="5047533"/>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dirty="0"/>
          </a:p>
          <a:p>
            <a:pPr marL="0" indent="0">
              <a:buFont typeface="Arial" panose="020B0604020202020204" pitchFamily="34" charset="0"/>
              <a:buNone/>
            </a:pPr>
            <a:r>
              <a:rPr lang="ja-JP" altLang="en-US" sz="2000" dirty="0" smtClean="0"/>
              <a:t>　</a:t>
            </a:r>
            <a:r>
              <a:rPr lang="ja-JP" altLang="en-US" sz="2000" dirty="0"/>
              <a:t>　</a:t>
            </a: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ja-JP" altLang="en-US" sz="2000" dirty="0"/>
          </a:p>
        </p:txBody>
      </p:sp>
      <p:sp>
        <p:nvSpPr>
          <p:cNvPr id="9" name="コンテンツ プレースホルダー 2"/>
          <p:cNvSpPr txBox="1">
            <a:spLocks/>
          </p:cNvSpPr>
          <p:nvPr/>
        </p:nvSpPr>
        <p:spPr>
          <a:xfrm>
            <a:off x="0" y="477333"/>
            <a:ext cx="12192000" cy="20866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03213" indent="0">
              <a:buNone/>
            </a:pPr>
            <a:r>
              <a:rPr lang="ja-JP" altLang="en-US" sz="2000" u="sng" dirty="0" smtClean="0"/>
              <a:t>● 加算の算定要件を満たすことがわかる記録が不明確だった。</a:t>
            </a:r>
            <a:endParaRPr lang="en-US" altLang="ja-JP" sz="2000" u="sng" dirty="0" smtClean="0"/>
          </a:p>
          <a:p>
            <a:pPr marL="303213" indent="0">
              <a:buNone/>
            </a:pPr>
            <a:endParaRPr lang="en-US" altLang="ja-JP" sz="100" u="sng" dirty="0" smtClean="0"/>
          </a:p>
          <a:p>
            <a:pPr marL="1250950" indent="0">
              <a:buNone/>
            </a:pPr>
            <a:r>
              <a:rPr lang="ja-JP" altLang="en-US" sz="2000" dirty="0"/>
              <a:t>加算の多くは、算定要件として、記録の整備が</a:t>
            </a:r>
            <a:r>
              <a:rPr lang="ja-JP" altLang="en-US" sz="2000" dirty="0" smtClean="0"/>
              <a:t>求められています。</a:t>
            </a:r>
            <a:endParaRPr lang="en-US" altLang="ja-JP" sz="2000" dirty="0" smtClean="0"/>
          </a:p>
          <a:p>
            <a:pPr marL="1250950" indent="0">
              <a:buNone/>
            </a:pPr>
            <a:r>
              <a:rPr lang="ja-JP" altLang="en-US" sz="2000" dirty="0"/>
              <a:t>記録が</a:t>
            </a:r>
            <a:r>
              <a:rPr lang="ja-JP" altLang="en-US" sz="2000" dirty="0" smtClean="0"/>
              <a:t>明文上</a:t>
            </a:r>
            <a:r>
              <a:rPr lang="ja-JP" altLang="en-US" sz="2000" dirty="0"/>
              <a:t>必須とされているか否かに関わらず、算定要件を満たしていることが事後的に確認</a:t>
            </a:r>
            <a:r>
              <a:rPr lang="ja-JP" altLang="en-US" sz="2000" dirty="0" smtClean="0"/>
              <a:t>できなければなりません。</a:t>
            </a:r>
            <a:endParaRPr lang="en-US" altLang="ja-JP" sz="2000" dirty="0" smtClean="0"/>
          </a:p>
          <a:p>
            <a:pPr marL="1250950" indent="0">
              <a:buNone/>
            </a:pPr>
            <a:r>
              <a:rPr lang="ja-JP" altLang="en-US" sz="2000" dirty="0" smtClean="0"/>
              <a:t>加算</a:t>
            </a:r>
            <a:r>
              <a:rPr lang="ja-JP" altLang="en-US" sz="2000" dirty="0"/>
              <a:t>要件を満たしていることを、事業所自ら説明できるよう書類の整備</a:t>
            </a:r>
            <a:r>
              <a:rPr lang="ja-JP" altLang="en-US" sz="2000" dirty="0" smtClean="0"/>
              <a:t>を行ってください。</a:t>
            </a:r>
            <a:endParaRPr lang="en-US" altLang="ja-JP" sz="2000" dirty="0"/>
          </a:p>
        </p:txBody>
      </p:sp>
      <p:sp>
        <p:nvSpPr>
          <p:cNvPr id="8" name="角丸四角形 7"/>
          <p:cNvSpPr/>
          <p:nvPr/>
        </p:nvSpPr>
        <p:spPr>
          <a:xfrm>
            <a:off x="242047" y="170041"/>
            <a:ext cx="11779624" cy="2535078"/>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03686" y="59579"/>
            <a:ext cx="2283321"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介護報酬（加算</a:t>
            </a:r>
            <a:r>
              <a:rPr lang="ja-JP" altLang="en-US" dirty="0" smtClean="0"/>
              <a:t>）</a:t>
            </a:r>
            <a:endParaRPr lang="en-US" altLang="ja-JP" dirty="0"/>
          </a:p>
        </p:txBody>
      </p:sp>
      <p:sp>
        <p:nvSpPr>
          <p:cNvPr id="10" name="右矢印 9"/>
          <p:cNvSpPr/>
          <p:nvPr/>
        </p:nvSpPr>
        <p:spPr>
          <a:xfrm>
            <a:off x="741890" y="1052871"/>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0" y="2815581"/>
            <a:ext cx="12192000" cy="4124206"/>
          </a:xfrm>
          <a:prstGeom prst="rect">
            <a:avLst/>
          </a:prstGeom>
        </p:spPr>
        <p:txBody>
          <a:bodyPr wrap="square">
            <a:spAutoFit/>
          </a:bodyPr>
          <a:lstStyle/>
          <a:p>
            <a:r>
              <a:rPr lang="en-US" altLang="ja-JP" sz="2000" dirty="0" smtClean="0"/>
              <a:t>【</a:t>
            </a:r>
            <a:r>
              <a:rPr lang="ja-JP" altLang="en-US" sz="2000" dirty="0" smtClean="0"/>
              <a:t>加算</a:t>
            </a:r>
            <a:r>
              <a:rPr lang="ja-JP" altLang="en-US" sz="2000" dirty="0"/>
              <a:t>要件の</a:t>
            </a:r>
            <a:r>
              <a:rPr lang="ja-JP" altLang="en-US" sz="2000" dirty="0" smtClean="0"/>
              <a:t>確認</a:t>
            </a:r>
            <a:r>
              <a:rPr lang="en-US" altLang="ja-JP" sz="2000" dirty="0" smtClean="0"/>
              <a:t>】</a:t>
            </a:r>
            <a:endParaRPr lang="ja-JP" altLang="en-US" sz="2000" dirty="0"/>
          </a:p>
          <a:p>
            <a:pPr marL="174625" indent="-174625"/>
            <a:r>
              <a:rPr lang="ja-JP" altLang="en-US" sz="2000" dirty="0" smtClean="0"/>
              <a:t>・ケアレスミスによる</a:t>
            </a:r>
            <a:r>
              <a:rPr lang="ja-JP" altLang="en-US" sz="2000" dirty="0"/>
              <a:t>報酬</a:t>
            </a:r>
            <a:r>
              <a:rPr lang="ja-JP" altLang="en-US" sz="2000" dirty="0" smtClean="0"/>
              <a:t>返還を防ぐため</a:t>
            </a:r>
            <a:r>
              <a:rPr lang="ja-JP" altLang="en-US" sz="2000" dirty="0"/>
              <a:t>、報酬告示、解釈通知、関連する告示</a:t>
            </a:r>
            <a:r>
              <a:rPr lang="en-US" altLang="ja-JP" sz="2000" dirty="0"/>
              <a:t>(</a:t>
            </a:r>
            <a:r>
              <a:rPr lang="ja-JP" altLang="en-US" sz="2000" dirty="0"/>
              <a:t>「</a:t>
            </a:r>
            <a:r>
              <a:rPr lang="ja-JP" altLang="en-US" sz="2000" dirty="0" smtClean="0"/>
              <a:t>厚生</a:t>
            </a:r>
            <a:r>
              <a:rPr lang="ja-JP" altLang="en-US" sz="2000" dirty="0"/>
              <a:t>労働大臣が定める</a:t>
            </a:r>
            <a:r>
              <a:rPr lang="en-US" altLang="ja-JP" sz="2000" dirty="0"/>
              <a:t>…</a:t>
            </a:r>
            <a:r>
              <a:rPr lang="ja-JP" altLang="en-US" sz="2000" dirty="0"/>
              <a:t>」</a:t>
            </a:r>
            <a:r>
              <a:rPr lang="en-US" altLang="ja-JP" sz="2000" dirty="0"/>
              <a:t>)</a:t>
            </a:r>
            <a:r>
              <a:rPr lang="ja-JP" altLang="en-US" sz="2000" dirty="0"/>
              <a:t>及び厚生労働省発出のＱ＆Ａ等を</a:t>
            </a:r>
            <a:r>
              <a:rPr lang="ja-JP" altLang="en-US" sz="2000" dirty="0" smtClean="0"/>
              <a:t>確認してください。</a:t>
            </a:r>
            <a:endParaRPr lang="en-US" altLang="ja-JP" sz="2000" dirty="0" smtClean="0"/>
          </a:p>
          <a:p>
            <a:pPr marL="174625" indent="-174625"/>
            <a:r>
              <a:rPr lang="ja-JP" altLang="en-US" sz="2000" dirty="0" smtClean="0"/>
              <a:t>・</a:t>
            </a:r>
            <a:r>
              <a:rPr lang="ja-JP" altLang="en-US" sz="2000" dirty="0"/>
              <a:t>要件は、単位数表、解釈通知その他の通知類及びＱ＆Ａに分散している場合が</a:t>
            </a:r>
            <a:r>
              <a:rPr lang="ja-JP" altLang="en-US" sz="2000" dirty="0" smtClean="0"/>
              <a:t>ある</a:t>
            </a:r>
            <a:r>
              <a:rPr lang="ja-JP" altLang="en-US" sz="2000" dirty="0"/>
              <a:t>ため、遺漏がないよう</a:t>
            </a:r>
            <a:r>
              <a:rPr lang="ja-JP" altLang="en-US" sz="2000" dirty="0" smtClean="0"/>
              <a:t>注意して</a:t>
            </a:r>
            <a:r>
              <a:rPr lang="ja-JP" altLang="en-US" sz="2000" dirty="0"/>
              <a:t>く</a:t>
            </a:r>
            <a:r>
              <a:rPr lang="ja-JP" altLang="en-US" sz="2000" dirty="0" smtClean="0"/>
              <a:t>ださい。</a:t>
            </a:r>
            <a:endParaRPr lang="en-US" altLang="ja-JP" sz="2000" dirty="0" smtClean="0"/>
          </a:p>
          <a:p>
            <a:pPr marL="174625" indent="-174625"/>
            <a:endParaRPr lang="ja-JP" altLang="en-US" sz="1000" dirty="0"/>
          </a:p>
          <a:p>
            <a:r>
              <a:rPr lang="en-US" altLang="ja-JP" dirty="0" smtClean="0"/>
              <a:t>【</a:t>
            </a:r>
            <a:r>
              <a:rPr lang="ja-JP" altLang="en-US" dirty="0"/>
              <a:t>主な告示・</a:t>
            </a:r>
            <a:r>
              <a:rPr lang="ja-JP" altLang="en-US" dirty="0" smtClean="0"/>
              <a:t>解釈通等</a:t>
            </a:r>
            <a:r>
              <a:rPr lang="en-US" altLang="ja-JP" dirty="0"/>
              <a:t>】</a:t>
            </a:r>
          </a:p>
          <a:p>
            <a:r>
              <a:rPr lang="ja-JP" altLang="en-US" dirty="0" smtClean="0"/>
              <a:t>・指定地域密着型サービスに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18</a:t>
            </a:r>
            <a:r>
              <a:rPr lang="ja-JP" altLang="en-US" dirty="0"/>
              <a:t>年</a:t>
            </a:r>
            <a:r>
              <a:rPr lang="en-US" altLang="ja-JP" dirty="0" smtClean="0"/>
              <a:t>3</a:t>
            </a:r>
            <a:r>
              <a:rPr lang="ja-JP" altLang="en-US" dirty="0" smtClean="0"/>
              <a:t>月</a:t>
            </a:r>
            <a:r>
              <a:rPr lang="en-US" altLang="ja-JP" dirty="0" smtClean="0"/>
              <a:t>14</a:t>
            </a:r>
            <a:r>
              <a:rPr lang="ja-JP" altLang="en-US" dirty="0" smtClean="0"/>
              <a:t>日厚生労働省告示第</a:t>
            </a:r>
            <a:r>
              <a:rPr lang="en-US" altLang="ja-JP" dirty="0" smtClean="0"/>
              <a:t>126</a:t>
            </a:r>
            <a:r>
              <a:rPr lang="ja-JP" altLang="en-US" dirty="0" smtClean="0"/>
              <a:t>号</a:t>
            </a:r>
            <a:r>
              <a:rPr lang="en-US" altLang="zh-CN" dirty="0" smtClean="0"/>
              <a:t>〕</a:t>
            </a:r>
            <a:endParaRPr lang="en-US" altLang="ja-JP" dirty="0" smtClean="0"/>
          </a:p>
          <a:p>
            <a:pPr marL="174625" indent="-174625"/>
            <a:r>
              <a:rPr lang="ja-JP" altLang="en-US" dirty="0" smtClean="0"/>
              <a:t>・指定地域密着型サービスに要する費用の額の算定に関する基準及び指定地域密着型介護予防サービス</a:t>
            </a:r>
            <a:r>
              <a:rPr lang="ja-JP" altLang="en-US" dirty="0"/>
              <a:t>に要する費用の額の算定に関する</a:t>
            </a:r>
            <a:r>
              <a:rPr lang="ja-JP" altLang="en-US" dirty="0" smtClean="0"/>
              <a:t>基準の</a:t>
            </a:r>
            <a:r>
              <a:rPr lang="ja-JP" altLang="en-US" dirty="0"/>
              <a:t>制定に伴う実施上の留意事項に</a:t>
            </a:r>
            <a:r>
              <a:rPr lang="ja-JP" altLang="en-US" dirty="0" smtClean="0"/>
              <a:t>ついて</a:t>
            </a:r>
            <a:endParaRPr lang="en-US" altLang="ja-JP" dirty="0" smtClean="0"/>
          </a:p>
          <a:p>
            <a:pPr marL="174625" indent="-174625"/>
            <a:r>
              <a:rPr lang="ja-JP" altLang="en-US" dirty="0" smtClean="0"/>
              <a:t>・指定居宅介護支援に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12</a:t>
            </a:r>
            <a:r>
              <a:rPr lang="ja-JP" altLang="en-US" dirty="0" smtClean="0"/>
              <a:t>年</a:t>
            </a:r>
            <a:r>
              <a:rPr lang="en-US" altLang="ja-JP" dirty="0" smtClean="0"/>
              <a:t>2</a:t>
            </a:r>
            <a:r>
              <a:rPr lang="ja-JP" altLang="en-US" dirty="0" smtClean="0"/>
              <a:t>月</a:t>
            </a:r>
            <a:r>
              <a:rPr lang="en-US" altLang="ja-JP" dirty="0" smtClean="0"/>
              <a:t>10</a:t>
            </a:r>
            <a:r>
              <a:rPr lang="ja-JP" altLang="en-US" dirty="0" smtClean="0"/>
              <a:t>日厚生省告示第</a:t>
            </a:r>
            <a:r>
              <a:rPr lang="en-US" altLang="ja-JP" dirty="0" smtClean="0"/>
              <a:t>20</a:t>
            </a:r>
            <a:r>
              <a:rPr lang="ja-JP" altLang="en-US" dirty="0" smtClean="0"/>
              <a:t>号</a:t>
            </a:r>
            <a:r>
              <a:rPr lang="en-US" altLang="zh-CN" dirty="0" smtClean="0"/>
              <a:t>〕</a:t>
            </a:r>
          </a:p>
          <a:p>
            <a:pPr marL="174625" indent="-174625"/>
            <a:r>
              <a:rPr lang="ja-JP" altLang="en-US" dirty="0" smtClean="0"/>
              <a:t>・指定居宅サービス</a:t>
            </a:r>
            <a:r>
              <a:rPr lang="ja-JP" altLang="en-US" dirty="0"/>
              <a:t>に要する費用の額の算定に関する</a:t>
            </a:r>
            <a:r>
              <a:rPr lang="ja-JP" altLang="en-US" dirty="0" smtClean="0"/>
              <a:t>基準（訪問通所サービス、居宅療養管理指導及び福祉用具貸与に係る部分）及び指定居宅介護支援に</a:t>
            </a:r>
            <a:r>
              <a:rPr lang="ja-JP" altLang="en-US" dirty="0"/>
              <a:t>要する費用の額の算定に関する基準の制定に伴う実施上の留意事項について</a:t>
            </a:r>
            <a:endParaRPr lang="en-US" altLang="ja-JP" dirty="0"/>
          </a:p>
          <a:p>
            <a:pPr marL="174625" indent="-174625"/>
            <a:r>
              <a:rPr lang="ja-JP" altLang="en-US" dirty="0" smtClean="0"/>
              <a:t>・厚生</a:t>
            </a:r>
            <a:r>
              <a:rPr lang="ja-JP" altLang="en-US" dirty="0"/>
              <a:t>労働省が発した各種Ｑ＆</a:t>
            </a:r>
            <a:r>
              <a:rPr lang="ja-JP" altLang="en-US" dirty="0" smtClean="0"/>
              <a:t>Ａ</a:t>
            </a:r>
            <a:endParaRPr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79505947"/>
      </p:ext>
    </p:extLst>
  </p:cSld>
  <p:clrMapOvr>
    <a:masterClrMapping/>
  </p:clrMapOvr>
  <mc:AlternateContent xmlns:mc="http://schemas.openxmlformats.org/markup-compatibility/2006" xmlns:p14="http://schemas.microsoft.com/office/powerpoint/2010/main">
    <mc:Choice Requires="p14">
      <p:transition spd="slow" p14:dur="2000" advTm="66316"/>
    </mc:Choice>
    <mc:Fallback xmlns="">
      <p:transition spd="slow" advTm="6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57815" y="6492875"/>
            <a:ext cx="2743200" cy="365125"/>
          </a:xfrm>
        </p:spPr>
        <p:txBody>
          <a:bodyPr/>
          <a:lstStyle/>
          <a:p>
            <a:fld id="{D339279A-9CE5-4E47-B07B-F5EE1F1AD395}" type="slidenum">
              <a:rPr kumimoji="1" lang="ja-JP" altLang="en-US" smtClean="0"/>
              <a:t>13</a:t>
            </a:fld>
            <a:endParaRPr kumimoji="1" lang="ja-JP" altLang="en-US" dirty="0"/>
          </a:p>
        </p:txBody>
      </p:sp>
      <p:sp>
        <p:nvSpPr>
          <p:cNvPr id="3"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３　電子申請届出システムについて</a:t>
            </a:r>
            <a:endParaRPr lang="ja-JP" altLang="en-US" sz="2400" b="1" dirty="0"/>
          </a:p>
        </p:txBody>
      </p:sp>
      <p:sp>
        <p:nvSpPr>
          <p:cNvPr id="4" name="正方形/長方形 3"/>
          <p:cNvSpPr/>
          <p:nvPr/>
        </p:nvSpPr>
        <p:spPr>
          <a:xfrm>
            <a:off x="15976" y="525505"/>
            <a:ext cx="12192000" cy="1323439"/>
          </a:xfrm>
          <a:prstGeom prst="rect">
            <a:avLst/>
          </a:prstGeom>
        </p:spPr>
        <p:txBody>
          <a:bodyPr wrap="square">
            <a:spAutoFit/>
          </a:bodyPr>
          <a:lstStyle/>
          <a:p>
            <a:pPr marL="82550" lvl="0" indent="220663"/>
            <a:r>
              <a:rPr lang="ja-JP" altLang="en-US" sz="2000" dirty="0" smtClean="0">
                <a:solidFill>
                  <a:prstClr val="black"/>
                </a:solidFill>
              </a:rPr>
              <a:t>菊陽町では、</a:t>
            </a:r>
            <a:r>
              <a:rPr lang="ja-JP" altLang="en-US" sz="2000" dirty="0">
                <a:solidFill>
                  <a:prstClr val="black"/>
                </a:solidFill>
              </a:rPr>
              <a:t>介護保険サービス事業者等が申請・届出を簡易に行うことができるよう、</a:t>
            </a:r>
            <a:r>
              <a:rPr lang="ja-JP" altLang="en-US" sz="2000" dirty="0" smtClean="0">
                <a:solidFill>
                  <a:prstClr val="black"/>
                </a:solidFill>
              </a:rPr>
              <a:t>令和</a:t>
            </a:r>
            <a:r>
              <a:rPr lang="en-US" altLang="ja-JP" sz="2000" dirty="0" smtClean="0">
                <a:solidFill>
                  <a:prstClr val="black"/>
                </a:solidFill>
              </a:rPr>
              <a:t>7</a:t>
            </a:r>
            <a:r>
              <a:rPr lang="ja-JP" altLang="en-US" sz="2000" dirty="0" smtClean="0">
                <a:solidFill>
                  <a:prstClr val="black"/>
                </a:solidFill>
              </a:rPr>
              <a:t>年</a:t>
            </a:r>
            <a:r>
              <a:rPr lang="en-US" altLang="ja-JP" sz="2000" dirty="0" smtClean="0">
                <a:solidFill>
                  <a:prstClr val="black"/>
                </a:solidFill>
              </a:rPr>
              <a:t>7</a:t>
            </a:r>
            <a:r>
              <a:rPr lang="ja-JP" altLang="en-US" sz="2000" dirty="0" smtClean="0">
                <a:solidFill>
                  <a:prstClr val="black"/>
                </a:solidFill>
              </a:rPr>
              <a:t>月</a:t>
            </a:r>
            <a:r>
              <a:rPr lang="en-US" altLang="ja-JP" sz="2000" dirty="0" smtClean="0">
                <a:solidFill>
                  <a:prstClr val="black"/>
                </a:solidFill>
              </a:rPr>
              <a:t>1</a:t>
            </a:r>
            <a:r>
              <a:rPr lang="ja-JP" altLang="en-US" sz="2000" dirty="0" smtClean="0">
                <a:solidFill>
                  <a:prstClr val="black"/>
                </a:solidFill>
              </a:rPr>
              <a:t>日から「</a:t>
            </a:r>
            <a:r>
              <a:rPr lang="ja-JP" altLang="en-US" sz="2000" dirty="0">
                <a:solidFill>
                  <a:prstClr val="black"/>
                </a:solidFill>
              </a:rPr>
              <a:t>電子申請届出システム」を使用したオンラインでの各種申請・届出を</a:t>
            </a:r>
            <a:r>
              <a:rPr lang="ja-JP" altLang="en-US" sz="2000" dirty="0" smtClean="0">
                <a:solidFill>
                  <a:prstClr val="black"/>
                </a:solidFill>
              </a:rPr>
              <a:t>受け付けます。</a:t>
            </a:r>
            <a:endParaRPr lang="en-US" altLang="ja-JP" sz="2000" dirty="0" smtClean="0">
              <a:solidFill>
                <a:prstClr val="black"/>
              </a:solidFill>
            </a:endParaRPr>
          </a:p>
          <a:p>
            <a:pPr marL="82550" lvl="0" indent="220663"/>
            <a:r>
              <a:rPr lang="ja-JP" altLang="en-US" sz="2000" dirty="0">
                <a:solidFill>
                  <a:prstClr val="black"/>
                </a:solidFill>
              </a:rPr>
              <a:t>詳しく</a:t>
            </a:r>
            <a:r>
              <a:rPr lang="ja-JP" altLang="en-US" sz="2000" dirty="0" smtClean="0">
                <a:solidFill>
                  <a:prstClr val="black"/>
                </a:solidFill>
              </a:rPr>
              <a:t>は、町ホームページをご覧ください。</a:t>
            </a:r>
            <a:r>
              <a:rPr lang="en-US" altLang="ja-JP" sz="2000" dirty="0" smtClean="0">
                <a:solidFill>
                  <a:prstClr val="black"/>
                </a:solidFill>
                <a:hlinkClick r:id="rId4"/>
              </a:rPr>
              <a:t>https</a:t>
            </a:r>
            <a:r>
              <a:rPr lang="en-US" altLang="ja-JP" sz="2000" dirty="0">
                <a:solidFill>
                  <a:prstClr val="black"/>
                </a:solidFill>
                <a:hlinkClick r:id="rId4"/>
              </a:rPr>
              <a:t>://</a:t>
            </a:r>
            <a:r>
              <a:rPr lang="en-US" altLang="ja-JP" sz="2000" dirty="0" smtClean="0">
                <a:solidFill>
                  <a:prstClr val="black"/>
                </a:solidFill>
                <a:hlinkClick r:id="rId4"/>
              </a:rPr>
              <a:t>www.town.kikuyo.lg.jp/kiji0034976/index.html</a:t>
            </a:r>
            <a:endParaRPr lang="en-US" altLang="ja-JP" sz="2000" dirty="0" smtClean="0">
              <a:solidFill>
                <a:prstClr val="black"/>
              </a:solidFill>
            </a:endParaRPr>
          </a:p>
          <a:p>
            <a:pPr marL="82550" lvl="0" indent="220663"/>
            <a:endParaRPr lang="en-US" altLang="ja-JP" sz="2000" dirty="0" smtClean="0">
              <a:solidFill>
                <a:prstClr val="black"/>
              </a:solidFill>
            </a:endParaRPr>
          </a:p>
        </p:txBody>
      </p:sp>
      <p:pic>
        <p:nvPicPr>
          <p:cNvPr id="10" name="図 9"/>
          <p:cNvPicPr>
            <a:picLocks noChangeAspect="1"/>
          </p:cNvPicPr>
          <p:nvPr/>
        </p:nvPicPr>
        <p:blipFill>
          <a:blip r:embed="rId5"/>
          <a:stretch>
            <a:fillRect/>
          </a:stretch>
        </p:blipFill>
        <p:spPr>
          <a:xfrm>
            <a:off x="890520" y="3115035"/>
            <a:ext cx="10410825" cy="1790700"/>
          </a:xfrm>
          <a:prstGeom prst="rect">
            <a:avLst/>
          </a:prstGeom>
        </p:spPr>
      </p:pic>
      <p:sp>
        <p:nvSpPr>
          <p:cNvPr id="11" name="正方形/長方形 10"/>
          <p:cNvSpPr/>
          <p:nvPr/>
        </p:nvSpPr>
        <p:spPr>
          <a:xfrm>
            <a:off x="834214" y="1637707"/>
            <a:ext cx="10523435" cy="1477328"/>
          </a:xfrm>
          <a:prstGeom prst="rect">
            <a:avLst/>
          </a:prstGeom>
          <a:solidFill>
            <a:schemeClr val="accent1">
              <a:lumMod val="20000"/>
              <a:lumOff val="80000"/>
              <a:alpha val="26000"/>
            </a:schemeClr>
          </a:solidFill>
          <a:ln cap="rnd">
            <a:solidFill>
              <a:schemeClr val="tx1"/>
            </a:solidFill>
            <a:bevel/>
          </a:ln>
        </p:spPr>
        <p:txBody>
          <a:bodyPr wrap="square">
            <a:spAutoFit/>
          </a:bodyPr>
          <a:lstStyle/>
          <a:p>
            <a:pPr marL="88900"/>
            <a:r>
              <a:rPr lang="ja-JP" altLang="en-US" dirty="0"/>
              <a:t>電子申請届出システムによる申請・届出のメリット</a:t>
            </a:r>
          </a:p>
          <a:p>
            <a:pPr marL="265113"/>
            <a:r>
              <a:rPr lang="ja-JP" altLang="en-US" dirty="0" smtClean="0"/>
              <a:t>⚫提出</a:t>
            </a:r>
            <a:r>
              <a:rPr lang="ja-JP" altLang="en-US" dirty="0"/>
              <a:t>書類の印刷、郵送・持参等の手間なく、ウェブ上で申請・届出を完結させることが</a:t>
            </a:r>
            <a:r>
              <a:rPr lang="ja-JP" altLang="en-US" dirty="0" smtClean="0"/>
              <a:t>できます</a:t>
            </a:r>
            <a:r>
              <a:rPr lang="ja-JP" altLang="en-US" dirty="0"/>
              <a:t>。</a:t>
            </a:r>
          </a:p>
          <a:p>
            <a:pPr marL="265113"/>
            <a:r>
              <a:rPr lang="ja-JP" altLang="en-US" dirty="0" smtClean="0"/>
              <a:t>⚫申請</a:t>
            </a:r>
            <a:r>
              <a:rPr lang="ja-JP" altLang="en-US" dirty="0"/>
              <a:t>・届出の様式・付表についてウェブ画面で入力することが</a:t>
            </a:r>
            <a:r>
              <a:rPr lang="ja-JP" altLang="en-US" dirty="0" smtClean="0"/>
              <a:t>できます。</a:t>
            </a:r>
            <a:endParaRPr lang="ja-JP" altLang="en-US" dirty="0"/>
          </a:p>
          <a:p>
            <a:pPr marL="265113"/>
            <a:r>
              <a:rPr lang="ja-JP" altLang="en-US" dirty="0" smtClean="0"/>
              <a:t>⚫添付書類は電子</a:t>
            </a:r>
            <a:r>
              <a:rPr lang="ja-JP" altLang="en-US" dirty="0"/>
              <a:t>ファイルでの提出が</a:t>
            </a:r>
            <a:r>
              <a:rPr lang="ja-JP" altLang="en-US" dirty="0" smtClean="0"/>
              <a:t>可能です。</a:t>
            </a:r>
            <a:endParaRPr lang="ja-JP" altLang="en-US" dirty="0"/>
          </a:p>
          <a:p>
            <a:pPr marL="265113"/>
            <a:r>
              <a:rPr lang="ja-JP" altLang="en-US" dirty="0" smtClean="0"/>
              <a:t>⚫申請</a:t>
            </a:r>
            <a:r>
              <a:rPr lang="ja-JP" altLang="en-US" dirty="0"/>
              <a:t>・届出の受付状況や結果について、システム上で確認が可能</a:t>
            </a:r>
            <a:r>
              <a:rPr lang="ja-JP" altLang="en-US" dirty="0" smtClean="0"/>
              <a:t>です。</a:t>
            </a:r>
            <a:endParaRPr lang="ja-JP" altLang="en-US" dirty="0"/>
          </a:p>
        </p:txBody>
      </p:sp>
      <p:sp>
        <p:nvSpPr>
          <p:cNvPr id="13" name="正方形/長方形 12"/>
          <p:cNvSpPr/>
          <p:nvPr/>
        </p:nvSpPr>
        <p:spPr>
          <a:xfrm>
            <a:off x="47932" y="4919008"/>
            <a:ext cx="12160044" cy="1938992"/>
          </a:xfrm>
          <a:prstGeom prst="rect">
            <a:avLst/>
          </a:prstGeom>
        </p:spPr>
        <p:txBody>
          <a:bodyPr wrap="square">
            <a:spAutoFit/>
          </a:bodyPr>
          <a:lstStyle/>
          <a:p>
            <a:r>
              <a:rPr lang="ja-JP" altLang="en-US" sz="2000" dirty="0" smtClean="0"/>
              <a:t>〇 電子申請・届出システム（ログイン）はこちら</a:t>
            </a:r>
            <a:r>
              <a:rPr lang="ja-JP" altLang="en-US" sz="2000" dirty="0"/>
              <a:t>　</a:t>
            </a:r>
            <a:r>
              <a:rPr lang="en-US" altLang="ja-JP" sz="2000" dirty="0" smtClean="0">
                <a:hlinkClick r:id="rId6"/>
              </a:rPr>
              <a:t>https</a:t>
            </a:r>
            <a:r>
              <a:rPr lang="en-US" altLang="ja-JP" sz="2000" dirty="0">
                <a:hlinkClick r:id="rId6"/>
              </a:rPr>
              <a:t>://www.kaigokensaku.mhlw.go.jp/shinsei</a:t>
            </a:r>
            <a:r>
              <a:rPr lang="en-US" altLang="ja-JP" sz="2000" dirty="0" smtClean="0">
                <a:hlinkClick r:id="rId6"/>
              </a:rPr>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申請届出システムをご利用されるためには</a:t>
            </a:r>
            <a:r>
              <a:rPr lang="ja-JP" altLang="en-US" sz="2000" dirty="0" smtClean="0"/>
              <a:t>、</a:t>
            </a:r>
            <a:r>
              <a:rPr lang="en-US" altLang="ja-JP" sz="2000" dirty="0" smtClean="0"/>
              <a:t>G</a:t>
            </a:r>
            <a:r>
              <a:rPr lang="ja-JP" altLang="en-US" sz="2000" dirty="0"/>
              <a:t>ビズ </a:t>
            </a:r>
            <a:r>
              <a:rPr lang="en-US" altLang="ja-JP" sz="2000" dirty="0"/>
              <a:t>ID</a:t>
            </a:r>
            <a:r>
              <a:rPr lang="ja-JP" altLang="en-US" sz="2000" dirty="0"/>
              <a:t>アカウントの取得が必須です。</a:t>
            </a:r>
          </a:p>
          <a:p>
            <a:r>
              <a:rPr lang="ja-JP" altLang="en-US" sz="2000" dirty="0" smtClean="0"/>
              <a:t>　未取得の場合は、</a:t>
            </a:r>
            <a:r>
              <a:rPr lang="en-US" altLang="ja-JP" sz="2000" dirty="0" smtClean="0"/>
              <a:t>G</a:t>
            </a:r>
            <a:r>
              <a:rPr lang="ja-JP" altLang="en-US" sz="2000" dirty="0"/>
              <a:t>ビズ </a:t>
            </a:r>
            <a:r>
              <a:rPr lang="en-US" altLang="ja-JP" sz="2000" dirty="0"/>
              <a:t>ID</a:t>
            </a:r>
            <a:r>
              <a:rPr lang="ja-JP" altLang="en-US" sz="2000" dirty="0" smtClean="0"/>
              <a:t>ホームページ（</a:t>
            </a:r>
            <a:r>
              <a:rPr lang="en-US" altLang="ja-JP" sz="2000" dirty="0" smtClean="0"/>
              <a:t>https://gbiz-id.go.jp</a:t>
            </a:r>
            <a:r>
              <a:rPr lang="ja-JP" altLang="en-US" sz="2000" dirty="0" smtClean="0"/>
              <a:t>）の</a:t>
            </a:r>
            <a:r>
              <a:rPr lang="ja-JP" altLang="en-US" sz="2000" dirty="0"/>
              <a:t>トップ画面からアカウントを作成してください</a:t>
            </a:r>
            <a:r>
              <a:rPr lang="ja-JP" altLang="en-US" sz="2000" dirty="0" smtClean="0"/>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申請届出システムで</a:t>
            </a:r>
            <a:r>
              <a:rPr lang="ja-JP" altLang="en-US" sz="2000" dirty="0" smtClean="0"/>
              <a:t>利用できる </a:t>
            </a:r>
            <a:r>
              <a:rPr lang="en-US" altLang="ja-JP" sz="2000" dirty="0"/>
              <a:t>G</a:t>
            </a:r>
            <a:r>
              <a:rPr lang="ja-JP" altLang="en-US" sz="2000" dirty="0"/>
              <a:t>ビズ </a:t>
            </a:r>
            <a:r>
              <a:rPr lang="en-US" altLang="ja-JP" sz="2000" dirty="0"/>
              <a:t>ID</a:t>
            </a:r>
            <a:r>
              <a:rPr lang="ja-JP" altLang="en-US" sz="2000" dirty="0"/>
              <a:t>のアカウント種類は、「 </a:t>
            </a:r>
            <a:r>
              <a:rPr lang="en-US" altLang="ja-JP" sz="2000" dirty="0" err="1"/>
              <a:t>gBizID</a:t>
            </a:r>
            <a:r>
              <a:rPr lang="ja-JP" altLang="en-US" sz="2000" dirty="0"/>
              <a:t>プライム」と「 </a:t>
            </a:r>
            <a:r>
              <a:rPr lang="en-US" altLang="ja-JP" sz="2000" dirty="0" err="1"/>
              <a:t>gBizID</a:t>
            </a:r>
            <a:r>
              <a:rPr lang="ja-JP" altLang="en-US" sz="2000" dirty="0"/>
              <a:t>メンバー」です。（「 </a:t>
            </a:r>
            <a:r>
              <a:rPr lang="en-US" altLang="ja-JP" sz="2000" dirty="0"/>
              <a:t>G</a:t>
            </a:r>
            <a:r>
              <a:rPr lang="ja-JP" altLang="en-US" sz="2000" dirty="0"/>
              <a:t>ビズ </a:t>
            </a:r>
            <a:r>
              <a:rPr lang="en-US" altLang="ja-JP" sz="2000" dirty="0"/>
              <a:t>ID</a:t>
            </a:r>
            <a:r>
              <a:rPr lang="ja-JP" altLang="en-US" sz="2000" dirty="0" smtClean="0"/>
              <a:t>エントリー</a:t>
            </a:r>
            <a:r>
              <a:rPr lang="ja-JP" altLang="en-US" sz="2000" dirty="0"/>
              <a:t>」はご利用頂けません。）</a:t>
            </a: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5349417"/>
      </p:ext>
    </p:extLst>
  </p:cSld>
  <p:clrMapOvr>
    <a:masterClrMapping/>
  </p:clrMapOvr>
  <mc:AlternateContent xmlns:mc="http://schemas.openxmlformats.org/markup-compatibility/2006" xmlns:p14="http://schemas.microsoft.com/office/powerpoint/2010/main">
    <mc:Choice Requires="p14">
      <p:transition spd="slow" p14:dur="2000" advTm="37742"/>
    </mc:Choice>
    <mc:Fallback xmlns="">
      <p:transition spd="slow" advTm="3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4"/>
          <a:stretch>
            <a:fillRect/>
          </a:stretch>
        </p:blipFill>
        <p:spPr>
          <a:xfrm>
            <a:off x="0" y="830339"/>
            <a:ext cx="5727032" cy="3252432"/>
          </a:xfrm>
          <a:prstGeom prst="rect">
            <a:avLst/>
          </a:prstGeom>
        </p:spPr>
      </p:pic>
      <p:sp>
        <p:nvSpPr>
          <p:cNvPr id="2" name="タイトル 1"/>
          <p:cNvSpPr txBox="1">
            <a:spLocks/>
          </p:cNvSpPr>
          <p:nvPr/>
        </p:nvSpPr>
        <p:spPr>
          <a:xfrm>
            <a:off x="0" y="-32906"/>
            <a:ext cx="12192000" cy="847203"/>
          </a:xfrm>
          <a:prstGeom prst="rect">
            <a:avLst/>
          </a:prstGeom>
          <a:solidFill>
            <a:schemeClr val="accent1">
              <a:lumMod val="20000"/>
              <a:lumOff val="80000"/>
            </a:schemeClr>
          </a:solidFill>
          <a:ln w="25400">
            <a:solidFill>
              <a:schemeClr val="tx1"/>
            </a:solidFill>
          </a:ln>
        </p:spPr>
        <p:txBody>
          <a:bodyPr tIns="144000" anchor="ctr" anchorCtr="0">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722313" indent="-722313">
              <a:tabLst>
                <a:tab pos="9512300" algn="l"/>
              </a:tabLst>
            </a:pPr>
            <a:r>
              <a:rPr lang="ja-JP" altLang="en-US" sz="2700" b="1" dirty="0" smtClean="0"/>
              <a:t>４　各種届出等</a:t>
            </a:r>
            <a:endParaRPr lang="en-US" altLang="ja-JP" sz="2700" b="1" dirty="0" smtClean="0"/>
          </a:p>
          <a:p>
            <a:pPr marL="722313" indent="-722313">
              <a:tabLst>
                <a:tab pos="9512300" algn="l"/>
              </a:tabLst>
            </a:pPr>
            <a:r>
              <a:rPr lang="ja-JP" altLang="en-US" sz="3200" b="1" dirty="0"/>
              <a:t>　</a:t>
            </a:r>
            <a:r>
              <a:rPr lang="ja-JP" altLang="en-US" sz="3200" b="1" dirty="0" smtClean="0"/>
              <a:t>　　　　</a:t>
            </a:r>
            <a:r>
              <a:rPr lang="ja-JP" altLang="en-US" sz="2200" dirty="0" smtClean="0"/>
              <a:t>様式等は菊陽町ホームページに掲載　</a:t>
            </a:r>
            <a:r>
              <a:rPr lang="en-US" altLang="ja-JP" sz="2200" dirty="0" smtClean="0">
                <a:hlinkClick r:id="rId5"/>
              </a:rPr>
              <a:t>https://www.town.kikuyu.lg.jp/kiji0033478/index.html</a:t>
            </a:r>
            <a:endParaRPr lang="en-US" altLang="ja-JP" sz="2200" dirty="0" smtClean="0"/>
          </a:p>
        </p:txBody>
      </p:sp>
      <p:sp>
        <p:nvSpPr>
          <p:cNvPr id="7" name="テキスト ボックス 6"/>
          <p:cNvSpPr txBox="1"/>
          <p:nvPr/>
        </p:nvSpPr>
        <p:spPr>
          <a:xfrm>
            <a:off x="5565790" y="1029082"/>
            <a:ext cx="6130339" cy="646331"/>
          </a:xfrm>
          <a:prstGeom prst="rect">
            <a:avLst/>
          </a:prstGeom>
          <a:noFill/>
          <a:ln>
            <a:noFill/>
            <a:round/>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zh-TW" altLang="en-US" dirty="0"/>
              <a:t>別紙様式第二号（四</a:t>
            </a:r>
            <a:r>
              <a:rPr lang="zh-TW" altLang="en-US" dirty="0" smtClean="0"/>
              <a:t>）</a:t>
            </a:r>
            <a:r>
              <a:rPr lang="ja-JP" altLang="en-US" dirty="0" smtClean="0"/>
              <a:t>＋付表第二号（一）～（十二）</a:t>
            </a:r>
            <a:endParaRPr lang="en-US" altLang="ja-JP" dirty="0" smtClean="0"/>
          </a:p>
          <a:p>
            <a:r>
              <a:rPr lang="ja-JP" altLang="en-US" dirty="0" smtClean="0"/>
              <a:t>添付書類は次ページの一覧表を参照してください。</a:t>
            </a:r>
            <a:endParaRPr kumimoji="1" lang="ja-JP" altLang="en-US" dirty="0"/>
          </a:p>
        </p:txBody>
      </p:sp>
      <p:sp>
        <p:nvSpPr>
          <p:cNvPr id="9" name="テキスト ボックス 8"/>
          <p:cNvSpPr txBox="1"/>
          <p:nvPr/>
        </p:nvSpPr>
        <p:spPr>
          <a:xfrm>
            <a:off x="5565791" y="1700740"/>
            <a:ext cx="6512477" cy="923330"/>
          </a:xfrm>
          <a:prstGeom prst="rect">
            <a:avLst/>
          </a:prstGeom>
          <a:noFill/>
          <a:ln>
            <a:noFill/>
            <a:prstDash val="solid"/>
          </a:ln>
        </p:spPr>
        <p:txBody>
          <a:bodyPr wrap="square" rtlCol="0" anchor="ctr" anchorCtr="0">
            <a:spAutoFit/>
          </a:bodyPr>
          <a:lstStyle/>
          <a:p>
            <a:r>
              <a:rPr lang="zh-TW" altLang="en-US" dirty="0"/>
              <a:t>別紙様式第二号（三</a:t>
            </a:r>
            <a:r>
              <a:rPr lang="zh-TW" altLang="en-US" dirty="0" smtClean="0"/>
              <a:t>）</a:t>
            </a:r>
            <a:endParaRPr lang="en-US" altLang="zh-TW" dirty="0" smtClean="0"/>
          </a:p>
          <a:p>
            <a:r>
              <a:rPr kumimoji="1" lang="en-US" altLang="ja-JP" dirty="0" smtClean="0"/>
              <a:t>※</a:t>
            </a:r>
            <a:r>
              <a:rPr kumimoji="1" lang="ja-JP" altLang="en-US" dirty="0" smtClean="0"/>
              <a:t>現にサービスを受けている人に対する措置を必ず記入してください</a:t>
            </a:r>
            <a:r>
              <a:rPr kumimoji="1" lang="ja-JP" altLang="en-US" sz="1600" dirty="0" smtClean="0"/>
              <a:t>。</a:t>
            </a:r>
            <a:endParaRPr kumimoji="1" lang="ja-JP" altLang="en-US" sz="1600" dirty="0"/>
          </a:p>
        </p:txBody>
      </p:sp>
      <p:sp>
        <p:nvSpPr>
          <p:cNvPr id="10" name="テキスト ボックス 9"/>
          <p:cNvSpPr txBox="1"/>
          <p:nvPr/>
        </p:nvSpPr>
        <p:spPr>
          <a:xfrm>
            <a:off x="5565790" y="2604562"/>
            <a:ext cx="4184073" cy="369332"/>
          </a:xfrm>
          <a:prstGeom prst="rect">
            <a:avLst/>
          </a:prstGeom>
          <a:noFill/>
        </p:spPr>
        <p:txBody>
          <a:bodyPr wrap="square" rtlCol="0" anchor="ctr" anchorCtr="0">
            <a:spAutoFit/>
          </a:bodyPr>
          <a:lstStyle/>
          <a:p>
            <a:r>
              <a:rPr lang="zh-TW" altLang="en-US" dirty="0"/>
              <a:t>別紙様式第二号（五）</a:t>
            </a:r>
            <a:endParaRPr kumimoji="1" lang="ja-JP" altLang="en-US" dirty="0"/>
          </a:p>
        </p:txBody>
      </p:sp>
      <p:sp>
        <p:nvSpPr>
          <p:cNvPr id="12" name="テキスト ボックス 11"/>
          <p:cNvSpPr txBox="1"/>
          <p:nvPr/>
        </p:nvSpPr>
        <p:spPr>
          <a:xfrm>
            <a:off x="5565790" y="2994928"/>
            <a:ext cx="6512477" cy="1200329"/>
          </a:xfrm>
          <a:prstGeom prst="rect">
            <a:avLst/>
          </a:prstGeom>
          <a:noFill/>
        </p:spPr>
        <p:txBody>
          <a:bodyPr wrap="square" rtlCol="0" anchor="ctr" anchorCtr="0">
            <a:spAutoFit/>
          </a:bodyPr>
          <a:lstStyle/>
          <a:p>
            <a:r>
              <a:rPr lang="ja-JP" altLang="en-US" dirty="0" smtClean="0"/>
              <a:t>別紙３－２（介護</a:t>
            </a:r>
            <a:r>
              <a:rPr lang="ja-JP" altLang="en-US" dirty="0"/>
              <a:t>給付費算定に係る体制等に関する</a:t>
            </a:r>
            <a:r>
              <a:rPr lang="ja-JP" altLang="en-US" dirty="0" smtClean="0"/>
              <a:t>届出書）</a:t>
            </a:r>
            <a:endParaRPr lang="en-US" altLang="ja-JP" dirty="0" smtClean="0"/>
          </a:p>
          <a:p>
            <a:r>
              <a:rPr lang="ja-JP" altLang="en-US" dirty="0" smtClean="0"/>
              <a:t>別紙</a:t>
            </a:r>
            <a:r>
              <a:rPr lang="en-US" altLang="ja-JP" dirty="0" smtClean="0"/>
              <a:t>1-3</a:t>
            </a:r>
            <a:r>
              <a:rPr lang="ja-JP" altLang="en-US" dirty="0" smtClean="0"/>
              <a:t>又は</a:t>
            </a:r>
            <a:r>
              <a:rPr lang="en-US" altLang="ja-JP" dirty="0" smtClean="0"/>
              <a:t>1-1</a:t>
            </a:r>
            <a:r>
              <a:rPr lang="ja-JP" altLang="en-US" dirty="0" smtClean="0"/>
              <a:t>（介護給付費算定に係る体制等状況一覧表）</a:t>
            </a:r>
            <a:endParaRPr lang="en-US" altLang="ja-JP" dirty="0" smtClean="0"/>
          </a:p>
          <a:p>
            <a:r>
              <a:rPr kumimoji="1" lang="ja-JP" altLang="en-US" dirty="0" smtClean="0"/>
              <a:t>添付書類は、備考（別紙</a:t>
            </a:r>
            <a:r>
              <a:rPr kumimoji="1" lang="en-US" altLang="ja-JP" dirty="0" smtClean="0"/>
              <a:t>1-3</a:t>
            </a:r>
            <a:r>
              <a:rPr kumimoji="1" lang="ja-JP" altLang="en-US" dirty="0" smtClean="0"/>
              <a:t>）又は備考（別紙</a:t>
            </a:r>
            <a:r>
              <a:rPr kumimoji="1" lang="en-US" altLang="ja-JP" dirty="0" smtClean="0"/>
              <a:t>1</a:t>
            </a:r>
            <a:r>
              <a:rPr kumimoji="1" lang="ja-JP" altLang="en-US" dirty="0" smtClean="0"/>
              <a:t>）で確認してください。</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773832843"/>
              </p:ext>
            </p:extLst>
          </p:nvPr>
        </p:nvGraphicFramePr>
        <p:xfrm>
          <a:off x="2333767" y="4101465"/>
          <a:ext cx="8899191" cy="2756535"/>
        </p:xfrm>
        <a:graphic>
          <a:graphicData uri="http://schemas.openxmlformats.org/drawingml/2006/table">
            <a:tbl>
              <a:tblPr/>
              <a:tblGrid>
                <a:gridCol w="4152053">
                  <a:extLst>
                    <a:ext uri="{9D8B030D-6E8A-4147-A177-3AD203B41FA5}">
                      <a16:colId xmlns:a16="http://schemas.microsoft.com/office/drawing/2014/main" val="3153711582"/>
                    </a:ext>
                  </a:extLst>
                </a:gridCol>
                <a:gridCol w="4747138">
                  <a:extLst>
                    <a:ext uri="{9D8B030D-6E8A-4147-A177-3AD203B41FA5}">
                      <a16:colId xmlns:a16="http://schemas.microsoft.com/office/drawing/2014/main" val="2615941389"/>
                    </a:ext>
                  </a:extLst>
                </a:gridCol>
              </a:tblGrid>
              <a:tr h="241911">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サービスの種類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算定される単位数が増える場合の算定開始時期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832890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対応型共同生活介護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届出</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が受理された月の翌月から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受理</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日が月の初日の場合はその月から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08541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密着型老人福祉施設入所者生活介護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1580088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密着型特定施設入居者生活介護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2739975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6">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１５日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までに提出　⇒　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１６日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以降に提出　⇒　翌々月から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841155"/>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地域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53241111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小規模</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08868383"/>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夜間</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対応型訪問介護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908957141"/>
                  </a:ext>
                </a:extLst>
              </a:tr>
              <a:tr h="212809">
                <a:tc>
                  <a:txBody>
                    <a:bodyPr/>
                    <a:lstStyle/>
                    <a:p>
                      <a:pPr algn="l"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看護</a:t>
                      </a:r>
                      <a:r>
                        <a:rPr lang="zh-TW" altLang="en-US" sz="14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61087553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定期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巡回・随時対応型訪問介護看護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563106584"/>
                  </a:ext>
                </a:extLst>
              </a:tr>
              <a:tr h="241911">
                <a:tc gridSpan="2">
                  <a:txBody>
                    <a:bodyPr/>
                    <a:lstStyle/>
                    <a:p>
                      <a:pPr algn="l" fontAlgn="ct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加算</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の取下げ、減算等は事実発生日から算定体制変更となります。</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2697597046"/>
                  </a:ext>
                </a:extLst>
              </a:tr>
            </a:tbl>
          </a:graphicData>
        </a:graphic>
      </p:graphicFrame>
      <p:sp>
        <p:nvSpPr>
          <p:cNvPr id="6" name="スライド番号プレースホルダー 5"/>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14</a:t>
            </a:fld>
            <a:endParaRPr kumimoji="1" lang="ja-JP" altLang="en-US" dirty="0"/>
          </a:p>
        </p:txBody>
      </p:sp>
      <p:sp>
        <p:nvSpPr>
          <p:cNvPr id="3" name="屈折矢印 2"/>
          <p:cNvSpPr/>
          <p:nvPr/>
        </p:nvSpPr>
        <p:spPr>
          <a:xfrm rot="5400000">
            <a:off x="1425870" y="3631406"/>
            <a:ext cx="625026" cy="1190768"/>
          </a:xfrm>
          <a:prstGeom prst="bentUpArrow">
            <a:avLst>
              <a:gd name="adj1" fmla="val 29633"/>
              <a:gd name="adj2" fmla="val 25000"/>
              <a:gd name="adj3" fmla="val 2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9733572"/>
      </p:ext>
    </p:extLst>
  </p:cSld>
  <p:clrMapOvr>
    <a:masterClrMapping/>
  </p:clrMapOvr>
  <mc:AlternateContent xmlns:mc="http://schemas.openxmlformats.org/markup-compatibility/2006" xmlns:p14="http://schemas.microsoft.com/office/powerpoint/2010/main">
    <mc:Choice Requires="p14">
      <p:transition spd="slow" p14:dur="2000" advTm="30777"/>
    </mc:Choice>
    <mc:Fallback xmlns="">
      <p:transition spd="slow" advTm="3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15</a:t>
            </a:fld>
            <a:endParaRPr kumimoji="1" lang="ja-JP" altLang="en-US" dirty="0"/>
          </a:p>
        </p:txBody>
      </p:sp>
      <p:pic>
        <p:nvPicPr>
          <p:cNvPr id="9" name="図 8"/>
          <p:cNvPicPr>
            <a:picLocks noChangeAspect="1"/>
          </p:cNvPicPr>
          <p:nvPr/>
        </p:nvPicPr>
        <p:blipFill>
          <a:blip r:embed="rId4"/>
          <a:stretch>
            <a:fillRect/>
          </a:stretch>
        </p:blipFill>
        <p:spPr>
          <a:xfrm>
            <a:off x="0" y="0"/>
            <a:ext cx="12192000" cy="6858000"/>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1812429"/>
      </p:ext>
    </p:extLst>
  </p:cSld>
  <p:clrMapOvr>
    <a:masterClrMapping/>
  </p:clrMapOvr>
  <mc:AlternateContent xmlns:mc="http://schemas.openxmlformats.org/markup-compatibility/2006" xmlns:p14="http://schemas.microsoft.com/office/powerpoint/2010/main">
    <mc:Choice Requires="p14">
      <p:transition spd="slow" p14:dur="2000" advTm="26029"/>
    </mc:Choice>
    <mc:Fallback xmlns="">
      <p:transition spd="slow" advTm="2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16</a:t>
            </a:fld>
            <a:endParaRPr kumimoji="1" lang="ja-JP" altLang="en-US"/>
          </a:p>
        </p:txBody>
      </p:sp>
      <p:pic>
        <p:nvPicPr>
          <p:cNvPr id="22" name="図 21"/>
          <p:cNvPicPr>
            <a:picLocks noChangeAspect="1"/>
          </p:cNvPicPr>
          <p:nvPr/>
        </p:nvPicPr>
        <p:blipFill>
          <a:blip r:embed="rId4"/>
          <a:stretch>
            <a:fillRect/>
          </a:stretch>
        </p:blipFill>
        <p:spPr>
          <a:xfrm>
            <a:off x="67778" y="1905"/>
            <a:ext cx="12032782" cy="6858000"/>
          </a:xfrm>
          <a:prstGeom prst="rect">
            <a:avLst/>
          </a:prstGeom>
          <a:solidFill>
            <a:schemeClr val="bg1"/>
          </a:solidFill>
          <a:ln>
            <a:no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2079878"/>
      </p:ext>
    </p:extLst>
  </p:cSld>
  <p:clrMapOvr>
    <a:masterClrMapping/>
  </p:clrMapOvr>
  <mc:AlternateContent xmlns:mc="http://schemas.openxmlformats.org/markup-compatibility/2006" xmlns:p14="http://schemas.microsoft.com/office/powerpoint/2010/main">
    <mc:Choice Requires="p14">
      <p:transition spd="slow" p14:dur="2000" advTm="8502"/>
    </mc:Choice>
    <mc:Fallback xmlns="">
      <p:transition spd="slow" advTm="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５　事故報告</a:t>
            </a:r>
            <a:endParaRPr lang="ja-JP" altLang="en-US" sz="2400" b="1" dirty="0"/>
          </a:p>
        </p:txBody>
      </p:sp>
      <p:sp>
        <p:nvSpPr>
          <p:cNvPr id="4" name="テキスト ボックス 3"/>
          <p:cNvSpPr txBox="1"/>
          <p:nvPr/>
        </p:nvSpPr>
        <p:spPr>
          <a:xfrm>
            <a:off x="0" y="468246"/>
            <a:ext cx="12192000" cy="6647974"/>
          </a:xfrm>
          <a:prstGeom prst="rect">
            <a:avLst/>
          </a:prstGeom>
          <a:noFill/>
          <a:ln w="19050">
            <a:noFill/>
          </a:ln>
        </p:spPr>
        <p:txBody>
          <a:bodyPr wrap="square" rtlCol="0">
            <a:spAutoFit/>
          </a:bodyPr>
          <a:lstStyle/>
          <a:p>
            <a:pPr marL="265113" indent="-265113"/>
            <a:endParaRPr lang="en-US" altLang="ja-JP" sz="600" dirty="0" smtClean="0"/>
          </a:p>
          <a:p>
            <a:pPr marL="265113" indent="-265113"/>
            <a:r>
              <a:rPr lang="ja-JP" altLang="en-US" sz="2000" dirty="0" smtClean="0"/>
              <a:t>■ 介護</a:t>
            </a:r>
            <a:r>
              <a:rPr lang="ja-JP" altLang="en-US" sz="2000" dirty="0"/>
              <a:t>サービス提供時に発生した事故等については、以下の基準</a:t>
            </a:r>
            <a:r>
              <a:rPr lang="ja-JP" altLang="en-US" sz="2000" dirty="0" smtClean="0"/>
              <a:t>省令及び当該基準省令を基に菊陽町が定めた条例</a:t>
            </a:r>
            <a:r>
              <a:rPr lang="ja-JP" altLang="en-US" sz="2000" dirty="0"/>
              <a:t>で、市町村（保険者）、利用者の家族、利用者に係る居宅介護支援事業者（施設</a:t>
            </a:r>
            <a:r>
              <a:rPr lang="ja-JP" altLang="en-US" sz="2000" dirty="0" smtClean="0"/>
              <a:t>サービス事</a:t>
            </a:r>
            <a:r>
              <a:rPr lang="ja-JP" altLang="en-US" sz="2000" dirty="0"/>
              <a:t>業者は除く。）等に速やかに連絡を行う等、必要な措置を講じるよう定められています</a:t>
            </a:r>
            <a:r>
              <a:rPr lang="ja-JP" altLang="en-US" sz="2000" dirty="0" smtClean="0"/>
              <a:t>。</a:t>
            </a:r>
            <a:endParaRPr lang="en-US" altLang="ja-JP" sz="2000" dirty="0" smtClean="0"/>
          </a:p>
          <a:p>
            <a:pPr marL="449263" indent="-449263"/>
            <a:r>
              <a:rPr lang="ja-JP" altLang="en-US" sz="2000" dirty="0" smtClean="0"/>
              <a:t>　・</a:t>
            </a:r>
            <a:r>
              <a:rPr lang="ja-JP" altLang="en-US" sz="2000" dirty="0"/>
              <a:t>指定地域密着型サービスの事業の人員、設備及び運営に関する基準 </a:t>
            </a:r>
            <a:r>
              <a:rPr lang="ja-JP" altLang="en-US" sz="2000" dirty="0" smtClean="0"/>
              <a:t>第</a:t>
            </a:r>
            <a:r>
              <a:rPr lang="en-US" altLang="ja-JP" sz="2000" dirty="0" smtClean="0"/>
              <a:t>3</a:t>
            </a:r>
            <a:r>
              <a:rPr lang="ja-JP" altLang="en-US" sz="2000" dirty="0" smtClean="0"/>
              <a:t>条の</a:t>
            </a:r>
            <a:r>
              <a:rPr lang="en-US" altLang="ja-JP" sz="2000" dirty="0" smtClean="0"/>
              <a:t>38</a:t>
            </a:r>
            <a:r>
              <a:rPr lang="ja-JP" altLang="en-US" sz="2000" dirty="0" err="1" smtClean="0"/>
              <a:t>、</a:t>
            </a:r>
            <a:r>
              <a:rPr lang="ja-JP" altLang="en-US" sz="2000" dirty="0" smtClean="0"/>
              <a:t>第</a:t>
            </a:r>
            <a:r>
              <a:rPr lang="en-US" altLang="ja-JP" sz="2000" dirty="0" smtClean="0"/>
              <a:t>35</a:t>
            </a:r>
            <a:r>
              <a:rPr lang="ja-JP" altLang="en-US" sz="2000" dirty="0" smtClean="0"/>
              <a:t>条、第</a:t>
            </a:r>
            <a:r>
              <a:rPr lang="en-US" altLang="ja-JP" sz="2000" dirty="0" smtClean="0"/>
              <a:t>155</a:t>
            </a:r>
            <a:r>
              <a:rPr lang="ja-JP" altLang="en-US" sz="2000" dirty="0" smtClean="0"/>
              <a:t>条</a:t>
            </a:r>
            <a:endParaRPr lang="ja-JP" altLang="en-US" sz="2000" dirty="0"/>
          </a:p>
          <a:p>
            <a:pPr marL="449263" indent="-449263"/>
            <a:r>
              <a:rPr lang="ja-JP" altLang="en-US" sz="2000" dirty="0" smtClean="0"/>
              <a:t>　・</a:t>
            </a:r>
            <a:r>
              <a:rPr lang="ja-JP" altLang="en-US" sz="2000" dirty="0"/>
              <a:t>指定地域密着型介護予防サービスの事業の人員、設備及び運営並びに指定</a:t>
            </a:r>
            <a:r>
              <a:rPr lang="ja-JP" altLang="en-US" sz="2000" dirty="0" smtClean="0"/>
              <a:t>地域</a:t>
            </a:r>
            <a:r>
              <a:rPr lang="ja-JP" altLang="en-US" sz="2000" dirty="0"/>
              <a:t>密着型介護</a:t>
            </a:r>
            <a:r>
              <a:rPr lang="ja-JP" altLang="en-US" sz="2000" dirty="0" smtClean="0"/>
              <a:t>予防サービス</a:t>
            </a:r>
            <a:r>
              <a:rPr lang="ja-JP" altLang="en-US" sz="2000" dirty="0"/>
              <a:t>に係る介護予防のための効果的な支援の方法に</a:t>
            </a:r>
            <a:r>
              <a:rPr lang="ja-JP" altLang="en-US" sz="2000" dirty="0" smtClean="0"/>
              <a:t>関する</a:t>
            </a:r>
            <a:r>
              <a:rPr lang="ja-JP" altLang="en-US" sz="2000" dirty="0"/>
              <a:t>基準 </a:t>
            </a:r>
            <a:r>
              <a:rPr lang="ja-JP" altLang="en-US" sz="2000" dirty="0" smtClean="0"/>
              <a:t>第</a:t>
            </a:r>
            <a:r>
              <a:rPr lang="en-US" altLang="ja-JP" sz="2000" dirty="0" smtClean="0"/>
              <a:t>37</a:t>
            </a:r>
            <a:r>
              <a:rPr lang="ja-JP" altLang="en-US" sz="2000" dirty="0" smtClean="0"/>
              <a:t>条</a:t>
            </a:r>
            <a:endParaRPr lang="ja-JP" altLang="en-US" sz="2000" dirty="0"/>
          </a:p>
          <a:p>
            <a:pPr marL="265113" indent="-265113"/>
            <a:r>
              <a:rPr lang="ja-JP" altLang="en-US" sz="2000" dirty="0" smtClean="0"/>
              <a:t>　・</a:t>
            </a:r>
            <a:r>
              <a:rPr lang="ja-JP" altLang="en-US" sz="2000" dirty="0"/>
              <a:t>指定居宅介護支援等の事業の人員及び運営に関する基準 </a:t>
            </a:r>
            <a:r>
              <a:rPr lang="ja-JP" altLang="en-US" sz="2000" dirty="0" smtClean="0"/>
              <a:t>第</a:t>
            </a:r>
            <a:r>
              <a:rPr lang="en-US" altLang="ja-JP" sz="2000" dirty="0" smtClean="0"/>
              <a:t>27</a:t>
            </a:r>
            <a:r>
              <a:rPr lang="ja-JP" altLang="en-US" sz="2000" dirty="0" smtClean="0"/>
              <a:t>条</a:t>
            </a:r>
            <a:endParaRPr lang="en-US" altLang="ja-JP" sz="2000" dirty="0" smtClean="0"/>
          </a:p>
          <a:p>
            <a:pPr marL="265113" indent="-265113"/>
            <a:endParaRPr lang="en-US" altLang="ja-JP" sz="1600" dirty="0" smtClean="0"/>
          </a:p>
          <a:p>
            <a:pPr marL="265113" indent="-265113"/>
            <a:r>
              <a:rPr lang="ja-JP" altLang="en-US" sz="2000" dirty="0" smtClean="0"/>
              <a:t>■ 事故が発生した場合は次ページの「介護サービス提供時に発生した事故等についての連絡手順」に基づき報告を行って</a:t>
            </a:r>
            <a:r>
              <a:rPr lang="ja-JP" altLang="en-US" sz="2000" dirty="0"/>
              <a:t>ください。</a:t>
            </a:r>
          </a:p>
          <a:p>
            <a:pPr marL="265113" indent="-265113"/>
            <a:r>
              <a:rPr lang="ja-JP" altLang="en-US" sz="2000" dirty="0" smtClean="0"/>
              <a:t>　報告先の市町村は</a:t>
            </a:r>
            <a:r>
              <a:rPr lang="ja-JP" altLang="en-US" sz="2000" dirty="0"/>
              <a:t>、</a:t>
            </a:r>
            <a:r>
              <a:rPr lang="ja-JP" altLang="en-US" sz="2000" u="sng" dirty="0"/>
              <a:t>事故にあった被保険者の保険者である市町村</a:t>
            </a:r>
            <a:r>
              <a:rPr lang="ja-JP" altLang="en-US" sz="2000" dirty="0"/>
              <a:t>です。</a:t>
            </a:r>
          </a:p>
          <a:p>
            <a:pPr marL="536575" indent="-536575"/>
            <a:r>
              <a:rPr lang="en-US" altLang="ja-JP" sz="2000" dirty="0" smtClean="0"/>
              <a:t>※ </a:t>
            </a:r>
            <a:r>
              <a:rPr lang="ja-JP" altLang="en-US" sz="2000" dirty="0" smtClean="0"/>
              <a:t>事故</a:t>
            </a:r>
            <a:r>
              <a:rPr lang="ja-JP" altLang="en-US" sz="2000" dirty="0"/>
              <a:t>にあった被保険者の保険者が菊陽町以外の場合は、保険者市町村と菊陽町に連絡を</a:t>
            </a:r>
            <a:r>
              <a:rPr lang="ja-JP" altLang="en-US" sz="2000" dirty="0" smtClean="0"/>
              <a:t>お願いし</a:t>
            </a:r>
            <a:r>
              <a:rPr lang="ja-JP" altLang="en-US" sz="2000" dirty="0"/>
              <a:t>ます。</a:t>
            </a:r>
          </a:p>
          <a:p>
            <a:pPr marL="265113" indent="-265113"/>
            <a:endParaRPr lang="en-US" altLang="ja-JP" sz="1600" dirty="0" smtClean="0"/>
          </a:p>
          <a:p>
            <a:pPr marL="265113" indent="-265113"/>
            <a:r>
              <a:rPr lang="ja-JP" altLang="en-US" sz="2000" dirty="0" smtClean="0"/>
              <a:t>■ 各施設</a:t>
            </a:r>
            <a:r>
              <a:rPr lang="ja-JP" altLang="en-US" sz="2000" dirty="0"/>
              <a:t>（事業所）は、日頃からの事故マネジメント（事故防止策、事故後の対応策、責任者、</a:t>
            </a:r>
            <a:r>
              <a:rPr lang="ja-JP" altLang="en-US" sz="2000" dirty="0" smtClean="0"/>
              <a:t>連絡体制</a:t>
            </a:r>
            <a:r>
              <a:rPr lang="ja-JP" altLang="en-US" sz="2000" dirty="0"/>
              <a:t>整備等）に</a:t>
            </a:r>
            <a:r>
              <a:rPr lang="ja-JP" altLang="en-US" sz="2000" dirty="0" smtClean="0"/>
              <a:t>努めてください。</a:t>
            </a:r>
            <a:endParaRPr lang="en-US" altLang="ja-JP" sz="2000" dirty="0" smtClean="0"/>
          </a:p>
          <a:p>
            <a:pPr marL="265113" indent="-265113"/>
            <a:endParaRPr lang="en-US" altLang="ja-JP" sz="1600" dirty="0"/>
          </a:p>
          <a:p>
            <a:pPr marL="265113" indent="-265113"/>
            <a:r>
              <a:rPr lang="ja-JP" altLang="en-US" sz="2000" dirty="0" smtClean="0"/>
              <a:t>■ 報告様式（菊陽町ホームページに掲載しています。）</a:t>
            </a:r>
            <a:r>
              <a:rPr lang="ja-JP" altLang="en-US" sz="2000" dirty="0"/>
              <a:t>　</a:t>
            </a:r>
            <a:endParaRPr lang="en-US" altLang="ja-JP" sz="2000" dirty="0" smtClean="0"/>
          </a:p>
          <a:p>
            <a:pPr marL="265113" indent="-265113"/>
            <a:r>
              <a:rPr lang="ja-JP" altLang="en-US" sz="2000" dirty="0"/>
              <a:t>　</a:t>
            </a:r>
            <a:r>
              <a:rPr lang="ja-JP" altLang="en-US" sz="2000" dirty="0" smtClean="0"/>
              <a:t>　</a:t>
            </a:r>
            <a:r>
              <a:rPr lang="en-US" altLang="ja-JP" sz="2000" dirty="0">
                <a:hlinkClick r:id="rId4"/>
              </a:rPr>
              <a:t>https://</a:t>
            </a:r>
            <a:r>
              <a:rPr lang="en-US" altLang="ja-JP" sz="2000" dirty="0" smtClean="0">
                <a:hlinkClick r:id="rId4"/>
              </a:rPr>
              <a:t>www.town.kikuyo.lg.jp/kiji0034599/index.html</a:t>
            </a:r>
            <a:endParaRPr lang="en-US" altLang="ja-JP" sz="2000" dirty="0" smtClean="0"/>
          </a:p>
          <a:p>
            <a:pPr marL="265113" indent="-265113"/>
            <a:endParaRPr lang="en-US" altLang="ja-JP" sz="1600" dirty="0" smtClean="0"/>
          </a:p>
          <a:p>
            <a:pPr marL="265113" indent="-265113"/>
            <a:r>
              <a:rPr lang="en-US" altLang="ja-JP" sz="2000" dirty="0" smtClean="0"/>
              <a:t>※ </a:t>
            </a:r>
            <a:r>
              <a:rPr lang="ja-JP" altLang="en-US" sz="2000" dirty="0" smtClean="0"/>
              <a:t>報告書は菊陽町介護保険課にメールで提出してください。</a:t>
            </a:r>
            <a:endParaRPr lang="en-US" altLang="ja-JP" sz="2000" dirty="0" smtClean="0"/>
          </a:p>
          <a:p>
            <a:pPr marL="265113" indent="-265113"/>
            <a:r>
              <a:rPr lang="ja-JP" altLang="en-US" sz="2000" dirty="0"/>
              <a:t>　</a:t>
            </a:r>
            <a:r>
              <a:rPr lang="ja-JP" altLang="en-US" sz="2000" dirty="0" smtClean="0"/>
              <a:t>　提出先メールアドレス：</a:t>
            </a:r>
            <a:r>
              <a:rPr lang="en-US" altLang="ja-JP" u="sng" dirty="0" smtClean="0">
                <a:hlinkClick r:id="rId5"/>
              </a:rPr>
              <a:t>kaigohoken@town.kikuyo.lg.jp</a:t>
            </a:r>
            <a:endParaRPr lang="en-US" altLang="ja-JP" sz="2000" dirty="0"/>
          </a:p>
        </p:txBody>
      </p:sp>
      <p:sp>
        <p:nvSpPr>
          <p:cNvPr id="5" name="スライド番号プレースホルダー 4"/>
          <p:cNvSpPr>
            <a:spLocks noGrp="1"/>
          </p:cNvSpPr>
          <p:nvPr>
            <p:ph type="sldNum" sz="quarter" idx="12"/>
          </p:nvPr>
        </p:nvSpPr>
        <p:spPr>
          <a:xfrm>
            <a:off x="9448800" y="6439207"/>
            <a:ext cx="2743200" cy="365125"/>
          </a:xfrm>
        </p:spPr>
        <p:txBody>
          <a:bodyPr/>
          <a:lstStyle/>
          <a:p>
            <a:fld id="{D339279A-9CE5-4E47-B07B-F5EE1F1AD395}" type="slidenum">
              <a:rPr kumimoji="1" lang="ja-JP" altLang="en-US" smtClean="0"/>
              <a:t>17</a:t>
            </a:fld>
            <a:endParaRPr kumimoji="1"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8235404"/>
      </p:ext>
    </p:extLst>
  </p:cSld>
  <p:clrMapOvr>
    <a:masterClrMapping/>
  </p:clrMapOvr>
  <mc:AlternateContent xmlns:mc="http://schemas.openxmlformats.org/markup-compatibility/2006" xmlns:p14="http://schemas.microsoft.com/office/powerpoint/2010/main">
    <mc:Choice Requires="p14">
      <p:transition spd="slow" p14:dur="2000" advTm="46047"/>
    </mc:Choice>
    <mc:Fallback xmlns="">
      <p:transition spd="slow" advTm="4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145284" y="36028"/>
            <a:ext cx="10060154" cy="31438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ja-JP" altLang="en-US" sz="2000" dirty="0"/>
          </a:p>
        </p:txBody>
      </p:sp>
      <p:sp>
        <p:nvSpPr>
          <p:cNvPr id="6" name="テキスト ボックス 5"/>
          <p:cNvSpPr txBox="1"/>
          <p:nvPr/>
        </p:nvSpPr>
        <p:spPr>
          <a:xfrm>
            <a:off x="0" y="509504"/>
            <a:ext cx="12192000" cy="6278642"/>
          </a:xfrm>
          <a:prstGeom prst="rect">
            <a:avLst/>
          </a:prstGeom>
          <a:noFill/>
          <a:ln w="19050">
            <a:noFill/>
          </a:ln>
        </p:spPr>
        <p:txBody>
          <a:bodyPr wrap="square" rtlCol="0">
            <a:spAutoFit/>
          </a:bodyPr>
          <a:lstStyle/>
          <a:p>
            <a:r>
              <a:rPr lang="ja-JP" altLang="en-US" sz="2000" dirty="0" smtClean="0"/>
              <a:t>■ 連絡方法</a:t>
            </a:r>
            <a:endParaRPr lang="en-US" altLang="ja-JP" sz="2000" dirty="0" smtClean="0"/>
          </a:p>
          <a:p>
            <a:endParaRPr lang="en-US" altLang="ja-JP" sz="2000" dirty="0"/>
          </a:p>
          <a:p>
            <a:pPr marL="3043238"/>
            <a:endParaRPr lang="en-US" altLang="ja-JP" sz="1000" dirty="0" smtClean="0"/>
          </a:p>
          <a:p>
            <a:pPr marL="3043238"/>
            <a:r>
              <a:rPr lang="ja-JP" altLang="en-US" sz="2000" dirty="0" smtClean="0"/>
              <a:t>救急時の対応</a:t>
            </a:r>
            <a:endParaRPr lang="en-US" altLang="ja-JP" sz="2000" dirty="0" smtClean="0"/>
          </a:p>
          <a:p>
            <a:pPr marL="3043238"/>
            <a:r>
              <a:rPr lang="ja-JP" altLang="en-US" sz="2000" dirty="0" smtClean="0"/>
              <a:t>利用者の家族等へ連絡、利用者に係る居宅介護支援事業所へ連絡 </a:t>
            </a:r>
            <a:endParaRPr lang="en-US" altLang="ja-JP" sz="2000" dirty="0" smtClean="0"/>
          </a:p>
          <a:p>
            <a:pPr marL="3043238"/>
            <a:endParaRPr lang="en-US" altLang="ja-JP" sz="1200" dirty="0" smtClean="0"/>
          </a:p>
          <a:p>
            <a:pPr marL="2155825"/>
            <a:endParaRPr lang="en-US" altLang="ja-JP" sz="2000" dirty="0" smtClean="0"/>
          </a:p>
          <a:p>
            <a:pPr marL="2155825"/>
            <a:endParaRPr lang="en-US" altLang="ja-JP" sz="1000" dirty="0"/>
          </a:p>
          <a:p>
            <a:pPr marL="2155825"/>
            <a:r>
              <a:rPr lang="ja-JP" altLang="en-US" sz="2000" dirty="0" smtClean="0"/>
              <a:t>事故発生後の当面の対応が済み次第、文書により事故の連絡を行う。</a:t>
            </a:r>
            <a:endParaRPr lang="en-US" altLang="ja-JP" sz="2000" dirty="0" smtClean="0"/>
          </a:p>
          <a:p>
            <a:pPr marL="2155825"/>
            <a:r>
              <a:rPr lang="en-US" altLang="ja-JP" sz="2000" dirty="0" smtClean="0"/>
              <a:t>※ </a:t>
            </a:r>
            <a:r>
              <a:rPr lang="ja-JP" altLang="en-US" sz="2000" dirty="0" smtClean="0"/>
              <a:t>特に重大又は異例な事故の場合、第一報は、電話等により速やかに行うよう努める。</a:t>
            </a:r>
            <a:endParaRPr lang="en-US" altLang="ja-JP" sz="2000" dirty="0" smtClean="0"/>
          </a:p>
          <a:p>
            <a:endParaRPr lang="en-US" altLang="ja-JP" sz="1000" dirty="0" smtClean="0"/>
          </a:p>
          <a:p>
            <a:r>
              <a:rPr lang="ja-JP" altLang="en-US" sz="2000" dirty="0" smtClean="0"/>
              <a:t>■ 連絡対象の事故の範囲</a:t>
            </a:r>
            <a:endParaRPr lang="en-US" altLang="ja-JP" sz="2000" dirty="0"/>
          </a:p>
          <a:p>
            <a:r>
              <a:rPr lang="ja-JP" altLang="en-US" sz="2000" dirty="0" smtClean="0"/>
              <a:t>・サービス</a:t>
            </a:r>
            <a:r>
              <a:rPr lang="ja-JP" altLang="en-US" sz="2000" dirty="0"/>
              <a:t>提供による利用者の事故等 </a:t>
            </a:r>
            <a:endParaRPr lang="ja-JP" altLang="en-US" sz="2000" dirty="0" smtClean="0"/>
          </a:p>
          <a:p>
            <a:r>
              <a:rPr lang="ja-JP" altLang="en-US" sz="2000" dirty="0" smtClean="0"/>
              <a:t>　事業者側の過失や責任の有無に関らず、死亡・医療機関での治療を要する程度の状態に至ったもの。</a:t>
            </a:r>
            <a:endParaRPr lang="en-US" altLang="ja-JP" sz="2000" dirty="0"/>
          </a:p>
          <a:p>
            <a:r>
              <a:rPr lang="ja-JP" altLang="en-US" sz="2000" dirty="0" smtClean="0"/>
              <a:t>・食中毒、感染症</a:t>
            </a:r>
            <a:r>
              <a:rPr lang="ja-JP" altLang="en-US" sz="2000" dirty="0"/>
              <a:t>の集団</a:t>
            </a:r>
            <a:r>
              <a:rPr lang="ja-JP" altLang="en-US" sz="2000" dirty="0" smtClean="0"/>
              <a:t>発生</a:t>
            </a:r>
            <a:endParaRPr lang="en-US" altLang="ja-JP" sz="2000" dirty="0" smtClean="0"/>
          </a:p>
          <a:p>
            <a:pPr marL="722313" indent="-722313"/>
            <a:r>
              <a:rPr lang="ja-JP" altLang="en-US" sz="2000" dirty="0"/>
              <a:t> </a:t>
            </a:r>
            <a:r>
              <a:rPr lang="ja-JP" altLang="en-US" sz="2000" dirty="0" smtClean="0"/>
              <a:t>　⇒</a:t>
            </a:r>
            <a:r>
              <a:rPr lang="ja-JP" altLang="en-US" sz="2000" dirty="0"/>
              <a:t>平成</a:t>
            </a:r>
            <a:r>
              <a:rPr lang="en-US" altLang="ja-JP" sz="2000" dirty="0"/>
              <a:t>17</a:t>
            </a:r>
            <a:r>
              <a:rPr lang="ja-JP" altLang="en-US" sz="2000" dirty="0"/>
              <a:t>年</a:t>
            </a:r>
            <a:r>
              <a:rPr lang="en-US" altLang="ja-JP" sz="2000" dirty="0"/>
              <a:t>2</a:t>
            </a:r>
            <a:r>
              <a:rPr lang="ja-JP" altLang="en-US" sz="2000" dirty="0"/>
              <a:t>月</a:t>
            </a:r>
            <a:r>
              <a:rPr lang="en-US" altLang="ja-JP" sz="2000" dirty="0"/>
              <a:t>22</a:t>
            </a:r>
            <a:r>
              <a:rPr lang="ja-JP" altLang="en-US" sz="2000" dirty="0"/>
              <a:t>日付け老発第</a:t>
            </a:r>
            <a:r>
              <a:rPr lang="en-US" altLang="ja-JP" sz="2000" dirty="0"/>
              <a:t>0222001</a:t>
            </a:r>
            <a:r>
              <a:rPr lang="ja-JP" altLang="en-US" sz="2000" dirty="0"/>
              <a:t>号厚生労働省老健局長他４局長合同通知「社会福祉施設等における感染症等発生時に係る報告について」を参照</a:t>
            </a:r>
            <a:endParaRPr lang="en-US" altLang="ja-JP" sz="2000" dirty="0"/>
          </a:p>
          <a:p>
            <a:r>
              <a:rPr lang="ja-JP" altLang="en-US" sz="2000" dirty="0"/>
              <a:t> 　</a:t>
            </a:r>
            <a:r>
              <a:rPr lang="ja-JP" altLang="en-US" sz="2000" dirty="0" smtClean="0"/>
              <a:t>⇒「熊本県</a:t>
            </a:r>
            <a:r>
              <a:rPr lang="ja-JP" altLang="en-US" sz="2000" dirty="0"/>
              <a:t>入浴施設におけるレジオネラ症の発生防止のため</a:t>
            </a:r>
            <a:r>
              <a:rPr lang="ja-JP" altLang="en-US" sz="2000" dirty="0" smtClean="0"/>
              <a:t>の衛生管理</a:t>
            </a:r>
            <a:r>
              <a:rPr lang="ja-JP" altLang="en-US" sz="2000" dirty="0"/>
              <a:t>に関する</a:t>
            </a:r>
            <a:r>
              <a:rPr lang="ja-JP" altLang="en-US" sz="2000" dirty="0" smtClean="0"/>
              <a:t>条例」を</a:t>
            </a:r>
            <a:r>
              <a:rPr lang="ja-JP" altLang="en-US" sz="2000" dirty="0"/>
              <a:t>参照</a:t>
            </a:r>
            <a:endParaRPr lang="en-US" altLang="ja-JP" sz="2000" dirty="0"/>
          </a:p>
          <a:p>
            <a:pPr marL="273050" indent="-273050"/>
            <a:r>
              <a:rPr lang="ja-JP" altLang="en-US" sz="2000" dirty="0" smtClean="0"/>
              <a:t>・火災</a:t>
            </a:r>
            <a:r>
              <a:rPr lang="ja-JP" altLang="en-US" sz="2000" dirty="0"/>
              <a:t>・震災・風水害等により、施設設備の相当程度の破損を伴うなど、介護サービスの提供に</a:t>
            </a:r>
            <a:r>
              <a:rPr lang="ja-JP" altLang="en-US" sz="2000" dirty="0" smtClean="0"/>
              <a:t>重大な</a:t>
            </a:r>
            <a:r>
              <a:rPr lang="ja-JP" altLang="en-US" sz="2000" dirty="0"/>
              <a:t>影響のあったもの。 </a:t>
            </a:r>
          </a:p>
          <a:p>
            <a:r>
              <a:rPr lang="ja-JP" altLang="en-US" sz="2000" dirty="0" smtClean="0"/>
              <a:t>・施設</a:t>
            </a:r>
            <a:r>
              <a:rPr lang="ja-JP" altLang="en-US" sz="2000" dirty="0"/>
              <a:t>（事業所）の体制の問題等により、利用者の処遇に影響があった</a:t>
            </a:r>
            <a:r>
              <a:rPr lang="ja-JP" altLang="en-US" sz="2000" dirty="0" smtClean="0"/>
              <a:t>もの</a:t>
            </a:r>
            <a:endParaRPr lang="en-US" altLang="ja-JP" sz="2000" dirty="0" smtClean="0"/>
          </a:p>
          <a:p>
            <a:r>
              <a:rPr lang="ja-JP" altLang="en-US" sz="2000" dirty="0" smtClean="0"/>
              <a:t>・</a:t>
            </a:r>
            <a:r>
              <a:rPr lang="ja-JP" altLang="en-US" sz="2000" dirty="0"/>
              <a:t>利用者・家族等の個人情報漏洩、誤嚥、誤薬、離設、送迎中の事故等は、怪我等がなくても</a:t>
            </a:r>
            <a:r>
              <a:rPr lang="ja-JP" altLang="en-US" sz="2000" dirty="0" smtClean="0"/>
              <a:t>要報告</a:t>
            </a:r>
            <a:endParaRPr lang="en-US" altLang="ja-JP" sz="2000" dirty="0" smtClean="0"/>
          </a:p>
        </p:txBody>
      </p:sp>
      <p:sp>
        <p:nvSpPr>
          <p:cNvPr id="9" name="正方形/長方形 8"/>
          <p:cNvSpPr/>
          <p:nvPr/>
        </p:nvSpPr>
        <p:spPr>
          <a:xfrm>
            <a:off x="1957083" y="638691"/>
            <a:ext cx="5494594" cy="365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2000" dirty="0" smtClean="0">
                <a:ln w="0"/>
                <a:solidFill>
                  <a:schemeClr val="tx1"/>
                </a:solidFill>
                <a:effectLst>
                  <a:outerShdw blurRad="38100" dist="19050" dir="2700000" algn="tl" rotWithShape="0">
                    <a:schemeClr val="dk1">
                      <a:alpha val="40000"/>
                    </a:schemeClr>
                  </a:outerShdw>
                </a:effectLst>
              </a:rPr>
              <a:t>サービス提供時（送迎中を含む）に事故発</a:t>
            </a:r>
            <a:r>
              <a:rPr kumimoji="1" lang="ja-JP" altLang="en-US" dirty="0" smtClean="0">
                <a:ln w="0"/>
                <a:solidFill>
                  <a:schemeClr val="tx1"/>
                </a:solidFill>
                <a:effectLst>
                  <a:outerShdw blurRad="38100" dist="19050" dir="2700000" algn="tl" rotWithShape="0">
                    <a:schemeClr val="dk1">
                      <a:alpha val="40000"/>
                    </a:schemeClr>
                  </a:outerShdw>
                </a:effectLst>
              </a:rPr>
              <a:t>生</a:t>
            </a:r>
            <a:endParaRPr kumimoji="1" lang="ja-JP" altLang="en-US" dirty="0"/>
          </a:p>
        </p:txBody>
      </p:sp>
      <p:sp>
        <p:nvSpPr>
          <p:cNvPr id="10" name="下矢印 9"/>
          <p:cNvSpPr/>
          <p:nvPr/>
        </p:nvSpPr>
        <p:spPr>
          <a:xfrm>
            <a:off x="2292168" y="992846"/>
            <a:ext cx="239813" cy="1039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965920" y="2032179"/>
            <a:ext cx="8755302" cy="427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180000" bIns="0" rtlCol="0" anchor="ctr"/>
          <a:lstStyle/>
          <a:p>
            <a:r>
              <a:rPr kumimoji="1" lang="ja-JP" altLang="en-US" sz="1600" dirty="0" smtClean="0">
                <a:ln w="0"/>
                <a:solidFill>
                  <a:schemeClr val="tx1"/>
                </a:solidFill>
                <a:effectLst>
                  <a:outerShdw blurRad="38100" dist="19050" dir="2700000" algn="tl" rotWithShape="0">
                    <a:schemeClr val="dk1">
                      <a:alpha val="40000"/>
                    </a:schemeClr>
                  </a:outerShdw>
                </a:effectLst>
              </a:rPr>
              <a:t>　</a:t>
            </a:r>
            <a:r>
              <a:rPr kumimoji="1" lang="ja-JP" altLang="en-US" sz="2000" dirty="0" smtClean="0">
                <a:ln w="0"/>
                <a:solidFill>
                  <a:schemeClr val="tx1"/>
                </a:solidFill>
                <a:effectLst>
                  <a:outerShdw blurRad="38100" dist="19050" dir="2700000" algn="tl" rotWithShape="0">
                    <a:schemeClr val="dk1">
                      <a:alpha val="40000"/>
                    </a:schemeClr>
                  </a:outerShdw>
                </a:effectLst>
              </a:rPr>
              <a:t>事業者から菊陽町へ報告（感染症又は食中毒の場合は保健所にも報告）</a:t>
            </a:r>
            <a:endParaRPr kumimoji="1" lang="en-US" altLang="ja-JP" sz="2000" dirty="0" smtClean="0">
              <a:ln w="0"/>
              <a:solidFill>
                <a:schemeClr val="tx1"/>
              </a:solidFill>
              <a:effectLst>
                <a:outerShdw blurRad="38100" dist="19050" dir="2700000" algn="tl" rotWithShape="0">
                  <a:schemeClr val="dk1">
                    <a:alpha val="40000"/>
                  </a:schemeClr>
                </a:outerShdw>
              </a:effectLst>
            </a:endParaRPr>
          </a:p>
        </p:txBody>
      </p:sp>
      <p:sp>
        <p:nvSpPr>
          <p:cNvPr id="4" name="スライド番号プレースホルダー 3"/>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18</a:t>
            </a:fld>
            <a:endParaRPr kumimoji="1" lang="ja-JP" altLang="en-US" dirty="0"/>
          </a:p>
        </p:txBody>
      </p:sp>
      <p:sp>
        <p:nvSpPr>
          <p:cNvPr id="13" name="下矢印 12"/>
          <p:cNvSpPr/>
          <p:nvPr/>
        </p:nvSpPr>
        <p:spPr>
          <a:xfrm>
            <a:off x="2970401" y="1004443"/>
            <a:ext cx="223175" cy="356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412074" y="51713"/>
            <a:ext cx="7172458" cy="4604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n w="0"/>
                <a:solidFill>
                  <a:schemeClr val="tx1"/>
                </a:solidFill>
                <a:effectLst>
                  <a:outerShdw blurRad="38100" dist="19050" dir="2700000" algn="tl" rotWithShape="0">
                    <a:schemeClr val="dk1">
                      <a:alpha val="40000"/>
                    </a:schemeClr>
                  </a:outerShdw>
                </a:effectLst>
              </a:rPr>
              <a:t>介護サービス提供時に発生した事故等についての連絡手順</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9695159"/>
      </p:ext>
    </p:extLst>
  </p:cSld>
  <p:clrMapOvr>
    <a:masterClrMapping/>
  </p:clrMapOvr>
  <mc:AlternateContent xmlns:mc="http://schemas.openxmlformats.org/markup-compatibility/2006" xmlns:p14="http://schemas.microsoft.com/office/powerpoint/2010/main">
    <mc:Choice Requires="p14">
      <p:transition spd="slow" p14:dur="2000" advTm="52375"/>
    </mc:Choice>
    <mc:Fallback xmlns="">
      <p:transition spd="slow" advTm="5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396" y="0"/>
            <a:ext cx="12192000" cy="6863417"/>
          </a:xfrm>
          <a:prstGeom prst="rect">
            <a:avLst/>
          </a:prstGeom>
          <a:solidFill>
            <a:schemeClr val="bg1"/>
          </a:solidFill>
          <a:ln w="19050">
            <a:noFill/>
          </a:ln>
        </p:spPr>
        <p:txBody>
          <a:bodyPr wrap="square" rtlCol="0">
            <a:spAutoFit/>
          </a:bodyPr>
          <a:lstStyle/>
          <a:p>
            <a:r>
              <a:rPr lang="ja-JP" altLang="en-US" sz="2000" dirty="0" smtClean="0"/>
              <a:t>■ 事故</a:t>
            </a:r>
            <a:r>
              <a:rPr lang="ja-JP" altLang="en-US" sz="2000" dirty="0"/>
              <a:t>に関する留意事項</a:t>
            </a:r>
            <a:endParaRPr lang="en-US" altLang="ja-JP" sz="2000" dirty="0"/>
          </a:p>
          <a:p>
            <a:r>
              <a:rPr lang="ja-JP" altLang="en-US" sz="2000" dirty="0"/>
              <a:t>　・重要事項の説明時「緊急時等における対応方法」について説明していますか。</a:t>
            </a:r>
          </a:p>
          <a:p>
            <a:r>
              <a:rPr lang="ja-JP" altLang="en-US" sz="2000" dirty="0"/>
              <a:t>　・事故発生時には家族等へ事故発生の状況等を説明していますか。</a:t>
            </a:r>
            <a:endParaRPr lang="en-US" altLang="ja-JP" sz="2000" dirty="0"/>
          </a:p>
          <a:p>
            <a:r>
              <a:rPr lang="ja-JP" altLang="en-US" sz="2000" dirty="0"/>
              <a:t>　・事故が発生した際にはその原因を解明し、再発防止策を講じていますか。</a:t>
            </a:r>
          </a:p>
          <a:p>
            <a:r>
              <a:rPr lang="ja-JP" altLang="en-US" sz="2000" dirty="0"/>
              <a:t>　・報告すべき事故はすべて事故報告書を提出していますか</a:t>
            </a:r>
            <a:r>
              <a:rPr lang="ja-JP" altLang="en-US" sz="2000" dirty="0" smtClean="0"/>
              <a:t>。</a:t>
            </a:r>
            <a:endParaRPr lang="en-US" altLang="ja-JP" sz="2000" dirty="0"/>
          </a:p>
          <a:p>
            <a:pPr marL="530225" indent="-261938"/>
            <a:r>
              <a:rPr lang="en-US" altLang="ja-JP" sz="2000" dirty="0" smtClean="0"/>
              <a:t>※ </a:t>
            </a:r>
            <a:r>
              <a:rPr lang="ja-JP" altLang="en-US" sz="2000" dirty="0" smtClean="0"/>
              <a:t>事故報告及びヒヤリット情報を事業所内で共有していますか？情報</a:t>
            </a:r>
            <a:r>
              <a:rPr lang="ja-JP" altLang="en-US" sz="2000" dirty="0"/>
              <a:t>を共有・分析して対策する</a:t>
            </a:r>
            <a:r>
              <a:rPr lang="ja-JP" altLang="en-US" sz="2000" dirty="0" smtClean="0"/>
              <a:t>ことは</a:t>
            </a:r>
            <a:r>
              <a:rPr lang="ja-JP" altLang="en-US" sz="2000" dirty="0"/>
              <a:t>、事故が発生する前に危険を察知し、対策を講じる</a:t>
            </a:r>
            <a:r>
              <a:rPr lang="ja-JP" altLang="en-US" sz="2000" dirty="0" smtClean="0"/>
              <a:t>ためにも重要です。</a:t>
            </a:r>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smtClean="0"/>
          </a:p>
        </p:txBody>
      </p:sp>
      <p:graphicFrame>
        <p:nvGraphicFramePr>
          <p:cNvPr id="12" name="表 11"/>
          <p:cNvGraphicFramePr>
            <a:graphicFrameLocks noGrp="1"/>
          </p:cNvGraphicFramePr>
          <p:nvPr>
            <p:extLst>
              <p:ext uri="{D42A27DB-BD31-4B8C-83A1-F6EECF244321}">
                <p14:modId xmlns:p14="http://schemas.microsoft.com/office/powerpoint/2010/main" val="1935626706"/>
              </p:ext>
            </p:extLst>
          </p:nvPr>
        </p:nvGraphicFramePr>
        <p:xfrm>
          <a:off x="-23394" y="2193029"/>
          <a:ext cx="12191998" cy="4631633"/>
        </p:xfrm>
        <a:graphic>
          <a:graphicData uri="http://schemas.openxmlformats.org/drawingml/2006/table">
            <a:tbl>
              <a:tblPr/>
              <a:tblGrid>
                <a:gridCol w="257722">
                  <a:extLst>
                    <a:ext uri="{9D8B030D-6E8A-4147-A177-3AD203B41FA5}">
                      <a16:colId xmlns:a16="http://schemas.microsoft.com/office/drawing/2014/main" val="4232582746"/>
                    </a:ext>
                  </a:extLst>
                </a:gridCol>
                <a:gridCol w="1713920">
                  <a:extLst>
                    <a:ext uri="{9D8B030D-6E8A-4147-A177-3AD203B41FA5}">
                      <a16:colId xmlns:a16="http://schemas.microsoft.com/office/drawing/2014/main" val="78615463"/>
                    </a:ext>
                  </a:extLst>
                </a:gridCol>
                <a:gridCol w="783752">
                  <a:extLst>
                    <a:ext uri="{9D8B030D-6E8A-4147-A177-3AD203B41FA5}">
                      <a16:colId xmlns:a16="http://schemas.microsoft.com/office/drawing/2014/main" val="4026881875"/>
                    </a:ext>
                  </a:extLst>
                </a:gridCol>
                <a:gridCol w="783752">
                  <a:extLst>
                    <a:ext uri="{9D8B030D-6E8A-4147-A177-3AD203B41FA5}">
                      <a16:colId xmlns:a16="http://schemas.microsoft.com/office/drawing/2014/main" val="3404434399"/>
                    </a:ext>
                  </a:extLst>
                </a:gridCol>
                <a:gridCol w="783752">
                  <a:extLst>
                    <a:ext uri="{9D8B030D-6E8A-4147-A177-3AD203B41FA5}">
                      <a16:colId xmlns:a16="http://schemas.microsoft.com/office/drawing/2014/main" val="3485738482"/>
                    </a:ext>
                  </a:extLst>
                </a:gridCol>
                <a:gridCol w="783752">
                  <a:extLst>
                    <a:ext uri="{9D8B030D-6E8A-4147-A177-3AD203B41FA5}">
                      <a16:colId xmlns:a16="http://schemas.microsoft.com/office/drawing/2014/main" val="2552471654"/>
                    </a:ext>
                  </a:extLst>
                </a:gridCol>
                <a:gridCol w="783752">
                  <a:extLst>
                    <a:ext uri="{9D8B030D-6E8A-4147-A177-3AD203B41FA5}">
                      <a16:colId xmlns:a16="http://schemas.microsoft.com/office/drawing/2014/main" val="2508105421"/>
                    </a:ext>
                  </a:extLst>
                </a:gridCol>
                <a:gridCol w="783752">
                  <a:extLst>
                    <a:ext uri="{9D8B030D-6E8A-4147-A177-3AD203B41FA5}">
                      <a16:colId xmlns:a16="http://schemas.microsoft.com/office/drawing/2014/main" val="3678149813"/>
                    </a:ext>
                  </a:extLst>
                </a:gridCol>
                <a:gridCol w="783752">
                  <a:extLst>
                    <a:ext uri="{9D8B030D-6E8A-4147-A177-3AD203B41FA5}">
                      <a16:colId xmlns:a16="http://schemas.microsoft.com/office/drawing/2014/main" val="1633140751"/>
                    </a:ext>
                  </a:extLst>
                </a:gridCol>
                <a:gridCol w="783752">
                  <a:extLst>
                    <a:ext uri="{9D8B030D-6E8A-4147-A177-3AD203B41FA5}">
                      <a16:colId xmlns:a16="http://schemas.microsoft.com/office/drawing/2014/main" val="805431989"/>
                    </a:ext>
                  </a:extLst>
                </a:gridCol>
                <a:gridCol w="783752">
                  <a:extLst>
                    <a:ext uri="{9D8B030D-6E8A-4147-A177-3AD203B41FA5}">
                      <a16:colId xmlns:a16="http://schemas.microsoft.com/office/drawing/2014/main" val="2370314776"/>
                    </a:ext>
                  </a:extLst>
                </a:gridCol>
                <a:gridCol w="783752">
                  <a:extLst>
                    <a:ext uri="{9D8B030D-6E8A-4147-A177-3AD203B41FA5}">
                      <a16:colId xmlns:a16="http://schemas.microsoft.com/office/drawing/2014/main" val="837238340"/>
                    </a:ext>
                  </a:extLst>
                </a:gridCol>
                <a:gridCol w="783752">
                  <a:extLst>
                    <a:ext uri="{9D8B030D-6E8A-4147-A177-3AD203B41FA5}">
                      <a16:colId xmlns:a16="http://schemas.microsoft.com/office/drawing/2014/main" val="3646757994"/>
                    </a:ext>
                  </a:extLst>
                </a:gridCol>
                <a:gridCol w="783752">
                  <a:extLst>
                    <a:ext uri="{9D8B030D-6E8A-4147-A177-3AD203B41FA5}">
                      <a16:colId xmlns:a16="http://schemas.microsoft.com/office/drawing/2014/main" val="3800721970"/>
                    </a:ext>
                  </a:extLst>
                </a:gridCol>
                <a:gridCol w="815332">
                  <a:extLst>
                    <a:ext uri="{9D8B030D-6E8A-4147-A177-3AD203B41FA5}">
                      <a16:colId xmlns:a16="http://schemas.microsoft.com/office/drawing/2014/main" val="55192589"/>
                    </a:ext>
                  </a:extLst>
                </a:gridCol>
              </a:tblGrid>
              <a:tr h="249468">
                <a:tc gridSpan="5">
                  <a:txBody>
                    <a:bodyPr/>
                    <a:lstStyle/>
                    <a:p>
                      <a:pPr algn="l" fontAlgn="b"/>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令和６年度発生事故報告集計結果</a:t>
                      </a:r>
                    </a:p>
                  </a:txBody>
                  <a:tcPr marL="89199" marR="7433" marT="7433" marB="0" anchor="b">
                    <a:lnL>
                      <a:noFill/>
                    </a:lnL>
                    <a:lnR>
                      <a:noFill/>
                    </a:lnR>
                    <a:lnT>
                      <a:noFill/>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28927680"/>
                  </a:ext>
                </a:extLst>
              </a:tr>
              <a:tr h="225705">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400" b="1" i="0" u="none" strike="noStrike" dirty="0">
                          <a:solidFill>
                            <a:srgbClr val="000000"/>
                          </a:solidFill>
                          <a:effectLst/>
                          <a:latin typeface="ＭＳ Ｐゴシック" panose="020B0600070205080204" pitchFamily="50" charset="-128"/>
                          <a:ea typeface="ＭＳ Ｐゴシック" panose="020B0600070205080204" pitchFamily="50" charset="-128"/>
                        </a:rPr>
                        <a:t>　年齢区分</a:t>
                      </a:r>
                    </a:p>
                  </a:txBody>
                  <a:tcPr marL="89199" marR="7433" marT="74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3687856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年齢区分</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他</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22496834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人数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125065354"/>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80490358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　介護区分</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136517575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介護１</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介護２</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介護３</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介護４</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介護５</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不明</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195290821"/>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9</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211544397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551884876"/>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３　発生月</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7526491"/>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5432560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614490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597079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　発生時時間帯</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0934706"/>
                  </a:ext>
                </a:extLst>
              </a:tr>
              <a:tr h="491555">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０～</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0146087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744094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0706221"/>
                  </a:ext>
                </a:extLst>
              </a:tr>
            </a:tbl>
          </a:graphicData>
        </a:graphic>
      </p:graphicFrame>
      <p:sp>
        <p:nvSpPr>
          <p:cNvPr id="4" name="スライド番号プレースホルダー 3"/>
          <p:cNvSpPr>
            <a:spLocks noGrp="1"/>
          </p:cNvSpPr>
          <p:nvPr>
            <p:ph type="sldNum" sz="quarter" idx="12"/>
          </p:nvPr>
        </p:nvSpPr>
        <p:spPr>
          <a:xfrm>
            <a:off x="9448799" y="6459537"/>
            <a:ext cx="2743200" cy="365125"/>
          </a:xfrm>
        </p:spPr>
        <p:txBody>
          <a:bodyPr/>
          <a:lstStyle/>
          <a:p>
            <a:fld id="{D339279A-9CE5-4E47-B07B-F5EE1F1AD395}" type="slidenum">
              <a:rPr kumimoji="1" lang="ja-JP" altLang="en-US" smtClean="0"/>
              <a:t>19</a:t>
            </a:fld>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97215322"/>
      </p:ext>
    </p:extLst>
  </p:cSld>
  <p:clrMapOvr>
    <a:masterClrMapping/>
  </p:clrMapOvr>
  <mc:AlternateContent xmlns:mc="http://schemas.openxmlformats.org/markup-compatibility/2006" xmlns:p14="http://schemas.microsoft.com/office/powerpoint/2010/main">
    <mc:Choice Requires="p14">
      <p:transition spd="slow" p14:dur="2000" advTm="56541"/>
    </mc:Choice>
    <mc:Fallback xmlns="">
      <p:transition spd="slow" advTm="5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09894" y="-390599"/>
            <a:ext cx="10515600" cy="1325563"/>
          </a:xfrm>
        </p:spPr>
        <p:txBody>
          <a:bodyPr>
            <a:normAutofit/>
          </a:bodyPr>
          <a:lstStyle/>
          <a:p>
            <a:pPr algn="ctr"/>
            <a:r>
              <a:rPr kumimoji="1" lang="ja-JP" altLang="en-US" sz="2800" dirty="0" smtClean="0"/>
              <a:t>目　　次</a:t>
            </a:r>
            <a:endParaRPr kumimoji="1" lang="ja-JP" altLang="en-US" sz="2800" dirty="0"/>
          </a:p>
        </p:txBody>
      </p:sp>
      <p:sp>
        <p:nvSpPr>
          <p:cNvPr id="3" name="コンテンツ プレースホルダー 2"/>
          <p:cNvSpPr>
            <a:spLocks noGrp="1"/>
          </p:cNvSpPr>
          <p:nvPr>
            <p:ph idx="1"/>
          </p:nvPr>
        </p:nvSpPr>
        <p:spPr>
          <a:xfrm>
            <a:off x="678874" y="356211"/>
            <a:ext cx="11381508" cy="6040581"/>
          </a:xfrm>
        </p:spPr>
        <p:txBody>
          <a:bodyPr>
            <a:noAutofit/>
          </a:bodyPr>
          <a:lstStyle/>
          <a:p>
            <a:pPr marL="0" indent="0">
              <a:lnSpc>
                <a:spcPct val="100000"/>
              </a:lnSpc>
              <a:spcBef>
                <a:spcPts val="0"/>
              </a:spcBef>
              <a:buNone/>
            </a:pPr>
            <a:r>
              <a:rPr lang="ja-JP" altLang="en-US" sz="2400" dirty="0" smtClean="0"/>
              <a:t>（共通編）</a:t>
            </a:r>
            <a:endParaRPr lang="en-US" altLang="ja-JP" sz="2400" dirty="0" smtClean="0"/>
          </a:p>
          <a:p>
            <a:pPr marL="442913" indent="0">
              <a:lnSpc>
                <a:spcPct val="100000"/>
              </a:lnSpc>
              <a:spcBef>
                <a:spcPts val="0"/>
              </a:spcBef>
              <a:buNone/>
            </a:pPr>
            <a:r>
              <a:rPr lang="ja-JP" altLang="en-US" sz="2400" dirty="0" smtClean="0"/>
              <a:t>１</a:t>
            </a:r>
            <a:r>
              <a:rPr lang="ja-JP" altLang="en-US" sz="2400" dirty="0"/>
              <a:t>　</a:t>
            </a:r>
            <a:r>
              <a:rPr lang="ja-JP" altLang="en-US" sz="2400" dirty="0" smtClean="0"/>
              <a:t>令和７年度</a:t>
            </a:r>
            <a:r>
              <a:rPr lang="ja-JP" altLang="en-US" sz="2400" dirty="0"/>
              <a:t>菊陽町所管介護サービス事業者等指導</a:t>
            </a:r>
            <a:r>
              <a:rPr lang="ja-JP" altLang="en-US" sz="2400" dirty="0" smtClean="0"/>
              <a:t>計画</a:t>
            </a:r>
            <a:endParaRPr lang="en-US" altLang="ja-JP" sz="2400" dirty="0" smtClean="0"/>
          </a:p>
          <a:p>
            <a:pPr marL="442913" indent="0">
              <a:lnSpc>
                <a:spcPct val="100000"/>
              </a:lnSpc>
              <a:spcBef>
                <a:spcPts val="0"/>
              </a:spcBef>
              <a:buNone/>
            </a:pPr>
            <a:r>
              <a:rPr lang="ja-JP" altLang="en-US" sz="2400" dirty="0" smtClean="0"/>
              <a:t>２　令和６年度菊陽町所管介護サービス事業者等の運営指導結果</a:t>
            </a:r>
            <a:r>
              <a:rPr lang="ja-JP" altLang="en-US" sz="2400" dirty="0"/>
              <a:t>　</a:t>
            </a:r>
            <a:endParaRPr lang="en-US" altLang="ja-JP" sz="2400" dirty="0" smtClean="0"/>
          </a:p>
          <a:p>
            <a:pPr marL="442913" indent="0">
              <a:lnSpc>
                <a:spcPct val="100000"/>
              </a:lnSpc>
              <a:spcBef>
                <a:spcPts val="0"/>
              </a:spcBef>
              <a:buNone/>
            </a:pPr>
            <a:r>
              <a:rPr lang="ja-JP" altLang="en-US" sz="2400" dirty="0" smtClean="0"/>
              <a:t>３　電子申請システムについて</a:t>
            </a:r>
            <a:endParaRPr lang="en-US" altLang="ja-JP" sz="2400" dirty="0" smtClean="0"/>
          </a:p>
          <a:p>
            <a:pPr marL="442913" indent="0">
              <a:lnSpc>
                <a:spcPct val="100000"/>
              </a:lnSpc>
              <a:spcBef>
                <a:spcPts val="0"/>
              </a:spcBef>
              <a:buNone/>
            </a:pPr>
            <a:r>
              <a:rPr lang="ja-JP" altLang="en-US" sz="2400" dirty="0" smtClean="0"/>
              <a:t>４　各種</a:t>
            </a:r>
            <a:r>
              <a:rPr lang="ja-JP" altLang="en-US" sz="2400" dirty="0"/>
              <a:t>届出</a:t>
            </a:r>
            <a:r>
              <a:rPr lang="ja-JP" altLang="en-US" sz="2400" dirty="0" smtClean="0"/>
              <a:t>等</a:t>
            </a:r>
            <a:endParaRPr lang="en-US" altLang="ja-JP" sz="2400" dirty="0" smtClean="0"/>
          </a:p>
          <a:p>
            <a:pPr marL="442913" indent="0">
              <a:lnSpc>
                <a:spcPct val="100000"/>
              </a:lnSpc>
              <a:spcBef>
                <a:spcPts val="0"/>
              </a:spcBef>
              <a:buNone/>
            </a:pPr>
            <a:r>
              <a:rPr lang="ja-JP" altLang="en-US" sz="2400" dirty="0"/>
              <a:t>５　事故</a:t>
            </a:r>
            <a:r>
              <a:rPr lang="ja-JP" altLang="en-US" sz="2400" dirty="0" smtClean="0"/>
              <a:t>報告</a:t>
            </a:r>
            <a:endParaRPr lang="en-US" altLang="ja-JP" sz="2400" dirty="0" smtClean="0"/>
          </a:p>
          <a:p>
            <a:pPr marL="442913" indent="0">
              <a:lnSpc>
                <a:spcPct val="100000"/>
              </a:lnSpc>
              <a:spcBef>
                <a:spcPts val="0"/>
              </a:spcBef>
              <a:buNone/>
            </a:pPr>
            <a:r>
              <a:rPr lang="ja-JP" altLang="en-US" sz="2400" dirty="0"/>
              <a:t>６　業務管理</a:t>
            </a:r>
            <a:r>
              <a:rPr lang="ja-JP" altLang="en-US" sz="2400" dirty="0" smtClean="0"/>
              <a:t>体制について</a:t>
            </a:r>
            <a:endParaRPr lang="en-US" altLang="ja-JP" sz="2400" dirty="0" smtClean="0"/>
          </a:p>
          <a:p>
            <a:pPr marL="442913" indent="0">
              <a:lnSpc>
                <a:spcPct val="100000"/>
              </a:lnSpc>
              <a:spcBef>
                <a:spcPts val="0"/>
              </a:spcBef>
              <a:buNone/>
            </a:pPr>
            <a:r>
              <a:rPr lang="ja-JP" altLang="en-US" sz="2400" dirty="0"/>
              <a:t>７</a:t>
            </a:r>
            <a:r>
              <a:rPr lang="ja-JP" altLang="en-US" sz="2400" dirty="0" smtClean="0"/>
              <a:t>　高齢者虐待防止</a:t>
            </a:r>
            <a:endParaRPr lang="en-US" altLang="ja-JP" sz="2400" dirty="0" smtClean="0"/>
          </a:p>
          <a:p>
            <a:pPr marL="442913" indent="0">
              <a:lnSpc>
                <a:spcPct val="100000"/>
              </a:lnSpc>
              <a:spcBef>
                <a:spcPts val="0"/>
              </a:spcBef>
              <a:buNone/>
            </a:pPr>
            <a:r>
              <a:rPr lang="ja-JP" altLang="en-US" sz="2400" dirty="0" smtClean="0"/>
              <a:t>８　生産性向上委員会について</a:t>
            </a:r>
            <a:endParaRPr lang="en-US" altLang="ja-JP" sz="2400" dirty="0" smtClean="0"/>
          </a:p>
          <a:p>
            <a:pPr marL="442913" indent="0">
              <a:lnSpc>
                <a:spcPct val="100000"/>
              </a:lnSpc>
              <a:spcBef>
                <a:spcPts val="0"/>
              </a:spcBef>
              <a:buNone/>
            </a:pPr>
            <a:r>
              <a:rPr lang="ja-JP" altLang="en-US" sz="2400" dirty="0" smtClean="0"/>
              <a:t>９　災害への備え</a:t>
            </a:r>
            <a:endParaRPr lang="en-US" altLang="ja-JP" sz="2400" dirty="0" smtClean="0"/>
          </a:p>
          <a:p>
            <a:pPr marL="442913" indent="0">
              <a:lnSpc>
                <a:spcPct val="100000"/>
              </a:lnSpc>
              <a:spcBef>
                <a:spcPts val="0"/>
              </a:spcBef>
              <a:buNone/>
            </a:pPr>
            <a:r>
              <a:rPr lang="ja-JP" altLang="en-US" sz="2400" dirty="0" smtClean="0"/>
              <a:t>１０　感染症対策について</a:t>
            </a:r>
            <a:endParaRPr lang="en-US" altLang="ja-JP" sz="2400" dirty="0" smtClean="0"/>
          </a:p>
          <a:p>
            <a:pPr marL="442913" indent="0">
              <a:lnSpc>
                <a:spcPct val="100000"/>
              </a:lnSpc>
              <a:spcBef>
                <a:spcPts val="0"/>
              </a:spcBef>
              <a:buNone/>
            </a:pPr>
            <a:r>
              <a:rPr lang="ja-JP" altLang="en-US" sz="2400" dirty="0" smtClean="0"/>
              <a:t>１１　介護サービス情報の公表制度について</a:t>
            </a:r>
            <a:endParaRPr lang="en-US" altLang="ja-JP" sz="2400" dirty="0" smtClean="0"/>
          </a:p>
          <a:p>
            <a:pPr marL="442913" indent="0">
              <a:lnSpc>
                <a:spcPct val="100000"/>
              </a:lnSpc>
              <a:spcBef>
                <a:spcPts val="0"/>
              </a:spcBef>
              <a:buNone/>
            </a:pPr>
            <a:r>
              <a:rPr lang="ja-JP" altLang="en-US" sz="2400" dirty="0" smtClean="0"/>
              <a:t>１２　介護サービス事業者の経営情報データベースについて</a:t>
            </a:r>
            <a:endParaRPr lang="en-US" altLang="ja-JP" sz="2400" dirty="0" smtClean="0"/>
          </a:p>
          <a:p>
            <a:pPr marL="442913" indent="0">
              <a:lnSpc>
                <a:spcPct val="100000"/>
              </a:lnSpc>
              <a:spcBef>
                <a:spcPts val="0"/>
              </a:spcBef>
              <a:buNone/>
            </a:pPr>
            <a:r>
              <a:rPr lang="ja-JP" altLang="en-US" sz="2400" dirty="0" smtClean="0"/>
              <a:t>１３　介護職員等処遇改善加算について</a:t>
            </a:r>
            <a:endParaRPr lang="en-US" altLang="ja-JP" sz="2400" dirty="0" smtClean="0"/>
          </a:p>
          <a:p>
            <a:pPr marL="0" indent="0">
              <a:lnSpc>
                <a:spcPct val="100000"/>
              </a:lnSpc>
              <a:spcBef>
                <a:spcPts val="0"/>
              </a:spcBef>
              <a:buNone/>
            </a:pPr>
            <a:r>
              <a:rPr lang="ja-JP" altLang="en-US" sz="2400" dirty="0" smtClean="0"/>
              <a:t>（定期巡回・随時対応型訪問介護看護）</a:t>
            </a:r>
            <a:endParaRPr lang="en-US" altLang="ja-JP" sz="2400" dirty="0" smtClean="0"/>
          </a:p>
          <a:p>
            <a:pPr marL="442913" indent="0">
              <a:lnSpc>
                <a:spcPct val="100000"/>
              </a:lnSpc>
              <a:spcBef>
                <a:spcPts val="0"/>
              </a:spcBef>
              <a:buNone/>
            </a:pPr>
            <a:r>
              <a:rPr lang="ja-JP" altLang="en-US" sz="2400" dirty="0" smtClean="0"/>
              <a:t>１４</a:t>
            </a:r>
            <a:r>
              <a:rPr lang="ja-JP" altLang="en-US" sz="2400" dirty="0"/>
              <a:t>　定期巡回・随時対応型訪問介護看護に関する基準の概要</a:t>
            </a:r>
            <a:endParaRPr lang="en-US" altLang="ja-JP" sz="2400" dirty="0"/>
          </a:p>
          <a:p>
            <a:pPr marL="442913" indent="0">
              <a:lnSpc>
                <a:spcPct val="100000"/>
              </a:lnSpc>
              <a:spcBef>
                <a:spcPts val="0"/>
              </a:spcBef>
              <a:buNone/>
            </a:pPr>
            <a:r>
              <a:rPr lang="ja-JP" altLang="en-US" sz="2400" dirty="0" smtClean="0"/>
              <a:t>１５　介護報酬について　</a:t>
            </a:r>
            <a:endParaRPr kumimoji="1" lang="ja-JP" altLang="en-US" sz="2400" dirty="0"/>
          </a:p>
        </p:txBody>
      </p:sp>
      <p:sp>
        <p:nvSpPr>
          <p:cNvPr id="5" name="スライド番号プレースホルダー 4"/>
          <p:cNvSpPr>
            <a:spLocks noGrp="1"/>
          </p:cNvSpPr>
          <p:nvPr>
            <p:ph type="sldNum" sz="quarter" idx="12"/>
          </p:nvPr>
        </p:nvSpPr>
        <p:spPr>
          <a:xfrm>
            <a:off x="9317182" y="6492875"/>
            <a:ext cx="2743200" cy="365125"/>
          </a:xfrm>
        </p:spPr>
        <p:txBody>
          <a:bodyPr/>
          <a:lstStyle/>
          <a:p>
            <a:fld id="{D339279A-9CE5-4E47-B07B-F5EE1F1AD395}" type="slidenum">
              <a:rPr kumimoji="1" lang="ja-JP" altLang="en-US" smtClean="0"/>
              <a:t>2</a:t>
            </a:fld>
            <a:endParaRPr kumimoji="1" lang="ja-JP" altLang="en-US" dirty="0"/>
          </a:p>
        </p:txBody>
      </p:sp>
    </p:spTree>
    <p:extLst>
      <p:ext uri="{BB962C8B-B14F-4D97-AF65-F5344CB8AC3E}">
        <p14:creationId xmlns:p14="http://schemas.microsoft.com/office/powerpoint/2010/main" val="56392458"/>
      </p:ext>
    </p:extLst>
  </p:cSld>
  <p:clrMapOvr>
    <a:masterClrMapping/>
  </p:clrMapOvr>
  <mc:AlternateContent xmlns:mc="http://schemas.openxmlformats.org/markup-compatibility/2006" xmlns:p14="http://schemas.microsoft.com/office/powerpoint/2010/main">
    <mc:Choice Requires="p14">
      <p:transition spd="slow" p14:dur="2000" advTm="2072"/>
    </mc:Choice>
    <mc:Fallback xmlns="">
      <p:transition spd="slow" advTm="207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20</a:t>
            </a:fld>
            <a:endParaRPr kumimoji="1" lang="ja-JP" altLang="en-US"/>
          </a:p>
        </p:txBody>
      </p:sp>
      <p:pic>
        <p:nvPicPr>
          <p:cNvPr id="9" name="図 8"/>
          <p:cNvPicPr>
            <a:picLocks noChangeAspect="1"/>
          </p:cNvPicPr>
          <p:nvPr/>
        </p:nvPicPr>
        <p:blipFill>
          <a:blip r:embed="rId4"/>
          <a:stretch>
            <a:fillRect/>
          </a:stretch>
        </p:blipFill>
        <p:spPr>
          <a:xfrm>
            <a:off x="0" y="-27710"/>
            <a:ext cx="12192000" cy="6767723"/>
          </a:xfrm>
          <a:prstGeom prst="rect">
            <a:avLst/>
          </a:prstGeom>
          <a:ln w="6350">
            <a:solidFill>
              <a:schemeClr val="tx1"/>
            </a:solid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6317950"/>
      </p:ext>
    </p:extLst>
  </p:cSld>
  <p:clrMapOvr>
    <a:masterClrMapping/>
  </p:clrMapOvr>
  <mc:AlternateContent xmlns:mc="http://schemas.openxmlformats.org/markup-compatibility/2006" xmlns:p14="http://schemas.microsoft.com/office/powerpoint/2010/main">
    <mc:Choice Requires="p14">
      <p:transition spd="slow" p14:dur="2000" advTm="1367"/>
    </mc:Choice>
    <mc:Fallback xmlns="">
      <p:transition spd="slow" advTm="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24318" y="1585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６　業務管理体制</a:t>
            </a:r>
            <a:endParaRPr lang="ja-JP" altLang="en-US" sz="2400" b="1" dirty="0"/>
          </a:p>
        </p:txBody>
      </p:sp>
      <p:sp>
        <p:nvSpPr>
          <p:cNvPr id="7" name="テキスト ボックス 6"/>
          <p:cNvSpPr txBox="1"/>
          <p:nvPr/>
        </p:nvSpPr>
        <p:spPr>
          <a:xfrm>
            <a:off x="-24318" y="484096"/>
            <a:ext cx="12192000" cy="6524863"/>
          </a:xfrm>
          <a:prstGeom prst="rect">
            <a:avLst/>
          </a:prstGeom>
          <a:noFill/>
          <a:ln w="19050">
            <a:noFill/>
          </a:ln>
        </p:spPr>
        <p:txBody>
          <a:bodyPr wrap="square" rtlCol="0">
            <a:spAutoFit/>
          </a:bodyPr>
          <a:lstStyle/>
          <a:p>
            <a:pPr marL="179388" indent="-179388"/>
            <a:r>
              <a:rPr lang="ja-JP" altLang="en-US" sz="2000" dirty="0" smtClean="0"/>
              <a:t>■ 介護</a:t>
            </a:r>
            <a:r>
              <a:rPr lang="ja-JP" altLang="en-US" sz="2000" dirty="0"/>
              <a:t>サービス事業者（以下「事業者」という。）には、介護保険法に規定する法令遵守等の義務の履行の確保のため、業務管理体制の整備が義務付けられて</a:t>
            </a:r>
            <a:r>
              <a:rPr lang="ja-JP" altLang="en-US" sz="2000" dirty="0" smtClean="0"/>
              <a:t>います。（</a:t>
            </a:r>
            <a:r>
              <a:rPr lang="ja-JP" altLang="en-US" sz="2000" dirty="0"/>
              <a:t>介護保険法第１１５条の</a:t>
            </a:r>
            <a:r>
              <a:rPr lang="ja-JP" altLang="en-US" sz="2000" dirty="0" smtClean="0"/>
              <a:t>３２）</a:t>
            </a:r>
            <a:endParaRPr lang="en-US" altLang="ja-JP" sz="2000" dirty="0"/>
          </a:p>
          <a:p>
            <a:pPr marL="179388" indent="-179388"/>
            <a:endParaRPr lang="en-US" altLang="ja-JP" sz="1000" dirty="0" smtClean="0"/>
          </a:p>
          <a:p>
            <a:pPr marL="179388" indent="-179388"/>
            <a:r>
              <a:rPr lang="ja-JP" altLang="en-US" sz="2000" dirty="0" smtClean="0"/>
              <a:t>■ 届出</a:t>
            </a:r>
            <a:r>
              <a:rPr lang="ja-JP" altLang="en-US" sz="2000" dirty="0"/>
              <a:t>は、指定事業所単位ではなく、申請（開設）者である事業者（法人）ごとに行います</a:t>
            </a:r>
            <a:r>
              <a:rPr lang="ja-JP" altLang="en-US" sz="2000" dirty="0" smtClean="0"/>
              <a:t>。</a:t>
            </a:r>
            <a:endParaRPr lang="en-US" altLang="ja-JP" sz="2000" dirty="0" smtClean="0"/>
          </a:p>
          <a:p>
            <a:endParaRPr lang="en-US" altLang="ja-JP" sz="1500"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sz="1200" dirty="0" smtClean="0"/>
          </a:p>
          <a:p>
            <a:endParaRPr lang="en-US" altLang="ja-JP" sz="1200" dirty="0" smtClean="0"/>
          </a:p>
          <a:p>
            <a:endParaRPr lang="en-US" altLang="ja-JP" sz="1400" dirty="0" smtClean="0"/>
          </a:p>
          <a:p>
            <a:endParaRPr lang="en-US" altLang="ja-JP" sz="1400" dirty="0"/>
          </a:p>
          <a:p>
            <a:endParaRPr lang="en-US" altLang="ja-JP" sz="1000" dirty="0" smtClean="0"/>
          </a:p>
          <a:p>
            <a:r>
              <a:rPr lang="en-US" altLang="ja-JP" sz="1500" dirty="0" smtClean="0"/>
              <a:t>※ </a:t>
            </a:r>
            <a:r>
              <a:rPr lang="ja-JP" altLang="en-US" sz="1500" dirty="0" smtClean="0"/>
              <a:t>事業所等の数には、介護予防及び介護予防支援事業所を</a:t>
            </a:r>
            <a:endParaRPr lang="en-US" altLang="ja-JP" sz="1500" dirty="0" smtClean="0"/>
          </a:p>
          <a:p>
            <a:r>
              <a:rPr lang="ja-JP" altLang="en-US" sz="1500" dirty="0" smtClean="0"/>
              <a:t>　含み、みなし事業所、総合事業における介護予防・生活</a:t>
            </a:r>
            <a:endParaRPr lang="en-US" altLang="ja-JP" sz="1500" dirty="0" smtClean="0"/>
          </a:p>
          <a:p>
            <a:r>
              <a:rPr lang="ja-JP" altLang="en-US" sz="1500" dirty="0" smtClean="0"/>
              <a:t>　支援サービス事業は、事業所等の数から除く。</a:t>
            </a:r>
            <a:endParaRPr lang="ja-JP" altLang="en-US" sz="1500" dirty="0"/>
          </a:p>
        </p:txBody>
      </p:sp>
      <p:sp>
        <p:nvSpPr>
          <p:cNvPr id="4" name="テキスト ボックス 3"/>
          <p:cNvSpPr txBox="1"/>
          <p:nvPr/>
        </p:nvSpPr>
        <p:spPr>
          <a:xfrm>
            <a:off x="332716" y="1726743"/>
            <a:ext cx="11477932" cy="1569660"/>
          </a:xfrm>
          <a:prstGeom prst="rect">
            <a:avLst/>
          </a:prstGeom>
          <a:noFill/>
          <a:ln w="12700">
            <a:solidFill>
              <a:schemeClr val="tx1"/>
            </a:solidFill>
            <a:prstDash val="sysDot"/>
          </a:ln>
        </p:spPr>
        <p:txBody>
          <a:bodyPr wrap="square" rtlCol="0">
            <a:spAutoFit/>
          </a:bodyPr>
          <a:lstStyle/>
          <a:p>
            <a:r>
              <a:rPr lang="ja-JP" altLang="en-US" sz="2000" dirty="0" smtClean="0"/>
              <a:t>● まだ届出</a:t>
            </a:r>
            <a:r>
              <a:rPr lang="ja-JP" altLang="en-US" sz="2000" dirty="0"/>
              <a:t>されていない</a:t>
            </a:r>
            <a:r>
              <a:rPr lang="ja-JP" altLang="en-US" sz="2000" dirty="0" smtClean="0"/>
              <a:t>事業者は、</a:t>
            </a:r>
            <a:r>
              <a:rPr lang="ja-JP" altLang="en-US" sz="2000" dirty="0"/>
              <a:t>速やか</a:t>
            </a:r>
            <a:r>
              <a:rPr lang="ja-JP" altLang="en-US" sz="2000" dirty="0" smtClean="0"/>
              <a:t>に届け出を</a:t>
            </a:r>
            <a:r>
              <a:rPr lang="ja-JP" altLang="en-US" sz="2000" dirty="0"/>
              <a:t>行ってください</a:t>
            </a:r>
            <a:r>
              <a:rPr lang="ja-JP" altLang="en-US" sz="2000" dirty="0" smtClean="0"/>
              <a:t>。</a:t>
            </a:r>
            <a:endParaRPr lang="en-US" altLang="ja-JP" sz="2000" dirty="0" smtClean="0"/>
          </a:p>
          <a:p>
            <a:r>
              <a:rPr lang="ja-JP" altLang="en-US" sz="2000" dirty="0" smtClean="0"/>
              <a:t>● 既</a:t>
            </a:r>
            <a:r>
              <a:rPr lang="ja-JP" altLang="en-US" sz="2000" dirty="0"/>
              <a:t>に届出されている</a:t>
            </a:r>
            <a:r>
              <a:rPr lang="ja-JP" altLang="en-US" sz="2000" dirty="0" smtClean="0"/>
              <a:t>事業者で、届出内容に変更</a:t>
            </a:r>
            <a:r>
              <a:rPr lang="ja-JP" altLang="en-US" sz="2000" dirty="0"/>
              <a:t>があった場合には</a:t>
            </a:r>
            <a:r>
              <a:rPr lang="ja-JP" altLang="en-US" sz="2000" dirty="0" smtClean="0"/>
              <a:t>、変更届</a:t>
            </a:r>
            <a:r>
              <a:rPr lang="ja-JP" altLang="en-US" sz="2000" dirty="0"/>
              <a:t>を提出してください</a:t>
            </a:r>
            <a:r>
              <a:rPr lang="ja-JP" altLang="en-US" sz="2000" dirty="0" smtClean="0"/>
              <a:t>。</a:t>
            </a:r>
            <a:endParaRPr lang="en-US" altLang="ja-JP" sz="2000" dirty="0" smtClean="0"/>
          </a:p>
          <a:p>
            <a:pPr marL="265113" indent="-265113"/>
            <a:r>
              <a:rPr lang="ja-JP" altLang="en-US" sz="2000" dirty="0" smtClean="0"/>
              <a:t>● 様式等詳細は、厚生労働省のホームページ「介護サービス事業者の</a:t>
            </a:r>
            <a:r>
              <a:rPr lang="ja-JP" altLang="en-US" sz="2000" dirty="0"/>
              <a:t>業務管理体制</a:t>
            </a:r>
            <a:r>
              <a:rPr lang="ja-JP" altLang="en-US" sz="2000" dirty="0" smtClean="0"/>
              <a:t>」</a:t>
            </a:r>
            <a:r>
              <a:rPr lang="en-US" altLang="ja-JP" dirty="0">
                <a:hlinkClick r:id="rId4"/>
              </a:rPr>
              <a:t>https://</a:t>
            </a:r>
            <a:r>
              <a:rPr lang="en-US" altLang="ja-JP" dirty="0" smtClean="0">
                <a:hlinkClick r:id="rId4"/>
              </a:rPr>
              <a:t>www.mhlw.go.jp/stf/seisakunitsuite/bunya/hukushi_kaigo/kaigo_koureisha/service/index.html</a:t>
            </a:r>
            <a:endParaRPr lang="en-US" altLang="ja-JP" dirty="0" smtClean="0"/>
          </a:p>
          <a:p>
            <a:pPr marL="176213"/>
            <a:r>
              <a:rPr lang="ja-JP" altLang="en-US" dirty="0" smtClean="0"/>
              <a:t>を参照してください。</a:t>
            </a:r>
            <a:endParaRPr kumimoji="1" lang="ja-JP" altLang="en-US" dirty="0"/>
          </a:p>
        </p:txBody>
      </p:sp>
      <p:graphicFrame>
        <p:nvGraphicFramePr>
          <p:cNvPr id="17" name="表 16"/>
          <p:cNvGraphicFramePr>
            <a:graphicFrameLocks noGrp="1"/>
          </p:cNvGraphicFramePr>
          <p:nvPr>
            <p:extLst>
              <p:ext uri="{D42A27DB-BD31-4B8C-83A1-F6EECF244321}">
                <p14:modId xmlns:p14="http://schemas.microsoft.com/office/powerpoint/2010/main" val="1550989922"/>
              </p:ext>
            </p:extLst>
          </p:nvPr>
        </p:nvGraphicFramePr>
        <p:xfrm>
          <a:off x="174524" y="3482400"/>
          <a:ext cx="4918590" cy="2448929"/>
        </p:xfrm>
        <a:graphic>
          <a:graphicData uri="http://schemas.openxmlformats.org/drawingml/2006/table">
            <a:tbl>
              <a:tblPr/>
              <a:tblGrid>
                <a:gridCol w="400663">
                  <a:extLst>
                    <a:ext uri="{9D8B030D-6E8A-4147-A177-3AD203B41FA5}">
                      <a16:colId xmlns:a16="http://schemas.microsoft.com/office/drawing/2014/main" val="3607632128"/>
                    </a:ext>
                  </a:extLst>
                </a:gridCol>
                <a:gridCol w="2392610">
                  <a:extLst>
                    <a:ext uri="{9D8B030D-6E8A-4147-A177-3AD203B41FA5}">
                      <a16:colId xmlns:a16="http://schemas.microsoft.com/office/drawing/2014/main" val="25433159"/>
                    </a:ext>
                  </a:extLst>
                </a:gridCol>
                <a:gridCol w="572864">
                  <a:extLst>
                    <a:ext uri="{9D8B030D-6E8A-4147-A177-3AD203B41FA5}">
                      <a16:colId xmlns:a16="http://schemas.microsoft.com/office/drawing/2014/main" val="648643953"/>
                    </a:ext>
                  </a:extLst>
                </a:gridCol>
                <a:gridCol w="140635">
                  <a:extLst>
                    <a:ext uri="{9D8B030D-6E8A-4147-A177-3AD203B41FA5}">
                      <a16:colId xmlns:a16="http://schemas.microsoft.com/office/drawing/2014/main" val="3548023180"/>
                    </a:ext>
                  </a:extLst>
                </a:gridCol>
                <a:gridCol w="635591">
                  <a:extLst>
                    <a:ext uri="{9D8B030D-6E8A-4147-A177-3AD203B41FA5}">
                      <a16:colId xmlns:a16="http://schemas.microsoft.com/office/drawing/2014/main" val="3874831844"/>
                    </a:ext>
                  </a:extLst>
                </a:gridCol>
                <a:gridCol w="123450">
                  <a:extLst>
                    <a:ext uri="{9D8B030D-6E8A-4147-A177-3AD203B41FA5}">
                      <a16:colId xmlns:a16="http://schemas.microsoft.com/office/drawing/2014/main" val="2626962952"/>
                    </a:ext>
                  </a:extLst>
                </a:gridCol>
                <a:gridCol w="652777">
                  <a:extLst>
                    <a:ext uri="{9D8B030D-6E8A-4147-A177-3AD203B41FA5}">
                      <a16:colId xmlns:a16="http://schemas.microsoft.com/office/drawing/2014/main" val="2253506081"/>
                    </a:ext>
                  </a:extLst>
                </a:gridCol>
              </a:tblGrid>
              <a:tr h="295326">
                <a:tc gridSpan="3">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業務管理体制整備の内容</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460339534"/>
                  </a:ext>
                </a:extLst>
              </a:tr>
              <a:tr h="315520">
                <a:tc rowSpan="2"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gridSpan="5">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事業所等の数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95725140"/>
                  </a:ext>
                </a:extLst>
              </a:tr>
              <a:tr h="522999">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100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smtClean="0">
                          <a:solidFill>
                            <a:srgbClr val="000000"/>
                          </a:solidFill>
                          <a:effectLst/>
                          <a:latin typeface="游ゴシック" panose="020B0400000000000000" pitchFamily="50" charset="-128"/>
                          <a:ea typeface="游ゴシック" panose="020B0400000000000000" pitchFamily="50" charset="-128"/>
                        </a:rPr>
                        <a:t>100</a:t>
                      </a:r>
                    </a:p>
                    <a:p>
                      <a:pPr algn="ctr"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894700"/>
                  </a:ext>
                </a:extLst>
              </a:tr>
              <a:tr h="456872">
                <a:tc rowSpan="3">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整備内容</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順守責任者の選任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790548"/>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順守規程の整備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571752"/>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監査</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の定期的な実施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561426"/>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4170119592"/>
              </p:ext>
            </p:extLst>
          </p:nvPr>
        </p:nvGraphicFramePr>
        <p:xfrm>
          <a:off x="5220932" y="3482400"/>
          <a:ext cx="6843249" cy="3152364"/>
        </p:xfrm>
        <a:graphic>
          <a:graphicData uri="http://schemas.openxmlformats.org/drawingml/2006/table">
            <a:tbl>
              <a:tblPr/>
              <a:tblGrid>
                <a:gridCol w="4837468">
                  <a:extLst>
                    <a:ext uri="{9D8B030D-6E8A-4147-A177-3AD203B41FA5}">
                      <a16:colId xmlns:a16="http://schemas.microsoft.com/office/drawing/2014/main" val="2679467079"/>
                    </a:ext>
                  </a:extLst>
                </a:gridCol>
                <a:gridCol w="2005781">
                  <a:extLst>
                    <a:ext uri="{9D8B030D-6E8A-4147-A177-3AD203B41FA5}">
                      <a16:colId xmlns:a16="http://schemas.microsoft.com/office/drawing/2014/main" val="4197453865"/>
                    </a:ext>
                  </a:extLst>
                </a:gridCol>
              </a:tblGrid>
              <a:tr h="359354">
                <a:tc>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届出先</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298623"/>
                  </a:ext>
                </a:extLst>
              </a:tr>
              <a:tr h="272969">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区分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届出先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3764107"/>
                  </a:ext>
                </a:extLst>
              </a:tr>
              <a:tr h="50007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事業所等が３以上の地方厚生局の管轄区域に所在する事業者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厚生労働大臣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9121912"/>
                  </a:ext>
                </a:extLst>
              </a:tr>
              <a:tr h="502262">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事業所等が２以上の都道府県の区域に所在し、かつ</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、２</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以下の地方厚生局の管轄区域に所在する事業者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事業者の主たる事務所が所在する都道府県知事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512567"/>
                  </a:ext>
                </a:extLst>
              </a:tr>
              <a:tr h="338480">
                <a:tc>
                  <a:txBody>
                    <a:bodyPr/>
                    <a:lstStyle/>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全ての</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事業所等が１の都道府県の区域に所在する事業者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3407184"/>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全ての事業所等が１の指定都市の区域に所在する事業者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指定都市の長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843509"/>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全ての事業所等が１の中核市の区域に所在する事業者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中核市の長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058889"/>
                  </a:ext>
                </a:extLst>
              </a:tr>
              <a:tr h="502262">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地域密着型（予防を含む）のみを行う事業者であって、事業所等が同一市町村内に所在する事業者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市町村長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213526"/>
                  </a:ext>
                </a:extLst>
              </a:tr>
            </a:tbl>
          </a:graphicData>
        </a:graphic>
      </p:graphicFrame>
      <p:sp>
        <p:nvSpPr>
          <p:cNvPr id="5" name="スライド番号プレースホルダー 4"/>
          <p:cNvSpPr>
            <a:spLocks noGrp="1"/>
          </p:cNvSpPr>
          <p:nvPr>
            <p:ph type="sldNum" sz="quarter" idx="12"/>
          </p:nvPr>
        </p:nvSpPr>
        <p:spPr>
          <a:xfrm>
            <a:off x="9320981" y="6634765"/>
            <a:ext cx="2743200" cy="365125"/>
          </a:xfrm>
        </p:spPr>
        <p:txBody>
          <a:bodyPr/>
          <a:lstStyle/>
          <a:p>
            <a:fld id="{D339279A-9CE5-4E47-B07B-F5EE1F1AD395}" type="slidenum">
              <a:rPr kumimoji="1" lang="ja-JP" altLang="en-US" smtClean="0"/>
              <a:t>21</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8661365"/>
      </p:ext>
    </p:extLst>
  </p:cSld>
  <p:clrMapOvr>
    <a:masterClrMapping/>
  </p:clrMapOvr>
  <mc:AlternateContent xmlns:mc="http://schemas.openxmlformats.org/markup-compatibility/2006" xmlns:p14="http://schemas.microsoft.com/office/powerpoint/2010/main">
    <mc:Choice Requires="p14">
      <p:transition spd="slow" p14:dur="2000" advTm="32011"/>
    </mc:Choice>
    <mc:Fallback xmlns="">
      <p:transition spd="slow" advTm="3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７　高齢者虐待防止</a:t>
            </a:r>
            <a:endParaRPr lang="ja-JP" altLang="en-US" sz="2400" b="1" dirty="0"/>
          </a:p>
        </p:txBody>
      </p:sp>
      <p:sp>
        <p:nvSpPr>
          <p:cNvPr id="4" name="正方形/長方形 3"/>
          <p:cNvSpPr/>
          <p:nvPr/>
        </p:nvSpPr>
        <p:spPr>
          <a:xfrm>
            <a:off x="-1" y="649796"/>
            <a:ext cx="12192000" cy="1661993"/>
          </a:xfrm>
          <a:prstGeom prst="rect">
            <a:avLst/>
          </a:prstGeom>
          <a:ln w="19050">
            <a:noFill/>
          </a:ln>
        </p:spPr>
        <p:txBody>
          <a:bodyPr wrap="square">
            <a:spAutoFit/>
          </a:bodyPr>
          <a:lstStyle/>
          <a:p>
            <a:r>
              <a:rPr lang="ja-JP" altLang="en-US" b="1" dirty="0" smtClean="0"/>
              <a:t>　</a:t>
            </a:r>
            <a:r>
              <a:rPr lang="ja-JP" altLang="en-US" sz="2200" b="1" dirty="0" smtClean="0"/>
              <a:t>高齢者虐待とは、</a:t>
            </a:r>
            <a:r>
              <a:rPr lang="ja-JP" altLang="en-US" sz="2000" dirty="0" smtClean="0"/>
              <a:t>高齢者</a:t>
            </a:r>
            <a:r>
              <a:rPr lang="ja-JP" altLang="en-US" sz="2000" dirty="0"/>
              <a:t>（</a:t>
            </a:r>
            <a:r>
              <a:rPr lang="en-US" altLang="ja-JP" sz="2000" dirty="0"/>
              <a:t>65</a:t>
            </a:r>
            <a:r>
              <a:rPr lang="ja-JP" altLang="en-US" sz="2000" dirty="0"/>
              <a:t>歳以上の人）に対する養護者及び養介護施設従事者等による虐待</a:t>
            </a:r>
            <a:r>
              <a:rPr lang="ja-JP" altLang="en-US" sz="2000" dirty="0" smtClean="0"/>
              <a:t>行為。 </a:t>
            </a:r>
            <a:endParaRPr lang="en-US" altLang="ja-JP" sz="2000" dirty="0" smtClean="0"/>
          </a:p>
          <a:p>
            <a:r>
              <a:rPr lang="ja-JP" altLang="en-US" sz="2000" dirty="0" smtClean="0"/>
              <a:t>（１）養護者</a:t>
            </a:r>
            <a:endParaRPr lang="en-US" altLang="ja-JP" sz="2000" dirty="0" smtClean="0"/>
          </a:p>
          <a:p>
            <a:r>
              <a:rPr lang="ja-JP" altLang="en-US" sz="2000" dirty="0" smtClean="0"/>
              <a:t>　　高齢者</a:t>
            </a:r>
            <a:r>
              <a:rPr lang="ja-JP" altLang="en-US" sz="2000" dirty="0"/>
              <a:t>を現に養護する者で養介護施設従事者に該当しない者</a:t>
            </a:r>
            <a:r>
              <a:rPr lang="ja-JP" altLang="en-US" sz="2000" dirty="0" smtClean="0"/>
              <a:t>。（家族</a:t>
            </a:r>
            <a:r>
              <a:rPr lang="ja-JP" altLang="en-US" sz="2000" dirty="0"/>
              <a:t>、同居人、近隣住民</a:t>
            </a:r>
            <a:r>
              <a:rPr lang="ja-JP" altLang="en-US" sz="2000" dirty="0" smtClean="0"/>
              <a:t>など）</a:t>
            </a:r>
            <a:endParaRPr lang="en-US" altLang="ja-JP" sz="2000" dirty="0" smtClean="0"/>
          </a:p>
          <a:p>
            <a:r>
              <a:rPr lang="ja-JP" altLang="en-US" sz="2000" dirty="0" smtClean="0"/>
              <a:t>（</a:t>
            </a:r>
            <a:r>
              <a:rPr lang="ja-JP" altLang="en-US" sz="2000" dirty="0"/>
              <a:t>２）養介護施設</a:t>
            </a:r>
            <a:r>
              <a:rPr lang="ja-JP" altLang="en-US" sz="2000" dirty="0" smtClean="0"/>
              <a:t>従事者</a:t>
            </a:r>
            <a:endParaRPr lang="en-US" altLang="ja-JP" sz="2000" dirty="0" smtClean="0"/>
          </a:p>
          <a:p>
            <a:r>
              <a:rPr lang="ja-JP" altLang="en-US" sz="2000" dirty="0"/>
              <a:t>　　老人福祉法や介護保険法で規定されている高齢者向け福祉・介護サービスの業務に従事する</a:t>
            </a:r>
            <a:r>
              <a:rPr lang="ja-JP" altLang="en-US" sz="2000" dirty="0" smtClean="0"/>
              <a:t>職員。</a:t>
            </a:r>
            <a:endParaRPr lang="ja-JP" altLang="en-US" sz="2000" dirty="0"/>
          </a:p>
        </p:txBody>
      </p:sp>
      <p:sp>
        <p:nvSpPr>
          <p:cNvPr id="7" name="正方形/長方形 6"/>
          <p:cNvSpPr/>
          <p:nvPr/>
        </p:nvSpPr>
        <p:spPr>
          <a:xfrm>
            <a:off x="122902" y="2313710"/>
            <a:ext cx="11946193" cy="4401205"/>
          </a:xfrm>
          <a:prstGeom prst="rect">
            <a:avLst/>
          </a:prstGeom>
          <a:ln w="12700">
            <a:solidFill>
              <a:schemeClr val="tx1"/>
            </a:solidFill>
            <a:prstDash val="sysDot"/>
          </a:ln>
        </p:spPr>
        <p:txBody>
          <a:bodyPr wrap="square" tIns="0" bIns="0">
            <a:spAutoFit/>
          </a:bodyPr>
          <a:lstStyle/>
          <a:p>
            <a:endParaRPr lang="ja-JP" altLang="en-US" sz="1000" dirty="0">
              <a:solidFill>
                <a:srgbClr val="000000"/>
              </a:solidFill>
              <a:latin typeface="Wingdings 2" panose="05020102010507070707" pitchFamily="18" charset="2"/>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身体的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smtClean="0">
                <a:solidFill>
                  <a:srgbClr val="000000"/>
                </a:solidFill>
                <a:ea typeface="メイリオ" panose="020B0604030504040204" pitchFamily="50" charset="-128"/>
              </a:rPr>
              <a:t>（例）殴る</a:t>
            </a:r>
            <a:r>
              <a:rPr lang="ja-JP" altLang="en-US" sz="2000" dirty="0">
                <a:solidFill>
                  <a:srgbClr val="000000"/>
                </a:solidFill>
                <a:ea typeface="メイリオ" panose="020B0604030504040204" pitchFamily="50" charset="-128"/>
              </a:rPr>
              <a:t>、蹴る</a:t>
            </a:r>
            <a:r>
              <a:rPr lang="ja-JP" altLang="en-US" sz="2000" dirty="0" smtClean="0">
                <a:solidFill>
                  <a:srgbClr val="000000"/>
                </a:solidFill>
                <a:ea typeface="メイリオ" panose="020B0604030504040204" pitchFamily="50" charset="-128"/>
              </a:rPr>
              <a:t>、つねる、物を投げつける、無理</a:t>
            </a:r>
            <a:r>
              <a:rPr lang="ja-JP" altLang="en-US" sz="2000" dirty="0">
                <a:solidFill>
                  <a:srgbClr val="000000"/>
                </a:solidFill>
                <a:ea typeface="メイリオ" panose="020B0604030504040204" pitchFamily="50" charset="-128"/>
              </a:rPr>
              <a:t>に食事を口に入れる、ベッドに</a:t>
            </a:r>
            <a:r>
              <a:rPr lang="ja-JP" altLang="en-US" sz="2000" dirty="0" smtClean="0">
                <a:solidFill>
                  <a:srgbClr val="000000"/>
                </a:solidFill>
                <a:ea typeface="メイリオ" panose="020B0604030504040204" pitchFamily="50" charset="-128"/>
              </a:rPr>
              <a:t>縛り付ける等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介護</a:t>
            </a:r>
            <a:r>
              <a:rPr lang="ja-JP" altLang="en-US" sz="2000" b="1" dirty="0">
                <a:solidFill>
                  <a:srgbClr val="FF0000"/>
                </a:solidFill>
                <a:ea typeface="メイリオ" panose="020B0604030504040204" pitchFamily="50" charset="-128"/>
              </a:rPr>
              <a:t>・世話の放棄・放任</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（例）髪や爪が伸び放題、床ずれができるなど体位調整や栄養管理を</a:t>
            </a:r>
            <a:r>
              <a:rPr lang="ja-JP" altLang="en-US" sz="2000" dirty="0" smtClean="0">
                <a:solidFill>
                  <a:srgbClr val="000000"/>
                </a:solidFill>
                <a:ea typeface="メイリオ" panose="020B0604030504040204" pitchFamily="50" charset="-128"/>
              </a:rPr>
              <a:t>怠る、いつも</a:t>
            </a:r>
            <a:r>
              <a:rPr lang="ja-JP" altLang="en-US" sz="2000" dirty="0">
                <a:solidFill>
                  <a:srgbClr val="000000"/>
                </a:solidFill>
                <a:ea typeface="メイリオ" panose="020B0604030504040204" pitchFamily="50" charset="-128"/>
              </a:rPr>
              <a:t>同じ服、介護</a:t>
            </a:r>
            <a:r>
              <a:rPr lang="ja-JP" altLang="en-US" sz="2000" dirty="0" smtClean="0">
                <a:solidFill>
                  <a:srgbClr val="000000"/>
                </a:solidFill>
                <a:ea typeface="メイリオ" panose="020B0604030504040204" pitchFamily="50" charset="-128"/>
              </a:rPr>
              <a:t>・医療サービスを制限</a:t>
            </a:r>
            <a:r>
              <a:rPr lang="ja-JP" altLang="en-US" sz="2000" dirty="0">
                <a:solidFill>
                  <a:srgbClr val="000000"/>
                </a:solidFill>
                <a:ea typeface="メイリオ" panose="020B0604030504040204" pitchFamily="50" charset="-128"/>
              </a:rPr>
              <a:t>又は使わせない、ナースコールを使用させない</a:t>
            </a:r>
            <a:r>
              <a:rPr lang="ja-JP" altLang="en-US" sz="2000" dirty="0" smtClean="0">
                <a:solidFill>
                  <a:srgbClr val="000000"/>
                </a:solidFill>
                <a:ea typeface="メイリオ" panose="020B0604030504040204" pitchFamily="50" charset="-128"/>
              </a:rPr>
              <a:t>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心理的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（例）怒鳴る、ののしる、悪口を言う、侮辱を込めて子供のように扱う、意図的に無視する等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性的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（例）人前で排せつやおむつ交換をする、キス・性器への接触・性的行為を強要する等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経済的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（例）金銭を寄付・贈与するよう強要する、金銭・財産等の着服・窃盗、立場を利用してお金</a:t>
            </a:r>
            <a:r>
              <a:rPr lang="ja-JP" altLang="en-US" sz="2000" dirty="0" smtClean="0">
                <a:solidFill>
                  <a:srgbClr val="000000"/>
                </a:solidFill>
                <a:ea typeface="メイリオ" panose="020B0604030504040204" pitchFamily="50" charset="-128"/>
              </a:rPr>
              <a:t>を借りる</a:t>
            </a:r>
            <a:r>
              <a:rPr lang="ja-JP" altLang="en-US" sz="2000" dirty="0">
                <a:solidFill>
                  <a:srgbClr val="000000"/>
                </a:solidFill>
                <a:ea typeface="メイリオ" panose="020B0604030504040204" pitchFamily="50" charset="-128"/>
              </a:rPr>
              <a:t>、</a:t>
            </a:r>
            <a:r>
              <a:rPr lang="ja-JP" altLang="en-US" sz="2000" dirty="0" smtClean="0">
                <a:solidFill>
                  <a:srgbClr val="000000"/>
                </a:solidFill>
                <a:ea typeface="メイリオ" panose="020B0604030504040204" pitchFamily="50" charset="-128"/>
              </a:rPr>
              <a:t>日常的に使用</a:t>
            </a:r>
            <a:r>
              <a:rPr lang="ja-JP" altLang="en-US" sz="2000" dirty="0">
                <a:solidFill>
                  <a:srgbClr val="000000"/>
                </a:solidFill>
                <a:ea typeface="メイリオ" panose="020B0604030504040204" pitchFamily="50" charset="-128"/>
              </a:rPr>
              <a:t>するお金を不当に制限する</a:t>
            </a:r>
            <a:r>
              <a:rPr lang="ja-JP" altLang="en-US" sz="2000" dirty="0" smtClean="0">
                <a:solidFill>
                  <a:srgbClr val="000000"/>
                </a:solidFill>
                <a:ea typeface="メイリオ" panose="020B0604030504040204" pitchFamily="50" charset="-128"/>
              </a:rPr>
              <a:t>等</a:t>
            </a:r>
            <a:endParaRPr lang="ja-JP" altLang="en-US" sz="2000" dirty="0"/>
          </a:p>
        </p:txBody>
      </p:sp>
      <p:sp>
        <p:nvSpPr>
          <p:cNvPr id="5" name="スライド番号プレースホルダー 4"/>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22</a:t>
            </a:fld>
            <a:endParaRPr kumimoji="1" lang="ja-JP" altLang="en-US"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99683802"/>
      </p:ext>
    </p:extLst>
  </p:cSld>
  <p:clrMapOvr>
    <a:masterClrMapping/>
  </p:clrMapOvr>
  <mc:AlternateContent xmlns:mc="http://schemas.openxmlformats.org/markup-compatibility/2006" xmlns:p14="http://schemas.microsoft.com/office/powerpoint/2010/main">
    <mc:Choice Requires="p14">
      <p:transition spd="slow" p14:dur="2000" advTm="19487"/>
    </mc:Choice>
    <mc:Fallback xmlns="">
      <p:transition spd="slow" advTm="1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9945"/>
            <a:ext cx="12191999" cy="7078861"/>
          </a:xfrm>
          <a:prstGeom prst="rect">
            <a:avLst/>
          </a:prstGeom>
          <a:ln w="19050">
            <a:noFill/>
          </a:ln>
        </p:spPr>
        <p:txBody>
          <a:bodyPr wrap="square">
            <a:spAutoFit/>
          </a:bodyPr>
          <a:lstStyle/>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やむを得ない場合に</a:t>
            </a:r>
            <a:r>
              <a:rPr lang="ja-JP" altLang="en-US" sz="2000" dirty="0" smtClean="0">
                <a:ea typeface="メイリオ" panose="020B0604030504040204" pitchFamily="50" charset="-128"/>
              </a:rPr>
              <a:t>限って、例外的に高齢者虐待に該当しないと考えられる。</a:t>
            </a:r>
            <a:endParaRPr lang="ja-JP" altLang="en-US" sz="2000" dirty="0">
              <a:ea typeface="メイリオ" panose="020B0604030504040204" pitchFamily="50" charset="-128"/>
            </a:endParaRPr>
          </a:p>
          <a:p>
            <a:pPr marL="354013"/>
            <a:r>
              <a:rPr lang="ja-JP" altLang="en-US" sz="2000" dirty="0">
                <a:solidFill>
                  <a:srgbClr val="000000"/>
                </a:solidFill>
                <a:ea typeface="メイリオ" panose="020B0604030504040204" pitchFamily="50" charset="-128"/>
              </a:rPr>
              <a:t>・緊急やむを得ない場合に該当するかは、慎重に判断する。</a:t>
            </a:r>
          </a:p>
          <a:p>
            <a:pPr marL="354013"/>
            <a:r>
              <a:rPr lang="ja-JP" altLang="en-US" sz="2000" dirty="0">
                <a:solidFill>
                  <a:srgbClr val="000000"/>
                </a:solidFill>
                <a:ea typeface="メイリオ" panose="020B0604030504040204" pitchFamily="50" charset="-128"/>
              </a:rPr>
              <a:t>・担当職員個人ではなく、関係者や施設全体で判断し、判断根拠を記録に残す。</a:t>
            </a:r>
          </a:p>
          <a:p>
            <a:pPr marL="354013"/>
            <a:r>
              <a:rPr lang="ja-JP" altLang="en-US" sz="2000" dirty="0">
                <a:solidFill>
                  <a:srgbClr val="000000"/>
                </a:solidFill>
                <a:ea typeface="メイリオ" panose="020B0604030504040204" pitchFamily="50" charset="-128"/>
              </a:rPr>
              <a:t>・本人や家族には、身体拘束の内容、目的、理由、時間、時間帯、期間などを説明し、理解を求める。</a:t>
            </a:r>
          </a:p>
          <a:p>
            <a:pPr marL="530225" indent="-176213"/>
            <a:r>
              <a:rPr lang="ja-JP" altLang="en-US" sz="2000" dirty="0">
                <a:solidFill>
                  <a:srgbClr val="000000"/>
                </a:solidFill>
                <a:ea typeface="メイリオ" panose="020B0604030504040204" pitchFamily="50" charset="-128"/>
              </a:rPr>
              <a:t>・身体拘束の態様や時間、心身の状況などを記録するとともに、常に観察、再検討し、要件に該当しなくなれば、</a:t>
            </a:r>
            <a:r>
              <a:rPr lang="ja-JP" altLang="en-US" sz="2000" dirty="0" smtClean="0">
                <a:solidFill>
                  <a:srgbClr val="000000"/>
                </a:solidFill>
                <a:ea typeface="メイリオ" panose="020B0604030504040204" pitchFamily="50" charset="-128"/>
              </a:rPr>
              <a:t>直ち</a:t>
            </a:r>
            <a:r>
              <a:rPr lang="ja-JP" altLang="en-US" sz="2000" dirty="0">
                <a:solidFill>
                  <a:srgbClr val="000000"/>
                </a:solidFill>
                <a:ea typeface="メイリオ" panose="020B0604030504040204" pitchFamily="50" charset="-128"/>
              </a:rPr>
              <a:t>に解除する。</a:t>
            </a:r>
            <a:endParaRPr lang="en-US" altLang="ja-JP" sz="2000" dirty="0">
              <a:solidFill>
                <a:srgbClr val="000000"/>
              </a:solidFill>
              <a:ea typeface="メイリオ" panose="020B0604030504040204" pitchFamily="50" charset="-128"/>
            </a:endParaRPr>
          </a:p>
          <a:p>
            <a:pPr marL="88900"/>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やむを得ない場合とは</a:t>
            </a:r>
            <a:r>
              <a:rPr lang="ja-JP" altLang="en-US" sz="2000" dirty="0" smtClean="0">
                <a:ea typeface="メイリオ" panose="020B0604030504040204" pitchFamily="50" charset="-128"/>
              </a:rPr>
              <a:t>？</a:t>
            </a:r>
            <a:endParaRPr lang="en-US" altLang="ja-JP" sz="2000" dirty="0" smtClean="0">
              <a:ea typeface="メイリオ" panose="020B0604030504040204" pitchFamily="50" charset="-128"/>
            </a:endParaRPr>
          </a:p>
          <a:p>
            <a:pPr marL="633413"/>
            <a:r>
              <a:rPr lang="ja-JP" altLang="en-US" sz="2000" dirty="0" smtClean="0">
                <a:ea typeface="メイリオ" panose="020B0604030504040204" pitchFamily="50" charset="-128"/>
              </a:rPr>
              <a:t>　１</a:t>
            </a:r>
            <a:r>
              <a:rPr lang="ja-JP" altLang="en-US" sz="2000" dirty="0">
                <a:ea typeface="メイリオ" panose="020B0604030504040204" pitchFamily="50" charset="-128"/>
              </a:rPr>
              <a:t>．切迫性</a:t>
            </a:r>
          </a:p>
          <a:p>
            <a:pPr marL="633413"/>
            <a:r>
              <a:rPr lang="ja-JP" altLang="en-US" sz="2000" dirty="0" smtClean="0">
                <a:ea typeface="メイリオ" panose="020B0604030504040204" pitchFamily="50" charset="-128"/>
              </a:rPr>
              <a:t>　　利用者</a:t>
            </a:r>
            <a:r>
              <a:rPr lang="ja-JP" altLang="en-US" sz="2000" dirty="0">
                <a:ea typeface="メイリオ" panose="020B0604030504040204" pitchFamily="50" charset="-128"/>
              </a:rPr>
              <a:t>本人又は他の利用者等の生命又は身体が危険にさらされる可能性が著しく高いこと。</a:t>
            </a:r>
          </a:p>
          <a:p>
            <a:pPr marL="633413"/>
            <a:r>
              <a:rPr lang="ja-JP" altLang="en-US" sz="2000" dirty="0" smtClean="0">
                <a:ea typeface="メイリオ" panose="020B0604030504040204" pitchFamily="50" charset="-128"/>
              </a:rPr>
              <a:t>　２</a:t>
            </a:r>
            <a:r>
              <a:rPr lang="ja-JP" altLang="en-US" sz="2000" dirty="0">
                <a:ea typeface="メイリオ" panose="020B0604030504040204" pitchFamily="50" charset="-128"/>
              </a:rPr>
              <a:t>．非代替性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拘束その他の行動制限を行う以外に代替する介護方法がないこと。</a:t>
            </a:r>
          </a:p>
          <a:p>
            <a:pPr marL="633413"/>
            <a:r>
              <a:rPr lang="ja-JP" altLang="en-US" sz="2000" dirty="0" smtClean="0">
                <a:ea typeface="メイリオ" panose="020B0604030504040204" pitchFamily="50" charset="-128"/>
              </a:rPr>
              <a:t>　３</a:t>
            </a:r>
            <a:r>
              <a:rPr lang="ja-JP" altLang="en-US" sz="2000" dirty="0">
                <a:ea typeface="メイリオ" panose="020B0604030504040204" pitchFamily="50" charset="-128"/>
              </a:rPr>
              <a:t>．一時性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a:t>
            </a:r>
            <a:r>
              <a:rPr lang="ja-JP" altLang="en-US" sz="2000" dirty="0">
                <a:solidFill>
                  <a:srgbClr val="000000"/>
                </a:solidFill>
                <a:ea typeface="メイリオ" panose="020B0604030504040204" pitchFamily="50" charset="-128"/>
              </a:rPr>
              <a:t>限が一時的なものであること。</a:t>
            </a:r>
          </a:p>
          <a:p>
            <a:endParaRPr lang="en-US" altLang="ja-JP" sz="1000" dirty="0" smtClean="0">
              <a:solidFill>
                <a:srgbClr val="000000"/>
              </a:solidFill>
              <a:ea typeface="メイリオ" panose="020B0604030504040204" pitchFamily="50" charset="-128"/>
            </a:endParaRPr>
          </a:p>
          <a:p>
            <a:r>
              <a:rPr lang="en-US" altLang="ja-JP" sz="2000" dirty="0" smtClean="0">
                <a:solidFill>
                  <a:srgbClr val="000000"/>
                </a:solidFill>
                <a:ea typeface="メイリオ" panose="020B0604030504040204" pitchFamily="50" charset="-128"/>
              </a:rPr>
              <a:t>※ </a:t>
            </a:r>
            <a:r>
              <a:rPr lang="ja-JP" altLang="en-US" sz="2000" dirty="0" smtClean="0">
                <a:solidFill>
                  <a:srgbClr val="000000"/>
                </a:solidFill>
                <a:ea typeface="メイリオ" panose="020B0604030504040204" pitchFamily="50" charset="-128"/>
              </a:rPr>
              <a:t>介護</a:t>
            </a:r>
            <a:r>
              <a:rPr lang="ja-JP" altLang="en-US" sz="2000" dirty="0">
                <a:solidFill>
                  <a:srgbClr val="000000"/>
                </a:solidFill>
                <a:ea typeface="メイリオ" panose="020B0604030504040204" pitchFamily="50" charset="-128"/>
              </a:rPr>
              <a:t>施設・事業所等で働く方々へ</a:t>
            </a:r>
            <a:r>
              <a:rPr lang="ja-JP" altLang="en-US" sz="2000" dirty="0" smtClean="0">
                <a:solidFill>
                  <a:srgbClr val="000000"/>
                </a:solidFill>
                <a:ea typeface="メイリオ" panose="020B0604030504040204" pitchFamily="50" charset="-128"/>
              </a:rPr>
              <a:t>の身体</a:t>
            </a:r>
            <a:r>
              <a:rPr lang="ja-JP" altLang="en-US" sz="2000" dirty="0">
                <a:solidFill>
                  <a:srgbClr val="000000"/>
                </a:solidFill>
                <a:ea typeface="メイリオ" panose="020B0604030504040204" pitchFamily="50" charset="-128"/>
              </a:rPr>
              <a:t>拘束廃止・防止の手引き（令和６年</a:t>
            </a:r>
            <a:r>
              <a:rPr lang="ja-JP" altLang="en-US" sz="2000" dirty="0" smtClean="0">
                <a:solidFill>
                  <a:srgbClr val="000000"/>
                </a:solidFill>
                <a:ea typeface="メイリオ" panose="020B0604030504040204" pitchFamily="50" charset="-128"/>
              </a:rPr>
              <a:t>３月）</a:t>
            </a:r>
            <a:endParaRPr lang="en-US" altLang="ja-JP" sz="2000" dirty="0">
              <a:solidFill>
                <a:srgbClr val="000000"/>
              </a:solidFill>
              <a:ea typeface="メイリオ" panose="020B0604030504040204" pitchFamily="50" charset="-128"/>
            </a:endParaRPr>
          </a:p>
          <a:p>
            <a:pPr marL="354013"/>
            <a:r>
              <a:rPr lang="en-US" altLang="ja-JP" dirty="0">
                <a:solidFill>
                  <a:srgbClr val="000000"/>
                </a:solidFill>
                <a:ea typeface="メイリオ" panose="020B0604030504040204" pitchFamily="50" charset="-128"/>
                <a:hlinkClick r:id="rId4"/>
              </a:rPr>
              <a:t>https://</a:t>
            </a:r>
            <a:r>
              <a:rPr lang="en-US" altLang="ja-JP" dirty="0" smtClean="0">
                <a:solidFill>
                  <a:srgbClr val="000000"/>
                </a:solidFill>
                <a:ea typeface="メイリオ" panose="020B0604030504040204" pitchFamily="50" charset="-128"/>
                <a:hlinkClick r:id="rId4"/>
              </a:rPr>
              <a:t>www.mhlw.go.jp/content/12300000/001248430.pdf</a:t>
            </a:r>
            <a:endParaRPr lang="ja-JP" altLang="en-US" dirty="0">
              <a:solidFill>
                <a:srgbClr val="000000"/>
              </a:solidFill>
              <a:ea typeface="メイリオ" panose="020B0604030504040204" pitchFamily="50" charset="-128"/>
            </a:endParaRPr>
          </a:p>
        </p:txBody>
      </p:sp>
      <p:sp>
        <p:nvSpPr>
          <p:cNvPr id="3" name="スライド番号プレースホルダー 2"/>
          <p:cNvSpPr>
            <a:spLocks noGrp="1"/>
          </p:cNvSpPr>
          <p:nvPr>
            <p:ph type="sldNum" sz="quarter" idx="12"/>
          </p:nvPr>
        </p:nvSpPr>
        <p:spPr>
          <a:xfrm>
            <a:off x="9448799" y="6492875"/>
            <a:ext cx="2743200" cy="365125"/>
          </a:xfrm>
        </p:spPr>
        <p:txBody>
          <a:bodyPr/>
          <a:lstStyle/>
          <a:p>
            <a:fld id="{D339279A-9CE5-4E47-B07B-F5EE1F1AD395}" type="slidenum">
              <a:rPr kumimoji="1" lang="ja-JP" altLang="en-US" smtClean="0"/>
              <a:t>23</a:t>
            </a:fld>
            <a:endParaRPr kumimoji="1" lang="ja-JP" altLang="en-US"/>
          </a:p>
        </p:txBody>
      </p:sp>
      <p:sp>
        <p:nvSpPr>
          <p:cNvPr id="4" name="角丸四角形 3"/>
          <p:cNvSpPr/>
          <p:nvPr/>
        </p:nvSpPr>
        <p:spPr>
          <a:xfrm>
            <a:off x="398076" y="681532"/>
            <a:ext cx="11395846" cy="1238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身体拘束は、本人の行動を、当人以外の者が制限することであり、当然してはならないことです。</a:t>
            </a:r>
          </a:p>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緊急やむを得ない場合であっても、当人以外の者が、本人に対して、非常に強い権限を行使する重みを理解し、本人の尊厳を守るために、適正な手続きを極めて慎重に行う必要があります。</a:t>
            </a:r>
            <a:endParaRPr lang="en-US" altLang="ja-JP"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endParaRPr>
          </a:p>
        </p:txBody>
      </p:sp>
      <p:sp>
        <p:nvSpPr>
          <p:cNvPr id="6" name="角丸四角形 5"/>
          <p:cNvSpPr/>
          <p:nvPr/>
        </p:nvSpPr>
        <p:spPr>
          <a:xfrm>
            <a:off x="2490147" y="9945"/>
            <a:ext cx="7649493" cy="8159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ja-JP" altLang="en-US" sz="2400" b="1" dirty="0">
                <a:solidFill>
                  <a:srgbClr val="FF0000"/>
                </a:solidFill>
                <a:ea typeface="メイリオ" panose="020B0604030504040204" pitchFamily="50" charset="-128"/>
              </a:rPr>
              <a:t>身体拘束をしないことが基本！！</a:t>
            </a:r>
            <a:endParaRPr lang="en-US" altLang="ja-JP" sz="2400" b="1" dirty="0">
              <a:solidFill>
                <a:srgbClr val="FF0000"/>
              </a:solidFill>
              <a:ea typeface="メイリオ" panose="020B0604030504040204" pitchFamily="50" charset="-128"/>
            </a:endParaRPr>
          </a:p>
          <a:p>
            <a:pPr algn="ctr"/>
            <a:r>
              <a:rPr lang="ja-JP" altLang="en-US" sz="2400" b="1" dirty="0">
                <a:solidFill>
                  <a:srgbClr val="FF0000"/>
                </a:solidFill>
                <a:ea typeface="メイリオ" panose="020B0604030504040204" pitchFamily="50" charset="-128"/>
              </a:rPr>
              <a:t>身体拘束は、原則としてすべて高齢者虐待に該当</a:t>
            </a:r>
            <a:r>
              <a:rPr lang="ja-JP" altLang="en-US" sz="2400" b="1" dirty="0" smtClean="0">
                <a:solidFill>
                  <a:srgbClr val="FF0000"/>
                </a:solidFill>
                <a:ea typeface="メイリオ" panose="020B0604030504040204" pitchFamily="50" charset="-128"/>
              </a:rPr>
              <a:t>する</a:t>
            </a:r>
            <a:endParaRPr lang="en-US" altLang="ja-JP" dirty="0">
              <a:ea typeface="メイリオ" panose="020B0604030504040204" pitchFamily="50" charset="-128"/>
            </a:endParaRP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8778440"/>
      </p:ext>
    </p:extLst>
  </p:cSld>
  <p:clrMapOvr>
    <a:masterClrMapping/>
  </p:clrMapOvr>
  <mc:AlternateContent xmlns:mc="http://schemas.openxmlformats.org/markup-compatibility/2006" xmlns:p14="http://schemas.microsoft.com/office/powerpoint/2010/main">
    <mc:Choice Requires="p14">
      <p:transition spd="slow" p14:dur="2000" advTm="55189"/>
    </mc:Choice>
    <mc:Fallback xmlns="">
      <p:transition spd="slow" advTm="5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392022" y="121244"/>
            <a:ext cx="9428378" cy="398060"/>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介護事業者は、</a:t>
            </a:r>
            <a:r>
              <a:rPr lang="ja-JP" altLang="en-US" sz="2000" dirty="0" smtClean="0">
                <a:solidFill>
                  <a:schemeClr val="tx1"/>
                </a:solidFill>
              </a:rPr>
              <a:t>次に掲げる措置</a:t>
            </a:r>
            <a:r>
              <a:rPr lang="ja-JP" altLang="en-US" sz="2000" dirty="0">
                <a:solidFill>
                  <a:schemeClr val="tx1"/>
                </a:solidFill>
              </a:rPr>
              <a:t>を講じることが義務付けられています</a:t>
            </a:r>
            <a:endParaRPr kumimoji="1" lang="ja-JP" altLang="en-US" sz="2000" dirty="0">
              <a:solidFill>
                <a:schemeClr val="tx1"/>
              </a:solidFill>
            </a:endParaRPr>
          </a:p>
        </p:txBody>
      </p:sp>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24</a:t>
            </a:fld>
            <a:endParaRPr kumimoji="1" lang="ja-JP" altLang="en-US" dirty="0"/>
          </a:p>
        </p:txBody>
      </p:sp>
      <p:pic>
        <p:nvPicPr>
          <p:cNvPr id="15" name="図 14"/>
          <p:cNvPicPr>
            <a:picLocks noChangeAspect="1"/>
          </p:cNvPicPr>
          <p:nvPr/>
        </p:nvPicPr>
        <p:blipFill>
          <a:blip r:embed="rId4"/>
          <a:stretch>
            <a:fillRect/>
          </a:stretch>
        </p:blipFill>
        <p:spPr>
          <a:xfrm>
            <a:off x="122875" y="978568"/>
            <a:ext cx="11966671" cy="5394936"/>
          </a:xfrm>
          <a:prstGeom prst="rect">
            <a:avLst/>
          </a:prstGeom>
          <a:ln>
            <a:solidFill>
              <a:schemeClr val="accent1">
                <a:shade val="50000"/>
              </a:schemeClr>
            </a:solidFill>
          </a:ln>
        </p:spPr>
      </p:pic>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9352937"/>
      </p:ext>
    </p:extLst>
  </p:cSld>
  <p:clrMapOvr>
    <a:masterClrMapping/>
  </p:clrMapOvr>
  <mc:AlternateContent xmlns:mc="http://schemas.openxmlformats.org/markup-compatibility/2006" xmlns:p14="http://schemas.microsoft.com/office/powerpoint/2010/main">
    <mc:Choice Requires="p14">
      <p:transition spd="slow" p14:dur="2000" advTm="11634"/>
    </mc:Choice>
    <mc:Fallback xmlns="">
      <p:transition spd="slow" advTm="11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7619" y="1938992"/>
            <a:ext cx="12192000" cy="5016758"/>
          </a:xfrm>
          <a:prstGeom prst="rect">
            <a:avLst/>
          </a:prstGeom>
          <a:noFill/>
          <a:ln w="12700">
            <a:solidFill>
              <a:schemeClr val="tx1"/>
            </a:solidFill>
          </a:ln>
        </p:spPr>
        <p:txBody>
          <a:bodyPr wrap="square" rtlCol="0">
            <a:spAutoFit/>
          </a:bodyPr>
          <a:lstStyle/>
          <a:p>
            <a:pPr algn="ctr"/>
            <a:r>
              <a:rPr lang="ja-JP" altLang="en-US" sz="2000" dirty="0" smtClean="0"/>
              <a:t>令和５年度</a:t>
            </a:r>
            <a:r>
              <a:rPr lang="ja-JP" altLang="en-US" sz="2000" dirty="0"/>
              <a:t>熊本</a:t>
            </a:r>
            <a:r>
              <a:rPr lang="ja-JP" altLang="en-US" sz="2000" dirty="0" smtClean="0"/>
              <a:t>県内の高齢者虐待防止法に</a:t>
            </a:r>
            <a:r>
              <a:rPr lang="ja-JP" altLang="en-US" sz="2000" dirty="0"/>
              <a:t>基づく対応状況等に関する調査結果から</a:t>
            </a:r>
            <a:endParaRPr lang="en-US" altLang="ja-JP" sz="2000" dirty="0" smtClean="0"/>
          </a:p>
          <a:p>
            <a:pPr algn="ctr"/>
            <a:r>
              <a:rPr lang="ja-JP" altLang="en-US" sz="2000" dirty="0" smtClean="0"/>
              <a:t>～要介護施設従事者等による虐待件数～　</a:t>
            </a:r>
            <a:endParaRPr lang="en-US" altLang="ja-JP" sz="2000" dirty="0"/>
          </a:p>
          <a:p>
            <a:pPr algn="ctr"/>
            <a:endParaRPr lang="en-US" altLang="ja-JP"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000" dirty="0"/>
          </a:p>
          <a:p>
            <a:pPr algn="ctr"/>
            <a:r>
              <a:rPr lang="ja-JP" altLang="en-US" sz="2000" dirty="0" smtClean="0"/>
              <a:t>～虐待の発生要因（課題区分別に件数が多い上位</a:t>
            </a:r>
            <a:r>
              <a:rPr lang="en-US" altLang="ja-JP" sz="2000" dirty="0" smtClean="0"/>
              <a:t>2</a:t>
            </a:r>
            <a:r>
              <a:rPr lang="ja-JP" altLang="en-US" sz="2000" dirty="0" smtClean="0"/>
              <a:t>つ）～</a:t>
            </a:r>
            <a:endParaRPr lang="en-US" altLang="ja-JP" sz="2000" dirty="0" smtClean="0"/>
          </a:p>
          <a:p>
            <a:pPr algn="ctr"/>
            <a:endParaRPr lang="en-US" altLang="ja-JP" sz="2000" dirty="0" smtClean="0"/>
          </a:p>
          <a:p>
            <a:r>
              <a:rPr lang="ja-JP" altLang="en-US" sz="1600" dirty="0" smtClean="0"/>
              <a:t>　</a:t>
            </a:r>
            <a:endParaRPr lang="en-US" altLang="ja-JP" sz="1600" dirty="0" smtClean="0"/>
          </a:p>
          <a:p>
            <a:endParaRPr lang="en-US" altLang="ja-JP" sz="1600" dirty="0"/>
          </a:p>
          <a:p>
            <a:endParaRPr lang="en-US" altLang="ja-JP" sz="1600" dirty="0" smtClean="0"/>
          </a:p>
          <a:p>
            <a:endParaRPr lang="en-US" altLang="ja-JP" sz="1600" dirty="0"/>
          </a:p>
          <a:p>
            <a:endParaRPr lang="en-US" altLang="ja-JP" sz="1600" dirty="0" smtClean="0"/>
          </a:p>
          <a:p>
            <a:pPr algn="ctr"/>
            <a:endParaRPr lang="en-US" altLang="ja-JP" sz="1000" dirty="0" smtClean="0"/>
          </a:p>
          <a:p>
            <a:pPr algn="r"/>
            <a:endParaRPr lang="en-US" altLang="ja-JP" sz="1200" dirty="0" smtClean="0"/>
          </a:p>
          <a:p>
            <a:r>
              <a:rPr lang="ja-JP" altLang="en-US" sz="1400" dirty="0" smtClean="0"/>
              <a:t>　　　出展：熊本県認知症施策・地域ケア</a:t>
            </a:r>
            <a:r>
              <a:rPr lang="ja-JP" altLang="en-US" sz="1400" dirty="0"/>
              <a:t>推進課「令和</a:t>
            </a:r>
            <a:r>
              <a:rPr lang="en-US" altLang="ja-JP" sz="1400" dirty="0"/>
              <a:t>5</a:t>
            </a:r>
            <a:r>
              <a:rPr lang="ja-JP" altLang="en-US" sz="1400" dirty="0" smtClean="0"/>
              <a:t>年度の</a:t>
            </a:r>
            <a:r>
              <a:rPr lang="ja-JP" altLang="en-US" sz="1400" dirty="0"/>
              <a:t>熊本県内における「高齢者虐待防止法」に基づく対応状況等に関する調査結果」</a:t>
            </a:r>
            <a:r>
              <a:rPr lang="ja-JP" altLang="en-US" sz="1400" dirty="0" smtClean="0"/>
              <a:t>　　　</a:t>
            </a:r>
            <a:endParaRPr lang="en-US" altLang="ja-JP" sz="1400" dirty="0" smtClean="0"/>
          </a:p>
        </p:txBody>
      </p:sp>
      <p:sp>
        <p:nvSpPr>
          <p:cNvPr id="19" name="正方形/長方形 18"/>
          <p:cNvSpPr/>
          <p:nvPr/>
        </p:nvSpPr>
        <p:spPr>
          <a:xfrm>
            <a:off x="-7620" y="0"/>
            <a:ext cx="12192000" cy="1938992"/>
          </a:xfrm>
          <a:prstGeom prst="rect">
            <a:avLst/>
          </a:prstGeom>
          <a:ln w="19050">
            <a:noFill/>
          </a:ln>
        </p:spPr>
        <p:txBody>
          <a:bodyPr wrap="square">
            <a:spAutoFit/>
          </a:bodyPr>
          <a:lstStyle/>
          <a:p>
            <a:r>
              <a:rPr lang="ja-JP" altLang="en-US" sz="2000" dirty="0" smtClean="0"/>
              <a:t>■ 高齢者虐待に係る通報</a:t>
            </a:r>
            <a:endParaRPr lang="en-US" altLang="ja-JP" sz="2000" dirty="0" smtClean="0"/>
          </a:p>
          <a:p>
            <a:pPr marL="273050" indent="-273050"/>
            <a:r>
              <a:rPr lang="ja-JP" altLang="en-US" sz="2000" dirty="0" smtClean="0"/>
              <a:t>・養護者による虐待</a:t>
            </a:r>
            <a:r>
              <a:rPr lang="ja-JP" altLang="en-US" sz="2000" dirty="0"/>
              <a:t>を受けたと思われる高齢者を発見</a:t>
            </a:r>
            <a:r>
              <a:rPr lang="ja-JP" altLang="en-US" sz="2000" dirty="0" smtClean="0"/>
              <a:t>した者は、当該高齢者の生命又は身体に重大な危険が生じている場合は、速やかに、これを市町村に通報しなければならない。</a:t>
            </a:r>
            <a:endParaRPr lang="en-US" altLang="ja-JP" sz="2000" dirty="0" smtClean="0"/>
          </a:p>
          <a:p>
            <a:pPr marL="266700" indent="-266700"/>
            <a:r>
              <a:rPr lang="ja-JP" altLang="en-US" sz="2000" dirty="0" smtClean="0"/>
              <a:t>・自らが従事する養</a:t>
            </a:r>
            <a:r>
              <a:rPr lang="ja-JP" altLang="en-US" sz="2000" dirty="0"/>
              <a:t>介護</a:t>
            </a:r>
            <a:r>
              <a:rPr lang="ja-JP" altLang="en-US" sz="2000" dirty="0" smtClean="0"/>
              <a:t>施設や養介護事業所で、養介護施設従業者等による高齢者</a:t>
            </a:r>
            <a:r>
              <a:rPr lang="ja-JP" altLang="en-US" sz="2000" dirty="0"/>
              <a:t>虐待</a:t>
            </a:r>
            <a:r>
              <a:rPr lang="ja-JP" altLang="en-US" sz="2000" dirty="0" smtClean="0"/>
              <a:t>を受けたと思われる高齢者を発見</a:t>
            </a:r>
            <a:r>
              <a:rPr lang="ja-JP" altLang="en-US" sz="2000" dirty="0"/>
              <a:t>した</a:t>
            </a:r>
            <a:r>
              <a:rPr lang="ja-JP" altLang="en-US" sz="2000" dirty="0" smtClean="0"/>
              <a:t>場合は、速やかに市町村に通報しなければならない。</a:t>
            </a:r>
            <a:endParaRPr lang="ja-JP" altLang="en-US" sz="2000" dirty="0"/>
          </a:p>
          <a:p>
            <a:r>
              <a:rPr lang="ja-JP" altLang="en-US" sz="2000" dirty="0" smtClean="0"/>
              <a:t>・養</a:t>
            </a:r>
            <a:r>
              <a:rPr lang="ja-JP" altLang="en-US" sz="2000" dirty="0"/>
              <a:t>介護施設従事者等は、通報したことを理由と</a:t>
            </a:r>
            <a:r>
              <a:rPr lang="ja-JP" altLang="en-US" sz="2000" dirty="0" smtClean="0"/>
              <a:t>して</a:t>
            </a:r>
            <a:r>
              <a:rPr lang="ja-JP" altLang="en-US" sz="2000" dirty="0"/>
              <a:t>、解雇その他不利益な扱いを受けない</a:t>
            </a:r>
            <a:r>
              <a:rPr lang="ja-JP" altLang="en-US" sz="2000" dirty="0" smtClean="0"/>
              <a:t>。</a:t>
            </a:r>
            <a:endParaRPr lang="ja-JP" altLang="en-US" sz="2000" dirty="0"/>
          </a:p>
        </p:txBody>
      </p:sp>
      <p:sp>
        <p:nvSpPr>
          <p:cNvPr id="3" name="スライド番号プレースホルダー 2"/>
          <p:cNvSpPr>
            <a:spLocks noGrp="1"/>
          </p:cNvSpPr>
          <p:nvPr>
            <p:ph type="sldNum" sz="quarter" idx="12"/>
          </p:nvPr>
        </p:nvSpPr>
        <p:spPr>
          <a:xfrm>
            <a:off x="9236013" y="6465832"/>
            <a:ext cx="2743200" cy="365125"/>
          </a:xfrm>
        </p:spPr>
        <p:txBody>
          <a:bodyPr/>
          <a:lstStyle/>
          <a:p>
            <a:fld id="{D339279A-9CE5-4E47-B07B-F5EE1F1AD395}" type="slidenum">
              <a:rPr kumimoji="1" lang="ja-JP" altLang="en-US" smtClean="0"/>
              <a:t>25</a:t>
            </a:fld>
            <a:endParaRPr kumimoji="1" lang="ja-JP" altLang="en-US" dirty="0"/>
          </a:p>
        </p:txBody>
      </p:sp>
      <p:pic>
        <p:nvPicPr>
          <p:cNvPr id="2" name="図 1"/>
          <p:cNvPicPr>
            <a:picLocks noChangeAspect="1"/>
          </p:cNvPicPr>
          <p:nvPr/>
        </p:nvPicPr>
        <p:blipFill>
          <a:blip r:embed="rId4"/>
          <a:stretch>
            <a:fillRect/>
          </a:stretch>
        </p:blipFill>
        <p:spPr>
          <a:xfrm>
            <a:off x="1" y="2590801"/>
            <a:ext cx="12192000" cy="1900217"/>
          </a:xfrm>
          <a:prstGeom prst="rect">
            <a:avLst/>
          </a:prstGeom>
          <a:ln>
            <a:solidFill>
              <a:schemeClr val="tx1"/>
            </a:solidFill>
          </a:ln>
        </p:spPr>
      </p:pic>
      <p:pic>
        <p:nvPicPr>
          <p:cNvPr id="6" name="図 5"/>
          <p:cNvPicPr>
            <a:picLocks noChangeAspect="1"/>
          </p:cNvPicPr>
          <p:nvPr/>
        </p:nvPicPr>
        <p:blipFill>
          <a:blip r:embed="rId5"/>
          <a:stretch>
            <a:fillRect/>
          </a:stretch>
        </p:blipFill>
        <p:spPr>
          <a:xfrm>
            <a:off x="1" y="4756806"/>
            <a:ext cx="12192000" cy="1814824"/>
          </a:xfrm>
          <a:prstGeom prst="rect">
            <a:avLst/>
          </a:prstGeom>
        </p:spPr>
      </p:pic>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774959"/>
      </p:ext>
    </p:extLst>
  </p:cSld>
  <p:clrMapOvr>
    <a:masterClrMapping/>
  </p:clrMapOvr>
  <mc:AlternateContent xmlns:mc="http://schemas.openxmlformats.org/markup-compatibility/2006" xmlns:p14="http://schemas.microsoft.com/office/powerpoint/2010/main">
    <mc:Choice Requires="p14">
      <p:transition spd="slow" p14:dur="2000" advTm="28244"/>
    </mc:Choice>
    <mc:Fallback xmlns="">
      <p:transition spd="slow" advTm="2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26</a:t>
            </a:fld>
            <a:endParaRPr kumimoji="1" lang="ja-JP" altLang="en-US" dirty="0"/>
          </a:p>
        </p:txBody>
      </p:sp>
      <p:sp>
        <p:nvSpPr>
          <p:cNvPr id="3" name="正方形/長方形 2"/>
          <p:cNvSpPr/>
          <p:nvPr/>
        </p:nvSpPr>
        <p:spPr>
          <a:xfrm>
            <a:off x="0" y="812164"/>
            <a:ext cx="12023188" cy="6140142"/>
          </a:xfrm>
          <a:prstGeom prst="rect">
            <a:avLst/>
          </a:prstGeom>
        </p:spPr>
        <p:txBody>
          <a:bodyPr wrap="square">
            <a:spAutoFit/>
          </a:bodyPr>
          <a:lstStyle/>
          <a:p>
            <a:endParaRPr lang="en-US" altLang="ja-JP" sz="500" dirty="0" smtClean="0">
              <a:solidFill>
                <a:srgbClr val="000000"/>
              </a:solidFill>
            </a:endParaRPr>
          </a:p>
          <a:p>
            <a:r>
              <a:rPr lang="ja-JP" altLang="en-US" sz="2000" dirty="0" smtClean="0">
                <a:solidFill>
                  <a:srgbClr val="000000"/>
                </a:solidFill>
              </a:rPr>
              <a:t>介護</a:t>
            </a:r>
            <a:r>
              <a:rPr lang="ja-JP" altLang="en-US" sz="2000" dirty="0">
                <a:solidFill>
                  <a:srgbClr val="000000"/>
                </a:solidFill>
              </a:rPr>
              <a:t>現場における生産性の向上に資する取組の促進を図る観点から、現場における課題を抽出及び分析した上で</a:t>
            </a:r>
            <a:r>
              <a:rPr lang="ja-JP" altLang="en-US" sz="2000" dirty="0" smtClean="0">
                <a:solidFill>
                  <a:srgbClr val="000000"/>
                </a:solidFill>
              </a:rPr>
              <a:t>、事業所</a:t>
            </a:r>
            <a:r>
              <a:rPr lang="ja-JP" altLang="en-US" sz="2000" dirty="0">
                <a:solidFill>
                  <a:srgbClr val="000000"/>
                </a:solidFill>
              </a:rPr>
              <a:t>の状況に応じて、利用者の安全並びに介護サービスの質の確保及び職員の負担軽減に資する方策を検討するための委員会の設置が</a:t>
            </a:r>
            <a:r>
              <a:rPr lang="ja-JP" altLang="en-US" sz="2000" dirty="0" smtClean="0">
                <a:solidFill>
                  <a:srgbClr val="000000"/>
                </a:solidFill>
              </a:rPr>
              <a:t>義務付けられます。（</a:t>
            </a:r>
            <a:r>
              <a:rPr lang="ja-JP" altLang="en-US" sz="2000" u="sng" dirty="0" smtClean="0">
                <a:solidFill>
                  <a:srgbClr val="000000"/>
                </a:solidFill>
              </a:rPr>
              <a:t>令和</a:t>
            </a:r>
            <a:r>
              <a:rPr lang="en-US" altLang="ja-JP" sz="2000" u="sng" dirty="0">
                <a:solidFill>
                  <a:srgbClr val="000000"/>
                </a:solidFill>
              </a:rPr>
              <a:t>9</a:t>
            </a:r>
            <a:r>
              <a:rPr lang="ja-JP" altLang="en-US" sz="2000" u="sng" dirty="0">
                <a:solidFill>
                  <a:srgbClr val="000000"/>
                </a:solidFill>
              </a:rPr>
              <a:t>年</a:t>
            </a:r>
            <a:r>
              <a:rPr lang="en-US" altLang="ja-JP" sz="2000" u="sng" dirty="0">
                <a:solidFill>
                  <a:srgbClr val="000000"/>
                </a:solidFill>
              </a:rPr>
              <a:t>3</a:t>
            </a:r>
            <a:r>
              <a:rPr lang="ja-JP" altLang="en-US" sz="2000" u="sng" dirty="0">
                <a:solidFill>
                  <a:srgbClr val="000000"/>
                </a:solidFill>
              </a:rPr>
              <a:t>月</a:t>
            </a:r>
            <a:r>
              <a:rPr lang="en-US" altLang="ja-JP" sz="2000" u="sng" dirty="0">
                <a:solidFill>
                  <a:srgbClr val="000000"/>
                </a:solidFill>
              </a:rPr>
              <a:t>31</a:t>
            </a:r>
            <a:r>
              <a:rPr lang="ja-JP" altLang="en-US" sz="2000" u="sng" dirty="0" smtClean="0">
                <a:solidFill>
                  <a:srgbClr val="000000"/>
                </a:solidFill>
              </a:rPr>
              <a:t>日までは経過措置</a:t>
            </a:r>
            <a:r>
              <a:rPr lang="ja-JP" altLang="en-US" sz="2000" dirty="0" smtClean="0">
                <a:solidFill>
                  <a:srgbClr val="000000"/>
                </a:solidFill>
              </a:rPr>
              <a:t>）</a:t>
            </a:r>
            <a:endParaRPr lang="en-US" altLang="ja-JP" sz="2000" dirty="0" smtClean="0">
              <a:solidFill>
                <a:srgbClr val="000000"/>
              </a:solidFill>
            </a:endParaRPr>
          </a:p>
          <a:p>
            <a:pPr marL="266700" indent="-266700"/>
            <a:endParaRPr lang="en-US" altLang="ja-JP" sz="1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事業者は、当該事業所における業務の効率化、介護サービスの質の向上その他の生産性の向上に資する取組の促進を図るため、当該事業所に</a:t>
            </a:r>
            <a:r>
              <a:rPr lang="ja-JP" altLang="en-US" sz="2000" dirty="0" smtClean="0">
                <a:solidFill>
                  <a:srgbClr val="000000"/>
                </a:solidFill>
              </a:rPr>
              <a:t>おける利用者の</a:t>
            </a:r>
            <a:r>
              <a:rPr lang="ja-JP" altLang="en-US" sz="2000" dirty="0">
                <a:solidFill>
                  <a:srgbClr val="000000"/>
                </a:solidFill>
              </a:rPr>
              <a:t>安全並びに介護サービスの質の確保及び職員の負担軽減に資する方策を検討するための委員会（テレビ電話装置等を活用して行うことができるものとする。）を定期的に開催しなければならない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a:t>
            </a:r>
            <a:r>
              <a:rPr lang="ja-JP" altLang="en-US" sz="2000" u="sng" dirty="0">
                <a:solidFill>
                  <a:srgbClr val="000000"/>
                </a:solidFill>
              </a:rPr>
              <a:t>委員会構成メンバー</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本委員会は、生産性向上の取組を促進する観点から、管理者やケア等を行う職種を含む幅広い職種により構成することが望ましく、各事業所の状況に応じ、必要な構成メンバーを検討すること</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開催頻度</a:t>
            </a:r>
            <a:r>
              <a:rPr lang="ja-JP" altLang="en-US" sz="2000" dirty="0" smtClean="0">
                <a:solidFill>
                  <a:srgbClr val="000000"/>
                </a:solidFill>
              </a:rPr>
              <a:t>）</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本委員会は、定期的に開催することが必要であるが、開催する頻度については、本委員会の開催が形骸化することがないよう留意した上で、各事業所の状況を踏まえ、適切な開催頻度を決めることが望ましい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ガイドライン等</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本委員会の開催に当たっては、厚生労働省老健局高齢者支援課 「介護サービス事業における生産性向上に資するガイドライン」等を参考に取組を進めることが望ましい</a:t>
            </a:r>
            <a:r>
              <a:rPr lang="ja-JP" altLang="en-US" sz="2000" dirty="0" smtClean="0">
                <a:solidFill>
                  <a:srgbClr val="000000"/>
                </a:solidFill>
              </a:rPr>
              <a:t>。</a:t>
            </a:r>
            <a:endParaRPr lang="en-US" altLang="ja-JP" sz="2000" dirty="0" smtClean="0">
              <a:solidFill>
                <a:srgbClr val="000000"/>
              </a:solidFill>
            </a:endParaRPr>
          </a:p>
          <a:p>
            <a:r>
              <a:rPr lang="ja-JP" altLang="en-US" sz="2000" dirty="0" smtClean="0">
                <a:solidFill>
                  <a:srgbClr val="000000"/>
                </a:solidFill>
              </a:rPr>
              <a:t>　　</a:t>
            </a:r>
            <a:r>
              <a:rPr lang="en-US" altLang="ja-JP" sz="2000" dirty="0" smtClean="0">
                <a:solidFill>
                  <a:srgbClr val="000000"/>
                </a:solidFill>
              </a:rPr>
              <a:t>【</a:t>
            </a:r>
            <a:r>
              <a:rPr lang="ja-JP" altLang="en-US" sz="2000" dirty="0" smtClean="0">
                <a:solidFill>
                  <a:srgbClr val="000000"/>
                </a:solidFill>
              </a:rPr>
              <a:t>参照</a:t>
            </a:r>
            <a:r>
              <a:rPr lang="en-US" altLang="ja-JP" sz="2000" dirty="0" smtClean="0">
                <a:solidFill>
                  <a:srgbClr val="000000"/>
                </a:solidFill>
              </a:rPr>
              <a:t>】</a:t>
            </a:r>
            <a:r>
              <a:rPr lang="ja-JP" altLang="en-US" sz="2000" dirty="0" smtClean="0">
                <a:solidFill>
                  <a:srgbClr val="000000"/>
                </a:solidFill>
              </a:rPr>
              <a:t>厚生労働省ホームページ「介護分野の生産性向上 ～お知らせ～」</a:t>
            </a:r>
          </a:p>
          <a:p>
            <a:pPr marL="1427163"/>
            <a:r>
              <a:rPr lang="ja-JP" altLang="en-US" dirty="0">
                <a:solidFill>
                  <a:srgbClr val="000000"/>
                </a:solidFill>
              </a:rPr>
              <a:t>　</a:t>
            </a:r>
            <a:r>
              <a:rPr lang="en-US" altLang="ja-JP" u="sng" dirty="0" smtClean="0">
                <a:solidFill>
                  <a:srgbClr val="0563C2"/>
                </a:solidFill>
              </a:rPr>
              <a:t>https</a:t>
            </a:r>
            <a:r>
              <a:rPr lang="en-US" altLang="ja-JP" u="sng" dirty="0">
                <a:solidFill>
                  <a:srgbClr val="0563C2"/>
                </a:solidFill>
              </a:rPr>
              <a:t>://</a:t>
            </a:r>
            <a:r>
              <a:rPr lang="en-US" altLang="ja-JP" u="sng" dirty="0" smtClean="0">
                <a:solidFill>
                  <a:srgbClr val="0563C2"/>
                </a:solidFill>
              </a:rPr>
              <a:t>www.mhlw.go.jp/stf/kaigo-seisansei-information.html</a:t>
            </a:r>
            <a:endParaRPr lang="ja-JP" altLang="en-US" dirty="0">
              <a:solidFill>
                <a:srgbClr val="000000"/>
              </a:solidFill>
            </a:endParaRPr>
          </a:p>
        </p:txBody>
      </p:sp>
      <p:sp>
        <p:nvSpPr>
          <p:cNvPr id="4" name="タイトル 1"/>
          <p:cNvSpPr txBox="1">
            <a:spLocks/>
          </p:cNvSpPr>
          <p:nvPr/>
        </p:nvSpPr>
        <p:spPr>
          <a:xfrm>
            <a:off x="0" y="-1"/>
            <a:ext cx="12192000" cy="812165"/>
          </a:xfrm>
          <a:prstGeom prst="rect">
            <a:avLst/>
          </a:prstGeom>
          <a:solidFill>
            <a:schemeClr val="accent1">
              <a:lumMod val="20000"/>
              <a:lumOff val="80000"/>
            </a:schemeClr>
          </a:solidFill>
          <a:ln w="25400">
            <a:solidFill>
              <a:schemeClr val="tx1"/>
            </a:solidFill>
          </a:ln>
        </p:spPr>
        <p:txBody>
          <a:bodyPr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８</a:t>
            </a:r>
            <a:r>
              <a:rPr lang="ja-JP" altLang="en-US" sz="2400" b="1" dirty="0"/>
              <a:t>　</a:t>
            </a:r>
            <a:r>
              <a:rPr lang="ja-JP" altLang="en-US" sz="2400" b="1" dirty="0" smtClean="0"/>
              <a:t>生産性向上委員会について　</a:t>
            </a:r>
            <a:endParaRPr lang="en-US" altLang="ja-JP" sz="2400" b="1" dirty="0" smtClean="0"/>
          </a:p>
          <a:p>
            <a:pPr algn="r"/>
            <a:r>
              <a:rPr lang="en-US" altLang="ja-JP" sz="1800" dirty="0" smtClean="0">
                <a:solidFill>
                  <a:srgbClr val="000000"/>
                </a:solidFill>
                <a:latin typeface="+mn-lt"/>
              </a:rPr>
              <a:t>※ </a:t>
            </a:r>
            <a:r>
              <a:rPr lang="ja-JP" altLang="en-US" sz="1800" dirty="0" smtClean="0">
                <a:solidFill>
                  <a:srgbClr val="000000"/>
                </a:solidFill>
                <a:latin typeface="+mn-lt"/>
              </a:rPr>
              <a:t>令和</a:t>
            </a:r>
            <a:r>
              <a:rPr lang="en-US" altLang="ja-JP" sz="1800" dirty="0">
                <a:solidFill>
                  <a:srgbClr val="000000"/>
                </a:solidFill>
                <a:latin typeface="+mn-lt"/>
              </a:rPr>
              <a:t>9</a:t>
            </a:r>
            <a:r>
              <a:rPr lang="ja-JP" altLang="en-US" sz="1800" dirty="0" smtClean="0">
                <a:solidFill>
                  <a:srgbClr val="000000"/>
                </a:solidFill>
                <a:latin typeface="+mn-lt"/>
              </a:rPr>
              <a:t>年</a:t>
            </a:r>
            <a:r>
              <a:rPr lang="en-US" altLang="ja-JP" sz="1800" dirty="0" smtClean="0">
                <a:solidFill>
                  <a:srgbClr val="000000"/>
                </a:solidFill>
                <a:latin typeface="+mn-lt"/>
              </a:rPr>
              <a:t>4</a:t>
            </a:r>
            <a:r>
              <a:rPr lang="ja-JP" altLang="en-US" sz="1800" dirty="0" smtClean="0">
                <a:solidFill>
                  <a:srgbClr val="000000"/>
                </a:solidFill>
                <a:latin typeface="+mn-lt"/>
              </a:rPr>
              <a:t>月</a:t>
            </a:r>
            <a:r>
              <a:rPr lang="en-US" altLang="ja-JP" sz="1800" dirty="0" smtClean="0">
                <a:solidFill>
                  <a:srgbClr val="000000"/>
                </a:solidFill>
                <a:latin typeface="+mn-lt"/>
              </a:rPr>
              <a:t>1</a:t>
            </a:r>
            <a:r>
              <a:rPr lang="ja-JP" altLang="en-US" sz="1800" dirty="0" smtClean="0">
                <a:solidFill>
                  <a:srgbClr val="000000"/>
                </a:solidFill>
                <a:latin typeface="+mn-lt"/>
              </a:rPr>
              <a:t>日から義務化（</a:t>
            </a:r>
            <a:r>
              <a:rPr lang="ja-JP" altLang="en-US" sz="1800" dirty="0">
                <a:solidFill>
                  <a:srgbClr val="000000"/>
                </a:solidFill>
                <a:latin typeface="+mn-lt"/>
              </a:rPr>
              <a:t>居住系サービス、多機能系サービス、施設系サービス） </a:t>
            </a:r>
            <a:endParaRPr lang="en-US" altLang="ja-JP" sz="1800" b="1" dirty="0">
              <a:latin typeface="+mn-lt"/>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7652986"/>
      </p:ext>
    </p:extLst>
  </p:cSld>
  <p:clrMapOvr>
    <a:masterClrMapping/>
  </p:clrMapOvr>
  <mc:AlternateContent xmlns:mc="http://schemas.openxmlformats.org/markup-compatibility/2006" xmlns:p14="http://schemas.microsoft.com/office/powerpoint/2010/main">
    <mc:Choice Requires="p14">
      <p:transition spd="slow" p14:dur="2000" advTm="47802"/>
    </mc:Choice>
    <mc:Fallback xmlns="">
      <p:transition spd="slow" advTm="4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4387" y="6492875"/>
            <a:ext cx="2743200" cy="365125"/>
          </a:xfrm>
        </p:spPr>
        <p:txBody>
          <a:bodyPr/>
          <a:lstStyle/>
          <a:p>
            <a:fld id="{D339279A-9CE5-4E47-B07B-F5EE1F1AD395}" type="slidenum">
              <a:rPr kumimoji="1" lang="ja-JP" altLang="en-US" smtClean="0"/>
              <a:t>27</a:t>
            </a:fld>
            <a:endParaRPr kumimoji="1" lang="ja-JP" altLang="en-US" dirty="0"/>
          </a:p>
        </p:txBody>
      </p:sp>
      <p:sp>
        <p:nvSpPr>
          <p:cNvPr id="4" name="タイトル 1"/>
          <p:cNvSpPr txBox="1">
            <a:spLocks/>
          </p:cNvSpPr>
          <p:nvPr/>
        </p:nvSpPr>
        <p:spPr>
          <a:xfrm>
            <a:off x="0" y="0"/>
            <a:ext cx="12192000" cy="374073"/>
          </a:xfrm>
          <a:prstGeom prst="rect">
            <a:avLst/>
          </a:prstGeom>
          <a:solidFill>
            <a:schemeClr val="accent1">
              <a:lumMod val="20000"/>
              <a:lumOff val="80000"/>
            </a:schemeClr>
          </a:solidFill>
          <a:ln w="25400">
            <a:solidFill>
              <a:schemeClr val="tx1"/>
            </a:solidFill>
          </a:ln>
        </p:spPr>
        <p:txBody>
          <a:bodyPr tIns="36000"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９</a:t>
            </a:r>
            <a:r>
              <a:rPr lang="ja-JP" altLang="en-US" sz="2400" b="1" dirty="0"/>
              <a:t>　</a:t>
            </a:r>
            <a:r>
              <a:rPr lang="ja-JP" altLang="en-US" sz="2400" b="1" dirty="0" smtClean="0"/>
              <a:t>災害への備え</a:t>
            </a:r>
            <a:r>
              <a:rPr lang="ja-JP" altLang="en-US" sz="2400" b="1" dirty="0"/>
              <a:t>　</a:t>
            </a:r>
            <a:endParaRPr lang="en-US" altLang="ja-JP" sz="2400" b="1" dirty="0"/>
          </a:p>
        </p:txBody>
      </p:sp>
      <p:sp>
        <p:nvSpPr>
          <p:cNvPr id="9" name="正方形/長方形 8"/>
          <p:cNvSpPr/>
          <p:nvPr/>
        </p:nvSpPr>
        <p:spPr>
          <a:xfrm>
            <a:off x="0" y="5454721"/>
            <a:ext cx="12192000" cy="1369606"/>
          </a:xfrm>
          <a:prstGeom prst="rect">
            <a:avLst/>
          </a:prstGeom>
          <a:ln>
            <a:solidFill>
              <a:schemeClr val="tx1"/>
            </a:solidFill>
          </a:ln>
        </p:spPr>
        <p:txBody>
          <a:bodyPr wrap="square">
            <a:spAutoFit/>
          </a:bodyPr>
          <a:lstStyle/>
          <a:p>
            <a:pPr marL="82550" indent="180975"/>
            <a:endParaRPr lang="en-US" altLang="ja-JP" sz="300" dirty="0" smtClean="0"/>
          </a:p>
          <a:p>
            <a:pPr marL="82550" indent="180975"/>
            <a:r>
              <a:rPr lang="ja-JP" altLang="en-US" sz="1600" dirty="0" smtClean="0"/>
              <a:t>災害</a:t>
            </a:r>
            <a:r>
              <a:rPr lang="ja-JP" altLang="en-US" sz="1600" dirty="0"/>
              <a:t>時における高齢者施設・事業所の被害状況を国・自治体が迅速に把握・共有し、被災した介護施設等への迅速かつ適切な支援につなげるため、介護サービス情報公表システムに「災害時情報共有機能」が追加されています</a:t>
            </a:r>
            <a:r>
              <a:rPr lang="ja-JP" altLang="en-US" sz="1600" dirty="0" smtClean="0"/>
              <a:t>。</a:t>
            </a:r>
            <a:endParaRPr lang="en-US" altLang="ja-JP" sz="1600" dirty="0" smtClean="0"/>
          </a:p>
          <a:p>
            <a:pPr marL="82550" indent="180975"/>
            <a:r>
              <a:rPr lang="ja-JP" altLang="en-US" sz="1600" dirty="0" smtClean="0"/>
              <a:t>大規模災害等が発生した際に、厚生労働省が災害情報を登録した後、被災状況の入力が可能になります。</a:t>
            </a:r>
            <a:endParaRPr lang="en-US" altLang="ja-JP" sz="1600" dirty="0"/>
          </a:p>
          <a:p>
            <a:pPr marL="722313" indent="-442913"/>
            <a:r>
              <a:rPr lang="en-US" altLang="ja-JP" sz="1600" dirty="0" smtClean="0"/>
              <a:t>※ </a:t>
            </a:r>
            <a:r>
              <a:rPr lang="ja-JP" altLang="en-US" sz="1600" dirty="0" smtClean="0"/>
              <a:t>詳しく</a:t>
            </a:r>
            <a:r>
              <a:rPr lang="ja-JP" altLang="en-US" sz="1600" dirty="0"/>
              <a:t>は　県ホームページ（介護施設・事業所等における災害時情報共有システムについて</a:t>
            </a:r>
            <a:r>
              <a:rPr lang="ja-JP" altLang="en-US" sz="1600" dirty="0" smtClean="0"/>
              <a:t>）をご覧ください。</a:t>
            </a:r>
            <a:r>
              <a:rPr lang="en-US" altLang="ja-JP" sz="1600" dirty="0" smtClean="0">
                <a:hlinkClick r:id="rId4"/>
              </a:rPr>
              <a:t>https</a:t>
            </a:r>
            <a:r>
              <a:rPr lang="en-US" altLang="ja-JP" sz="1600" dirty="0">
                <a:hlinkClick r:id="rId4"/>
              </a:rPr>
              <a:t>://www.pref.kumamoto.jp/soshiki/32/101495.html</a:t>
            </a:r>
            <a:endParaRPr lang="ja-JP" altLang="en-US" sz="1600" dirty="0"/>
          </a:p>
        </p:txBody>
      </p:sp>
      <p:graphicFrame>
        <p:nvGraphicFramePr>
          <p:cNvPr id="19" name="表 18"/>
          <p:cNvGraphicFramePr>
            <a:graphicFrameLocks noGrp="1"/>
          </p:cNvGraphicFramePr>
          <p:nvPr>
            <p:extLst>
              <p:ext uri="{D42A27DB-BD31-4B8C-83A1-F6EECF244321}">
                <p14:modId xmlns:p14="http://schemas.microsoft.com/office/powerpoint/2010/main" val="2111004586"/>
              </p:ext>
            </p:extLst>
          </p:nvPr>
        </p:nvGraphicFramePr>
        <p:xfrm>
          <a:off x="0" y="501663"/>
          <a:ext cx="12192001" cy="4704365"/>
        </p:xfrm>
        <a:graphic>
          <a:graphicData uri="http://schemas.openxmlformats.org/drawingml/2006/table">
            <a:tbl>
              <a:tblPr/>
              <a:tblGrid>
                <a:gridCol w="817418">
                  <a:extLst>
                    <a:ext uri="{9D8B030D-6E8A-4147-A177-3AD203B41FA5}">
                      <a16:colId xmlns:a16="http://schemas.microsoft.com/office/drawing/2014/main" val="777439000"/>
                    </a:ext>
                  </a:extLst>
                </a:gridCol>
                <a:gridCol w="3588327">
                  <a:extLst>
                    <a:ext uri="{9D8B030D-6E8A-4147-A177-3AD203B41FA5}">
                      <a16:colId xmlns:a16="http://schemas.microsoft.com/office/drawing/2014/main" val="2634508687"/>
                    </a:ext>
                  </a:extLst>
                </a:gridCol>
                <a:gridCol w="1482437">
                  <a:extLst>
                    <a:ext uri="{9D8B030D-6E8A-4147-A177-3AD203B41FA5}">
                      <a16:colId xmlns:a16="http://schemas.microsoft.com/office/drawing/2014/main" val="921834559"/>
                    </a:ext>
                  </a:extLst>
                </a:gridCol>
                <a:gridCol w="1579418">
                  <a:extLst>
                    <a:ext uri="{9D8B030D-6E8A-4147-A177-3AD203B41FA5}">
                      <a16:colId xmlns:a16="http://schemas.microsoft.com/office/drawing/2014/main" val="1137287104"/>
                    </a:ext>
                  </a:extLst>
                </a:gridCol>
                <a:gridCol w="4724401">
                  <a:extLst>
                    <a:ext uri="{9D8B030D-6E8A-4147-A177-3AD203B41FA5}">
                      <a16:colId xmlns:a16="http://schemas.microsoft.com/office/drawing/2014/main" val="1520106068"/>
                    </a:ext>
                  </a:extLst>
                </a:gridCol>
              </a:tblGrid>
              <a:tr h="257251">
                <a:tc rowSpan="2">
                  <a:txBody>
                    <a:bodyPr/>
                    <a:lstStyle/>
                    <a:p>
                      <a:pPr algn="l" fontAlgn="ct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防災計画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zh-TW"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業務</a:t>
                      </a: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継続計画</a:t>
                      </a:r>
                      <a:r>
                        <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rPr>
                        <a:t>(BCP</a:t>
                      </a:r>
                      <a:r>
                        <a:rPr lang="en-US" altLang="zh-TW" sz="1800" b="0" i="0" u="none" strike="noStrike" dirty="0" smtClean="0">
                          <a:solidFill>
                            <a:srgbClr val="000000"/>
                          </a:solidFill>
                          <a:effectLst/>
                          <a:latin typeface="游ゴシック" panose="020B0400000000000000" pitchFamily="50" charset="-128"/>
                          <a:ea typeface="游ゴシック" panose="020B0400000000000000" pitchFamily="50" charset="-128"/>
                        </a:rPr>
                        <a:t>)</a:t>
                      </a:r>
                    </a:p>
                    <a:p>
                      <a:pPr algn="ctr" fontAlgn="ct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災害にかかる計画 </a:t>
                      </a:r>
                      <a:endPar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520555"/>
                  </a:ext>
                </a:extLst>
              </a:tr>
              <a:tr h="257251">
                <a:tc vMerge="1">
                  <a:txBody>
                    <a:bodyPr/>
                    <a:lstStyle/>
                    <a:p>
                      <a:endParaRPr kumimoji="1" lang="ja-JP" altLang="en-US"/>
                    </a:p>
                  </a:txBody>
                  <a:tcPr/>
                </a:tc>
                <a:tc>
                  <a:txBody>
                    <a:bodyPr/>
                    <a:lstStyle/>
                    <a:p>
                      <a:pPr algn="ctr"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非常災害対策計画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消防計画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避難確保計画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831794429"/>
                  </a:ext>
                </a:extLst>
              </a:tr>
              <a:tr h="892739">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対象施設等</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・入所系施設、</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事業所</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通所系事業所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・看護小規模多機能型居宅介護事業所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多数の者が出入、勤務、又は居住する防火対象物</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町防災計画に記載された要配慮者利用施設　</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該当なし</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全ての</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介護</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施設、事業所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3988198"/>
                  </a:ext>
                </a:extLst>
              </a:tr>
              <a:tr h="308146">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対象災害</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地域・地形を考慮して起こりうる災害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火災、地震等</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rPr>
                        <a:t>風水害、土砂災害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自然災害</a:t>
                      </a:r>
                      <a:endPar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2504057"/>
                  </a:ext>
                </a:extLst>
              </a:tr>
              <a:tr h="509794">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主な目的</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・身体、生命</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の安全</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確保　・</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物的被害の軽減</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・重要な業務を中断させない</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・業務を中断しても可能な限り</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短期間</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で</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復旧させる</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835116"/>
                  </a:ext>
                </a:extLst>
              </a:tr>
              <a:tr h="1863021">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主</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な</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記載事項</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・施設・事業所の立地条件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・災害に関する情報の入手方法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・災害時の連絡先と通信手段の確認</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・避難を開始する時期と判断基準</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・避難場所、避難経路、避難方法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・災害時の人員体制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系統、・</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関係機関との連携体制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・食料，防災資機材等の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備蓄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・自衛消防組織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・防火管理者</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・消防設備</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整備</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経路確保</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・避難経路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・有するリスク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・情報収集と伝達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・避難先、経路、方法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・避難用設備備品</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・防災教育と</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363" indent="-360363"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（総論）リスクの把握、優先業務の選定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平常時の対応</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）建物</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・設備の安全対策、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衛生面</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対策、電気</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・ガス・水道・通信・</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システム停止時の対策、必需品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の備蓄、資金対策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緊急時の対応）</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rPr>
                        <a:t>BCP</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発動基準、対応体制、安否確認、</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職員参集</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基準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、重要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業務の継続、復旧</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対応、</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他施設、地域との連携）</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826373"/>
                  </a:ext>
                </a:extLst>
              </a:tr>
              <a:tr h="44789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実施</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事項</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・避難、救出、その他の訓練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・消火、通報、避難の訓練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・定期的な訓練（シミュレーション）</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・研修</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753012"/>
                  </a:ext>
                </a:extLst>
              </a:tr>
            </a:tbl>
          </a:graphicData>
        </a:graphic>
      </p:graphicFrame>
      <p:sp>
        <p:nvSpPr>
          <p:cNvPr id="10" name="角丸四角形 9"/>
          <p:cNvSpPr/>
          <p:nvPr/>
        </p:nvSpPr>
        <p:spPr>
          <a:xfrm>
            <a:off x="0" y="434055"/>
            <a:ext cx="3352800" cy="3064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ln w="0"/>
                <a:solidFill>
                  <a:schemeClr val="tx1"/>
                </a:solidFill>
                <a:effectLst>
                  <a:outerShdw blurRad="38100" dist="19050" dir="2700000" algn="tl" rotWithShape="0">
                    <a:schemeClr val="dk1">
                      <a:alpha val="40000"/>
                    </a:schemeClr>
                  </a:outerShdw>
                </a:effectLst>
              </a:rPr>
              <a:t>（１）備えておくべき対策</a:t>
            </a:r>
            <a:endParaRPr lang="en-US" altLang="ja-JP" dirty="0">
              <a:ln w="0"/>
              <a:solidFill>
                <a:schemeClr val="tx1"/>
              </a:solidFill>
              <a:effectLst>
                <a:outerShdw blurRad="38100" dist="19050" dir="2700000" algn="tl" rotWithShape="0">
                  <a:schemeClr val="dk1">
                    <a:alpha val="40000"/>
                  </a:schemeClr>
                </a:outerShdw>
              </a:effectLst>
            </a:endParaRPr>
          </a:p>
        </p:txBody>
      </p:sp>
      <p:sp>
        <p:nvSpPr>
          <p:cNvPr id="6" name="角丸四角形 5"/>
          <p:cNvSpPr/>
          <p:nvPr/>
        </p:nvSpPr>
        <p:spPr>
          <a:xfrm>
            <a:off x="0" y="5259426"/>
            <a:ext cx="4435522" cy="23886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n w="0"/>
                <a:solidFill>
                  <a:schemeClr val="tx1"/>
                </a:solidFill>
                <a:effectLst>
                  <a:outerShdw blurRad="38100" dist="19050" dir="2700000" algn="tl" rotWithShape="0">
                    <a:schemeClr val="dk1">
                      <a:alpha val="40000"/>
                    </a:schemeClr>
                  </a:outerShdw>
                </a:effectLst>
              </a:rPr>
              <a:t>（２）災害発生時における被災状況報告</a:t>
            </a:r>
            <a:endParaRPr lang="en-US" altLang="ja-JP" dirty="0">
              <a:ln w="0"/>
              <a:solidFill>
                <a:schemeClr val="tx1"/>
              </a:solidFill>
              <a:effectLst>
                <a:outerShdw blurRad="38100" dist="19050" dir="2700000" algn="tl" rotWithShape="0">
                  <a:schemeClr val="dk1">
                    <a:alpha val="40000"/>
                  </a:schemeClr>
                </a:outerShdw>
              </a:effectLst>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664948"/>
      </p:ext>
    </p:extLst>
  </p:cSld>
  <p:clrMapOvr>
    <a:masterClrMapping/>
  </p:clrMapOvr>
  <mc:AlternateContent xmlns:mc="http://schemas.openxmlformats.org/markup-compatibility/2006" xmlns:p14="http://schemas.microsoft.com/office/powerpoint/2010/main">
    <mc:Choice Requires="p14">
      <p:transition spd="slow" p14:dur="2000" advTm="86215"/>
    </mc:Choice>
    <mc:Fallback xmlns="">
      <p:transition spd="slow" advTm="8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28</a:t>
            </a:fld>
            <a:endParaRPr kumimoji="1" lang="ja-JP" altLang="en-US" dirty="0"/>
          </a:p>
        </p:txBody>
      </p:sp>
      <p:sp>
        <p:nvSpPr>
          <p:cNvPr id="4" name="タイトル 1"/>
          <p:cNvSpPr txBox="1">
            <a:spLocks/>
          </p:cNvSpPr>
          <p:nvPr/>
        </p:nvSpPr>
        <p:spPr>
          <a:xfrm>
            <a:off x="0" y="0"/>
            <a:ext cx="12192000" cy="48702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１０</a:t>
            </a:r>
            <a:r>
              <a:rPr lang="ja-JP" altLang="en-US" sz="2400" b="1" dirty="0"/>
              <a:t>　</a:t>
            </a:r>
            <a:r>
              <a:rPr lang="ja-JP" altLang="en-US" sz="2400" b="1" dirty="0" smtClean="0"/>
              <a:t>感染症対策について</a:t>
            </a:r>
            <a:r>
              <a:rPr lang="ja-JP" altLang="en-US" sz="2400" b="1" dirty="0"/>
              <a:t>　</a:t>
            </a:r>
            <a:endParaRPr lang="en-US" altLang="ja-JP" sz="2400" b="1" dirty="0"/>
          </a:p>
        </p:txBody>
      </p:sp>
      <p:sp>
        <p:nvSpPr>
          <p:cNvPr id="10" name="正方形/長方形 9"/>
          <p:cNvSpPr/>
          <p:nvPr/>
        </p:nvSpPr>
        <p:spPr>
          <a:xfrm>
            <a:off x="0" y="524685"/>
            <a:ext cx="12192000" cy="369332"/>
          </a:xfrm>
          <a:prstGeom prst="rect">
            <a:avLst/>
          </a:prstGeom>
        </p:spPr>
        <p:txBody>
          <a:bodyPr wrap="square">
            <a:spAutoFit/>
          </a:bodyPr>
          <a:lstStyle/>
          <a:p>
            <a:endParaRPr lang="en-US" altLang="ja-JP"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0" y="625525"/>
            <a:ext cx="12192000" cy="6324808"/>
          </a:xfrm>
          <a:prstGeom prst="rect">
            <a:avLst/>
          </a:prstGeom>
        </p:spPr>
        <p:txBody>
          <a:bodyPr wrap="square">
            <a:spAutoFit/>
          </a:bodyPr>
          <a:lstStyle/>
          <a:p>
            <a:r>
              <a:rPr lang="ja-JP" altLang="en-US" dirty="0" smtClean="0"/>
              <a:t>　</a:t>
            </a:r>
            <a:r>
              <a:rPr lang="ja-JP" altLang="en-US" sz="2000" dirty="0" smtClean="0"/>
              <a:t>高齢者</a:t>
            </a:r>
            <a:r>
              <a:rPr lang="ja-JP" altLang="en-US" sz="2000" dirty="0"/>
              <a:t>は、感染症等に対する抵抗力が弱く、また、罹患することにより重篤化しやすいことから、特に注意が必要</a:t>
            </a:r>
            <a:r>
              <a:rPr lang="ja-JP" altLang="en-US" sz="2000" dirty="0" smtClean="0"/>
              <a:t>です。介護</a:t>
            </a:r>
            <a:r>
              <a:rPr lang="ja-JP" altLang="en-US" sz="2000" dirty="0"/>
              <a:t>サービス事業所</a:t>
            </a:r>
            <a:r>
              <a:rPr lang="ja-JP" altLang="en-US" sz="2000" dirty="0" smtClean="0"/>
              <a:t>には</a:t>
            </a:r>
            <a:r>
              <a:rPr lang="ja-JP" altLang="en-US" sz="2000" dirty="0"/>
              <a:t>、</a:t>
            </a:r>
            <a:r>
              <a:rPr lang="ja-JP" altLang="en-US" sz="2000" dirty="0" smtClean="0"/>
              <a:t>感染症対策として、次の措置が義務付けられています。</a:t>
            </a:r>
            <a:endParaRPr lang="en-US" altLang="ja-JP" sz="2000" dirty="0" smtClean="0"/>
          </a:p>
          <a:p>
            <a:pPr marL="539750" indent="-276225"/>
            <a:endParaRPr lang="en-US" altLang="ja-JP" sz="1000" dirty="0" smtClean="0"/>
          </a:p>
          <a:p>
            <a:pPr marL="539750" indent="-276225"/>
            <a:r>
              <a:rPr lang="ja-JP" altLang="en-US" sz="2000" dirty="0" smtClean="0"/>
              <a:t>① 感染症</a:t>
            </a:r>
            <a:r>
              <a:rPr lang="ja-JP" altLang="en-US" sz="2000" dirty="0"/>
              <a:t>の予防及びまん延の防止の</a:t>
            </a:r>
            <a:r>
              <a:rPr lang="ja-JP" altLang="en-US" sz="2000" dirty="0" smtClean="0"/>
              <a:t>ために、次の措置を講じること。</a:t>
            </a:r>
            <a:endParaRPr lang="en-US" altLang="ja-JP" sz="2000" dirty="0"/>
          </a:p>
          <a:p>
            <a:pPr marL="804863" indent="-360363"/>
            <a:r>
              <a:rPr lang="ja-JP" altLang="en-US" sz="2000" dirty="0" smtClean="0"/>
              <a:t>ア）感染症の予防及びまん延の防止のための対策を検討する委員会による定期的検討と、その結果を従業者に周知すること。</a:t>
            </a:r>
            <a:endParaRPr lang="en-US" altLang="ja-JP" sz="2000" dirty="0" smtClean="0"/>
          </a:p>
          <a:p>
            <a:pPr marL="804863" indent="-360363"/>
            <a:r>
              <a:rPr lang="ja-JP" altLang="en-US" sz="2000" dirty="0"/>
              <a:t>イ）</a:t>
            </a:r>
            <a:r>
              <a:rPr lang="ja-JP" altLang="en-US" sz="2000" dirty="0" smtClean="0"/>
              <a:t>感染症</a:t>
            </a:r>
            <a:r>
              <a:rPr lang="ja-JP" altLang="en-US" sz="2000" dirty="0"/>
              <a:t>の予防及びまん延の防止のため</a:t>
            </a:r>
            <a:r>
              <a:rPr lang="ja-JP" altLang="en-US" sz="2000" dirty="0" smtClean="0"/>
              <a:t>の指針を整備すること。</a:t>
            </a:r>
            <a:endParaRPr lang="en-US" altLang="ja-JP" sz="2000" dirty="0"/>
          </a:p>
          <a:p>
            <a:pPr marL="804863" indent="-360363"/>
            <a:r>
              <a:rPr lang="ja-JP" altLang="en-US" sz="2000" dirty="0"/>
              <a:t>ウ）</a:t>
            </a:r>
            <a:r>
              <a:rPr lang="ja-JP" altLang="en-US" sz="2000" dirty="0" smtClean="0"/>
              <a:t>感染症</a:t>
            </a:r>
            <a:r>
              <a:rPr lang="ja-JP" altLang="en-US" sz="2000" dirty="0"/>
              <a:t>の予防及びまん延の防止のため</a:t>
            </a:r>
            <a:r>
              <a:rPr lang="ja-JP" altLang="en-US" sz="2000" dirty="0" smtClean="0"/>
              <a:t>の研修及び訓練を定期的に実施すること。</a:t>
            </a:r>
            <a:endParaRPr lang="en-US" altLang="ja-JP" sz="2000" dirty="0"/>
          </a:p>
          <a:p>
            <a:pPr marL="623888" indent="-360363"/>
            <a:r>
              <a:rPr lang="ja-JP" altLang="en-US" sz="2000" dirty="0" smtClean="0"/>
              <a:t>② 感染症に係る業務継続計画に関する次の措置を講じること。</a:t>
            </a:r>
            <a:endParaRPr lang="en-US" altLang="ja-JP" sz="2000" dirty="0" smtClean="0"/>
          </a:p>
          <a:p>
            <a:pPr marL="723900" indent="-263525"/>
            <a:r>
              <a:rPr lang="ja-JP" altLang="en-US" sz="2000" dirty="0" smtClean="0"/>
              <a:t>ア）業務継続計画を作成すること。</a:t>
            </a:r>
            <a:endParaRPr lang="en-US" altLang="ja-JP" sz="2000" dirty="0" smtClean="0"/>
          </a:p>
          <a:p>
            <a:pPr marL="723900" indent="-263525"/>
            <a:r>
              <a:rPr lang="ja-JP" altLang="en-US" sz="2000" dirty="0"/>
              <a:t>イ）</a:t>
            </a:r>
            <a:r>
              <a:rPr lang="ja-JP" altLang="en-US" sz="2000" dirty="0" smtClean="0"/>
              <a:t>業務継続計画を周知し、必要な研修及び訓練を定期的に実施すること。</a:t>
            </a:r>
            <a:endParaRPr lang="en-US" altLang="ja-JP" sz="2000" dirty="0" smtClean="0"/>
          </a:p>
          <a:p>
            <a:pPr marL="723900" indent="-263525"/>
            <a:r>
              <a:rPr lang="ja-JP" altLang="en-US" sz="2000" dirty="0"/>
              <a:t>ウ）</a:t>
            </a:r>
            <a:r>
              <a:rPr lang="ja-JP" altLang="en-US" sz="2000" dirty="0" smtClean="0"/>
              <a:t>必要に応じ、業務継続計画の変更を行うこと。</a:t>
            </a:r>
            <a:endParaRPr lang="ja-JP" altLang="en-US" sz="2000" dirty="0"/>
          </a:p>
          <a:p>
            <a:endParaRPr lang="en-US" altLang="ja-JP" sz="500" dirty="0" smtClean="0"/>
          </a:p>
          <a:p>
            <a:endParaRPr lang="en-US" altLang="ja-JP" sz="2000" dirty="0" smtClean="0"/>
          </a:p>
          <a:p>
            <a:r>
              <a:rPr lang="ja-JP" altLang="en-US" sz="1900" dirty="0" smtClean="0"/>
              <a:t>厚生</a:t>
            </a:r>
            <a:r>
              <a:rPr lang="ja-JP" altLang="en-US" sz="1900" dirty="0"/>
              <a:t>労働省</a:t>
            </a:r>
            <a:r>
              <a:rPr lang="ja-JP" altLang="en-US" sz="1900" dirty="0" smtClean="0"/>
              <a:t>ホームページに次の資料が掲載されています。</a:t>
            </a:r>
            <a:r>
              <a:rPr lang="ja-JP" altLang="en-US" sz="1900" dirty="0"/>
              <a:t>　</a:t>
            </a:r>
            <a:endParaRPr lang="en-US" altLang="ja-JP" sz="1900" dirty="0" smtClean="0"/>
          </a:p>
          <a:p>
            <a:r>
              <a:rPr lang="ja-JP" altLang="en-US" sz="1900" dirty="0" smtClean="0"/>
              <a:t>〇 </a:t>
            </a:r>
            <a:r>
              <a:rPr lang="ja-JP" altLang="en-US" sz="1900" dirty="0"/>
              <a:t>介護施設・事業所における業務継続計画（ＢＣＰ）作成支援に関する</a:t>
            </a:r>
            <a:r>
              <a:rPr lang="ja-JP" altLang="en-US" sz="1900" dirty="0" smtClean="0"/>
              <a:t>研修（</a:t>
            </a:r>
            <a:r>
              <a:rPr lang="ja-JP" altLang="en-US" sz="1900" dirty="0"/>
              <a:t>ガイドライン資料と研修動画</a:t>
            </a:r>
            <a:r>
              <a:rPr lang="ja-JP" altLang="en-US" sz="1900" dirty="0" smtClean="0"/>
              <a:t>）</a:t>
            </a:r>
            <a:endParaRPr lang="en-US" altLang="ja-JP" sz="1900" dirty="0" smtClean="0"/>
          </a:p>
          <a:p>
            <a:pPr marL="179388"/>
            <a:r>
              <a:rPr lang="en-US" altLang="ja-JP" dirty="0" smtClean="0">
                <a:hlinkClick r:id="rId4"/>
              </a:rPr>
              <a:t>https://www.mhlw.go.jp/stf/seisakunitsuite/bunya/hukushi_kaigo/kaigo_koureisha/douga_00002.html</a:t>
            </a:r>
            <a:endParaRPr lang="en-US" altLang="ja-JP" dirty="0" smtClean="0"/>
          </a:p>
          <a:p>
            <a:r>
              <a:rPr lang="ja-JP" altLang="en-US" sz="1900" dirty="0" smtClean="0"/>
              <a:t>〇「</a:t>
            </a:r>
            <a:r>
              <a:rPr lang="ja-JP" altLang="en-US" sz="1900" dirty="0"/>
              <a:t>介護事業所等向けの新型コロナウイルス感染症対策等まとめページ</a:t>
            </a:r>
            <a:r>
              <a:rPr lang="ja-JP" altLang="en-US" sz="1900" dirty="0" smtClean="0"/>
              <a:t>」</a:t>
            </a:r>
            <a:endParaRPr lang="en-US" altLang="ja-JP" sz="1900" dirty="0"/>
          </a:p>
          <a:p>
            <a:pPr marL="95250"/>
            <a:r>
              <a:rPr lang="en-US" altLang="ja-JP" dirty="0" smtClean="0">
                <a:hlinkClick r:id="rId5"/>
              </a:rPr>
              <a:t>https</a:t>
            </a:r>
            <a:r>
              <a:rPr lang="en-US" altLang="ja-JP" dirty="0">
                <a:hlinkClick r:id="rId5"/>
              </a:rPr>
              <a:t>://www.mhlw.go.jp/stf/seisakunitsuite/bunya/hukushi_kaigo/kaigo_koureisha/taisakumatome_13635.html</a:t>
            </a:r>
            <a:endParaRPr lang="en-US" altLang="ja-JP" dirty="0"/>
          </a:p>
          <a:p>
            <a:pPr marL="539750"/>
            <a:r>
              <a:rPr lang="ja-JP" altLang="en-US" sz="1900" dirty="0" smtClean="0"/>
              <a:t>次の感染</a:t>
            </a:r>
            <a:r>
              <a:rPr lang="ja-JP" altLang="en-US" sz="1900" dirty="0"/>
              <a:t>対策</a:t>
            </a:r>
            <a:r>
              <a:rPr lang="ja-JP" altLang="en-US" sz="1900" dirty="0" smtClean="0"/>
              <a:t>マニュアル等が</a:t>
            </a:r>
            <a:r>
              <a:rPr lang="ja-JP" altLang="en-US" sz="1900" dirty="0"/>
              <a:t>掲載されています。</a:t>
            </a:r>
            <a:endParaRPr lang="en-US" altLang="ja-JP" sz="1900" dirty="0">
              <a:hlinkClick r:id="rId5"/>
            </a:endParaRPr>
          </a:p>
          <a:p>
            <a:pPr marL="539750"/>
            <a:r>
              <a:rPr lang="ja-JP" altLang="en-US" sz="1900" dirty="0" smtClean="0"/>
              <a:t>・介護現場における感染対策の手引き　第</a:t>
            </a:r>
            <a:r>
              <a:rPr lang="en-US" altLang="ja-JP" sz="1900" dirty="0" smtClean="0"/>
              <a:t>3</a:t>
            </a:r>
            <a:r>
              <a:rPr lang="ja-JP" altLang="en-US" sz="1900" dirty="0" smtClean="0"/>
              <a:t>版（厚生労働省老健局　令和</a:t>
            </a:r>
            <a:r>
              <a:rPr lang="en-US" altLang="ja-JP" sz="1900" dirty="0" smtClean="0"/>
              <a:t>5</a:t>
            </a:r>
            <a:r>
              <a:rPr lang="ja-JP" altLang="en-US" sz="1900" dirty="0" smtClean="0"/>
              <a:t>年</a:t>
            </a:r>
            <a:r>
              <a:rPr lang="en-US" altLang="ja-JP" sz="1900" dirty="0" smtClean="0"/>
              <a:t>9</a:t>
            </a:r>
            <a:r>
              <a:rPr lang="ja-JP" altLang="en-US" sz="1900" dirty="0" smtClean="0"/>
              <a:t>月）</a:t>
            </a:r>
            <a:endParaRPr lang="en-US" altLang="ja-JP" sz="1900" dirty="0" smtClean="0"/>
          </a:p>
          <a:p>
            <a:pPr marL="539750"/>
            <a:r>
              <a:rPr lang="ja-JP" altLang="en-US" sz="1900" dirty="0" smtClean="0"/>
              <a:t>・概要版　介護職員のための感染対策マニュアル（令和</a:t>
            </a:r>
            <a:r>
              <a:rPr lang="en-US" altLang="ja-JP" sz="1900" dirty="0" smtClean="0"/>
              <a:t>5</a:t>
            </a:r>
            <a:r>
              <a:rPr lang="ja-JP" altLang="en-US" sz="1900" dirty="0" smtClean="0"/>
              <a:t>年</a:t>
            </a:r>
            <a:r>
              <a:rPr lang="en-US" altLang="ja-JP" sz="1900" dirty="0" smtClean="0"/>
              <a:t>12</a:t>
            </a:r>
            <a:r>
              <a:rPr lang="ja-JP" altLang="en-US" sz="1900" dirty="0" smtClean="0"/>
              <a:t>月作成）（施設系）（</a:t>
            </a:r>
            <a:r>
              <a:rPr lang="ja-JP" altLang="en-US" sz="1900" dirty="0"/>
              <a:t>通所</a:t>
            </a:r>
            <a:r>
              <a:rPr lang="ja-JP" altLang="en-US" sz="1900" dirty="0" smtClean="0"/>
              <a:t>系）（訪問系）</a:t>
            </a:r>
            <a:endParaRPr lang="en-US" altLang="ja-JP" sz="19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0844703"/>
      </p:ext>
    </p:extLst>
  </p:cSld>
  <p:clrMapOvr>
    <a:masterClrMapping/>
  </p:clrMapOvr>
  <mc:AlternateContent xmlns:mc="http://schemas.openxmlformats.org/markup-compatibility/2006" xmlns:p14="http://schemas.microsoft.com/office/powerpoint/2010/main">
    <mc:Choice Requires="p14">
      <p:transition spd="slow" p14:dur="2000" advTm="49084"/>
    </mc:Choice>
    <mc:Fallback xmlns="">
      <p:transition spd="slow" advTm="49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31328"/>
            <a:ext cx="12192000" cy="6124754"/>
          </a:xfrm>
          <a:prstGeom prst="rect">
            <a:avLst/>
          </a:prstGeom>
        </p:spPr>
        <p:txBody>
          <a:bodyPr wrap="square">
            <a:spAutoFit/>
          </a:bodyPr>
          <a:lstStyle/>
          <a:p>
            <a:pPr marL="179388" indent="-179388"/>
            <a:r>
              <a:rPr lang="ja-JP" altLang="en-US" sz="2000" dirty="0" smtClean="0">
                <a:solidFill>
                  <a:srgbClr val="000000"/>
                </a:solidFill>
              </a:rPr>
              <a:t>■「</a:t>
            </a:r>
            <a:r>
              <a:rPr lang="ja-JP" altLang="en-US" sz="2000" dirty="0">
                <a:solidFill>
                  <a:srgbClr val="000000"/>
                </a:solidFill>
              </a:rPr>
              <a:t>介護サービス情報の公表」は、介護サービス事業者のサービス内容や運営状況に関する</a:t>
            </a:r>
            <a:r>
              <a:rPr lang="ja-JP" altLang="en-US" sz="2000" dirty="0" smtClean="0">
                <a:solidFill>
                  <a:srgbClr val="000000"/>
                </a:solidFill>
              </a:rPr>
              <a:t>情報を公表</a:t>
            </a:r>
            <a:r>
              <a:rPr lang="ja-JP" altLang="en-US" sz="2000" dirty="0">
                <a:solidFill>
                  <a:srgbClr val="000000"/>
                </a:solidFill>
              </a:rPr>
              <a:t>する制度です。</a:t>
            </a:r>
          </a:p>
          <a:p>
            <a:pPr marL="179388"/>
            <a:r>
              <a:rPr lang="ja-JP" altLang="en-US" sz="2000" dirty="0">
                <a:solidFill>
                  <a:srgbClr val="000000"/>
                </a:solidFill>
              </a:rPr>
              <a:t>　</a:t>
            </a:r>
            <a:r>
              <a:rPr lang="ja-JP" altLang="en-US" sz="2000" dirty="0" smtClean="0">
                <a:solidFill>
                  <a:srgbClr val="000000"/>
                </a:solidFill>
              </a:rPr>
              <a:t>介護</a:t>
            </a:r>
            <a:r>
              <a:rPr lang="ja-JP" altLang="en-US" sz="2000" dirty="0">
                <a:solidFill>
                  <a:srgbClr val="000000"/>
                </a:solidFill>
              </a:rPr>
              <a:t>サービスの利用者等が公表されたサービス事業者の情報を比較検討することにより、</a:t>
            </a:r>
            <a:r>
              <a:rPr lang="ja-JP" altLang="en-US" sz="2000" dirty="0" smtClean="0">
                <a:solidFill>
                  <a:srgbClr val="000000"/>
                </a:solidFill>
              </a:rPr>
              <a:t>利用者</a:t>
            </a:r>
            <a:r>
              <a:rPr lang="ja-JP" altLang="en-US" sz="2000" dirty="0">
                <a:solidFill>
                  <a:srgbClr val="000000"/>
                </a:solidFill>
              </a:rPr>
              <a:t>等の主体的な</a:t>
            </a:r>
            <a:r>
              <a:rPr lang="ja-JP" altLang="en-US" sz="2000" dirty="0" smtClean="0">
                <a:solidFill>
                  <a:srgbClr val="000000"/>
                </a:solidFill>
              </a:rPr>
              <a:t>事</a:t>
            </a:r>
            <a:r>
              <a:rPr lang="ja-JP" altLang="en-US" sz="2000" dirty="0">
                <a:solidFill>
                  <a:srgbClr val="000000"/>
                </a:solidFill>
              </a:rPr>
              <a:t>　</a:t>
            </a:r>
            <a:r>
              <a:rPr lang="ja-JP" altLang="en-US" sz="2000" dirty="0" smtClean="0">
                <a:solidFill>
                  <a:srgbClr val="000000"/>
                </a:solidFill>
              </a:rPr>
              <a:t>業者</a:t>
            </a:r>
            <a:r>
              <a:rPr lang="ja-JP" altLang="en-US" sz="2000" dirty="0">
                <a:solidFill>
                  <a:srgbClr val="000000"/>
                </a:solidFill>
              </a:rPr>
              <a:t>の選択を可能にすることを目的としています。</a:t>
            </a:r>
          </a:p>
          <a:p>
            <a:r>
              <a:rPr lang="ja-JP" altLang="en-US" sz="2000" dirty="0">
                <a:solidFill>
                  <a:srgbClr val="000000"/>
                </a:solidFill>
              </a:rPr>
              <a:t>　</a:t>
            </a:r>
            <a:r>
              <a:rPr lang="ja-JP" altLang="en-US" sz="2000" dirty="0" smtClean="0">
                <a:solidFill>
                  <a:srgbClr val="000000"/>
                </a:solidFill>
              </a:rPr>
              <a:t>　対象事</a:t>
            </a:r>
            <a:r>
              <a:rPr lang="ja-JP" altLang="en-US" sz="2000" dirty="0">
                <a:solidFill>
                  <a:srgbClr val="000000"/>
                </a:solidFill>
              </a:rPr>
              <a:t>業者は、介護サービス情報の報告が義務付けられています</a:t>
            </a:r>
            <a:r>
              <a:rPr lang="ja-JP" altLang="en-US" sz="2000" dirty="0" smtClean="0">
                <a:solidFill>
                  <a:srgbClr val="000000"/>
                </a:solidFill>
              </a:rPr>
              <a:t>。</a:t>
            </a:r>
            <a:endParaRPr lang="en-US" altLang="ja-JP" sz="2000" dirty="0" smtClean="0">
              <a:solidFill>
                <a:srgbClr val="000000"/>
              </a:solidFill>
            </a:endParaRPr>
          </a:p>
          <a:p>
            <a:pPr indent="179388"/>
            <a:r>
              <a:rPr lang="ja-JP" altLang="en-US" sz="2000" dirty="0" smtClean="0">
                <a:solidFill>
                  <a:srgbClr val="000000"/>
                </a:solidFill>
              </a:rPr>
              <a:t>情報</a:t>
            </a:r>
            <a:r>
              <a:rPr lang="ja-JP" altLang="en-US" sz="2000" dirty="0">
                <a:solidFill>
                  <a:srgbClr val="000000"/>
                </a:solidFill>
              </a:rPr>
              <a:t>公表をすること等に</a:t>
            </a:r>
            <a:r>
              <a:rPr lang="ja-JP" altLang="en-US" sz="2000" dirty="0" smtClean="0">
                <a:solidFill>
                  <a:srgbClr val="000000"/>
                </a:solidFill>
              </a:rPr>
              <a:t>より事</a:t>
            </a:r>
            <a:r>
              <a:rPr lang="ja-JP" altLang="en-US" sz="2000" dirty="0">
                <a:solidFill>
                  <a:srgbClr val="000000"/>
                </a:solidFill>
              </a:rPr>
              <a:t>業者のサービスの質の</a:t>
            </a:r>
            <a:r>
              <a:rPr lang="ja-JP" altLang="en-US" sz="2000" dirty="0" smtClean="0">
                <a:solidFill>
                  <a:srgbClr val="000000"/>
                </a:solidFill>
              </a:rPr>
              <a:t>向上へ</a:t>
            </a:r>
            <a:r>
              <a:rPr lang="ja-JP" altLang="en-US" sz="2000" dirty="0">
                <a:solidFill>
                  <a:srgbClr val="000000"/>
                </a:solidFill>
              </a:rPr>
              <a:t>の効果が期待されています</a:t>
            </a:r>
            <a:r>
              <a:rPr lang="ja-JP" altLang="en-US" sz="2000" dirty="0" smtClean="0">
                <a:solidFill>
                  <a:srgbClr val="000000"/>
                </a:solidFill>
              </a:rPr>
              <a:t>。</a:t>
            </a:r>
            <a:endParaRPr lang="en-US" altLang="ja-JP" sz="2000" dirty="0" smtClean="0">
              <a:solidFill>
                <a:srgbClr val="000000"/>
              </a:solidFill>
            </a:endParaRPr>
          </a:p>
          <a:p>
            <a:endParaRPr lang="en-US" altLang="ja-JP" dirty="0" smtClean="0">
              <a:solidFill>
                <a:srgbClr val="000000"/>
              </a:solidFill>
            </a:endParaRPr>
          </a:p>
          <a:p>
            <a:endParaRPr lang="en-US" altLang="ja-JP" dirty="0">
              <a:solidFill>
                <a:srgbClr val="000000"/>
              </a:solidFill>
            </a:endParaRPr>
          </a:p>
          <a:p>
            <a:endParaRPr lang="en-US" altLang="ja-JP" dirty="0" smtClean="0">
              <a:solidFill>
                <a:srgbClr val="000000"/>
              </a:solidFill>
            </a:endParaRPr>
          </a:p>
          <a:p>
            <a:endParaRPr lang="en-US" altLang="ja-JP" dirty="0" smtClean="0"/>
          </a:p>
          <a:p>
            <a:r>
              <a:rPr lang="ja-JP" altLang="en-US" sz="2000" dirty="0" smtClean="0"/>
              <a:t>■「</a:t>
            </a:r>
            <a:r>
              <a:rPr lang="ja-JP" altLang="en-US" sz="2000" dirty="0"/>
              <a:t>運営情報」欄に</a:t>
            </a:r>
            <a:r>
              <a:rPr lang="ja-JP" altLang="en-US" sz="2000" dirty="0" smtClean="0"/>
              <a:t>、</a:t>
            </a:r>
            <a:endParaRPr lang="en-US" altLang="ja-JP" sz="2000" dirty="0" smtClean="0"/>
          </a:p>
          <a:p>
            <a:r>
              <a:rPr lang="ja-JP" altLang="en-US" sz="2000" dirty="0"/>
              <a:t>　</a:t>
            </a:r>
            <a:r>
              <a:rPr lang="ja-JP" altLang="en-US" sz="2000" dirty="0" smtClean="0"/>
              <a:t>財務</a:t>
            </a:r>
            <a:r>
              <a:rPr lang="ja-JP" altLang="en-US" sz="2000" dirty="0"/>
              <a:t>諸表等を掲載する</a:t>
            </a:r>
            <a:r>
              <a:rPr lang="ja-JP" altLang="en-US" sz="2000" dirty="0" smtClean="0"/>
              <a:t>項目</a:t>
            </a:r>
            <a:endParaRPr lang="en-US" altLang="ja-JP" sz="2000" dirty="0" smtClean="0"/>
          </a:p>
          <a:p>
            <a:r>
              <a:rPr lang="ja-JP" altLang="en-US" sz="2000" dirty="0"/>
              <a:t>　</a:t>
            </a:r>
            <a:r>
              <a:rPr lang="ja-JP" altLang="en-US" sz="2000" dirty="0" smtClean="0"/>
              <a:t>が</a:t>
            </a:r>
            <a:r>
              <a:rPr lang="ja-JP" altLang="en-US" sz="2000" dirty="0"/>
              <a:t>追加されました。</a:t>
            </a:r>
            <a:endParaRPr lang="en-US" altLang="ja-JP" sz="2000" dirty="0" smtClean="0"/>
          </a:p>
          <a:p>
            <a:endParaRPr lang="en-US" altLang="ja-JP" sz="2000" dirty="0" smtClean="0"/>
          </a:p>
          <a:p>
            <a:r>
              <a:rPr lang="ja-JP" altLang="en-US" sz="2000" dirty="0" smtClean="0"/>
              <a:t>■</a:t>
            </a:r>
            <a:r>
              <a:rPr lang="ja-JP" altLang="en-US" sz="2000" dirty="0"/>
              <a:t>「事業所の特色」欄に</a:t>
            </a:r>
            <a:r>
              <a:rPr lang="ja-JP" altLang="en-US" sz="2000" dirty="0" smtClean="0"/>
              <a:t>、</a:t>
            </a:r>
            <a:endParaRPr lang="en-US" altLang="ja-JP" sz="2000" dirty="0" smtClean="0"/>
          </a:p>
          <a:p>
            <a:r>
              <a:rPr lang="ja-JP" altLang="en-US" sz="2000" dirty="0"/>
              <a:t>　</a:t>
            </a:r>
            <a:r>
              <a:rPr lang="ja-JP" altLang="en-US" sz="2000" dirty="0" smtClean="0"/>
              <a:t>運営</a:t>
            </a:r>
            <a:r>
              <a:rPr lang="ja-JP" altLang="en-US" sz="2000" dirty="0"/>
              <a:t>規程の概要等の重要</a:t>
            </a:r>
            <a:r>
              <a:rPr lang="ja-JP" altLang="en-US" sz="2000" dirty="0" smtClean="0"/>
              <a:t>事項</a:t>
            </a:r>
            <a:endParaRPr lang="en-US" altLang="ja-JP" sz="2000" dirty="0" smtClean="0"/>
          </a:p>
          <a:p>
            <a:r>
              <a:rPr lang="ja-JP" altLang="en-US" sz="2000" dirty="0"/>
              <a:t>　</a:t>
            </a:r>
            <a:r>
              <a:rPr lang="ja-JP" altLang="en-US" sz="2000" dirty="0" smtClean="0"/>
              <a:t>を</a:t>
            </a:r>
            <a:r>
              <a:rPr lang="ja-JP" altLang="en-US" sz="2000" dirty="0"/>
              <a:t>掲載可能となりました。</a:t>
            </a:r>
            <a:endParaRPr lang="en-US" altLang="ja-JP" sz="2000" dirty="0"/>
          </a:p>
          <a:p>
            <a:endParaRPr lang="en-US" altLang="ja-JP" sz="2000" dirty="0" smtClean="0"/>
          </a:p>
          <a:p>
            <a:r>
              <a:rPr lang="ja-JP" altLang="en-US" sz="2000" dirty="0" smtClean="0"/>
              <a:t>詳しくは</a:t>
            </a:r>
            <a:endParaRPr lang="en-US" altLang="ja-JP" sz="2000" dirty="0" smtClean="0"/>
          </a:p>
          <a:p>
            <a:r>
              <a:rPr lang="ja-JP" altLang="en-US" sz="2000" dirty="0" smtClean="0"/>
              <a:t>熊本県「介護</a:t>
            </a:r>
            <a:r>
              <a:rPr lang="ja-JP" altLang="en-US" sz="2000" dirty="0"/>
              <a:t>サービス情報の</a:t>
            </a:r>
            <a:r>
              <a:rPr lang="ja-JP" altLang="en-US" sz="2000" dirty="0" smtClean="0"/>
              <a:t>公表」</a:t>
            </a:r>
            <a:r>
              <a:rPr lang="ja-JP" altLang="en-US" sz="2000" dirty="0"/>
              <a:t>　</a:t>
            </a:r>
            <a:r>
              <a:rPr lang="en-US" altLang="ja-JP" sz="2000" dirty="0">
                <a:hlinkClick r:id="rId4"/>
              </a:rPr>
              <a:t>https://</a:t>
            </a:r>
            <a:r>
              <a:rPr lang="en-US" altLang="ja-JP" sz="2000" dirty="0" smtClean="0">
                <a:hlinkClick r:id="rId4"/>
              </a:rPr>
              <a:t>www.pref.kumamoto.jp/soshiki/32/51070.html</a:t>
            </a:r>
            <a:endParaRPr lang="en-US" altLang="ja-JP" sz="2000" dirty="0"/>
          </a:p>
        </p:txBody>
      </p:sp>
      <p:pic>
        <p:nvPicPr>
          <p:cNvPr id="5" name="図 4"/>
          <p:cNvPicPr>
            <a:picLocks noChangeAspect="1"/>
          </p:cNvPicPr>
          <p:nvPr/>
        </p:nvPicPr>
        <p:blipFill>
          <a:blip r:embed="rId5"/>
          <a:stretch>
            <a:fillRect/>
          </a:stretch>
        </p:blipFill>
        <p:spPr>
          <a:xfrm>
            <a:off x="3999096" y="2910328"/>
            <a:ext cx="8010684" cy="3173265"/>
          </a:xfrm>
          <a:prstGeom prst="rect">
            <a:avLst/>
          </a:prstGeom>
        </p:spPr>
      </p:pic>
      <p:sp>
        <p:nvSpPr>
          <p:cNvPr id="6"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１１</a:t>
            </a:r>
            <a:r>
              <a:rPr lang="ja-JP" altLang="en-US" sz="2400" b="1" dirty="0"/>
              <a:t>　介護サービス情報の公表制度に</a:t>
            </a:r>
            <a:r>
              <a:rPr lang="ja-JP" altLang="en-US" sz="2400" b="1" dirty="0" smtClean="0"/>
              <a:t>ついて</a:t>
            </a:r>
            <a:r>
              <a:rPr lang="ja-JP" altLang="en-US" sz="2400" b="1" dirty="0"/>
              <a:t>　</a:t>
            </a:r>
            <a:endParaRPr lang="en-US" altLang="ja-JP" sz="2400" b="1" dirty="0"/>
          </a:p>
        </p:txBody>
      </p:sp>
      <p:sp>
        <p:nvSpPr>
          <p:cNvPr id="3" name="スライド番号プレースホルダー 2"/>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29</a:t>
            </a:fld>
            <a:endParaRPr kumimoji="1" lang="ja-JP" altLang="en-US"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0591087"/>
      </p:ext>
    </p:extLst>
  </p:cSld>
  <p:clrMapOvr>
    <a:masterClrMapping/>
  </p:clrMapOvr>
  <mc:AlternateContent xmlns:mc="http://schemas.openxmlformats.org/markup-compatibility/2006" xmlns:p14="http://schemas.microsoft.com/office/powerpoint/2010/main">
    <mc:Choice Requires="p14">
      <p:transition spd="slow" p14:dur="2000" advTm="21931"/>
    </mc:Choice>
    <mc:Fallback xmlns="">
      <p:transition spd="slow" advTm="2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共通編</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a:t>
            </a:fld>
            <a:endParaRPr kumimoji="1" lang="ja-JP" altLang="en-US" dirty="0"/>
          </a:p>
        </p:txBody>
      </p:sp>
    </p:spTree>
    <p:extLst>
      <p:ext uri="{BB962C8B-B14F-4D97-AF65-F5344CB8AC3E}">
        <p14:creationId xmlns:p14="http://schemas.microsoft.com/office/powerpoint/2010/main" val="103794490"/>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7362" y="6356350"/>
            <a:ext cx="2743200" cy="365125"/>
          </a:xfrm>
        </p:spPr>
        <p:txBody>
          <a:bodyPr/>
          <a:lstStyle/>
          <a:p>
            <a:fld id="{D339279A-9CE5-4E47-B07B-F5EE1F1AD395}" type="slidenum">
              <a:rPr kumimoji="1" lang="ja-JP" altLang="en-US" smtClean="0"/>
              <a:t>30</a:t>
            </a:fld>
            <a:endParaRPr kumimoji="1" lang="ja-JP" altLang="en-US" dirty="0"/>
          </a:p>
        </p:txBody>
      </p:sp>
      <p:sp>
        <p:nvSpPr>
          <p:cNvPr id="4"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１２</a:t>
            </a:r>
            <a:r>
              <a:rPr lang="ja-JP" altLang="en-US" sz="2400" b="1" dirty="0"/>
              <a:t>　介護サービス事業者の経営情報データベースに</a:t>
            </a:r>
            <a:r>
              <a:rPr lang="ja-JP" altLang="en-US" sz="2400" b="1" dirty="0" smtClean="0"/>
              <a:t>ついて</a:t>
            </a:r>
            <a:r>
              <a:rPr lang="ja-JP" altLang="en-US" sz="2400" b="1" dirty="0"/>
              <a:t>　</a:t>
            </a:r>
            <a:endParaRPr lang="en-US" altLang="ja-JP" sz="2400" b="1" dirty="0"/>
          </a:p>
        </p:txBody>
      </p:sp>
      <p:sp>
        <p:nvSpPr>
          <p:cNvPr id="5" name="正方形/長方形 4"/>
          <p:cNvSpPr/>
          <p:nvPr/>
        </p:nvSpPr>
        <p:spPr>
          <a:xfrm>
            <a:off x="1" y="524685"/>
            <a:ext cx="12191999" cy="6294031"/>
          </a:xfrm>
          <a:prstGeom prst="rect">
            <a:avLst/>
          </a:prstGeom>
        </p:spPr>
        <p:txBody>
          <a:bodyPr wrap="square">
            <a:spAutoFit/>
          </a:bodyPr>
          <a:lstStyle/>
          <a:p>
            <a:r>
              <a:rPr lang="ja-JP" altLang="en-US" sz="2000" dirty="0" smtClean="0"/>
              <a:t>介護</a:t>
            </a:r>
            <a:r>
              <a:rPr lang="ja-JP" altLang="en-US" sz="2000" dirty="0"/>
              <a:t>サービス事業者の毎年度の経営状況を把握し、事業者を取り</a:t>
            </a:r>
            <a:r>
              <a:rPr lang="ja-JP" altLang="en-US" sz="2000" dirty="0" smtClean="0"/>
              <a:t>まく様々</a:t>
            </a:r>
            <a:r>
              <a:rPr lang="ja-JP" altLang="en-US" sz="2000" dirty="0"/>
              <a:t>な課題に対する的確な支援策を検討するため</a:t>
            </a:r>
            <a:r>
              <a:rPr lang="ja-JP" altLang="en-US" sz="2000" dirty="0" smtClean="0"/>
              <a:t>、令和</a:t>
            </a:r>
            <a:r>
              <a:rPr lang="en-US" altLang="ja-JP" sz="2000" dirty="0" smtClean="0"/>
              <a:t>7</a:t>
            </a:r>
            <a:r>
              <a:rPr lang="ja-JP" altLang="en-US" sz="2000" dirty="0" smtClean="0"/>
              <a:t>年</a:t>
            </a:r>
            <a:r>
              <a:rPr lang="en-US" altLang="ja-JP" sz="2000" dirty="0" smtClean="0"/>
              <a:t>1</a:t>
            </a:r>
            <a:r>
              <a:rPr lang="ja-JP" altLang="en-US" sz="2000" dirty="0" smtClean="0"/>
              <a:t>月から、</a:t>
            </a:r>
            <a:r>
              <a:rPr lang="ja-JP" altLang="en-US" sz="2000" dirty="0"/>
              <a:t>介護サービス事業者の経営</a:t>
            </a:r>
            <a:r>
              <a:rPr lang="ja-JP" altLang="en-US" sz="2000" dirty="0" smtClean="0"/>
              <a:t>情報</a:t>
            </a:r>
            <a:r>
              <a:rPr lang="ja-JP" altLang="en-US" sz="2000" dirty="0"/>
              <a:t>の</a:t>
            </a:r>
            <a:r>
              <a:rPr lang="ja-JP" altLang="en-US" sz="2000" dirty="0" smtClean="0"/>
              <a:t>データベースの運用が始まりました。</a:t>
            </a:r>
            <a:endParaRPr lang="en-US" altLang="ja-JP" sz="2000" dirty="0" smtClean="0"/>
          </a:p>
          <a:p>
            <a:endParaRPr lang="en-US" altLang="ja-JP" sz="2000" dirty="0" smtClean="0"/>
          </a:p>
          <a:p>
            <a:r>
              <a:rPr lang="en-US" altLang="ja-JP" sz="2000" dirty="0" smtClean="0"/>
              <a:t>【</a:t>
            </a:r>
            <a:r>
              <a:rPr lang="ja-JP" altLang="en-US" sz="2000" dirty="0" smtClean="0"/>
              <a:t>制度の概要</a:t>
            </a:r>
            <a:r>
              <a:rPr lang="en-US" altLang="ja-JP" sz="2000" dirty="0" smtClean="0"/>
              <a:t>】</a:t>
            </a:r>
          </a:p>
          <a:p>
            <a:endParaRPr lang="en-US" altLang="ja-JP" sz="300" dirty="0" smtClean="0"/>
          </a:p>
          <a:p>
            <a:pPr marL="82550"/>
            <a:r>
              <a:rPr lang="ja-JP" altLang="en-US" sz="2000" dirty="0" smtClean="0"/>
              <a:t>介護サービス事業者は、毎会計年度修了後に経営情報を県知事に報告する。</a:t>
            </a:r>
            <a:endParaRPr lang="en-US" altLang="ja-JP" sz="2000" dirty="0" smtClean="0"/>
          </a:p>
          <a:p>
            <a:r>
              <a:rPr lang="ja-JP" altLang="en-US" sz="2000" dirty="0" smtClean="0"/>
              <a:t>（対象）原則</a:t>
            </a:r>
            <a:r>
              <a:rPr lang="ja-JP" altLang="en-US" sz="2000" dirty="0"/>
              <a:t>、全ての介護サービス事業者</a:t>
            </a:r>
          </a:p>
          <a:p>
            <a:pPr marL="1344613" indent="-276225">
              <a:tabLst>
                <a:tab pos="1163638" algn="l"/>
              </a:tabLst>
            </a:pPr>
            <a:r>
              <a:rPr lang="en-US" altLang="ja-JP" sz="2000" smtClean="0"/>
              <a:t>※</a:t>
            </a:r>
            <a:r>
              <a:rPr lang="ja-JP" altLang="en-US" sz="2000" dirty="0"/>
              <a:t>ただし</a:t>
            </a:r>
            <a:r>
              <a:rPr lang="ja-JP" altLang="en-US" sz="2000" dirty="0" smtClean="0"/>
              <a:t>、過去</a:t>
            </a:r>
            <a:r>
              <a:rPr lang="ja-JP" altLang="en-US" sz="2000" dirty="0"/>
              <a:t>１年間で提供を行った介護サービスの対価として支払いを受けた金額が</a:t>
            </a:r>
            <a:r>
              <a:rPr lang="en-US" altLang="ja-JP" sz="2000" dirty="0"/>
              <a:t>100</a:t>
            </a:r>
            <a:r>
              <a:rPr lang="ja-JP" altLang="en-US" sz="2000" dirty="0"/>
              <a:t>万円以下の</a:t>
            </a:r>
            <a:r>
              <a:rPr lang="ja-JP" altLang="en-US" sz="2000" dirty="0" smtClean="0"/>
              <a:t>もの及び災害</a:t>
            </a:r>
            <a:r>
              <a:rPr lang="ja-JP" altLang="en-US" sz="2000" dirty="0"/>
              <a:t>その他都道府県知事に対し報告を行うことが出来ないことにつき正当な理由がある</a:t>
            </a:r>
            <a:r>
              <a:rPr lang="ja-JP" altLang="en-US" sz="2000" dirty="0" smtClean="0"/>
              <a:t>ものは対象外。</a:t>
            </a:r>
            <a:endParaRPr lang="en-US" altLang="ja-JP" sz="2000" dirty="0" smtClean="0"/>
          </a:p>
          <a:p>
            <a:pPr marL="1344613" indent="-1344613"/>
            <a:r>
              <a:rPr lang="ja-JP" altLang="en-US" sz="2000" dirty="0" smtClean="0"/>
              <a:t>（報告</a:t>
            </a:r>
            <a:r>
              <a:rPr lang="ja-JP" altLang="en-US" sz="2000" dirty="0"/>
              <a:t>方法</a:t>
            </a:r>
            <a:r>
              <a:rPr lang="ja-JP" altLang="en-US" sz="2000" dirty="0" smtClean="0"/>
              <a:t>）　介護</a:t>
            </a:r>
            <a:r>
              <a:rPr lang="ja-JP" altLang="en-US" sz="2000" dirty="0"/>
              <a:t>サービス事業者経営情報</a:t>
            </a:r>
            <a:r>
              <a:rPr lang="ja-JP" altLang="en-US" sz="2000" dirty="0" smtClean="0"/>
              <a:t>データベースシステム</a:t>
            </a:r>
            <a:endParaRPr lang="en-US" altLang="ja-JP" sz="2000" dirty="0" smtClean="0"/>
          </a:p>
          <a:p>
            <a:pPr marL="1344613" indent="-1344613"/>
            <a:r>
              <a:rPr lang="ja-JP" altLang="en-US" sz="2000" dirty="0" smtClean="0"/>
              <a:t>（報告期限）毎会計年度修了後３ヶ月以内</a:t>
            </a:r>
            <a:endParaRPr lang="en-US" altLang="ja-JP" dirty="0" smtClean="0"/>
          </a:p>
          <a:p>
            <a:endParaRPr lang="en-US" altLang="ja-JP" sz="2000" dirty="0" smtClean="0"/>
          </a:p>
          <a:p>
            <a:pPr marL="263525" indent="-263525"/>
            <a:endParaRPr lang="en-US" altLang="ja-JP" sz="2000" dirty="0" smtClean="0"/>
          </a:p>
          <a:p>
            <a:pPr marL="263525" indent="-263525"/>
            <a:r>
              <a:rPr lang="ja-JP" altLang="en-US" sz="2000" dirty="0" smtClean="0"/>
              <a:t>詳しくは</a:t>
            </a:r>
            <a:endParaRPr lang="en-US" altLang="ja-JP" sz="2000" dirty="0" smtClean="0"/>
          </a:p>
          <a:p>
            <a:pPr marL="263525" indent="-263525"/>
            <a:r>
              <a:rPr lang="ja-JP" altLang="en-US" sz="2000" dirty="0" smtClean="0"/>
              <a:t>厚生労働省</a:t>
            </a:r>
            <a:endParaRPr lang="en-US" altLang="ja-JP" sz="2000" dirty="0" smtClean="0"/>
          </a:p>
          <a:p>
            <a:pPr marL="263525" indent="-263525"/>
            <a:r>
              <a:rPr lang="ja-JP" altLang="en-US" sz="2000" dirty="0" smtClean="0"/>
              <a:t>「</a:t>
            </a:r>
            <a:r>
              <a:rPr lang="ja-JP" altLang="en-US" sz="2000" dirty="0"/>
              <a:t>介護サービス事業者経営情報データベースシステム」</a:t>
            </a:r>
            <a:endParaRPr lang="en-US" altLang="ja-JP" sz="2000" dirty="0"/>
          </a:p>
          <a:p>
            <a:pPr marL="263525">
              <a:tabLst>
                <a:tab pos="539750" algn="l"/>
              </a:tabLst>
            </a:pPr>
            <a:r>
              <a:rPr lang="en-US" altLang="ja-JP" sz="2000" dirty="0">
                <a:hlinkClick r:id="rId4"/>
              </a:rPr>
              <a:t>https://www.mhlw.go.jp/stf/tyousa-bunseki.html</a:t>
            </a:r>
            <a:endParaRPr lang="ja-JP" altLang="en-US" sz="2000" dirty="0"/>
          </a:p>
          <a:p>
            <a:pPr marL="263525" indent="-263525"/>
            <a:r>
              <a:rPr lang="ja-JP" altLang="en-US" sz="2000" dirty="0" smtClean="0"/>
              <a:t>熊本県</a:t>
            </a:r>
            <a:endParaRPr lang="en-US" altLang="ja-JP" sz="2000" dirty="0" smtClean="0"/>
          </a:p>
          <a:p>
            <a:pPr marL="263525" indent="-263525"/>
            <a:r>
              <a:rPr lang="ja-JP" altLang="en-US" sz="2000" dirty="0" smtClean="0"/>
              <a:t>「</a:t>
            </a:r>
            <a:r>
              <a:rPr lang="ja-JP" altLang="en-US" sz="2000" dirty="0"/>
              <a:t>介護サービス事業者経営情報の調査及び分析等に関する制度について」</a:t>
            </a:r>
            <a:endParaRPr lang="en-US" altLang="ja-JP" sz="2000" dirty="0" smtClean="0"/>
          </a:p>
          <a:p>
            <a:pPr marL="352425" indent="-79375"/>
            <a:r>
              <a:rPr lang="en-US" altLang="ja-JP" sz="2000" dirty="0" smtClean="0">
                <a:hlinkClick r:id="rId5"/>
              </a:rPr>
              <a:t>https</a:t>
            </a:r>
            <a:r>
              <a:rPr lang="en-US" altLang="ja-JP" sz="2000" dirty="0">
                <a:hlinkClick r:id="rId5"/>
              </a:rPr>
              <a:t>://</a:t>
            </a:r>
            <a:r>
              <a:rPr lang="en-US" altLang="ja-JP" sz="2000" dirty="0" smtClean="0">
                <a:hlinkClick r:id="rId5"/>
              </a:rPr>
              <a:t>www.pref.kumamoto.jp/soshiki/32/222442.html</a:t>
            </a:r>
            <a:endParaRPr lang="en-US" altLang="ja-JP" sz="2000" dirty="0" smtClean="0"/>
          </a:p>
        </p:txBody>
      </p:sp>
      <p:pic>
        <p:nvPicPr>
          <p:cNvPr id="9" name="図 8"/>
          <p:cNvPicPr>
            <a:picLocks noChangeAspect="1"/>
          </p:cNvPicPr>
          <p:nvPr/>
        </p:nvPicPr>
        <p:blipFill>
          <a:blip r:embed="rId6"/>
          <a:stretch>
            <a:fillRect/>
          </a:stretch>
        </p:blipFill>
        <p:spPr>
          <a:xfrm>
            <a:off x="6744998" y="3681078"/>
            <a:ext cx="5264727" cy="2412930"/>
          </a:xfrm>
          <a:prstGeom prst="rect">
            <a:avLst/>
          </a:prstGeom>
          <a:ln w="6350">
            <a:solidFill>
              <a:schemeClr val="tx1"/>
            </a:solidFill>
          </a:ln>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0472224"/>
      </p:ext>
    </p:extLst>
  </p:cSld>
  <p:clrMapOvr>
    <a:masterClrMapping/>
  </p:clrMapOvr>
  <mc:AlternateContent xmlns:mc="http://schemas.openxmlformats.org/markup-compatibility/2006" xmlns:p14="http://schemas.microsoft.com/office/powerpoint/2010/main">
    <mc:Choice Requires="p14">
      <p:transition spd="slow" p14:dur="2000" advTm="47837"/>
    </mc:Choice>
    <mc:Fallback xmlns="">
      <p:transition spd="slow" advTm="4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31</a:t>
            </a:fld>
            <a:endParaRPr kumimoji="1" lang="ja-JP" altLang="en-US" dirty="0"/>
          </a:p>
        </p:txBody>
      </p:sp>
      <p:sp>
        <p:nvSpPr>
          <p:cNvPr id="3" name="正方形/長方形 2"/>
          <p:cNvSpPr/>
          <p:nvPr/>
        </p:nvSpPr>
        <p:spPr>
          <a:xfrm>
            <a:off x="0" y="2333685"/>
            <a:ext cx="12192000" cy="4524315"/>
          </a:xfrm>
          <a:prstGeom prst="rect">
            <a:avLst/>
          </a:prstGeom>
        </p:spPr>
        <p:txBody>
          <a:bodyPr wrap="square">
            <a:spAutoFit/>
          </a:bodyPr>
          <a:lstStyle/>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3948528733"/>
              </p:ext>
            </p:extLst>
          </p:nvPr>
        </p:nvGraphicFramePr>
        <p:xfrm>
          <a:off x="593291" y="807143"/>
          <a:ext cx="9381982" cy="1584960"/>
        </p:xfrm>
        <a:graphic>
          <a:graphicData uri="http://schemas.openxmlformats.org/drawingml/2006/table">
            <a:tbl>
              <a:tblPr firstRow="1" bandRow="1">
                <a:tableStyleId>{5C22544A-7EE6-4342-B048-85BDC9FD1C3A}</a:tableStyleId>
              </a:tblPr>
              <a:tblGrid>
                <a:gridCol w="3949955">
                  <a:extLst>
                    <a:ext uri="{9D8B030D-6E8A-4147-A177-3AD203B41FA5}">
                      <a16:colId xmlns:a16="http://schemas.microsoft.com/office/drawing/2014/main" val="715487939"/>
                    </a:ext>
                  </a:extLst>
                </a:gridCol>
                <a:gridCol w="3229038">
                  <a:extLst>
                    <a:ext uri="{9D8B030D-6E8A-4147-A177-3AD203B41FA5}">
                      <a16:colId xmlns:a16="http://schemas.microsoft.com/office/drawing/2014/main" val="1569460866"/>
                    </a:ext>
                  </a:extLst>
                </a:gridCol>
                <a:gridCol w="2202989">
                  <a:extLst>
                    <a:ext uri="{9D8B030D-6E8A-4147-A177-3AD203B41FA5}">
                      <a16:colId xmlns:a16="http://schemas.microsoft.com/office/drawing/2014/main" val="548120509"/>
                    </a:ext>
                  </a:extLst>
                </a:gridCol>
              </a:tblGrid>
              <a:tr h="387032">
                <a:tc>
                  <a:txBody>
                    <a:bodyPr/>
                    <a:lstStyle/>
                    <a:p>
                      <a:r>
                        <a:rPr kumimoji="1" lang="ja-JP" altLang="en-US" sz="2000" b="0" dirty="0" smtClean="0">
                          <a:solidFill>
                            <a:schemeClr val="tx1"/>
                          </a:solidFill>
                        </a:rPr>
                        <a:t>介護職員等処遇改善加算</a:t>
                      </a:r>
                      <a:r>
                        <a:rPr kumimoji="1" lang="en-US" altLang="ja-JP" sz="2000" b="0" dirty="0" smtClean="0">
                          <a:solidFill>
                            <a:schemeClr val="tx1"/>
                          </a:solidFill>
                        </a:rPr>
                        <a:t>(Ⅰ)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b="0" dirty="0" smtClean="0">
                          <a:solidFill>
                            <a:schemeClr val="tx1"/>
                          </a:solidFill>
                        </a:rPr>
                        <a:t>基本サービス費に各種加算減算（処遇改善加算を除く）を加えた</a:t>
                      </a:r>
                      <a:r>
                        <a:rPr kumimoji="1" lang="en-US" altLang="ja-JP" sz="2000" b="0" dirty="0" smtClean="0">
                          <a:solidFill>
                            <a:schemeClr val="tx1"/>
                          </a:solidFill>
                        </a:rPr>
                        <a:t>1</a:t>
                      </a:r>
                      <a:r>
                        <a:rPr kumimoji="1" lang="ja-JP" altLang="en-US" sz="2000" b="0" dirty="0" smtClean="0">
                          <a:solidFill>
                            <a:schemeClr val="tx1"/>
                          </a:solidFill>
                        </a:rPr>
                        <a:t>月当たりの総単位数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a:t>
                      </a:r>
                      <a:r>
                        <a:rPr kumimoji="1" lang="ja-JP" altLang="en-US" sz="2000" b="0" dirty="0" smtClean="0">
                          <a:solidFill>
                            <a:schemeClr val="tx1"/>
                          </a:solidFill>
                        </a:rPr>
                        <a:t>　加算率（％）</a:t>
                      </a:r>
                    </a:p>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
        <p:nvSpPr>
          <p:cNvPr id="5" name="タイトル 1"/>
          <p:cNvSpPr txBox="1">
            <a:spLocks/>
          </p:cNvSpPr>
          <p:nvPr/>
        </p:nvSpPr>
        <p:spPr>
          <a:xfrm>
            <a:off x="0" y="7974"/>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１３</a:t>
            </a:r>
            <a:r>
              <a:rPr lang="ja-JP" altLang="en-US" sz="2400" b="1" dirty="0"/>
              <a:t>　</a:t>
            </a:r>
            <a:r>
              <a:rPr lang="ja-JP" altLang="en-US" sz="2400" b="1" dirty="0" smtClean="0"/>
              <a:t>介護職員等処遇改善加算について</a:t>
            </a:r>
            <a:r>
              <a:rPr lang="ja-JP" altLang="en-US" sz="2400" b="1" dirty="0"/>
              <a:t>　</a:t>
            </a:r>
            <a:endParaRPr lang="en-US" altLang="ja-JP" sz="2400" b="1"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6888942"/>
      </p:ext>
    </p:extLst>
  </p:cSld>
  <p:clrMapOvr>
    <a:masterClrMapping/>
  </p:clrMapOvr>
  <mc:AlternateContent xmlns:mc="http://schemas.openxmlformats.org/markup-compatibility/2006" xmlns:p14="http://schemas.microsoft.com/office/powerpoint/2010/main">
    <mc:Choice Requires="p14">
      <p:transition spd="slow" p14:dur="2000" advTm="57316"/>
    </mc:Choice>
    <mc:Fallback xmlns="">
      <p:transition spd="slow" advTm="5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32</a:t>
            </a:fld>
            <a:endParaRPr kumimoji="1" lang="ja-JP" altLang="en-US" dirty="0"/>
          </a:p>
        </p:txBody>
      </p:sp>
      <p:graphicFrame>
        <p:nvGraphicFramePr>
          <p:cNvPr id="3" name="表 2"/>
          <p:cNvGraphicFramePr>
            <a:graphicFrameLocks noGrp="1"/>
          </p:cNvGraphicFramePr>
          <p:nvPr>
            <p:extLst/>
          </p:nvPr>
        </p:nvGraphicFramePr>
        <p:xfrm>
          <a:off x="102373" y="386893"/>
          <a:ext cx="11930102" cy="3840120"/>
        </p:xfrm>
        <a:graphic>
          <a:graphicData uri="http://schemas.openxmlformats.org/drawingml/2006/table">
            <a:tbl>
              <a:tblPr firstRow="1" bandRow="1">
                <a:tableStyleId>{5C22544A-7EE6-4342-B048-85BDC9FD1C3A}</a:tableStyleId>
              </a:tblPr>
              <a:tblGrid>
                <a:gridCol w="653906">
                  <a:extLst>
                    <a:ext uri="{9D8B030D-6E8A-4147-A177-3AD203B41FA5}">
                      <a16:colId xmlns:a16="http://schemas.microsoft.com/office/drawing/2014/main" val="3716996817"/>
                    </a:ext>
                  </a:extLst>
                </a:gridCol>
                <a:gridCol w="1029648">
                  <a:extLst>
                    <a:ext uri="{9D8B030D-6E8A-4147-A177-3AD203B41FA5}">
                      <a16:colId xmlns:a16="http://schemas.microsoft.com/office/drawing/2014/main" val="2079890110"/>
                    </a:ext>
                  </a:extLst>
                </a:gridCol>
                <a:gridCol w="2028825">
                  <a:extLst>
                    <a:ext uri="{9D8B030D-6E8A-4147-A177-3AD203B41FA5}">
                      <a16:colId xmlns:a16="http://schemas.microsoft.com/office/drawing/2014/main" val="1475578200"/>
                    </a:ext>
                  </a:extLst>
                </a:gridCol>
                <a:gridCol w="928687">
                  <a:extLst>
                    <a:ext uri="{9D8B030D-6E8A-4147-A177-3AD203B41FA5}">
                      <a16:colId xmlns:a16="http://schemas.microsoft.com/office/drawing/2014/main" val="3421398343"/>
                    </a:ext>
                  </a:extLst>
                </a:gridCol>
                <a:gridCol w="985838">
                  <a:extLst>
                    <a:ext uri="{9D8B030D-6E8A-4147-A177-3AD203B41FA5}">
                      <a16:colId xmlns:a16="http://schemas.microsoft.com/office/drawing/2014/main" val="3466104425"/>
                    </a:ext>
                  </a:extLst>
                </a:gridCol>
                <a:gridCol w="985837">
                  <a:extLst>
                    <a:ext uri="{9D8B030D-6E8A-4147-A177-3AD203B41FA5}">
                      <a16:colId xmlns:a16="http://schemas.microsoft.com/office/drawing/2014/main" val="247815630"/>
                    </a:ext>
                  </a:extLst>
                </a:gridCol>
                <a:gridCol w="1200150">
                  <a:extLst>
                    <a:ext uri="{9D8B030D-6E8A-4147-A177-3AD203B41FA5}">
                      <a16:colId xmlns:a16="http://schemas.microsoft.com/office/drawing/2014/main" val="1499923515"/>
                    </a:ext>
                  </a:extLst>
                </a:gridCol>
                <a:gridCol w="914400">
                  <a:extLst>
                    <a:ext uri="{9D8B030D-6E8A-4147-A177-3AD203B41FA5}">
                      <a16:colId xmlns:a16="http://schemas.microsoft.com/office/drawing/2014/main" val="34878235"/>
                    </a:ext>
                  </a:extLst>
                </a:gridCol>
                <a:gridCol w="1171575">
                  <a:extLst>
                    <a:ext uri="{9D8B030D-6E8A-4147-A177-3AD203B41FA5}">
                      <a16:colId xmlns:a16="http://schemas.microsoft.com/office/drawing/2014/main" val="233745208"/>
                    </a:ext>
                  </a:extLst>
                </a:gridCol>
                <a:gridCol w="1128714">
                  <a:extLst>
                    <a:ext uri="{9D8B030D-6E8A-4147-A177-3AD203B41FA5}">
                      <a16:colId xmlns:a16="http://schemas.microsoft.com/office/drawing/2014/main" val="2810922931"/>
                    </a:ext>
                  </a:extLst>
                </a:gridCol>
                <a:gridCol w="902522">
                  <a:extLst>
                    <a:ext uri="{9D8B030D-6E8A-4147-A177-3AD203B41FA5}">
                      <a16:colId xmlns:a16="http://schemas.microsoft.com/office/drawing/2014/main" val="1195971773"/>
                    </a:ext>
                  </a:extLst>
                </a:gridCol>
              </a:tblGrid>
              <a:tr h="436520">
                <a:tc rowSpan="3">
                  <a:txBody>
                    <a:bodyPr/>
                    <a:lstStyle/>
                    <a:p>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kumimoji="1" lang="ja-JP" altLang="en-US" b="0" dirty="0" smtClean="0">
                          <a:solidFill>
                            <a:schemeClr val="tx1"/>
                          </a:solidFill>
                        </a:rPr>
                        <a:t>月額賃金改善要件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r>
                        <a:rPr kumimoji="1" lang="ja-JP" altLang="en-US" b="0" dirty="0" smtClean="0">
                          <a:solidFill>
                            <a:schemeClr val="tx1"/>
                          </a:solidFill>
                        </a:rPr>
                        <a:t>キャリアパス要件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a:r>
                        <a:rPr kumimoji="1" lang="ja-JP" altLang="en-US" b="0" dirty="0" smtClean="0">
                          <a:solidFill>
                            <a:schemeClr val="tx1"/>
                          </a:solidFill>
                        </a:rPr>
                        <a:t>職場環境等要件</a:t>
                      </a:r>
                      <a:endParaRPr kumimoji="1" lang="en-US" altLang="ja-JP" b="0" dirty="0" smtClean="0">
                        <a:solidFill>
                          <a:schemeClr val="tx1"/>
                        </a:solidFill>
                      </a:endParaRPr>
                    </a:p>
                    <a:p>
                      <a:pPr algn="ctr"/>
                      <a:r>
                        <a:rPr kumimoji="1" lang="ja-JP" altLang="en-US" b="0" dirty="0" smtClean="0">
                          <a:solidFill>
                            <a:schemeClr val="tx1"/>
                          </a:solidFill>
                        </a:rPr>
                        <a:t>　　　　　　　</a:t>
                      </a:r>
                      <a:r>
                        <a:rPr kumimoji="1" lang="en-US" altLang="ja-JP" b="0" dirty="0" smtClean="0">
                          <a:solidFill>
                            <a:schemeClr val="tx1"/>
                          </a:solidFill>
                        </a:rPr>
                        <a:t>※4</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0409446"/>
                  </a:ext>
                </a:extLst>
              </a:tr>
              <a:tr h="457200">
                <a:tc vMerge="1">
                  <a:txBody>
                    <a:bodyPr/>
                    <a:lstStyle/>
                    <a:p>
                      <a:endParaRPr kumimoji="1" lang="ja-JP" altLang="en-US"/>
                    </a:p>
                  </a:txBody>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Ⅲ</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Ⅳ</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Ⅴ</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210211"/>
                  </a:ext>
                </a:extLst>
              </a:tr>
              <a:tr h="37084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加算</a:t>
                      </a:r>
                      <a:r>
                        <a:rPr kumimoji="1" lang="en-US" altLang="ja-JP" b="0" dirty="0" smtClean="0">
                          <a:solidFill>
                            <a:schemeClr val="tx1"/>
                          </a:solidFill>
                        </a:rPr>
                        <a:t>Ⅳ</a:t>
                      </a:r>
                      <a:r>
                        <a:rPr kumimoji="1" lang="ja-JP" altLang="en-US" b="0" dirty="0" smtClean="0">
                          <a:solidFill>
                            <a:schemeClr val="tx1"/>
                          </a:solidFill>
                        </a:rPr>
                        <a:t>の</a:t>
                      </a:r>
                      <a:r>
                        <a:rPr kumimoji="1" lang="en-US" altLang="ja-JP" b="0" dirty="0" smtClean="0">
                          <a:solidFill>
                            <a:schemeClr val="tx1"/>
                          </a:solidFill>
                        </a:rPr>
                        <a:t>1/2</a:t>
                      </a:r>
                      <a:r>
                        <a:rPr kumimoji="1" lang="ja-JP" altLang="en-US" b="0" dirty="0" smtClean="0">
                          <a:solidFill>
                            <a:schemeClr val="tx1"/>
                          </a:solidFill>
                        </a:rPr>
                        <a:t>以上の月額賃金改善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旧ベア加算相当の</a:t>
                      </a:r>
                      <a:r>
                        <a:rPr kumimoji="1" lang="en-US" altLang="ja-JP" b="0" dirty="0" smtClean="0">
                          <a:solidFill>
                            <a:schemeClr val="tx1"/>
                          </a:solidFill>
                        </a:rPr>
                        <a:t>2/3</a:t>
                      </a:r>
                      <a:r>
                        <a:rPr kumimoji="1" lang="ja-JP" altLang="en-US" b="0" dirty="0" smtClean="0">
                          <a:solidFill>
                            <a:schemeClr val="tx1"/>
                          </a:solidFill>
                        </a:rPr>
                        <a:t>以上の新規の月額賃金改善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任用要件・賃金体系の整備等</a:t>
                      </a:r>
                      <a:r>
                        <a:rPr kumimoji="1" lang="ja-JP" altLang="en-US" b="0" baseline="0" dirty="0" smtClean="0">
                          <a:solidFill>
                            <a:schemeClr val="tx1"/>
                          </a:solidFill>
                        </a:rPr>
                        <a:t>  </a:t>
                      </a:r>
                      <a:r>
                        <a:rPr kumimoji="1" lang="en-US" altLang="ja-JP" b="0" dirty="0" smtClean="0">
                          <a:solidFill>
                            <a:schemeClr val="tx1"/>
                          </a:solidFill>
                        </a:rPr>
                        <a:t>※1</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研修の実施等</a:t>
                      </a:r>
                      <a:endParaRPr kumimoji="1" lang="en-US" altLang="ja-JP" b="0" dirty="0" smtClean="0">
                        <a:solidFill>
                          <a:schemeClr val="tx1"/>
                        </a:solidFill>
                      </a:endParaRPr>
                    </a:p>
                    <a:p>
                      <a:r>
                        <a:rPr kumimoji="1" lang="en-US" altLang="ja-JP" b="0" dirty="0" smtClean="0">
                          <a:solidFill>
                            <a:schemeClr val="tx1"/>
                          </a:solidFill>
                        </a:rPr>
                        <a:t>※2</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昇給の仕組みの整備等</a:t>
                      </a:r>
                      <a:endParaRPr kumimoji="1" lang="en-US" altLang="ja-JP" b="0" dirty="0" smtClean="0">
                        <a:solidFill>
                          <a:schemeClr val="tx1"/>
                        </a:solidFill>
                      </a:endParaRPr>
                    </a:p>
                    <a:p>
                      <a:r>
                        <a:rPr kumimoji="1" lang="en-US" altLang="ja-JP" b="0" dirty="0" smtClean="0">
                          <a:solidFill>
                            <a:schemeClr val="tx1"/>
                          </a:solidFill>
                        </a:rPr>
                        <a:t>※</a:t>
                      </a:r>
                      <a:r>
                        <a:rPr kumimoji="1" lang="ja-JP" altLang="en-US" b="0" dirty="0" smtClean="0">
                          <a:solidFill>
                            <a:schemeClr val="tx1"/>
                          </a:solidFill>
                        </a:rPr>
                        <a:t>３</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改善後の賃金要件</a:t>
                      </a:r>
                      <a:r>
                        <a:rPr kumimoji="1" lang="en-US" altLang="ja-JP" b="0" dirty="0" smtClean="0">
                          <a:solidFill>
                            <a:schemeClr val="tx1"/>
                          </a:solidFill>
                        </a:rPr>
                        <a:t>(440</a:t>
                      </a:r>
                      <a:r>
                        <a:rPr kumimoji="1" lang="ja-JP" altLang="en-US" b="0" dirty="0" smtClean="0">
                          <a:solidFill>
                            <a:schemeClr val="tx1"/>
                          </a:solidFill>
                        </a:rPr>
                        <a:t>万円</a:t>
                      </a:r>
                      <a:r>
                        <a:rPr kumimoji="1" lang="en-US" altLang="ja-JP" b="0" dirty="0" smtClean="0">
                          <a:solidFill>
                            <a:schemeClr val="tx1"/>
                          </a:solidFill>
                        </a:rPr>
                        <a:t>1</a:t>
                      </a:r>
                      <a:r>
                        <a:rPr kumimoji="1" lang="ja-JP" altLang="en-US" b="0" dirty="0" smtClean="0">
                          <a:solidFill>
                            <a:schemeClr val="tx1"/>
                          </a:solidFill>
                        </a:rPr>
                        <a:t>人以上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介護福祉士等の配置要件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1</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2</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2</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3</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b="0" dirty="0" smtClean="0">
                          <a:solidFill>
                            <a:schemeClr val="tx1"/>
                          </a:solidFill>
                        </a:rPr>
                        <a:t>HP</a:t>
                      </a:r>
                      <a:r>
                        <a:rPr kumimoji="1" lang="ja-JP" altLang="en-US" b="0" dirty="0" smtClean="0">
                          <a:solidFill>
                            <a:schemeClr val="tx1"/>
                          </a:solidFill>
                        </a:rPr>
                        <a:t>掲載等を通じた見える化</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9467511"/>
                  </a:ext>
                </a:extLst>
              </a:tr>
              <a:tr h="370840">
                <a:tc>
                  <a:txBody>
                    <a:bodyPr/>
                    <a:lstStyle/>
                    <a:p>
                      <a:r>
                        <a:rPr kumimoji="1" lang="en-US" altLang="ja-JP" dirty="0" smtClean="0"/>
                        <a:t>(Ⅰ)</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r>
                        <a:rPr kumimoji="1" lang="ja-JP" altLang="en-US" b="0" dirty="0" smtClean="0">
                          <a:solidFill>
                            <a:schemeClr val="tx1"/>
                          </a:solidFill>
                        </a:rPr>
                        <a:t>〇 </a:t>
                      </a:r>
                      <a:endParaRPr kumimoji="1" lang="en-US" altLang="ja-JP" b="0" dirty="0" smtClean="0">
                        <a:solidFill>
                          <a:schemeClr val="tx1"/>
                        </a:solidFill>
                      </a:endParaRPr>
                    </a:p>
                    <a:p>
                      <a:pPr algn="l"/>
                      <a:r>
                        <a:rPr kumimoji="1" lang="en-US" altLang="ja-JP" b="0" dirty="0" smtClean="0">
                          <a:solidFill>
                            <a:schemeClr val="tx1"/>
                          </a:solidFill>
                        </a:rPr>
                        <a:t>R7.3</a:t>
                      </a:r>
                      <a:r>
                        <a:rPr kumimoji="1" lang="ja-JP" altLang="en-US" b="0" dirty="0" smtClean="0">
                          <a:solidFill>
                            <a:schemeClr val="tx1"/>
                          </a:solidFill>
                        </a:rPr>
                        <a:t>月時点で加算</a:t>
                      </a:r>
                      <a:r>
                        <a:rPr kumimoji="1" lang="en-US" altLang="ja-JP" b="0" dirty="0" smtClean="0">
                          <a:solidFill>
                            <a:schemeClr val="tx1"/>
                          </a:solidFill>
                        </a:rPr>
                        <a:t>Ⅴ(</a:t>
                      </a:r>
                      <a:r>
                        <a:rPr kumimoji="1" lang="en-US" altLang="ja-JP" sz="1600" b="0" dirty="0" smtClean="0">
                          <a:solidFill>
                            <a:schemeClr val="tx1"/>
                          </a:solidFill>
                        </a:rPr>
                        <a:t>1)(3)(5)(6)(8)(10)(11)(12)(14)</a:t>
                      </a:r>
                      <a:r>
                        <a:rPr kumimoji="1" lang="ja-JP" altLang="en-US" b="0" dirty="0" smtClean="0">
                          <a:solidFill>
                            <a:schemeClr val="tx1"/>
                          </a:solidFill>
                        </a:rPr>
                        <a:t>を算定していた事業所</a:t>
                      </a:r>
                      <a:endParaRPr kumimoji="1" lang="en-US" altLang="ja-JP"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7686146"/>
                  </a:ext>
                </a:extLst>
              </a:tr>
              <a:tr h="370840">
                <a:tc>
                  <a:txBody>
                    <a:bodyPr/>
                    <a:lstStyle/>
                    <a:p>
                      <a:r>
                        <a:rPr kumimoji="1" lang="en-US" altLang="ja-JP" dirty="0" smtClean="0"/>
                        <a:t>(Ⅱ)</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5686712"/>
                  </a:ext>
                </a:extLst>
              </a:tr>
              <a:tr h="370840">
                <a:tc>
                  <a:txBody>
                    <a:bodyPr/>
                    <a:lstStyle/>
                    <a:p>
                      <a:r>
                        <a:rPr kumimoji="1" lang="en-US" altLang="ja-JP" dirty="0" smtClean="0"/>
                        <a:t>(Ⅲ)</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401548"/>
                  </a:ext>
                </a:extLst>
              </a:tr>
              <a:tr h="370840">
                <a:tc>
                  <a:txBody>
                    <a:bodyPr/>
                    <a:lstStyle/>
                    <a:p>
                      <a:r>
                        <a:rPr kumimoji="1" lang="en-US" altLang="ja-JP" dirty="0" smtClean="0"/>
                        <a:t>(Ⅳ)</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7547078"/>
                  </a:ext>
                </a:extLst>
              </a:tr>
            </a:tbl>
          </a:graphicData>
        </a:graphic>
      </p:graphicFrame>
      <p:sp>
        <p:nvSpPr>
          <p:cNvPr id="4" name="正方形/長方形 3"/>
          <p:cNvSpPr/>
          <p:nvPr/>
        </p:nvSpPr>
        <p:spPr>
          <a:xfrm>
            <a:off x="0" y="0"/>
            <a:ext cx="12192000" cy="6986528"/>
          </a:xfrm>
          <a:prstGeom prst="rect">
            <a:avLst/>
          </a:prstGeom>
        </p:spPr>
        <p:txBody>
          <a:bodyPr wrap="square">
            <a:spAutoFit/>
          </a:bodyPr>
          <a:lstStyle/>
          <a:p>
            <a:r>
              <a:rPr lang="en-US" altLang="ja-JP" sz="2000" dirty="0" smtClean="0"/>
              <a:t>【</a:t>
            </a:r>
            <a:r>
              <a:rPr lang="ja-JP" altLang="en-US" sz="2000" dirty="0" smtClean="0"/>
              <a:t>加算の要件</a:t>
            </a:r>
            <a:r>
              <a:rPr lang="en-US" altLang="ja-JP" sz="2000" dirty="0" smtClean="0"/>
              <a:t>】</a:t>
            </a:r>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800" dirty="0" smtClean="0"/>
          </a:p>
          <a:p>
            <a:pPr marL="357188" indent="-357188"/>
            <a:r>
              <a:rPr lang="en-US" altLang="ja-JP" sz="2000" dirty="0" smtClean="0"/>
              <a:t>※1</a:t>
            </a:r>
            <a:r>
              <a:rPr lang="ja-JP" altLang="en-US" sz="2000" dirty="0"/>
              <a:t>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任用の際における職位、職責、職務内容等に応じた任用等の要件（賃金に関するものを含む）を定めること」及び「職位、職責、職務内容等に応じた賃金体系（一時金等の臨時的に支払われるものを除く）について定めること」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年度当初から</a:t>
            </a:r>
            <a:r>
              <a:rPr lang="ja-JP" altLang="en-US" sz="2000" dirty="0"/>
              <a:t>キャリアパス要件</a:t>
            </a:r>
            <a:r>
              <a:rPr lang="en-US" altLang="ja-JP" sz="2000" dirty="0"/>
              <a:t>Ⅰ</a:t>
            </a:r>
            <a:r>
              <a:rPr lang="ja-JP" altLang="en-US" sz="2000" dirty="0"/>
              <a:t>を満たしたものと</a:t>
            </a:r>
            <a:r>
              <a:rPr lang="ja-JP" altLang="en-US" sz="2000" dirty="0" smtClean="0"/>
              <a:t>取り扱う。</a:t>
            </a:r>
            <a:r>
              <a:rPr lang="ja-JP" altLang="en-US" sz="2000" u="sng" dirty="0" smtClean="0"/>
              <a:t>当該</a:t>
            </a:r>
            <a:r>
              <a:rPr lang="ja-JP" altLang="en-US" sz="2000" u="sng" dirty="0"/>
              <a:t>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末までに当該定めの</a:t>
            </a:r>
            <a:r>
              <a:rPr lang="ja-JP" altLang="en-US" sz="2000" u="sng" dirty="0" smtClean="0"/>
              <a:t>整備</a:t>
            </a:r>
            <a:r>
              <a:rPr lang="ja-JP" altLang="en-US" sz="2000" u="sng" dirty="0"/>
              <a:t>を行い、実績報告書においてその旨を報告する</a:t>
            </a:r>
            <a:r>
              <a:rPr lang="ja-JP" altLang="en-US" sz="2000" u="sng" dirty="0" smtClean="0"/>
              <a:t>こと</a:t>
            </a:r>
            <a:r>
              <a:rPr lang="ja-JP" altLang="en-US" sz="2000" dirty="0" smtClean="0"/>
              <a:t>。</a:t>
            </a:r>
            <a:endParaRPr lang="en-US" altLang="ja-JP" sz="2000" dirty="0" smtClean="0"/>
          </a:p>
          <a:p>
            <a:pPr marL="357188" indent="-357188"/>
            <a:r>
              <a:rPr lang="en-US" altLang="ja-JP" sz="2000" dirty="0" smtClean="0"/>
              <a:t>※2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a:t>
            </a:r>
            <a:r>
              <a:rPr lang="ja-JP" altLang="en-US" sz="2000" dirty="0"/>
              <a:t>まで</a:t>
            </a:r>
            <a:r>
              <a:rPr lang="ja-JP" altLang="en-US" sz="2000" dirty="0" smtClean="0"/>
              <a:t>に資質向上のための計画</a:t>
            </a:r>
            <a:r>
              <a:rPr lang="ja-JP" altLang="en-US" sz="2000" dirty="0"/>
              <a:t>を策定し、研修の実施又は研修機会の確保を行う</a:t>
            </a:r>
            <a:r>
              <a:rPr lang="ja-JP" altLang="en-US" sz="2000" dirty="0" smtClean="0"/>
              <a:t>こ</a:t>
            </a:r>
            <a:r>
              <a:rPr lang="ja-JP" altLang="en-US" sz="2000" dirty="0"/>
              <a:t>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当初からキャリアパス要件</a:t>
            </a:r>
            <a:r>
              <a:rPr lang="en-US" altLang="ja-JP" sz="2000" dirty="0"/>
              <a:t>Ⅱ</a:t>
            </a:r>
            <a:r>
              <a:rPr lang="ja-JP" altLang="en-US" sz="2000" dirty="0"/>
              <a:t>を</a:t>
            </a:r>
            <a:r>
              <a:rPr lang="ja-JP" altLang="en-US" sz="2000" dirty="0" smtClean="0"/>
              <a:t>満たしたもの</a:t>
            </a:r>
            <a:r>
              <a:rPr lang="ja-JP" altLang="en-US" sz="2000" dirty="0"/>
              <a:t>と</a:t>
            </a:r>
            <a:r>
              <a:rPr lang="ja-JP" altLang="en-US" sz="2000" dirty="0" smtClean="0"/>
              <a:t>取り扱う。</a:t>
            </a:r>
            <a:r>
              <a:rPr lang="ja-JP" altLang="en-US" sz="2000" u="sng" dirty="0"/>
              <a:t>当該誓約をした</a:t>
            </a:r>
            <a:r>
              <a:rPr lang="ja-JP" altLang="en-US" sz="2000" u="sng" dirty="0" smtClean="0"/>
              <a:t>場合は</a:t>
            </a:r>
            <a:r>
              <a:rPr lang="ja-JP" altLang="en-US" sz="2000" u="sng" dirty="0"/>
              <a:t>、令和８年３月末までに当該計画の策定等を行い、実績報告書に</a:t>
            </a:r>
            <a:r>
              <a:rPr lang="ja-JP" altLang="en-US" sz="2000" u="sng" dirty="0" smtClean="0"/>
              <a:t>おいてその</a:t>
            </a:r>
            <a:r>
              <a:rPr lang="ja-JP" altLang="en-US" sz="2000" u="sng" dirty="0"/>
              <a:t>旨を報告する</a:t>
            </a:r>
            <a:r>
              <a:rPr lang="ja-JP" altLang="en-US" sz="2000" u="sng" dirty="0" smtClean="0"/>
              <a:t>こと。</a:t>
            </a:r>
            <a:endParaRPr lang="en-US" altLang="ja-JP" sz="2000" u="sng" dirty="0" smtClean="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05239750"/>
      </p:ext>
    </p:extLst>
  </p:cSld>
  <p:clrMapOvr>
    <a:masterClrMapping/>
  </p:clrMapOvr>
  <mc:AlternateContent xmlns:mc="http://schemas.openxmlformats.org/markup-compatibility/2006" xmlns:p14="http://schemas.microsoft.com/office/powerpoint/2010/main">
    <mc:Choice Requires="p14">
      <p:transition spd="slow" p14:dur="2000" advTm="57945"/>
    </mc:Choice>
    <mc:Fallback xmlns="">
      <p:transition spd="slow" advTm="57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33</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pPr marL="357188" indent="-357188"/>
            <a:r>
              <a:rPr lang="en-US" altLang="ja-JP" sz="2000" dirty="0" smtClean="0"/>
              <a:t>※3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a:t>
            </a:r>
            <a:r>
              <a:rPr lang="ja-JP" altLang="en-US" sz="2000" dirty="0"/>
              <a:t>末まで</a:t>
            </a:r>
            <a:r>
              <a:rPr lang="ja-JP" altLang="en-US" sz="2000" dirty="0" smtClean="0"/>
              <a:t>に経験若しくは資格等に応じて昇給する仕組み又は一定の基準に基づき定期に昇給を判定する仕組みの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a:t>
            </a:r>
            <a:r>
              <a:rPr lang="ja-JP" altLang="en-US" sz="2000" dirty="0" smtClean="0"/>
              <a:t>からキャリアパス</a:t>
            </a:r>
            <a:r>
              <a:rPr lang="ja-JP" altLang="en-US" sz="2000" dirty="0"/>
              <a:t>要件</a:t>
            </a:r>
            <a:r>
              <a:rPr lang="en-US" altLang="ja-JP" sz="2000" dirty="0"/>
              <a:t>Ⅲ</a:t>
            </a:r>
            <a:r>
              <a:rPr lang="ja-JP" altLang="en-US" sz="2000" dirty="0"/>
              <a:t>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末までに当該仕組みの</a:t>
            </a:r>
            <a:r>
              <a:rPr lang="ja-JP" altLang="en-US" sz="2000" u="sng" dirty="0" smtClean="0"/>
              <a:t>整備を</a:t>
            </a:r>
            <a:r>
              <a:rPr lang="ja-JP" altLang="en-US" sz="2000" u="sng" dirty="0"/>
              <a:t>行い、実績報告書においてその旨を報告すること</a:t>
            </a:r>
            <a:r>
              <a:rPr lang="ja-JP" altLang="en-US" sz="2000" u="sng" dirty="0" smtClean="0"/>
              <a:t>。</a:t>
            </a:r>
            <a:endParaRPr lang="en-US" altLang="ja-JP" sz="2000" u="sng" dirty="0" smtClean="0"/>
          </a:p>
          <a:p>
            <a:pPr marL="357188" indent="-357188"/>
            <a:r>
              <a:rPr lang="en-US" altLang="ja-JP" sz="2000" dirty="0" smtClean="0"/>
              <a:t>※4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a:t>
            </a:r>
            <a:r>
              <a:rPr lang="ja-JP" altLang="en-US" sz="2000" dirty="0"/>
              <a:t>職場環境等要件に係る取組を行うことを誓約した場合は、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当初から職場環境等要件を満たしたものと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末までに当該取組</a:t>
            </a:r>
            <a:r>
              <a:rPr lang="ja-JP" altLang="en-US" sz="2000" u="sng" dirty="0" smtClean="0"/>
              <a:t>を行い</a:t>
            </a:r>
            <a:r>
              <a:rPr lang="ja-JP" altLang="en-US" sz="2000" u="sng" dirty="0"/>
              <a:t>、実績報告書においてその旨を報告すること</a:t>
            </a:r>
            <a:r>
              <a:rPr lang="ja-JP" altLang="en-US" sz="2000" u="sng" dirty="0" smtClean="0"/>
              <a:t>。</a:t>
            </a:r>
            <a:r>
              <a:rPr lang="ja-JP" altLang="en-US" sz="2000" dirty="0"/>
              <a:t>また、介護人材確保・</a:t>
            </a:r>
            <a:r>
              <a:rPr lang="ja-JP" altLang="en-US" sz="2000" dirty="0" smtClean="0"/>
              <a:t>職場</a:t>
            </a:r>
            <a:r>
              <a:rPr lang="ja-JP" altLang="en-US" sz="2000" dirty="0"/>
              <a:t>環境改善等事業の申請を行った場合は、</a:t>
            </a:r>
            <a:r>
              <a:rPr lang="ja-JP" altLang="en-US" sz="2000" dirty="0" smtClean="0"/>
              <a:t>令和</a:t>
            </a:r>
            <a:r>
              <a:rPr lang="en-US" altLang="ja-JP" sz="2000" dirty="0" smtClean="0"/>
              <a:t>7</a:t>
            </a:r>
            <a:r>
              <a:rPr lang="ja-JP" altLang="en-US" sz="2000" dirty="0" smtClean="0"/>
              <a:t>年度</a:t>
            </a:r>
            <a:r>
              <a:rPr lang="ja-JP" altLang="en-US" sz="2000" dirty="0"/>
              <a:t>における職場環境</a:t>
            </a:r>
            <a:r>
              <a:rPr lang="ja-JP" altLang="en-US" sz="2000" dirty="0" smtClean="0"/>
              <a:t>等要件</a:t>
            </a:r>
            <a:r>
              <a:rPr lang="ja-JP" altLang="en-US" sz="2000" dirty="0"/>
              <a:t>に係る適用を猶予</a:t>
            </a:r>
            <a:r>
              <a:rPr lang="ja-JP" altLang="en-US" sz="2000" dirty="0" smtClean="0"/>
              <a:t>する。</a:t>
            </a:r>
            <a:endParaRPr lang="en-US" altLang="ja-JP" sz="2000" dirty="0" smtClean="0"/>
          </a:p>
          <a:p>
            <a:pPr marL="2514600" indent="-2514600"/>
            <a:endParaRPr lang="en-US" altLang="ja-JP" sz="500" dirty="0" smtClean="0"/>
          </a:p>
          <a:p>
            <a:pPr marL="2514600" indent="-2514600"/>
            <a:r>
              <a:rPr lang="en-US" altLang="ja-JP" sz="2000" dirty="0" smtClean="0"/>
              <a:t>【</a:t>
            </a:r>
            <a:r>
              <a:rPr lang="ja-JP" altLang="en-US" sz="2000" dirty="0" smtClean="0"/>
              <a:t>処遇改善計画書の</a:t>
            </a:r>
            <a:r>
              <a:rPr lang="ja-JP" altLang="en-US" sz="2000" spc="-100" dirty="0"/>
              <a:t>提出期限</a:t>
            </a:r>
            <a:r>
              <a:rPr lang="en-US" altLang="ja-JP" sz="2000" dirty="0" smtClean="0"/>
              <a:t>】…</a:t>
            </a:r>
            <a:r>
              <a:rPr lang="ja-JP" altLang="en-US" sz="2000" spc="-100" dirty="0" smtClean="0"/>
              <a:t>当該事業</a:t>
            </a:r>
            <a:r>
              <a:rPr lang="ja-JP" altLang="en-US" sz="2000" spc="-100" dirty="0"/>
              <a:t>年度</a:t>
            </a:r>
            <a:r>
              <a:rPr lang="ja-JP" altLang="en-US" sz="2000" spc="-100" dirty="0" smtClean="0"/>
              <a:t>においてはじめて処遇改善加を算定する月の前々月</a:t>
            </a:r>
            <a:r>
              <a:rPr lang="ja-JP" altLang="en-US" sz="2000" spc="-100" dirty="0"/>
              <a:t>の末日まで。</a:t>
            </a:r>
            <a:endParaRPr lang="en-US" altLang="ja-JP" sz="2000" spc="-100" dirty="0"/>
          </a:p>
          <a:p>
            <a:r>
              <a:rPr lang="en-US" altLang="ja-JP" sz="2000" dirty="0" smtClean="0"/>
              <a:t>【</a:t>
            </a:r>
            <a:r>
              <a:rPr lang="ja-JP" altLang="en-US" sz="2000" dirty="0"/>
              <a:t>実績報告の提出期限</a:t>
            </a:r>
            <a:r>
              <a:rPr lang="en-US" altLang="ja-JP" sz="2000" dirty="0" smtClean="0"/>
              <a:t>】…</a:t>
            </a:r>
            <a:r>
              <a:rPr lang="ja-JP" altLang="en-US" sz="2000" dirty="0" smtClean="0"/>
              <a:t>各事業</a:t>
            </a:r>
            <a:r>
              <a:rPr lang="ja-JP" altLang="en-US" sz="2000" dirty="0"/>
              <a:t>年度における最終の加算の支払いがあった月の翌々月の末日まで。</a:t>
            </a:r>
            <a:endParaRPr lang="en-US" altLang="ja-JP" sz="2000" dirty="0"/>
          </a:p>
          <a:p>
            <a:r>
              <a:rPr lang="en-US" altLang="ja-JP" sz="2000" dirty="0" smtClean="0"/>
              <a:t>【</a:t>
            </a:r>
            <a:r>
              <a:rPr lang="ja-JP" altLang="en-US" sz="2000" dirty="0"/>
              <a:t>変更届</a:t>
            </a:r>
            <a:r>
              <a:rPr lang="en-US" altLang="ja-JP" sz="2000" dirty="0"/>
              <a:t>】</a:t>
            </a:r>
          </a:p>
          <a:p>
            <a:pPr marL="357188" indent="-171450"/>
            <a:r>
              <a:rPr lang="ja-JP" altLang="en-US" sz="2000" dirty="0"/>
              <a:t>次の①～④のいずれかに該当する場合は、変更届を提出すること。</a:t>
            </a:r>
            <a:endParaRPr lang="en-US" altLang="ja-JP" sz="2000" dirty="0"/>
          </a:p>
          <a:p>
            <a:pPr marL="542925" indent="-185738"/>
            <a:r>
              <a:rPr lang="ja-JP" altLang="en-US" sz="2000" dirty="0"/>
              <a:t>① 会社法の規定による吸収合併、新設合併等により、処遇改善計画書の作成単位が変更となる場合。</a:t>
            </a:r>
          </a:p>
          <a:p>
            <a:pPr marL="542925" indent="-185738"/>
            <a:r>
              <a:rPr lang="ja-JP" altLang="en-US" sz="2000" dirty="0"/>
              <a:t>② 複数の介護サービス事業所等について一括して申請を行う事業者において、当該申請に関係する</a:t>
            </a:r>
            <a:r>
              <a:rPr lang="ja-JP" altLang="en-US" sz="2000" dirty="0" smtClean="0"/>
              <a:t>介護サービス</a:t>
            </a:r>
            <a:r>
              <a:rPr lang="ja-JP" altLang="en-US" sz="2000" dirty="0"/>
              <a:t>事業所等に増減（新規指定、廃止等の事由による。）があった場合。</a:t>
            </a:r>
            <a:endParaRPr lang="en-US" altLang="ja-JP" sz="2000" dirty="0"/>
          </a:p>
          <a:p>
            <a:pPr marL="542925" indent="-185738"/>
            <a:r>
              <a:rPr lang="ja-JP" altLang="en-US" sz="2000" dirty="0" smtClean="0"/>
              <a:t>③ </a:t>
            </a:r>
            <a:r>
              <a:rPr lang="ja-JP" altLang="en-US" sz="2000" dirty="0"/>
              <a:t>キャリアパス要件</a:t>
            </a:r>
            <a:r>
              <a:rPr lang="en-US" altLang="ja-JP" sz="2000" dirty="0"/>
              <a:t>Ⅰ</a:t>
            </a:r>
            <a:r>
              <a:rPr lang="ja-JP" altLang="en-US" sz="2000" dirty="0"/>
              <a:t>から</a:t>
            </a:r>
            <a:r>
              <a:rPr lang="en-US" altLang="ja-JP" sz="2000" dirty="0"/>
              <a:t>Ⅲ</a:t>
            </a:r>
            <a:r>
              <a:rPr lang="ja-JP" altLang="en-US" sz="2000" dirty="0" err="1"/>
              <a:t>までに</a:t>
            </a:r>
            <a:r>
              <a:rPr lang="ja-JP" altLang="en-US" sz="2000" dirty="0"/>
              <a:t>関する適合状況に変更（算定する処遇改善加算の区分に変更が生じる場合に限る。）があった場合。</a:t>
            </a:r>
            <a:endParaRPr lang="en-US" altLang="ja-JP" sz="2000" dirty="0"/>
          </a:p>
          <a:p>
            <a:pPr marL="542925" indent="-185738"/>
            <a:r>
              <a:rPr lang="ja-JP" altLang="en-US" sz="2000" dirty="0"/>
              <a:t>④ キャリアパス要件</a:t>
            </a:r>
            <a:r>
              <a:rPr lang="en-US" altLang="ja-JP" sz="2000" dirty="0"/>
              <a:t>Ⅴ</a:t>
            </a:r>
            <a:r>
              <a:rPr lang="ja-JP" altLang="en-US" sz="2000" dirty="0"/>
              <a:t>（介護福祉士等の配置要件）に関する適合状況に変更があり、算定する処遇改善加算の区分に変更が生じる場合</a:t>
            </a:r>
            <a:r>
              <a:rPr lang="ja-JP" altLang="en-US" sz="2000" dirty="0" smtClean="0"/>
              <a:t>。</a:t>
            </a:r>
            <a:endParaRPr lang="en-US" altLang="ja-JP" sz="2000" dirty="0" smtClean="0"/>
          </a:p>
          <a:p>
            <a:pPr marL="357188" indent="-171450"/>
            <a:r>
              <a:rPr lang="en-US" altLang="ja-JP" sz="2000" dirty="0" smtClean="0"/>
              <a:t>※ </a:t>
            </a:r>
            <a:r>
              <a:rPr lang="ja-JP" altLang="en-US" sz="2000" dirty="0" smtClean="0"/>
              <a:t>就業規則を改訂（介護</a:t>
            </a:r>
            <a:r>
              <a:rPr lang="ja-JP" altLang="en-US" sz="2000" dirty="0"/>
              <a:t>職員の処遇に関する内容に限る。）した場合は</a:t>
            </a:r>
            <a:r>
              <a:rPr lang="ja-JP" altLang="en-US" sz="2000" dirty="0" smtClean="0"/>
              <a:t>、実績</a:t>
            </a:r>
            <a:r>
              <a:rPr lang="ja-JP" altLang="en-US" sz="2000" dirty="0"/>
              <a:t>報告書を提出する際に</a:t>
            </a:r>
            <a:r>
              <a:rPr lang="ja-JP" altLang="en-US" sz="2000" dirty="0" smtClean="0"/>
              <a:t>、当該</a:t>
            </a:r>
            <a:r>
              <a:rPr lang="ja-JP" altLang="en-US" sz="2000" dirty="0"/>
              <a:t>改訂の概要を変更届出書に記載し</a:t>
            </a:r>
            <a:r>
              <a:rPr lang="ja-JP" altLang="en-US" sz="2000" dirty="0" smtClean="0"/>
              <a:t>、併せて提出</a:t>
            </a:r>
            <a:r>
              <a:rPr lang="ja-JP" altLang="en-US" sz="2000" dirty="0"/>
              <a:t>すること</a:t>
            </a:r>
            <a:r>
              <a:rPr lang="ja-JP" altLang="en-US" sz="2000" dirty="0" smtClean="0"/>
              <a:t>。</a:t>
            </a:r>
            <a:endParaRPr lang="en-US" altLang="ja-JP" sz="2000" dirty="0" smtClean="0"/>
          </a:p>
          <a:p>
            <a:pPr marL="357188" indent="-357188"/>
            <a:r>
              <a:rPr lang="en-US" altLang="ja-JP" sz="2000" dirty="0" smtClean="0"/>
              <a:t>【</a:t>
            </a:r>
            <a:r>
              <a:rPr lang="ja-JP" altLang="en-US" sz="2000" dirty="0" smtClean="0"/>
              <a:t>提出先</a:t>
            </a:r>
            <a:r>
              <a:rPr lang="en-US" altLang="ja-JP" sz="2000" dirty="0" smtClean="0"/>
              <a:t>】…</a:t>
            </a:r>
            <a:r>
              <a:rPr lang="ja-JP" altLang="en-US" sz="2000" dirty="0" smtClean="0"/>
              <a:t>菊陽町（当該地域密着型サービス事業所の指定を行う市町村）</a:t>
            </a:r>
            <a:endParaRPr lang="en-US" altLang="ja-JP"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7044363"/>
      </p:ext>
    </p:extLst>
  </p:cSld>
  <p:clrMapOvr>
    <a:masterClrMapping/>
  </p:clrMapOvr>
  <mc:AlternateContent xmlns:mc="http://schemas.openxmlformats.org/markup-compatibility/2006" xmlns:p14="http://schemas.microsoft.com/office/powerpoint/2010/main">
    <mc:Choice Requires="p14">
      <p:transition spd="slow" p14:dur="2000" advTm="86089"/>
    </mc:Choice>
    <mc:Fallback xmlns="">
      <p:transition spd="slow" advTm="86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09600" y="1288617"/>
            <a:ext cx="11111345" cy="2387600"/>
          </a:xfrm>
        </p:spPr>
        <p:txBody>
          <a:bodyPr>
            <a:normAutofit/>
          </a:bodyPr>
          <a:lstStyle/>
          <a:p>
            <a:r>
              <a:rPr lang="ja-JP" altLang="en-US" sz="4800" dirty="0" smtClean="0"/>
              <a:t>定期巡回・随時対応型訪問介護看護</a:t>
            </a:r>
            <a:endParaRPr kumimoji="1" lang="ja-JP" altLang="en-US" sz="4800"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34</a:t>
            </a:fld>
            <a:endParaRPr kumimoji="1" lang="ja-JP" altLang="en-US" dirty="0"/>
          </a:p>
        </p:txBody>
      </p:sp>
    </p:spTree>
    <p:extLst>
      <p:ext uri="{BB962C8B-B14F-4D97-AF65-F5344CB8AC3E}">
        <p14:creationId xmlns:p14="http://schemas.microsoft.com/office/powerpoint/2010/main" val="3589232341"/>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35</a:t>
            </a:fld>
            <a:endParaRPr kumimoji="1" lang="ja-JP" altLang="en-US" dirty="0"/>
          </a:p>
        </p:txBody>
      </p:sp>
      <p:sp>
        <p:nvSpPr>
          <p:cNvPr id="3" name="タイトル 1"/>
          <p:cNvSpPr txBox="1">
            <a:spLocks/>
          </p:cNvSpPr>
          <p:nvPr/>
        </p:nvSpPr>
        <p:spPr>
          <a:xfrm>
            <a:off x="0" y="23887"/>
            <a:ext cx="12192000" cy="468246"/>
          </a:xfrm>
          <a:prstGeom prst="rect">
            <a:avLst/>
          </a:prstGeom>
          <a:solidFill>
            <a:schemeClr val="accent1">
              <a:lumMod val="20000"/>
              <a:lumOff val="80000"/>
            </a:schemeClr>
          </a:solidFill>
          <a:ln w="25400">
            <a:solidFill>
              <a:schemeClr val="tx1"/>
            </a:solidFill>
          </a:ln>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１４　定期巡回・随時対応型訪問介護看護に</a:t>
            </a:r>
            <a:r>
              <a:rPr lang="ja-JP" altLang="en-US" sz="2400" b="1" dirty="0"/>
              <a:t>関する基準の概要</a:t>
            </a:r>
          </a:p>
        </p:txBody>
      </p:sp>
      <p:sp>
        <p:nvSpPr>
          <p:cNvPr id="5" name="正方形/長方形 4"/>
          <p:cNvSpPr/>
          <p:nvPr/>
        </p:nvSpPr>
        <p:spPr>
          <a:xfrm>
            <a:off x="0" y="516230"/>
            <a:ext cx="12192000" cy="6555641"/>
          </a:xfrm>
          <a:prstGeom prst="rect">
            <a:avLst/>
          </a:prstGeom>
        </p:spPr>
        <p:txBody>
          <a:bodyPr wrap="square">
            <a:spAutoFit/>
          </a:bodyPr>
          <a:lstStyle/>
          <a:p>
            <a:r>
              <a:rPr lang="ja-JP" altLang="en-US" sz="2000" dirty="0" smtClean="0"/>
              <a:t>■</a:t>
            </a:r>
            <a:r>
              <a:rPr lang="ja-JP" altLang="en-US" sz="2000" b="1" dirty="0"/>
              <a:t>人員</a:t>
            </a:r>
            <a:r>
              <a:rPr lang="ja-JP" altLang="en-US" sz="2000" b="1" dirty="0" smtClean="0"/>
              <a:t>基準</a:t>
            </a:r>
            <a:endParaRPr lang="en-US" altLang="ja-JP" sz="2000" b="1" dirty="0" smtClean="0"/>
          </a:p>
          <a:p>
            <a:r>
              <a:rPr lang="ja-JP" altLang="en-US" sz="2000" dirty="0" smtClean="0"/>
              <a:t>（</a:t>
            </a:r>
            <a:r>
              <a:rPr lang="ja-JP" altLang="en-US" sz="2000" b="1" dirty="0" smtClean="0"/>
              <a:t>１）管理者</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5</a:t>
            </a:r>
            <a:r>
              <a:rPr lang="en-US" altLang="ja-JP" sz="2000" b="1" dirty="0" smtClean="0"/>
              <a:t>】</a:t>
            </a:r>
            <a:endParaRPr lang="ja-JP" altLang="en-US" sz="2000" dirty="0"/>
          </a:p>
          <a:p>
            <a:pPr marL="442913" indent="-171450"/>
            <a:r>
              <a:rPr lang="ja-JP" altLang="en-US" sz="2000" dirty="0" smtClean="0"/>
              <a:t>事</a:t>
            </a:r>
            <a:r>
              <a:rPr lang="ja-JP" altLang="en-US" sz="2000" dirty="0"/>
              <a:t>業者は、事業所ごとに専らその職務に従事する常勤の管理者を置かなければならない</a:t>
            </a:r>
            <a:r>
              <a:rPr lang="ja-JP" altLang="en-US" sz="2000" dirty="0" smtClean="0"/>
              <a:t>。</a:t>
            </a:r>
            <a:endParaRPr lang="en-US" altLang="ja-JP" sz="2000" dirty="0" smtClean="0"/>
          </a:p>
          <a:p>
            <a:pPr marL="442913" indent="-171450"/>
            <a:r>
              <a:rPr lang="en-US" altLang="ja-JP" sz="2000" dirty="0" smtClean="0"/>
              <a:t>※ </a:t>
            </a:r>
            <a:r>
              <a:rPr lang="ja-JP" altLang="en-US" sz="2000" dirty="0" smtClean="0"/>
              <a:t>下記</a:t>
            </a:r>
            <a:r>
              <a:rPr lang="ja-JP" altLang="en-US" sz="2000" dirty="0"/>
              <a:t>の場合であって、当該事業所の管理業務に支障がないときは、事業所の他の職務</a:t>
            </a:r>
            <a:r>
              <a:rPr lang="ja-JP" altLang="en-US" sz="2000" dirty="0" smtClean="0"/>
              <a:t>に従事</a:t>
            </a:r>
            <a:r>
              <a:rPr lang="ja-JP" altLang="en-US" sz="2000" dirty="0"/>
              <a:t>し、</a:t>
            </a:r>
            <a:r>
              <a:rPr lang="ja-JP" altLang="en-US" sz="2000" dirty="0" smtClean="0"/>
              <a:t>又は他</a:t>
            </a:r>
            <a:r>
              <a:rPr lang="ja-JP" altLang="en-US" sz="2000" dirty="0"/>
              <a:t>の事業所、施設等の職務に従事することができる</a:t>
            </a:r>
            <a:r>
              <a:rPr lang="ja-JP" altLang="en-US" sz="2000" dirty="0" smtClean="0"/>
              <a:t>。</a:t>
            </a:r>
            <a:endParaRPr lang="en-US" altLang="ja-JP" sz="2000" dirty="0"/>
          </a:p>
          <a:p>
            <a:pPr marL="442913" indent="-171450"/>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1400" dirty="0"/>
          </a:p>
          <a:p>
            <a:pPr marL="442913" indent="-171450"/>
            <a:r>
              <a:rPr lang="en-US" altLang="ja-JP" sz="2000" dirty="0" smtClean="0"/>
              <a:t>※ </a:t>
            </a:r>
            <a:r>
              <a:rPr lang="ja-JP" altLang="en-US" sz="2000" dirty="0"/>
              <a:t>管理者はオペレーター、定期巡回サービスを行う訪問介護員等、随時訪問サービスを行う訪問介護員等又は訪問看護サービスを行う看護師等である必要はない</a:t>
            </a:r>
            <a:r>
              <a:rPr lang="ja-JP" altLang="en-US" sz="2000" dirty="0" smtClean="0"/>
              <a:t>。</a:t>
            </a:r>
            <a:endParaRPr lang="ja-JP" altLang="en-US" sz="2000" dirty="0"/>
          </a:p>
        </p:txBody>
      </p:sp>
      <p:sp>
        <p:nvSpPr>
          <p:cNvPr id="4" name="正方形/長方形 3"/>
          <p:cNvSpPr/>
          <p:nvPr/>
        </p:nvSpPr>
        <p:spPr>
          <a:xfrm>
            <a:off x="140494" y="2069276"/>
            <a:ext cx="11911012" cy="4136645"/>
          </a:xfrm>
          <a:prstGeom prst="rect">
            <a:avLst/>
          </a:prstGeom>
          <a:ln>
            <a:solidFill>
              <a:schemeClr val="tx1"/>
            </a:solidFill>
            <a:prstDash val="sysDot"/>
          </a:ln>
        </p:spPr>
        <p:txBody>
          <a:bodyPr wrap="square" bIns="36000" anchor="ctr" anchorCtr="0">
            <a:spAutoFit/>
          </a:bodyPr>
          <a:lstStyle/>
          <a:p>
            <a:pPr marL="236538" indent="-236538" defTabSz="720725">
              <a:lnSpc>
                <a:spcPts val="2100"/>
              </a:lnSpc>
            </a:pPr>
            <a:r>
              <a:rPr lang="ja-JP" altLang="en-US" sz="2000" dirty="0" smtClean="0"/>
              <a:t>① 事業所</a:t>
            </a:r>
            <a:r>
              <a:rPr lang="ja-JP" altLang="en-US" sz="2000" dirty="0"/>
              <a:t>のオペレーター、定期巡回サービスを行う訪問介護員等、随時訪問サービスを行う訪問介護員等、訪問看護サービスを行う看護師等又は計画作成責任者の職務に従事する場合。</a:t>
            </a:r>
            <a:endParaRPr lang="en-US" altLang="ja-JP" sz="2000" dirty="0"/>
          </a:p>
          <a:p>
            <a:pPr marL="236538" indent="-236538" defTabSz="720725">
              <a:lnSpc>
                <a:spcPts val="2100"/>
              </a:lnSpc>
            </a:pPr>
            <a:r>
              <a:rPr lang="ja-JP" altLang="en-US" sz="2000" dirty="0" smtClean="0"/>
              <a:t>② 事</a:t>
            </a:r>
            <a:r>
              <a:rPr lang="ja-JP" altLang="en-US" sz="2000" dirty="0"/>
              <a:t>業者が指定訪問介護事業者、指定訪問看護事業者又は指定夜間対応型訪問介護事業者の指定を併せて受け、同一の事業所においてそれぞれの事業が一体的に運営されている場合に、各事業所の職務に従事する場合。</a:t>
            </a:r>
            <a:endParaRPr lang="en-US" altLang="ja-JP" sz="2000" dirty="0"/>
          </a:p>
          <a:p>
            <a:pPr marL="236538" indent="-236538" defTabSz="720725">
              <a:lnSpc>
                <a:spcPts val="2100"/>
              </a:lnSpc>
            </a:pPr>
            <a:r>
              <a:rPr lang="ja-JP" altLang="en-US" sz="2000" dirty="0" smtClean="0"/>
              <a:t>③ 同一</a:t>
            </a:r>
            <a:r>
              <a:rPr lang="ja-JP" altLang="en-US" sz="2000" dirty="0"/>
              <a:t>の事業者によって設置された他の事業所、施設等の管理者又は従業者としての職務に従事する場合であって、当該他の事業所、施設等の管理者又は従業者としての職務に従事する時間帯も、当該指定定期巡回・随時対応型訪問介護看護事業所の利用者へのサービス提供の場面等で生じる事象を適時かつ適切に把握でき、職員及び業務の一元的な管理・指揮命令に支障が生じないときに、当該他の事業所、施設等の管理者又は従事者としての職務に従事する場合（この場合の他の事業所、施設等の事業の内容は問わないが、例えば、管理すべき事業所数が過剰であると個別に判断される場合や、併設される入所施設において入所者に対しサービス提供を行う看護・介護職員と兼務する場合（施設における勤務時間が極めて限られている場合を除く。）、事故発生時等の緊急時において管理者自身が速やかに当該指定定期巡回・随時対応型訪問介護看護事業所又は利用者へのサービス提供の現場に駆け付けることができない体制となっている場合などは、管理業務に支障があると考えられる。</a:t>
            </a:r>
            <a:r>
              <a:rPr lang="ja-JP" altLang="en-US" sz="2000" dirty="0" smtClean="0"/>
              <a:t>）</a:t>
            </a:r>
            <a:endParaRPr lang="en-US" altLang="ja-JP" sz="900" b="1" dirty="0"/>
          </a:p>
        </p:txBody>
      </p:sp>
    </p:spTree>
    <p:extLst>
      <p:ext uri="{BB962C8B-B14F-4D97-AF65-F5344CB8AC3E}">
        <p14:creationId xmlns:p14="http://schemas.microsoft.com/office/powerpoint/2010/main" val="799274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6985"/>
            <a:ext cx="2743200" cy="365125"/>
          </a:xfrm>
        </p:spPr>
        <p:txBody>
          <a:bodyPr/>
          <a:lstStyle/>
          <a:p>
            <a:fld id="{41D9830F-53EB-46B6-9EC0-C4C68F82A889}" type="slidenum">
              <a:rPr kumimoji="1" lang="ja-JP" altLang="en-US" smtClean="0"/>
              <a:t>36</a:t>
            </a:fld>
            <a:endParaRPr kumimoji="1" lang="ja-JP" altLang="en-US"/>
          </a:p>
        </p:txBody>
      </p:sp>
      <p:sp>
        <p:nvSpPr>
          <p:cNvPr id="3" name="正方形/長方形 2"/>
          <p:cNvSpPr/>
          <p:nvPr/>
        </p:nvSpPr>
        <p:spPr>
          <a:xfrm>
            <a:off x="0" y="0"/>
            <a:ext cx="12192000" cy="9325630"/>
          </a:xfrm>
          <a:prstGeom prst="rect">
            <a:avLst/>
          </a:prstGeom>
        </p:spPr>
        <p:txBody>
          <a:bodyPr wrap="square">
            <a:spAutoFit/>
          </a:bodyPr>
          <a:lstStyle/>
          <a:p>
            <a:r>
              <a:rPr lang="ja-JP" altLang="en-US" sz="2000" b="1" dirty="0"/>
              <a:t>（２）従業者</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4】</a:t>
            </a:r>
          </a:p>
          <a:p>
            <a:r>
              <a:rPr lang="ja-JP" altLang="en-US" sz="2000" b="1" dirty="0" smtClean="0"/>
              <a:t>①</a:t>
            </a:r>
            <a:r>
              <a:rPr lang="ja-JP" altLang="en-US" sz="2000" b="1" dirty="0"/>
              <a:t> </a:t>
            </a:r>
            <a:r>
              <a:rPr lang="ja-JP" altLang="en-US" sz="2000" b="1" dirty="0" smtClean="0"/>
              <a:t>オペレーター</a:t>
            </a:r>
            <a:endParaRPr lang="en-US" altLang="ja-JP" sz="2000" b="1" dirty="0" smtClean="0"/>
          </a:p>
          <a:p>
            <a:r>
              <a:rPr lang="en-US" altLang="ja-JP" sz="2000" dirty="0" smtClean="0"/>
              <a:t>【</a:t>
            </a:r>
            <a:r>
              <a:rPr lang="ja-JP" altLang="en-US" sz="2000" dirty="0" smtClean="0"/>
              <a:t>配置数</a:t>
            </a:r>
            <a:r>
              <a:rPr lang="en-US" altLang="ja-JP" sz="2000" dirty="0" smtClean="0"/>
              <a:t>】</a:t>
            </a:r>
          </a:p>
          <a:p>
            <a:pPr marL="271463" indent="-85725"/>
            <a:r>
              <a:rPr lang="en-US" altLang="ja-JP" sz="2000" dirty="0" smtClean="0"/>
              <a:t>ⅰ</a:t>
            </a:r>
            <a:r>
              <a:rPr lang="ja-JP" altLang="en-US" sz="2000" dirty="0" smtClean="0"/>
              <a:t>）提供</a:t>
            </a:r>
            <a:r>
              <a:rPr lang="ja-JP" altLang="en-US" sz="2000" dirty="0"/>
              <a:t>時間帯を通じて１以上確保されるために必要な数</a:t>
            </a:r>
            <a:r>
              <a:rPr lang="ja-JP" altLang="en-US" sz="2000" dirty="0" smtClean="0"/>
              <a:t>以上。</a:t>
            </a:r>
            <a:endParaRPr lang="en-US" altLang="ja-JP" sz="2000" dirty="0" smtClean="0"/>
          </a:p>
          <a:p>
            <a:pPr marL="271463" indent="-85725"/>
            <a:endParaRPr lang="en-US" altLang="ja-JP" sz="2000" dirty="0"/>
          </a:p>
          <a:p>
            <a:pPr marL="271463" indent="-85725"/>
            <a:endParaRPr lang="en-US" altLang="ja-JP" sz="2000" dirty="0" smtClean="0"/>
          </a:p>
          <a:p>
            <a:pPr marL="271463" indent="-85725"/>
            <a:endParaRPr lang="en-US" altLang="ja-JP" sz="2000" dirty="0"/>
          </a:p>
          <a:p>
            <a:pPr marL="271463" indent="-85725"/>
            <a:endParaRPr lang="en-US" altLang="ja-JP" sz="2000" dirty="0" smtClean="0"/>
          </a:p>
          <a:p>
            <a:pPr marL="271463" indent="-85725"/>
            <a:endParaRPr lang="en-US" altLang="ja-JP" sz="2000" dirty="0"/>
          </a:p>
          <a:p>
            <a:pPr marL="271463" indent="-85725"/>
            <a:endParaRPr lang="en-US" altLang="ja-JP" sz="2000" dirty="0" smtClean="0"/>
          </a:p>
          <a:p>
            <a:pPr marL="271463" indent="-85725"/>
            <a:endParaRPr lang="en-US" altLang="ja-JP" sz="2000" dirty="0"/>
          </a:p>
          <a:p>
            <a:pPr marL="271463" indent="-85725"/>
            <a:endParaRPr lang="en-US" altLang="ja-JP" sz="2000" dirty="0" smtClean="0"/>
          </a:p>
          <a:p>
            <a:pPr marL="271463" indent="-85725"/>
            <a:endParaRPr lang="en-US" altLang="ja-JP" sz="2000" dirty="0" smtClean="0"/>
          </a:p>
          <a:p>
            <a:pPr marL="271463" indent="-85725"/>
            <a:endParaRPr lang="en-US" altLang="ja-JP" sz="2000" dirty="0" smtClean="0"/>
          </a:p>
          <a:p>
            <a:pPr marL="271463" indent="-85725"/>
            <a:endParaRPr lang="en-US" altLang="ja-JP" sz="2000" dirty="0"/>
          </a:p>
          <a:p>
            <a:pPr marL="271463" indent="-85725"/>
            <a:r>
              <a:rPr lang="en-US" altLang="ja-JP" sz="2000" dirty="0" smtClean="0"/>
              <a:t>ⅱ</a:t>
            </a:r>
            <a:r>
              <a:rPr lang="ja-JP" altLang="en-US" sz="2000" dirty="0" smtClean="0"/>
              <a:t>）専らその職務に従事する者でなければならない。</a:t>
            </a:r>
            <a:endParaRPr lang="en-US" altLang="ja-JP" sz="2000" dirty="0" smtClean="0"/>
          </a:p>
          <a:p>
            <a:pPr marL="185738"/>
            <a:endParaRPr lang="en-US" altLang="ja-JP" sz="2000" b="1" dirty="0" smtClean="0">
              <a:solidFill>
                <a:srgbClr val="FF0000"/>
              </a:solidFill>
            </a:endParaRPr>
          </a:p>
          <a:p>
            <a:pPr marL="185738"/>
            <a:endParaRPr lang="en-US" altLang="ja-JP" sz="2000" b="1" dirty="0" smtClean="0">
              <a:solidFill>
                <a:srgbClr val="FF0000"/>
              </a:solidFill>
            </a:endParaRPr>
          </a:p>
          <a:p>
            <a:pPr marL="185738"/>
            <a:endParaRPr lang="en-US" altLang="ja-JP" sz="2000" b="1" dirty="0">
              <a:solidFill>
                <a:srgbClr val="FF0000"/>
              </a:solidFill>
            </a:endParaRPr>
          </a:p>
          <a:p>
            <a:pPr marL="185738"/>
            <a:endParaRPr lang="en-US" altLang="ja-JP" sz="2000" b="1" dirty="0" smtClean="0">
              <a:solidFill>
                <a:srgbClr val="FF0000"/>
              </a:solidFill>
            </a:endParaRPr>
          </a:p>
          <a:p>
            <a:pPr marL="185738"/>
            <a:endParaRPr lang="en-US" altLang="ja-JP" sz="2000" b="1" dirty="0">
              <a:solidFill>
                <a:srgbClr val="FF0000"/>
              </a:solidFill>
            </a:endParaRPr>
          </a:p>
          <a:p>
            <a:pPr marL="185738"/>
            <a:endParaRPr lang="en-US" altLang="ja-JP" sz="2000" b="1" dirty="0" smtClean="0">
              <a:solidFill>
                <a:srgbClr val="FF0000"/>
              </a:solidFill>
            </a:endParaRPr>
          </a:p>
          <a:p>
            <a:pPr marL="185738"/>
            <a:endParaRPr lang="en-US" altLang="ja-JP" sz="2000" b="1" dirty="0">
              <a:solidFill>
                <a:srgbClr val="FF0000"/>
              </a:solidFill>
            </a:endParaRPr>
          </a:p>
          <a:p>
            <a:pPr marL="185738"/>
            <a:endParaRPr lang="en-US" altLang="ja-JP" sz="2000" b="1" dirty="0" smtClean="0"/>
          </a:p>
          <a:p>
            <a:pPr marL="185738"/>
            <a:endParaRPr lang="en-US" altLang="ja-JP" sz="2000" b="1" dirty="0"/>
          </a:p>
          <a:p>
            <a:pPr marL="185738"/>
            <a:endParaRPr lang="en-US" altLang="ja-JP" sz="2000" b="1" dirty="0" smtClean="0"/>
          </a:p>
          <a:p>
            <a:pPr marL="185738"/>
            <a:endParaRPr lang="en-US" altLang="ja-JP" sz="2000" b="1" dirty="0"/>
          </a:p>
          <a:p>
            <a:pPr marL="185738"/>
            <a:endParaRPr lang="en-US" altLang="ja-JP" sz="2000" b="1" dirty="0" smtClean="0"/>
          </a:p>
          <a:p>
            <a:pPr marL="185738"/>
            <a:endParaRPr lang="en-US" altLang="ja-JP" sz="2000" b="1" dirty="0"/>
          </a:p>
          <a:p>
            <a:pPr marL="185738"/>
            <a:endParaRPr lang="en-US" altLang="ja-JP" sz="2000" b="1" dirty="0" smtClean="0"/>
          </a:p>
        </p:txBody>
      </p:sp>
      <p:sp>
        <p:nvSpPr>
          <p:cNvPr id="5" name="正方形/長方形 4"/>
          <p:cNvSpPr/>
          <p:nvPr/>
        </p:nvSpPr>
        <p:spPr>
          <a:xfrm>
            <a:off x="195262" y="4948095"/>
            <a:ext cx="11820522" cy="2304083"/>
          </a:xfrm>
          <a:prstGeom prst="rect">
            <a:avLst/>
          </a:prstGeom>
          <a:ln w="6350">
            <a:solidFill>
              <a:schemeClr val="tx1"/>
            </a:solidFill>
            <a:prstDash val="sysDot"/>
          </a:ln>
        </p:spPr>
        <p:txBody>
          <a:bodyPr wrap="square" tIns="72000" bIns="0" anchor="t" anchorCtr="0">
            <a:spAutoFit/>
          </a:bodyPr>
          <a:lstStyle/>
          <a:p>
            <a:pPr marL="234950" indent="-234950"/>
            <a:r>
              <a:rPr lang="en-US" altLang="ja-JP" sz="2000" dirty="0"/>
              <a:t>※ </a:t>
            </a:r>
            <a:r>
              <a:rPr lang="ja-JP" altLang="en-US" sz="2000" dirty="0"/>
              <a:t>利用者の処遇に支障がない場合は、定期巡回サービス若しくは訪問看護サービス、同一敷地内の指定訪問介護事業所、指定訪問看護事業所若しくは指定夜間対応型訪問介護事業所の職務又は利用者以外の者からの通報を受け付けるに従事することができる</a:t>
            </a:r>
            <a:r>
              <a:rPr lang="ja-JP" altLang="en-US" sz="2000" dirty="0" smtClean="0"/>
              <a:t>。</a:t>
            </a:r>
            <a:endParaRPr lang="en-US" altLang="ja-JP" sz="2000" dirty="0" smtClean="0"/>
          </a:p>
          <a:p>
            <a:pPr marL="234950" indent="122238"/>
            <a:r>
              <a:rPr lang="ja-JP" altLang="en-US" sz="2000" dirty="0"/>
              <a:t>なお、 当該オペレーターが、定期巡回サービスに従事している等、利用者の居宅においてサービスの提供を行っている時であっても、当該オペレーターが利用者からの通報を受けることができる体制を確保している場合は、当該時間帯におけるオペレーターの配置要件を併せて</a:t>
            </a:r>
            <a:r>
              <a:rPr lang="ja-JP" altLang="en-US" sz="2000" dirty="0" smtClean="0"/>
              <a:t>満たす。</a:t>
            </a:r>
            <a:endParaRPr lang="en-US" altLang="ja-JP" sz="2000" dirty="0" smtClean="0"/>
          </a:p>
          <a:p>
            <a:pPr marL="234950" indent="122238"/>
            <a:endParaRPr lang="en-US" altLang="ja-JP" sz="2000" dirty="0"/>
          </a:p>
          <a:p>
            <a:pPr marL="185738" indent="-185738"/>
            <a:endParaRPr lang="en-US" altLang="ja-JP" sz="500" dirty="0" smtClean="0"/>
          </a:p>
        </p:txBody>
      </p:sp>
      <p:sp>
        <p:nvSpPr>
          <p:cNvPr id="6" name="正方形/長方形 5"/>
          <p:cNvSpPr/>
          <p:nvPr/>
        </p:nvSpPr>
        <p:spPr>
          <a:xfrm>
            <a:off x="195262" y="1261997"/>
            <a:ext cx="11801475" cy="3262432"/>
          </a:xfrm>
          <a:prstGeom prst="rect">
            <a:avLst/>
          </a:prstGeom>
          <a:ln w="6350">
            <a:solidFill>
              <a:schemeClr val="tx1"/>
            </a:solidFill>
            <a:prstDash val="sysDot"/>
          </a:ln>
        </p:spPr>
        <p:txBody>
          <a:bodyPr wrap="square" anchor="ctr" anchorCtr="0">
            <a:spAutoFit/>
          </a:bodyPr>
          <a:lstStyle/>
          <a:p>
            <a:pPr marL="185738" lvl="0" indent="-185738"/>
            <a:r>
              <a:rPr lang="en-US" altLang="ja-JP" sz="2000" dirty="0">
                <a:solidFill>
                  <a:prstClr val="black"/>
                </a:solidFill>
              </a:rPr>
              <a:t>※ </a:t>
            </a:r>
            <a:r>
              <a:rPr lang="ja-JP" altLang="en-US" sz="2000" dirty="0">
                <a:solidFill>
                  <a:prstClr val="black"/>
                </a:solidFill>
              </a:rPr>
              <a:t>事業所に常駐している必要はなく、定期巡回サービスを行う訪問介護員等に同行し、地域を巡回しながら利用者の通報に対応することも差し支えない。</a:t>
            </a:r>
            <a:endParaRPr lang="en-US" altLang="ja-JP" sz="2000" dirty="0">
              <a:solidFill>
                <a:prstClr val="black"/>
              </a:solidFill>
            </a:endParaRPr>
          </a:p>
          <a:p>
            <a:pPr marL="234950" lvl="0" indent="-234950"/>
            <a:endParaRPr lang="en-US" altLang="ja-JP" sz="300" dirty="0" smtClean="0">
              <a:solidFill>
                <a:prstClr val="black"/>
              </a:solidFill>
            </a:endParaRPr>
          </a:p>
          <a:p>
            <a:pPr marL="234950" lvl="0" indent="-234950"/>
            <a:r>
              <a:rPr lang="en-US" altLang="ja-JP" sz="2000" dirty="0" smtClean="0">
                <a:solidFill>
                  <a:prstClr val="black"/>
                </a:solidFill>
              </a:rPr>
              <a:t>※ </a:t>
            </a:r>
            <a:r>
              <a:rPr lang="ja-JP" altLang="en-US" sz="2000" dirty="0">
                <a:solidFill>
                  <a:prstClr val="black"/>
                </a:solidFill>
              </a:rPr>
              <a:t>午後</a:t>
            </a:r>
            <a:r>
              <a:rPr lang="en-US" altLang="ja-JP" sz="2000" dirty="0">
                <a:solidFill>
                  <a:prstClr val="black"/>
                </a:solidFill>
              </a:rPr>
              <a:t>6</a:t>
            </a:r>
            <a:r>
              <a:rPr lang="ja-JP" altLang="en-US" sz="2000" dirty="0">
                <a:solidFill>
                  <a:prstClr val="black"/>
                </a:solidFill>
              </a:rPr>
              <a:t>時から午前</a:t>
            </a:r>
            <a:r>
              <a:rPr lang="en-US" altLang="ja-JP" sz="2000" dirty="0">
                <a:solidFill>
                  <a:prstClr val="black"/>
                </a:solidFill>
              </a:rPr>
              <a:t>8</a:t>
            </a:r>
            <a:r>
              <a:rPr lang="ja-JP" altLang="en-US" sz="2000" dirty="0">
                <a:solidFill>
                  <a:prstClr val="black"/>
                </a:solidFill>
              </a:rPr>
              <a:t>時までの時間帯については、 </a:t>
            </a:r>
            <a:r>
              <a:rPr lang="en-US" altLang="ja-JP" sz="2000" dirty="0">
                <a:solidFill>
                  <a:prstClr val="black"/>
                </a:solidFill>
              </a:rPr>
              <a:t>ICT </a:t>
            </a:r>
            <a:r>
              <a:rPr lang="ja-JP" altLang="en-US" sz="2000" dirty="0">
                <a:solidFill>
                  <a:prstClr val="black"/>
                </a:solidFill>
              </a:rPr>
              <a:t>等の活用により、事業所外においても 、利用者情報（具体的なサービスの内容、利用者の心身の状況や家族の状況等）の確認ができるとともに、電話の転送機能等を活用することにより、利用者からのコールに即時にオペレーターが対応できる体制を構築し、コール内容に応じて必要な対応を行うことができると認められる場合は、必ずしも事業所内で勤務する必要はない</a:t>
            </a:r>
            <a:r>
              <a:rPr lang="ja-JP" altLang="en-US" sz="2000" dirty="0" smtClean="0">
                <a:solidFill>
                  <a:prstClr val="black"/>
                </a:solidFill>
              </a:rPr>
              <a:t>。</a:t>
            </a:r>
            <a:endParaRPr lang="en-US" altLang="ja-JP" sz="2000" dirty="0" smtClean="0">
              <a:solidFill>
                <a:prstClr val="black"/>
              </a:solidFill>
            </a:endParaRPr>
          </a:p>
          <a:p>
            <a:pPr marL="185738" lvl="0" indent="-185738"/>
            <a:endParaRPr lang="en-US" altLang="ja-JP" sz="300" spc="-100" dirty="0" smtClean="0">
              <a:solidFill>
                <a:prstClr val="black"/>
              </a:solidFill>
            </a:endParaRPr>
          </a:p>
          <a:p>
            <a:pPr marL="185738" lvl="0" indent="-185738"/>
            <a:r>
              <a:rPr lang="en-US" altLang="ja-JP" sz="2000" spc="-100" dirty="0" smtClean="0">
                <a:solidFill>
                  <a:prstClr val="black"/>
                </a:solidFill>
              </a:rPr>
              <a:t>※ </a:t>
            </a:r>
            <a:r>
              <a:rPr lang="ja-JP" altLang="en-US" sz="2000" spc="-100" dirty="0">
                <a:solidFill>
                  <a:prstClr val="black"/>
                </a:solidFill>
              </a:rPr>
              <a:t>サテライト拠点を有する事業所においては、本体事業所及びサテライト拠点のいずれかにおいて常時１以上のオペレーターが配置されていれば基準を満たす。</a:t>
            </a:r>
          </a:p>
          <a:p>
            <a:pPr marL="360363" lvl="0"/>
            <a:r>
              <a:rPr lang="ja-JP" altLang="en-US" sz="2000" spc="-100" dirty="0">
                <a:solidFill>
                  <a:prstClr val="black"/>
                </a:solidFill>
              </a:rPr>
              <a:t>なお、サービス利用の状況や利用者数及び業務量を考慮し適切な員数の人員を確保すること</a:t>
            </a:r>
            <a:r>
              <a:rPr lang="ja-JP" altLang="en-US" sz="2000" spc="-100" dirty="0" smtClean="0">
                <a:solidFill>
                  <a:prstClr val="black"/>
                </a:solidFill>
              </a:rPr>
              <a:t>。</a:t>
            </a:r>
            <a:endParaRPr lang="en-US" altLang="ja-JP" sz="2000" dirty="0">
              <a:solidFill>
                <a:prstClr val="black"/>
              </a:solidFill>
            </a:endParaRPr>
          </a:p>
        </p:txBody>
      </p:sp>
    </p:spTree>
    <p:extLst>
      <p:ext uri="{BB962C8B-B14F-4D97-AF65-F5344CB8AC3E}">
        <p14:creationId xmlns:p14="http://schemas.microsoft.com/office/powerpoint/2010/main" val="9449805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1163" y="6492875"/>
            <a:ext cx="2743200" cy="365125"/>
          </a:xfrm>
        </p:spPr>
        <p:txBody>
          <a:bodyPr/>
          <a:lstStyle/>
          <a:p>
            <a:fld id="{41D9830F-53EB-46B6-9EC0-C4C68F82A889}" type="slidenum">
              <a:rPr kumimoji="1" lang="ja-JP" altLang="en-US" smtClean="0"/>
              <a:t>37</a:t>
            </a:fld>
            <a:endParaRPr kumimoji="1" lang="ja-JP" altLang="en-US" dirty="0"/>
          </a:p>
        </p:txBody>
      </p:sp>
      <p:sp>
        <p:nvSpPr>
          <p:cNvPr id="6" name="正方形/長方形 5"/>
          <p:cNvSpPr/>
          <p:nvPr/>
        </p:nvSpPr>
        <p:spPr>
          <a:xfrm>
            <a:off x="0" y="5534561"/>
            <a:ext cx="12192000" cy="1323439"/>
          </a:xfrm>
          <a:prstGeom prst="rect">
            <a:avLst/>
          </a:prstGeom>
        </p:spPr>
        <p:txBody>
          <a:bodyPr wrap="square" anchor="ctr" anchorCtr="0">
            <a:spAutoFit/>
          </a:bodyPr>
          <a:lstStyle/>
          <a:p>
            <a:pPr marL="1257300" indent="-1257300">
              <a:tabLst>
                <a:tab pos="442913" algn="l"/>
                <a:tab pos="542925" algn="l"/>
              </a:tabLst>
            </a:pPr>
            <a:r>
              <a:rPr lang="en-US" altLang="ja-JP" sz="2000" dirty="0"/>
              <a:t>【</a:t>
            </a:r>
            <a:r>
              <a:rPr lang="ja-JP" altLang="en-US" sz="2000" dirty="0"/>
              <a:t>資　格</a:t>
            </a:r>
            <a:r>
              <a:rPr lang="en-US" altLang="ja-JP" sz="2000" dirty="0"/>
              <a:t>】</a:t>
            </a:r>
          </a:p>
          <a:p>
            <a:pPr marL="628650" indent="-442913">
              <a:lnSpc>
                <a:spcPts val="2300"/>
              </a:lnSpc>
              <a:tabLst>
                <a:tab pos="442913" algn="l"/>
                <a:tab pos="542925" algn="l"/>
              </a:tabLst>
            </a:pPr>
            <a:r>
              <a:rPr lang="en-US" altLang="ja-JP" sz="2000" dirty="0" smtClean="0"/>
              <a:t>ⅰ</a:t>
            </a:r>
            <a:r>
              <a:rPr lang="ja-JP" altLang="en-US" sz="2000" dirty="0" smtClean="0"/>
              <a:t>）看護師</a:t>
            </a:r>
            <a:r>
              <a:rPr lang="ja-JP" altLang="en-US" sz="2000" dirty="0"/>
              <a:t>、介護福祉士、医師、保健師、准看護師、社会福祉士又は介護支援専門員（以下「看護師、介護福祉士等」）でなければならない。</a:t>
            </a:r>
            <a:endParaRPr lang="en-US" altLang="ja-JP" sz="2000" dirty="0"/>
          </a:p>
          <a:p>
            <a:pPr marL="1071563" indent="-885825">
              <a:lnSpc>
                <a:spcPts val="2300"/>
              </a:lnSpc>
              <a:tabLst>
                <a:tab pos="442913" algn="l"/>
                <a:tab pos="542925" algn="l"/>
              </a:tabLst>
            </a:pPr>
            <a:r>
              <a:rPr lang="en-US" altLang="ja-JP" sz="2000" dirty="0" smtClean="0"/>
              <a:t>ⅱ</a:t>
            </a:r>
            <a:r>
              <a:rPr lang="ja-JP" altLang="en-US" sz="2000" dirty="0" smtClean="0"/>
              <a:t>）１人</a:t>
            </a:r>
            <a:r>
              <a:rPr lang="ja-JP" altLang="en-US" sz="2000" dirty="0"/>
              <a:t>以上は、常勤の看護師、介護福祉士等</a:t>
            </a:r>
            <a:r>
              <a:rPr lang="ja-JP" altLang="en-US" sz="2000" dirty="0" smtClean="0"/>
              <a:t>でなければならない。</a:t>
            </a:r>
            <a:endParaRPr lang="en-US" altLang="ja-JP" sz="2000" dirty="0"/>
          </a:p>
        </p:txBody>
      </p:sp>
      <p:sp>
        <p:nvSpPr>
          <p:cNvPr id="3" name="正方形/長方形 2"/>
          <p:cNvSpPr/>
          <p:nvPr/>
        </p:nvSpPr>
        <p:spPr>
          <a:xfrm>
            <a:off x="242888" y="-201365"/>
            <a:ext cx="11801475" cy="5593051"/>
          </a:xfrm>
          <a:prstGeom prst="rect">
            <a:avLst/>
          </a:prstGeom>
          <a:ln w="6350">
            <a:solidFill>
              <a:schemeClr val="tx1"/>
            </a:solidFill>
            <a:prstDash val="sysDot"/>
          </a:ln>
        </p:spPr>
        <p:txBody>
          <a:bodyPr wrap="square" tIns="144000" bIns="0" anchor="b" anchorCtr="0">
            <a:spAutoFit/>
          </a:bodyPr>
          <a:lstStyle/>
          <a:p>
            <a:pPr marL="185738" indent="-185738"/>
            <a:r>
              <a:rPr lang="en-US" altLang="ja-JP" sz="2000" dirty="0">
                <a:solidFill>
                  <a:prstClr val="black"/>
                </a:solidFill>
              </a:rPr>
              <a:t>※ </a:t>
            </a:r>
            <a:r>
              <a:rPr lang="ja-JP" altLang="en-US" sz="2000" dirty="0">
                <a:solidFill>
                  <a:prstClr val="black"/>
                </a:solidFill>
              </a:rPr>
              <a:t>同一敷地内の指定訪問介護事業所及び指定訪問看護事業所並びに指定夜間対応型訪問介護事業所の職務については、オペレーターと同時並行的に行われることが差し支えないと考えられるため、これらの職務に従事していた場合も、常勤の職員として取り扱うことができる。</a:t>
            </a:r>
            <a:endParaRPr lang="en-US" altLang="ja-JP" sz="2000" dirty="0">
              <a:solidFill>
                <a:prstClr val="black"/>
              </a:solidFill>
            </a:endParaRPr>
          </a:p>
          <a:p>
            <a:pPr marL="185738" indent="-185738"/>
            <a:endParaRPr lang="en-US" altLang="ja-JP" sz="300" dirty="0" smtClean="0"/>
          </a:p>
          <a:p>
            <a:pPr marL="185738" indent="-185738"/>
            <a:r>
              <a:rPr lang="en-US" altLang="ja-JP" sz="2000" dirty="0" smtClean="0"/>
              <a:t>※ </a:t>
            </a:r>
            <a:r>
              <a:rPr lang="ja-JP" altLang="en-US" sz="2000" dirty="0"/>
              <a:t>事業所の同一敷地内に下記に掲げるいずれかの施設等がある場合において、当該施設等の入所者等の処遇に支障がない場合は、当該施設等の職員をオペレーターとして充てることができる。</a:t>
            </a:r>
          </a:p>
          <a:p>
            <a:pPr marL="357188"/>
            <a:r>
              <a:rPr lang="ja-JP" altLang="en-US" sz="2000" spc="-100" dirty="0"/>
              <a:t>・指定短期入所生活介護事業所　・指定短期入所療養介護事業所　・指定（地域密着型）特定施設</a:t>
            </a:r>
            <a:endParaRPr lang="en-US" altLang="ja-JP" sz="2000" spc="-100" dirty="0"/>
          </a:p>
          <a:p>
            <a:pPr marL="357188"/>
            <a:r>
              <a:rPr lang="ja-JP" altLang="en-US" sz="2000" spc="-100" dirty="0"/>
              <a:t>・指定（看護）小規模多機能型居宅介護事業所　　・指定認知症対応型 共同生活介護事業所</a:t>
            </a:r>
            <a:endParaRPr lang="en-US" altLang="ja-JP" sz="2000" spc="-100" dirty="0"/>
          </a:p>
          <a:p>
            <a:pPr marL="357188"/>
            <a:r>
              <a:rPr lang="ja-JP" altLang="en-US" sz="2000" spc="-100" dirty="0"/>
              <a:t>・指定 （地域密着型）介護老人福祉施設　　・介護老人保健施設　　・介護医療院</a:t>
            </a:r>
            <a:endParaRPr lang="en-US" altLang="ja-JP" sz="2000" spc="-100" dirty="0"/>
          </a:p>
          <a:p>
            <a:pPr marL="360363" indent="-276225"/>
            <a:r>
              <a:rPr lang="ja-JP" altLang="en-US" sz="2000" dirty="0"/>
              <a:t>（注）当該職員がオペレーター業務に従事する時間帯について、当該施設等に勤務しているものとして取り扱うことができるが、定期巡回サービス、随時訪問サービス又は訪問看護サービスに従事する場合は、当該勤務時間を当該施設等の勤務時間には算入できないため、当該施設等における最低基準を超えて配置している職員に限られることに留意すること。</a:t>
            </a:r>
          </a:p>
          <a:p>
            <a:pPr marL="185738" indent="-185738"/>
            <a:endParaRPr lang="en-US" altLang="ja-JP" sz="300" dirty="0"/>
          </a:p>
          <a:p>
            <a:pPr marL="185738" indent="-185738"/>
            <a:r>
              <a:rPr lang="en-US" altLang="ja-JP" sz="2000" dirty="0"/>
              <a:t>※ </a:t>
            </a:r>
            <a:r>
              <a:rPr lang="ja-JP" altLang="en-US" sz="2000" dirty="0"/>
              <a:t>利用者に対する随時対応サービスの提供に支障が</a:t>
            </a:r>
            <a:r>
              <a:rPr lang="ja-JP" altLang="en-US" sz="2000" dirty="0" smtClean="0"/>
              <a:t>ない場合（</a:t>
            </a:r>
            <a:r>
              <a:rPr lang="en-US" altLang="ja-JP" sz="2000" dirty="0"/>
              <a:t>ICT</a:t>
            </a:r>
            <a:r>
              <a:rPr lang="ja-JP" altLang="en-US" sz="2000" dirty="0"/>
              <a:t>等の活用により、事業所外に</a:t>
            </a:r>
            <a:r>
              <a:rPr lang="ja-JP" altLang="en-US" sz="2000" dirty="0" smtClean="0"/>
              <a:t>おいても</a:t>
            </a:r>
            <a:r>
              <a:rPr lang="ja-JP" altLang="en-US" sz="2000" dirty="0"/>
              <a:t>利用者情報（具体的なサービスの内容、利用者の心身の状況や家族の状況等）の確認ができると</a:t>
            </a:r>
          </a:p>
          <a:p>
            <a:pPr marL="185738" lvl="0"/>
            <a:r>
              <a:rPr lang="ja-JP" altLang="en-US" sz="2000" dirty="0" smtClean="0">
                <a:solidFill>
                  <a:prstClr val="black"/>
                </a:solidFill>
              </a:rPr>
              <a:t>とも</a:t>
            </a:r>
            <a:r>
              <a:rPr lang="ja-JP" altLang="en-US" sz="2000" dirty="0">
                <a:solidFill>
                  <a:prstClr val="black"/>
                </a:solidFill>
              </a:rPr>
              <a:t>に、電話の転送機能等を活用することにより、利用者からのコールに即時にオペレーターが対応できる体制を構築し、コール内容に応じて必要な対応を行うことができると</a:t>
            </a:r>
            <a:r>
              <a:rPr lang="ja-JP" altLang="en-US" sz="2000" dirty="0" smtClean="0">
                <a:solidFill>
                  <a:prstClr val="black"/>
                </a:solidFill>
              </a:rPr>
              <a:t>認められる場合）は</a:t>
            </a:r>
            <a:r>
              <a:rPr lang="ja-JP" altLang="en-US" sz="2000" dirty="0">
                <a:solidFill>
                  <a:prstClr val="black"/>
                </a:solidFill>
              </a:rPr>
              <a:t>、オペレーターは随時</a:t>
            </a:r>
            <a:r>
              <a:rPr lang="ja-JP" altLang="en-US" sz="2000" dirty="0" smtClean="0">
                <a:solidFill>
                  <a:prstClr val="black"/>
                </a:solidFill>
              </a:rPr>
              <a:t>訪問サービス</a:t>
            </a:r>
            <a:r>
              <a:rPr lang="ja-JP" altLang="en-US" sz="2000" dirty="0">
                <a:solidFill>
                  <a:prstClr val="black"/>
                </a:solidFill>
              </a:rPr>
              <a:t>に従事することができる</a:t>
            </a:r>
            <a:r>
              <a:rPr lang="ja-JP" altLang="en-US" sz="2000" dirty="0" smtClean="0">
                <a:solidFill>
                  <a:prstClr val="black"/>
                </a:solidFill>
              </a:rPr>
              <a:t>。</a:t>
            </a:r>
            <a:endParaRPr lang="en-US" altLang="ja-JP" sz="2000" dirty="0" smtClean="0">
              <a:solidFill>
                <a:prstClr val="black"/>
              </a:solidFill>
            </a:endParaRPr>
          </a:p>
          <a:p>
            <a:pPr marL="185738" lvl="0" indent="-185738"/>
            <a:endParaRPr lang="en-US" altLang="ja-JP" sz="300" dirty="0" smtClean="0">
              <a:solidFill>
                <a:prstClr val="black"/>
              </a:solidFill>
            </a:endParaRPr>
          </a:p>
          <a:p>
            <a:pPr marL="185738" lvl="0" indent="-185738"/>
            <a:endParaRPr lang="en-US" altLang="ja-JP" sz="500" spc="-100" dirty="0" smtClean="0">
              <a:solidFill>
                <a:prstClr val="black"/>
              </a:solidFill>
            </a:endParaRPr>
          </a:p>
        </p:txBody>
      </p:sp>
    </p:spTree>
    <p:extLst>
      <p:ext uri="{BB962C8B-B14F-4D97-AF65-F5344CB8AC3E}">
        <p14:creationId xmlns:p14="http://schemas.microsoft.com/office/powerpoint/2010/main" val="2423549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356350"/>
            <a:ext cx="2743200" cy="365125"/>
          </a:xfrm>
        </p:spPr>
        <p:txBody>
          <a:bodyPr/>
          <a:lstStyle/>
          <a:p>
            <a:fld id="{41D9830F-53EB-46B6-9EC0-C4C68F82A889}" type="slidenum">
              <a:rPr kumimoji="1" lang="ja-JP" altLang="en-US" smtClean="0"/>
              <a:t>38</a:t>
            </a:fld>
            <a:endParaRPr kumimoji="1" lang="ja-JP" altLang="en-US" dirty="0"/>
          </a:p>
        </p:txBody>
      </p:sp>
      <p:sp>
        <p:nvSpPr>
          <p:cNvPr id="3" name="正方形/長方形 2"/>
          <p:cNvSpPr/>
          <p:nvPr/>
        </p:nvSpPr>
        <p:spPr>
          <a:xfrm>
            <a:off x="-1" y="2365846"/>
            <a:ext cx="12192000" cy="3170099"/>
          </a:xfrm>
          <a:prstGeom prst="rect">
            <a:avLst/>
          </a:prstGeom>
        </p:spPr>
        <p:txBody>
          <a:bodyPr wrap="square">
            <a:spAutoFit/>
          </a:bodyPr>
          <a:lstStyle/>
          <a:p>
            <a:r>
              <a:rPr lang="ja-JP" altLang="en-US" sz="2000" b="1" dirty="0" smtClean="0"/>
              <a:t>② 定期</a:t>
            </a:r>
            <a:r>
              <a:rPr lang="ja-JP" altLang="en-US" sz="2000" b="1" dirty="0"/>
              <a:t>巡回サービスを行う訪問介護員等</a:t>
            </a:r>
          </a:p>
          <a:p>
            <a:pPr marL="271463" indent="-57150"/>
            <a:r>
              <a:rPr lang="ja-JP" altLang="en-US" sz="2000" dirty="0" smtClean="0"/>
              <a:t>交通</a:t>
            </a:r>
            <a:r>
              <a:rPr lang="ja-JP" altLang="en-US" sz="2000" dirty="0"/>
              <a:t>事情、訪問頻度等を勘案し、利用者に適切に定期巡回サービスを提供するために必要な数</a:t>
            </a:r>
            <a:r>
              <a:rPr lang="ja-JP" altLang="en-US" sz="2000" dirty="0" smtClean="0"/>
              <a:t>以上</a:t>
            </a:r>
            <a:r>
              <a:rPr lang="ja-JP" altLang="en-US" sz="2000" dirty="0"/>
              <a:t>。</a:t>
            </a:r>
            <a:endParaRPr lang="en-US" altLang="ja-JP" sz="2000" dirty="0" smtClean="0"/>
          </a:p>
          <a:p>
            <a:pPr marL="442913"/>
            <a:endParaRPr lang="ja-JP" altLang="en-US" sz="2000" dirty="0"/>
          </a:p>
          <a:p>
            <a:r>
              <a:rPr lang="ja-JP" altLang="en-US" sz="2000" b="1" dirty="0" smtClean="0"/>
              <a:t>③</a:t>
            </a:r>
            <a:r>
              <a:rPr lang="ja-JP" altLang="en-US" sz="2000" b="1" dirty="0"/>
              <a:t> </a:t>
            </a:r>
            <a:r>
              <a:rPr lang="ja-JP" altLang="en-US" sz="2000" b="1" dirty="0" smtClean="0"/>
              <a:t>随時</a:t>
            </a:r>
            <a:r>
              <a:rPr lang="ja-JP" altLang="en-US" sz="2000" b="1" dirty="0"/>
              <a:t>訪問サービスを行う訪問介護員</a:t>
            </a:r>
            <a:r>
              <a:rPr lang="ja-JP" altLang="en-US" sz="2000" b="1" dirty="0" smtClean="0"/>
              <a:t>等</a:t>
            </a:r>
            <a:endParaRPr lang="en-US" altLang="ja-JP" sz="2000" b="1" dirty="0" smtClean="0"/>
          </a:p>
          <a:p>
            <a:pPr marL="271463" indent="-185738"/>
            <a:r>
              <a:rPr lang="en-US" altLang="ja-JP" sz="2000" dirty="0" smtClean="0"/>
              <a:t>ⅰ</a:t>
            </a:r>
            <a:r>
              <a:rPr lang="ja-JP" altLang="en-US" sz="2000" dirty="0" smtClean="0"/>
              <a:t>）提供時間帯</a:t>
            </a:r>
            <a:r>
              <a:rPr lang="ja-JP" altLang="en-US" sz="2000" dirty="0"/>
              <a:t>を通じて、随時訪問サービスの提供に当たる訪問介護員等</a:t>
            </a:r>
            <a:r>
              <a:rPr lang="ja-JP" altLang="en-US" sz="2000" dirty="0" smtClean="0"/>
              <a:t>が</a:t>
            </a:r>
            <a:r>
              <a:rPr lang="en-US" altLang="ja-JP" sz="2000" dirty="0" smtClean="0"/>
              <a:t>1</a:t>
            </a:r>
            <a:r>
              <a:rPr lang="ja-JP" altLang="en-US" sz="2000" dirty="0" smtClean="0"/>
              <a:t>以上確保</a:t>
            </a:r>
            <a:r>
              <a:rPr lang="ja-JP" altLang="en-US" sz="2000" dirty="0"/>
              <a:t>されるために</a:t>
            </a:r>
            <a:r>
              <a:rPr lang="ja-JP" altLang="en-US" sz="2000" dirty="0" smtClean="0"/>
              <a:t>必要</a:t>
            </a:r>
            <a:r>
              <a:rPr lang="ja-JP" altLang="en-US" sz="2000" dirty="0"/>
              <a:t>な数以上</a:t>
            </a:r>
            <a:r>
              <a:rPr lang="ja-JP" altLang="en-US" sz="2000" dirty="0" smtClean="0"/>
              <a:t>。</a:t>
            </a:r>
            <a:endParaRPr lang="en-US" altLang="ja-JP" sz="2000" dirty="0" smtClean="0"/>
          </a:p>
          <a:p>
            <a:pPr marL="271463" indent="-185738"/>
            <a:r>
              <a:rPr lang="en-US" altLang="ja-JP" sz="2000" dirty="0" smtClean="0"/>
              <a:t>ⅱ</a:t>
            </a:r>
            <a:r>
              <a:rPr lang="ja-JP" altLang="en-US" sz="2000" dirty="0" smtClean="0"/>
              <a:t>）専ら</a:t>
            </a:r>
            <a:r>
              <a:rPr lang="ja-JP" altLang="en-US" sz="2000" dirty="0"/>
              <a:t>当該随時訪問サービスの提供に当たる者でなければならない</a:t>
            </a:r>
            <a:r>
              <a:rPr lang="ja-JP" altLang="en-US" sz="2000" dirty="0" smtClean="0"/>
              <a:t>。</a:t>
            </a:r>
            <a:endParaRPr lang="en-US" altLang="ja-JP" sz="2000" dirty="0" smtClean="0"/>
          </a:p>
          <a:p>
            <a:pPr marL="271463" indent="171450"/>
            <a:r>
              <a:rPr lang="ja-JP" altLang="en-US" sz="2000" dirty="0" smtClean="0"/>
              <a:t>ただし、利用者の処遇に支障がない場合は、当該</a:t>
            </a:r>
            <a:r>
              <a:rPr lang="ja-JP" altLang="en-US" sz="2000" dirty="0"/>
              <a:t>事業所の定期巡回サービス及び同一敷地内の指定訪問介護事業所並びに指定夜間対応型訪問介護事業所の職務に従事することができる。</a:t>
            </a:r>
            <a:endParaRPr lang="en-US" altLang="ja-JP" sz="2000" dirty="0"/>
          </a:p>
          <a:p>
            <a:pPr marL="185738" indent="49213"/>
            <a:endParaRPr lang="ja-JP" altLang="en-US" sz="2000" dirty="0"/>
          </a:p>
        </p:txBody>
      </p:sp>
      <p:sp>
        <p:nvSpPr>
          <p:cNvPr id="4" name="正方形/長方形 3"/>
          <p:cNvSpPr/>
          <p:nvPr/>
        </p:nvSpPr>
        <p:spPr>
          <a:xfrm>
            <a:off x="228600" y="5148102"/>
            <a:ext cx="11811000" cy="1938992"/>
          </a:xfrm>
          <a:prstGeom prst="rect">
            <a:avLst/>
          </a:prstGeom>
          <a:ln w="6350">
            <a:solidFill>
              <a:schemeClr val="tx1"/>
            </a:solidFill>
            <a:prstDash val="sysDot"/>
          </a:ln>
        </p:spPr>
        <p:txBody>
          <a:bodyPr wrap="square" bIns="0" anchor="ctr" anchorCtr="0">
            <a:spAutoFit/>
          </a:bodyPr>
          <a:lstStyle/>
          <a:p>
            <a:pPr marL="207963" lvl="0" indent="-207963"/>
            <a:r>
              <a:rPr lang="en-US" altLang="ja-JP" sz="2000" dirty="0" smtClean="0"/>
              <a:t>※ </a:t>
            </a:r>
            <a:r>
              <a:rPr lang="ja-JP" altLang="en-US" sz="2000" dirty="0" smtClean="0"/>
              <a:t>午後</a:t>
            </a:r>
            <a:r>
              <a:rPr lang="en-US" altLang="ja-JP" sz="2000" dirty="0" smtClean="0"/>
              <a:t>6</a:t>
            </a:r>
            <a:r>
              <a:rPr lang="ja-JP" altLang="en-US" sz="2000" dirty="0" smtClean="0"/>
              <a:t>時から午前</a:t>
            </a:r>
            <a:r>
              <a:rPr lang="en-US" altLang="ja-JP" sz="2000" dirty="0" smtClean="0"/>
              <a:t>8</a:t>
            </a:r>
            <a:r>
              <a:rPr lang="ja-JP" altLang="en-US" sz="2000" dirty="0" smtClean="0"/>
              <a:t>時までの時間帯については、利用者からの連絡を受けた後、事業所から利用者宅へ訪問するのと同程度の対応ができるかなど、随時訪問サービスの提供に支障がない体制が整備されているのであれば、必ずしも事業所内で勤務する必要はない。</a:t>
            </a:r>
          </a:p>
          <a:p>
            <a:pPr marL="207963" lvl="0" indent="-207963"/>
            <a:endParaRPr lang="en-US" altLang="ja-JP" sz="300" dirty="0" smtClean="0"/>
          </a:p>
          <a:p>
            <a:pPr marL="207963" lvl="0" indent="-207963"/>
            <a:r>
              <a:rPr lang="en-US" altLang="ja-JP" sz="2000" dirty="0" smtClean="0"/>
              <a:t>※ </a:t>
            </a:r>
            <a:r>
              <a:rPr lang="ja-JP" altLang="en-US" sz="2000" dirty="0" smtClean="0"/>
              <a:t>看護師等の資格を有している者については、定期巡回サービス又は随時訪問サービスを行う訪問介護員等の業務に従事することを認めている。</a:t>
            </a:r>
            <a:endParaRPr lang="en-US" altLang="ja-JP" sz="2000" dirty="0" smtClean="0"/>
          </a:p>
          <a:p>
            <a:pPr marL="207963" lvl="0" indent="-207963"/>
            <a:endParaRPr lang="en-US" altLang="ja-JP" sz="2000" dirty="0" smtClean="0"/>
          </a:p>
        </p:txBody>
      </p:sp>
      <p:sp>
        <p:nvSpPr>
          <p:cNvPr id="5" name="正方形/長方形 4"/>
          <p:cNvSpPr/>
          <p:nvPr/>
        </p:nvSpPr>
        <p:spPr>
          <a:xfrm>
            <a:off x="195262" y="91016"/>
            <a:ext cx="11801475" cy="1929177"/>
          </a:xfrm>
          <a:prstGeom prst="rect">
            <a:avLst/>
          </a:prstGeom>
          <a:ln w="6350">
            <a:solidFill>
              <a:schemeClr val="tx1"/>
            </a:solidFill>
            <a:prstDash val="sysDot"/>
          </a:ln>
        </p:spPr>
        <p:txBody>
          <a:bodyPr wrap="square" bIns="36000" anchor="ctr" anchorCtr="0">
            <a:spAutoFit/>
          </a:bodyPr>
          <a:lstStyle/>
          <a:p>
            <a:pPr marL="271463" indent="-234950"/>
            <a:r>
              <a:rPr lang="en-US" altLang="ja-JP" sz="2000" dirty="0"/>
              <a:t>※ </a:t>
            </a:r>
            <a:r>
              <a:rPr lang="ja-JP" altLang="en-US" sz="2000" dirty="0"/>
              <a:t>有資格のオペレーターがオペレーターとして勤務する時間以外の時間帯において、有資格のオペレーター又は事業所の看護師等との緊密な連携を確保することにより、利用者からの通報に適切</a:t>
            </a:r>
            <a:r>
              <a:rPr lang="ja-JP" altLang="en-US" sz="2000" dirty="0" smtClean="0"/>
              <a:t>に</a:t>
            </a:r>
            <a:endParaRPr lang="en-US" altLang="ja-JP" sz="2000" dirty="0" smtClean="0"/>
          </a:p>
          <a:p>
            <a:pPr marL="185738"/>
            <a:r>
              <a:rPr lang="ja-JP" altLang="en-US" sz="2000" dirty="0" smtClean="0"/>
              <a:t>対応</a:t>
            </a:r>
            <a:r>
              <a:rPr lang="ja-JP" altLang="en-US" sz="2000" dirty="0"/>
              <a:t>できると認められる場合は、サービス提供責任者として</a:t>
            </a:r>
            <a:r>
              <a:rPr lang="en-US" altLang="ja-JP" sz="2000" dirty="0"/>
              <a:t>1</a:t>
            </a:r>
            <a:r>
              <a:rPr lang="ja-JP" altLang="en-US" sz="2000" dirty="0"/>
              <a:t>年以上（介護職員初任者研修課程修了者及び旧訪問介護職員養成研修</a:t>
            </a:r>
            <a:r>
              <a:rPr lang="en-US" altLang="ja-JP" sz="2000" dirty="0"/>
              <a:t>2</a:t>
            </a:r>
            <a:r>
              <a:rPr lang="ja-JP" altLang="en-US" sz="2000" dirty="0"/>
              <a:t>級修了者にあっては、</a:t>
            </a:r>
            <a:r>
              <a:rPr lang="en-US" altLang="ja-JP" sz="2000" dirty="0"/>
              <a:t>3</a:t>
            </a:r>
            <a:r>
              <a:rPr lang="ja-JP" altLang="en-US" sz="2000" dirty="0"/>
              <a:t>年以上）従事した者をオペレーターとして充てることができる</a:t>
            </a:r>
            <a:r>
              <a:rPr lang="ja-JP" altLang="en-US" sz="2000" dirty="0" smtClean="0"/>
              <a:t>。</a:t>
            </a:r>
            <a:r>
              <a:rPr lang="ja-JP" altLang="en-US" sz="2000" dirty="0"/>
              <a:t>この</a:t>
            </a:r>
            <a:r>
              <a:rPr lang="ja-JP" altLang="en-US" sz="2000" dirty="0" smtClean="0"/>
              <a:t>場合、「</a:t>
            </a:r>
            <a:r>
              <a:rPr lang="en-US" altLang="ja-JP" sz="2000" dirty="0"/>
              <a:t>1</a:t>
            </a:r>
            <a:r>
              <a:rPr lang="ja-JP" altLang="en-US" sz="2000" dirty="0"/>
              <a:t>年</a:t>
            </a:r>
            <a:r>
              <a:rPr lang="ja-JP" altLang="en-US" sz="2000" dirty="0" smtClean="0"/>
              <a:t>以上</a:t>
            </a:r>
            <a:r>
              <a:rPr lang="en-US" altLang="ja-JP" sz="2000" dirty="0" smtClean="0"/>
              <a:t>(3</a:t>
            </a:r>
            <a:r>
              <a:rPr lang="ja-JP" altLang="en-US" sz="2000" dirty="0"/>
              <a:t>年</a:t>
            </a:r>
            <a:r>
              <a:rPr lang="ja-JP" altLang="en-US" sz="2000" dirty="0" smtClean="0"/>
              <a:t>以上</a:t>
            </a:r>
            <a:r>
              <a:rPr lang="en-US" altLang="ja-JP" sz="2000" dirty="0" smtClean="0"/>
              <a:t>)</a:t>
            </a:r>
            <a:r>
              <a:rPr lang="ja-JP" altLang="en-US" sz="2000" dirty="0" smtClean="0"/>
              <a:t>従事</a:t>
            </a:r>
            <a:r>
              <a:rPr lang="ja-JP" altLang="en-US" sz="2000" dirty="0"/>
              <a:t>」とは、サービス提供責任者として任用されていた期間を通算したもので</a:t>
            </a:r>
            <a:r>
              <a:rPr lang="ja-JP" altLang="en-US" sz="2000" dirty="0" smtClean="0"/>
              <a:t>ある。</a:t>
            </a:r>
            <a:endParaRPr lang="en-US" altLang="ja-JP" sz="2000" dirty="0" smtClean="0"/>
          </a:p>
        </p:txBody>
      </p:sp>
    </p:spTree>
    <p:extLst>
      <p:ext uri="{BB962C8B-B14F-4D97-AF65-F5344CB8AC3E}">
        <p14:creationId xmlns:p14="http://schemas.microsoft.com/office/powerpoint/2010/main" val="33790480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7825" y="6492874"/>
            <a:ext cx="2743200" cy="365125"/>
          </a:xfrm>
        </p:spPr>
        <p:txBody>
          <a:bodyPr/>
          <a:lstStyle/>
          <a:p>
            <a:fld id="{41D9830F-53EB-46B6-9EC0-C4C68F82A889}" type="slidenum">
              <a:rPr kumimoji="1" lang="ja-JP" altLang="en-US" smtClean="0"/>
              <a:t>39</a:t>
            </a:fld>
            <a:endParaRPr kumimoji="1" lang="ja-JP" altLang="en-US"/>
          </a:p>
        </p:txBody>
      </p:sp>
      <p:sp>
        <p:nvSpPr>
          <p:cNvPr id="4" name="正方形/長方形 3"/>
          <p:cNvSpPr/>
          <p:nvPr/>
        </p:nvSpPr>
        <p:spPr>
          <a:xfrm>
            <a:off x="202405" y="3984495"/>
            <a:ext cx="7819377" cy="2554545"/>
          </a:xfrm>
          <a:prstGeom prst="rect">
            <a:avLst/>
          </a:prstGeom>
          <a:ln w="6350">
            <a:solidFill>
              <a:schemeClr val="tx1"/>
            </a:solidFill>
            <a:prstDash val="sysDot"/>
          </a:ln>
        </p:spPr>
        <p:txBody>
          <a:bodyPr wrap="square" anchor="ctr" anchorCtr="0">
            <a:spAutoFit/>
          </a:bodyPr>
          <a:lstStyle/>
          <a:p>
            <a:pPr marL="442913" indent="-442913"/>
            <a:r>
              <a:rPr lang="en-US" altLang="ja-JP" sz="2000" dirty="0" smtClean="0"/>
              <a:t>【</a:t>
            </a:r>
            <a:r>
              <a:rPr lang="ja-JP" altLang="en-US" sz="2000" dirty="0" smtClean="0"/>
              <a:t>訪問介護員に必要</a:t>
            </a:r>
            <a:r>
              <a:rPr lang="ja-JP" altLang="en-US" sz="2000" dirty="0"/>
              <a:t>な</a:t>
            </a:r>
            <a:r>
              <a:rPr lang="ja-JP" altLang="en-US" sz="2000" dirty="0" smtClean="0"/>
              <a:t>資格</a:t>
            </a:r>
            <a:r>
              <a:rPr lang="en-US" altLang="ja-JP" sz="2000" dirty="0" smtClean="0"/>
              <a:t>】</a:t>
            </a:r>
            <a:endParaRPr lang="ja-JP" altLang="en-US" sz="2000" dirty="0"/>
          </a:p>
          <a:p>
            <a:pPr marL="623888" indent="-263525"/>
            <a:r>
              <a:rPr lang="ja-JP" altLang="en-US" sz="2000" dirty="0" smtClean="0"/>
              <a:t>・介護</a:t>
            </a:r>
            <a:r>
              <a:rPr lang="ja-JP" altLang="en-US" sz="2000" dirty="0"/>
              <a:t>福祉士</a:t>
            </a:r>
          </a:p>
          <a:p>
            <a:pPr marL="623888" indent="-263525"/>
            <a:r>
              <a:rPr lang="ja-JP" altLang="en-US" sz="2000" dirty="0" smtClean="0"/>
              <a:t>・介護員</a:t>
            </a:r>
            <a:r>
              <a:rPr lang="ja-JP" altLang="en-US" sz="2000" dirty="0"/>
              <a:t>養成研修介護職員初任者研修課程修了者</a:t>
            </a:r>
          </a:p>
          <a:p>
            <a:pPr marL="623888" indent="-263525"/>
            <a:r>
              <a:rPr lang="ja-JP" altLang="en-US" sz="2000" dirty="0" smtClean="0"/>
              <a:t>・介護員</a:t>
            </a:r>
            <a:r>
              <a:rPr lang="ja-JP" altLang="en-US" sz="2000" dirty="0"/>
              <a:t>養成研修介護職員基礎研修課程修了者</a:t>
            </a:r>
          </a:p>
          <a:p>
            <a:pPr marL="623888" indent="-263525"/>
            <a:r>
              <a:rPr lang="ja-JP" altLang="en-US" sz="2000" dirty="0" smtClean="0"/>
              <a:t>・介護員</a:t>
            </a:r>
            <a:r>
              <a:rPr lang="ja-JP" altLang="en-US" sz="2000" dirty="0"/>
              <a:t>養成研修１級課程修了者</a:t>
            </a:r>
          </a:p>
          <a:p>
            <a:pPr marL="623888" indent="-263525"/>
            <a:r>
              <a:rPr lang="ja-JP" altLang="en-US" sz="2000" dirty="0" smtClean="0"/>
              <a:t>・介護員</a:t>
            </a:r>
            <a:r>
              <a:rPr lang="ja-JP" altLang="en-US" sz="2000" dirty="0"/>
              <a:t>養成研修２級課程修了者</a:t>
            </a:r>
          </a:p>
          <a:p>
            <a:pPr marL="623888" indent="-263525"/>
            <a:r>
              <a:rPr lang="ja-JP" altLang="en-US" sz="2000" dirty="0"/>
              <a:t>・看護師，准看護師，保健師及び助産師の資格を有する者</a:t>
            </a:r>
          </a:p>
          <a:p>
            <a:pPr marL="623888" indent="-263525"/>
            <a:r>
              <a:rPr lang="ja-JP" altLang="en-US" sz="2000" dirty="0" smtClean="0"/>
              <a:t>・実務者</a:t>
            </a:r>
            <a:r>
              <a:rPr lang="ja-JP" altLang="en-US" sz="2000" dirty="0"/>
              <a:t>研修の</a:t>
            </a:r>
            <a:r>
              <a:rPr lang="ja-JP" altLang="en-US" sz="2000" dirty="0" smtClean="0"/>
              <a:t>修了者</a:t>
            </a:r>
            <a:endParaRPr lang="en-US" altLang="ja-JP" sz="2000" dirty="0"/>
          </a:p>
        </p:txBody>
      </p:sp>
      <p:sp>
        <p:nvSpPr>
          <p:cNvPr id="5" name="正方形/長方形 4"/>
          <p:cNvSpPr/>
          <p:nvPr/>
        </p:nvSpPr>
        <p:spPr>
          <a:xfrm>
            <a:off x="202406" y="-185738"/>
            <a:ext cx="11787187" cy="3911428"/>
          </a:xfrm>
          <a:prstGeom prst="rect">
            <a:avLst/>
          </a:prstGeom>
          <a:ln w="6350">
            <a:solidFill>
              <a:schemeClr val="tx1"/>
            </a:solidFill>
            <a:prstDash val="sysDot"/>
          </a:ln>
        </p:spPr>
        <p:txBody>
          <a:bodyPr wrap="square" tIns="180000" bIns="36000">
            <a:spAutoFit/>
          </a:bodyPr>
          <a:lstStyle/>
          <a:p>
            <a:pPr marL="207963" lvl="0" indent="63500"/>
            <a:r>
              <a:rPr lang="ja-JP" altLang="en-US" sz="2000" dirty="0" smtClean="0">
                <a:solidFill>
                  <a:prstClr val="black"/>
                </a:solidFill>
              </a:rPr>
              <a:t>なお、看護師の資格を有する者を訪問介護員等として雇用する場合は、訪問介護員等として雇用されているため、保健師助産師看護師法に規定されている診療の補助及び療養上の世話の業務（社会福祉士及び介護福祉士法の規定に基づく、自らの事業又はその一環として、たんの吸引等（口腔内の喀痰吸引、鼻腔内の喀痰吸引、気管カニューレ内の喀痰吸引、胃</a:t>
            </a:r>
            <a:r>
              <a:rPr lang="ja-JP" altLang="en-US" sz="2000" dirty="0" err="1" smtClean="0">
                <a:solidFill>
                  <a:prstClr val="black"/>
                </a:solidFill>
              </a:rPr>
              <a:t>ろう</a:t>
            </a:r>
            <a:r>
              <a:rPr lang="ja-JP" altLang="en-US" sz="2000" dirty="0" smtClean="0">
                <a:solidFill>
                  <a:prstClr val="black"/>
                </a:solidFill>
              </a:rPr>
              <a:t>又は腸ろうによる経管栄養又は経鼻経管栄養をいう。以下同じ。）の業務を行うための登録を受けている事業所において実施されるたんの吸引等の業務を除く。）を行うものではない。</a:t>
            </a:r>
            <a:endParaRPr lang="en-US" altLang="ja-JP" sz="2000" dirty="0" smtClean="0">
              <a:solidFill>
                <a:prstClr val="black"/>
              </a:solidFill>
            </a:endParaRPr>
          </a:p>
          <a:p>
            <a:pPr marL="207963" lvl="0" indent="-207963"/>
            <a:r>
              <a:rPr lang="en-US" altLang="ja-JP" sz="2000" dirty="0" smtClean="0">
                <a:solidFill>
                  <a:prstClr val="black"/>
                </a:solidFill>
              </a:rPr>
              <a:t>※ </a:t>
            </a:r>
            <a:r>
              <a:rPr lang="ja-JP" altLang="en-US" sz="2000" dirty="0">
                <a:solidFill>
                  <a:prstClr val="black"/>
                </a:solidFill>
              </a:rPr>
              <a:t>オペレーターが随時訪問サービスに従事している場合において、当該事業所の利用者に対する随時訪問サービスの提供に支障がないときは、随時訪問サービスを行う訪問介護員等を置かないこと</a:t>
            </a:r>
            <a:r>
              <a:rPr lang="ja-JP" altLang="en-US" sz="2000" dirty="0" smtClean="0">
                <a:solidFill>
                  <a:prstClr val="black"/>
                </a:solidFill>
              </a:rPr>
              <a:t>ができる</a:t>
            </a:r>
            <a:r>
              <a:rPr lang="ja-JP" altLang="en-US" sz="2000" dirty="0">
                <a:solidFill>
                  <a:prstClr val="black"/>
                </a:solidFill>
              </a:rPr>
              <a:t>。</a:t>
            </a:r>
            <a:endParaRPr lang="en-US" altLang="ja-JP" sz="2000" dirty="0">
              <a:solidFill>
                <a:prstClr val="black"/>
              </a:solidFill>
            </a:endParaRPr>
          </a:p>
          <a:p>
            <a:pPr marL="207963" lvl="0" indent="-207963"/>
            <a:r>
              <a:rPr lang="en-US" altLang="ja-JP" sz="2000" dirty="0">
                <a:solidFill>
                  <a:prstClr val="black"/>
                </a:solidFill>
              </a:rPr>
              <a:t>※ </a:t>
            </a:r>
            <a:r>
              <a:rPr lang="ja-JP" altLang="en-US" sz="2000" dirty="0">
                <a:solidFill>
                  <a:prstClr val="black"/>
                </a:solidFill>
              </a:rPr>
              <a:t>サテライト拠点においては、本体事業所及びサテライト拠点のいずれかにおいて、事業所として必要とされる随時訪問サービスを 行う訪問介護員等が配置されていれば基準を満たす。</a:t>
            </a:r>
            <a:endParaRPr lang="en-US" altLang="ja-JP" sz="2000" dirty="0">
              <a:solidFill>
                <a:prstClr val="black"/>
              </a:solidFill>
            </a:endParaRPr>
          </a:p>
          <a:p>
            <a:pPr marL="207963" lvl="0" indent="63500"/>
            <a:r>
              <a:rPr lang="ja-JP" altLang="en-US" sz="2000" dirty="0">
                <a:solidFill>
                  <a:prstClr val="black"/>
                </a:solidFill>
              </a:rPr>
              <a:t>なお、サービスの利用状況や利用者数及び業務量を考慮し適切な員数の人員を確保すること。</a:t>
            </a:r>
            <a:endParaRPr lang="ja-JP" altLang="en-US" sz="2000" dirty="0">
              <a:solidFill>
                <a:srgbClr val="FF0000"/>
              </a:solidFill>
            </a:endParaRPr>
          </a:p>
        </p:txBody>
      </p:sp>
    </p:spTree>
    <p:extLst>
      <p:ext uri="{BB962C8B-B14F-4D97-AF65-F5344CB8AC3E}">
        <p14:creationId xmlns:p14="http://schemas.microsoft.com/office/powerpoint/2010/main" val="328381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6232"/>
            <a:ext cx="12192000" cy="468246"/>
          </a:xfrm>
          <a:solidFill>
            <a:schemeClr val="accent1">
              <a:lumMod val="20000"/>
              <a:lumOff val="80000"/>
            </a:schemeClr>
          </a:solidFill>
          <a:ln w="25400">
            <a:solidFill>
              <a:schemeClr val="tx1"/>
            </a:solidFill>
          </a:ln>
        </p:spPr>
        <p:txBody>
          <a:bodyPr>
            <a:normAutofit/>
          </a:bodyPr>
          <a:lstStyle/>
          <a:p>
            <a:r>
              <a:rPr kumimoji="1" lang="ja-JP" altLang="en-US" sz="2400" b="1" dirty="0" smtClean="0"/>
              <a:t>１　令和７年度菊陽町所管介護サービス事業者等指導計画</a:t>
            </a:r>
            <a:endParaRPr kumimoji="1" lang="ja-JP" altLang="en-US" sz="2400" b="1" dirty="0"/>
          </a:p>
        </p:txBody>
      </p:sp>
      <p:sp>
        <p:nvSpPr>
          <p:cNvPr id="3" name="コンテンツ プレースホルダー 2"/>
          <p:cNvSpPr>
            <a:spLocks noGrp="1"/>
          </p:cNvSpPr>
          <p:nvPr>
            <p:ph idx="1"/>
          </p:nvPr>
        </p:nvSpPr>
        <p:spPr>
          <a:xfrm>
            <a:off x="0" y="522910"/>
            <a:ext cx="12192000" cy="4471426"/>
          </a:xfrm>
          <a:ln w="19050">
            <a:noFill/>
          </a:ln>
        </p:spPr>
        <p:txBody>
          <a:bodyPr lIns="72000" tIns="108000">
            <a:noAutofit/>
          </a:bodyPr>
          <a:lstStyle/>
          <a:p>
            <a:pPr marL="0" indent="0">
              <a:buNone/>
            </a:pPr>
            <a:r>
              <a:rPr lang="ja-JP" altLang="en-US" sz="2000" dirty="0" smtClean="0"/>
              <a:t>（１）指導</a:t>
            </a:r>
            <a:r>
              <a:rPr lang="ja-JP" altLang="en-US" sz="2000" dirty="0"/>
              <a:t>監査の</a:t>
            </a:r>
            <a:r>
              <a:rPr lang="ja-JP" altLang="en-US" sz="2000" dirty="0" smtClean="0"/>
              <a:t>目的</a:t>
            </a:r>
            <a:endParaRPr lang="en-US" altLang="ja-JP" sz="2000" dirty="0"/>
          </a:p>
          <a:p>
            <a:pPr marL="265113" indent="222250">
              <a:buNone/>
            </a:pPr>
            <a:r>
              <a:rPr lang="ja-JP" altLang="en-US" sz="2000" dirty="0" smtClean="0"/>
              <a:t>介護</a:t>
            </a:r>
            <a:r>
              <a:rPr lang="ja-JP" altLang="en-US" sz="2000" dirty="0"/>
              <a:t>サービスごとに定める人員、設備及び運営に関する基準、サービスに要する</a:t>
            </a:r>
            <a:r>
              <a:rPr lang="ja-JP" altLang="en-US" sz="2000" dirty="0" smtClean="0"/>
              <a:t>費用の</a:t>
            </a:r>
            <a:r>
              <a:rPr lang="ja-JP" altLang="en-US" sz="2000" dirty="0"/>
              <a:t>額の算定に関する基準等の法令等に定める介護給付等対象サービスの取扱い</a:t>
            </a:r>
            <a:r>
              <a:rPr lang="ja-JP" altLang="en-US" sz="2000" dirty="0" smtClean="0"/>
              <a:t>及び介護報酬</a:t>
            </a:r>
            <a:r>
              <a:rPr lang="ja-JP" altLang="en-US" sz="2000" dirty="0"/>
              <a:t>の請求等に関する事項並びに高齢者虐待の防止に関する事項について、</a:t>
            </a:r>
            <a:r>
              <a:rPr lang="ja-JP" altLang="en-US" sz="2000" dirty="0" smtClean="0"/>
              <a:t>その内容の周知</a:t>
            </a:r>
            <a:r>
              <a:rPr lang="ja-JP" altLang="en-US" sz="2000" dirty="0"/>
              <a:t>徹底を図り、サービスの質の確保及び保険給付の適正化を図ることを</a:t>
            </a:r>
            <a:r>
              <a:rPr lang="ja-JP" altLang="en-US" sz="2000" dirty="0" smtClean="0"/>
              <a:t>目的としています。</a:t>
            </a:r>
            <a:endParaRPr lang="en-US" altLang="ja-JP" sz="2000" dirty="0" smtClean="0"/>
          </a:p>
          <a:p>
            <a:pPr marL="265113" indent="222250">
              <a:buNone/>
            </a:pPr>
            <a:endParaRPr lang="ja-JP" altLang="en-US" sz="1000" dirty="0"/>
          </a:p>
          <a:p>
            <a:pPr marL="0" indent="0">
              <a:buNone/>
            </a:pPr>
            <a:r>
              <a:rPr lang="ja-JP" altLang="en-US" sz="2000" dirty="0" smtClean="0"/>
              <a:t>（２）指導監査の方針</a:t>
            </a:r>
            <a:endParaRPr lang="en-US" altLang="ja-JP" sz="2000" dirty="0" smtClean="0"/>
          </a:p>
          <a:p>
            <a:pPr marL="263525" indent="179388">
              <a:buNone/>
            </a:pPr>
            <a:r>
              <a:rPr lang="ja-JP" altLang="en-US" sz="2000" dirty="0" smtClean="0"/>
              <a:t>利用者</a:t>
            </a:r>
            <a:r>
              <a:rPr lang="ja-JP" altLang="en-US" sz="2000" dirty="0"/>
              <a:t>の自立支援及び尊厳の保持を念頭に、利用者本位のサービスが提供され、介護サ－ビスの質が確保されているか、適正な保険給付、指定基準が遵守されているか、高齢者の虐待防止及び身体拘束廃止、個人情報の保護に関して適切な措置を講じているか等に重点を置いて</a:t>
            </a:r>
            <a:r>
              <a:rPr lang="ja-JP" altLang="en-US" sz="2000" dirty="0" smtClean="0"/>
              <a:t>実施します。</a:t>
            </a:r>
            <a:endParaRPr lang="ja-JP" altLang="en-US" sz="2000" dirty="0"/>
          </a:p>
          <a:p>
            <a:pPr marL="263525" indent="179388">
              <a:buNone/>
            </a:pPr>
            <a:r>
              <a:rPr lang="ja-JP" altLang="en-US" sz="2000" dirty="0" smtClean="0"/>
              <a:t>また</a:t>
            </a:r>
            <a:r>
              <a:rPr lang="ja-JP" altLang="en-US" sz="2000" dirty="0"/>
              <a:t>、重大な法令違反、介護報酬の不正請求、不適切な介護サービス提供の疑いがある場合には、介護保険制度の信頼の維持及び利用者保護の観点から、速やかに監査の実施及び関係機関への通報等を</a:t>
            </a:r>
            <a:r>
              <a:rPr lang="ja-JP" altLang="en-US" sz="2000" dirty="0" smtClean="0"/>
              <a:t>行います。</a:t>
            </a:r>
            <a:endParaRPr lang="en-US" altLang="ja-JP" sz="2000" dirty="0" smtClean="0"/>
          </a:p>
          <a:p>
            <a:pPr marL="263525" indent="179388">
              <a:buNone/>
            </a:pPr>
            <a:endParaRPr lang="ja-JP" altLang="en-US" sz="1000" dirty="0"/>
          </a:p>
          <a:p>
            <a:pPr marL="0" indent="0">
              <a:buNone/>
            </a:pPr>
            <a:r>
              <a:rPr lang="ja-JP" altLang="en-US" sz="2000" dirty="0" smtClean="0"/>
              <a:t>（３）指導</a:t>
            </a:r>
            <a:r>
              <a:rPr lang="ja-JP" altLang="en-US" sz="2000" dirty="0"/>
              <a:t>監査</a:t>
            </a:r>
            <a:r>
              <a:rPr lang="ja-JP" altLang="en-US" sz="2000" dirty="0" smtClean="0"/>
              <a:t>の指導対象</a:t>
            </a:r>
            <a:endParaRPr lang="en-US" altLang="ja-JP" sz="2000" dirty="0" smtClean="0"/>
          </a:p>
          <a:p>
            <a:pPr marL="263525" indent="179388">
              <a:buNone/>
            </a:pPr>
            <a:r>
              <a:rPr lang="ja-JP" altLang="en-US" sz="2000" dirty="0"/>
              <a:t>菊陽町が指定した全ての地域密着型サービス、居宅介護支援、介護予防サービス、介護予防支援を行う者（以下「</a:t>
            </a:r>
            <a:r>
              <a:rPr lang="ja-JP" altLang="en-US" sz="2000" dirty="0" smtClean="0"/>
              <a:t>事業者」</a:t>
            </a:r>
            <a:r>
              <a:rPr lang="ja-JP" altLang="en-US" sz="2000" dirty="0"/>
              <a:t>という。）を</a:t>
            </a:r>
            <a:r>
              <a:rPr lang="ja-JP" altLang="en-US" sz="2000" dirty="0" smtClean="0"/>
              <a:t>対象とします。</a:t>
            </a:r>
            <a:endParaRPr lang="en-US" altLang="ja-JP" sz="2000" dirty="0"/>
          </a:p>
        </p:txBody>
      </p:sp>
      <p:sp>
        <p:nvSpPr>
          <p:cNvPr id="8" name="コンテンツ プレースホルダー 2"/>
          <p:cNvSpPr txBox="1">
            <a:spLocks/>
          </p:cNvSpPr>
          <p:nvPr/>
        </p:nvSpPr>
        <p:spPr>
          <a:xfrm>
            <a:off x="1039088" y="3916630"/>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5" name="スライド番号プレースホルダー 4"/>
          <p:cNvSpPr>
            <a:spLocks noGrp="1"/>
          </p:cNvSpPr>
          <p:nvPr>
            <p:ph type="sldNum" sz="quarter" idx="12"/>
          </p:nvPr>
        </p:nvSpPr>
        <p:spPr>
          <a:xfrm>
            <a:off x="9331036" y="6342496"/>
            <a:ext cx="2743200" cy="365125"/>
          </a:xfrm>
        </p:spPr>
        <p:txBody>
          <a:bodyPr/>
          <a:lstStyle/>
          <a:p>
            <a:fld id="{D339279A-9CE5-4E47-B07B-F5EE1F1AD395}" type="slidenum">
              <a:rPr kumimoji="1" lang="ja-JP" altLang="en-US" smtClean="0"/>
              <a:t>4</a:t>
            </a:fld>
            <a:endParaRPr kumimoji="1" lang="ja-JP" altLang="en-US"/>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2266690"/>
      </p:ext>
    </p:extLst>
  </p:cSld>
  <p:clrMapOvr>
    <a:masterClrMapping/>
  </p:clrMapOvr>
  <mc:AlternateContent xmlns:mc="http://schemas.openxmlformats.org/markup-compatibility/2006" xmlns:p14="http://schemas.microsoft.com/office/powerpoint/2010/main">
    <mc:Choice Requires="p14">
      <p:transition spd="slow" p14:dur="2000" advTm="38570"/>
    </mc:Choice>
    <mc:Fallback xmlns="">
      <p:transition spd="slow" advTm="3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356350"/>
            <a:ext cx="2743200" cy="365125"/>
          </a:xfrm>
        </p:spPr>
        <p:txBody>
          <a:bodyPr/>
          <a:lstStyle/>
          <a:p>
            <a:fld id="{41D9830F-53EB-46B6-9EC0-C4C68F82A889}" type="slidenum">
              <a:rPr kumimoji="1" lang="ja-JP" altLang="en-US" smtClean="0"/>
              <a:t>40</a:t>
            </a:fld>
            <a:endParaRPr kumimoji="1" lang="ja-JP" altLang="en-US"/>
          </a:p>
        </p:txBody>
      </p:sp>
      <p:sp>
        <p:nvSpPr>
          <p:cNvPr id="3" name="正方形/長方形 2"/>
          <p:cNvSpPr/>
          <p:nvPr/>
        </p:nvSpPr>
        <p:spPr>
          <a:xfrm>
            <a:off x="0" y="0"/>
            <a:ext cx="12192000" cy="2246769"/>
          </a:xfrm>
          <a:prstGeom prst="rect">
            <a:avLst/>
          </a:prstGeom>
        </p:spPr>
        <p:txBody>
          <a:bodyPr wrap="square">
            <a:spAutoFit/>
          </a:bodyPr>
          <a:lstStyle/>
          <a:p>
            <a:pPr marL="179388" indent="-179388"/>
            <a:r>
              <a:rPr lang="ja-JP" altLang="en-US" sz="2000" b="1" dirty="0" smtClean="0"/>
              <a:t>④ </a:t>
            </a:r>
            <a:r>
              <a:rPr lang="ja-JP" altLang="en-US" sz="2000" b="1" dirty="0"/>
              <a:t>訪問看護サービスを行う看護師等の員数等</a:t>
            </a:r>
            <a:endParaRPr lang="en-US" altLang="ja-JP" sz="2000" b="1" dirty="0"/>
          </a:p>
          <a:p>
            <a:r>
              <a:rPr lang="ja-JP" altLang="en-US" sz="2000" b="1" dirty="0"/>
              <a:t>　</a:t>
            </a:r>
            <a:r>
              <a:rPr lang="en-US" altLang="ja-JP" sz="2000" dirty="0" smtClean="0"/>
              <a:t>ⅰ</a:t>
            </a:r>
            <a:r>
              <a:rPr lang="ja-JP" altLang="en-US" sz="2000" dirty="0" smtClean="0"/>
              <a:t>）保健師</a:t>
            </a:r>
            <a:r>
              <a:rPr lang="ja-JP" altLang="en-US" sz="2000" dirty="0"/>
              <a:t>、看護師又は准看護師・・・常勤換算方法で２</a:t>
            </a:r>
            <a:r>
              <a:rPr lang="en-US" altLang="ja-JP" sz="2000" dirty="0"/>
              <a:t>.</a:t>
            </a:r>
            <a:r>
              <a:rPr lang="ja-JP" altLang="en-US" sz="2000" dirty="0"/>
              <a:t>５人以上</a:t>
            </a:r>
            <a:endParaRPr lang="en-US" altLang="ja-JP" sz="2000" dirty="0"/>
          </a:p>
          <a:p>
            <a:pPr marL="271463"/>
            <a:r>
              <a:rPr lang="en-US" altLang="ja-JP" sz="2000" dirty="0" smtClean="0"/>
              <a:t>ⅱ</a:t>
            </a:r>
            <a:r>
              <a:rPr lang="ja-JP" altLang="en-US" sz="2000" dirty="0" smtClean="0"/>
              <a:t>）理学</a:t>
            </a:r>
            <a:r>
              <a:rPr lang="ja-JP" altLang="en-US" sz="2000" dirty="0"/>
              <a:t>療法士、作業療法士又は言語聴覚士・・・ 事業所の実情に応じた適当数</a:t>
            </a:r>
            <a:endParaRPr lang="en-US" altLang="ja-JP" sz="2000" dirty="0"/>
          </a:p>
          <a:p>
            <a:pPr marL="271463"/>
            <a:r>
              <a:rPr lang="en-US" altLang="ja-JP" sz="2000" dirty="0" smtClean="0"/>
              <a:t>ⅲ</a:t>
            </a:r>
            <a:r>
              <a:rPr lang="ja-JP" altLang="en-US" sz="2000" dirty="0" smtClean="0"/>
              <a:t>）看護</a:t>
            </a:r>
            <a:r>
              <a:rPr lang="ja-JP" altLang="en-US" sz="2000" dirty="0"/>
              <a:t>職員のうち </a:t>
            </a:r>
            <a:r>
              <a:rPr lang="en-US" altLang="ja-JP" sz="2000" dirty="0"/>
              <a:t>1 </a:t>
            </a:r>
            <a:r>
              <a:rPr lang="ja-JP" altLang="en-US" sz="2000" dirty="0"/>
              <a:t>人以上は、常勤の保健師又は看護師でなければならない。</a:t>
            </a:r>
            <a:endParaRPr lang="en-US" altLang="ja-JP" sz="2000" dirty="0"/>
          </a:p>
          <a:p>
            <a:pPr marL="542925" indent="-271463"/>
            <a:r>
              <a:rPr lang="en-US" altLang="ja-JP" sz="2000" dirty="0" smtClean="0"/>
              <a:t>ⅳ</a:t>
            </a:r>
            <a:r>
              <a:rPr lang="ja-JP" altLang="en-US" sz="2000" dirty="0" smtClean="0"/>
              <a:t>）看護</a:t>
            </a:r>
            <a:r>
              <a:rPr lang="ja-JP" altLang="en-US" sz="2000" dirty="0"/>
              <a:t>職員のうち </a:t>
            </a:r>
            <a:r>
              <a:rPr lang="en-US" altLang="ja-JP" sz="2000" dirty="0"/>
              <a:t>1 </a:t>
            </a:r>
            <a:r>
              <a:rPr lang="ja-JP" altLang="en-US" sz="2000" dirty="0"/>
              <a:t>人以上は、提供時間帯を通じて、事業者との連絡体制が確保された者でなければならない。</a:t>
            </a:r>
          </a:p>
          <a:p>
            <a:r>
              <a:rPr lang="ja-JP" altLang="en-US" sz="2000" dirty="0"/>
              <a:t>　</a:t>
            </a:r>
          </a:p>
        </p:txBody>
      </p:sp>
      <p:sp>
        <p:nvSpPr>
          <p:cNvPr id="4" name="正方形/長方形 3"/>
          <p:cNvSpPr/>
          <p:nvPr/>
        </p:nvSpPr>
        <p:spPr>
          <a:xfrm>
            <a:off x="252413" y="2008314"/>
            <a:ext cx="11787187" cy="4699166"/>
          </a:xfrm>
          <a:prstGeom prst="rect">
            <a:avLst/>
          </a:prstGeom>
          <a:ln w="6350">
            <a:solidFill>
              <a:schemeClr val="tx1"/>
            </a:solidFill>
            <a:prstDash val="sysDot"/>
          </a:ln>
        </p:spPr>
        <p:txBody>
          <a:bodyPr wrap="square" tIns="36000" bIns="0" anchor="ctr" anchorCtr="0">
            <a:spAutoFit/>
          </a:bodyPr>
          <a:lstStyle/>
          <a:p>
            <a:pPr marL="185738" lvl="0" indent="-185738"/>
            <a:r>
              <a:rPr lang="en-US" altLang="ja-JP" sz="2000" dirty="0" smtClean="0"/>
              <a:t>※ </a:t>
            </a:r>
            <a:r>
              <a:rPr lang="ja-JP" altLang="en-US" sz="2000" dirty="0" smtClean="0"/>
              <a:t>事業所</a:t>
            </a:r>
            <a:r>
              <a:rPr lang="ja-JP" altLang="en-US" sz="2000" dirty="0"/>
              <a:t>における看護職員の員数</a:t>
            </a:r>
            <a:r>
              <a:rPr lang="ja-JP" altLang="en-US" sz="2000" dirty="0" smtClean="0"/>
              <a:t>は常勤</a:t>
            </a:r>
            <a:r>
              <a:rPr lang="ja-JP" altLang="en-US" sz="2000" dirty="0"/>
              <a:t>換算方法で</a:t>
            </a:r>
            <a:r>
              <a:rPr lang="en-US" altLang="ja-JP" sz="2000" dirty="0"/>
              <a:t>2.5</a:t>
            </a:r>
            <a:r>
              <a:rPr lang="ja-JP" altLang="en-US" sz="2000" dirty="0"/>
              <a:t>人</a:t>
            </a:r>
            <a:r>
              <a:rPr lang="ja-JP" altLang="en-US" sz="2000" dirty="0" smtClean="0"/>
              <a:t>以上は最小限の員数であり、</a:t>
            </a:r>
            <a:r>
              <a:rPr lang="ja-JP" altLang="en-US" sz="2000" dirty="0"/>
              <a:t>サービスの利用の状況や</a:t>
            </a:r>
            <a:r>
              <a:rPr lang="ja-JP" altLang="en-US" sz="2000" dirty="0" smtClean="0"/>
              <a:t>利用者数</a:t>
            </a:r>
            <a:r>
              <a:rPr lang="ja-JP" altLang="en-US" sz="2000" dirty="0"/>
              <a:t>及び業務量を考慮し、適切な員数の人員を確保すること </a:t>
            </a:r>
            <a:r>
              <a:rPr lang="ja-JP" altLang="en-US" sz="2000" dirty="0" smtClean="0"/>
              <a:t>。</a:t>
            </a:r>
            <a:endParaRPr lang="en-US" altLang="ja-JP" sz="2000" dirty="0" smtClean="0"/>
          </a:p>
          <a:p>
            <a:pPr marL="185738" lvl="0" indent="-185738"/>
            <a:r>
              <a:rPr lang="en-US" altLang="ja-JP" sz="2000" dirty="0" smtClean="0"/>
              <a:t>※ </a:t>
            </a:r>
            <a:r>
              <a:rPr lang="ja-JP" altLang="en-US" sz="2000" dirty="0" smtClean="0"/>
              <a:t>事業所</a:t>
            </a:r>
            <a:r>
              <a:rPr lang="ja-JP" altLang="en-US" sz="2000" dirty="0"/>
              <a:t>の看護職員が、オペレーターとして従事するとき及び定期巡回・随時対応型訪問介護看護計画作成等において必要なアセスメントのための訪問を行うときの勤務時間については、常勤換算を行う際の訪問看護サービスの看護職員の勤務時間として算入して差し支えない。</a:t>
            </a:r>
            <a:endParaRPr lang="en-US" altLang="ja-JP" sz="2000" dirty="0"/>
          </a:p>
          <a:p>
            <a:pPr marL="185738" lvl="0" indent="-185738"/>
            <a:r>
              <a:rPr lang="en-US" altLang="ja-JP" sz="2000" dirty="0" smtClean="0"/>
              <a:t>※ </a:t>
            </a:r>
            <a:r>
              <a:rPr lang="ja-JP" altLang="en-US" sz="2000" dirty="0" smtClean="0"/>
              <a:t>訪問</a:t>
            </a:r>
            <a:r>
              <a:rPr lang="ja-JP" altLang="en-US" sz="2000" dirty="0"/>
              <a:t>介護員として定期巡回サービス及び随時訪問サービスを行うときの勤務時間については算入できない。</a:t>
            </a:r>
            <a:endParaRPr lang="en-US" altLang="ja-JP" sz="2000" dirty="0"/>
          </a:p>
          <a:p>
            <a:pPr marL="185738" lvl="0" indent="-185738"/>
            <a:r>
              <a:rPr lang="en-US" altLang="ja-JP" sz="2000" dirty="0" smtClean="0"/>
              <a:t>※ </a:t>
            </a:r>
            <a:r>
              <a:rPr lang="ja-JP" altLang="en-US" sz="2000" dirty="0" smtClean="0"/>
              <a:t>事</a:t>
            </a:r>
            <a:r>
              <a:rPr lang="ja-JP" altLang="en-US" sz="2000" dirty="0"/>
              <a:t>業者が指定訪問看護事業者の指定を併せて受け、かつ、両事業が同一の事業所において 一体的に運営されている場合は、常勤換算方 法で </a:t>
            </a:r>
            <a:r>
              <a:rPr lang="en-US" altLang="ja-JP" sz="2000" dirty="0"/>
              <a:t>2.5 </a:t>
            </a:r>
            <a:r>
              <a:rPr lang="ja-JP" altLang="en-US" sz="2000" dirty="0"/>
              <a:t>以上配置されていることで、双方の基準を満たす。</a:t>
            </a:r>
            <a:endParaRPr lang="en-US" altLang="ja-JP" sz="2000" dirty="0"/>
          </a:p>
          <a:p>
            <a:pPr marL="185738" lvl="0" indent="85725"/>
            <a:r>
              <a:rPr lang="ja-JP" altLang="en-US" sz="2000" dirty="0"/>
              <a:t>なお、これに加えて指定複合型サービス事業者の指定を併せて受け、一体的に運営する場合は、さらに常勤換算方法 で </a:t>
            </a:r>
            <a:r>
              <a:rPr lang="en-US" altLang="ja-JP" sz="2000" dirty="0"/>
              <a:t>2.5 </a:t>
            </a:r>
            <a:r>
              <a:rPr lang="ja-JP" altLang="en-US" sz="2000" dirty="0"/>
              <a:t>以上の看護職員の配置が</a:t>
            </a:r>
            <a:r>
              <a:rPr lang="ja-JP" altLang="en-US" sz="2000" dirty="0" smtClean="0"/>
              <a:t>必要。</a:t>
            </a:r>
            <a:endParaRPr lang="en-US" altLang="ja-JP" sz="2000" dirty="0" smtClean="0"/>
          </a:p>
          <a:p>
            <a:pPr marL="185738" lvl="0" indent="-185738"/>
            <a:r>
              <a:rPr lang="en-US" altLang="ja-JP" sz="2000" dirty="0" smtClean="0"/>
              <a:t>※ </a:t>
            </a:r>
            <a:r>
              <a:rPr lang="ja-JP" altLang="en-US" sz="2000" dirty="0" smtClean="0"/>
              <a:t>理学</a:t>
            </a:r>
            <a:r>
              <a:rPr lang="ja-JP" altLang="en-US" sz="2000" dirty="0"/>
              <a:t>療法士、作業療法士、言語聴覚士については、実情に応じた適当数を配置する（配置しないことも可能）こと。</a:t>
            </a:r>
            <a:endParaRPr lang="en-US" altLang="ja-JP" sz="2000" dirty="0"/>
          </a:p>
          <a:p>
            <a:pPr marL="185738" lvl="0" indent="-185738"/>
            <a:r>
              <a:rPr lang="en-US" altLang="ja-JP" sz="2000" dirty="0" smtClean="0"/>
              <a:t>※</a:t>
            </a:r>
            <a:r>
              <a:rPr lang="ja-JP" altLang="en-US" sz="2000" dirty="0" smtClean="0"/>
              <a:t> </a:t>
            </a:r>
            <a:r>
              <a:rPr lang="ja-JP" altLang="en-US" sz="2000" dirty="0"/>
              <a:t>サテライト拠点があるときは、常勤換算を行う際の看護職員の勤務延時間数に、当該サテライト拠点における勤務延時間数も含めるものとする</a:t>
            </a:r>
            <a:r>
              <a:rPr lang="ja-JP" altLang="en-US" sz="2000" dirty="0" smtClean="0"/>
              <a:t>。</a:t>
            </a:r>
            <a:endParaRPr lang="ja-JP" altLang="en-US" sz="1900" dirty="0">
              <a:solidFill>
                <a:srgbClr val="FF0000"/>
              </a:solidFill>
            </a:endParaRPr>
          </a:p>
        </p:txBody>
      </p:sp>
    </p:spTree>
    <p:extLst>
      <p:ext uri="{BB962C8B-B14F-4D97-AF65-F5344CB8AC3E}">
        <p14:creationId xmlns:p14="http://schemas.microsoft.com/office/powerpoint/2010/main" val="1404247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15439" y="6356350"/>
            <a:ext cx="2743200" cy="365125"/>
          </a:xfrm>
        </p:spPr>
        <p:txBody>
          <a:bodyPr/>
          <a:lstStyle/>
          <a:p>
            <a:fld id="{41D9830F-53EB-46B6-9EC0-C4C68F82A889}" type="slidenum">
              <a:rPr kumimoji="1" lang="ja-JP" altLang="en-US" smtClean="0"/>
              <a:t>41</a:t>
            </a:fld>
            <a:endParaRPr kumimoji="1" lang="ja-JP" altLang="en-US"/>
          </a:p>
        </p:txBody>
      </p:sp>
      <p:sp>
        <p:nvSpPr>
          <p:cNvPr id="3" name="正方形/長方形 2"/>
          <p:cNvSpPr/>
          <p:nvPr/>
        </p:nvSpPr>
        <p:spPr>
          <a:xfrm>
            <a:off x="54770" y="3800475"/>
            <a:ext cx="12192000" cy="1323439"/>
          </a:xfrm>
          <a:prstGeom prst="rect">
            <a:avLst/>
          </a:prstGeom>
        </p:spPr>
        <p:txBody>
          <a:bodyPr wrap="square">
            <a:spAutoFit/>
          </a:bodyPr>
          <a:lstStyle/>
          <a:p>
            <a:pPr lvl="0"/>
            <a:r>
              <a:rPr lang="ja-JP" altLang="en-US" sz="2000" b="1" dirty="0">
                <a:solidFill>
                  <a:prstClr val="black"/>
                </a:solidFill>
              </a:rPr>
              <a:t>⑤　計画作成責任者</a:t>
            </a:r>
          </a:p>
          <a:p>
            <a:pPr marL="263525" lvl="0" indent="179388"/>
            <a:r>
              <a:rPr lang="ja-JP" altLang="en-US" sz="2000" dirty="0">
                <a:solidFill>
                  <a:prstClr val="black"/>
                </a:solidFill>
              </a:rPr>
              <a:t>計画作成責任者は、従業者のうち、看護師、介護福祉士、医師、保健師、准看護師、社会福祉士又は介護支援専門員から </a:t>
            </a:r>
            <a:r>
              <a:rPr lang="en-US" altLang="ja-JP" sz="2000" dirty="0">
                <a:solidFill>
                  <a:prstClr val="black"/>
                </a:solidFill>
              </a:rPr>
              <a:t>1 </a:t>
            </a:r>
            <a:r>
              <a:rPr lang="ja-JP" altLang="en-US" sz="2000" dirty="0">
                <a:solidFill>
                  <a:prstClr val="black"/>
                </a:solidFill>
              </a:rPr>
              <a:t>以上を選任しなければならない。</a:t>
            </a:r>
            <a:endParaRPr lang="en-US" altLang="ja-JP" sz="2000" dirty="0">
              <a:solidFill>
                <a:prstClr val="black"/>
              </a:solidFill>
            </a:endParaRPr>
          </a:p>
          <a:p>
            <a:pPr marL="720725" indent="-277813"/>
            <a:r>
              <a:rPr lang="ja-JP" altLang="en-US" sz="2000" dirty="0"/>
              <a:t>　</a:t>
            </a:r>
            <a:endParaRPr lang="en-US" altLang="ja-JP" sz="2000" dirty="0"/>
          </a:p>
        </p:txBody>
      </p:sp>
      <p:sp>
        <p:nvSpPr>
          <p:cNvPr id="4" name="正方形/長方形 3"/>
          <p:cNvSpPr/>
          <p:nvPr/>
        </p:nvSpPr>
        <p:spPr>
          <a:xfrm>
            <a:off x="342901" y="65425"/>
            <a:ext cx="11615738" cy="3477875"/>
          </a:xfrm>
          <a:prstGeom prst="rect">
            <a:avLst/>
          </a:prstGeom>
          <a:ln w="6350">
            <a:solidFill>
              <a:schemeClr val="tx1"/>
            </a:solidFill>
            <a:prstDash val="sysDot"/>
          </a:ln>
        </p:spPr>
        <p:txBody>
          <a:bodyPr wrap="square" anchor="ctr" anchorCtr="0">
            <a:spAutoFit/>
          </a:bodyPr>
          <a:lstStyle/>
          <a:p>
            <a:r>
              <a:rPr lang="en-US" altLang="ja-JP" sz="2000" dirty="0" smtClean="0">
                <a:solidFill>
                  <a:prstClr val="black"/>
                </a:solidFill>
              </a:rPr>
              <a:t>【</a:t>
            </a:r>
            <a:r>
              <a:rPr lang="ja-JP" altLang="en-US" sz="2000" dirty="0" smtClean="0">
                <a:solidFill>
                  <a:prstClr val="black"/>
                </a:solidFill>
              </a:rPr>
              <a:t>勤務日及び勤務時間が不定期な看護職員</a:t>
            </a:r>
            <a:r>
              <a:rPr lang="en-US" altLang="ja-JP" sz="2000" dirty="0" smtClean="0">
                <a:solidFill>
                  <a:prstClr val="black"/>
                </a:solidFill>
              </a:rPr>
              <a:t>1</a:t>
            </a:r>
            <a:r>
              <a:rPr lang="ja-JP" altLang="en-US" sz="2000" dirty="0" smtClean="0">
                <a:solidFill>
                  <a:prstClr val="black"/>
                </a:solidFill>
              </a:rPr>
              <a:t>人あたりの勤務時間数</a:t>
            </a:r>
            <a:r>
              <a:rPr lang="en-US" altLang="ja-JP" sz="2000" dirty="0" smtClean="0">
                <a:solidFill>
                  <a:prstClr val="black"/>
                </a:solidFill>
              </a:rPr>
              <a:t>】</a:t>
            </a:r>
          </a:p>
          <a:p>
            <a:r>
              <a:rPr lang="en-US" altLang="ja-JP" sz="2000" dirty="0" smtClean="0"/>
              <a:t>ⅰ</a:t>
            </a:r>
            <a:r>
              <a:rPr lang="ja-JP" altLang="en-US" sz="2000" dirty="0" smtClean="0"/>
              <a:t>） 当該看護</a:t>
            </a:r>
            <a:r>
              <a:rPr lang="ja-JP" altLang="en-US" sz="2000" dirty="0"/>
              <a:t>職員によるサービス提供の実績がある事業所 </a:t>
            </a:r>
          </a:p>
          <a:p>
            <a:pPr marL="271463"/>
            <a:r>
              <a:rPr lang="ja-JP" altLang="en-US" sz="2000" dirty="0" smtClean="0"/>
              <a:t>当該</a:t>
            </a:r>
            <a:r>
              <a:rPr lang="ja-JP" altLang="en-US" sz="2000" dirty="0"/>
              <a:t>事業所の勤務日及び勤務時間が不定期な看護職員の前年度の週当たりの平均稼働</a:t>
            </a:r>
            <a:r>
              <a:rPr lang="ja-JP" altLang="en-US" sz="2000" dirty="0" smtClean="0"/>
              <a:t>時間 </a:t>
            </a:r>
            <a:endParaRPr lang="ja-JP" altLang="en-US" sz="2000" dirty="0"/>
          </a:p>
          <a:p>
            <a:r>
              <a:rPr lang="ja-JP" altLang="en-US" sz="2000" dirty="0"/>
              <a:t>（サービス提供時間及び移動時間をいう。）</a:t>
            </a:r>
            <a:r>
              <a:rPr lang="ja-JP" altLang="en-US" sz="2000" dirty="0" smtClean="0"/>
              <a:t>とする。 </a:t>
            </a:r>
            <a:endParaRPr lang="ja-JP" altLang="en-US" sz="2000" dirty="0"/>
          </a:p>
          <a:p>
            <a:pPr marL="185738" indent="-185738"/>
            <a:r>
              <a:rPr lang="en-US" altLang="ja-JP" sz="2000" dirty="0" smtClean="0"/>
              <a:t>ⅱ</a:t>
            </a:r>
            <a:r>
              <a:rPr lang="ja-JP" altLang="en-US" sz="2000" dirty="0" smtClean="0"/>
              <a:t>）</a:t>
            </a:r>
            <a:r>
              <a:rPr lang="en-US" altLang="ja-JP" sz="2000" dirty="0" smtClean="0"/>
              <a:t>ⅰ</a:t>
            </a:r>
            <a:r>
              <a:rPr lang="ja-JP" altLang="en-US" sz="2000" dirty="0" smtClean="0"/>
              <a:t>の</a:t>
            </a:r>
            <a:r>
              <a:rPr lang="ja-JP" altLang="en-US" sz="2000" dirty="0"/>
              <a:t>実績がない事業所又は極めて短期の実績しかない等のため①の方法によることが適当</a:t>
            </a:r>
            <a:r>
              <a:rPr lang="ja-JP" altLang="en-US" sz="2000" dirty="0" smtClean="0"/>
              <a:t>でない</a:t>
            </a:r>
            <a:r>
              <a:rPr lang="ja-JP" altLang="en-US" sz="2000" dirty="0"/>
              <a:t>事業所 </a:t>
            </a:r>
          </a:p>
          <a:p>
            <a:pPr marL="85725" indent="185738"/>
            <a:r>
              <a:rPr lang="ja-JP" altLang="en-US" sz="2000" dirty="0" smtClean="0"/>
              <a:t>当該</a:t>
            </a:r>
            <a:r>
              <a:rPr lang="ja-JP" altLang="en-US" sz="2000" dirty="0"/>
              <a:t>勤務日及び勤務時間が不定期な看護職員が確実に勤務できるものとして勤務表に明記</a:t>
            </a:r>
            <a:r>
              <a:rPr lang="ja-JP" altLang="en-US" sz="2000" dirty="0" smtClean="0"/>
              <a:t>されて</a:t>
            </a:r>
            <a:r>
              <a:rPr lang="ja-JP" altLang="en-US" sz="2000" dirty="0"/>
              <a:t>いる時間のみを勤務延時間数に</a:t>
            </a:r>
            <a:r>
              <a:rPr lang="ja-JP" altLang="en-US" sz="2000" dirty="0" smtClean="0"/>
              <a:t>算入する。 </a:t>
            </a:r>
            <a:endParaRPr lang="en-US" altLang="ja-JP" sz="2000" dirty="0" smtClean="0"/>
          </a:p>
          <a:p>
            <a:pPr marL="85725" indent="185738"/>
            <a:r>
              <a:rPr lang="ja-JP" altLang="en-US" sz="2000" dirty="0" smtClean="0"/>
              <a:t>なお</a:t>
            </a:r>
            <a:r>
              <a:rPr lang="ja-JP" altLang="en-US" sz="2000" dirty="0"/>
              <a:t>、この場合においても、勤務表上の勤務延時間数は、サービス提供の実態に即した</a:t>
            </a:r>
            <a:r>
              <a:rPr lang="ja-JP" altLang="en-US" sz="2000" dirty="0" smtClean="0"/>
              <a:t>もので</a:t>
            </a:r>
            <a:r>
              <a:rPr lang="ja-JP" altLang="en-US" sz="2000" dirty="0"/>
              <a:t>なければならないため、勤務表上の勤務時間と実態が乖離していると認められる場合には</a:t>
            </a:r>
            <a:r>
              <a:rPr lang="ja-JP" altLang="en-US" sz="2000" dirty="0" smtClean="0"/>
              <a:t>、勤務表上</a:t>
            </a:r>
            <a:r>
              <a:rPr lang="ja-JP" altLang="en-US" sz="2000" dirty="0"/>
              <a:t>の勤務時間の適正化の指導の対象に</a:t>
            </a:r>
            <a:r>
              <a:rPr lang="ja-JP" altLang="en-US" sz="2000" dirty="0" smtClean="0"/>
              <a:t>なる。</a:t>
            </a:r>
            <a:endParaRPr lang="ja-JP" altLang="en-US" sz="2000" dirty="0"/>
          </a:p>
        </p:txBody>
      </p:sp>
      <p:sp>
        <p:nvSpPr>
          <p:cNvPr id="6" name="正方形/長方形 5"/>
          <p:cNvSpPr/>
          <p:nvPr/>
        </p:nvSpPr>
        <p:spPr>
          <a:xfrm>
            <a:off x="342901" y="4867811"/>
            <a:ext cx="11615738" cy="1323439"/>
          </a:xfrm>
          <a:prstGeom prst="rect">
            <a:avLst/>
          </a:prstGeom>
          <a:ln w="6350">
            <a:solidFill>
              <a:schemeClr val="tx1"/>
            </a:solidFill>
            <a:prstDash val="sysDot"/>
          </a:ln>
        </p:spPr>
        <p:txBody>
          <a:bodyPr wrap="square"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オペレーター</a:t>
            </a:r>
            <a:r>
              <a:rPr lang="ja-JP" altLang="en-US" sz="2000" dirty="0">
                <a:solidFill>
                  <a:prstClr val="black"/>
                </a:solidFill>
              </a:rPr>
              <a:t>の要件として認められて</a:t>
            </a:r>
            <a:r>
              <a:rPr lang="ja-JP" altLang="en-US" sz="2000" dirty="0" smtClean="0">
                <a:solidFill>
                  <a:prstClr val="black"/>
                </a:solidFill>
              </a:rPr>
              <a:t>いる「サービス</a:t>
            </a:r>
            <a:r>
              <a:rPr lang="ja-JP" altLang="en-US" sz="2000" dirty="0">
                <a:solidFill>
                  <a:prstClr val="black"/>
                </a:solidFill>
              </a:rPr>
              <a:t>提供</a:t>
            </a:r>
            <a:r>
              <a:rPr lang="ja-JP" altLang="en-US" sz="2000" dirty="0" smtClean="0">
                <a:solidFill>
                  <a:prstClr val="black"/>
                </a:solidFill>
              </a:rPr>
              <a:t>責任者として３年</a:t>
            </a:r>
            <a:r>
              <a:rPr lang="ja-JP" altLang="en-US" sz="2000" dirty="0">
                <a:solidFill>
                  <a:prstClr val="black"/>
                </a:solidFill>
              </a:rPr>
              <a:t>以上従事した</a:t>
            </a:r>
            <a:r>
              <a:rPr lang="ja-JP" altLang="en-US" sz="2000" dirty="0" smtClean="0">
                <a:solidFill>
                  <a:prstClr val="black"/>
                </a:solidFill>
              </a:rPr>
              <a:t>者」に</a:t>
            </a:r>
            <a:r>
              <a:rPr lang="ja-JP" altLang="en-US" sz="2000" dirty="0">
                <a:solidFill>
                  <a:prstClr val="black"/>
                </a:solidFill>
              </a:rPr>
              <a:t>ついては、当該資格を有しない場合、計画作成責任者としては認められない 。</a:t>
            </a:r>
            <a:endParaRPr lang="en-US" altLang="ja-JP" sz="2000" dirty="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利用者</a:t>
            </a:r>
            <a:r>
              <a:rPr lang="ja-JP" altLang="en-US" sz="2000" dirty="0">
                <a:solidFill>
                  <a:prstClr val="black"/>
                </a:solidFill>
              </a:rPr>
              <a:t>の処遇に支障がない場合は、管理者との兼務もできる。 　</a:t>
            </a:r>
            <a:endParaRPr lang="en-US" altLang="ja-JP" sz="2000" dirty="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利用者数</a:t>
            </a:r>
            <a:r>
              <a:rPr lang="ja-JP" altLang="en-US" sz="2000" dirty="0">
                <a:solidFill>
                  <a:prstClr val="black"/>
                </a:solidFill>
              </a:rPr>
              <a:t>及び業務量を考慮し適切な員数の人員を確保すること。</a:t>
            </a:r>
            <a:endParaRPr lang="en-US" altLang="ja-JP" sz="2000" dirty="0">
              <a:solidFill>
                <a:prstClr val="black"/>
              </a:solidFill>
            </a:endParaRPr>
          </a:p>
        </p:txBody>
      </p:sp>
    </p:spTree>
    <p:extLst>
      <p:ext uri="{BB962C8B-B14F-4D97-AF65-F5344CB8AC3E}">
        <p14:creationId xmlns:p14="http://schemas.microsoft.com/office/powerpoint/2010/main" val="1498419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42</a:t>
            </a:fld>
            <a:endParaRPr kumimoji="1" lang="ja-JP" altLang="en-US"/>
          </a:p>
        </p:txBody>
      </p:sp>
      <p:sp>
        <p:nvSpPr>
          <p:cNvPr id="5" name="正方形/長方形 4"/>
          <p:cNvSpPr/>
          <p:nvPr/>
        </p:nvSpPr>
        <p:spPr>
          <a:xfrm>
            <a:off x="0" y="0"/>
            <a:ext cx="12192000" cy="6837769"/>
          </a:xfrm>
          <a:prstGeom prst="rect">
            <a:avLst/>
          </a:prstGeom>
        </p:spPr>
        <p:txBody>
          <a:bodyPr wrap="square">
            <a:spAutoFit/>
          </a:bodyPr>
          <a:lstStyle/>
          <a:p>
            <a:r>
              <a:rPr lang="ja-JP" altLang="en-US" sz="2000" b="1" dirty="0" smtClean="0"/>
              <a:t>＜</a:t>
            </a:r>
            <a:r>
              <a:rPr lang="ja-JP" altLang="en-US" sz="2000" b="1" dirty="0"/>
              <a:t>用語の定義＞</a:t>
            </a:r>
          </a:p>
          <a:p>
            <a:r>
              <a:rPr lang="ja-JP" altLang="en-US" sz="2000" b="1" dirty="0"/>
              <a:t>「常勤」</a:t>
            </a:r>
          </a:p>
          <a:p>
            <a:r>
              <a:rPr lang="ja-JP" altLang="en-US" sz="2000" dirty="0"/>
              <a:t>　</a:t>
            </a:r>
            <a:r>
              <a:rPr lang="ja-JP" altLang="en-US" sz="2000" spc="-200" dirty="0"/>
              <a:t>当該事業所における勤務時間が、当該事業所において定められている常勤の従業者が勤務すべき時間 </a:t>
            </a:r>
            <a:r>
              <a:rPr lang="en-US" altLang="ja-JP" sz="2000" spc="-200" dirty="0"/>
              <a:t>(32 </a:t>
            </a:r>
            <a:r>
              <a:rPr lang="ja-JP" altLang="en-US" sz="2000" spc="-200" dirty="0"/>
              <a:t>時間をした回る場合は </a:t>
            </a:r>
            <a:r>
              <a:rPr lang="en-US" altLang="ja-JP" sz="2000" spc="-200" dirty="0"/>
              <a:t>32 </a:t>
            </a:r>
            <a:r>
              <a:rPr lang="ja-JP" altLang="en-US" sz="2000" spc="-200" dirty="0"/>
              <a:t>時間を基本とする。）に達していることをいうものである。</a:t>
            </a:r>
            <a:endParaRPr lang="en-US" altLang="ja-JP" sz="2000" spc="-200" dirty="0"/>
          </a:p>
          <a:p>
            <a:r>
              <a:rPr lang="ja-JP" altLang="en-US" sz="2000" spc="-200" dirty="0"/>
              <a:t>　ただし</a:t>
            </a:r>
            <a:r>
              <a:rPr lang="ja-JP" altLang="en-US" sz="2000" spc="-200" dirty="0" smtClean="0"/>
              <a:t>、「</a:t>
            </a:r>
            <a:r>
              <a:rPr lang="ja-JP" altLang="en-US" sz="2000" spc="-200" dirty="0"/>
              <a:t>母性健康管理措置」又「育児及び介護のための所定労働時間の短縮等の措置」が講じられている者については、利用者の処遇に支障がない体制が事業所として整っている場合は、例外的に常勤の従業者が勤務すべき時間数を</a:t>
            </a:r>
            <a:r>
              <a:rPr lang="en-US" altLang="ja-JP" sz="2000" spc="-200" dirty="0"/>
              <a:t>30</a:t>
            </a:r>
            <a:r>
              <a:rPr lang="ja-JP" altLang="en-US" sz="2000" spc="-200" dirty="0"/>
              <a:t>時間として取り扱うことを可能とする。</a:t>
            </a:r>
            <a:endParaRPr lang="en-US" altLang="ja-JP" sz="2000" spc="-200" dirty="0"/>
          </a:p>
          <a:p>
            <a:pPr indent="234950"/>
            <a:r>
              <a:rPr lang="ja-JP" altLang="en-US" sz="2000" spc="-200" dirty="0"/>
              <a:t>また、同一の事業者によって当該事業所に併設される事業所の職務にあって、当該事業所の職務と同時並行的に行われる ことが差し支えないと考えられるものについては、それぞれに係る勤務時間の合計が常勤の従業者が勤務すべき時間に達していれば、常勤の要件を満たすものであることとする。</a:t>
            </a:r>
            <a:endParaRPr lang="en-US" altLang="ja-JP" sz="2000" spc="-200" dirty="0"/>
          </a:p>
          <a:p>
            <a:r>
              <a:rPr lang="ja-JP" altLang="en-US" sz="2000" spc="-200" dirty="0"/>
              <a:t>　</a:t>
            </a:r>
            <a:r>
              <a:rPr lang="ja-JP" altLang="en-US" sz="2000" spc="-200" dirty="0" smtClean="0"/>
              <a:t>また、人員基準において常勤要件が設けられている場合、従業者が労働基準法規定する産前産後休業、母性健康管理措置 、育児・介護に規定する育児休業、介護休業、</a:t>
            </a:r>
            <a:r>
              <a:rPr lang="ja-JP" altLang="en-US" sz="2000" spc="-200" dirty="0"/>
              <a:t>育児休業に関する制度に準ずる措置又は</a:t>
            </a:r>
            <a:r>
              <a:rPr lang="ja-JP" altLang="en-US" sz="2000" spc="-200" dirty="0" smtClean="0"/>
              <a:t>育児休業に準ずる休業を取得中の期間において、当該人員基準において求められる資質を有する複数の非常勤の従事者を常勤の従業者の員数に換算することにより、人員基準を満たすことが可能であることとする。</a:t>
            </a:r>
            <a:endParaRPr lang="en-US" altLang="ja-JP" sz="2000" spc="-200" dirty="0" smtClean="0"/>
          </a:p>
          <a:p>
            <a:pPr>
              <a:lnSpc>
                <a:spcPts val="2200"/>
              </a:lnSpc>
            </a:pPr>
            <a:endParaRPr lang="en-US" altLang="ja-JP" sz="1000" dirty="0" smtClean="0"/>
          </a:p>
          <a:p>
            <a:pPr lvl="0"/>
            <a:r>
              <a:rPr lang="ja-JP" altLang="en-US" sz="2000" b="1" dirty="0" smtClean="0">
                <a:solidFill>
                  <a:prstClr val="black"/>
                </a:solidFill>
              </a:rPr>
              <a:t>「常勤換算方法」</a:t>
            </a:r>
          </a:p>
          <a:p>
            <a:pPr lvl="0"/>
            <a:r>
              <a:rPr lang="ja-JP" altLang="en-US" sz="2000" dirty="0">
                <a:solidFill>
                  <a:prstClr val="black"/>
                </a:solidFill>
              </a:rPr>
              <a:t>　</a:t>
            </a:r>
            <a:r>
              <a:rPr lang="ja-JP" altLang="en-US" sz="2000" spc="-200" dirty="0" smtClean="0">
                <a:solidFill>
                  <a:prstClr val="black"/>
                </a:solidFill>
              </a:rPr>
              <a:t>従業者の 勤務延時間数を当該事業所において常勤の従業者が勤務すべき時間数（</a:t>
            </a:r>
            <a:r>
              <a:rPr lang="en-US" altLang="ja-JP" sz="2000" spc="-200" dirty="0" smtClean="0">
                <a:solidFill>
                  <a:prstClr val="black"/>
                </a:solidFill>
              </a:rPr>
              <a:t>32</a:t>
            </a:r>
            <a:r>
              <a:rPr lang="ja-JP" altLang="en-US" sz="2000" spc="-200" dirty="0" smtClean="0">
                <a:solidFill>
                  <a:prstClr val="black"/>
                </a:solidFill>
              </a:rPr>
              <a:t>時間を下回る場合は</a:t>
            </a:r>
            <a:r>
              <a:rPr lang="en-US" altLang="ja-JP" sz="2000" spc="-200" dirty="0" smtClean="0">
                <a:solidFill>
                  <a:prstClr val="black"/>
                </a:solidFill>
              </a:rPr>
              <a:t>32</a:t>
            </a:r>
            <a:r>
              <a:rPr lang="ja-JP" altLang="en-US" sz="2000" spc="-200" dirty="0" smtClean="0">
                <a:solidFill>
                  <a:prstClr val="black"/>
                </a:solidFill>
              </a:rPr>
              <a:t>時間を基本とする。）で除することにより、当該事業所の従業者の員数を常勤の従業者の員数に換算する方法。</a:t>
            </a:r>
          </a:p>
          <a:p>
            <a:pPr lvl="0"/>
            <a:r>
              <a:rPr lang="ja-JP" altLang="en-US" sz="2000" spc="-200" dirty="0" smtClean="0">
                <a:solidFill>
                  <a:prstClr val="black"/>
                </a:solidFill>
              </a:rPr>
              <a:t>　ただし、母性健康管理措置、育児・介護休業法第</a:t>
            </a:r>
            <a:r>
              <a:rPr lang="en-US" altLang="ja-JP" sz="2000" spc="-200" dirty="0" smtClean="0">
                <a:solidFill>
                  <a:prstClr val="black"/>
                </a:solidFill>
              </a:rPr>
              <a:t>23 </a:t>
            </a:r>
            <a:r>
              <a:rPr lang="ja-JP" altLang="en-US" sz="2000" spc="-200" dirty="0" smtClean="0">
                <a:solidFill>
                  <a:prstClr val="black"/>
                </a:solidFill>
              </a:rPr>
              <a:t>条第 </a:t>
            </a:r>
            <a:r>
              <a:rPr lang="en-US" altLang="ja-JP" sz="2000" spc="-200" dirty="0" smtClean="0">
                <a:solidFill>
                  <a:prstClr val="black"/>
                </a:solidFill>
              </a:rPr>
              <a:t>1 </a:t>
            </a:r>
            <a:r>
              <a:rPr lang="ja-JP" altLang="en-US" sz="2000" spc="-200" dirty="0" smtClean="0">
                <a:solidFill>
                  <a:prstClr val="black"/>
                </a:solidFill>
              </a:rPr>
              <a:t>項、同条第 </a:t>
            </a:r>
            <a:r>
              <a:rPr lang="en-US" altLang="ja-JP" sz="2000" spc="-200" dirty="0" smtClean="0">
                <a:solidFill>
                  <a:prstClr val="black"/>
                </a:solidFill>
              </a:rPr>
              <a:t>3 </a:t>
            </a:r>
            <a:r>
              <a:rPr lang="ja-JP" altLang="en-US" sz="2000" spc="-200" dirty="0" smtClean="0">
                <a:solidFill>
                  <a:prstClr val="black"/>
                </a:solidFill>
              </a:rPr>
              <a:t>項又は同法第</a:t>
            </a:r>
            <a:r>
              <a:rPr lang="en-US" altLang="ja-JP" sz="2000" spc="-200" dirty="0" smtClean="0">
                <a:solidFill>
                  <a:prstClr val="black"/>
                </a:solidFill>
              </a:rPr>
              <a:t>24 </a:t>
            </a:r>
            <a:r>
              <a:rPr lang="ja-JP" altLang="en-US" sz="2000" spc="-200" dirty="0" smtClean="0">
                <a:solidFill>
                  <a:prstClr val="black"/>
                </a:solidFill>
              </a:rPr>
              <a:t>条に規定する所定労働時間の短縮措置若しくは厚生労働省「事業場における治療と仕事の両立支援のためのガイドライン」に沿って事業者が自主的に設ける所定労働時間の短縮措置が講じられている場合、</a:t>
            </a:r>
            <a:r>
              <a:rPr lang="en-US" altLang="ja-JP" sz="2000" spc="-200" dirty="0" smtClean="0">
                <a:solidFill>
                  <a:prstClr val="black"/>
                </a:solidFill>
              </a:rPr>
              <a:t>30 </a:t>
            </a:r>
            <a:r>
              <a:rPr lang="ja-JP" altLang="en-US" sz="2000" spc="-200" dirty="0" smtClean="0">
                <a:solidFill>
                  <a:prstClr val="black"/>
                </a:solidFill>
              </a:rPr>
              <a:t>時間以上の勤務で、常勤換算方法での計算に当たり、常勤の従業者が勤務すべき時間数を満たしたものとし、１として取り扱うことを可能とする。</a:t>
            </a:r>
            <a:endParaRPr lang="en-US" altLang="ja-JP" sz="2000" b="1" spc="-200" dirty="0" smtClean="0"/>
          </a:p>
        </p:txBody>
      </p:sp>
    </p:spTree>
    <p:extLst>
      <p:ext uri="{BB962C8B-B14F-4D97-AF65-F5344CB8AC3E}">
        <p14:creationId xmlns:p14="http://schemas.microsoft.com/office/powerpoint/2010/main" val="33658861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24962" y="6356350"/>
            <a:ext cx="2743200" cy="365125"/>
          </a:xfrm>
        </p:spPr>
        <p:txBody>
          <a:bodyPr/>
          <a:lstStyle/>
          <a:p>
            <a:fld id="{41D9830F-53EB-46B6-9EC0-C4C68F82A889}" type="slidenum">
              <a:rPr kumimoji="1" lang="ja-JP" altLang="en-US" smtClean="0"/>
              <a:t>43</a:t>
            </a:fld>
            <a:endParaRPr kumimoji="1" lang="ja-JP" altLang="en-US" dirty="0"/>
          </a:p>
        </p:txBody>
      </p:sp>
      <p:sp>
        <p:nvSpPr>
          <p:cNvPr id="4" name="正方形/長方形 3"/>
          <p:cNvSpPr/>
          <p:nvPr/>
        </p:nvSpPr>
        <p:spPr>
          <a:xfrm>
            <a:off x="0" y="0"/>
            <a:ext cx="12192000" cy="3477875"/>
          </a:xfrm>
          <a:prstGeom prst="rect">
            <a:avLst/>
          </a:prstGeom>
        </p:spPr>
        <p:txBody>
          <a:bodyPr wrap="square">
            <a:spAutoFit/>
          </a:bodyPr>
          <a:lstStyle/>
          <a:p>
            <a:pPr lvl="0"/>
            <a:r>
              <a:rPr lang="ja-JP" altLang="en-US" sz="2000" b="1" dirty="0">
                <a:solidFill>
                  <a:prstClr val="black"/>
                </a:solidFill>
              </a:rPr>
              <a:t>「勤務延時間数」</a:t>
            </a:r>
          </a:p>
          <a:p>
            <a:pPr lvl="0"/>
            <a:r>
              <a:rPr lang="ja-JP" altLang="en-US" sz="2000" dirty="0">
                <a:solidFill>
                  <a:prstClr val="black"/>
                </a:solidFill>
              </a:rPr>
              <a:t>　勤務表上、当該事業に係るサービスの提供に従事する時間又は当該事業に係るサービスの提供のための準備等を行う時間（待機の時間を含む。）として明確に位置付けられている時間の合計数とする。</a:t>
            </a:r>
            <a:endParaRPr lang="en-US" altLang="ja-JP" sz="2000" dirty="0">
              <a:solidFill>
                <a:prstClr val="black"/>
              </a:solidFill>
            </a:endParaRPr>
          </a:p>
          <a:p>
            <a:pPr lvl="0"/>
            <a:r>
              <a:rPr lang="ja-JP" altLang="en-US" sz="2000" dirty="0">
                <a:solidFill>
                  <a:prstClr val="black"/>
                </a:solidFill>
              </a:rPr>
              <a:t>　なお、従業者一人につき、勤務延時間数に算入することができる時間数は、当該事業所において常勤の従業者が勤務すべき勤務時間数を上限とすること。</a:t>
            </a:r>
            <a:endParaRPr lang="en-US" altLang="ja-JP" sz="2000" b="1" dirty="0">
              <a:solidFill>
                <a:prstClr val="black"/>
              </a:solidFill>
            </a:endParaRPr>
          </a:p>
          <a:p>
            <a:pPr lvl="0"/>
            <a:endParaRPr lang="en-US" altLang="ja-JP" sz="2000" b="1" dirty="0">
              <a:solidFill>
                <a:prstClr val="black"/>
              </a:solidFill>
            </a:endParaRPr>
          </a:p>
          <a:p>
            <a:pPr lvl="0"/>
            <a:r>
              <a:rPr lang="ja-JP" altLang="en-US" sz="2000" b="1" dirty="0">
                <a:solidFill>
                  <a:prstClr val="black"/>
                </a:solidFill>
              </a:rPr>
              <a:t>「専ら従事する」「専ら提供に当たる」</a:t>
            </a:r>
          </a:p>
          <a:p>
            <a:pPr lvl="0"/>
            <a:r>
              <a:rPr lang="ja-JP" altLang="en-US" sz="2000" dirty="0">
                <a:solidFill>
                  <a:prstClr val="black"/>
                </a:solidFill>
              </a:rPr>
              <a:t>　原則として、サービス提供時間帯を通じて当該サービス以外の職務に従事しないことをいうものである。この場合のサービス提供時間帯とは、 当該従事者の当該事業所における勤務時間をいうものであり、当該従業者の常勤・非常勤の別を問わない。</a:t>
            </a:r>
            <a:endParaRPr lang="en-US" altLang="ja-JP" sz="2000" dirty="0">
              <a:solidFill>
                <a:prstClr val="black"/>
              </a:solidFill>
            </a:endParaRPr>
          </a:p>
          <a:p>
            <a:pPr lvl="0"/>
            <a:endParaRPr lang="en-US" altLang="ja-JP" sz="2000" dirty="0">
              <a:solidFill>
                <a:prstClr val="black"/>
              </a:solidFill>
            </a:endParaRPr>
          </a:p>
        </p:txBody>
      </p:sp>
    </p:spTree>
    <p:extLst>
      <p:ext uri="{BB962C8B-B14F-4D97-AF65-F5344CB8AC3E}">
        <p14:creationId xmlns:p14="http://schemas.microsoft.com/office/powerpoint/2010/main" val="3905942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05912" y="6356350"/>
            <a:ext cx="2743200" cy="365125"/>
          </a:xfrm>
        </p:spPr>
        <p:txBody>
          <a:bodyPr/>
          <a:lstStyle/>
          <a:p>
            <a:fld id="{41D9830F-53EB-46B6-9EC0-C4C68F82A889}" type="slidenum">
              <a:rPr kumimoji="1" lang="ja-JP" altLang="en-US" smtClean="0"/>
              <a:t>44</a:t>
            </a:fld>
            <a:endParaRPr kumimoji="1" lang="ja-JP" altLang="en-US" dirty="0"/>
          </a:p>
        </p:txBody>
      </p:sp>
      <p:sp>
        <p:nvSpPr>
          <p:cNvPr id="3" name="正方形/長方形 2"/>
          <p:cNvSpPr/>
          <p:nvPr/>
        </p:nvSpPr>
        <p:spPr>
          <a:xfrm>
            <a:off x="0" y="0"/>
            <a:ext cx="12192000" cy="7263527"/>
          </a:xfrm>
          <a:prstGeom prst="rect">
            <a:avLst/>
          </a:prstGeom>
        </p:spPr>
        <p:txBody>
          <a:bodyPr wrap="square">
            <a:spAutoFit/>
          </a:bodyPr>
          <a:lstStyle/>
          <a:p>
            <a:r>
              <a:rPr lang="ja-JP" altLang="en-US" sz="2000" b="1" dirty="0" smtClean="0"/>
              <a:t>■設備</a:t>
            </a:r>
            <a:r>
              <a:rPr lang="ja-JP" altLang="en-US" sz="2000" b="1" dirty="0"/>
              <a:t>に関する</a:t>
            </a:r>
            <a:r>
              <a:rPr lang="ja-JP" altLang="en-US" sz="2000" b="1" dirty="0" smtClean="0"/>
              <a:t>基準</a:t>
            </a:r>
            <a:r>
              <a:rPr lang="en-US" altLang="ja-JP" sz="2000" b="1" dirty="0" smtClean="0"/>
              <a:t>【</a:t>
            </a:r>
            <a:r>
              <a:rPr lang="ja-JP" altLang="en-US" sz="2000" b="1" dirty="0" smtClean="0"/>
              <a:t>第</a:t>
            </a:r>
            <a:r>
              <a:rPr lang="en-US" altLang="ja-JP" sz="2000" b="1" dirty="0" smtClean="0"/>
              <a:t>3</a:t>
            </a:r>
            <a:r>
              <a:rPr lang="ja-JP" altLang="en-US" sz="2000" b="1" dirty="0" smtClean="0"/>
              <a:t>条の</a:t>
            </a:r>
            <a:r>
              <a:rPr lang="en-US" altLang="ja-JP" sz="2000" b="1" dirty="0" smtClean="0"/>
              <a:t>6】</a:t>
            </a:r>
            <a:endParaRPr lang="ja-JP" altLang="en-US" sz="2000" b="1" dirty="0"/>
          </a:p>
          <a:p>
            <a:pPr marL="1550988" indent="-1550988"/>
            <a:r>
              <a:rPr lang="en-US" altLang="ja-JP" sz="2000" dirty="0" smtClean="0"/>
              <a:t>【</a:t>
            </a:r>
            <a:r>
              <a:rPr lang="ja-JP" altLang="en-US" sz="2000" dirty="0" smtClean="0"/>
              <a:t>専用区画</a:t>
            </a:r>
            <a:r>
              <a:rPr lang="en-US" altLang="ja-JP" sz="2000" dirty="0" smtClean="0"/>
              <a:t>】</a:t>
            </a:r>
          </a:p>
          <a:p>
            <a:pPr marL="271463" indent="171450"/>
            <a:r>
              <a:rPr lang="ja-JP" altLang="en-US" sz="2000" dirty="0" smtClean="0"/>
              <a:t>事業所</a:t>
            </a:r>
            <a:r>
              <a:rPr lang="ja-JP" altLang="en-US" sz="2000" dirty="0"/>
              <a:t>には、利用申込の受付や相談等の対応等、事業の運営を行うために必要な</a:t>
            </a:r>
            <a:r>
              <a:rPr lang="ja-JP" altLang="en-US" sz="2000" dirty="0" smtClean="0"/>
              <a:t>広さを</a:t>
            </a:r>
            <a:r>
              <a:rPr lang="ja-JP" altLang="en-US" sz="2000" dirty="0"/>
              <a:t>有する専用</a:t>
            </a:r>
            <a:r>
              <a:rPr lang="ja-JP" altLang="en-US" sz="2000" dirty="0" smtClean="0"/>
              <a:t>の区画を設けなければ</a:t>
            </a:r>
            <a:r>
              <a:rPr lang="ja-JP" altLang="en-US" sz="2000" dirty="0"/>
              <a:t>ならない</a:t>
            </a:r>
            <a:r>
              <a:rPr lang="ja-JP" altLang="en-US" sz="2000" dirty="0" smtClean="0"/>
              <a:t>。</a:t>
            </a:r>
            <a:endParaRPr lang="en-US" altLang="ja-JP" sz="2000" dirty="0" smtClean="0"/>
          </a:p>
          <a:p>
            <a:pPr marL="1538288" indent="-1538288"/>
            <a:endParaRPr lang="en-US" altLang="ja-JP" sz="300" dirty="0" smtClean="0"/>
          </a:p>
          <a:p>
            <a:pPr marL="1538288" indent="-1538288"/>
            <a:r>
              <a:rPr lang="en-US" altLang="ja-JP" sz="2000" dirty="0" smtClean="0"/>
              <a:t>【</a:t>
            </a:r>
            <a:r>
              <a:rPr lang="ja-JP" altLang="en-US" sz="2000" dirty="0" smtClean="0"/>
              <a:t>設　　備</a:t>
            </a:r>
            <a:r>
              <a:rPr lang="en-US" altLang="ja-JP" sz="2000" dirty="0" smtClean="0"/>
              <a:t>】</a:t>
            </a:r>
          </a:p>
          <a:p>
            <a:pPr marL="271463" indent="171450"/>
            <a:r>
              <a:rPr lang="ja-JP" altLang="en-US" sz="2000" dirty="0" smtClean="0"/>
              <a:t>事業所はサービスの提供に必要な設備を確保する必要がある。特に、手指を洗浄するための設備等感染症予防に必要な設備等に配慮すること。</a:t>
            </a:r>
            <a:endParaRPr lang="en-US" altLang="ja-JP" sz="2000" dirty="0" smtClean="0"/>
          </a:p>
          <a:p>
            <a:pPr marL="179388" indent="-179388"/>
            <a:endParaRPr lang="en-US" altLang="ja-JP" sz="300" dirty="0" smtClean="0"/>
          </a:p>
          <a:p>
            <a:pPr marL="179388" indent="-179388"/>
            <a:r>
              <a:rPr lang="en-US" altLang="ja-JP" sz="2000" dirty="0" smtClean="0"/>
              <a:t>【</a:t>
            </a:r>
            <a:r>
              <a:rPr lang="ja-JP" altLang="en-US" sz="2000" dirty="0" smtClean="0"/>
              <a:t>備　　品</a:t>
            </a:r>
            <a:r>
              <a:rPr lang="en-US" altLang="ja-JP" sz="2000" dirty="0" smtClean="0"/>
              <a:t>】</a:t>
            </a:r>
            <a:endParaRPr lang="ja-JP" altLang="en-US" sz="2000" dirty="0"/>
          </a:p>
          <a:p>
            <a:pPr marL="401638" indent="-222250"/>
            <a:r>
              <a:rPr lang="ja-JP" altLang="en-US" sz="2000" dirty="0" smtClean="0"/>
              <a:t>① 利用者</a:t>
            </a:r>
            <a:r>
              <a:rPr lang="ja-JP" altLang="en-US" sz="2000" dirty="0"/>
              <a:t>が円滑に通報し、迅速な</a:t>
            </a:r>
            <a:r>
              <a:rPr lang="ja-JP" altLang="en-US" sz="2000" dirty="0" smtClean="0"/>
              <a:t>対を</a:t>
            </a:r>
            <a:r>
              <a:rPr lang="ja-JP" altLang="en-US" sz="2000" dirty="0"/>
              <a:t>受けることができるよう、</a:t>
            </a:r>
            <a:r>
              <a:rPr lang="ja-JP" altLang="en-US" sz="2000" dirty="0" smtClean="0"/>
              <a:t>事業所ごと</a:t>
            </a:r>
            <a:r>
              <a:rPr lang="ja-JP" altLang="en-US" sz="2000" dirty="0"/>
              <a:t>に下記に掲げる機器等</a:t>
            </a:r>
            <a:r>
              <a:rPr lang="ja-JP" altLang="en-US" sz="2000" dirty="0" smtClean="0"/>
              <a:t>を備え、必要に応じてオペレーターに当該機器を携帯させなければならない。</a:t>
            </a:r>
          </a:p>
          <a:p>
            <a:pPr marL="442913" indent="-185738"/>
            <a:r>
              <a:rPr lang="en-US" altLang="ja-JP" sz="2000" dirty="0" smtClean="0"/>
              <a:t>ⅰ</a:t>
            </a:r>
            <a:r>
              <a:rPr lang="ja-JP" altLang="en-US" sz="2000" dirty="0" smtClean="0"/>
              <a:t>）利用者</a:t>
            </a:r>
            <a:r>
              <a:rPr lang="ja-JP" altLang="en-US" sz="2000" dirty="0"/>
              <a:t>の心身の状況等の情報を蓄積することができる機器</a:t>
            </a:r>
            <a:r>
              <a:rPr lang="ja-JP" altLang="en-US" sz="2000" dirty="0" smtClean="0"/>
              <a:t>等</a:t>
            </a:r>
            <a:endParaRPr lang="en-US" altLang="ja-JP" sz="2000" dirty="0" smtClean="0"/>
          </a:p>
          <a:p>
            <a:pPr marL="442913" indent="-185738"/>
            <a:r>
              <a:rPr lang="ja-JP" altLang="en-US" sz="2000" dirty="0"/>
              <a:t>ただし、事業者が適切に利用者の心身の状況等の情報を蓄積するための体制を確保している場合であって、 オペレーター</a:t>
            </a:r>
            <a:r>
              <a:rPr lang="ja-JP" altLang="en-US" sz="2000" dirty="0" smtClean="0"/>
              <a:t>が当該</a:t>
            </a:r>
            <a:r>
              <a:rPr lang="ja-JP" altLang="en-US" sz="2000" dirty="0"/>
              <a:t>情報を常時閲覧できるときは、これ</a:t>
            </a:r>
            <a:r>
              <a:rPr lang="ja-JP" altLang="en-US" sz="2000" dirty="0" smtClean="0"/>
              <a:t>を備えないこと</a:t>
            </a:r>
            <a:r>
              <a:rPr lang="ja-JP" altLang="en-US" sz="2000" dirty="0"/>
              <a:t>ができる</a:t>
            </a:r>
            <a:r>
              <a:rPr lang="ja-JP" altLang="en-US" sz="2000" dirty="0" smtClean="0"/>
              <a:t>。</a:t>
            </a:r>
            <a:endParaRPr lang="en-US" altLang="ja-JP" sz="2000" dirty="0" smtClean="0"/>
          </a:p>
          <a:p>
            <a:pPr marL="442913" indent="-185738"/>
            <a:r>
              <a:rPr lang="en-US" altLang="ja-JP" sz="2000" dirty="0" smtClean="0"/>
              <a:t>ⅱ</a:t>
            </a:r>
            <a:r>
              <a:rPr lang="ja-JP" altLang="en-US" sz="2000" dirty="0" smtClean="0"/>
              <a:t>）随時</a:t>
            </a:r>
            <a:r>
              <a:rPr lang="ja-JP" altLang="en-US" sz="2000" dirty="0"/>
              <a:t>適切に利用者からの通報を受けることができる通信機器</a:t>
            </a:r>
            <a:r>
              <a:rPr lang="ja-JP" altLang="en-US" sz="2000" dirty="0" smtClean="0"/>
              <a:t>等</a:t>
            </a:r>
            <a:endParaRPr lang="en-US" altLang="ja-JP" sz="2000" dirty="0" smtClean="0"/>
          </a:p>
          <a:p>
            <a:pPr marL="415925" indent="-236538"/>
            <a:endParaRPr lang="en-US" altLang="ja-JP" sz="2000" dirty="0" smtClean="0"/>
          </a:p>
          <a:p>
            <a:pPr marL="415925" indent="-236538"/>
            <a:endParaRPr lang="en-US" altLang="ja-JP" sz="2000" dirty="0"/>
          </a:p>
          <a:p>
            <a:pPr marL="415925" indent="-236538"/>
            <a:endParaRPr lang="en-US" altLang="ja-JP" sz="2000" dirty="0" smtClean="0"/>
          </a:p>
          <a:p>
            <a:pPr marL="415925" indent="-236538"/>
            <a:endParaRPr lang="en-US" altLang="ja-JP" sz="2000" dirty="0"/>
          </a:p>
          <a:p>
            <a:pPr marL="415925" indent="-236538"/>
            <a:endParaRPr lang="en-US" altLang="ja-JP" sz="2000" dirty="0" smtClean="0"/>
          </a:p>
          <a:p>
            <a:pPr marL="415925" indent="-236538"/>
            <a:endParaRPr lang="en-US" altLang="ja-JP" sz="2000" dirty="0"/>
          </a:p>
          <a:p>
            <a:pPr marL="415925" indent="-236538"/>
            <a:endParaRPr lang="en-US" altLang="ja-JP" sz="2000" dirty="0" smtClean="0"/>
          </a:p>
          <a:p>
            <a:pPr marL="415925" indent="-236538"/>
            <a:endParaRPr lang="en-US" altLang="ja-JP" sz="2000" dirty="0"/>
          </a:p>
          <a:p>
            <a:pPr marL="415925" indent="-236538"/>
            <a:endParaRPr lang="en-US" altLang="ja-JP" sz="2000" dirty="0"/>
          </a:p>
        </p:txBody>
      </p:sp>
      <p:sp>
        <p:nvSpPr>
          <p:cNvPr id="4" name="正方形/長方形 3"/>
          <p:cNvSpPr/>
          <p:nvPr/>
        </p:nvSpPr>
        <p:spPr>
          <a:xfrm>
            <a:off x="514351" y="4449180"/>
            <a:ext cx="11549061" cy="2646878"/>
          </a:xfrm>
          <a:prstGeom prst="rect">
            <a:avLst/>
          </a:prstGeom>
          <a:ln w="6350">
            <a:solidFill>
              <a:schemeClr val="tx1"/>
            </a:solidFill>
            <a:prstDash val="sysDot"/>
          </a:ln>
        </p:spPr>
        <p:txBody>
          <a:bodyPr wrap="square"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必ず</a:t>
            </a:r>
            <a:r>
              <a:rPr lang="ja-JP" altLang="en-US" sz="2000" dirty="0">
                <a:solidFill>
                  <a:prstClr val="black"/>
                </a:solidFill>
              </a:rPr>
              <a:t>しも当該事業所に設置され固定されている必要はなく、地域を巡回するオペレーターが携帯することもできる</a:t>
            </a:r>
            <a:r>
              <a:rPr lang="ja-JP" altLang="en-US" sz="2000" dirty="0" smtClean="0">
                <a:solidFill>
                  <a:prstClr val="black"/>
                </a:solidFill>
              </a:rPr>
              <a:t>。</a:t>
            </a:r>
            <a:endParaRPr lang="en-US" altLang="ja-JP" sz="2000" dirty="0" smtClean="0">
              <a:solidFill>
                <a:prstClr val="black"/>
              </a:solidFill>
            </a:endParaRPr>
          </a:p>
          <a:p>
            <a:pPr marL="185738" lvl="0" indent="-185738"/>
            <a:endParaRPr lang="en-US" altLang="ja-JP" sz="300" dirty="0" smtClean="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利用者</a:t>
            </a:r>
            <a:r>
              <a:rPr lang="ja-JP" altLang="en-US" sz="2000" dirty="0">
                <a:solidFill>
                  <a:prstClr val="black"/>
                </a:solidFill>
              </a:rPr>
              <a:t>の心身の状況等の情報を蓄積し、利用者からの通報を受けた際に瞬時にそれらの情報が把握できるものでなければならないが、通報を受信する機器と、利用者の心身の情報を蓄積する機器は同一の機器でなくても</a:t>
            </a:r>
            <a:r>
              <a:rPr lang="ja-JP" altLang="en-US" sz="2000" dirty="0" smtClean="0">
                <a:solidFill>
                  <a:prstClr val="black"/>
                </a:solidFill>
              </a:rPr>
              <a:t>差し支えない。</a:t>
            </a:r>
            <a:r>
              <a:rPr lang="ja-JP" altLang="en-US" sz="2000" dirty="0">
                <a:solidFill>
                  <a:prstClr val="black"/>
                </a:solidFill>
              </a:rPr>
              <a:t>したがって、通報を受ける機器としては、携帯電話等であっても差し支えない</a:t>
            </a:r>
            <a:r>
              <a:rPr lang="ja-JP" altLang="en-US" sz="2000" dirty="0" smtClean="0">
                <a:solidFill>
                  <a:prstClr val="black"/>
                </a:solidFill>
              </a:rPr>
              <a:t>。</a:t>
            </a:r>
            <a:endParaRPr lang="en-US" altLang="ja-JP" sz="2000" dirty="0" smtClean="0">
              <a:solidFill>
                <a:prstClr val="black"/>
              </a:solidFill>
            </a:endParaRPr>
          </a:p>
          <a:p>
            <a:pPr marL="185738" lvl="0" indent="-185738"/>
            <a:endParaRPr lang="en-US" altLang="ja-JP" sz="300" dirty="0" smtClean="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事業所・事業所内ネットワークや情報セキュリティに十分配慮した上で、インターネットを利用</a:t>
            </a:r>
            <a:endParaRPr lang="en-US" altLang="ja-JP" sz="2000" dirty="0" smtClean="0">
              <a:solidFill>
                <a:prstClr val="black"/>
              </a:solidFill>
            </a:endParaRPr>
          </a:p>
          <a:p>
            <a:pPr marL="185738" lvl="0" indent="-185738"/>
            <a:endParaRPr lang="en-US" altLang="ja-JP" sz="2000" dirty="0">
              <a:solidFill>
                <a:prstClr val="black"/>
              </a:solidFill>
            </a:endParaRPr>
          </a:p>
        </p:txBody>
      </p:sp>
    </p:spTree>
    <p:extLst>
      <p:ext uri="{BB962C8B-B14F-4D97-AF65-F5344CB8AC3E}">
        <p14:creationId xmlns:p14="http://schemas.microsoft.com/office/powerpoint/2010/main" val="35473363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44013" y="6327775"/>
            <a:ext cx="2743200" cy="365125"/>
          </a:xfrm>
          <a:ln w="6350">
            <a:noFill/>
            <a:prstDash val="sysDot"/>
          </a:ln>
        </p:spPr>
        <p:txBody>
          <a:bodyPr/>
          <a:lstStyle/>
          <a:p>
            <a:fld id="{41D9830F-53EB-46B6-9EC0-C4C68F82A889}" type="slidenum">
              <a:rPr kumimoji="1" lang="ja-JP" altLang="en-US" smtClean="0"/>
              <a:t>45</a:t>
            </a:fld>
            <a:endParaRPr kumimoji="1" lang="ja-JP" altLang="en-US" dirty="0"/>
          </a:p>
        </p:txBody>
      </p:sp>
      <p:sp>
        <p:nvSpPr>
          <p:cNvPr id="3" name="正方形/長方形 2"/>
          <p:cNvSpPr/>
          <p:nvPr/>
        </p:nvSpPr>
        <p:spPr>
          <a:xfrm>
            <a:off x="-204787" y="1854353"/>
            <a:ext cx="12192000" cy="707886"/>
          </a:xfrm>
          <a:prstGeom prst="rect">
            <a:avLst/>
          </a:prstGeom>
        </p:spPr>
        <p:txBody>
          <a:bodyPr wrap="square">
            <a:spAutoFit/>
          </a:bodyPr>
          <a:lstStyle/>
          <a:p>
            <a:pPr marL="415925" lvl="0" indent="-236538"/>
            <a:r>
              <a:rPr lang="ja-JP" altLang="en-US" sz="2000" dirty="0">
                <a:solidFill>
                  <a:prstClr val="black"/>
                </a:solidFill>
              </a:rPr>
              <a:t>② 利用者が援助を必要とする状態となった時に適切にオペレーターに通報できるよう、利用者に対し、通信のための端末機器（ケアコール 端末）を配布しなければならない。 </a:t>
            </a:r>
            <a:endParaRPr lang="en-US" altLang="ja-JP" sz="2000" dirty="0">
              <a:solidFill>
                <a:prstClr val="black"/>
              </a:solidFill>
            </a:endParaRPr>
          </a:p>
        </p:txBody>
      </p:sp>
      <p:sp>
        <p:nvSpPr>
          <p:cNvPr id="5" name="正方形/長方形 4"/>
          <p:cNvSpPr/>
          <p:nvPr/>
        </p:nvSpPr>
        <p:spPr>
          <a:xfrm>
            <a:off x="485775" y="2562239"/>
            <a:ext cx="11501438" cy="2292935"/>
          </a:xfrm>
          <a:prstGeom prst="rect">
            <a:avLst/>
          </a:prstGeom>
          <a:ln w="6350">
            <a:solidFill>
              <a:schemeClr val="tx1"/>
            </a:solidFill>
            <a:prstDash val="sysDot"/>
          </a:ln>
        </p:spPr>
        <p:txBody>
          <a:bodyPr wrap="square" anchor="ctr" anchorCtr="0">
            <a:spAutoFit/>
          </a:bodyPr>
          <a:lstStyle/>
          <a:p>
            <a:pPr marL="185738" indent="-185738"/>
            <a:r>
              <a:rPr lang="en-US" altLang="ja-JP" sz="2000" dirty="0" smtClean="0">
                <a:solidFill>
                  <a:prstClr val="black"/>
                </a:solidFill>
              </a:rPr>
              <a:t>※ </a:t>
            </a:r>
            <a:r>
              <a:rPr lang="ja-JP" altLang="en-US" sz="2000" dirty="0" smtClean="0">
                <a:solidFill>
                  <a:prstClr val="black"/>
                </a:solidFill>
              </a:rPr>
              <a:t>利用者</a:t>
            </a:r>
            <a:r>
              <a:rPr lang="ja-JP" altLang="en-US" sz="2000" dirty="0">
                <a:solidFill>
                  <a:prstClr val="black"/>
                </a:solidFill>
              </a:rPr>
              <a:t>の心身の状況によって、一般の家庭用電話や携帯電話でも随時の通報を適切に行うことが必要と認められる場合は、利用者に対し携帯電話等を配布すること又はケアコール端末を配布せず、利用者所有の家庭用電話や携帯電話により随時の通報を行わせることも差し支えない。</a:t>
            </a:r>
          </a:p>
          <a:p>
            <a:pPr marL="185738" indent="-185738"/>
            <a:endParaRPr lang="en-US" altLang="ja-JP" sz="300" dirty="0" smtClean="0">
              <a:solidFill>
                <a:prstClr val="black"/>
              </a:solidFill>
            </a:endParaRPr>
          </a:p>
          <a:p>
            <a:pPr marL="185738" indent="-185738"/>
            <a:r>
              <a:rPr lang="en-US" altLang="ja-JP" sz="2000" dirty="0" smtClean="0">
                <a:solidFill>
                  <a:prstClr val="black"/>
                </a:solidFill>
              </a:rPr>
              <a:t>※ </a:t>
            </a:r>
            <a:r>
              <a:rPr lang="ja-JP" altLang="en-US" sz="2000" dirty="0" smtClean="0">
                <a:solidFill>
                  <a:prstClr val="black"/>
                </a:solidFill>
              </a:rPr>
              <a:t>利用者</a:t>
            </a:r>
            <a:r>
              <a:rPr lang="ja-JP" altLang="en-US" sz="2000" dirty="0">
                <a:solidFill>
                  <a:prstClr val="black"/>
                </a:solidFill>
              </a:rPr>
              <a:t>に配布するケアコール端末等については、オペレーターに対する発信機能のみならず、オペレーターからの通報を受信する機能を有するものや、テレビ電話等の利用者とオペレーターが画面上でお互いの状況を確認し合いながら対話できるもの等を活用し、利用者の在宅生活の安心感の向上に資するものであることが望ましい。</a:t>
            </a:r>
            <a:endParaRPr lang="ja-JP" altLang="en-US" dirty="0"/>
          </a:p>
        </p:txBody>
      </p:sp>
      <p:sp>
        <p:nvSpPr>
          <p:cNvPr id="6" name="正方形/長方形 5"/>
          <p:cNvSpPr/>
          <p:nvPr/>
        </p:nvSpPr>
        <p:spPr>
          <a:xfrm>
            <a:off x="485775" y="-310922"/>
            <a:ext cx="11501438" cy="1938992"/>
          </a:xfrm>
          <a:prstGeom prst="rect">
            <a:avLst/>
          </a:prstGeom>
          <a:ln w="6350">
            <a:solidFill>
              <a:schemeClr val="tx1"/>
            </a:solidFill>
            <a:prstDash val="sysDot"/>
          </a:ln>
        </p:spPr>
        <p:txBody>
          <a:bodyPr wrap="square" anchor="ctr" anchorCtr="0">
            <a:spAutoFit/>
          </a:bodyPr>
          <a:lstStyle/>
          <a:p>
            <a:pPr marL="185738" lvl="0" indent="-185738"/>
            <a:endParaRPr lang="en-US" altLang="ja-JP" sz="2000" dirty="0" smtClean="0">
              <a:solidFill>
                <a:prstClr val="black"/>
              </a:solidFill>
            </a:endParaRPr>
          </a:p>
          <a:p>
            <a:pPr marL="185738"/>
            <a:r>
              <a:rPr lang="ja-JP" altLang="en-US" sz="2000" dirty="0">
                <a:solidFill>
                  <a:prstClr val="black"/>
                </a:solidFill>
              </a:rPr>
              <a:t>したクラウドコンピューティング等の技術を活用し、オペレーターが所有する端末から常時</a:t>
            </a:r>
            <a:r>
              <a:rPr lang="ja-JP" altLang="en-US" sz="2000" dirty="0" smtClean="0">
                <a:solidFill>
                  <a:prstClr val="black"/>
                </a:solidFill>
              </a:rPr>
              <a:t>利用者の</a:t>
            </a:r>
            <a:r>
              <a:rPr lang="ja-JP" altLang="en-US" sz="2000" dirty="0">
                <a:solidFill>
                  <a:prstClr val="black"/>
                </a:solidFill>
              </a:rPr>
              <a:t>情報にアクセスできる体制が確保されていれば、必ずしも当該事業所において機器等を保有する必要はない。また、常時利用者の情報にアクセスできる体制とは、こうした情報通信技術の活用のみに限らず、例えば、オペレーターが所有する紙媒体での利用者のケース記録等が、日々の申し送り当により随時更新され当該偉業所において一元的に杏里されていること等も含まれる。</a:t>
            </a:r>
            <a:endParaRPr lang="en-US" altLang="ja-JP" sz="2000" dirty="0">
              <a:solidFill>
                <a:prstClr val="black"/>
              </a:solidFill>
            </a:endParaRPr>
          </a:p>
        </p:txBody>
      </p:sp>
    </p:spTree>
    <p:extLst>
      <p:ext uri="{BB962C8B-B14F-4D97-AF65-F5344CB8AC3E}">
        <p14:creationId xmlns:p14="http://schemas.microsoft.com/office/powerpoint/2010/main" val="4210488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7825" y="6410751"/>
            <a:ext cx="2743200" cy="365125"/>
          </a:xfrm>
        </p:spPr>
        <p:txBody>
          <a:bodyPr/>
          <a:lstStyle/>
          <a:p>
            <a:fld id="{41D9830F-53EB-46B6-9EC0-C4C68F82A889}" type="slidenum">
              <a:rPr kumimoji="1" lang="ja-JP" altLang="en-US" smtClean="0"/>
              <a:t>46</a:t>
            </a:fld>
            <a:endParaRPr kumimoji="1" lang="ja-JP" altLang="en-US" dirty="0"/>
          </a:p>
        </p:txBody>
      </p:sp>
      <p:sp>
        <p:nvSpPr>
          <p:cNvPr id="3" name="正方形/長方形 2"/>
          <p:cNvSpPr/>
          <p:nvPr/>
        </p:nvSpPr>
        <p:spPr>
          <a:xfrm>
            <a:off x="0" y="0"/>
            <a:ext cx="12192000" cy="6647974"/>
          </a:xfrm>
          <a:prstGeom prst="rect">
            <a:avLst/>
          </a:prstGeom>
        </p:spPr>
        <p:txBody>
          <a:bodyPr wrap="square">
            <a:spAutoFit/>
          </a:bodyPr>
          <a:lstStyle/>
          <a:p>
            <a:r>
              <a:rPr lang="ja-JP" altLang="en-US" sz="2000" b="1" dirty="0" smtClean="0"/>
              <a:t>■運営に関する基準</a:t>
            </a:r>
            <a:endParaRPr lang="en-US" altLang="ja-JP" sz="2000" b="1" dirty="0" smtClean="0"/>
          </a:p>
          <a:p>
            <a:r>
              <a:rPr lang="ja-JP" altLang="en-US" sz="2000" b="1" dirty="0" smtClean="0"/>
              <a:t>（１）内容</a:t>
            </a:r>
            <a:r>
              <a:rPr lang="ja-JP" altLang="en-US" sz="2000" b="1" dirty="0"/>
              <a:t>及び手続の説明及び同意 </a:t>
            </a:r>
            <a:r>
              <a:rPr lang="en-US" altLang="ja-JP" sz="2000" b="1" dirty="0"/>
              <a:t>【</a:t>
            </a:r>
            <a:r>
              <a:rPr lang="ja-JP" altLang="en-US" sz="2000" b="1" dirty="0" smtClean="0"/>
              <a:t>第</a:t>
            </a:r>
            <a:r>
              <a:rPr lang="en-US" altLang="ja-JP" sz="2000" b="1" dirty="0" smtClean="0"/>
              <a:t>3</a:t>
            </a:r>
            <a:r>
              <a:rPr lang="ja-JP" altLang="en-US" sz="2000" b="1" dirty="0" smtClean="0"/>
              <a:t>条の</a:t>
            </a:r>
            <a:r>
              <a:rPr lang="en-US" altLang="ja-JP" sz="2000" b="1" dirty="0" smtClean="0"/>
              <a:t>7】</a:t>
            </a:r>
            <a:endParaRPr lang="en-US" altLang="ja-JP" sz="2000" b="1" dirty="0"/>
          </a:p>
          <a:p>
            <a:pPr marL="442913" indent="-171450"/>
            <a:r>
              <a:rPr lang="ja-JP" altLang="en-US" sz="2000" dirty="0" smtClean="0"/>
              <a:t>① 事</a:t>
            </a:r>
            <a:r>
              <a:rPr lang="ja-JP" altLang="en-US" sz="2000" dirty="0"/>
              <a:t>業者は</a:t>
            </a:r>
            <a:r>
              <a:rPr lang="ja-JP" altLang="en-US" sz="2000" dirty="0" smtClean="0"/>
              <a:t>、サービス提供の開始</a:t>
            </a:r>
            <a:r>
              <a:rPr lang="ja-JP" altLang="en-US" sz="2000" dirty="0"/>
              <a:t>に際し、あらかじめ、利用申込者又はその家族に対し</a:t>
            </a:r>
            <a:r>
              <a:rPr lang="ja-JP" altLang="en-US" sz="2000" dirty="0" smtClean="0"/>
              <a:t>、運営規定</a:t>
            </a:r>
            <a:r>
              <a:rPr lang="ja-JP" altLang="en-US" sz="2000" dirty="0"/>
              <a:t>の概要、</a:t>
            </a:r>
            <a:r>
              <a:rPr lang="ja-JP" altLang="en-US" sz="2000" dirty="0" smtClean="0"/>
              <a:t>従業者の勤務</a:t>
            </a:r>
            <a:r>
              <a:rPr lang="ja-JP" altLang="en-US" sz="2000" dirty="0"/>
              <a:t>体制、 事故発生時の対応、苦情処理の体制、提供する</a:t>
            </a:r>
            <a:r>
              <a:rPr lang="ja-JP" altLang="en-US" sz="2000" dirty="0" smtClean="0"/>
              <a:t>サービス</a:t>
            </a:r>
            <a:r>
              <a:rPr lang="ja-JP" altLang="en-US" sz="2000" dirty="0"/>
              <a:t>の第三者評価の</a:t>
            </a:r>
            <a:r>
              <a:rPr lang="ja-JP" altLang="en-US" sz="2000" dirty="0" smtClean="0"/>
              <a:t>実施状況（実施の</a:t>
            </a:r>
            <a:r>
              <a:rPr lang="ja-JP" altLang="en-US" sz="2000" dirty="0"/>
              <a:t>有無、</a:t>
            </a:r>
            <a:r>
              <a:rPr lang="ja-JP" altLang="en-US" sz="2000" dirty="0" smtClean="0"/>
              <a:t>実施した直近</a:t>
            </a:r>
            <a:r>
              <a:rPr lang="ja-JP" altLang="en-US" sz="2000" dirty="0"/>
              <a:t>の年月日、実施した評価</a:t>
            </a:r>
            <a:r>
              <a:rPr lang="ja-JP" altLang="en-US" sz="2000" dirty="0" smtClean="0"/>
              <a:t>機関の</a:t>
            </a:r>
            <a:r>
              <a:rPr lang="ja-JP" altLang="en-US" sz="2000" dirty="0"/>
              <a:t>名称、評価結果の開示</a:t>
            </a:r>
            <a:r>
              <a:rPr lang="ja-JP" altLang="en-US" sz="2000" dirty="0" smtClean="0"/>
              <a:t>状況）等</a:t>
            </a:r>
            <a:r>
              <a:rPr lang="ja-JP" altLang="en-US" sz="2000" dirty="0"/>
              <a:t>の利用申込者がサービスを選択する</a:t>
            </a:r>
            <a:r>
              <a:rPr lang="ja-JP" altLang="en-US" sz="2000" dirty="0" smtClean="0"/>
              <a:t>ために</a:t>
            </a:r>
            <a:r>
              <a:rPr lang="ja-JP" altLang="en-US" sz="2000" dirty="0"/>
              <a:t>必要な</a:t>
            </a:r>
            <a:r>
              <a:rPr lang="ja-JP" altLang="en-US" sz="2000" dirty="0" smtClean="0"/>
              <a:t>重要事項を</a:t>
            </a:r>
            <a:r>
              <a:rPr lang="ja-JP" altLang="en-US" sz="2000" dirty="0"/>
              <a:t>記した文書を交付</a:t>
            </a:r>
            <a:r>
              <a:rPr lang="ja-JP" altLang="en-US" sz="2000" dirty="0" smtClean="0"/>
              <a:t>して懇切</a:t>
            </a:r>
            <a:r>
              <a:rPr lang="ja-JP" altLang="en-US" sz="2000" dirty="0"/>
              <a:t>丁寧</a:t>
            </a:r>
            <a:r>
              <a:rPr lang="ja-JP" altLang="en-US" sz="2000" dirty="0" smtClean="0"/>
              <a:t>に説明</a:t>
            </a:r>
            <a:r>
              <a:rPr lang="ja-JP" altLang="en-US" sz="2000" dirty="0"/>
              <a:t>を行い、当該提供の開始について利用</a:t>
            </a:r>
            <a:r>
              <a:rPr lang="ja-JP" altLang="en-US" sz="2000" dirty="0" smtClean="0"/>
              <a:t>申込者</a:t>
            </a:r>
            <a:r>
              <a:rPr lang="ja-JP" altLang="en-US" sz="2000" dirty="0"/>
              <a:t>の同意を</a:t>
            </a:r>
            <a:r>
              <a:rPr lang="ja-JP" altLang="en-US" sz="2000" dirty="0" smtClean="0"/>
              <a:t>得なければならない</a:t>
            </a:r>
            <a:r>
              <a:rPr lang="ja-JP" altLang="en-US" sz="2000" dirty="0"/>
              <a:t>。 </a:t>
            </a:r>
            <a:endParaRPr lang="en-US" altLang="ja-JP" sz="2000" dirty="0" smtClean="0"/>
          </a:p>
          <a:p>
            <a:pPr marL="263525" indent="207963"/>
            <a:endParaRPr lang="en-US" altLang="ja-JP" sz="2000" dirty="0"/>
          </a:p>
          <a:p>
            <a:pPr marL="263525" indent="207963"/>
            <a:endParaRPr lang="en-US" altLang="ja-JP" sz="1400" dirty="0" smtClean="0"/>
          </a:p>
          <a:p>
            <a:pPr marL="442913" indent="-171450"/>
            <a:r>
              <a:rPr lang="ja-JP" altLang="en-US" sz="2000" dirty="0" smtClean="0"/>
              <a:t>② 利用</a:t>
            </a:r>
            <a:r>
              <a:rPr lang="ja-JP" altLang="en-US" sz="2000" dirty="0"/>
              <a:t>申込者又はその家族からの申出があった場合には</a:t>
            </a:r>
            <a:r>
              <a:rPr lang="ja-JP" altLang="en-US" sz="2000" dirty="0" smtClean="0"/>
              <a:t>、当該</a:t>
            </a:r>
            <a:r>
              <a:rPr lang="ja-JP" altLang="en-US" sz="2000" dirty="0"/>
              <a:t>利用申込者又はその家族の承諾を得て、当該文書に記すべき重要事項</a:t>
            </a:r>
            <a:r>
              <a:rPr lang="ja-JP" altLang="en-US" sz="2000" dirty="0" smtClean="0"/>
              <a:t>を電磁的方法に</a:t>
            </a:r>
            <a:r>
              <a:rPr lang="ja-JP" altLang="en-US" sz="2000" dirty="0"/>
              <a:t>より提供することができる。この場合において</a:t>
            </a:r>
            <a:r>
              <a:rPr lang="ja-JP" altLang="en-US" sz="2000" dirty="0" smtClean="0"/>
              <a:t>、事</a:t>
            </a:r>
            <a:r>
              <a:rPr lang="ja-JP" altLang="en-US" sz="2000" dirty="0"/>
              <a:t>業者は、当該文書を交付したものとみなす。</a:t>
            </a:r>
          </a:p>
          <a:p>
            <a:endParaRPr lang="en-US" altLang="ja-JP" sz="1200" b="1" dirty="0" smtClean="0"/>
          </a:p>
          <a:p>
            <a:r>
              <a:rPr lang="ja-JP" altLang="en-US" sz="2000" b="1" dirty="0" smtClean="0"/>
              <a:t>（２）提供</a:t>
            </a:r>
            <a:r>
              <a:rPr lang="ja-JP" altLang="en-US" sz="2000" b="1" dirty="0"/>
              <a:t>拒否の禁止</a:t>
            </a:r>
            <a:r>
              <a:rPr lang="en-US" altLang="ja-JP" sz="2000" b="1" dirty="0"/>
              <a:t>【</a:t>
            </a:r>
            <a:r>
              <a:rPr lang="ja-JP" altLang="en-US" sz="2000" b="1" dirty="0" smtClean="0"/>
              <a:t>第</a:t>
            </a:r>
            <a:r>
              <a:rPr lang="en-US" altLang="ja-JP" sz="2000" b="1" dirty="0" smtClean="0"/>
              <a:t>3</a:t>
            </a:r>
            <a:r>
              <a:rPr lang="ja-JP" altLang="en-US" sz="2000" b="1" dirty="0" smtClean="0"/>
              <a:t>条の</a:t>
            </a:r>
            <a:r>
              <a:rPr lang="en-US" altLang="ja-JP" sz="2000" b="1" dirty="0" smtClean="0"/>
              <a:t>8】</a:t>
            </a:r>
            <a:endParaRPr lang="en-US" altLang="ja-JP" sz="2000" b="1" dirty="0"/>
          </a:p>
          <a:p>
            <a:r>
              <a:rPr lang="ja-JP" altLang="en-US" sz="2000" dirty="0" smtClean="0"/>
              <a:t>　　事業者</a:t>
            </a:r>
            <a:r>
              <a:rPr lang="ja-JP" altLang="en-US" sz="2000" dirty="0"/>
              <a:t>は、正当な理由なくサービスの提供を拒んではならない。</a:t>
            </a:r>
          </a:p>
          <a:p>
            <a:endParaRPr lang="en-US" altLang="ja-JP" sz="1000" b="1" dirty="0" smtClean="0"/>
          </a:p>
          <a:p>
            <a:endParaRPr lang="en-US" altLang="ja-JP" sz="2000" b="1" dirty="0" smtClean="0"/>
          </a:p>
          <a:p>
            <a:endParaRPr lang="en-US" altLang="ja-JP" sz="2000" b="1" dirty="0"/>
          </a:p>
          <a:p>
            <a:endParaRPr lang="en-US" altLang="ja-JP" sz="2000" b="1" dirty="0" smtClean="0"/>
          </a:p>
          <a:p>
            <a:endParaRPr lang="en-US" altLang="ja-JP" sz="2000" b="1" dirty="0" smtClean="0"/>
          </a:p>
          <a:p>
            <a:endParaRPr lang="en-US" altLang="ja-JP" sz="1000" b="1" dirty="0" smtClean="0"/>
          </a:p>
          <a:p>
            <a:r>
              <a:rPr lang="ja-JP" altLang="en-US" sz="2000" b="1" dirty="0" smtClean="0"/>
              <a:t>（３）サービス</a:t>
            </a:r>
            <a:r>
              <a:rPr lang="ja-JP" altLang="en-US" sz="2000" b="1" dirty="0"/>
              <a:t>提供困難時の対応</a:t>
            </a:r>
            <a:r>
              <a:rPr lang="en-US" altLang="ja-JP" sz="2000" b="1" dirty="0"/>
              <a:t>【</a:t>
            </a:r>
            <a:r>
              <a:rPr lang="ja-JP" altLang="en-US" sz="2000" b="1" dirty="0" smtClean="0"/>
              <a:t>基準</a:t>
            </a:r>
            <a:r>
              <a:rPr lang="en-US" altLang="ja-JP" sz="2000" b="1" dirty="0" smtClean="0"/>
              <a:t>3</a:t>
            </a:r>
            <a:r>
              <a:rPr lang="ja-JP" altLang="en-US" sz="2000" b="1" dirty="0" smtClean="0"/>
              <a:t>条の</a:t>
            </a:r>
            <a:r>
              <a:rPr lang="en-US" altLang="ja-JP" sz="2000" b="1" dirty="0" smtClean="0"/>
              <a:t>9】</a:t>
            </a:r>
            <a:endParaRPr lang="en-US" altLang="ja-JP" sz="2000" b="1" dirty="0"/>
          </a:p>
          <a:p>
            <a:pPr marL="263525" indent="207963"/>
            <a:r>
              <a:rPr lang="ja-JP" altLang="en-US" sz="2000" dirty="0" smtClean="0"/>
              <a:t>事</a:t>
            </a:r>
            <a:r>
              <a:rPr lang="ja-JP" altLang="en-US" sz="2000" dirty="0"/>
              <a:t>業者は、 事業所の通常の事業の実施地域等を勘案し、利用申込者に対し自ら</a:t>
            </a:r>
            <a:r>
              <a:rPr lang="ja-JP" altLang="en-US" sz="2000" dirty="0" smtClean="0"/>
              <a:t>適切な</a:t>
            </a:r>
            <a:r>
              <a:rPr lang="ja-JP" altLang="en-US" sz="2000" dirty="0"/>
              <a:t>サービスを</a:t>
            </a:r>
            <a:r>
              <a:rPr lang="ja-JP" altLang="en-US" sz="2000" dirty="0" smtClean="0"/>
              <a:t>提供</a:t>
            </a:r>
            <a:endParaRPr lang="en-US" altLang="ja-JP" sz="2000" b="1" dirty="0" smtClean="0"/>
          </a:p>
        </p:txBody>
      </p:sp>
      <p:sp>
        <p:nvSpPr>
          <p:cNvPr id="5" name="正方形/長方形 4"/>
          <p:cNvSpPr/>
          <p:nvPr/>
        </p:nvSpPr>
        <p:spPr>
          <a:xfrm>
            <a:off x="509587" y="2216289"/>
            <a:ext cx="11501438" cy="400110"/>
          </a:xfrm>
          <a:prstGeom prst="rect">
            <a:avLst/>
          </a:prstGeom>
          <a:ln w="6350">
            <a:solidFill>
              <a:schemeClr val="tx1"/>
            </a:solidFill>
            <a:prstDash val="sysDot"/>
          </a:ln>
        </p:spPr>
        <p:txBody>
          <a:bodyPr wrap="square" anchor="ctr" anchorCtr="0">
            <a:spAutoFit/>
          </a:bodyPr>
          <a:lstStyle/>
          <a:p>
            <a:pPr marL="263525" lvl="0" indent="-263525"/>
            <a:r>
              <a:rPr lang="en-US" altLang="ja-JP" sz="2000" dirty="0" smtClean="0">
                <a:solidFill>
                  <a:prstClr val="black"/>
                </a:solidFill>
              </a:rPr>
              <a:t>※ </a:t>
            </a:r>
            <a:r>
              <a:rPr lang="ja-JP" altLang="en-US" sz="2000" dirty="0" smtClean="0">
                <a:solidFill>
                  <a:prstClr val="black"/>
                </a:solidFill>
              </a:rPr>
              <a:t>同意</a:t>
            </a:r>
            <a:r>
              <a:rPr lang="ja-JP" altLang="en-US" sz="2000" dirty="0">
                <a:solidFill>
                  <a:prstClr val="black"/>
                </a:solidFill>
              </a:rPr>
              <a:t>については書面によって確認することが適当である 。</a:t>
            </a:r>
            <a:endParaRPr lang="en-US" altLang="ja-JP" sz="2000" dirty="0">
              <a:solidFill>
                <a:prstClr val="black"/>
              </a:solidFill>
            </a:endParaRPr>
          </a:p>
        </p:txBody>
      </p:sp>
      <p:sp>
        <p:nvSpPr>
          <p:cNvPr id="6" name="正方形/長方形 5"/>
          <p:cNvSpPr/>
          <p:nvPr/>
        </p:nvSpPr>
        <p:spPr>
          <a:xfrm>
            <a:off x="509587" y="4424154"/>
            <a:ext cx="11501438" cy="1246495"/>
          </a:xfrm>
          <a:prstGeom prst="rect">
            <a:avLst/>
          </a:prstGeom>
          <a:ln w="6350">
            <a:solidFill>
              <a:schemeClr val="tx1"/>
            </a:solidFill>
            <a:prstDash val="sysDot"/>
          </a:ln>
        </p:spPr>
        <p:txBody>
          <a:bodyPr wrap="square" anchor="ctr" anchorCtr="0">
            <a:spAutoFit/>
          </a:bodyPr>
          <a:lstStyle/>
          <a:p>
            <a:pPr marL="82550" lvl="0"/>
            <a:r>
              <a:rPr lang="ja-JP" altLang="en-US" sz="2000" dirty="0">
                <a:solidFill>
                  <a:prstClr val="black"/>
                </a:solidFill>
              </a:rPr>
              <a:t>正当な理由がある場合とは、以下の場合を言う。</a:t>
            </a:r>
            <a:endParaRPr lang="en-US" altLang="ja-JP" sz="2000" dirty="0">
              <a:solidFill>
                <a:prstClr val="black"/>
              </a:solidFill>
            </a:endParaRPr>
          </a:p>
          <a:p>
            <a:pPr marL="360363" lvl="0" indent="-96838">
              <a:lnSpc>
                <a:spcPts val="2200"/>
              </a:lnSpc>
            </a:pPr>
            <a:r>
              <a:rPr lang="ja-JP" altLang="en-US" sz="2000" dirty="0">
                <a:solidFill>
                  <a:prstClr val="black"/>
                </a:solidFill>
              </a:rPr>
              <a:t>① 当該事業所の現員からは利用申込に応じきれない場合</a:t>
            </a:r>
          </a:p>
          <a:p>
            <a:pPr marL="360363" lvl="0" indent="-96838">
              <a:lnSpc>
                <a:spcPts val="2200"/>
              </a:lnSpc>
            </a:pPr>
            <a:r>
              <a:rPr lang="ja-JP" altLang="en-US" sz="2000" dirty="0">
                <a:solidFill>
                  <a:prstClr val="black"/>
                </a:solidFill>
              </a:rPr>
              <a:t>② 利用申込者の居住地が当該事業所の通常の事業の実施地域外である場合</a:t>
            </a:r>
          </a:p>
          <a:p>
            <a:pPr marL="360363" lvl="0" indent="-96838">
              <a:lnSpc>
                <a:spcPts val="2200"/>
              </a:lnSpc>
            </a:pPr>
            <a:r>
              <a:rPr lang="ja-JP" altLang="en-US" sz="2000" dirty="0">
                <a:solidFill>
                  <a:prstClr val="black"/>
                </a:solidFill>
              </a:rPr>
              <a:t>③ その他利用申込者に対し自ら適切なサービスの提供をすることが困難な場合</a:t>
            </a:r>
            <a:endParaRPr lang="en-US" altLang="ja-JP" sz="2000" dirty="0">
              <a:solidFill>
                <a:prstClr val="black"/>
              </a:solidFill>
            </a:endParaRPr>
          </a:p>
        </p:txBody>
      </p:sp>
    </p:spTree>
    <p:extLst>
      <p:ext uri="{BB962C8B-B14F-4D97-AF65-F5344CB8AC3E}">
        <p14:creationId xmlns:p14="http://schemas.microsoft.com/office/powerpoint/2010/main" val="42665939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47</a:t>
            </a:fld>
            <a:endParaRPr kumimoji="1" lang="ja-JP" altLang="en-US"/>
          </a:p>
        </p:txBody>
      </p:sp>
      <p:sp>
        <p:nvSpPr>
          <p:cNvPr id="3" name="正方形/長方形 2"/>
          <p:cNvSpPr/>
          <p:nvPr/>
        </p:nvSpPr>
        <p:spPr>
          <a:xfrm>
            <a:off x="0" y="0"/>
            <a:ext cx="12192000" cy="8987076"/>
          </a:xfrm>
          <a:prstGeom prst="rect">
            <a:avLst/>
          </a:prstGeom>
        </p:spPr>
        <p:txBody>
          <a:bodyPr wrap="square">
            <a:spAutoFit/>
          </a:bodyPr>
          <a:lstStyle/>
          <a:p>
            <a:pPr marL="271463"/>
            <a:r>
              <a:rPr lang="ja-JP" altLang="en-US" sz="2000" dirty="0"/>
              <a:t>することが困難であると認めた場合は当該利用申込者に係る指定居宅介護支援者への連絡、適当な他の指定定期巡回・随時対応型訪問介護看護事業者等の紹介その他必要な措置を速やかに講じなければならない</a:t>
            </a:r>
            <a:r>
              <a:rPr lang="ja-JP" altLang="en-US" sz="2000" dirty="0" smtClean="0"/>
              <a:t>。</a:t>
            </a:r>
            <a:endParaRPr lang="en-US" altLang="ja-JP" sz="2000" dirty="0" smtClean="0"/>
          </a:p>
          <a:p>
            <a:pPr marL="271463"/>
            <a:endParaRPr lang="en-US" altLang="ja-JP" sz="1400" b="1" dirty="0"/>
          </a:p>
          <a:p>
            <a:r>
              <a:rPr lang="ja-JP" altLang="en-US" sz="2000" b="1" dirty="0" smtClean="0"/>
              <a:t>（</a:t>
            </a:r>
            <a:r>
              <a:rPr lang="ja-JP" altLang="en-US" sz="2000" b="1" dirty="0"/>
              <a:t>４）心身の状況等の把握</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12】</a:t>
            </a:r>
          </a:p>
          <a:p>
            <a:pPr marL="263525" indent="179388"/>
            <a:r>
              <a:rPr lang="ja-JP" altLang="en-US" sz="2000" dirty="0"/>
              <a:t>事業者は 、サービスの提供に当たっては、計画作成責任者に よる利用者の面接のほか、利用者に係る指定居宅介護支援事業者が開催するサービス担当者会議等を通じて、利用者の心身の状況、その置かれている環境、他の保健医療サービス又は福祉サービスの利用状況等の把握に努めなければならない。</a:t>
            </a:r>
          </a:p>
          <a:p>
            <a:endParaRPr lang="en-US" altLang="ja-JP" sz="1400" b="1" dirty="0"/>
          </a:p>
          <a:p>
            <a:r>
              <a:rPr lang="ja-JP" altLang="en-US" sz="2000" b="1" dirty="0">
                <a:solidFill>
                  <a:srgbClr val="111111"/>
                </a:solidFill>
                <a:latin typeface="ヒラギノ角ゴ Pro W3"/>
              </a:rPr>
              <a:t>（５）指定居宅介護支援事業者等との連携</a:t>
            </a:r>
            <a:r>
              <a:rPr lang="en-US" altLang="ja-JP" sz="2000" b="1" dirty="0">
                <a:solidFill>
                  <a:srgbClr val="111111"/>
                </a:solidFill>
                <a:latin typeface="ヒラギノ角ゴ Pro W3"/>
              </a:rPr>
              <a:t>【</a:t>
            </a:r>
            <a:r>
              <a:rPr lang="ja-JP" altLang="en-US" sz="2000" b="1" dirty="0">
                <a:solidFill>
                  <a:srgbClr val="111111"/>
                </a:solidFill>
                <a:latin typeface="ヒラギノ角ゴ Pro W3"/>
              </a:rPr>
              <a:t>第</a:t>
            </a:r>
            <a:r>
              <a:rPr lang="en-US" altLang="ja-JP" sz="2000" b="1" dirty="0">
                <a:solidFill>
                  <a:srgbClr val="111111"/>
                </a:solidFill>
                <a:latin typeface="ヒラギノ角ゴ Pro W3"/>
              </a:rPr>
              <a:t>3</a:t>
            </a:r>
            <a:r>
              <a:rPr lang="ja-JP" altLang="en-US" sz="2000" b="1" dirty="0">
                <a:solidFill>
                  <a:srgbClr val="111111"/>
                </a:solidFill>
                <a:latin typeface="ヒラギノ角ゴ Pro W3"/>
              </a:rPr>
              <a:t>条の</a:t>
            </a:r>
            <a:r>
              <a:rPr lang="en-US" altLang="ja-JP" sz="2000" b="1" dirty="0">
                <a:solidFill>
                  <a:srgbClr val="111111"/>
                </a:solidFill>
                <a:latin typeface="ヒラギノ角ゴ Pro W3"/>
              </a:rPr>
              <a:t>13】</a:t>
            </a:r>
            <a:endParaRPr lang="ja-JP" altLang="en-US" sz="2000" b="1" dirty="0">
              <a:solidFill>
                <a:srgbClr val="111111"/>
              </a:solidFill>
              <a:latin typeface="ヒラギノ角ゴ Pro W3"/>
            </a:endParaRPr>
          </a:p>
          <a:p>
            <a:pPr marL="498475" indent="-234950"/>
            <a:r>
              <a:rPr lang="ja-JP" altLang="en-US" sz="2000" dirty="0" smtClean="0">
                <a:solidFill>
                  <a:srgbClr val="111111"/>
                </a:solidFill>
                <a:latin typeface="ヒラギノ角ゴ Pro W3"/>
              </a:rPr>
              <a:t>① 事</a:t>
            </a:r>
            <a:r>
              <a:rPr lang="ja-JP" altLang="en-US" sz="2000" dirty="0">
                <a:solidFill>
                  <a:srgbClr val="111111"/>
                </a:solidFill>
                <a:latin typeface="ヒラギノ角ゴ Pro W3"/>
              </a:rPr>
              <a:t>業者は、サービスを提供するに当たっては、指定居宅介護支援事業者その他保健医療サービス又は福祉サービスを提供する者との密接な連携に努めなければならない。</a:t>
            </a:r>
            <a:endParaRPr lang="en-US" altLang="ja-JP" sz="2000" dirty="0">
              <a:solidFill>
                <a:srgbClr val="111111"/>
              </a:solidFill>
              <a:latin typeface="ヒラギノ角ゴ Pro W3"/>
            </a:endParaRPr>
          </a:p>
          <a:p>
            <a:pPr marL="498475" indent="-234950"/>
            <a:r>
              <a:rPr lang="ja-JP" altLang="en-US" sz="2000" dirty="0" smtClean="0">
                <a:solidFill>
                  <a:srgbClr val="111111"/>
                </a:solidFill>
                <a:latin typeface="ヒラギノ角ゴ Pro W3"/>
              </a:rPr>
              <a:t>② 事</a:t>
            </a:r>
            <a:r>
              <a:rPr lang="ja-JP" altLang="en-US" sz="2000" dirty="0">
                <a:solidFill>
                  <a:srgbClr val="111111"/>
                </a:solidFill>
                <a:latin typeface="ヒラギノ角ゴ Pro W3"/>
              </a:rPr>
              <a:t>業者は、サービスの提供の終了に際しては、利用者又はその家族に対して適切な指導を行うとともに、当該利用者に係る指定居宅介護支援事業者に対する情報の提供及び保健医療サービス又は福祉サービスを提供する者との密接な連携に努めなければならない。</a:t>
            </a:r>
            <a:endParaRPr lang="en-US" altLang="ja-JP" sz="2000" dirty="0">
              <a:solidFill>
                <a:srgbClr val="111111"/>
              </a:solidFill>
              <a:latin typeface="ヒラギノ角ゴ Pro W3"/>
            </a:endParaRPr>
          </a:p>
          <a:p>
            <a:pPr marL="498475" indent="-234950"/>
            <a:endParaRPr lang="en-US" altLang="ja-JP" sz="1400" dirty="0">
              <a:solidFill>
                <a:srgbClr val="111111"/>
              </a:solidFill>
              <a:latin typeface="ヒラギノ角ゴ Pro W3"/>
            </a:endParaRPr>
          </a:p>
          <a:p>
            <a:r>
              <a:rPr lang="ja-JP" altLang="en-US" sz="2000" b="1" dirty="0"/>
              <a:t>（６）法定代理受領サービスの提供を受けるための援助</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14】</a:t>
            </a:r>
            <a:endParaRPr lang="ja-JP" altLang="en-US" sz="2000" b="1" dirty="0"/>
          </a:p>
          <a:p>
            <a:pPr marL="271463" indent="171450"/>
            <a:r>
              <a:rPr lang="ja-JP" altLang="en-US" sz="2000" dirty="0"/>
              <a:t>事業者は、サービスの提供の開始に際し、利用申込者が施行規則第</a:t>
            </a:r>
            <a:r>
              <a:rPr lang="en-US" altLang="ja-JP" sz="2000" dirty="0"/>
              <a:t>65</a:t>
            </a:r>
            <a:r>
              <a:rPr lang="ja-JP" altLang="en-US" sz="2000" dirty="0"/>
              <a:t>条の</a:t>
            </a:r>
            <a:r>
              <a:rPr lang="en-US" altLang="ja-JP" sz="2000" dirty="0"/>
              <a:t>4</a:t>
            </a:r>
            <a:r>
              <a:rPr lang="ja-JP" altLang="en-US" sz="2000" dirty="0"/>
              <a:t>各号（地域密着型サービス費の代理受領の要件）のいずれにも該当しないときは、当該利用申込者又はその家族に対し、居宅サービス計画の作成を指定居宅介護支援事業者に依頼する旨を市町村に対して届け出ること等により、サービスの提供を法定代理受領サービスとして受けることができる旨を説明すること、指定居宅介護支援事業者に関する情報を提供することその他の法定代理受領サービスを行うために必要な援助を行わなければならない。</a:t>
            </a:r>
          </a:p>
          <a:p>
            <a:pPr marL="498475" indent="-234950"/>
            <a:endParaRPr lang="en-US" altLang="ja-JP" sz="2000" dirty="0">
              <a:solidFill>
                <a:srgbClr val="111111"/>
              </a:solidFill>
              <a:latin typeface="ヒラギノ角ゴ Pro W3"/>
            </a:endParaRPr>
          </a:p>
          <a:p>
            <a:r>
              <a:rPr lang="ja-JP" altLang="en-US" sz="2000" b="1" dirty="0"/>
              <a:t>（７）居宅サービス計画に沿ったサービスの提供</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15】</a:t>
            </a:r>
            <a:endParaRPr lang="ja-JP" altLang="en-US" sz="2000" b="1" dirty="0"/>
          </a:p>
          <a:p>
            <a:pPr marL="263525" indent="263525"/>
            <a:r>
              <a:rPr lang="ja-JP" altLang="en-US" sz="2000" dirty="0"/>
              <a:t>事業者は、居宅サービス計画が作成されている場合は、当該居宅サービス計画に沿ったサービスを提供しなければならない。サービスの時間帯又は内容等の変更を行った場合は、当該利用者を担当する介護支援専門員に対し適宜報告を行う等、基準第３条の</a:t>
            </a:r>
            <a:r>
              <a:rPr lang="en-US" altLang="ja-JP" sz="2000" dirty="0"/>
              <a:t>13</a:t>
            </a:r>
            <a:r>
              <a:rPr lang="ja-JP" altLang="en-US" sz="2000" dirty="0"/>
              <a:t>の趣旨を踏まえて適切な連携を図るものとする</a:t>
            </a:r>
            <a:r>
              <a:rPr lang="ja-JP" altLang="en-US" sz="2000" dirty="0" smtClean="0"/>
              <a:t>。</a:t>
            </a:r>
            <a:endParaRPr lang="en-US" altLang="ja-JP" sz="2000" dirty="0" smtClean="0"/>
          </a:p>
          <a:p>
            <a:pPr marL="263525" indent="263525"/>
            <a:endParaRPr lang="en-US" altLang="ja-JP" dirty="0"/>
          </a:p>
        </p:txBody>
      </p:sp>
    </p:spTree>
    <p:extLst>
      <p:ext uri="{BB962C8B-B14F-4D97-AF65-F5344CB8AC3E}">
        <p14:creationId xmlns:p14="http://schemas.microsoft.com/office/powerpoint/2010/main" val="2173189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48</a:t>
            </a:fld>
            <a:endParaRPr kumimoji="1" lang="ja-JP" altLang="en-US"/>
          </a:p>
        </p:txBody>
      </p:sp>
      <p:sp>
        <p:nvSpPr>
          <p:cNvPr id="3" name="正方形/長方形 2"/>
          <p:cNvSpPr/>
          <p:nvPr/>
        </p:nvSpPr>
        <p:spPr>
          <a:xfrm>
            <a:off x="0" y="0"/>
            <a:ext cx="12192000" cy="6863417"/>
          </a:xfrm>
          <a:prstGeom prst="rect">
            <a:avLst/>
          </a:prstGeom>
        </p:spPr>
        <p:txBody>
          <a:bodyPr wrap="square">
            <a:spAutoFit/>
          </a:bodyPr>
          <a:lstStyle/>
          <a:p>
            <a:pPr lvl="0" eaLnBrk="0" fontAlgn="base" hangingPunct="0">
              <a:spcBef>
                <a:spcPct val="0"/>
              </a:spcBef>
              <a:spcAft>
                <a:spcPct val="0"/>
              </a:spcAft>
            </a:pPr>
            <a:r>
              <a:rPr kumimoji="0" lang="ja-JP" altLang="en-US" sz="2000" b="1" dirty="0">
                <a:latin typeface="Arial" panose="020B0604020202020204" pitchFamily="34" charset="0"/>
              </a:rPr>
              <a:t>（８）</a:t>
            </a:r>
            <a:r>
              <a:rPr kumimoji="0" lang="ja-JP" altLang="ja-JP" sz="2000" b="1" dirty="0">
                <a:latin typeface="Arial" panose="020B0604020202020204" pitchFamily="34" charset="0"/>
              </a:rPr>
              <a:t>居宅サービス計画等の変更の援助</a:t>
            </a:r>
            <a:r>
              <a:rPr kumimoji="0" lang="en-US" altLang="ja-JP" sz="2000" b="1" dirty="0">
                <a:latin typeface="Arial" panose="020B0604020202020204" pitchFamily="34" charset="0"/>
              </a:rPr>
              <a:t>【</a:t>
            </a:r>
            <a:r>
              <a:rPr kumimoji="0" lang="ja-JP" altLang="en-US" sz="2000" b="1" dirty="0">
                <a:latin typeface="Arial" panose="020B0604020202020204" pitchFamily="34" charset="0"/>
              </a:rPr>
              <a:t>第</a:t>
            </a:r>
            <a:r>
              <a:rPr kumimoji="0" lang="en-US" altLang="ja-JP" sz="2000" b="1" dirty="0">
                <a:latin typeface="Arial" panose="020B0604020202020204" pitchFamily="34" charset="0"/>
              </a:rPr>
              <a:t>3</a:t>
            </a:r>
            <a:r>
              <a:rPr kumimoji="0" lang="ja-JP" altLang="en-US" sz="2000" b="1" dirty="0">
                <a:latin typeface="Arial" panose="020B0604020202020204" pitchFamily="34" charset="0"/>
              </a:rPr>
              <a:t>条の</a:t>
            </a:r>
            <a:r>
              <a:rPr kumimoji="0" lang="en-US" altLang="ja-JP" sz="2000" b="1" dirty="0">
                <a:latin typeface="Arial" panose="020B0604020202020204" pitchFamily="34" charset="0"/>
              </a:rPr>
              <a:t>16】</a:t>
            </a:r>
            <a:endParaRPr kumimoji="0" lang="ja-JP" altLang="ja-JP" sz="2000" b="1" dirty="0">
              <a:latin typeface="Arial" panose="020B0604020202020204" pitchFamily="34" charset="0"/>
            </a:endParaRPr>
          </a:p>
          <a:p>
            <a:pPr marL="263525" lvl="0" indent="179388" eaLnBrk="0" fontAlgn="base" hangingPunct="0">
              <a:spcBef>
                <a:spcPct val="0"/>
              </a:spcBef>
              <a:spcAft>
                <a:spcPct val="0"/>
              </a:spcAft>
            </a:pPr>
            <a:r>
              <a:rPr lang="ja-JP" altLang="en-US" sz="2000" dirty="0"/>
              <a:t>事業者は、利用者が居宅サービス計画の変更を希望する場合（利用者の状態の変化等により追加的なサービスが必要となり、当該サービスを法定代理受領サービスとして行う等のために居宅サービス計画の変更が必要と</a:t>
            </a:r>
            <a:r>
              <a:rPr lang="ja-JP" altLang="en-US" sz="2000" dirty="0" smtClean="0"/>
              <a:t>なった場合で、事業者からの当該変更の必要性の説明に対し利用者が同意する場合を含む。）は、当該利用者に係る指定居宅介護支援事業者への連絡、サービスを追加する場合に当該サービスを法定代理受領サービスとして利用する場合には支給限度額の範囲内で居宅サービス計画を変更する必要がある旨の説明その他の必要な援助を行わなければならない。</a:t>
            </a:r>
            <a:endParaRPr kumimoji="0" lang="en-US" altLang="ja-JP" sz="2000" dirty="0" smtClean="0">
              <a:latin typeface="Arial" panose="020B0604020202020204" pitchFamily="34" charset="0"/>
            </a:endParaRPr>
          </a:p>
          <a:p>
            <a:endParaRPr lang="en-US" altLang="ja-JP" sz="1200" b="1" dirty="0" smtClean="0"/>
          </a:p>
          <a:p>
            <a:r>
              <a:rPr lang="ja-JP" altLang="en-US" sz="2000" b="1" dirty="0" smtClean="0"/>
              <a:t>（９）</a:t>
            </a:r>
            <a:r>
              <a:rPr lang="ja-JP" altLang="en-US" sz="2000" b="1" dirty="0"/>
              <a:t>サービスの提供の記録</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18】</a:t>
            </a:r>
          </a:p>
          <a:p>
            <a:pPr marL="484188" indent="-220663"/>
            <a:r>
              <a:rPr lang="en-US" altLang="ja-JP" sz="2000" dirty="0" smtClean="0"/>
              <a:t>① </a:t>
            </a:r>
            <a:r>
              <a:rPr lang="ja-JP" altLang="en-US" sz="2000" dirty="0" smtClean="0"/>
              <a:t>事</a:t>
            </a:r>
            <a:r>
              <a:rPr lang="ja-JP" altLang="en-US" sz="2000" dirty="0"/>
              <a:t>業者は、サービスを提供した際にはサービスの提供日及び内容、保険給付の額その他必要な事項を利用者の居宅サービス計画を記載した書面又はサービス利用票等に記載しなければならない。</a:t>
            </a:r>
          </a:p>
          <a:p>
            <a:pPr marL="484188" indent="-220663"/>
            <a:r>
              <a:rPr lang="ja-JP" altLang="en-US" sz="2000" dirty="0" smtClean="0"/>
              <a:t>② 事</a:t>
            </a:r>
            <a:r>
              <a:rPr lang="ja-JP" altLang="en-US" sz="2000" dirty="0"/>
              <a:t>業者は、サービスを提供した際には、提供した具体的なサービスの内容等を記録するとともに、利用者からの申出があった場合には、文書の交付その他適切な方法により、その情報を利用者に対して提供しなければならない。</a:t>
            </a:r>
            <a:endParaRPr lang="en-US" altLang="ja-JP" sz="2000" dirty="0"/>
          </a:p>
          <a:p>
            <a:pPr marL="484188" indent="-220663"/>
            <a:endParaRPr lang="en-US" altLang="ja-JP" sz="1200" dirty="0"/>
          </a:p>
          <a:p>
            <a:r>
              <a:rPr lang="ja-JP" altLang="en-US" sz="2000" b="1" dirty="0" smtClean="0"/>
              <a:t>（１０）</a:t>
            </a:r>
            <a:r>
              <a:rPr lang="ja-JP" altLang="en-US" sz="2000" b="1" dirty="0"/>
              <a:t>利用料等の受領 </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19】</a:t>
            </a:r>
          </a:p>
          <a:p>
            <a:pPr marL="471488" indent="-207963"/>
            <a:r>
              <a:rPr lang="en-US" altLang="ja-JP" sz="2000" dirty="0" smtClean="0"/>
              <a:t>① </a:t>
            </a:r>
            <a:r>
              <a:rPr lang="ja-JP" altLang="en-US" sz="2000" dirty="0" smtClean="0"/>
              <a:t>事</a:t>
            </a:r>
            <a:r>
              <a:rPr lang="ja-JP" altLang="en-US" sz="2000" dirty="0"/>
              <a:t>業者は、法定代理受領サービスに該当するサービスを提供した際には、その利用者から利用料の一部として 、地域密着型介護サービス費用基準額から事業者に支払われる地域密着型介護サービス費の額を控除して得た額の支払を受けるものとする。</a:t>
            </a:r>
            <a:endParaRPr lang="en-US" altLang="ja-JP" sz="2000" dirty="0"/>
          </a:p>
          <a:p>
            <a:pPr marL="471488" indent="-207963"/>
            <a:r>
              <a:rPr lang="ja-JP" altLang="en-US" sz="2000" dirty="0" smtClean="0"/>
              <a:t>② 事</a:t>
            </a:r>
            <a:r>
              <a:rPr lang="ja-JP" altLang="en-US" sz="2000" dirty="0"/>
              <a:t>業者は、法定代理受領サービスに該当しないサービスを提供した際にその利用者から支払を 受ける利用料の額と、法定代理受領サービスである指定定期巡回・随時対応型訪問介護看護に係る地域密着型介護サービス費用</a:t>
            </a:r>
            <a:endParaRPr lang="en-US" altLang="ja-JP" sz="2000" dirty="0"/>
          </a:p>
          <a:p>
            <a:r>
              <a:rPr lang="ja-JP" altLang="en-US" sz="2000" dirty="0"/>
              <a:t>　　基準額の額の間に不合理な差が生じないようにしなければならない</a:t>
            </a:r>
            <a:r>
              <a:rPr lang="ja-JP" altLang="en-US" sz="2000" dirty="0" smtClean="0"/>
              <a:t>。</a:t>
            </a:r>
            <a:endParaRPr lang="en-US" altLang="ja-JP" sz="2000" dirty="0"/>
          </a:p>
        </p:txBody>
      </p:sp>
    </p:spTree>
    <p:extLst>
      <p:ext uri="{BB962C8B-B14F-4D97-AF65-F5344CB8AC3E}">
        <p14:creationId xmlns:p14="http://schemas.microsoft.com/office/powerpoint/2010/main" val="2978475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49</a:t>
            </a:fld>
            <a:endParaRPr kumimoji="1" lang="ja-JP" altLang="en-US"/>
          </a:p>
        </p:txBody>
      </p:sp>
      <p:sp>
        <p:nvSpPr>
          <p:cNvPr id="3" name="正方形/長方形 2"/>
          <p:cNvSpPr/>
          <p:nvPr/>
        </p:nvSpPr>
        <p:spPr>
          <a:xfrm>
            <a:off x="0" y="0"/>
            <a:ext cx="12192000" cy="6924973"/>
          </a:xfrm>
          <a:prstGeom prst="rect">
            <a:avLst/>
          </a:prstGeom>
        </p:spPr>
        <p:txBody>
          <a:bodyPr wrap="square">
            <a:spAutoFit/>
          </a:bodyPr>
          <a:lstStyle/>
          <a:p>
            <a:pPr marL="442913" indent="-179388"/>
            <a:r>
              <a:rPr lang="ja-JP" altLang="en-US" sz="2000" dirty="0"/>
              <a:t>③ 上記利用料のほかに 利用者の選択により通常の事業の実施地域以外の地域に居宅において訪問サービスを提供する場合は、それに要した交通費の額の支払いを利用者から受けることができる。</a:t>
            </a:r>
            <a:endParaRPr lang="en-US" altLang="ja-JP" sz="2000" dirty="0"/>
          </a:p>
          <a:p>
            <a:pPr marL="442913" indent="180975"/>
            <a:r>
              <a:rPr lang="ja-JP" altLang="en-US" sz="2000" dirty="0" smtClean="0"/>
              <a:t>ただし</a:t>
            </a:r>
            <a:r>
              <a:rPr lang="ja-JP" altLang="en-US" sz="2000" dirty="0"/>
              <a:t>、 あらかじめ、利用者又はその家族に対し、当該サービスの内容及び費用について説明を行い、利用者の同意を得なければならない。</a:t>
            </a:r>
            <a:endParaRPr lang="en-US" altLang="ja-JP" sz="2000" dirty="0"/>
          </a:p>
          <a:p>
            <a:pPr marL="442913" indent="-179388"/>
            <a:r>
              <a:rPr lang="ja-JP" altLang="en-US" sz="2000" dirty="0" smtClean="0"/>
              <a:t>④</a:t>
            </a:r>
            <a:r>
              <a:rPr lang="en-US" altLang="ja-JP" sz="2000" dirty="0" smtClean="0"/>
              <a:t> </a:t>
            </a:r>
            <a:r>
              <a:rPr lang="ja-JP" altLang="en-US" sz="2000" dirty="0" smtClean="0"/>
              <a:t>事</a:t>
            </a:r>
            <a:r>
              <a:rPr lang="ja-JP" altLang="en-US" sz="2000" dirty="0"/>
              <a:t>業者は、利用者へ配布するケアコール 端末に係る設置料、リース料、保守料等の費用の徴収は認められない。</a:t>
            </a:r>
            <a:endParaRPr lang="en-US" altLang="ja-JP" sz="2000" dirty="0"/>
          </a:p>
          <a:p>
            <a:endParaRPr lang="ja-JP" altLang="en-US" sz="1400" dirty="0"/>
          </a:p>
          <a:p>
            <a:r>
              <a:rPr lang="ja-JP" altLang="en-US" sz="2000" b="1" dirty="0" smtClean="0"/>
              <a:t>（１１）保険給付</a:t>
            </a:r>
            <a:r>
              <a:rPr lang="ja-JP" altLang="en-US" sz="2000" b="1" dirty="0"/>
              <a:t>の請求のための証明書の交付</a:t>
            </a:r>
            <a:r>
              <a:rPr lang="ja-JP" altLang="en-US" sz="2000" dirty="0"/>
              <a:t> </a:t>
            </a:r>
            <a:r>
              <a:rPr lang="en-US" altLang="ja-JP" sz="2000" b="1" dirty="0"/>
              <a:t>【</a:t>
            </a:r>
            <a:r>
              <a:rPr lang="ja-JP" altLang="en-US" sz="2000" b="1" dirty="0" smtClean="0"/>
              <a:t>第</a:t>
            </a:r>
            <a:r>
              <a:rPr lang="en-US" altLang="ja-JP" sz="2000" b="1" dirty="0" smtClean="0"/>
              <a:t>3</a:t>
            </a:r>
            <a:r>
              <a:rPr lang="ja-JP" altLang="en-US" sz="2000" b="1" dirty="0" smtClean="0"/>
              <a:t>条の</a:t>
            </a:r>
            <a:r>
              <a:rPr lang="en-US" altLang="ja-JP" sz="2000" b="1" dirty="0" smtClean="0"/>
              <a:t>20】</a:t>
            </a:r>
            <a:endParaRPr lang="en-US" altLang="ja-JP" sz="2000" b="1" dirty="0"/>
          </a:p>
          <a:p>
            <a:pPr marL="442913" indent="180975"/>
            <a:r>
              <a:rPr lang="ja-JP" altLang="en-US" sz="2000" dirty="0" smtClean="0"/>
              <a:t>事</a:t>
            </a:r>
            <a:r>
              <a:rPr lang="ja-JP" altLang="en-US" sz="2000" dirty="0"/>
              <a:t>業者は、法定代理受領サービスに該当しないサービスに係る利用料の</a:t>
            </a:r>
            <a:r>
              <a:rPr lang="ja-JP" altLang="en-US" sz="2000" dirty="0" smtClean="0"/>
              <a:t>支払いを受けた</a:t>
            </a:r>
            <a:r>
              <a:rPr lang="ja-JP" altLang="en-US" sz="2000" dirty="0"/>
              <a:t>場合は、提供した</a:t>
            </a:r>
            <a:r>
              <a:rPr lang="ja-JP" altLang="en-US" sz="2000" dirty="0" smtClean="0"/>
              <a:t>サービスの内容</a:t>
            </a:r>
            <a:r>
              <a:rPr lang="ja-JP" altLang="en-US" sz="2000" dirty="0"/>
              <a:t>、費用の額その他必要と認められる事項を</a:t>
            </a:r>
            <a:r>
              <a:rPr lang="ja-JP" altLang="en-US" sz="2000" dirty="0" smtClean="0"/>
              <a:t>記載した</a:t>
            </a:r>
            <a:r>
              <a:rPr lang="ja-JP" altLang="en-US" sz="2000" dirty="0"/>
              <a:t>サービス提供証明書を利用者に対して交付しなければ</a:t>
            </a:r>
            <a:r>
              <a:rPr lang="ja-JP" altLang="en-US" sz="2000" dirty="0" smtClean="0"/>
              <a:t>ならない。</a:t>
            </a:r>
            <a:endParaRPr lang="en-US" altLang="ja-JP" sz="2000" dirty="0" smtClean="0"/>
          </a:p>
          <a:p>
            <a:endParaRPr lang="en-US" altLang="ja-JP" sz="1400" dirty="0"/>
          </a:p>
          <a:p>
            <a:r>
              <a:rPr lang="ja-JP" altLang="en-US" sz="2000" b="1" dirty="0" smtClean="0"/>
              <a:t>（１２）指定定期</a:t>
            </a:r>
            <a:r>
              <a:rPr lang="ja-JP" altLang="en-US" sz="2000" b="1" dirty="0"/>
              <a:t>巡回・随時対応型訪問介護</a:t>
            </a:r>
            <a:r>
              <a:rPr lang="ja-JP" altLang="en-US" sz="2000" b="1" dirty="0" smtClean="0"/>
              <a:t>看護の</a:t>
            </a:r>
            <a:r>
              <a:rPr lang="ja-JP" altLang="en-US" sz="2000" b="1" dirty="0"/>
              <a:t>具体的取扱方針</a:t>
            </a:r>
            <a:r>
              <a:rPr lang="en-US" altLang="ja-JP" sz="2000" b="1" dirty="0"/>
              <a:t>【</a:t>
            </a:r>
            <a:r>
              <a:rPr lang="ja-JP" altLang="en-US" sz="2000" b="1" dirty="0" smtClean="0"/>
              <a:t>第</a:t>
            </a:r>
            <a:r>
              <a:rPr lang="en-US" altLang="ja-JP" sz="2000" b="1" dirty="0" smtClean="0"/>
              <a:t>3</a:t>
            </a:r>
            <a:r>
              <a:rPr lang="ja-JP" altLang="en-US" sz="2000" b="1" dirty="0" smtClean="0"/>
              <a:t>条の</a:t>
            </a:r>
            <a:r>
              <a:rPr lang="en-US" altLang="ja-JP" sz="2000" b="1" dirty="0" smtClean="0"/>
              <a:t>22】</a:t>
            </a:r>
            <a:endParaRPr lang="en-US" altLang="ja-JP" sz="2000" b="1" dirty="0"/>
          </a:p>
          <a:p>
            <a:pPr marL="498475" indent="-234950"/>
            <a:r>
              <a:rPr lang="en-US" altLang="ja-JP" sz="2000" dirty="0" smtClean="0"/>
              <a:t>① </a:t>
            </a:r>
            <a:r>
              <a:rPr lang="ja-JP" altLang="en-US" sz="2000" dirty="0" smtClean="0"/>
              <a:t>定期</a:t>
            </a:r>
            <a:r>
              <a:rPr lang="ja-JP" altLang="en-US" sz="2000" dirty="0"/>
              <a:t>巡回サービスの提供に当たっては、 定期巡回・随時対応型訪問介護看護</a:t>
            </a:r>
            <a:r>
              <a:rPr lang="ja-JP" altLang="en-US" sz="2000" dirty="0" smtClean="0"/>
              <a:t>計画（以下「計画」）に基づき </a:t>
            </a:r>
            <a:r>
              <a:rPr lang="ja-JP" altLang="en-US" sz="2000" dirty="0"/>
              <a:t>、利用者が安心</a:t>
            </a:r>
            <a:r>
              <a:rPr lang="ja-JP" altLang="en-US" sz="2000" dirty="0" smtClean="0"/>
              <a:t>してその居宅</a:t>
            </a:r>
            <a:r>
              <a:rPr lang="ja-JP" altLang="en-US" sz="2000" dirty="0"/>
              <a:t>において生活を送るのに必要な援助を</a:t>
            </a:r>
            <a:r>
              <a:rPr lang="ja-JP" altLang="en-US" sz="2000" dirty="0" smtClean="0"/>
              <a:t>行う。</a:t>
            </a:r>
            <a:endParaRPr lang="ja-JP" altLang="en-US" sz="2000" dirty="0"/>
          </a:p>
          <a:p>
            <a:pPr marL="498475" indent="-234950"/>
            <a:r>
              <a:rPr lang="ja-JP" altLang="en-US" sz="2000" dirty="0" smtClean="0"/>
              <a:t>② 随時</a:t>
            </a:r>
            <a:r>
              <a:rPr lang="ja-JP" altLang="en-US" sz="2000" dirty="0"/>
              <a:t>訪問サービスを適切に行うため、オペレーターは、</a:t>
            </a:r>
            <a:r>
              <a:rPr lang="ja-JP" altLang="en-US" sz="2000" dirty="0" smtClean="0"/>
              <a:t>計画作成責任者</a:t>
            </a:r>
            <a:r>
              <a:rPr lang="ja-JP" altLang="en-US" sz="2000" dirty="0"/>
              <a:t>及び定期巡回</a:t>
            </a:r>
            <a:r>
              <a:rPr lang="ja-JP" altLang="en-US" sz="2000" dirty="0" smtClean="0"/>
              <a:t>サービス</a:t>
            </a:r>
            <a:r>
              <a:rPr lang="ja-JP" altLang="en-US" sz="2000" dirty="0"/>
              <a:t>を行う訪問</a:t>
            </a:r>
            <a:r>
              <a:rPr lang="ja-JP" altLang="en-US" sz="2000" dirty="0" smtClean="0"/>
              <a:t>介護員等と密接に連携</a:t>
            </a:r>
            <a:r>
              <a:rPr lang="ja-JP" altLang="en-US" sz="2000" dirty="0"/>
              <a:t>し、利用者の心身の状況、その置かれて</a:t>
            </a:r>
            <a:r>
              <a:rPr lang="ja-JP" altLang="en-US" sz="2000" dirty="0" smtClean="0"/>
              <a:t>いる環境</a:t>
            </a:r>
            <a:r>
              <a:rPr lang="ja-JP" altLang="en-US" sz="2000" dirty="0"/>
              <a:t>等の的確な把握に努め、利用者又はその家族に対し、</a:t>
            </a:r>
            <a:r>
              <a:rPr lang="ja-JP" altLang="en-US" sz="2000" dirty="0" smtClean="0"/>
              <a:t>適切</a:t>
            </a:r>
            <a:r>
              <a:rPr lang="ja-JP" altLang="en-US" sz="2000" dirty="0"/>
              <a:t>な</a:t>
            </a:r>
            <a:r>
              <a:rPr lang="ja-JP" altLang="en-US" sz="2000" dirty="0" smtClean="0"/>
              <a:t>相談及び助言</a:t>
            </a:r>
            <a:r>
              <a:rPr lang="ja-JP" altLang="en-US" sz="2000" dirty="0"/>
              <a:t>を</a:t>
            </a:r>
            <a:r>
              <a:rPr lang="ja-JP" altLang="en-US" sz="2000" dirty="0" smtClean="0"/>
              <a:t>行う。</a:t>
            </a:r>
            <a:endParaRPr lang="ja-JP" altLang="en-US" sz="2000" dirty="0"/>
          </a:p>
          <a:p>
            <a:pPr marL="498475" indent="-234950"/>
            <a:r>
              <a:rPr lang="ja-JP" altLang="en-US" sz="2000" dirty="0" smtClean="0"/>
              <a:t>③ 随時</a:t>
            </a:r>
            <a:r>
              <a:rPr lang="ja-JP" altLang="en-US" sz="2000" dirty="0"/>
              <a:t>訪問サービスの提供に当たっては</a:t>
            </a:r>
            <a:r>
              <a:rPr lang="ja-JP" altLang="en-US" sz="2000" dirty="0" smtClean="0"/>
              <a:t>、計画に基づき</a:t>
            </a:r>
            <a:r>
              <a:rPr lang="ja-JP" altLang="en-US" sz="2000" dirty="0"/>
              <a:t>、利用者からの随時</a:t>
            </a:r>
            <a:r>
              <a:rPr lang="ja-JP" altLang="en-US" sz="2000" dirty="0" smtClean="0"/>
              <a:t>の連絡に迅速</a:t>
            </a:r>
            <a:r>
              <a:rPr lang="ja-JP" altLang="en-US" sz="2000" dirty="0"/>
              <a:t>に対応し、必要な援助を</a:t>
            </a:r>
            <a:r>
              <a:rPr lang="ja-JP" altLang="en-US" sz="2000" dirty="0" smtClean="0"/>
              <a:t>行う。</a:t>
            </a:r>
            <a:endParaRPr lang="ja-JP" altLang="en-US" sz="2000" dirty="0"/>
          </a:p>
          <a:p>
            <a:pPr marL="498475" indent="-234950"/>
            <a:r>
              <a:rPr lang="ja-JP" altLang="en-US" sz="2000" dirty="0" smtClean="0"/>
              <a:t>④ 訪問</a:t>
            </a:r>
            <a:r>
              <a:rPr lang="ja-JP" altLang="en-US" sz="2000" dirty="0"/>
              <a:t>看護</a:t>
            </a:r>
            <a:r>
              <a:rPr lang="ja-JP" altLang="en-US" sz="2000" dirty="0" smtClean="0"/>
              <a:t>サービスの</a:t>
            </a:r>
            <a:r>
              <a:rPr lang="ja-JP" altLang="en-US" sz="2000" dirty="0"/>
              <a:t>提供に当たっては、主治の医師との密接な連携</a:t>
            </a:r>
            <a:r>
              <a:rPr lang="ja-JP" altLang="en-US" sz="2000" dirty="0" smtClean="0"/>
              <a:t>及び計画に基づき</a:t>
            </a:r>
            <a:r>
              <a:rPr lang="ja-JP" altLang="en-US" sz="2000" dirty="0"/>
              <a:t>、</a:t>
            </a:r>
            <a:r>
              <a:rPr lang="ja-JP" altLang="en-US" sz="2000" dirty="0" smtClean="0"/>
              <a:t>利用者の</a:t>
            </a:r>
            <a:r>
              <a:rPr lang="ja-JP" altLang="en-US" sz="2000" dirty="0"/>
              <a:t>心身の機能の維持回復を図る</a:t>
            </a:r>
            <a:r>
              <a:rPr lang="ja-JP" altLang="en-US" sz="2000" dirty="0" smtClean="0"/>
              <a:t>よう妥当</a:t>
            </a:r>
            <a:r>
              <a:rPr lang="ja-JP" altLang="en-US" sz="2000" dirty="0"/>
              <a:t>適切に</a:t>
            </a:r>
            <a:r>
              <a:rPr lang="ja-JP" altLang="en-US" sz="2000" dirty="0" smtClean="0"/>
              <a:t>行う。</a:t>
            </a:r>
            <a:endParaRPr lang="en-US" altLang="ja-JP" sz="2000" dirty="0" smtClean="0"/>
          </a:p>
          <a:p>
            <a:pPr marL="471488" indent="-207963"/>
            <a:r>
              <a:rPr lang="ja-JP" altLang="en-US" sz="2000" dirty="0" smtClean="0"/>
              <a:t>⑤ 訪問</a:t>
            </a:r>
            <a:r>
              <a:rPr lang="ja-JP" altLang="en-US" sz="2000" dirty="0"/>
              <a:t>看護サービスの提供に当たっては、常に利用者の病状、心身の状況及びその置かれている</a:t>
            </a:r>
            <a:r>
              <a:rPr lang="ja-JP" altLang="en-US" sz="2000" dirty="0" smtClean="0"/>
              <a:t>環境</a:t>
            </a:r>
            <a:endParaRPr lang="ja-JP" altLang="en-US" sz="2000" dirty="0"/>
          </a:p>
        </p:txBody>
      </p:sp>
    </p:spTree>
    <p:extLst>
      <p:ext uri="{BB962C8B-B14F-4D97-AF65-F5344CB8AC3E}">
        <p14:creationId xmlns:p14="http://schemas.microsoft.com/office/powerpoint/2010/main" val="2235462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1" y="0"/>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（４）指導</a:t>
            </a:r>
            <a:r>
              <a:rPr lang="ja-JP" altLang="en-US" sz="2000" dirty="0"/>
              <a:t>監査の実施</a:t>
            </a:r>
            <a:r>
              <a:rPr lang="ja-JP" altLang="en-US" sz="2000" dirty="0" smtClean="0"/>
              <a:t>形態及び方法</a:t>
            </a:r>
            <a:endParaRPr lang="en-US" altLang="ja-JP" sz="2000" dirty="0" smtClean="0"/>
          </a:p>
          <a:p>
            <a:pPr marL="0" indent="0">
              <a:spcBef>
                <a:spcPts val="600"/>
              </a:spcBef>
              <a:buNone/>
            </a:pPr>
            <a:r>
              <a:rPr lang="ja-JP" altLang="en-US" sz="2000" dirty="0" smtClean="0"/>
              <a:t>　①</a:t>
            </a:r>
            <a:r>
              <a:rPr lang="ja-JP" altLang="en-US" sz="2000" dirty="0"/>
              <a:t>　集団指導</a:t>
            </a:r>
          </a:p>
          <a:p>
            <a:pPr marL="442913" indent="0">
              <a:spcBef>
                <a:spcPts val="600"/>
              </a:spcBef>
              <a:buNone/>
            </a:pPr>
            <a:r>
              <a:rPr lang="ja-JP" altLang="en-US" sz="2000" dirty="0"/>
              <a:t>　</a:t>
            </a:r>
            <a:r>
              <a:rPr lang="ja-JP" altLang="en-US" sz="2000" dirty="0" smtClean="0"/>
              <a:t>町</a:t>
            </a:r>
            <a:r>
              <a:rPr lang="ja-JP" altLang="en-US" sz="2000" dirty="0"/>
              <a:t>が指定した全ての事</a:t>
            </a:r>
            <a:r>
              <a:rPr lang="ja-JP" altLang="en-US" sz="2000" dirty="0" smtClean="0"/>
              <a:t>業者を</a:t>
            </a:r>
            <a:r>
              <a:rPr lang="ja-JP" altLang="en-US" sz="2000" dirty="0"/>
              <a:t>対象に、年</a:t>
            </a:r>
            <a:r>
              <a:rPr lang="ja-JP" altLang="en-US" sz="2000" dirty="0" smtClean="0"/>
              <a:t>１回、オンライン</a:t>
            </a:r>
            <a:r>
              <a:rPr lang="ja-JP" altLang="en-US" sz="2000" dirty="0"/>
              <a:t>等</a:t>
            </a:r>
            <a:r>
              <a:rPr lang="en-US" altLang="ja-JP" sz="2000" dirty="0"/>
              <a:t>(</a:t>
            </a:r>
            <a:r>
              <a:rPr lang="ja-JP" altLang="en-US" sz="2000" dirty="0"/>
              <a:t>オンライン会議システム、ホームページ等</a:t>
            </a:r>
            <a:r>
              <a:rPr lang="en-US" altLang="ja-JP" sz="2000" dirty="0"/>
              <a:t>)</a:t>
            </a:r>
            <a:r>
              <a:rPr lang="ja-JP" altLang="en-US" sz="2000" dirty="0"/>
              <a:t>を活用した動画の配信等により</a:t>
            </a:r>
            <a:r>
              <a:rPr lang="ja-JP" altLang="en-US" sz="2000" dirty="0" smtClean="0"/>
              <a:t>実施します。</a:t>
            </a:r>
            <a:endParaRPr lang="ja-JP" altLang="en-US" sz="2000" dirty="0"/>
          </a:p>
          <a:p>
            <a:pPr marL="265113" indent="0">
              <a:spcBef>
                <a:spcPts val="600"/>
              </a:spcBef>
              <a:buNone/>
            </a:pPr>
            <a:endParaRPr lang="en-US" altLang="ja-JP" sz="500" dirty="0" smtClean="0"/>
          </a:p>
          <a:p>
            <a:pPr marL="265113" indent="0">
              <a:spcBef>
                <a:spcPts val="600"/>
              </a:spcBef>
              <a:buNone/>
            </a:pPr>
            <a:r>
              <a:rPr lang="ja-JP" altLang="en-US" sz="2000" dirty="0" smtClean="0"/>
              <a:t>②</a:t>
            </a:r>
            <a:r>
              <a:rPr lang="ja-JP" altLang="en-US" sz="2000" dirty="0"/>
              <a:t>　運営指導　</a:t>
            </a:r>
            <a:endParaRPr lang="en-US" altLang="ja-JP" sz="2000" dirty="0" smtClean="0"/>
          </a:p>
          <a:p>
            <a:pPr marL="265113" indent="0">
              <a:spcBef>
                <a:spcPts val="600"/>
              </a:spcBef>
              <a:buNone/>
            </a:pPr>
            <a:r>
              <a:rPr lang="ja-JP" altLang="en-US" sz="2000" dirty="0"/>
              <a:t>　</a:t>
            </a:r>
            <a:r>
              <a:rPr lang="ja-JP" altLang="en-US" sz="2000" dirty="0" smtClean="0"/>
              <a:t>〇 原則</a:t>
            </a:r>
            <a:r>
              <a:rPr lang="ja-JP" altLang="en-US" sz="2000" dirty="0"/>
              <a:t>として、町が指定した全ての事</a:t>
            </a:r>
            <a:r>
              <a:rPr lang="ja-JP" altLang="en-US" sz="2000" dirty="0" smtClean="0"/>
              <a:t>業者等を</a:t>
            </a:r>
            <a:r>
              <a:rPr lang="ja-JP" altLang="en-US" sz="2000" dirty="0"/>
              <a:t>対象に</a:t>
            </a:r>
            <a:r>
              <a:rPr lang="ja-JP" altLang="en-US" sz="2000" dirty="0" smtClean="0"/>
              <a:t>、３年度</a:t>
            </a:r>
            <a:r>
              <a:rPr lang="ja-JP" altLang="en-US" sz="2000" dirty="0"/>
              <a:t>に一度の周期</a:t>
            </a:r>
            <a:r>
              <a:rPr lang="ja-JP" altLang="en-US" sz="2000" dirty="0" smtClean="0"/>
              <a:t>で実施します。</a:t>
            </a:r>
            <a:endParaRPr lang="en-US" altLang="ja-JP" sz="2000" dirty="0" smtClean="0"/>
          </a:p>
          <a:p>
            <a:pPr marL="265113" indent="0">
              <a:spcBef>
                <a:spcPts val="600"/>
              </a:spcBef>
              <a:buNone/>
            </a:pPr>
            <a:r>
              <a:rPr lang="ja-JP" altLang="en-US" sz="2000" dirty="0"/>
              <a:t>　</a:t>
            </a:r>
            <a:r>
              <a:rPr lang="ja-JP" altLang="en-US" sz="2000" dirty="0" smtClean="0"/>
              <a:t>〇 次</a:t>
            </a:r>
            <a:r>
              <a:rPr lang="ja-JP" altLang="en-US" sz="2000" dirty="0"/>
              <a:t>のア～ウの内容について、関係者から関係書類等を基に説明を求める面談方式で行います。</a:t>
            </a:r>
          </a:p>
          <a:p>
            <a:pPr marL="0" indent="0">
              <a:spcBef>
                <a:spcPts val="600"/>
              </a:spcBef>
              <a:buNone/>
            </a:pPr>
            <a:r>
              <a:rPr lang="ja-JP" altLang="en-US" sz="2000" dirty="0"/>
              <a:t>　　</a:t>
            </a:r>
            <a:r>
              <a:rPr lang="ja-JP" altLang="en-US" sz="2000" dirty="0" smtClean="0"/>
              <a:t>　ア</a:t>
            </a:r>
            <a:r>
              <a:rPr lang="ja-JP" altLang="en-US" sz="2000" dirty="0"/>
              <a:t>　介護サービスの実施</a:t>
            </a:r>
            <a:r>
              <a:rPr lang="ja-JP" altLang="en-US" sz="2000" dirty="0" smtClean="0"/>
              <a:t>状況</a:t>
            </a:r>
            <a:endParaRPr lang="en-US" altLang="ja-JP" sz="2000" dirty="0" smtClean="0"/>
          </a:p>
          <a:p>
            <a:pPr marL="0" indent="0">
              <a:spcBef>
                <a:spcPts val="600"/>
              </a:spcBef>
              <a:buNone/>
            </a:pPr>
            <a:r>
              <a:rPr lang="ja-JP" altLang="en-US" sz="2000" dirty="0"/>
              <a:t>　　</a:t>
            </a:r>
            <a:r>
              <a:rPr lang="ja-JP" altLang="en-US" sz="2000" dirty="0" smtClean="0"/>
              <a:t>　イ</a:t>
            </a:r>
            <a:r>
              <a:rPr lang="ja-JP" altLang="en-US" sz="2000" dirty="0"/>
              <a:t>　最低基準等運営</a:t>
            </a:r>
            <a:r>
              <a:rPr lang="ja-JP" altLang="en-US" sz="2000" dirty="0" smtClean="0"/>
              <a:t>体制</a:t>
            </a:r>
            <a:endParaRPr lang="en-US" altLang="ja-JP" sz="2000" dirty="0" smtClean="0"/>
          </a:p>
          <a:p>
            <a:pPr marL="0" indent="0">
              <a:spcBef>
                <a:spcPts val="600"/>
              </a:spcBef>
              <a:buNone/>
            </a:pPr>
            <a:r>
              <a:rPr lang="ja-JP" altLang="en-US" sz="2000" dirty="0"/>
              <a:t>　　</a:t>
            </a:r>
            <a:r>
              <a:rPr lang="ja-JP" altLang="en-US" sz="2000" dirty="0" smtClean="0"/>
              <a:t>　ウ</a:t>
            </a:r>
            <a:r>
              <a:rPr lang="ja-JP" altLang="en-US" sz="2000" dirty="0"/>
              <a:t>　介護報酬請求</a:t>
            </a:r>
          </a:p>
          <a:p>
            <a:pPr marL="900113" indent="-635000">
              <a:spcBef>
                <a:spcPts val="600"/>
              </a:spcBef>
              <a:buNone/>
            </a:pPr>
            <a:r>
              <a:rPr lang="ja-JP" altLang="en-US" sz="2000" dirty="0" smtClean="0"/>
              <a:t>　　</a:t>
            </a:r>
            <a:r>
              <a:rPr lang="en-US" altLang="ja-JP" sz="2000" dirty="0" smtClean="0"/>
              <a:t>※</a:t>
            </a:r>
            <a:r>
              <a:rPr lang="ja-JP" altLang="en-US" sz="2000" dirty="0" smtClean="0"/>
              <a:t>上記</a:t>
            </a:r>
            <a:r>
              <a:rPr lang="ja-JP" altLang="en-US" sz="2000" dirty="0"/>
              <a:t>ア及びイについては、利用者保護等の観点から重要と考えられる標準的な確認すべき項目（以下「確認項目」という。）及び標準的な確認すべき文書（以下「確認文書」という。）に基づき実施します</a:t>
            </a:r>
            <a:r>
              <a:rPr lang="ja-JP" altLang="en-US" sz="2000" dirty="0" smtClean="0"/>
              <a:t>。確認項目及び確認文書は、自己点検シート（随時、菊陽町ホームページに掲載します。）に記載します。</a:t>
            </a:r>
            <a:endParaRPr lang="en-US" altLang="ja-JP" sz="2000" dirty="0" smtClean="0"/>
          </a:p>
          <a:p>
            <a:pPr marL="900113" indent="-635000">
              <a:spcBef>
                <a:spcPts val="600"/>
              </a:spcBef>
              <a:buNone/>
            </a:pPr>
            <a:r>
              <a:rPr lang="ja-JP" altLang="en-US" sz="2000" dirty="0"/>
              <a:t>　</a:t>
            </a:r>
            <a:r>
              <a:rPr lang="ja-JP" altLang="en-US" sz="2000" dirty="0" smtClean="0"/>
              <a:t>〇 事前</a:t>
            </a:r>
            <a:r>
              <a:rPr lang="ja-JP" altLang="en-US" sz="2000" dirty="0"/>
              <a:t>確認資料として、自己</a:t>
            </a:r>
            <a:r>
              <a:rPr lang="ja-JP" altLang="en-US" sz="2000" dirty="0" smtClean="0"/>
              <a:t>点検シートを</a:t>
            </a:r>
            <a:r>
              <a:rPr lang="ja-JP" altLang="en-US" sz="2000" dirty="0"/>
              <a:t>事前に提出していただきます</a:t>
            </a:r>
            <a:r>
              <a:rPr lang="ja-JP" altLang="en-US" sz="2000" dirty="0" smtClean="0"/>
              <a:t>。</a:t>
            </a:r>
            <a:endParaRPr lang="en-US" altLang="ja-JP" sz="2000" dirty="0" smtClean="0"/>
          </a:p>
          <a:p>
            <a:pPr marL="900113" indent="-635000">
              <a:spcBef>
                <a:spcPts val="600"/>
              </a:spcBef>
              <a:buNone/>
            </a:pPr>
            <a:r>
              <a:rPr lang="ja-JP" altLang="en-US" sz="2000" dirty="0" smtClean="0"/>
              <a:t>　〇 運営</a:t>
            </a:r>
            <a:r>
              <a:rPr lang="ja-JP" altLang="en-US" sz="2000" dirty="0"/>
              <a:t>指導の結果、改善を要すると認められる事項がある場合は、後日文書により通知し、改善報告書の提出を求めます。</a:t>
            </a:r>
            <a:endParaRPr lang="en-US" altLang="ja-JP" sz="2000" dirty="0"/>
          </a:p>
          <a:p>
            <a:pPr marL="265113" indent="0">
              <a:spcBef>
                <a:spcPts val="600"/>
              </a:spcBef>
              <a:buNone/>
            </a:pPr>
            <a:endParaRPr lang="en-US" altLang="ja-JP" sz="500" dirty="0" smtClean="0"/>
          </a:p>
          <a:p>
            <a:pPr marL="265113" indent="0">
              <a:spcBef>
                <a:spcPts val="600"/>
              </a:spcBef>
              <a:buNone/>
            </a:pPr>
            <a:r>
              <a:rPr lang="ja-JP" altLang="en-US" sz="2000" dirty="0" smtClean="0"/>
              <a:t>③</a:t>
            </a:r>
            <a:r>
              <a:rPr lang="ja-JP" altLang="en-US" sz="2000" dirty="0"/>
              <a:t>　監査</a:t>
            </a:r>
          </a:p>
          <a:p>
            <a:pPr marL="442913" indent="0">
              <a:spcBef>
                <a:spcPts val="600"/>
              </a:spcBef>
              <a:buNone/>
              <a:tabLst>
                <a:tab pos="442913" algn="l"/>
              </a:tabLst>
            </a:pPr>
            <a:r>
              <a:rPr lang="ja-JP" altLang="en-US" sz="2000" dirty="0" smtClean="0"/>
              <a:t>　著しい</a:t>
            </a:r>
            <a:r>
              <a:rPr lang="ja-JP" altLang="en-US" sz="2000" dirty="0"/>
              <a:t>指定基準違反又は不正</a:t>
            </a:r>
            <a:r>
              <a:rPr lang="ja-JP" altLang="en-US" sz="2000" dirty="0" smtClean="0"/>
              <a:t>請求若しく</a:t>
            </a:r>
            <a:r>
              <a:rPr lang="ja-JP" altLang="en-US" sz="2000" dirty="0"/>
              <a:t>は人格尊重義務違反が確認された場合又はその疑いがある場合に</a:t>
            </a:r>
            <a:r>
              <a:rPr lang="ja-JP" altLang="en-US" sz="2000" dirty="0" smtClean="0"/>
              <a:t>実施します。</a:t>
            </a:r>
            <a:endParaRPr lang="ja-JP" altLang="en-US" sz="2000"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5</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6293211"/>
      </p:ext>
    </p:extLst>
  </p:cSld>
  <p:clrMapOvr>
    <a:masterClrMapping/>
  </p:clrMapOvr>
  <mc:AlternateContent xmlns:mc="http://schemas.openxmlformats.org/markup-compatibility/2006" xmlns:p14="http://schemas.microsoft.com/office/powerpoint/2010/main">
    <mc:Choice Requires="p14">
      <p:transition spd="slow" p14:dur="2000" advTm="20143"/>
    </mc:Choice>
    <mc:Fallback xmlns="">
      <p:transition spd="slow" advTm="2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41D9830F-53EB-46B6-9EC0-C4C68F82A889}" type="slidenum">
              <a:rPr kumimoji="1" lang="ja-JP" altLang="en-US" smtClean="0"/>
              <a:t>50</a:t>
            </a:fld>
            <a:endParaRPr kumimoji="1" lang="ja-JP" altLang="en-US" dirty="0"/>
          </a:p>
        </p:txBody>
      </p:sp>
      <p:sp>
        <p:nvSpPr>
          <p:cNvPr id="3" name="正方形/長方形 2"/>
          <p:cNvSpPr/>
          <p:nvPr/>
        </p:nvSpPr>
        <p:spPr>
          <a:xfrm>
            <a:off x="0" y="0"/>
            <a:ext cx="12191999" cy="7602081"/>
          </a:xfrm>
          <a:prstGeom prst="rect">
            <a:avLst/>
          </a:prstGeom>
        </p:spPr>
        <p:txBody>
          <a:bodyPr wrap="square">
            <a:spAutoFit/>
          </a:bodyPr>
          <a:lstStyle/>
          <a:p>
            <a:pPr marL="471488" indent="-28575"/>
            <a:r>
              <a:rPr lang="ja-JP" altLang="en-US" sz="2000" dirty="0"/>
              <a:t>の的確な把握に努め、利用者又はその家族に対し、適切な指導等を</a:t>
            </a:r>
            <a:r>
              <a:rPr lang="ja-JP" altLang="en-US" sz="2000" dirty="0" smtClean="0"/>
              <a:t>行う。</a:t>
            </a:r>
            <a:endParaRPr lang="en-US" altLang="ja-JP" sz="2000" dirty="0"/>
          </a:p>
          <a:p>
            <a:pPr marL="471488" indent="-207963"/>
            <a:r>
              <a:rPr lang="ja-JP" altLang="en-US" sz="2000" dirty="0" smtClean="0"/>
              <a:t>⑥ 訪問</a:t>
            </a:r>
            <a:r>
              <a:rPr lang="ja-JP" altLang="en-US" sz="2000" dirty="0"/>
              <a:t>看護サービスの提供に当たっては、医学の立場を堅持し、広く一般に認められていない看護等については行っては</a:t>
            </a:r>
            <a:r>
              <a:rPr lang="ja-JP" altLang="en-US" sz="2000" dirty="0" smtClean="0"/>
              <a:t>ならない。</a:t>
            </a:r>
            <a:endParaRPr lang="en-US" altLang="ja-JP" sz="2000" dirty="0" smtClean="0"/>
          </a:p>
          <a:p>
            <a:pPr marL="471488" indent="-207963"/>
            <a:r>
              <a:rPr lang="ja-JP" altLang="en-US" sz="2000" dirty="0" smtClean="0"/>
              <a:t>⑦ サービス</a:t>
            </a:r>
            <a:r>
              <a:rPr lang="ja-JP" altLang="en-US" sz="2000" dirty="0"/>
              <a:t>の提供に当たっては、懇切丁寧に行うことを</a:t>
            </a:r>
            <a:r>
              <a:rPr lang="ja-JP" altLang="en-US" sz="2000" dirty="0" smtClean="0"/>
              <a:t>旨と</a:t>
            </a:r>
            <a:r>
              <a:rPr lang="ja-JP" altLang="en-US" sz="2000" dirty="0"/>
              <a:t>し、利用者又はその家族に対し、サービスの提供方法等について、理解しやすいように説明を</a:t>
            </a:r>
            <a:r>
              <a:rPr lang="ja-JP" altLang="en-US" sz="2000" dirty="0" smtClean="0"/>
              <a:t>行う。</a:t>
            </a:r>
            <a:endParaRPr lang="ja-JP" altLang="en-US" sz="2000" dirty="0"/>
          </a:p>
          <a:p>
            <a:pPr marL="471488" indent="-207963"/>
            <a:r>
              <a:rPr lang="ja-JP" altLang="en-US" sz="2000" dirty="0" smtClean="0"/>
              <a:t>⑧  サービス</a:t>
            </a:r>
            <a:r>
              <a:rPr lang="ja-JP" altLang="en-US" sz="2000" dirty="0"/>
              <a:t>の提供に当たっては、当該利用者又</a:t>
            </a:r>
            <a:r>
              <a:rPr lang="ja-JP" altLang="en-US" sz="2000" dirty="0" smtClean="0"/>
              <a:t>は他の</a:t>
            </a:r>
            <a:r>
              <a:rPr lang="ja-JP" altLang="en-US" sz="2000" dirty="0"/>
              <a:t>利用者等の生命又は身体を保護するため緊急やむを得ない場合を除き、身体的拘束その他利用者の行動を制限する行為を行ってはならない。</a:t>
            </a:r>
            <a:endParaRPr lang="en-US" altLang="ja-JP" sz="2000" dirty="0"/>
          </a:p>
          <a:p>
            <a:pPr marL="471488" indent="-207963"/>
            <a:r>
              <a:rPr lang="ja-JP" altLang="en-US" sz="2000" dirty="0" smtClean="0"/>
              <a:t>⑨ やむを得ず</a:t>
            </a:r>
            <a:r>
              <a:rPr lang="ja-JP" altLang="en-US" sz="2000" dirty="0"/>
              <a:t>身体的拘束を行う場合には、その態様及び時間、その際の利用者の心身の状況並びに緊急やむを得ない理由を記録しなければならない</a:t>
            </a:r>
            <a:r>
              <a:rPr lang="ja-JP" altLang="en-US" sz="2000" dirty="0" smtClean="0"/>
              <a:t>。</a:t>
            </a:r>
            <a:endParaRPr lang="en-US" altLang="ja-JP" sz="2000" dirty="0" smtClean="0"/>
          </a:p>
          <a:p>
            <a:pPr marL="471488" indent="-207963"/>
            <a:r>
              <a:rPr lang="ja-JP" altLang="en-US" sz="2000" dirty="0" smtClean="0"/>
              <a:t>⑩ </a:t>
            </a:r>
            <a:r>
              <a:rPr lang="ja-JP" altLang="en-US" sz="2000" dirty="0"/>
              <a:t>サービスの提供に当たり利用者から合鍵を預かる場合には、その管理を厳重に行うとともに、管理方法、紛失した場合の対処方法その他必要な事項を記載した文書を利用者に交付する</a:t>
            </a:r>
            <a:r>
              <a:rPr lang="ja-JP" altLang="en-US" sz="2000" dirty="0" smtClean="0"/>
              <a:t>。</a:t>
            </a:r>
            <a:endParaRPr lang="en-US" altLang="ja-JP" sz="2000" dirty="0" smtClean="0"/>
          </a:p>
          <a:p>
            <a:pPr marL="471488" indent="-207963"/>
            <a:r>
              <a:rPr lang="ja-JP" altLang="en-US" sz="2000" dirty="0"/>
              <a:t>⑪</a:t>
            </a:r>
            <a:r>
              <a:rPr lang="ja-JP" altLang="en-US" sz="2000" dirty="0" smtClean="0"/>
              <a:t> </a:t>
            </a:r>
            <a:r>
              <a:rPr lang="ja-JP" altLang="en-US" sz="2000" dirty="0"/>
              <a:t>サービスの提供に当たっては、介護技術及び医学の進歩に対応し、適切な介護技術及び看護技術をもってサービスの提供を行う。</a:t>
            </a:r>
            <a:endParaRPr lang="en-US" altLang="ja-JP" sz="2000" dirty="0"/>
          </a:p>
          <a:p>
            <a:endParaRPr lang="en-US" altLang="ja-JP" sz="2000" dirty="0" smtClean="0"/>
          </a:p>
          <a:p>
            <a:r>
              <a:rPr lang="ja-JP" altLang="en-US" sz="2000" b="1" dirty="0" smtClean="0"/>
              <a:t>（１３）主</a:t>
            </a:r>
            <a:r>
              <a:rPr lang="ja-JP" altLang="en-US" sz="2000" b="1" dirty="0"/>
              <a:t>治の医師との関係</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23】</a:t>
            </a:r>
          </a:p>
          <a:p>
            <a:pPr marL="471488" indent="-207963"/>
            <a:r>
              <a:rPr lang="ja-JP" altLang="en-US" sz="2000" dirty="0" smtClean="0"/>
              <a:t>① 事業所</a:t>
            </a:r>
            <a:r>
              <a:rPr lang="ja-JP" altLang="en-US" sz="2000" dirty="0"/>
              <a:t>の常勤看護師等は、主治医の指示に基づき適切な訪問看護サービスが行われるよう必要な管理を</a:t>
            </a:r>
            <a:r>
              <a:rPr lang="ja-JP" altLang="en-US" sz="2000" dirty="0" smtClean="0"/>
              <a:t>しなければならない。</a:t>
            </a:r>
            <a:endParaRPr lang="en-US" altLang="ja-JP" sz="2000" dirty="0" smtClean="0"/>
          </a:p>
          <a:p>
            <a:pPr marL="471488" indent="-207963"/>
            <a:r>
              <a:rPr lang="ja-JP" altLang="en-US" sz="2000" spc="-50" dirty="0" smtClean="0"/>
              <a:t>② 事</a:t>
            </a:r>
            <a:r>
              <a:rPr lang="ja-JP" altLang="en-US" sz="2000" spc="-50" dirty="0"/>
              <a:t>業者は、訪問看護サービスの提供の開始に際し、主治医による指示書の交付を受けなければならない</a:t>
            </a:r>
            <a:r>
              <a:rPr lang="ja-JP" altLang="en-US" sz="2000" spc="-50" dirty="0" smtClean="0"/>
              <a:t>。</a:t>
            </a:r>
            <a:endParaRPr lang="en-US" altLang="ja-JP" sz="2000" spc="-50" dirty="0" smtClean="0"/>
          </a:p>
          <a:p>
            <a:pPr marL="471488" indent="-207963"/>
            <a:endParaRPr lang="en-US" altLang="ja-JP" sz="2000" spc="-50" dirty="0"/>
          </a:p>
          <a:p>
            <a:pPr marL="471488" indent="-207963"/>
            <a:endParaRPr lang="en-US" altLang="ja-JP" sz="2000" spc="-50" dirty="0" smtClean="0"/>
          </a:p>
          <a:p>
            <a:pPr marL="471488" indent="-207963"/>
            <a:endParaRPr lang="en-US" altLang="ja-JP" sz="800" spc="-50" dirty="0"/>
          </a:p>
          <a:p>
            <a:pPr marL="471488" indent="-207963"/>
            <a:r>
              <a:rPr lang="ja-JP" altLang="en-US" sz="2000" dirty="0">
                <a:solidFill>
                  <a:prstClr val="black"/>
                </a:solidFill>
              </a:rPr>
              <a:t>③ 事業者は、主治医に定期巡回・随時対応型訪問介護看護計画及び訪問看護報告書を提出し、</a:t>
            </a:r>
            <a:r>
              <a:rPr lang="ja-JP" altLang="en-US" sz="2000" dirty="0" smtClean="0">
                <a:solidFill>
                  <a:prstClr val="black"/>
                </a:solidFill>
              </a:rPr>
              <a:t>訪問</a:t>
            </a:r>
            <a:r>
              <a:rPr lang="ja-JP" altLang="en-US" sz="2000" dirty="0" smtClean="0"/>
              <a:t>　</a:t>
            </a:r>
            <a:endParaRPr lang="en-US" altLang="ja-JP" sz="2000" dirty="0" smtClean="0"/>
          </a:p>
          <a:p>
            <a:pPr marL="415925" indent="-415925"/>
            <a:endParaRPr lang="en-US" altLang="ja-JP" sz="2000" dirty="0"/>
          </a:p>
          <a:p>
            <a:pPr marL="415925" indent="-415925"/>
            <a:endParaRPr lang="en-US" altLang="ja-JP" sz="2000" dirty="0" smtClean="0"/>
          </a:p>
          <a:p>
            <a:pPr marL="415925" indent="-415925"/>
            <a:endParaRPr lang="en-US" altLang="ja-JP" sz="2000" dirty="0"/>
          </a:p>
        </p:txBody>
      </p:sp>
      <p:sp>
        <p:nvSpPr>
          <p:cNvPr id="4" name="正方形/長方形 3"/>
          <p:cNvSpPr/>
          <p:nvPr/>
        </p:nvSpPr>
        <p:spPr>
          <a:xfrm>
            <a:off x="571501" y="5506522"/>
            <a:ext cx="11301412" cy="707886"/>
          </a:xfrm>
          <a:prstGeom prst="rect">
            <a:avLst/>
          </a:prstGeom>
          <a:ln w="6350">
            <a:solidFill>
              <a:schemeClr val="tx1"/>
            </a:solidFill>
            <a:prstDash val="sysDot"/>
          </a:ln>
        </p:spPr>
        <p:txBody>
          <a:bodyPr wrap="square" anchor="ctr" anchorCtr="0">
            <a:spAutoFit/>
          </a:bodyPr>
          <a:lstStyle/>
          <a:p>
            <a:pPr marL="207963" lvl="0" indent="-207963">
              <a:tabLst>
                <a:tab pos="0" algn="l"/>
                <a:tab pos="185738" algn="l"/>
              </a:tabLst>
            </a:pPr>
            <a:r>
              <a:rPr lang="en-US" altLang="ja-JP" sz="2000" dirty="0">
                <a:solidFill>
                  <a:prstClr val="black"/>
                </a:solidFill>
              </a:rPr>
              <a:t>※ </a:t>
            </a:r>
            <a:r>
              <a:rPr lang="ja-JP" altLang="en-US" sz="2000" dirty="0">
                <a:solidFill>
                  <a:prstClr val="black"/>
                </a:solidFill>
              </a:rPr>
              <a:t>主治医とは、利用申込者の選定により加療している医師をいい、主治医以外の複数の医師から指示書の交付を受けることはできない。</a:t>
            </a:r>
          </a:p>
        </p:txBody>
      </p:sp>
    </p:spTree>
    <p:extLst>
      <p:ext uri="{BB962C8B-B14F-4D97-AF65-F5344CB8AC3E}">
        <p14:creationId xmlns:p14="http://schemas.microsoft.com/office/powerpoint/2010/main" val="9738514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40566"/>
            <a:ext cx="2743200" cy="365125"/>
          </a:xfrm>
        </p:spPr>
        <p:txBody>
          <a:bodyPr/>
          <a:lstStyle/>
          <a:p>
            <a:fld id="{41D9830F-53EB-46B6-9EC0-C4C68F82A889}" type="slidenum">
              <a:rPr kumimoji="1" lang="ja-JP" altLang="en-US" smtClean="0"/>
              <a:t>51</a:t>
            </a:fld>
            <a:endParaRPr kumimoji="1" lang="ja-JP" altLang="en-US" dirty="0"/>
          </a:p>
        </p:txBody>
      </p:sp>
      <p:sp>
        <p:nvSpPr>
          <p:cNvPr id="4" name="正方形/長方形 3"/>
          <p:cNvSpPr/>
          <p:nvPr/>
        </p:nvSpPr>
        <p:spPr>
          <a:xfrm>
            <a:off x="0" y="0"/>
            <a:ext cx="12192000" cy="4985980"/>
          </a:xfrm>
          <a:prstGeom prst="rect">
            <a:avLst/>
          </a:prstGeom>
        </p:spPr>
        <p:txBody>
          <a:bodyPr wrap="square">
            <a:spAutoFit/>
          </a:bodyPr>
          <a:lstStyle/>
          <a:p>
            <a:pPr marL="415925" indent="26988"/>
            <a:r>
              <a:rPr lang="ja-JP" altLang="en-US" sz="2000" dirty="0" smtClean="0">
                <a:solidFill>
                  <a:prstClr val="black"/>
                </a:solidFill>
              </a:rPr>
              <a:t>看護サービス</a:t>
            </a:r>
            <a:r>
              <a:rPr lang="ja-JP" altLang="en-US" sz="2000" dirty="0">
                <a:solidFill>
                  <a:prstClr val="black"/>
                </a:solidFill>
              </a:rPr>
              <a:t>の提供に当たって主治医との密接な連携を図らなければならない。</a:t>
            </a:r>
            <a:endParaRPr lang="en-US" altLang="ja-JP" sz="2000" dirty="0">
              <a:solidFill>
                <a:prstClr val="black"/>
              </a:solidFill>
            </a:endParaRPr>
          </a:p>
          <a:p>
            <a:pPr marL="415925" lvl="0" indent="-415925"/>
            <a:r>
              <a:rPr lang="ja-JP" altLang="en-US" sz="2000" dirty="0">
                <a:solidFill>
                  <a:prstClr val="black"/>
                </a:solidFill>
              </a:rPr>
              <a:t>　④ 医療機関が事業所を運営する場合にあっては、主治医の文書による指示並びに定期巡回・随時対応型訪問介護看護計画及び訪問看護報告書の提出は、診療記録への記載をもって代えることができる。</a:t>
            </a:r>
            <a:endParaRPr lang="en-US" altLang="ja-JP" sz="2000" dirty="0">
              <a:solidFill>
                <a:prstClr val="black"/>
              </a:solidFill>
            </a:endParaRPr>
          </a:p>
          <a:p>
            <a:pPr marL="415925" lvl="0" indent="-415925"/>
            <a:endParaRPr lang="en-US" altLang="ja-JP" dirty="0">
              <a:solidFill>
                <a:prstClr val="black"/>
              </a:solidFill>
            </a:endParaRPr>
          </a:p>
          <a:p>
            <a:pPr lvl="0"/>
            <a:r>
              <a:rPr lang="ja-JP" altLang="en-US" sz="2000" b="1" dirty="0">
                <a:solidFill>
                  <a:prstClr val="black"/>
                </a:solidFill>
              </a:rPr>
              <a:t>（１４）</a:t>
            </a:r>
            <a:r>
              <a:rPr lang="en-US" altLang="ja-JP" sz="2000" b="1" dirty="0">
                <a:solidFill>
                  <a:prstClr val="black"/>
                </a:solidFill>
              </a:rPr>
              <a:t> </a:t>
            </a:r>
            <a:r>
              <a:rPr lang="ja-JP" altLang="en-US" sz="2000" b="1" dirty="0">
                <a:solidFill>
                  <a:prstClr val="black"/>
                </a:solidFill>
              </a:rPr>
              <a:t>定期巡回・随時対応 型 訪問介護看護計画等の作成</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3</a:t>
            </a:r>
            <a:r>
              <a:rPr lang="ja-JP" altLang="en-US" sz="2000" b="1" dirty="0">
                <a:solidFill>
                  <a:prstClr val="black"/>
                </a:solidFill>
              </a:rPr>
              <a:t>条の</a:t>
            </a:r>
            <a:r>
              <a:rPr lang="en-US" altLang="ja-JP" sz="2000" b="1" dirty="0">
                <a:solidFill>
                  <a:prstClr val="black"/>
                </a:solidFill>
              </a:rPr>
              <a:t>24】</a:t>
            </a:r>
          </a:p>
          <a:p>
            <a:pPr marL="498475" lvl="0" indent="-234950"/>
            <a:r>
              <a:rPr lang="en-US" altLang="ja-JP" sz="2000" dirty="0">
                <a:solidFill>
                  <a:prstClr val="black"/>
                </a:solidFill>
              </a:rPr>
              <a:t>① </a:t>
            </a:r>
            <a:r>
              <a:rPr lang="ja-JP" altLang="en-US" sz="2000" dirty="0">
                <a:solidFill>
                  <a:prstClr val="black"/>
                </a:solidFill>
              </a:rPr>
              <a:t>計画作成責任者は、利用者の日常生活全般の状況及び希望を</a:t>
            </a:r>
            <a:r>
              <a:rPr lang="ja-JP" altLang="en-US" sz="2000" dirty="0" smtClean="0">
                <a:solidFill>
                  <a:prstClr val="black"/>
                </a:solidFill>
              </a:rPr>
              <a:t>踏まえて</a:t>
            </a:r>
            <a:r>
              <a:rPr lang="ja-JP" altLang="en-US" sz="2000" dirty="0">
                <a:solidFill>
                  <a:prstClr val="black"/>
                </a:solidFill>
              </a:rPr>
              <a:t>、定期巡回サービス及び随時訪問サービスの目標、当該目標を達成するための具体的</a:t>
            </a:r>
            <a:r>
              <a:rPr lang="ja-JP" altLang="en-US" sz="2000" dirty="0" smtClean="0">
                <a:solidFill>
                  <a:prstClr val="black"/>
                </a:solidFill>
              </a:rPr>
              <a:t>な定期巡回サービス及び随時訪問サービスの</a:t>
            </a:r>
            <a:r>
              <a:rPr lang="ja-JP" altLang="en-US" sz="2000" dirty="0">
                <a:solidFill>
                  <a:prstClr val="black"/>
                </a:solidFill>
              </a:rPr>
              <a:t>内容等を記載した定期巡回・随時対応型訪問介護看護</a:t>
            </a:r>
            <a:r>
              <a:rPr lang="ja-JP" altLang="en-US" sz="2000" dirty="0" smtClean="0">
                <a:solidFill>
                  <a:prstClr val="black"/>
                </a:solidFill>
              </a:rPr>
              <a:t>計画</a:t>
            </a:r>
            <a:r>
              <a:rPr lang="en-US" altLang="ja-JP" sz="2000" dirty="0" smtClean="0">
                <a:solidFill>
                  <a:prstClr val="black"/>
                </a:solidFill>
              </a:rPr>
              <a:t>(</a:t>
            </a:r>
            <a:r>
              <a:rPr lang="ja-JP" altLang="en-US" sz="2000" dirty="0" smtClean="0">
                <a:solidFill>
                  <a:prstClr val="black"/>
                </a:solidFill>
              </a:rPr>
              <a:t>以下「計画」</a:t>
            </a:r>
            <a:r>
              <a:rPr lang="en-US" altLang="ja-JP" sz="2000" dirty="0" smtClean="0">
                <a:solidFill>
                  <a:prstClr val="black"/>
                </a:solidFill>
              </a:rPr>
              <a:t>)</a:t>
            </a:r>
            <a:r>
              <a:rPr lang="ja-JP" altLang="en-US" sz="2000" dirty="0" smtClean="0">
                <a:solidFill>
                  <a:prstClr val="black"/>
                </a:solidFill>
              </a:rPr>
              <a:t>を</a:t>
            </a:r>
            <a:r>
              <a:rPr lang="ja-JP" altLang="en-US" sz="2000" dirty="0">
                <a:solidFill>
                  <a:prstClr val="black"/>
                </a:solidFill>
              </a:rPr>
              <a:t>作成しなければならない</a:t>
            </a:r>
            <a:r>
              <a:rPr lang="ja-JP" altLang="en-US" sz="2000" dirty="0" smtClean="0">
                <a:solidFill>
                  <a:prstClr val="black"/>
                </a:solidFill>
              </a:rPr>
              <a:t>。</a:t>
            </a:r>
            <a:endParaRPr lang="en-US" altLang="ja-JP" sz="2000" dirty="0" smtClean="0">
              <a:solidFill>
                <a:prstClr val="black"/>
              </a:solidFill>
            </a:endParaRPr>
          </a:p>
          <a:p>
            <a:pPr marL="498475" indent="-234950"/>
            <a:r>
              <a:rPr lang="ja-JP" altLang="en-US" sz="2000" dirty="0"/>
              <a:t>② </a:t>
            </a:r>
            <a:r>
              <a:rPr lang="ja-JP" altLang="en-US" sz="2000" dirty="0" smtClean="0"/>
              <a:t>計画</a:t>
            </a:r>
            <a:r>
              <a:rPr lang="ja-JP" altLang="en-US" sz="2000" dirty="0"/>
              <a:t>は、既に居宅サービス計画が作成されている場合は</a:t>
            </a:r>
            <a:r>
              <a:rPr lang="ja-JP" altLang="en-US" sz="2000" dirty="0" smtClean="0"/>
              <a:t>、当該居宅サービス計画の</a:t>
            </a:r>
            <a:r>
              <a:rPr lang="ja-JP" altLang="en-US" sz="2000" dirty="0"/>
              <a:t>内容に沿って作成しなければならない。</a:t>
            </a:r>
            <a:endParaRPr lang="en-US" altLang="ja-JP" sz="2000" dirty="0"/>
          </a:p>
          <a:p>
            <a:pPr marL="498475" indent="-234950"/>
            <a:r>
              <a:rPr lang="ja-JP" altLang="en-US" sz="2000" dirty="0"/>
              <a:t>　　ただし、サービスを提供する日時等については、当該居宅サービス計画に定められたサービスが提供される日時等にかかわらず、当該居宅サービス計画の内容及び利用者の日常生活全般の状況及び希望を踏まえ、計画作成責任者が</a:t>
            </a:r>
            <a:r>
              <a:rPr lang="ja-JP" altLang="en-US" sz="2000" dirty="0" smtClean="0"/>
              <a:t>決定</a:t>
            </a:r>
            <a:r>
              <a:rPr lang="ja-JP" altLang="en-US" sz="2000" dirty="0"/>
              <a:t>することができる。この場合において、計画作成責任者は、</a:t>
            </a:r>
            <a:r>
              <a:rPr lang="ja-JP" altLang="en-US" sz="2000" dirty="0" smtClean="0"/>
              <a:t>当該計画</a:t>
            </a:r>
            <a:r>
              <a:rPr lang="ja-JP" altLang="en-US" sz="2000" dirty="0"/>
              <a:t>を、当該利用者を担当する介護支援専門員に提出するものとする。</a:t>
            </a:r>
          </a:p>
          <a:p>
            <a:pPr marL="498475" indent="-234950"/>
            <a:r>
              <a:rPr lang="ja-JP" altLang="en-US" sz="2000" dirty="0" smtClean="0"/>
              <a:t>③ 計画</a:t>
            </a:r>
            <a:r>
              <a:rPr lang="ja-JP" altLang="en-US" sz="2000" dirty="0"/>
              <a:t>は、看護職員が利用者の居宅を</a:t>
            </a:r>
            <a:r>
              <a:rPr lang="ja-JP" altLang="en-US" sz="2000" dirty="0" smtClean="0"/>
              <a:t>定期的に</a:t>
            </a:r>
            <a:r>
              <a:rPr lang="ja-JP" altLang="en-US" sz="2000" dirty="0"/>
              <a:t>訪問して行うアセスメントの結果を踏まえ、作成しなければならない</a:t>
            </a:r>
            <a:r>
              <a:rPr lang="ja-JP" altLang="en-US" sz="2000" dirty="0" smtClean="0"/>
              <a:t>。</a:t>
            </a:r>
            <a:endParaRPr lang="ja-JP" altLang="en-US" dirty="0">
              <a:solidFill>
                <a:prstClr val="black"/>
              </a:solidFill>
            </a:endParaRPr>
          </a:p>
        </p:txBody>
      </p:sp>
      <p:sp>
        <p:nvSpPr>
          <p:cNvPr id="5" name="正方形/長方形 4"/>
          <p:cNvSpPr/>
          <p:nvPr/>
        </p:nvSpPr>
        <p:spPr>
          <a:xfrm>
            <a:off x="538161" y="4866699"/>
            <a:ext cx="11534775" cy="1938992"/>
          </a:xfrm>
          <a:prstGeom prst="rect">
            <a:avLst/>
          </a:prstGeom>
          <a:ln w="6350">
            <a:solidFill>
              <a:schemeClr val="tx1"/>
            </a:solidFill>
            <a:prstDash val="sysDot"/>
          </a:ln>
        </p:spPr>
        <p:txBody>
          <a:bodyPr wrap="square" anchor="ctr" anchorCtr="0">
            <a:spAutoFit/>
          </a:bodyPr>
          <a:lstStyle/>
          <a:p>
            <a:pPr marL="185738" indent="-185738"/>
            <a:r>
              <a:rPr lang="en-US" altLang="ja-JP" sz="2000" dirty="0" smtClean="0">
                <a:solidFill>
                  <a:prstClr val="black"/>
                </a:solidFill>
              </a:rPr>
              <a:t>※ </a:t>
            </a:r>
            <a:r>
              <a:rPr lang="ja-JP" altLang="en-US" sz="2000" dirty="0" smtClean="0">
                <a:solidFill>
                  <a:prstClr val="black"/>
                </a:solidFill>
              </a:rPr>
              <a:t>訪問看護サービスを利用しない利用者も、看護職員による定期的なアセスメント及びモニタリングを行わなければならない。</a:t>
            </a:r>
            <a:endParaRPr lang="en-US" altLang="ja-JP" sz="2000" dirty="0" smtClean="0">
              <a:solidFill>
                <a:prstClr val="black"/>
              </a:solidFill>
            </a:endParaRPr>
          </a:p>
          <a:p>
            <a:pPr marL="185738" indent="-185738"/>
            <a:r>
              <a:rPr lang="en-US" altLang="ja-JP" sz="2000" dirty="0" smtClean="0">
                <a:solidFill>
                  <a:prstClr val="black"/>
                </a:solidFill>
              </a:rPr>
              <a:t>※ </a:t>
            </a:r>
            <a:r>
              <a:rPr lang="ja-JP" altLang="en-US" sz="2000" dirty="0" smtClean="0">
                <a:solidFill>
                  <a:prstClr val="black"/>
                </a:solidFill>
              </a:rPr>
              <a:t>定期的にとは、概ね</a:t>
            </a:r>
            <a:r>
              <a:rPr lang="en-US" altLang="ja-JP" sz="2000" dirty="0" smtClean="0">
                <a:solidFill>
                  <a:prstClr val="black"/>
                </a:solidFill>
              </a:rPr>
              <a:t>1</a:t>
            </a:r>
            <a:r>
              <a:rPr lang="ja-JP" altLang="en-US" sz="2000" dirty="0" smtClean="0">
                <a:solidFill>
                  <a:prstClr val="black"/>
                </a:solidFill>
              </a:rPr>
              <a:t>月に</a:t>
            </a:r>
            <a:r>
              <a:rPr lang="en-US" altLang="ja-JP" sz="2000" dirty="0" smtClean="0">
                <a:solidFill>
                  <a:prstClr val="black"/>
                </a:solidFill>
              </a:rPr>
              <a:t>1</a:t>
            </a:r>
            <a:r>
              <a:rPr lang="ja-JP" altLang="en-US" sz="2000" dirty="0" smtClean="0">
                <a:solidFill>
                  <a:prstClr val="black"/>
                </a:solidFill>
              </a:rPr>
              <a:t>回程度が望ましいが、利用者の心身の状況等を踏まえ、適切な頻度で実施すること。</a:t>
            </a:r>
            <a:endParaRPr lang="en-US" altLang="ja-JP" sz="2000" dirty="0" smtClean="0">
              <a:solidFill>
                <a:prstClr val="black"/>
              </a:solidFill>
            </a:endParaRPr>
          </a:p>
          <a:p>
            <a:pPr marL="185738" indent="-185738"/>
            <a:r>
              <a:rPr lang="en-US" altLang="ja-JP" sz="2000" dirty="0" smtClean="0">
                <a:solidFill>
                  <a:prstClr val="black"/>
                </a:solidFill>
              </a:rPr>
              <a:t>※ </a:t>
            </a:r>
            <a:r>
              <a:rPr lang="ja-JP" altLang="en-US" sz="2000" dirty="0" smtClean="0">
                <a:solidFill>
                  <a:prstClr val="black"/>
                </a:solidFill>
              </a:rPr>
              <a:t>訪問看護サービスの利用者に対する</a:t>
            </a:r>
            <a:r>
              <a:rPr lang="ja-JP" altLang="en-US" sz="2000" dirty="0">
                <a:solidFill>
                  <a:prstClr val="black"/>
                </a:solidFill>
              </a:rPr>
              <a:t>定期的</a:t>
            </a:r>
            <a:r>
              <a:rPr lang="ja-JP" altLang="en-US" sz="2000" dirty="0" smtClean="0">
                <a:solidFill>
                  <a:prstClr val="black"/>
                </a:solidFill>
              </a:rPr>
              <a:t>なアセスメント及びモニタリングは、日々の訪問看護サービス提供時に併せて行うことで足りる。</a:t>
            </a:r>
            <a:endParaRPr lang="en-US" altLang="ja-JP" sz="2000" dirty="0" smtClean="0">
              <a:solidFill>
                <a:prstClr val="black"/>
              </a:solidFill>
            </a:endParaRPr>
          </a:p>
        </p:txBody>
      </p:sp>
    </p:spTree>
    <p:extLst>
      <p:ext uri="{BB962C8B-B14F-4D97-AF65-F5344CB8AC3E}">
        <p14:creationId xmlns:p14="http://schemas.microsoft.com/office/powerpoint/2010/main" val="3543130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253162"/>
            <a:ext cx="2743200" cy="365125"/>
          </a:xfrm>
        </p:spPr>
        <p:txBody>
          <a:bodyPr/>
          <a:lstStyle/>
          <a:p>
            <a:fld id="{41D9830F-53EB-46B6-9EC0-C4C68F82A889}" type="slidenum">
              <a:rPr kumimoji="1" lang="ja-JP" altLang="en-US" smtClean="0"/>
              <a:t>52</a:t>
            </a:fld>
            <a:endParaRPr kumimoji="1" lang="ja-JP" altLang="en-US" dirty="0"/>
          </a:p>
        </p:txBody>
      </p:sp>
      <p:sp>
        <p:nvSpPr>
          <p:cNvPr id="3" name="正方形/長方形 2"/>
          <p:cNvSpPr/>
          <p:nvPr/>
        </p:nvSpPr>
        <p:spPr>
          <a:xfrm>
            <a:off x="0" y="0"/>
            <a:ext cx="12192000" cy="6555641"/>
          </a:xfrm>
          <a:prstGeom prst="rect">
            <a:avLst/>
          </a:prstGeom>
        </p:spPr>
        <p:txBody>
          <a:bodyPr wrap="square">
            <a:spAutoFit/>
          </a:bodyPr>
          <a:lstStyle/>
          <a:p>
            <a:pPr marL="442913" indent="-179388"/>
            <a:r>
              <a:rPr lang="ja-JP" altLang="en-US" sz="2000" dirty="0"/>
              <a:t>④ 訪問看護サービスの利用者に係る計画については、①に規定する事項に加え、当該利用者の希望、心身の状況、主治医の指示等を踏まえて、療養上の目標、当該目標を達成するための具体的なサービス内容等を記載しなければならない</a:t>
            </a:r>
            <a:r>
              <a:rPr lang="ja-JP" altLang="en-US" sz="2000" dirty="0" smtClean="0"/>
              <a:t>。</a:t>
            </a:r>
            <a:endParaRPr lang="en-US" altLang="ja-JP" sz="2000" dirty="0" smtClean="0"/>
          </a:p>
          <a:p>
            <a:pPr marL="442913" indent="-179388"/>
            <a:r>
              <a:rPr lang="ja-JP" altLang="en-US" sz="2000" dirty="0" smtClean="0"/>
              <a:t>⑤ </a:t>
            </a:r>
            <a:r>
              <a:rPr lang="ja-JP" altLang="en-US" sz="2000" dirty="0"/>
              <a:t>計画作成責任者が常勤看護師等でない場合は、常勤看護師等は、④の記載に際し、必要な指導及び管理を行うとともに、利用者又はその家族に対する計の説明を行う際には、計画作成責任者に対し、必要な協力を行わなければならない</a:t>
            </a:r>
            <a:r>
              <a:rPr lang="ja-JP" altLang="en-US" sz="2000" dirty="0" smtClean="0"/>
              <a:t>。</a:t>
            </a:r>
            <a:endParaRPr lang="en-US" altLang="ja-JP" sz="2000" dirty="0" smtClean="0"/>
          </a:p>
          <a:p>
            <a:pPr marL="442913" indent="-179388"/>
            <a:r>
              <a:rPr lang="ja-JP" altLang="en-US" sz="2000" dirty="0" smtClean="0"/>
              <a:t>⑥ 計画</a:t>
            </a:r>
            <a:r>
              <a:rPr lang="ja-JP" altLang="en-US" sz="2000" dirty="0"/>
              <a:t>作成責任者は</a:t>
            </a:r>
            <a:r>
              <a:rPr lang="ja-JP" altLang="en-US" sz="2000" dirty="0" smtClean="0"/>
              <a:t>、計画</a:t>
            </a:r>
            <a:r>
              <a:rPr lang="ja-JP" altLang="en-US" sz="2000" dirty="0"/>
              <a:t>の作成に当たっては</a:t>
            </a:r>
            <a:r>
              <a:rPr lang="ja-JP" altLang="en-US" sz="2000" dirty="0" smtClean="0"/>
              <a:t>、その</a:t>
            </a:r>
            <a:r>
              <a:rPr lang="ja-JP" altLang="en-US" sz="2000" dirty="0"/>
              <a:t>内容について利用者</a:t>
            </a:r>
            <a:r>
              <a:rPr lang="ja-JP" altLang="en-US" sz="2000" dirty="0" smtClean="0"/>
              <a:t>又はその家族</a:t>
            </a:r>
            <a:r>
              <a:rPr lang="ja-JP" altLang="en-US" sz="2000" dirty="0"/>
              <a:t>に対して説明し、利用者の同意を得た上で</a:t>
            </a:r>
            <a:r>
              <a:rPr lang="ja-JP" altLang="en-US" sz="2000" dirty="0" smtClean="0"/>
              <a:t>、利用者</a:t>
            </a:r>
            <a:r>
              <a:rPr lang="ja-JP" altLang="en-US" sz="2000" dirty="0"/>
              <a:t>に交付しなければならない</a:t>
            </a:r>
            <a:r>
              <a:rPr lang="ja-JP" altLang="en-US" sz="2000" dirty="0" smtClean="0"/>
              <a:t>。</a:t>
            </a:r>
            <a:endParaRPr lang="en-US" altLang="ja-JP" sz="2000" dirty="0" smtClean="0"/>
          </a:p>
          <a:p>
            <a:pPr marL="442913" indent="-179388"/>
            <a:r>
              <a:rPr lang="ja-JP" altLang="en-US" sz="2000" dirty="0" smtClean="0"/>
              <a:t>⑦ 計画</a:t>
            </a:r>
            <a:r>
              <a:rPr lang="ja-JP" altLang="en-US" sz="2000" dirty="0"/>
              <a:t>の</a:t>
            </a:r>
            <a:r>
              <a:rPr lang="ja-JP" altLang="en-US" sz="2000" dirty="0" smtClean="0"/>
              <a:t>作成後、当該計画</a:t>
            </a:r>
            <a:r>
              <a:rPr lang="ja-JP" altLang="en-US" sz="2000" dirty="0"/>
              <a:t>の実施</a:t>
            </a:r>
            <a:r>
              <a:rPr lang="ja-JP" altLang="en-US" sz="2000" dirty="0" smtClean="0"/>
              <a:t>状況の</a:t>
            </a:r>
            <a:r>
              <a:rPr lang="ja-JP" altLang="en-US" sz="2000" dirty="0"/>
              <a:t>把握</a:t>
            </a:r>
            <a:r>
              <a:rPr lang="ja-JP" altLang="en-US" sz="2000" dirty="0" smtClean="0"/>
              <a:t>を行い</a:t>
            </a:r>
            <a:r>
              <a:rPr lang="ja-JP" altLang="en-US" sz="2000" dirty="0"/>
              <a:t>、必要に応じて計画</a:t>
            </a:r>
            <a:r>
              <a:rPr lang="ja-JP" altLang="en-US" sz="2000" dirty="0" smtClean="0"/>
              <a:t>の変更を行うこと。</a:t>
            </a:r>
            <a:endParaRPr lang="en-US" altLang="ja-JP" sz="2000" dirty="0" smtClean="0"/>
          </a:p>
          <a:p>
            <a:pPr marL="442913" indent="-179388"/>
            <a:r>
              <a:rPr lang="ja-JP" altLang="en-US" sz="2000" dirty="0" smtClean="0"/>
              <a:t>⑧ 訪問</a:t>
            </a:r>
            <a:r>
              <a:rPr lang="ja-JP" altLang="en-US" sz="2000" dirty="0"/>
              <a:t>看護サービスを</a:t>
            </a:r>
            <a:r>
              <a:rPr lang="ja-JP" altLang="en-US" sz="2000" dirty="0" smtClean="0"/>
              <a:t>行う看護師</a:t>
            </a:r>
            <a:r>
              <a:rPr lang="ja-JP" altLang="en-US" sz="2000" dirty="0"/>
              <a:t>等 （准看護師を</a:t>
            </a:r>
            <a:r>
              <a:rPr lang="ja-JP" altLang="en-US" sz="2000" dirty="0" smtClean="0"/>
              <a:t>除く） </a:t>
            </a:r>
            <a:r>
              <a:rPr lang="ja-JP" altLang="en-US" sz="2000" dirty="0"/>
              <a:t>は、 訪問看護</a:t>
            </a:r>
            <a:r>
              <a:rPr lang="ja-JP" altLang="en-US" sz="2000" dirty="0" smtClean="0"/>
              <a:t>サービスについて</a:t>
            </a:r>
            <a:r>
              <a:rPr lang="ja-JP" altLang="en-US" sz="2000" dirty="0"/>
              <a:t>、 訪問日、提供</a:t>
            </a:r>
            <a:r>
              <a:rPr lang="ja-JP" altLang="en-US" sz="2000" dirty="0" smtClean="0"/>
              <a:t>した看護内容等を</a:t>
            </a:r>
            <a:r>
              <a:rPr lang="ja-JP" altLang="en-US" sz="2000" dirty="0"/>
              <a:t>記載</a:t>
            </a:r>
            <a:r>
              <a:rPr lang="ja-JP" altLang="en-US" sz="2000" dirty="0" smtClean="0"/>
              <a:t>した訪問看護報告書</a:t>
            </a:r>
            <a:r>
              <a:rPr lang="ja-JP" altLang="en-US" sz="2000" dirty="0"/>
              <a:t>を作成しなければ</a:t>
            </a:r>
            <a:r>
              <a:rPr lang="ja-JP" altLang="en-US" sz="2000" dirty="0" smtClean="0"/>
              <a:t>ならない。</a:t>
            </a:r>
            <a:endParaRPr lang="en-US" altLang="ja-JP" sz="2000" dirty="0" smtClean="0"/>
          </a:p>
          <a:p>
            <a:pPr marL="442913" indent="-179388"/>
            <a:r>
              <a:rPr lang="ja-JP" altLang="en-US" sz="2000" dirty="0" smtClean="0"/>
              <a:t>⑨ 常勤看護師等は</a:t>
            </a:r>
            <a:r>
              <a:rPr lang="ja-JP" altLang="en-US" sz="2000" dirty="0"/>
              <a:t>、訪問看護報告書の作成に関し、必要な指導及び管理を</a:t>
            </a:r>
            <a:r>
              <a:rPr lang="ja-JP" altLang="en-US" sz="2000" dirty="0" smtClean="0"/>
              <a:t>行わなければ</a:t>
            </a:r>
            <a:r>
              <a:rPr lang="ja-JP" altLang="en-US" sz="2000" dirty="0"/>
              <a:t>ならない </a:t>
            </a:r>
            <a:r>
              <a:rPr lang="ja-JP" altLang="en-US" sz="2000" dirty="0" smtClean="0"/>
              <a:t>。</a:t>
            </a:r>
            <a:endParaRPr lang="en-US" altLang="ja-JP" sz="2000" dirty="0" smtClean="0"/>
          </a:p>
          <a:p>
            <a:pPr marL="498475" indent="-234950"/>
            <a:endParaRPr lang="en-US" altLang="ja-JP" sz="2000" dirty="0"/>
          </a:p>
          <a:p>
            <a:r>
              <a:rPr lang="ja-JP" altLang="en-US" sz="2000" b="1" dirty="0"/>
              <a:t>（１５）同居家族に対するサービス提供の禁止</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25】</a:t>
            </a:r>
          </a:p>
          <a:p>
            <a:pPr marL="263525" indent="-263525"/>
            <a:r>
              <a:rPr lang="ja-JP" altLang="en-US" sz="2000" dirty="0"/>
              <a:t>　　事業者は、従業者に、その同居の家族である利用者に対するサービス （随時対応サービスを除く） の</a:t>
            </a:r>
            <a:r>
              <a:rPr lang="ja-JP" altLang="en-US" sz="2000" dirty="0" smtClean="0"/>
              <a:t>提供を</a:t>
            </a:r>
            <a:r>
              <a:rPr lang="ja-JP" altLang="en-US" sz="2000" dirty="0"/>
              <a:t>させてはならない</a:t>
            </a:r>
            <a:r>
              <a:rPr lang="ja-JP" altLang="en-US" sz="2000" dirty="0" smtClean="0"/>
              <a:t>。</a:t>
            </a:r>
            <a:endParaRPr lang="en-US" altLang="ja-JP" sz="2000" dirty="0" smtClean="0"/>
          </a:p>
          <a:p>
            <a:pPr marL="263525" indent="-263525"/>
            <a:endParaRPr lang="en-US" altLang="ja-JP" sz="2000" dirty="0"/>
          </a:p>
          <a:p>
            <a:pPr lvl="0"/>
            <a:r>
              <a:rPr lang="ja-JP" altLang="en-US" sz="2000" b="1" dirty="0">
                <a:solidFill>
                  <a:prstClr val="black"/>
                </a:solidFill>
              </a:rPr>
              <a:t>（１６）緊急時等の対応</a:t>
            </a:r>
            <a:r>
              <a:rPr lang="ja-JP" altLang="en-US" sz="2000" dirty="0">
                <a:solidFill>
                  <a:prstClr val="black"/>
                </a:solidFill>
              </a:rPr>
              <a:t> </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3</a:t>
            </a:r>
            <a:r>
              <a:rPr lang="ja-JP" altLang="en-US" sz="2000" b="1" dirty="0">
                <a:solidFill>
                  <a:prstClr val="black"/>
                </a:solidFill>
              </a:rPr>
              <a:t>条の</a:t>
            </a:r>
            <a:r>
              <a:rPr lang="en-US" altLang="ja-JP" sz="2000" b="1" dirty="0">
                <a:solidFill>
                  <a:prstClr val="black"/>
                </a:solidFill>
              </a:rPr>
              <a:t>27】</a:t>
            </a:r>
          </a:p>
          <a:p>
            <a:pPr marL="442913" lvl="0" indent="-171450"/>
            <a:r>
              <a:rPr lang="ja-JP" altLang="en-US" sz="2000" dirty="0" smtClean="0">
                <a:solidFill>
                  <a:prstClr val="black"/>
                </a:solidFill>
              </a:rPr>
              <a:t>① 従</a:t>
            </a:r>
            <a:r>
              <a:rPr lang="ja-JP" altLang="en-US" sz="2000" dirty="0">
                <a:solidFill>
                  <a:prstClr val="black"/>
                </a:solidFill>
              </a:rPr>
              <a:t>業者は、サービスの提供を行っているときに利用者の病状に急変が生じた場合その他必要な場合は</a:t>
            </a:r>
            <a:r>
              <a:rPr lang="ja-JP" altLang="en-US" sz="2000" dirty="0" smtClean="0">
                <a:solidFill>
                  <a:prstClr val="black"/>
                </a:solidFill>
              </a:rPr>
              <a:t>、速やか</a:t>
            </a:r>
            <a:r>
              <a:rPr lang="ja-JP" altLang="en-US" sz="2000" dirty="0">
                <a:solidFill>
                  <a:prstClr val="black"/>
                </a:solidFill>
              </a:rPr>
              <a:t>に主治医への連絡を行う等の必要な措置を講じなければならない。 </a:t>
            </a:r>
            <a:endParaRPr lang="en-US" altLang="ja-JP" sz="2000" dirty="0" smtClean="0">
              <a:solidFill>
                <a:prstClr val="black"/>
              </a:solidFill>
            </a:endParaRPr>
          </a:p>
          <a:p>
            <a:pPr marL="442913" lvl="0" indent="-171450"/>
            <a:r>
              <a:rPr lang="ja-JP" altLang="en-US" sz="2000" dirty="0" smtClean="0">
                <a:solidFill>
                  <a:prstClr val="black"/>
                </a:solidFill>
              </a:rPr>
              <a:t>② 従</a:t>
            </a:r>
            <a:r>
              <a:rPr lang="ja-JP" altLang="en-US" sz="2000" dirty="0">
                <a:solidFill>
                  <a:prstClr val="black"/>
                </a:solidFill>
              </a:rPr>
              <a:t>業者が看護職員である場合にあっては、必要に応じて臨時応急の手当てを行わなければならない</a:t>
            </a:r>
            <a:r>
              <a:rPr lang="ja-JP" altLang="en-US" sz="2000" dirty="0" smtClean="0">
                <a:solidFill>
                  <a:prstClr val="black"/>
                </a:solidFill>
              </a:rPr>
              <a:t>。</a:t>
            </a:r>
            <a:endParaRPr lang="ja-JP" altLang="en-US" sz="2000" dirty="0"/>
          </a:p>
        </p:txBody>
      </p:sp>
    </p:spTree>
    <p:extLst>
      <p:ext uri="{BB962C8B-B14F-4D97-AF65-F5344CB8AC3E}">
        <p14:creationId xmlns:p14="http://schemas.microsoft.com/office/powerpoint/2010/main" val="3824224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0637"/>
            <a:ext cx="2743200" cy="365125"/>
          </a:xfrm>
        </p:spPr>
        <p:txBody>
          <a:bodyPr/>
          <a:lstStyle/>
          <a:p>
            <a:fld id="{41D9830F-53EB-46B6-9EC0-C4C68F82A889}" type="slidenum">
              <a:rPr kumimoji="1" lang="ja-JP" altLang="en-US" smtClean="0"/>
              <a:t>53</a:t>
            </a:fld>
            <a:endParaRPr kumimoji="1" lang="ja-JP" altLang="en-US" dirty="0"/>
          </a:p>
        </p:txBody>
      </p:sp>
      <p:sp>
        <p:nvSpPr>
          <p:cNvPr id="3" name="正方形/長方形 2"/>
          <p:cNvSpPr/>
          <p:nvPr/>
        </p:nvSpPr>
        <p:spPr>
          <a:xfrm>
            <a:off x="1" y="0"/>
            <a:ext cx="12191999" cy="6986528"/>
          </a:xfrm>
          <a:prstGeom prst="rect">
            <a:avLst/>
          </a:prstGeom>
        </p:spPr>
        <p:txBody>
          <a:bodyPr wrap="square">
            <a:spAutoFit/>
          </a:bodyPr>
          <a:lstStyle/>
          <a:p>
            <a:pPr lvl="0" eaLnBrk="0" fontAlgn="base" hangingPunct="0">
              <a:spcBef>
                <a:spcPct val="0"/>
              </a:spcBef>
              <a:spcAft>
                <a:spcPct val="0"/>
              </a:spcAft>
            </a:pPr>
            <a:r>
              <a:rPr kumimoji="0" lang="ja-JP" altLang="en-US" sz="2000" b="1" dirty="0" smtClean="0">
                <a:latin typeface="Arial" panose="020B0604020202020204" pitchFamily="34" charset="0"/>
              </a:rPr>
              <a:t>（１７）</a:t>
            </a:r>
            <a:r>
              <a:rPr kumimoji="0" lang="ja-JP" altLang="ja-JP" sz="2000" b="1" dirty="0" smtClean="0">
                <a:latin typeface="Arial" panose="020B0604020202020204" pitchFamily="34" charset="0"/>
              </a:rPr>
              <a:t>管理者</a:t>
            </a:r>
            <a:r>
              <a:rPr kumimoji="0" lang="ja-JP" altLang="ja-JP" sz="2000" b="1" dirty="0">
                <a:latin typeface="Arial" panose="020B0604020202020204" pitchFamily="34" charset="0"/>
              </a:rPr>
              <a:t>等の</a:t>
            </a:r>
            <a:r>
              <a:rPr kumimoji="0" lang="ja-JP" altLang="ja-JP" sz="2000" b="1" dirty="0" smtClean="0">
                <a:latin typeface="Arial" panose="020B0604020202020204" pitchFamily="34" charset="0"/>
              </a:rPr>
              <a:t>責務</a:t>
            </a:r>
            <a:r>
              <a:rPr kumimoji="0" lang="en-US" altLang="ja-JP" sz="2000" b="1" dirty="0" smtClean="0">
                <a:latin typeface="Arial" panose="020B0604020202020204" pitchFamily="34" charset="0"/>
              </a:rPr>
              <a:t>【</a:t>
            </a:r>
            <a:r>
              <a:rPr kumimoji="0" lang="ja-JP" altLang="en-US" sz="2000" b="1" dirty="0" smtClean="0">
                <a:latin typeface="Arial" panose="020B0604020202020204" pitchFamily="34" charset="0"/>
              </a:rPr>
              <a:t>法第</a:t>
            </a:r>
            <a:r>
              <a:rPr kumimoji="0" lang="en-US" altLang="ja-JP" sz="2000" b="1" dirty="0" smtClean="0">
                <a:latin typeface="Arial" panose="020B0604020202020204" pitchFamily="34" charset="0"/>
              </a:rPr>
              <a:t>3</a:t>
            </a:r>
            <a:r>
              <a:rPr kumimoji="0" lang="ja-JP" altLang="en-US" sz="2000" b="1" dirty="0" smtClean="0">
                <a:latin typeface="Arial" panose="020B0604020202020204" pitchFamily="34" charset="0"/>
              </a:rPr>
              <a:t>条の</a:t>
            </a:r>
            <a:r>
              <a:rPr kumimoji="0" lang="en-US" altLang="ja-JP" sz="2000" b="1" dirty="0" smtClean="0">
                <a:latin typeface="Arial" panose="020B0604020202020204" pitchFamily="34" charset="0"/>
              </a:rPr>
              <a:t>28】</a:t>
            </a:r>
            <a:endParaRPr kumimoji="0" lang="ja-JP" altLang="ja-JP" sz="2000" b="1" dirty="0">
              <a:latin typeface="Arial" panose="020B0604020202020204" pitchFamily="34" charset="0"/>
            </a:endParaRPr>
          </a:p>
          <a:p>
            <a:pPr marL="498475" lvl="0" indent="-234950" eaLnBrk="0" fontAlgn="base" hangingPunct="0">
              <a:spcBef>
                <a:spcPct val="0"/>
              </a:spcBef>
              <a:spcAft>
                <a:spcPct val="0"/>
              </a:spcAft>
            </a:pPr>
            <a:r>
              <a:rPr kumimoji="0" lang="ja-JP" altLang="en-US" sz="2000" dirty="0" smtClean="0">
                <a:latin typeface="Arial" panose="020B0604020202020204" pitchFamily="34" charset="0"/>
              </a:rPr>
              <a:t>① </a:t>
            </a:r>
            <a:r>
              <a:rPr kumimoji="0" lang="ja-JP" altLang="ja-JP" sz="2000" dirty="0" smtClean="0">
                <a:latin typeface="Arial" panose="020B0604020202020204" pitchFamily="34" charset="0"/>
              </a:rPr>
              <a:t>管理者</a:t>
            </a:r>
            <a:r>
              <a:rPr kumimoji="0" lang="ja-JP" altLang="ja-JP" sz="2000" dirty="0">
                <a:latin typeface="Arial" panose="020B0604020202020204" pitchFamily="34" charset="0"/>
              </a:rPr>
              <a:t>は、</a:t>
            </a:r>
            <a:r>
              <a:rPr kumimoji="0" lang="ja-JP" altLang="ja-JP" sz="2000" dirty="0" smtClean="0">
                <a:latin typeface="Arial" panose="020B0604020202020204" pitchFamily="34" charset="0"/>
              </a:rPr>
              <a:t>当該事業所</a:t>
            </a:r>
            <a:r>
              <a:rPr kumimoji="0" lang="ja-JP" altLang="ja-JP" sz="2000" dirty="0">
                <a:latin typeface="Arial" panose="020B0604020202020204" pitchFamily="34" charset="0"/>
              </a:rPr>
              <a:t>の従業者及び業務の管理を、一元的に行わなければならない</a:t>
            </a:r>
            <a:r>
              <a:rPr kumimoji="0" lang="ja-JP" altLang="ja-JP" sz="2000" dirty="0" smtClean="0">
                <a:latin typeface="Arial" panose="020B0604020202020204" pitchFamily="34" charset="0"/>
              </a:rPr>
              <a:t>。</a:t>
            </a:r>
            <a:endParaRPr kumimoji="0" lang="en-US" altLang="ja-JP" sz="2000" dirty="0" smtClean="0">
              <a:latin typeface="Arial" panose="020B0604020202020204" pitchFamily="34" charset="0"/>
            </a:endParaRPr>
          </a:p>
          <a:p>
            <a:pPr marL="498475" lvl="0" indent="-234950" eaLnBrk="0" fontAlgn="base" hangingPunct="0">
              <a:spcBef>
                <a:spcPct val="0"/>
              </a:spcBef>
              <a:spcAft>
                <a:spcPct val="0"/>
              </a:spcAft>
            </a:pPr>
            <a:r>
              <a:rPr kumimoji="0" lang="ja-JP" altLang="en-US" sz="2000" dirty="0" smtClean="0">
                <a:latin typeface="Arial" panose="020B0604020202020204" pitchFamily="34" charset="0"/>
              </a:rPr>
              <a:t>② </a:t>
            </a:r>
            <a:r>
              <a:rPr kumimoji="0" lang="ja-JP" altLang="ja-JP" sz="2000" dirty="0" smtClean="0">
                <a:latin typeface="Arial" panose="020B0604020202020204" pitchFamily="34" charset="0"/>
              </a:rPr>
              <a:t>管理者</a:t>
            </a:r>
            <a:r>
              <a:rPr kumimoji="0" lang="ja-JP" altLang="ja-JP" sz="2000" dirty="0">
                <a:latin typeface="Arial" panose="020B0604020202020204" pitchFamily="34" charset="0"/>
              </a:rPr>
              <a:t>は</a:t>
            </a:r>
            <a:r>
              <a:rPr kumimoji="0" lang="ja-JP" altLang="ja-JP" sz="2000" dirty="0" smtClean="0">
                <a:latin typeface="Arial" panose="020B0604020202020204" pitchFamily="34" charset="0"/>
              </a:rPr>
              <a:t>、事業所</a:t>
            </a:r>
            <a:r>
              <a:rPr kumimoji="0" lang="ja-JP" altLang="ja-JP" sz="2000" dirty="0">
                <a:latin typeface="Arial" panose="020B0604020202020204" pitchFamily="34" charset="0"/>
              </a:rPr>
              <a:t>の従業者に</a:t>
            </a:r>
            <a:r>
              <a:rPr kumimoji="0" lang="ja-JP" altLang="ja-JP" sz="2000" dirty="0" smtClean="0">
                <a:latin typeface="Arial" panose="020B0604020202020204" pitchFamily="34" charset="0"/>
              </a:rPr>
              <a:t>この規定</a:t>
            </a:r>
            <a:r>
              <a:rPr kumimoji="0" lang="ja-JP" altLang="ja-JP" sz="2000" dirty="0">
                <a:latin typeface="Arial" panose="020B0604020202020204" pitchFamily="34" charset="0"/>
              </a:rPr>
              <a:t>を遵守させるため必要な指揮命令を</a:t>
            </a:r>
            <a:r>
              <a:rPr kumimoji="0" lang="ja-JP" altLang="ja-JP" sz="2000" dirty="0" smtClean="0">
                <a:latin typeface="Arial" panose="020B0604020202020204" pitchFamily="34" charset="0"/>
              </a:rPr>
              <a:t>行う。</a:t>
            </a:r>
            <a:endParaRPr kumimoji="0" lang="en-US" altLang="ja-JP" sz="2000" dirty="0" smtClean="0">
              <a:latin typeface="Arial" panose="020B0604020202020204" pitchFamily="34" charset="0"/>
            </a:endParaRPr>
          </a:p>
          <a:p>
            <a:pPr marL="498475" lvl="0" indent="-234950" eaLnBrk="0" fontAlgn="base" hangingPunct="0">
              <a:spcBef>
                <a:spcPct val="0"/>
              </a:spcBef>
              <a:spcAft>
                <a:spcPct val="0"/>
              </a:spcAft>
            </a:pPr>
            <a:r>
              <a:rPr kumimoji="0" lang="ja-JP" altLang="en-US" sz="2000" dirty="0" smtClean="0">
                <a:latin typeface="Arial" panose="020B0604020202020204" pitchFamily="34" charset="0"/>
              </a:rPr>
              <a:t>③ </a:t>
            </a:r>
            <a:r>
              <a:rPr kumimoji="0" lang="ja-JP" altLang="ja-JP" sz="2000" dirty="0" smtClean="0">
                <a:latin typeface="Arial" panose="020B0604020202020204" pitchFamily="34" charset="0"/>
              </a:rPr>
              <a:t>計画</a:t>
            </a:r>
            <a:r>
              <a:rPr kumimoji="0" lang="ja-JP" altLang="ja-JP" sz="2000" dirty="0">
                <a:latin typeface="Arial" panose="020B0604020202020204" pitchFamily="34" charset="0"/>
              </a:rPr>
              <a:t>作成責任者は</a:t>
            </a:r>
            <a:r>
              <a:rPr kumimoji="0" lang="ja-JP" altLang="ja-JP" sz="2000" dirty="0" smtClean="0">
                <a:latin typeface="Arial" panose="020B0604020202020204" pitchFamily="34" charset="0"/>
              </a:rPr>
              <a:t>、事業所</a:t>
            </a:r>
            <a:r>
              <a:rPr kumimoji="0" lang="ja-JP" altLang="ja-JP" sz="2000" dirty="0">
                <a:latin typeface="Arial" panose="020B0604020202020204" pitchFamily="34" charset="0"/>
              </a:rPr>
              <a:t>に対する指定定期巡回・随時対応型訪問介護看護の利用の申込みに係る調整等のサービスの内容の管理を</a:t>
            </a:r>
            <a:r>
              <a:rPr kumimoji="0" lang="ja-JP" altLang="ja-JP" sz="2000" dirty="0" smtClean="0">
                <a:latin typeface="Arial" panose="020B0604020202020204" pitchFamily="34" charset="0"/>
              </a:rPr>
              <a:t>行う。</a:t>
            </a:r>
            <a:endParaRPr lang="en-US" altLang="ja-JP" sz="2000" b="1" dirty="0" smtClean="0"/>
          </a:p>
          <a:p>
            <a:endParaRPr lang="en-US" altLang="ja-JP" sz="1200" b="1" dirty="0"/>
          </a:p>
          <a:p>
            <a:r>
              <a:rPr lang="ja-JP" altLang="en-US" sz="2000" b="1" dirty="0" smtClean="0"/>
              <a:t>（１８）運営</a:t>
            </a:r>
            <a:r>
              <a:rPr lang="ja-JP" altLang="en-US" sz="2000" b="1" dirty="0"/>
              <a:t>規程 </a:t>
            </a:r>
            <a:r>
              <a:rPr lang="en-US" altLang="ja-JP" sz="2000" b="1" dirty="0"/>
              <a:t>【</a:t>
            </a:r>
            <a:r>
              <a:rPr lang="ja-JP" altLang="en-US" sz="2000" b="1" dirty="0" smtClean="0"/>
              <a:t>第</a:t>
            </a:r>
            <a:r>
              <a:rPr lang="en-US" altLang="ja-JP" sz="2000" b="1" dirty="0" smtClean="0"/>
              <a:t>3</a:t>
            </a:r>
            <a:r>
              <a:rPr lang="ja-JP" altLang="en-US" sz="2000" b="1" dirty="0" smtClean="0"/>
              <a:t>条の</a:t>
            </a:r>
            <a:r>
              <a:rPr lang="en-US" altLang="ja-JP" sz="2000" b="1" dirty="0" smtClean="0"/>
              <a:t>29】</a:t>
            </a:r>
            <a:endParaRPr lang="en-US" altLang="ja-JP" sz="2000" b="1" dirty="0"/>
          </a:p>
          <a:p>
            <a:pPr marL="271463" indent="171450"/>
            <a:r>
              <a:rPr lang="ja-JP" altLang="en-US" sz="2000" dirty="0" smtClean="0"/>
              <a:t>事</a:t>
            </a:r>
            <a:r>
              <a:rPr lang="ja-JP" altLang="en-US" sz="2000" dirty="0"/>
              <a:t>業者は、事業所ごとに、次に掲げる事業の運営についての重要事項に</a:t>
            </a:r>
            <a:r>
              <a:rPr lang="ja-JP" altLang="en-US" sz="2000" dirty="0" smtClean="0"/>
              <a:t>関する</a:t>
            </a:r>
            <a:r>
              <a:rPr lang="ja-JP" altLang="en-US" sz="2000" dirty="0"/>
              <a:t>規程</a:t>
            </a:r>
            <a:r>
              <a:rPr lang="ja-JP" altLang="en-US" sz="2000" dirty="0" smtClean="0"/>
              <a:t>（</a:t>
            </a:r>
            <a:r>
              <a:rPr lang="ja-JP" altLang="en-US" sz="2000" dirty="0"/>
              <a:t>運営規程）を定めて</a:t>
            </a:r>
            <a:r>
              <a:rPr lang="ja-JP" altLang="en-US" sz="2000" dirty="0" smtClean="0"/>
              <a:t>おかなければならない。</a:t>
            </a:r>
            <a:endParaRPr lang="en-US" altLang="ja-JP" sz="2000" dirty="0" smtClean="0"/>
          </a:p>
          <a:p>
            <a:pPr marL="444500"/>
            <a:r>
              <a:rPr lang="en-US" altLang="ja-JP" sz="2000" dirty="0" smtClean="0"/>
              <a:t>ⅰ</a:t>
            </a:r>
            <a:r>
              <a:rPr lang="ja-JP" altLang="en-US" sz="2000" dirty="0" smtClean="0"/>
              <a:t>）事業</a:t>
            </a:r>
            <a:r>
              <a:rPr lang="ja-JP" altLang="en-US" sz="2000" dirty="0"/>
              <a:t>の</a:t>
            </a:r>
            <a:r>
              <a:rPr lang="ja-JP" altLang="en-US" sz="2000" dirty="0" smtClean="0"/>
              <a:t>目的及び</a:t>
            </a:r>
            <a:r>
              <a:rPr lang="ja-JP" altLang="en-US" sz="2000" dirty="0"/>
              <a:t>運営の方針</a:t>
            </a:r>
          </a:p>
          <a:p>
            <a:pPr marL="444500"/>
            <a:r>
              <a:rPr lang="en-US" altLang="ja-JP" sz="2000" dirty="0" smtClean="0"/>
              <a:t>ⅱ</a:t>
            </a:r>
            <a:r>
              <a:rPr lang="ja-JP" altLang="en-US" sz="2000" dirty="0" smtClean="0"/>
              <a:t>）従</a:t>
            </a:r>
            <a:r>
              <a:rPr lang="ja-JP" altLang="en-US" sz="2000" dirty="0"/>
              <a:t>業者の職種、員数及び職務の内容</a:t>
            </a:r>
          </a:p>
          <a:p>
            <a:pPr marL="901700" indent="-901700"/>
            <a:r>
              <a:rPr lang="ja-JP" altLang="en-US" sz="2000" dirty="0" smtClean="0"/>
              <a:t>　　　</a:t>
            </a:r>
            <a:endParaRPr lang="en-US" altLang="ja-JP" sz="2000" dirty="0" smtClean="0"/>
          </a:p>
          <a:p>
            <a:pPr marL="901700" indent="-901700"/>
            <a:endParaRPr lang="en-US" altLang="ja-JP" sz="2000" dirty="0"/>
          </a:p>
          <a:p>
            <a:pPr marL="901700" indent="-901700"/>
            <a:endParaRPr lang="en-US" altLang="ja-JP" sz="2000" dirty="0" smtClean="0"/>
          </a:p>
          <a:p>
            <a:pPr marL="901700" indent="-458788"/>
            <a:endParaRPr lang="en-US" altLang="ja-JP" sz="1000" dirty="0" smtClean="0"/>
          </a:p>
          <a:p>
            <a:pPr marL="901700" indent="-458788"/>
            <a:r>
              <a:rPr lang="en-US" altLang="ja-JP" sz="2000" dirty="0" smtClean="0"/>
              <a:t>ⅲ</a:t>
            </a:r>
            <a:r>
              <a:rPr lang="ja-JP" altLang="en-US" sz="2000" dirty="0" smtClean="0"/>
              <a:t>）営業日（＝</a:t>
            </a:r>
            <a:r>
              <a:rPr lang="en-US" altLang="ja-JP" sz="2000" dirty="0" smtClean="0"/>
              <a:t>365</a:t>
            </a:r>
            <a:r>
              <a:rPr lang="ja-JP" altLang="en-US" sz="2000" dirty="0" smtClean="0"/>
              <a:t>日）及び</a:t>
            </a:r>
            <a:r>
              <a:rPr lang="ja-JP" altLang="en-US" sz="2000" dirty="0"/>
              <a:t>営業</a:t>
            </a:r>
            <a:r>
              <a:rPr lang="ja-JP" altLang="en-US" sz="2000" dirty="0" smtClean="0"/>
              <a:t>時間（＝</a:t>
            </a:r>
            <a:r>
              <a:rPr lang="en-US" altLang="ja-JP" sz="2000" dirty="0" smtClean="0"/>
              <a:t>24</a:t>
            </a:r>
            <a:r>
              <a:rPr lang="ja-JP" altLang="en-US" sz="2000" dirty="0" smtClean="0"/>
              <a:t>時間）</a:t>
            </a:r>
            <a:endParaRPr lang="en-US" altLang="ja-JP" sz="2000" dirty="0" smtClean="0"/>
          </a:p>
          <a:p>
            <a:pPr marL="682625" indent="-238125">
              <a:tabLst>
                <a:tab pos="1079500" algn="l"/>
              </a:tabLst>
            </a:pPr>
            <a:r>
              <a:rPr lang="en-US" altLang="ja-JP" sz="2000" dirty="0" smtClean="0"/>
              <a:t>ⅳ</a:t>
            </a:r>
            <a:r>
              <a:rPr lang="ja-JP" altLang="en-US" sz="2000" dirty="0" smtClean="0"/>
              <a:t>）指定定期</a:t>
            </a:r>
            <a:r>
              <a:rPr lang="ja-JP" altLang="en-US" sz="2000" dirty="0"/>
              <a:t>巡回・随時対応型訪問介護</a:t>
            </a:r>
            <a:r>
              <a:rPr lang="ja-JP" altLang="en-US" sz="2000" dirty="0" smtClean="0"/>
              <a:t>看護の内容（</a:t>
            </a:r>
            <a:r>
              <a:rPr lang="ja-JP" altLang="en-US" sz="2000" dirty="0"/>
              <a:t>定期巡回サービス、随時対応サービス、随時訪問サービス及び訪問看護サービスの</a:t>
            </a:r>
            <a:r>
              <a:rPr lang="ja-JP" altLang="en-US" sz="2000" dirty="0" smtClean="0"/>
              <a:t>内容）及び</a:t>
            </a:r>
            <a:r>
              <a:rPr lang="ja-JP" altLang="en-US" sz="2000" dirty="0"/>
              <a:t>利用料その他の費用の</a:t>
            </a:r>
            <a:r>
              <a:rPr lang="ja-JP" altLang="en-US" sz="2000" dirty="0" smtClean="0"/>
              <a:t>額</a:t>
            </a:r>
            <a:endParaRPr lang="en-US" altLang="ja-JP" sz="2000" dirty="0" smtClean="0"/>
          </a:p>
          <a:p>
            <a:pPr marL="682625" indent="-238125">
              <a:tabLst>
                <a:tab pos="1079500" algn="l"/>
              </a:tabLst>
            </a:pPr>
            <a:endParaRPr lang="en-US" altLang="ja-JP" sz="2000" dirty="0"/>
          </a:p>
          <a:p>
            <a:pPr marL="682625" indent="-238125">
              <a:tabLst>
                <a:tab pos="1079500" algn="l"/>
              </a:tabLst>
            </a:pPr>
            <a:endParaRPr lang="en-US" altLang="ja-JP" sz="2000" dirty="0" smtClean="0"/>
          </a:p>
          <a:p>
            <a:pPr marL="682625" indent="-238125">
              <a:tabLst>
                <a:tab pos="1079500" algn="l"/>
              </a:tabLst>
            </a:pPr>
            <a:endParaRPr lang="ja-JP" altLang="en-US" sz="1600" dirty="0"/>
          </a:p>
          <a:p>
            <a:pPr marL="444500"/>
            <a:endParaRPr lang="en-US" altLang="ja-JP" sz="1000" dirty="0" smtClean="0"/>
          </a:p>
          <a:p>
            <a:pPr marL="444500"/>
            <a:r>
              <a:rPr lang="en-US" altLang="ja-JP" sz="2000" dirty="0" smtClean="0"/>
              <a:t>ⅴ</a:t>
            </a:r>
            <a:r>
              <a:rPr lang="ja-JP" altLang="en-US" sz="2000" dirty="0" smtClean="0"/>
              <a:t>）通常</a:t>
            </a:r>
            <a:r>
              <a:rPr lang="ja-JP" altLang="en-US" sz="2000" dirty="0"/>
              <a:t>の事業の実施</a:t>
            </a:r>
            <a:r>
              <a:rPr lang="ja-JP" altLang="en-US" sz="2000" dirty="0" smtClean="0"/>
              <a:t>地域　　　　　　　　　</a:t>
            </a:r>
            <a:r>
              <a:rPr lang="ja-JP" altLang="en-US" sz="2000" dirty="0"/>
              <a:t>　</a:t>
            </a:r>
            <a:r>
              <a:rPr lang="ja-JP" altLang="en-US" sz="2000" dirty="0" smtClean="0"/>
              <a:t>　</a:t>
            </a:r>
            <a:endParaRPr lang="en-US" altLang="ja-JP" sz="2000" dirty="0" smtClean="0"/>
          </a:p>
          <a:p>
            <a:pPr marL="444500"/>
            <a:r>
              <a:rPr lang="en-US" altLang="ja-JP" sz="2000" dirty="0" smtClean="0"/>
              <a:t>ⅵ</a:t>
            </a:r>
            <a:r>
              <a:rPr lang="ja-JP" altLang="en-US" sz="2000" dirty="0" smtClean="0"/>
              <a:t>）緊急</a:t>
            </a:r>
            <a:r>
              <a:rPr lang="ja-JP" altLang="en-US" sz="2000" dirty="0"/>
              <a:t>時等における対応</a:t>
            </a:r>
            <a:r>
              <a:rPr lang="ja-JP" altLang="en-US" sz="2000" dirty="0" smtClean="0"/>
              <a:t>方法　</a:t>
            </a:r>
            <a:endParaRPr lang="en-US" altLang="ja-JP" sz="2000" dirty="0" smtClean="0"/>
          </a:p>
        </p:txBody>
      </p:sp>
      <p:sp>
        <p:nvSpPr>
          <p:cNvPr id="5" name="正方形/長方形 4"/>
          <p:cNvSpPr/>
          <p:nvPr/>
        </p:nvSpPr>
        <p:spPr>
          <a:xfrm>
            <a:off x="842964" y="3282697"/>
            <a:ext cx="11187110" cy="969496"/>
          </a:xfrm>
          <a:prstGeom prst="rect">
            <a:avLst/>
          </a:prstGeom>
          <a:ln w="6350">
            <a:solidFill>
              <a:schemeClr val="tx1"/>
            </a:solidFill>
            <a:prstDash val="sysDot"/>
          </a:ln>
        </p:spPr>
        <p:txBody>
          <a:bodyPr wrap="square" bIns="0" anchor="ctr" anchorCtr="0">
            <a:spAutoFit/>
          </a:bodyPr>
          <a:lstStyle/>
          <a:p>
            <a:pPr marL="185738" indent="-185738"/>
            <a:r>
              <a:rPr lang="en-US" altLang="ja-JP" sz="2000" dirty="0">
                <a:solidFill>
                  <a:prstClr val="black"/>
                </a:solidFill>
              </a:rPr>
              <a:t>※</a:t>
            </a:r>
            <a:r>
              <a:rPr lang="ja-JP" altLang="en-US" sz="2000" dirty="0">
                <a:solidFill>
                  <a:prstClr val="black"/>
                </a:solidFill>
              </a:rPr>
              <a:t> 従業者の「員数」は日々変わりうるものであるため、業務負担軽減等の観点から</a:t>
            </a:r>
            <a:r>
              <a:rPr lang="ja-JP" altLang="en-US" sz="2000" dirty="0" smtClean="0">
                <a:solidFill>
                  <a:prstClr val="black"/>
                </a:solidFill>
              </a:rPr>
              <a:t>、基準</a:t>
            </a:r>
            <a:r>
              <a:rPr lang="ja-JP" altLang="en-US" sz="2000" dirty="0">
                <a:solidFill>
                  <a:prstClr val="black"/>
                </a:solidFill>
              </a:rPr>
              <a:t>において置くべきとされている員数を</a:t>
            </a:r>
            <a:r>
              <a:rPr lang="ja-JP" altLang="en-US" sz="2000" dirty="0" smtClean="0">
                <a:solidFill>
                  <a:prstClr val="black"/>
                </a:solidFill>
              </a:rPr>
              <a:t>満たす範囲において、「</a:t>
            </a:r>
            <a:r>
              <a:rPr lang="ja-JP" altLang="en-US" sz="2000" dirty="0">
                <a:solidFill>
                  <a:prstClr val="black"/>
                </a:solidFill>
              </a:rPr>
              <a:t>○人以上」と記載することも差し支えない</a:t>
            </a:r>
            <a:r>
              <a:rPr lang="ja-JP" altLang="en-US" sz="2000" dirty="0" smtClean="0">
                <a:solidFill>
                  <a:prstClr val="black"/>
                </a:solidFill>
              </a:rPr>
              <a:t>。重要</a:t>
            </a:r>
            <a:r>
              <a:rPr lang="ja-JP" altLang="en-US" sz="2000" dirty="0">
                <a:solidFill>
                  <a:prstClr val="black"/>
                </a:solidFill>
              </a:rPr>
              <a:t>事項を記した文書に記載する</a:t>
            </a:r>
            <a:r>
              <a:rPr lang="ja-JP" altLang="en-US" sz="2000" dirty="0" smtClean="0">
                <a:solidFill>
                  <a:prstClr val="black"/>
                </a:solidFill>
              </a:rPr>
              <a:t>場合も同様。</a:t>
            </a:r>
            <a:endParaRPr lang="ja-JP" altLang="en-US" sz="2000" dirty="0">
              <a:solidFill>
                <a:prstClr val="black"/>
              </a:solidFill>
            </a:endParaRPr>
          </a:p>
        </p:txBody>
      </p:sp>
      <p:sp>
        <p:nvSpPr>
          <p:cNvPr id="6" name="正方形/長方形 5"/>
          <p:cNvSpPr/>
          <p:nvPr/>
        </p:nvSpPr>
        <p:spPr>
          <a:xfrm>
            <a:off x="842964" y="5257007"/>
            <a:ext cx="11187109" cy="969496"/>
          </a:xfrm>
          <a:prstGeom prst="rect">
            <a:avLst/>
          </a:prstGeom>
          <a:ln w="6350">
            <a:solidFill>
              <a:schemeClr val="tx1"/>
            </a:solidFill>
            <a:prstDash val="sysDot"/>
          </a:ln>
        </p:spPr>
        <p:txBody>
          <a:bodyPr wrap="square" bIns="0" anchor="ctr" anchorCtr="0">
            <a:spAutoFit/>
          </a:bodyPr>
          <a:lstStyle/>
          <a:p>
            <a:pPr marL="238125" lvl="0" indent="-238125">
              <a:tabLst>
                <a:tab pos="1079500" algn="l"/>
              </a:tabLst>
            </a:pPr>
            <a:r>
              <a:rPr lang="en-US" altLang="ja-JP" sz="2000" dirty="0" smtClean="0">
                <a:solidFill>
                  <a:prstClr val="black"/>
                </a:solidFill>
              </a:rPr>
              <a:t>【</a:t>
            </a:r>
            <a:r>
              <a:rPr lang="ja-JP" altLang="en-US" sz="2000" dirty="0" smtClean="0">
                <a:solidFill>
                  <a:prstClr val="black"/>
                </a:solidFill>
              </a:rPr>
              <a:t>利用料</a:t>
            </a:r>
            <a:r>
              <a:rPr lang="en-US" altLang="ja-JP" sz="2000" dirty="0" smtClean="0">
                <a:solidFill>
                  <a:prstClr val="black"/>
                </a:solidFill>
              </a:rPr>
              <a:t>】</a:t>
            </a:r>
            <a:r>
              <a:rPr lang="ja-JP" altLang="en-US" sz="2000" dirty="0" smtClean="0">
                <a:solidFill>
                  <a:prstClr val="black"/>
                </a:solidFill>
              </a:rPr>
              <a:t>：法定代理受領サービスに係る利用料（</a:t>
            </a:r>
            <a:r>
              <a:rPr lang="en-US" altLang="ja-JP" sz="2000" dirty="0" smtClean="0">
                <a:solidFill>
                  <a:prstClr val="black"/>
                </a:solidFill>
              </a:rPr>
              <a:t>1</a:t>
            </a:r>
            <a:r>
              <a:rPr lang="ja-JP" altLang="en-US" sz="2000" dirty="0" smtClean="0">
                <a:solidFill>
                  <a:prstClr val="black"/>
                </a:solidFill>
              </a:rPr>
              <a:t>割～</a:t>
            </a:r>
            <a:r>
              <a:rPr lang="en-US" altLang="ja-JP" sz="2000" dirty="0" smtClean="0">
                <a:solidFill>
                  <a:prstClr val="black"/>
                </a:solidFill>
              </a:rPr>
              <a:t>3</a:t>
            </a:r>
            <a:r>
              <a:rPr lang="ja-JP" altLang="en-US" sz="2000" dirty="0" smtClean="0">
                <a:solidFill>
                  <a:prstClr val="black"/>
                </a:solidFill>
              </a:rPr>
              <a:t>割）</a:t>
            </a:r>
            <a:endParaRPr lang="en-US" altLang="ja-JP" sz="2000" dirty="0" smtClean="0">
              <a:solidFill>
                <a:prstClr val="black"/>
              </a:solidFill>
            </a:endParaRPr>
          </a:p>
          <a:p>
            <a:pPr marL="1343025" lvl="0" indent="-85725">
              <a:tabLst>
                <a:tab pos="1079500" algn="l"/>
              </a:tabLst>
            </a:pPr>
            <a:r>
              <a:rPr lang="ja-JP" altLang="en-US" sz="2000" dirty="0">
                <a:solidFill>
                  <a:prstClr val="black"/>
                </a:solidFill>
              </a:rPr>
              <a:t>：</a:t>
            </a:r>
            <a:r>
              <a:rPr lang="ja-JP" altLang="en-US" sz="2000" dirty="0" smtClean="0">
                <a:solidFill>
                  <a:prstClr val="black"/>
                </a:solidFill>
              </a:rPr>
              <a:t>法定代理受領サービスでない場合の利用料</a:t>
            </a:r>
            <a:endParaRPr lang="en-US" altLang="ja-JP" sz="2000" dirty="0" smtClean="0">
              <a:solidFill>
                <a:prstClr val="black"/>
              </a:solidFill>
            </a:endParaRPr>
          </a:p>
          <a:p>
            <a:pPr marL="238125" lvl="0" indent="-238125">
              <a:tabLst>
                <a:tab pos="1079500" algn="l"/>
              </a:tabLst>
            </a:pPr>
            <a:r>
              <a:rPr lang="en-US" altLang="ja-JP" sz="2000" dirty="0" smtClean="0">
                <a:solidFill>
                  <a:prstClr val="black"/>
                </a:solidFill>
              </a:rPr>
              <a:t>【</a:t>
            </a:r>
            <a:r>
              <a:rPr lang="ja-JP" altLang="en-US" sz="2000" dirty="0" smtClean="0">
                <a:solidFill>
                  <a:prstClr val="black"/>
                </a:solidFill>
              </a:rPr>
              <a:t>その他</a:t>
            </a:r>
            <a:r>
              <a:rPr lang="ja-JP" altLang="en-US" sz="2000" dirty="0">
                <a:solidFill>
                  <a:prstClr val="black"/>
                </a:solidFill>
              </a:rPr>
              <a:t>の費用の</a:t>
            </a:r>
            <a:r>
              <a:rPr lang="ja-JP" altLang="en-US" sz="2000" dirty="0" smtClean="0">
                <a:solidFill>
                  <a:prstClr val="black"/>
                </a:solidFill>
              </a:rPr>
              <a:t>額</a:t>
            </a:r>
            <a:r>
              <a:rPr lang="en-US" altLang="ja-JP" sz="2000" dirty="0" smtClean="0">
                <a:solidFill>
                  <a:prstClr val="black"/>
                </a:solidFill>
              </a:rPr>
              <a:t>】</a:t>
            </a:r>
            <a:r>
              <a:rPr lang="ja-JP" altLang="en-US" sz="2000" dirty="0" smtClean="0">
                <a:solidFill>
                  <a:prstClr val="black"/>
                </a:solidFill>
              </a:rPr>
              <a:t>：徴収が認められている交通費、その他サービスに係る費用の額</a:t>
            </a:r>
            <a:endParaRPr lang="ja-JP" altLang="en-US" sz="2000" dirty="0">
              <a:solidFill>
                <a:prstClr val="black"/>
              </a:solidFill>
            </a:endParaRPr>
          </a:p>
        </p:txBody>
      </p:sp>
    </p:spTree>
    <p:extLst>
      <p:ext uri="{BB962C8B-B14F-4D97-AF65-F5344CB8AC3E}">
        <p14:creationId xmlns:p14="http://schemas.microsoft.com/office/powerpoint/2010/main" val="2496381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44013" y="6327775"/>
            <a:ext cx="2743200" cy="365125"/>
          </a:xfrm>
        </p:spPr>
        <p:txBody>
          <a:bodyPr/>
          <a:lstStyle/>
          <a:p>
            <a:fld id="{41D9830F-53EB-46B6-9EC0-C4C68F82A889}" type="slidenum">
              <a:rPr kumimoji="1" lang="ja-JP" altLang="en-US" smtClean="0"/>
              <a:t>54</a:t>
            </a:fld>
            <a:endParaRPr kumimoji="1" lang="ja-JP" altLang="en-US" dirty="0"/>
          </a:p>
        </p:txBody>
      </p:sp>
      <p:sp>
        <p:nvSpPr>
          <p:cNvPr id="4" name="正方形/長方形 3"/>
          <p:cNvSpPr/>
          <p:nvPr/>
        </p:nvSpPr>
        <p:spPr>
          <a:xfrm>
            <a:off x="0" y="0"/>
            <a:ext cx="12192000" cy="7248138"/>
          </a:xfrm>
          <a:prstGeom prst="rect">
            <a:avLst/>
          </a:prstGeom>
        </p:spPr>
        <p:txBody>
          <a:bodyPr wrap="square">
            <a:spAutoFit/>
          </a:bodyPr>
          <a:lstStyle/>
          <a:p>
            <a:pPr marL="444500" lvl="0"/>
            <a:r>
              <a:rPr lang="en-US" altLang="ja-JP" sz="2000" dirty="0" smtClean="0">
                <a:solidFill>
                  <a:prstClr val="black"/>
                </a:solidFill>
              </a:rPr>
              <a:t>ⅶ</a:t>
            </a:r>
            <a:r>
              <a:rPr lang="ja-JP" altLang="en-US" sz="2000" dirty="0" smtClean="0">
                <a:solidFill>
                  <a:prstClr val="black"/>
                </a:solidFill>
              </a:rPr>
              <a:t>）合鍵</a:t>
            </a:r>
            <a:r>
              <a:rPr lang="ja-JP" altLang="en-US" sz="2000" dirty="0">
                <a:solidFill>
                  <a:prstClr val="black"/>
                </a:solidFill>
              </a:rPr>
              <a:t>の管理方法及び紛失した場合の対処方法　</a:t>
            </a:r>
            <a:endParaRPr lang="en-US" altLang="ja-JP" sz="2000" dirty="0">
              <a:solidFill>
                <a:prstClr val="black"/>
              </a:solidFill>
            </a:endParaRPr>
          </a:p>
          <a:p>
            <a:pPr marL="444500" lvl="0"/>
            <a:r>
              <a:rPr lang="en-US" altLang="ja-JP" sz="2000" dirty="0" smtClean="0">
                <a:solidFill>
                  <a:prstClr val="black"/>
                </a:solidFill>
              </a:rPr>
              <a:t>ⅷ</a:t>
            </a:r>
            <a:r>
              <a:rPr lang="ja-JP" altLang="en-US" sz="2000" dirty="0" smtClean="0">
                <a:solidFill>
                  <a:prstClr val="black"/>
                </a:solidFill>
              </a:rPr>
              <a:t>）虐待</a:t>
            </a:r>
            <a:r>
              <a:rPr lang="ja-JP" altLang="en-US" sz="2000" dirty="0">
                <a:solidFill>
                  <a:prstClr val="black"/>
                </a:solidFill>
              </a:rPr>
              <a:t>の防止のための措置に関する</a:t>
            </a:r>
            <a:r>
              <a:rPr lang="ja-JP" altLang="en-US" sz="2000" dirty="0" smtClean="0">
                <a:solidFill>
                  <a:prstClr val="black"/>
                </a:solidFill>
              </a:rPr>
              <a:t>事項</a:t>
            </a:r>
            <a:endParaRPr lang="en-US" altLang="ja-JP" sz="2000" dirty="0" smtClean="0">
              <a:solidFill>
                <a:prstClr val="black"/>
              </a:solidFill>
            </a:endParaRPr>
          </a:p>
          <a:p>
            <a:pPr marL="444500" lvl="0"/>
            <a:endParaRPr lang="en-US" altLang="ja-JP" sz="2000" dirty="0">
              <a:solidFill>
                <a:prstClr val="black"/>
              </a:solidFill>
            </a:endParaRPr>
          </a:p>
          <a:p>
            <a:pPr marL="444500" lvl="0"/>
            <a:endParaRPr lang="en-US" altLang="ja-JP" sz="2000" dirty="0" smtClean="0">
              <a:solidFill>
                <a:prstClr val="black"/>
              </a:solidFill>
            </a:endParaRPr>
          </a:p>
          <a:p>
            <a:pPr marL="444500" lvl="0"/>
            <a:endParaRPr lang="en-US" altLang="ja-JP" sz="1200" dirty="0">
              <a:solidFill>
                <a:prstClr val="black"/>
              </a:solidFill>
            </a:endParaRPr>
          </a:p>
          <a:p>
            <a:pPr marL="444500" lvl="0"/>
            <a:r>
              <a:rPr lang="en-US" altLang="ja-JP" sz="2000" dirty="0" smtClean="0">
                <a:solidFill>
                  <a:prstClr val="black"/>
                </a:solidFill>
              </a:rPr>
              <a:t>ⅸ</a:t>
            </a:r>
            <a:r>
              <a:rPr lang="ja-JP" altLang="en-US" sz="2000" dirty="0" smtClean="0">
                <a:solidFill>
                  <a:prstClr val="black"/>
                </a:solidFill>
              </a:rPr>
              <a:t>）その他</a:t>
            </a:r>
            <a:r>
              <a:rPr lang="ja-JP" altLang="en-US" sz="2000" dirty="0">
                <a:solidFill>
                  <a:prstClr val="black"/>
                </a:solidFill>
              </a:rPr>
              <a:t>運営に関する重要</a:t>
            </a:r>
            <a:r>
              <a:rPr lang="ja-JP" altLang="en-US" sz="2000" dirty="0" smtClean="0">
                <a:solidFill>
                  <a:prstClr val="black"/>
                </a:solidFill>
              </a:rPr>
              <a:t>事項</a:t>
            </a:r>
            <a:endParaRPr lang="en-US" altLang="ja-JP" sz="2000" dirty="0" smtClean="0">
              <a:solidFill>
                <a:prstClr val="black"/>
              </a:solidFill>
            </a:endParaRPr>
          </a:p>
          <a:p>
            <a:pPr marL="444500" lvl="0"/>
            <a:endParaRPr lang="en-US" altLang="ja-JP" sz="1600" dirty="0">
              <a:solidFill>
                <a:prstClr val="black"/>
              </a:solidFill>
            </a:endParaRPr>
          </a:p>
          <a:p>
            <a:pPr lvl="0"/>
            <a:r>
              <a:rPr lang="ja-JP" altLang="en-US" sz="2000" b="1" dirty="0">
                <a:solidFill>
                  <a:prstClr val="black"/>
                </a:solidFill>
              </a:rPr>
              <a:t>（１９）勤務体制の確保等</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3</a:t>
            </a:r>
            <a:r>
              <a:rPr lang="ja-JP" altLang="en-US" sz="2000" b="1" dirty="0">
                <a:solidFill>
                  <a:prstClr val="black"/>
                </a:solidFill>
              </a:rPr>
              <a:t>条の</a:t>
            </a:r>
            <a:r>
              <a:rPr lang="en-US" altLang="ja-JP" sz="2000" b="1" dirty="0">
                <a:solidFill>
                  <a:prstClr val="black"/>
                </a:solidFill>
              </a:rPr>
              <a:t>30】</a:t>
            </a:r>
          </a:p>
          <a:p>
            <a:pPr marL="471488" indent="-207963"/>
            <a:r>
              <a:rPr lang="en-US" altLang="ja-JP" sz="2000" dirty="0" smtClean="0">
                <a:solidFill>
                  <a:prstClr val="black"/>
                </a:solidFill>
              </a:rPr>
              <a:t>①  </a:t>
            </a:r>
            <a:r>
              <a:rPr lang="ja-JP" altLang="en-US" sz="2000" dirty="0">
                <a:solidFill>
                  <a:prstClr val="black"/>
                </a:solidFill>
              </a:rPr>
              <a:t>事業者は、利用者に対し適切なサービスを提供できるよう、 事業所ごとに</a:t>
            </a:r>
            <a:r>
              <a:rPr lang="ja-JP" altLang="en-US" sz="2000" dirty="0" smtClean="0">
                <a:solidFill>
                  <a:prstClr val="black"/>
                </a:solidFill>
              </a:rPr>
              <a:t>、従業者の勤務の体制を定めて</a:t>
            </a:r>
            <a:r>
              <a:rPr lang="ja-JP" altLang="en-US" sz="2000" dirty="0">
                <a:solidFill>
                  <a:prstClr val="black"/>
                </a:solidFill>
              </a:rPr>
              <a:t>おかなければならない。</a:t>
            </a:r>
            <a:endParaRPr lang="ja-JP" altLang="en-US" sz="2000" dirty="0"/>
          </a:p>
          <a:p>
            <a:pPr marL="471488" lvl="0" indent="-207963"/>
            <a:endParaRPr lang="en-US" altLang="ja-JP" sz="2000" dirty="0" smtClean="0">
              <a:solidFill>
                <a:prstClr val="black"/>
              </a:solidFill>
            </a:endParaRPr>
          </a:p>
          <a:p>
            <a:pPr marL="471488" lvl="0" indent="-207963"/>
            <a:endParaRPr lang="en-US" altLang="ja-JP" sz="2000" dirty="0">
              <a:solidFill>
                <a:prstClr val="black"/>
              </a:solidFill>
            </a:endParaRPr>
          </a:p>
          <a:p>
            <a:pPr marL="471488" lvl="0" indent="-207963"/>
            <a:endParaRPr lang="ja-JP" altLang="en-US" sz="800" dirty="0">
              <a:solidFill>
                <a:prstClr val="black"/>
              </a:solidFill>
            </a:endParaRPr>
          </a:p>
          <a:p>
            <a:pPr marL="471488" lvl="0" indent="-207963"/>
            <a:r>
              <a:rPr lang="ja-JP" altLang="en-US" sz="2000" dirty="0" smtClean="0">
                <a:solidFill>
                  <a:prstClr val="black"/>
                </a:solidFill>
              </a:rPr>
              <a:t>② 事</a:t>
            </a:r>
            <a:r>
              <a:rPr lang="ja-JP" altLang="en-US" sz="2000" dirty="0">
                <a:solidFill>
                  <a:prstClr val="black"/>
                </a:solidFill>
              </a:rPr>
              <a:t>業者は、事業所ごとに当該事業所の従業者</a:t>
            </a:r>
            <a:r>
              <a:rPr lang="ja-JP" altLang="en-US" sz="2000" dirty="0" smtClean="0">
                <a:solidFill>
                  <a:prstClr val="black"/>
                </a:solidFill>
              </a:rPr>
              <a:t>によって</a:t>
            </a:r>
            <a:r>
              <a:rPr lang="ja-JP" altLang="en-US" sz="2000" dirty="0">
                <a:solidFill>
                  <a:prstClr val="black"/>
                </a:solidFill>
              </a:rPr>
              <a:t>サービスを提供しなければならない</a:t>
            </a:r>
            <a:r>
              <a:rPr lang="ja-JP" altLang="en-US" sz="2000" dirty="0" smtClean="0">
                <a:solidFill>
                  <a:prstClr val="black"/>
                </a:solidFill>
              </a:rPr>
              <a:t>。</a:t>
            </a:r>
            <a:endParaRPr lang="en-US" altLang="ja-JP" sz="2000" dirty="0" smtClean="0">
              <a:solidFill>
                <a:prstClr val="black"/>
              </a:solidFill>
            </a:endParaRPr>
          </a:p>
          <a:p>
            <a:pPr marL="471488" lvl="0" indent="-207963"/>
            <a:endParaRPr lang="en-US" altLang="ja-JP" sz="2000" dirty="0">
              <a:solidFill>
                <a:prstClr val="black"/>
              </a:solidFill>
            </a:endParaRPr>
          </a:p>
          <a:p>
            <a:pPr marL="471488" lvl="0" indent="-207963"/>
            <a:endParaRPr lang="en-US" altLang="ja-JP" sz="2000" dirty="0" smtClean="0">
              <a:solidFill>
                <a:prstClr val="black"/>
              </a:solidFill>
            </a:endParaRPr>
          </a:p>
          <a:p>
            <a:pPr marL="471488" lvl="0" indent="-207963"/>
            <a:endParaRPr lang="en-US" altLang="ja-JP" sz="2000" dirty="0">
              <a:solidFill>
                <a:prstClr val="black"/>
              </a:solidFill>
            </a:endParaRPr>
          </a:p>
          <a:p>
            <a:pPr marL="471488" lvl="0" indent="-207963"/>
            <a:endParaRPr lang="en-US" altLang="ja-JP" sz="2000" dirty="0" smtClean="0">
              <a:solidFill>
                <a:prstClr val="black"/>
              </a:solidFill>
            </a:endParaRPr>
          </a:p>
          <a:p>
            <a:pPr marL="471488" lvl="0" indent="-207963"/>
            <a:endParaRPr lang="en-US" altLang="ja-JP" sz="2000" dirty="0">
              <a:solidFill>
                <a:prstClr val="black"/>
              </a:solidFill>
            </a:endParaRPr>
          </a:p>
          <a:p>
            <a:pPr marL="471488" lvl="0" indent="-207963"/>
            <a:endParaRPr lang="en-US" altLang="ja-JP" sz="800" dirty="0" smtClean="0">
              <a:solidFill>
                <a:prstClr val="black"/>
              </a:solidFill>
            </a:endParaRPr>
          </a:p>
          <a:p>
            <a:pPr marL="471488" indent="-207963"/>
            <a:r>
              <a:rPr lang="ja-JP" altLang="en-US" sz="2000" dirty="0" smtClean="0"/>
              <a:t>③ 事業所</a:t>
            </a:r>
            <a:r>
              <a:rPr lang="ja-JP" altLang="en-US" sz="2000" dirty="0"/>
              <a:t>が、適切にサービスを利用者に提供する体制を構築しており、他の指定訪問介護事業所、指定夜間対応型訪問介護看護（以下「指定訪問介護事業所等</a:t>
            </a:r>
            <a:r>
              <a:rPr lang="ja-JP" altLang="en-US" sz="2000" dirty="0" smtClean="0"/>
              <a:t>」）</a:t>
            </a:r>
            <a:r>
              <a:rPr lang="ja-JP" altLang="en-US" sz="2000" dirty="0"/>
              <a:t>との密接な連携を図ることにより 、当該事業所の効果的な運営を期待することができる場合であって、利用者の処遇に支障がないときは、市町村長が地域の実情を勘案し適切と認める範囲内において、 地域の指定訪問介護事業所等に対して</a:t>
            </a:r>
            <a:r>
              <a:rPr lang="ja-JP" altLang="en-US" sz="2000" dirty="0" smtClean="0"/>
              <a:t>、</a:t>
            </a:r>
            <a:endParaRPr lang="en-US" altLang="ja-JP" sz="2000" dirty="0">
              <a:solidFill>
                <a:prstClr val="black"/>
              </a:solidFill>
            </a:endParaRPr>
          </a:p>
          <a:p>
            <a:pPr marL="444500" lvl="0"/>
            <a:endParaRPr lang="ja-JP" altLang="en-US" sz="2000" dirty="0">
              <a:solidFill>
                <a:prstClr val="black"/>
              </a:solidFill>
            </a:endParaRPr>
          </a:p>
        </p:txBody>
      </p:sp>
      <p:sp>
        <p:nvSpPr>
          <p:cNvPr id="5" name="正方形/長方形 4"/>
          <p:cNvSpPr/>
          <p:nvPr/>
        </p:nvSpPr>
        <p:spPr>
          <a:xfrm>
            <a:off x="814389" y="669428"/>
            <a:ext cx="11001374" cy="707886"/>
          </a:xfrm>
          <a:prstGeom prst="rect">
            <a:avLst/>
          </a:prstGeom>
          <a:ln w="6350">
            <a:solidFill>
              <a:schemeClr val="tx1"/>
            </a:solidFill>
            <a:prstDash val="sysDot"/>
          </a:ln>
        </p:spPr>
        <p:txBody>
          <a:bodyPr wrap="square" anchor="ctr" anchorCtr="0">
            <a:spAutoFit/>
          </a:bodyPr>
          <a:lstStyle/>
          <a:p>
            <a:r>
              <a:rPr lang="ja-JP" altLang="en-US" sz="2000" dirty="0">
                <a:solidFill>
                  <a:prstClr val="black"/>
                </a:solidFill>
              </a:rPr>
              <a:t>・</a:t>
            </a:r>
            <a:r>
              <a:rPr lang="ja-JP" altLang="en-US" sz="2000" dirty="0" smtClean="0">
                <a:solidFill>
                  <a:prstClr val="black"/>
                </a:solidFill>
              </a:rPr>
              <a:t>組織内の体制（責任者の選定、従業者への研修方法や研修計画等）</a:t>
            </a:r>
            <a:endParaRPr lang="en-US" altLang="ja-JP" sz="2000" dirty="0" smtClean="0">
              <a:solidFill>
                <a:prstClr val="black"/>
              </a:solidFill>
            </a:endParaRPr>
          </a:p>
          <a:p>
            <a:r>
              <a:rPr lang="ja-JP" altLang="en-US" sz="2000" dirty="0" smtClean="0">
                <a:solidFill>
                  <a:prstClr val="black"/>
                </a:solidFill>
              </a:rPr>
              <a:t>・虐待又は虐待が疑われる事案が発生した場合の対応方法等</a:t>
            </a:r>
            <a:endParaRPr lang="ja-JP" altLang="en-US" dirty="0"/>
          </a:p>
        </p:txBody>
      </p:sp>
      <p:sp>
        <p:nvSpPr>
          <p:cNvPr id="6" name="正方形/長方形 5"/>
          <p:cNvSpPr/>
          <p:nvPr/>
        </p:nvSpPr>
        <p:spPr>
          <a:xfrm>
            <a:off x="642939" y="2914972"/>
            <a:ext cx="11172824" cy="661720"/>
          </a:xfrm>
          <a:prstGeom prst="rect">
            <a:avLst/>
          </a:prstGeom>
          <a:ln w="6350">
            <a:solidFill>
              <a:schemeClr val="tx1"/>
            </a:solidFill>
            <a:prstDash val="sysDot"/>
          </a:ln>
        </p:spPr>
        <p:txBody>
          <a:bodyPr wrap="square" bIns="0" anchor="ctr" anchorCtr="0">
            <a:spAutoFit/>
          </a:bodyPr>
          <a:lstStyle/>
          <a:p>
            <a:pPr marL="185738" indent="-185738"/>
            <a:r>
              <a:rPr lang="en-US" altLang="ja-JP" sz="2000" dirty="0" smtClean="0">
                <a:solidFill>
                  <a:prstClr val="black"/>
                </a:solidFill>
              </a:rPr>
              <a:t>※ </a:t>
            </a:r>
            <a:r>
              <a:rPr lang="ja-JP" altLang="en-US" sz="2000" dirty="0" smtClean="0">
                <a:solidFill>
                  <a:prstClr val="black"/>
                </a:solidFill>
              </a:rPr>
              <a:t>原則</a:t>
            </a:r>
            <a:r>
              <a:rPr lang="ja-JP" altLang="en-US" sz="2000" dirty="0">
                <a:solidFill>
                  <a:prstClr val="black"/>
                </a:solidFill>
              </a:rPr>
              <a:t>として月ごとの勤務表を作成し、日々の勤務時間、職務の内容、常勤・非常勤の別、管理者との兼務関係等を明確</a:t>
            </a:r>
            <a:r>
              <a:rPr lang="ja-JP" altLang="en-US" sz="2000" dirty="0" smtClean="0">
                <a:solidFill>
                  <a:prstClr val="black"/>
                </a:solidFill>
              </a:rPr>
              <a:t>にすること。</a:t>
            </a:r>
            <a:endParaRPr lang="ja-JP" altLang="en-US" dirty="0"/>
          </a:p>
        </p:txBody>
      </p:sp>
      <p:sp>
        <p:nvSpPr>
          <p:cNvPr id="7" name="正方形/長方形 6"/>
          <p:cNvSpPr/>
          <p:nvPr/>
        </p:nvSpPr>
        <p:spPr>
          <a:xfrm>
            <a:off x="642939" y="3994279"/>
            <a:ext cx="11172824" cy="1585049"/>
          </a:xfrm>
          <a:prstGeom prst="rect">
            <a:avLst/>
          </a:prstGeom>
          <a:ln w="6350">
            <a:solidFill>
              <a:schemeClr val="tx1"/>
            </a:solidFill>
            <a:prstDash val="sysDot"/>
          </a:ln>
        </p:spPr>
        <p:txBody>
          <a:bodyPr wrap="square" bIns="0"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従</a:t>
            </a:r>
            <a:r>
              <a:rPr lang="ja-JP" altLang="en-US" sz="2000" dirty="0">
                <a:solidFill>
                  <a:prstClr val="black"/>
                </a:solidFill>
              </a:rPr>
              <a:t>業者とは、雇用契約、労働者派遣法に規定する労働者派遣契約その他の契約により、当該事業所の管理者の指揮命令下にある訪問介護員等を指す</a:t>
            </a:r>
            <a:r>
              <a:rPr lang="ja-JP" altLang="en-US" sz="2000" dirty="0" smtClean="0">
                <a:solidFill>
                  <a:prstClr val="black"/>
                </a:solidFill>
              </a:rPr>
              <a:t>。</a:t>
            </a:r>
            <a:endParaRPr lang="en-US" altLang="ja-JP" sz="2000" dirty="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訪問</a:t>
            </a:r>
            <a:r>
              <a:rPr lang="ja-JP" altLang="en-US" sz="2000" dirty="0">
                <a:solidFill>
                  <a:prstClr val="black"/>
                </a:solidFill>
              </a:rPr>
              <a:t>看護サービスに従事する看護師等又は社会福祉士及び介護福祉士法の規定に基づき口腔内の喀痰吸引その他の行為を業として行う訪問介護員等については、労働者派遣法に基づく派遣労働者であってはならない。</a:t>
            </a:r>
          </a:p>
        </p:txBody>
      </p:sp>
    </p:spTree>
    <p:extLst>
      <p:ext uri="{BB962C8B-B14F-4D97-AF65-F5344CB8AC3E}">
        <p14:creationId xmlns:p14="http://schemas.microsoft.com/office/powerpoint/2010/main" val="1048264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8" y="6356350"/>
            <a:ext cx="2743200" cy="365125"/>
          </a:xfrm>
        </p:spPr>
        <p:txBody>
          <a:bodyPr/>
          <a:lstStyle/>
          <a:p>
            <a:fld id="{41D9830F-53EB-46B6-9EC0-C4C68F82A889}" type="slidenum">
              <a:rPr kumimoji="1" lang="ja-JP" altLang="en-US" smtClean="0"/>
              <a:t>55</a:t>
            </a:fld>
            <a:endParaRPr kumimoji="1" lang="ja-JP" altLang="en-US" dirty="0"/>
          </a:p>
        </p:txBody>
      </p:sp>
      <p:sp>
        <p:nvSpPr>
          <p:cNvPr id="3" name="正方形/長方形 2"/>
          <p:cNvSpPr/>
          <p:nvPr/>
        </p:nvSpPr>
        <p:spPr>
          <a:xfrm>
            <a:off x="0" y="0"/>
            <a:ext cx="12192000" cy="3785652"/>
          </a:xfrm>
          <a:prstGeom prst="rect">
            <a:avLst/>
          </a:prstGeom>
        </p:spPr>
        <p:txBody>
          <a:bodyPr wrap="square">
            <a:spAutoFit/>
          </a:bodyPr>
          <a:lstStyle/>
          <a:p>
            <a:pPr marL="442913"/>
            <a:r>
              <a:rPr lang="ja-JP" altLang="en-US" sz="2000" dirty="0"/>
              <a:t>定期巡回サービス、随時対応サービス、随時訪問サービス及び訪問看護サービスの一部を委託することができる</a:t>
            </a:r>
            <a:r>
              <a:rPr lang="ja-JP" altLang="en-US" sz="2000" dirty="0" smtClean="0"/>
              <a:t>。ただし</a:t>
            </a:r>
            <a:r>
              <a:rPr lang="ja-JP" altLang="en-US" sz="2000" dirty="0"/>
              <a:t>、同一時間帯において、全ての利用者に対する定期巡回サービス、随時対応サービス、随時訪問サービス及び訪問看護サービスの全てを委託してはならない。</a:t>
            </a:r>
          </a:p>
          <a:p>
            <a:pPr marL="471488" indent="-207963"/>
            <a:r>
              <a:rPr lang="ja-JP" altLang="en-US" sz="2000" dirty="0" smtClean="0"/>
              <a:t>④ 随時</a:t>
            </a:r>
            <a:r>
              <a:rPr lang="ja-JP" altLang="en-US" sz="2000" dirty="0"/>
              <a:t>対応サービスについては、</a:t>
            </a:r>
            <a:r>
              <a:rPr lang="ja-JP" altLang="en-US" sz="2000" dirty="0" smtClean="0"/>
              <a:t>市町村長</a:t>
            </a:r>
            <a:r>
              <a:rPr lang="ja-JP" altLang="en-US" sz="2000" dirty="0"/>
              <a:t>が地域の実情を勘案して適切と</a:t>
            </a:r>
            <a:r>
              <a:rPr lang="ja-JP" altLang="en-US" sz="2000" dirty="0" smtClean="0"/>
              <a:t>認める範囲内</a:t>
            </a:r>
            <a:r>
              <a:rPr lang="ja-JP" altLang="en-US" sz="2000" dirty="0"/>
              <a:t>において、複数の</a:t>
            </a:r>
            <a:r>
              <a:rPr lang="ja-JP" altLang="en-US" sz="2000" dirty="0" smtClean="0"/>
              <a:t>指定定期巡回</a:t>
            </a:r>
            <a:r>
              <a:rPr lang="ja-JP" altLang="en-US" sz="2000" dirty="0"/>
              <a:t>・随時対応型訪問介護看護事業所の間の契約に</a:t>
            </a:r>
            <a:r>
              <a:rPr lang="ja-JP" altLang="en-US" sz="2000" dirty="0" smtClean="0"/>
              <a:t>基づき</a:t>
            </a:r>
            <a:r>
              <a:rPr lang="ja-JP" altLang="en-US" sz="2000" dirty="0"/>
              <a:t>、当該複数の事業所が密接な連携を図ることにより</a:t>
            </a:r>
            <a:r>
              <a:rPr lang="ja-JP" altLang="en-US" sz="2000" dirty="0" smtClean="0"/>
              <a:t>、一体的に</a:t>
            </a:r>
            <a:r>
              <a:rPr lang="ja-JP" altLang="en-US" sz="2000" dirty="0"/>
              <a:t>利用者又は</a:t>
            </a:r>
            <a:r>
              <a:rPr lang="ja-JP" altLang="en-US" sz="2000" dirty="0" smtClean="0"/>
              <a:t>その家族</a:t>
            </a:r>
            <a:r>
              <a:rPr lang="ja-JP" altLang="en-US" sz="2000" dirty="0"/>
              <a:t>等からの通報を受けることができる</a:t>
            </a:r>
            <a:r>
              <a:rPr lang="ja-JP" altLang="en-US" sz="2000" dirty="0" smtClean="0"/>
              <a:t>。</a:t>
            </a:r>
            <a:endParaRPr lang="en-US" altLang="ja-JP" sz="2000" dirty="0" smtClean="0"/>
          </a:p>
          <a:p>
            <a:pPr marL="471488" indent="157163"/>
            <a:r>
              <a:rPr lang="ja-JP" altLang="en-US" sz="2000" dirty="0" smtClean="0"/>
              <a:t>なお</a:t>
            </a:r>
            <a:r>
              <a:rPr lang="ja-JP" altLang="en-US" sz="2000" dirty="0"/>
              <a:t>、随時対応サービスの一体的実施により、随時対応サービスを</a:t>
            </a:r>
            <a:r>
              <a:rPr lang="ja-JP" altLang="en-US" sz="2000" dirty="0" smtClean="0"/>
              <a:t>行わない事業所</a:t>
            </a:r>
            <a:r>
              <a:rPr lang="ja-JP" altLang="en-US" sz="2000" dirty="0"/>
              <a:t>は、当該時間帯における定期巡回</a:t>
            </a:r>
            <a:r>
              <a:rPr lang="ja-JP" altLang="en-US" sz="2000" dirty="0" smtClean="0"/>
              <a:t>サービス</a:t>
            </a:r>
            <a:r>
              <a:rPr lang="ja-JP" altLang="en-US" sz="2000" dirty="0"/>
              <a:t>、随時訪問サービス及び訪問看護サービスについては</a:t>
            </a:r>
            <a:r>
              <a:rPr lang="ja-JP" altLang="en-US" sz="2000" dirty="0" smtClean="0"/>
              <a:t>、実施しなければ</a:t>
            </a:r>
            <a:r>
              <a:rPr lang="ja-JP" altLang="en-US" sz="2000" dirty="0"/>
              <a:t>ならない。</a:t>
            </a:r>
          </a:p>
          <a:p>
            <a:pPr marL="471488" indent="-207963"/>
            <a:r>
              <a:rPr lang="ja-JP" altLang="en-US" sz="2000" dirty="0" smtClean="0"/>
              <a:t>⑤ 事</a:t>
            </a:r>
            <a:r>
              <a:rPr lang="ja-JP" altLang="en-US" sz="2000" dirty="0"/>
              <a:t>業者は、従業者の資質向上のために、その研修の機会を確保しなければならない</a:t>
            </a:r>
            <a:r>
              <a:rPr lang="ja-JP" altLang="en-US" sz="2000" dirty="0" smtClean="0"/>
              <a:t>。</a:t>
            </a:r>
            <a:endParaRPr lang="en-US" altLang="ja-JP" sz="2000" dirty="0" smtClean="0"/>
          </a:p>
          <a:p>
            <a:pPr marL="442913" indent="-179388"/>
            <a:r>
              <a:rPr lang="ja-JP" altLang="en-US" sz="2000" dirty="0" smtClean="0"/>
              <a:t>⑥ 事業主</a:t>
            </a:r>
            <a:r>
              <a:rPr lang="ja-JP" altLang="en-US" sz="2000" dirty="0"/>
              <a:t>は、職場におけるセクシュアルハラスメントやパワーハラスメント（以下「</a:t>
            </a:r>
            <a:r>
              <a:rPr lang="ja-JP" altLang="en-US" sz="2000" dirty="0" smtClean="0"/>
              <a:t>職場</a:t>
            </a:r>
            <a:r>
              <a:rPr lang="ja-JP" altLang="en-US" sz="2000" dirty="0"/>
              <a:t>における</a:t>
            </a:r>
            <a:r>
              <a:rPr lang="ja-JP" altLang="en-US" sz="2000" dirty="0" smtClean="0"/>
              <a:t>ハラスメント</a:t>
            </a:r>
            <a:r>
              <a:rPr lang="ja-JP" altLang="en-US" sz="2000" dirty="0"/>
              <a:t>」</a:t>
            </a:r>
            <a:r>
              <a:rPr lang="ja-JP" altLang="en-US" sz="2000" dirty="0" smtClean="0"/>
              <a:t>という</a:t>
            </a:r>
            <a:r>
              <a:rPr lang="ja-JP" altLang="en-US" sz="2000" dirty="0"/>
              <a:t>。）の防止のための雇用管理上の措置を</a:t>
            </a:r>
            <a:r>
              <a:rPr lang="ja-JP" altLang="en-US" sz="2000" dirty="0" smtClean="0"/>
              <a:t>講じなければ</a:t>
            </a:r>
            <a:r>
              <a:rPr lang="ja-JP" altLang="en-US" sz="2000" dirty="0"/>
              <a:t>ならない</a:t>
            </a:r>
            <a:r>
              <a:rPr lang="ja-JP" altLang="en-US" sz="2000" dirty="0" smtClean="0"/>
              <a:t>。</a:t>
            </a:r>
            <a:endParaRPr lang="ja-JP" altLang="en-US" sz="2000" dirty="0"/>
          </a:p>
        </p:txBody>
      </p:sp>
      <p:sp>
        <p:nvSpPr>
          <p:cNvPr id="4" name="正方形/長方形 3"/>
          <p:cNvSpPr/>
          <p:nvPr/>
        </p:nvSpPr>
        <p:spPr>
          <a:xfrm>
            <a:off x="571500" y="3687901"/>
            <a:ext cx="11482388" cy="3170099"/>
          </a:xfrm>
          <a:prstGeom prst="rect">
            <a:avLst/>
          </a:prstGeom>
          <a:ln w="6350">
            <a:solidFill>
              <a:schemeClr val="tx1"/>
            </a:solidFill>
            <a:prstDash val="sysDot"/>
          </a:ln>
        </p:spPr>
        <p:txBody>
          <a:bodyPr wrap="square" bIns="0"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事業</a:t>
            </a:r>
            <a:r>
              <a:rPr lang="ja-JP" altLang="en-US" sz="2000" dirty="0">
                <a:solidFill>
                  <a:prstClr val="black"/>
                </a:solidFill>
              </a:rPr>
              <a:t>主が</a:t>
            </a:r>
            <a:r>
              <a:rPr lang="ja-JP" altLang="en-US" sz="2000" dirty="0" err="1">
                <a:solidFill>
                  <a:prstClr val="black"/>
                </a:solidFill>
              </a:rPr>
              <a:t>構ずべき</a:t>
            </a:r>
            <a:r>
              <a:rPr lang="ja-JP" altLang="en-US" sz="2000" dirty="0">
                <a:solidFill>
                  <a:prstClr val="black"/>
                </a:solidFill>
              </a:rPr>
              <a:t>措置の具体的内容については、「職場におけるハラスメントに関する</a:t>
            </a:r>
            <a:r>
              <a:rPr lang="ja-JP" altLang="en-US" sz="2000" dirty="0" smtClean="0">
                <a:solidFill>
                  <a:prstClr val="black"/>
                </a:solidFill>
              </a:rPr>
              <a:t>指針）</a:t>
            </a:r>
            <a:r>
              <a:rPr lang="ja-JP" altLang="en-US" sz="2000" dirty="0">
                <a:solidFill>
                  <a:prstClr val="black"/>
                </a:solidFill>
              </a:rPr>
              <a:t>」に規定されているが、特に以下の内容に留意すること。</a:t>
            </a:r>
          </a:p>
          <a:p>
            <a:pPr marL="357188" lvl="0" indent="-185738"/>
            <a:r>
              <a:rPr lang="en-US" altLang="ja-JP" sz="2000" dirty="0" smtClean="0">
                <a:solidFill>
                  <a:prstClr val="black"/>
                </a:solidFill>
              </a:rPr>
              <a:t>ⅰ</a:t>
            </a:r>
            <a:r>
              <a:rPr lang="ja-JP" altLang="en-US" sz="2000" dirty="0" smtClean="0">
                <a:solidFill>
                  <a:prstClr val="black"/>
                </a:solidFill>
              </a:rPr>
              <a:t>）事業</a:t>
            </a:r>
            <a:r>
              <a:rPr lang="ja-JP" altLang="en-US" sz="2000" dirty="0">
                <a:solidFill>
                  <a:prstClr val="black"/>
                </a:solidFill>
              </a:rPr>
              <a:t>主の方針等の明確化及びその周知・啓発</a:t>
            </a:r>
          </a:p>
          <a:p>
            <a:pPr marL="357188" lvl="0" indent="185738"/>
            <a:r>
              <a:rPr lang="ja-JP" altLang="en-US" sz="2000" dirty="0" smtClean="0">
                <a:solidFill>
                  <a:prstClr val="black"/>
                </a:solidFill>
              </a:rPr>
              <a:t>職場</a:t>
            </a:r>
            <a:r>
              <a:rPr lang="ja-JP" altLang="en-US" sz="2000" dirty="0">
                <a:solidFill>
                  <a:prstClr val="black"/>
                </a:solidFill>
              </a:rPr>
              <a:t>におけるハラスメントの内容及び職場におけるハラスメントを行ってはならない旨の方針を明確化し、従業者に周知・啓発すること。</a:t>
            </a:r>
            <a:endParaRPr lang="en-US" altLang="ja-JP" sz="2000" dirty="0">
              <a:solidFill>
                <a:prstClr val="black"/>
              </a:solidFill>
            </a:endParaRPr>
          </a:p>
          <a:p>
            <a:pPr marL="357188" lvl="0" indent="-185738"/>
            <a:r>
              <a:rPr lang="en-US" altLang="ja-JP" sz="2000" dirty="0" smtClean="0">
                <a:solidFill>
                  <a:prstClr val="black"/>
                </a:solidFill>
              </a:rPr>
              <a:t>ⅱ</a:t>
            </a:r>
            <a:r>
              <a:rPr lang="ja-JP" altLang="en-US" sz="2000" dirty="0" smtClean="0">
                <a:solidFill>
                  <a:prstClr val="black"/>
                </a:solidFill>
              </a:rPr>
              <a:t>）相談</a:t>
            </a:r>
            <a:r>
              <a:rPr lang="ja-JP" altLang="en-US" sz="2000" dirty="0">
                <a:solidFill>
                  <a:prstClr val="black"/>
                </a:solidFill>
              </a:rPr>
              <a:t>（苦情を含む。）に応じ、適切に対応するために必要な体制の整備</a:t>
            </a:r>
            <a:endParaRPr lang="en-US" altLang="ja-JP" sz="2000" dirty="0">
              <a:solidFill>
                <a:prstClr val="black"/>
              </a:solidFill>
            </a:endParaRPr>
          </a:p>
          <a:p>
            <a:pPr marL="357188" lvl="0" indent="185738"/>
            <a:r>
              <a:rPr lang="ja-JP" altLang="en-US" sz="2000" dirty="0">
                <a:solidFill>
                  <a:prstClr val="black"/>
                </a:solidFill>
              </a:rPr>
              <a:t>相談に対応する担当者をあらかじめ定めること等により、相談への対応のための窓口をあらかじめ定め、労働者に周知すること。</a:t>
            </a:r>
          </a:p>
          <a:p>
            <a:pPr marL="85725" lvl="0" indent="-85725"/>
            <a:r>
              <a:rPr lang="en-US" altLang="ja-JP" sz="2000" dirty="0" smtClean="0">
                <a:solidFill>
                  <a:prstClr val="black"/>
                </a:solidFill>
              </a:rPr>
              <a:t>※ </a:t>
            </a:r>
            <a:r>
              <a:rPr lang="ja-JP" altLang="en-US" sz="2000" dirty="0" smtClean="0">
                <a:solidFill>
                  <a:prstClr val="black"/>
                </a:solidFill>
              </a:rPr>
              <a:t>セクシュアルハラスメント</a:t>
            </a:r>
            <a:r>
              <a:rPr lang="ja-JP" altLang="en-US" sz="2000" dirty="0">
                <a:solidFill>
                  <a:prstClr val="black"/>
                </a:solidFill>
              </a:rPr>
              <a:t>について は、上司や同僚に限らず、利用者やその家族等から受けるものも含まれることに留意すること。</a:t>
            </a:r>
            <a:endParaRPr lang="en-US" altLang="ja-JP" sz="2000" dirty="0">
              <a:solidFill>
                <a:prstClr val="black"/>
              </a:solidFill>
            </a:endParaRPr>
          </a:p>
        </p:txBody>
      </p:sp>
    </p:spTree>
    <p:extLst>
      <p:ext uri="{BB962C8B-B14F-4D97-AF65-F5344CB8AC3E}">
        <p14:creationId xmlns:p14="http://schemas.microsoft.com/office/powerpoint/2010/main" val="4231817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4025" y="6492875"/>
            <a:ext cx="2743200" cy="365125"/>
          </a:xfrm>
        </p:spPr>
        <p:txBody>
          <a:bodyPr/>
          <a:lstStyle/>
          <a:p>
            <a:fld id="{41D9830F-53EB-46B6-9EC0-C4C68F82A889}" type="slidenum">
              <a:rPr kumimoji="1" lang="ja-JP" altLang="en-US" smtClean="0"/>
              <a:t>56</a:t>
            </a:fld>
            <a:endParaRPr kumimoji="1" lang="ja-JP" altLang="en-US" dirty="0"/>
          </a:p>
        </p:txBody>
      </p:sp>
      <p:sp>
        <p:nvSpPr>
          <p:cNvPr id="3" name="正方形/長方形 2"/>
          <p:cNvSpPr/>
          <p:nvPr/>
        </p:nvSpPr>
        <p:spPr>
          <a:xfrm>
            <a:off x="0" y="0"/>
            <a:ext cx="12192000" cy="1908215"/>
          </a:xfrm>
          <a:prstGeom prst="rect">
            <a:avLst/>
          </a:prstGeom>
        </p:spPr>
        <p:txBody>
          <a:bodyPr wrap="square">
            <a:spAutoFit/>
          </a:bodyPr>
          <a:lstStyle/>
          <a:p>
            <a:r>
              <a:rPr lang="ja-JP" altLang="en-US" sz="2000" b="1" dirty="0" smtClean="0"/>
              <a:t>（２０）</a:t>
            </a:r>
            <a:r>
              <a:rPr lang="ja-JP" altLang="en-US" sz="2000" b="1" dirty="0"/>
              <a:t>業務継続計画の策定等</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30</a:t>
            </a:r>
            <a:r>
              <a:rPr lang="ja-JP" altLang="en-US" sz="2000" b="1" dirty="0"/>
              <a:t>の</a:t>
            </a:r>
            <a:r>
              <a:rPr lang="en-US" altLang="ja-JP" sz="2000" b="1" dirty="0"/>
              <a:t>2】</a:t>
            </a:r>
          </a:p>
          <a:p>
            <a:pPr marL="444500" indent="-444500"/>
            <a:r>
              <a:rPr lang="ja-JP" altLang="en-US" sz="2000" dirty="0"/>
              <a:t>　</a:t>
            </a:r>
            <a:r>
              <a:rPr lang="en-US" altLang="ja-JP" sz="2000" dirty="0" smtClean="0"/>
              <a:t>① </a:t>
            </a:r>
            <a:r>
              <a:rPr lang="ja-JP" altLang="en-US" sz="2000" dirty="0" smtClean="0"/>
              <a:t>事</a:t>
            </a:r>
            <a:r>
              <a:rPr lang="ja-JP" altLang="en-US" sz="2000" dirty="0"/>
              <a:t>業者は、感染症や非常災害の発生時において、利用者に対するサービスの提供を継続的に実施するための、及び非常時の体制で早期の業務再開を図るための計画（以下「業務継続計画</a:t>
            </a:r>
            <a:r>
              <a:rPr lang="ja-JP" altLang="en-US" sz="2000" dirty="0" smtClean="0"/>
              <a:t>」）</a:t>
            </a:r>
            <a:r>
              <a:rPr lang="ja-JP" altLang="en-US" sz="2000" dirty="0"/>
              <a:t>を策定し、当該業務継続計画に従い必要な措置を講じなければならない。</a:t>
            </a:r>
            <a:endParaRPr lang="en-US" altLang="ja-JP" sz="2000" dirty="0"/>
          </a:p>
          <a:p>
            <a:r>
              <a:rPr lang="ja-JP" altLang="en-US" sz="2000" dirty="0"/>
              <a:t>　　</a:t>
            </a:r>
            <a:r>
              <a:rPr lang="ja-JP" altLang="en-US" dirty="0"/>
              <a:t>　　</a:t>
            </a:r>
          </a:p>
          <a:p>
            <a:pPr marL="471488" indent="-207963"/>
            <a:r>
              <a:rPr lang="ja-JP" altLang="en-US" dirty="0"/>
              <a:t>　　　</a:t>
            </a:r>
          </a:p>
        </p:txBody>
      </p:sp>
      <p:sp>
        <p:nvSpPr>
          <p:cNvPr id="4" name="正方形/長方形 3"/>
          <p:cNvSpPr/>
          <p:nvPr/>
        </p:nvSpPr>
        <p:spPr>
          <a:xfrm>
            <a:off x="385763" y="1271855"/>
            <a:ext cx="11701461" cy="5586145"/>
          </a:xfrm>
          <a:prstGeom prst="rect">
            <a:avLst/>
          </a:prstGeom>
          <a:ln w="6350">
            <a:solidFill>
              <a:schemeClr val="tx1"/>
            </a:solidFill>
            <a:prstDash val="sysDot"/>
          </a:ln>
        </p:spPr>
        <p:txBody>
          <a:bodyPr wrap="square" bIns="0" anchor="ctr" anchorCtr="0">
            <a:spAutoFit/>
          </a:bodyPr>
          <a:lstStyle/>
          <a:p>
            <a:pPr lvl="0"/>
            <a:r>
              <a:rPr lang="ja-JP" altLang="en-US" sz="2000" dirty="0">
                <a:solidFill>
                  <a:prstClr val="black"/>
                </a:solidFill>
              </a:rPr>
              <a:t>業務継続計画には以下の項目等を記載すること。</a:t>
            </a:r>
          </a:p>
          <a:p>
            <a:pPr lvl="0"/>
            <a:r>
              <a:rPr lang="en-US" altLang="ja-JP" sz="2000" dirty="0" smtClean="0">
                <a:solidFill>
                  <a:prstClr val="black"/>
                </a:solidFill>
              </a:rPr>
              <a:t>ⅰ</a:t>
            </a:r>
            <a:r>
              <a:rPr lang="ja-JP" altLang="en-US" sz="2000" dirty="0" smtClean="0">
                <a:solidFill>
                  <a:prstClr val="black"/>
                </a:solidFill>
              </a:rPr>
              <a:t>）感染症</a:t>
            </a:r>
            <a:r>
              <a:rPr lang="ja-JP" altLang="en-US" sz="2000" dirty="0">
                <a:solidFill>
                  <a:prstClr val="black"/>
                </a:solidFill>
              </a:rPr>
              <a:t>に係る業務継続計画</a:t>
            </a:r>
          </a:p>
          <a:p>
            <a:pPr marL="542925" lvl="0" indent="-271463"/>
            <a:r>
              <a:rPr lang="en-US" altLang="ja-JP" sz="2000" dirty="0" smtClean="0">
                <a:solidFill>
                  <a:prstClr val="black"/>
                </a:solidFill>
              </a:rPr>
              <a:t>a. </a:t>
            </a:r>
            <a:r>
              <a:rPr lang="ja-JP" altLang="en-US" sz="2000" dirty="0" smtClean="0">
                <a:solidFill>
                  <a:prstClr val="black"/>
                </a:solidFill>
              </a:rPr>
              <a:t>平時</a:t>
            </a:r>
            <a:r>
              <a:rPr lang="ja-JP" altLang="en-US" sz="2000" dirty="0">
                <a:solidFill>
                  <a:prstClr val="black"/>
                </a:solidFill>
              </a:rPr>
              <a:t>からの備え（体制構築・整備、感染症防止に向けた取り組みの実施、備蓄品の確保等）</a:t>
            </a:r>
          </a:p>
          <a:p>
            <a:pPr marL="542925" lvl="0" indent="-271463"/>
            <a:r>
              <a:rPr lang="en-US" altLang="ja-JP" sz="2000" dirty="0" smtClean="0">
                <a:solidFill>
                  <a:prstClr val="black"/>
                </a:solidFill>
              </a:rPr>
              <a:t>b. </a:t>
            </a:r>
            <a:r>
              <a:rPr lang="ja-JP" altLang="en-US" sz="2000" dirty="0" smtClean="0">
                <a:solidFill>
                  <a:prstClr val="black"/>
                </a:solidFill>
              </a:rPr>
              <a:t>初動</a:t>
            </a:r>
            <a:r>
              <a:rPr lang="ja-JP" altLang="en-US" sz="2000" dirty="0">
                <a:solidFill>
                  <a:prstClr val="black"/>
                </a:solidFill>
              </a:rPr>
              <a:t>対応</a:t>
            </a:r>
          </a:p>
          <a:p>
            <a:pPr marL="542925" lvl="0" indent="-271463"/>
            <a:r>
              <a:rPr lang="en-US" altLang="ja-JP" sz="2000" dirty="0" smtClean="0">
                <a:solidFill>
                  <a:prstClr val="black"/>
                </a:solidFill>
              </a:rPr>
              <a:t>c. </a:t>
            </a:r>
            <a:r>
              <a:rPr lang="ja-JP" altLang="en-US" sz="2000" dirty="0" smtClean="0">
                <a:solidFill>
                  <a:prstClr val="black"/>
                </a:solidFill>
              </a:rPr>
              <a:t>感染</a:t>
            </a:r>
            <a:r>
              <a:rPr lang="ja-JP" altLang="en-US" sz="2000" dirty="0">
                <a:solidFill>
                  <a:prstClr val="black"/>
                </a:solidFill>
              </a:rPr>
              <a:t>拡大防止体制の確立（保健所との連携、濃厚接触者への対応、感染者との情報共有等）</a:t>
            </a:r>
            <a:endParaRPr lang="en-US" altLang="ja-JP" sz="2000" dirty="0">
              <a:solidFill>
                <a:prstClr val="black"/>
              </a:solidFill>
            </a:endParaRPr>
          </a:p>
          <a:p>
            <a:pPr marL="357188" lvl="0" indent="-171450"/>
            <a:r>
              <a:rPr lang="en-US" altLang="ja-JP" sz="2000" dirty="0" smtClean="0">
                <a:solidFill>
                  <a:prstClr val="black"/>
                </a:solidFill>
              </a:rPr>
              <a:t>※ </a:t>
            </a:r>
            <a:r>
              <a:rPr lang="ja-JP" altLang="en-US" sz="2000" dirty="0" smtClean="0">
                <a:solidFill>
                  <a:prstClr val="black"/>
                </a:solidFill>
              </a:rPr>
              <a:t>感染症</a:t>
            </a:r>
            <a:r>
              <a:rPr lang="ja-JP" altLang="en-US" sz="2000" dirty="0">
                <a:solidFill>
                  <a:prstClr val="black"/>
                </a:solidFill>
              </a:rPr>
              <a:t>に係る業務継続計画並びに感染症の予防及びまん延の防止のための指針については、それぞれに対応する項目を適切に設定している場合には、一体的に作成すること</a:t>
            </a:r>
            <a:r>
              <a:rPr lang="ja-JP" altLang="en-US" sz="2000">
                <a:solidFill>
                  <a:prstClr val="black"/>
                </a:solidFill>
              </a:rPr>
              <a:t>と</a:t>
            </a:r>
            <a:r>
              <a:rPr lang="ja-JP" altLang="en-US" sz="2000" smtClean="0">
                <a:solidFill>
                  <a:prstClr val="black"/>
                </a:solidFill>
              </a:rPr>
              <a:t>して差し支えない。</a:t>
            </a:r>
            <a:endParaRPr lang="ja-JP" altLang="en-US" sz="2000" dirty="0">
              <a:solidFill>
                <a:prstClr val="black"/>
              </a:solidFill>
            </a:endParaRPr>
          </a:p>
          <a:p>
            <a:pPr lvl="0"/>
            <a:r>
              <a:rPr lang="en-US" altLang="ja-JP" sz="2000" dirty="0" smtClean="0">
                <a:solidFill>
                  <a:prstClr val="black"/>
                </a:solidFill>
              </a:rPr>
              <a:t>ⅱ</a:t>
            </a:r>
            <a:r>
              <a:rPr lang="ja-JP" altLang="en-US" sz="2000" dirty="0" smtClean="0">
                <a:solidFill>
                  <a:prstClr val="black"/>
                </a:solidFill>
              </a:rPr>
              <a:t>）災害</a:t>
            </a:r>
            <a:r>
              <a:rPr lang="ja-JP" altLang="en-US" sz="2000" dirty="0">
                <a:solidFill>
                  <a:prstClr val="black"/>
                </a:solidFill>
              </a:rPr>
              <a:t>に係る業務継続計画</a:t>
            </a:r>
          </a:p>
          <a:p>
            <a:pPr marL="442913" lvl="0" indent="-171450"/>
            <a:r>
              <a:rPr lang="en-US" altLang="ja-JP" sz="2000" dirty="0" smtClean="0">
                <a:solidFill>
                  <a:prstClr val="black"/>
                </a:solidFill>
              </a:rPr>
              <a:t>a. </a:t>
            </a:r>
            <a:r>
              <a:rPr lang="ja-JP" altLang="en-US" sz="2000" dirty="0" smtClean="0">
                <a:solidFill>
                  <a:prstClr val="black"/>
                </a:solidFill>
              </a:rPr>
              <a:t>平常</a:t>
            </a:r>
            <a:r>
              <a:rPr lang="ja-JP" altLang="en-US" sz="2000" dirty="0">
                <a:solidFill>
                  <a:prstClr val="black"/>
                </a:solidFill>
              </a:rPr>
              <a:t>時の対応（建物・設備の安全対策、電気・水道等</a:t>
            </a:r>
            <a:r>
              <a:rPr lang="ja-JP" altLang="en-US" sz="2000" dirty="0" smtClean="0">
                <a:solidFill>
                  <a:prstClr val="black"/>
                </a:solidFill>
              </a:rPr>
              <a:t>のライフライン</a:t>
            </a:r>
            <a:r>
              <a:rPr lang="ja-JP" altLang="en-US" sz="2000" dirty="0">
                <a:solidFill>
                  <a:prstClr val="black"/>
                </a:solidFill>
              </a:rPr>
              <a:t>が停止した場合の対策、必要品の備蓄等</a:t>
            </a:r>
            <a:r>
              <a:rPr lang="en-US" altLang="ja-JP" sz="2000" dirty="0">
                <a:solidFill>
                  <a:prstClr val="black"/>
                </a:solidFill>
              </a:rPr>
              <a:t>)</a:t>
            </a:r>
            <a:r>
              <a:rPr lang="ja-JP" altLang="en-US" sz="2000" dirty="0">
                <a:solidFill>
                  <a:prstClr val="black"/>
                </a:solidFill>
              </a:rPr>
              <a:t>　</a:t>
            </a:r>
            <a:endParaRPr lang="en-US" altLang="ja-JP" sz="2000" dirty="0" smtClean="0">
              <a:solidFill>
                <a:prstClr val="black"/>
              </a:solidFill>
            </a:endParaRPr>
          </a:p>
          <a:p>
            <a:pPr marL="442913" lvl="0" indent="-171450"/>
            <a:r>
              <a:rPr lang="en-US" altLang="ja-JP" sz="2000" dirty="0">
                <a:solidFill>
                  <a:prstClr val="black"/>
                </a:solidFill>
              </a:rPr>
              <a:t>b</a:t>
            </a:r>
            <a:r>
              <a:rPr lang="en-US" altLang="ja-JP" sz="2000" dirty="0" smtClean="0">
                <a:solidFill>
                  <a:prstClr val="black"/>
                </a:solidFill>
              </a:rPr>
              <a:t>. </a:t>
            </a:r>
            <a:r>
              <a:rPr lang="ja-JP" altLang="en-US" sz="2000" dirty="0" smtClean="0">
                <a:solidFill>
                  <a:prstClr val="black"/>
                </a:solidFill>
              </a:rPr>
              <a:t>緊急</a:t>
            </a:r>
            <a:r>
              <a:rPr lang="ja-JP" altLang="en-US" sz="2000" dirty="0">
                <a:solidFill>
                  <a:prstClr val="black"/>
                </a:solidFill>
              </a:rPr>
              <a:t>時の対応（業務継続計画発動基準、対応体制等）</a:t>
            </a:r>
          </a:p>
          <a:p>
            <a:pPr marL="442913" lvl="0" indent="-171450"/>
            <a:r>
              <a:rPr lang="en-US" altLang="ja-JP" sz="2000" dirty="0">
                <a:solidFill>
                  <a:prstClr val="black"/>
                </a:solidFill>
              </a:rPr>
              <a:t>c</a:t>
            </a:r>
            <a:r>
              <a:rPr lang="en-US" altLang="ja-JP" sz="2000" dirty="0" smtClean="0">
                <a:solidFill>
                  <a:prstClr val="black"/>
                </a:solidFill>
              </a:rPr>
              <a:t>. </a:t>
            </a:r>
            <a:r>
              <a:rPr lang="ja-JP" altLang="en-US" sz="2000" dirty="0" smtClean="0">
                <a:solidFill>
                  <a:prstClr val="black"/>
                </a:solidFill>
              </a:rPr>
              <a:t>他</a:t>
            </a:r>
            <a:r>
              <a:rPr lang="ja-JP" altLang="en-US" sz="2000" dirty="0">
                <a:solidFill>
                  <a:prstClr val="black"/>
                </a:solidFill>
              </a:rPr>
              <a:t>施設及び地域との</a:t>
            </a:r>
            <a:r>
              <a:rPr lang="ja-JP" altLang="en-US" sz="2000" dirty="0" smtClean="0">
                <a:solidFill>
                  <a:prstClr val="black"/>
                </a:solidFill>
              </a:rPr>
              <a:t>連携</a:t>
            </a:r>
            <a:endParaRPr lang="en-US" altLang="ja-JP" sz="2000" dirty="0" smtClean="0">
              <a:solidFill>
                <a:prstClr val="black"/>
              </a:solidFill>
            </a:endParaRPr>
          </a:p>
          <a:p>
            <a:pPr marL="171450" lvl="0" indent="-171450"/>
            <a:r>
              <a:rPr lang="en-US" altLang="ja-JP" sz="2000" dirty="0">
                <a:solidFill>
                  <a:prstClr val="black"/>
                </a:solidFill>
              </a:rPr>
              <a:t>※ </a:t>
            </a:r>
            <a:r>
              <a:rPr lang="ja-JP" altLang="en-US" sz="2000" dirty="0" smtClean="0">
                <a:solidFill>
                  <a:prstClr val="black"/>
                </a:solidFill>
              </a:rPr>
              <a:t>記載内容については、</a:t>
            </a:r>
            <a:r>
              <a:rPr lang="ja-JP" altLang="en-US" sz="2000" dirty="0">
                <a:solidFill>
                  <a:prstClr val="black"/>
                </a:solidFill>
              </a:rPr>
              <a:t>厚生労働省</a:t>
            </a:r>
            <a:r>
              <a:rPr lang="ja-JP" altLang="en-US" sz="2000" dirty="0" smtClean="0">
                <a:solidFill>
                  <a:prstClr val="black"/>
                </a:solidFill>
              </a:rPr>
              <a:t>ホームページ「介護</a:t>
            </a:r>
            <a:r>
              <a:rPr lang="ja-JP" altLang="en-US" sz="2000" dirty="0">
                <a:solidFill>
                  <a:prstClr val="black"/>
                </a:solidFill>
              </a:rPr>
              <a:t>施設・事業所における業務継続</a:t>
            </a:r>
            <a:r>
              <a:rPr lang="ja-JP" altLang="en-US" sz="2000" dirty="0" smtClean="0">
                <a:solidFill>
                  <a:prstClr val="black"/>
                </a:solidFill>
              </a:rPr>
              <a:t>計画</a:t>
            </a:r>
            <a:r>
              <a:rPr lang="en-US" altLang="ja-JP" sz="2000" dirty="0" smtClean="0">
                <a:solidFill>
                  <a:prstClr val="black"/>
                </a:solidFill>
              </a:rPr>
              <a:t>(BCP)</a:t>
            </a:r>
            <a:r>
              <a:rPr lang="ja-JP" altLang="en-US" sz="2000" dirty="0" smtClean="0">
                <a:solidFill>
                  <a:prstClr val="black"/>
                </a:solidFill>
              </a:rPr>
              <a:t>作成</a:t>
            </a:r>
            <a:r>
              <a:rPr lang="ja-JP" altLang="en-US" sz="2000" dirty="0">
                <a:solidFill>
                  <a:prstClr val="black"/>
                </a:solidFill>
              </a:rPr>
              <a:t>支援に関する</a:t>
            </a:r>
            <a:r>
              <a:rPr lang="ja-JP" altLang="en-US" sz="2000" dirty="0" smtClean="0">
                <a:solidFill>
                  <a:prstClr val="black"/>
                </a:solidFill>
              </a:rPr>
              <a:t>研修」に掲載の次の資料を</a:t>
            </a:r>
            <a:r>
              <a:rPr lang="ja-JP" altLang="en-US" sz="2000" dirty="0">
                <a:solidFill>
                  <a:prstClr val="black"/>
                </a:solidFill>
              </a:rPr>
              <a:t>参照。</a:t>
            </a:r>
            <a:endParaRPr lang="en-US" altLang="ja-JP" sz="2000" dirty="0" smtClean="0">
              <a:solidFill>
                <a:prstClr val="black"/>
              </a:solidFill>
            </a:endParaRPr>
          </a:p>
          <a:p>
            <a:pPr marL="442913" lvl="0" indent="-171450"/>
            <a:r>
              <a:rPr lang="ja-JP" altLang="en-US" sz="2000" dirty="0" smtClean="0">
                <a:solidFill>
                  <a:prstClr val="black"/>
                </a:solidFill>
              </a:rPr>
              <a:t>「介護施設事業所における感染症発生時の業務継続ガイドライン」</a:t>
            </a:r>
            <a:endParaRPr lang="en-US" altLang="ja-JP" sz="2000" dirty="0" smtClean="0">
              <a:solidFill>
                <a:prstClr val="black"/>
              </a:solidFill>
            </a:endParaRPr>
          </a:p>
          <a:p>
            <a:pPr marL="442913" lvl="0" indent="-171450"/>
            <a:r>
              <a:rPr lang="ja-JP" altLang="en-US" sz="2000" dirty="0" smtClean="0">
                <a:solidFill>
                  <a:prstClr val="black"/>
                </a:solidFill>
              </a:rPr>
              <a:t>「介護施設・事業所における自然災害発生時の業務継続計画ガイドライン」</a:t>
            </a:r>
            <a:r>
              <a:rPr lang="en-US" altLang="ja-JP" sz="2000" dirty="0" smtClean="0">
                <a:solidFill>
                  <a:prstClr val="black"/>
                </a:solidFill>
              </a:rPr>
              <a:t>https</a:t>
            </a:r>
            <a:r>
              <a:rPr lang="en-US" altLang="ja-JP" sz="2000" dirty="0">
                <a:solidFill>
                  <a:prstClr val="black"/>
                </a:solidFill>
              </a:rPr>
              <a:t>://</a:t>
            </a:r>
            <a:r>
              <a:rPr lang="en-US" altLang="ja-JP" sz="2000" dirty="0" smtClean="0">
                <a:solidFill>
                  <a:prstClr val="black"/>
                </a:solidFill>
              </a:rPr>
              <a:t>www.mhlw.go.jp/stf/seisakunitsuite/bunya/hukushi_kaigo/kaigo_koureisha/douga_00002.html</a:t>
            </a:r>
          </a:p>
        </p:txBody>
      </p:sp>
    </p:spTree>
    <p:extLst>
      <p:ext uri="{BB962C8B-B14F-4D97-AF65-F5344CB8AC3E}">
        <p14:creationId xmlns:p14="http://schemas.microsoft.com/office/powerpoint/2010/main" val="3947915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336883"/>
            <a:ext cx="2743200" cy="365125"/>
          </a:xfrm>
        </p:spPr>
        <p:txBody>
          <a:bodyPr/>
          <a:lstStyle/>
          <a:p>
            <a:fld id="{41D9830F-53EB-46B6-9EC0-C4C68F82A889}" type="slidenum">
              <a:rPr kumimoji="1" lang="ja-JP" altLang="en-US" smtClean="0"/>
              <a:t>57</a:t>
            </a:fld>
            <a:endParaRPr kumimoji="1" lang="ja-JP" altLang="en-US" dirty="0"/>
          </a:p>
        </p:txBody>
      </p:sp>
      <p:sp>
        <p:nvSpPr>
          <p:cNvPr id="3" name="正方形/長方形 2"/>
          <p:cNvSpPr/>
          <p:nvPr/>
        </p:nvSpPr>
        <p:spPr>
          <a:xfrm>
            <a:off x="0" y="0"/>
            <a:ext cx="12192000" cy="338554"/>
          </a:xfrm>
          <a:prstGeom prst="rect">
            <a:avLst/>
          </a:prstGeom>
        </p:spPr>
        <p:txBody>
          <a:bodyPr wrap="square">
            <a:spAutoFit/>
          </a:bodyPr>
          <a:lstStyle/>
          <a:p>
            <a:r>
              <a:rPr lang="ja-JP" altLang="en-US" sz="1600" dirty="0" smtClean="0"/>
              <a:t>　　</a:t>
            </a:r>
            <a:endParaRPr lang="ja-JP" altLang="en-US" dirty="0"/>
          </a:p>
        </p:txBody>
      </p:sp>
      <p:sp>
        <p:nvSpPr>
          <p:cNvPr id="4" name="正方形/長方形 3"/>
          <p:cNvSpPr/>
          <p:nvPr/>
        </p:nvSpPr>
        <p:spPr>
          <a:xfrm>
            <a:off x="0" y="0"/>
            <a:ext cx="12192000" cy="7109639"/>
          </a:xfrm>
          <a:prstGeom prst="rect">
            <a:avLst/>
          </a:prstGeom>
        </p:spPr>
        <p:txBody>
          <a:bodyPr wrap="square">
            <a:spAutoFit/>
          </a:bodyPr>
          <a:lstStyle/>
          <a:p>
            <a:pPr marL="357188" indent="-357188"/>
            <a:r>
              <a:rPr lang="ja-JP" altLang="en-US" sz="2000" dirty="0"/>
              <a:t>　</a:t>
            </a:r>
            <a:r>
              <a:rPr lang="ja-JP" altLang="en-US" sz="2000" dirty="0" smtClean="0"/>
              <a:t>②</a:t>
            </a:r>
            <a:r>
              <a:rPr lang="ja-JP" altLang="en-US" sz="2000" dirty="0"/>
              <a:t> </a:t>
            </a:r>
            <a:r>
              <a:rPr lang="ja-JP" altLang="en-US" sz="2000" dirty="0" smtClean="0"/>
              <a:t>事業者</a:t>
            </a:r>
            <a:r>
              <a:rPr lang="ja-JP" altLang="en-US" sz="2000" dirty="0"/>
              <a:t>は、従業者に対し、業務継続計画について周知するとともに、必要な研修及び訓練（シミュレーション）を定期的に実施しなければならない</a:t>
            </a:r>
            <a:r>
              <a:rPr lang="ja-JP" altLang="en-US" sz="2000" dirty="0" smtClean="0"/>
              <a:t>。</a:t>
            </a:r>
            <a:endParaRPr lang="en-US" altLang="ja-JP" sz="2000" dirty="0" smtClean="0"/>
          </a:p>
          <a:p>
            <a:pPr marL="901700" indent="-901700"/>
            <a:endParaRPr lang="en-US" altLang="ja-JP" sz="2000" dirty="0"/>
          </a:p>
          <a:p>
            <a:pPr marL="901700" indent="-901700"/>
            <a:endParaRPr lang="en-US" altLang="ja-JP" sz="2000" dirty="0" smtClean="0"/>
          </a:p>
          <a:p>
            <a:pPr marL="901700" indent="-901700"/>
            <a:endParaRPr lang="en-US" altLang="ja-JP" sz="2000" dirty="0"/>
          </a:p>
          <a:p>
            <a:pPr marL="901700" indent="-901700"/>
            <a:endParaRPr lang="en-US" altLang="ja-JP" sz="2000" dirty="0" smtClean="0"/>
          </a:p>
          <a:p>
            <a:pPr marL="901700" indent="-901700"/>
            <a:endParaRPr lang="en-US" altLang="ja-JP" sz="2000" dirty="0"/>
          </a:p>
          <a:p>
            <a:pPr marL="901700" indent="-901700"/>
            <a:endParaRPr lang="en-US" altLang="ja-JP" sz="2000" dirty="0" smtClean="0"/>
          </a:p>
          <a:p>
            <a:pPr marL="901700" indent="-901700"/>
            <a:endParaRPr lang="en-US" altLang="ja-JP" sz="2000" dirty="0"/>
          </a:p>
          <a:p>
            <a:pPr marL="901700" indent="-901700"/>
            <a:endParaRPr lang="en-US" altLang="ja-JP" sz="2000" dirty="0" smtClean="0"/>
          </a:p>
          <a:p>
            <a:pPr marL="901700" indent="-901700"/>
            <a:endParaRPr lang="en-US" altLang="ja-JP" sz="2000" dirty="0"/>
          </a:p>
          <a:p>
            <a:pPr marL="901700" indent="-901700"/>
            <a:endParaRPr lang="en-US" altLang="ja-JP" sz="2000" dirty="0" smtClean="0"/>
          </a:p>
          <a:p>
            <a:pPr marL="901700" indent="-901700"/>
            <a:endParaRPr lang="en-US" altLang="ja-JP" sz="2000" dirty="0"/>
          </a:p>
          <a:p>
            <a:pPr marL="901700" indent="-901700"/>
            <a:endParaRPr lang="en-US" altLang="ja-JP" sz="1600" dirty="0" smtClean="0"/>
          </a:p>
          <a:p>
            <a:pPr marL="2057400" indent="-1785938"/>
            <a:r>
              <a:rPr lang="ja-JP" altLang="en-US" sz="2000" dirty="0" smtClean="0">
                <a:solidFill>
                  <a:prstClr val="black"/>
                </a:solidFill>
              </a:rPr>
              <a:t>③ 事</a:t>
            </a:r>
            <a:r>
              <a:rPr lang="ja-JP" altLang="en-US" sz="2000" dirty="0">
                <a:solidFill>
                  <a:prstClr val="black"/>
                </a:solidFill>
              </a:rPr>
              <a:t>業者は、定期的に業務継続計画の見直しを行い、必要に応じて業務継続計画の変更を</a:t>
            </a:r>
            <a:r>
              <a:rPr lang="ja-JP" altLang="en-US" sz="2000" dirty="0" smtClean="0">
                <a:solidFill>
                  <a:prstClr val="black"/>
                </a:solidFill>
              </a:rPr>
              <a:t>行う。</a:t>
            </a:r>
            <a:endParaRPr lang="en-US" altLang="ja-JP" sz="2000" dirty="0" smtClean="0">
              <a:solidFill>
                <a:prstClr val="black"/>
              </a:solidFill>
            </a:endParaRPr>
          </a:p>
          <a:p>
            <a:pPr lvl="0"/>
            <a:endParaRPr lang="en-US" altLang="ja-JP" sz="2000" dirty="0">
              <a:solidFill>
                <a:prstClr val="black"/>
              </a:solidFill>
            </a:endParaRPr>
          </a:p>
          <a:p>
            <a:pPr lvl="0"/>
            <a:r>
              <a:rPr lang="ja-JP" altLang="en-US" sz="2000" b="1" dirty="0">
                <a:solidFill>
                  <a:prstClr val="black"/>
                </a:solidFill>
              </a:rPr>
              <a:t>（１６）衛生</a:t>
            </a:r>
            <a:r>
              <a:rPr lang="ja-JP" altLang="en-US" sz="2000" b="1" dirty="0" smtClean="0">
                <a:solidFill>
                  <a:prstClr val="black"/>
                </a:solidFill>
              </a:rPr>
              <a:t>管理等</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3</a:t>
            </a:r>
            <a:r>
              <a:rPr lang="ja-JP" altLang="en-US" sz="2000" b="1" dirty="0">
                <a:solidFill>
                  <a:prstClr val="black"/>
                </a:solidFill>
              </a:rPr>
              <a:t>条の</a:t>
            </a:r>
            <a:r>
              <a:rPr lang="en-US" altLang="ja-JP" sz="2000" b="1" dirty="0">
                <a:solidFill>
                  <a:prstClr val="black"/>
                </a:solidFill>
              </a:rPr>
              <a:t>31】</a:t>
            </a:r>
          </a:p>
          <a:p>
            <a:pPr lvl="0"/>
            <a:r>
              <a:rPr lang="ja-JP" altLang="en-US" sz="2000" dirty="0">
                <a:solidFill>
                  <a:prstClr val="black"/>
                </a:solidFill>
              </a:rPr>
              <a:t>　</a:t>
            </a:r>
            <a:r>
              <a:rPr lang="en-US" altLang="ja-JP" sz="2000" dirty="0">
                <a:solidFill>
                  <a:prstClr val="black"/>
                </a:solidFill>
              </a:rPr>
              <a:t>① </a:t>
            </a:r>
            <a:r>
              <a:rPr lang="ja-JP" altLang="en-US" sz="2000" dirty="0" smtClean="0">
                <a:solidFill>
                  <a:prstClr val="black"/>
                </a:solidFill>
              </a:rPr>
              <a:t>事</a:t>
            </a:r>
            <a:r>
              <a:rPr lang="ja-JP" altLang="en-US" sz="2000" dirty="0">
                <a:solidFill>
                  <a:prstClr val="black"/>
                </a:solidFill>
              </a:rPr>
              <a:t>業者は</a:t>
            </a:r>
            <a:r>
              <a:rPr lang="ja-JP" altLang="en-US" sz="2000" dirty="0" smtClean="0">
                <a:solidFill>
                  <a:prstClr val="black"/>
                </a:solidFill>
              </a:rPr>
              <a:t>、従</a:t>
            </a:r>
            <a:r>
              <a:rPr lang="ja-JP" altLang="en-US" sz="2000" dirty="0">
                <a:solidFill>
                  <a:prstClr val="black"/>
                </a:solidFill>
              </a:rPr>
              <a:t>業者の清潔の保持及び健康状態について、必要な管理を行わなければならない。</a:t>
            </a:r>
          </a:p>
          <a:p>
            <a:pPr lvl="0"/>
            <a:r>
              <a:rPr lang="ja-JP" altLang="en-US" sz="2000" dirty="0">
                <a:solidFill>
                  <a:prstClr val="black"/>
                </a:solidFill>
              </a:rPr>
              <a:t>　② </a:t>
            </a:r>
            <a:r>
              <a:rPr lang="ja-JP" altLang="en-US" sz="2000" dirty="0" smtClean="0">
                <a:solidFill>
                  <a:prstClr val="black"/>
                </a:solidFill>
              </a:rPr>
              <a:t>事</a:t>
            </a:r>
            <a:r>
              <a:rPr lang="ja-JP" altLang="en-US" sz="2000" dirty="0">
                <a:solidFill>
                  <a:prstClr val="black"/>
                </a:solidFill>
              </a:rPr>
              <a:t>業者は</a:t>
            </a:r>
            <a:r>
              <a:rPr lang="ja-JP" altLang="en-US" sz="2000" dirty="0" smtClean="0">
                <a:solidFill>
                  <a:prstClr val="black"/>
                </a:solidFill>
              </a:rPr>
              <a:t>、事業所</a:t>
            </a:r>
            <a:r>
              <a:rPr lang="ja-JP" altLang="en-US" sz="2000" dirty="0">
                <a:solidFill>
                  <a:prstClr val="black"/>
                </a:solidFill>
              </a:rPr>
              <a:t>の設備及び備品等について、衛生的な管理に努めなければならない。</a:t>
            </a:r>
          </a:p>
          <a:p>
            <a:pPr marL="444500" lvl="0" indent="-444500"/>
            <a:r>
              <a:rPr lang="ja-JP" altLang="en-US" sz="2000" dirty="0">
                <a:solidFill>
                  <a:prstClr val="black"/>
                </a:solidFill>
              </a:rPr>
              <a:t>　③ </a:t>
            </a:r>
            <a:r>
              <a:rPr lang="ja-JP" altLang="en-US" sz="2000" dirty="0" smtClean="0">
                <a:solidFill>
                  <a:prstClr val="black"/>
                </a:solidFill>
              </a:rPr>
              <a:t>事</a:t>
            </a:r>
            <a:r>
              <a:rPr lang="ja-JP" altLang="en-US" sz="2000" dirty="0">
                <a:solidFill>
                  <a:prstClr val="black"/>
                </a:solidFill>
              </a:rPr>
              <a:t>業者は、事業所において感染症が発生し、又はまん延しないように次の各号に掲げる必要な措置を</a:t>
            </a:r>
            <a:r>
              <a:rPr lang="ja-JP" altLang="en-US" sz="2000" dirty="0" smtClean="0">
                <a:solidFill>
                  <a:prstClr val="black"/>
                </a:solidFill>
              </a:rPr>
              <a:t>講じなければ</a:t>
            </a:r>
            <a:r>
              <a:rPr lang="ja-JP" altLang="en-US" sz="2000" dirty="0">
                <a:solidFill>
                  <a:prstClr val="black"/>
                </a:solidFill>
              </a:rPr>
              <a:t>ならない。</a:t>
            </a:r>
            <a:endParaRPr lang="en-US" altLang="ja-JP" sz="2000" dirty="0">
              <a:solidFill>
                <a:prstClr val="black"/>
              </a:solidFill>
            </a:endParaRPr>
          </a:p>
          <a:p>
            <a:pPr lvl="0"/>
            <a:r>
              <a:rPr lang="ja-JP" altLang="en-US" sz="2000" dirty="0">
                <a:solidFill>
                  <a:prstClr val="black"/>
                </a:solidFill>
              </a:rPr>
              <a:t>　　</a:t>
            </a:r>
            <a:r>
              <a:rPr lang="en-US" altLang="ja-JP" sz="2000" dirty="0" smtClean="0">
                <a:solidFill>
                  <a:prstClr val="black"/>
                </a:solidFill>
              </a:rPr>
              <a:t>ⅰ</a:t>
            </a:r>
            <a:r>
              <a:rPr lang="ja-JP" altLang="en-US" sz="2000" dirty="0" smtClean="0">
                <a:solidFill>
                  <a:prstClr val="black"/>
                </a:solidFill>
              </a:rPr>
              <a:t>）感染症</a:t>
            </a:r>
            <a:r>
              <a:rPr lang="ja-JP" altLang="en-US" sz="2000" dirty="0">
                <a:solidFill>
                  <a:prstClr val="black"/>
                </a:solidFill>
              </a:rPr>
              <a:t>の予防及びまん延の防止のための対策を検討する委員会の開催</a:t>
            </a:r>
            <a:endParaRPr lang="en-US" altLang="ja-JP" sz="2000" dirty="0">
              <a:solidFill>
                <a:prstClr val="black"/>
              </a:solidFill>
            </a:endParaRPr>
          </a:p>
          <a:p>
            <a:pPr lvl="0"/>
            <a:r>
              <a:rPr lang="ja-JP" altLang="en-US" sz="2000" dirty="0">
                <a:solidFill>
                  <a:prstClr val="black"/>
                </a:solidFill>
              </a:rPr>
              <a:t>　　　</a:t>
            </a:r>
            <a:endParaRPr lang="ja-JP" altLang="en-US" sz="2000" dirty="0"/>
          </a:p>
        </p:txBody>
      </p:sp>
      <p:sp>
        <p:nvSpPr>
          <p:cNvPr id="5" name="正方形/長方形 4"/>
          <p:cNvSpPr/>
          <p:nvPr/>
        </p:nvSpPr>
        <p:spPr>
          <a:xfrm>
            <a:off x="571500" y="684901"/>
            <a:ext cx="11468100" cy="3468060"/>
          </a:xfrm>
          <a:prstGeom prst="rect">
            <a:avLst/>
          </a:prstGeom>
          <a:ln w="6350">
            <a:solidFill>
              <a:schemeClr val="tx1"/>
            </a:solidFill>
            <a:prstDash val="sysDot"/>
          </a:ln>
        </p:spPr>
        <p:txBody>
          <a:bodyPr wrap="square" bIns="36000" anchor="ctr" anchorCtr="0">
            <a:spAutoFit/>
          </a:bodyPr>
          <a:lstStyle/>
          <a:p>
            <a:pPr marL="1800225" lvl="0" indent="-1800225"/>
            <a:r>
              <a:rPr lang="en-US" altLang="ja-JP" sz="2000" dirty="0" smtClean="0">
                <a:solidFill>
                  <a:prstClr val="black"/>
                </a:solidFill>
              </a:rPr>
              <a:t>ⅰ</a:t>
            </a:r>
            <a:r>
              <a:rPr lang="ja-JP" altLang="en-US" sz="2000" dirty="0" smtClean="0">
                <a:solidFill>
                  <a:prstClr val="black"/>
                </a:solidFill>
              </a:rPr>
              <a:t>）研修</a:t>
            </a:r>
            <a:r>
              <a:rPr lang="ja-JP" altLang="en-US" sz="2000" dirty="0">
                <a:solidFill>
                  <a:prstClr val="black"/>
                </a:solidFill>
              </a:rPr>
              <a:t>　</a:t>
            </a:r>
            <a:endParaRPr lang="en-US" altLang="ja-JP" sz="2000" dirty="0" smtClean="0">
              <a:solidFill>
                <a:prstClr val="black"/>
              </a:solidFill>
            </a:endParaRPr>
          </a:p>
          <a:p>
            <a:pPr marL="271463" lvl="0" indent="171450"/>
            <a:r>
              <a:rPr lang="ja-JP" altLang="en-US" sz="2000" dirty="0" smtClean="0">
                <a:solidFill>
                  <a:prstClr val="black"/>
                </a:solidFill>
              </a:rPr>
              <a:t>研修</a:t>
            </a:r>
            <a:r>
              <a:rPr lang="ja-JP" altLang="en-US" sz="2000" dirty="0">
                <a:solidFill>
                  <a:prstClr val="black"/>
                </a:solidFill>
              </a:rPr>
              <a:t>の内容は、感染症及び災害に係る業務継続計画の具体的内容を職員間に共有するとともに、平常時の対応の必要性や、緊急時の対応にかかる理解の励行を行うものとする</a:t>
            </a:r>
            <a:r>
              <a:rPr lang="ja-JP" altLang="en-US" sz="2000" dirty="0" smtClean="0">
                <a:solidFill>
                  <a:prstClr val="black"/>
                </a:solidFill>
              </a:rPr>
              <a:t>。</a:t>
            </a:r>
            <a:endParaRPr lang="en-US" altLang="ja-JP" sz="2000" dirty="0" smtClean="0">
              <a:solidFill>
                <a:prstClr val="black"/>
              </a:solidFill>
            </a:endParaRPr>
          </a:p>
          <a:p>
            <a:pPr marL="271463" lvl="0" indent="171450"/>
            <a:r>
              <a:rPr lang="ja-JP" altLang="en-US" sz="2000" dirty="0" smtClean="0">
                <a:solidFill>
                  <a:prstClr val="black"/>
                </a:solidFill>
              </a:rPr>
              <a:t>職員</a:t>
            </a:r>
            <a:r>
              <a:rPr lang="ja-JP" altLang="en-US" sz="2000" dirty="0">
                <a:solidFill>
                  <a:prstClr val="black"/>
                </a:solidFill>
              </a:rPr>
              <a:t>教育を組織的に浸透させていくために、定期的（年</a:t>
            </a:r>
            <a:r>
              <a:rPr lang="en-US" altLang="ja-JP" sz="2000" dirty="0">
                <a:solidFill>
                  <a:prstClr val="black"/>
                </a:solidFill>
              </a:rPr>
              <a:t>1 </a:t>
            </a:r>
            <a:r>
              <a:rPr lang="ja-JP" altLang="en-US" sz="2000" dirty="0">
                <a:solidFill>
                  <a:prstClr val="black"/>
                </a:solidFill>
              </a:rPr>
              <a:t>回以上）な教育を開催するとともに、新規採用時には別に研修を実施すること。また、研修の実施内容についても記録すること。</a:t>
            </a:r>
          </a:p>
          <a:p>
            <a:pPr marL="4305300" lvl="0" indent="-4305300"/>
            <a:r>
              <a:rPr lang="en-US" altLang="ja-JP" sz="2000" dirty="0" smtClean="0">
                <a:solidFill>
                  <a:prstClr val="black"/>
                </a:solidFill>
              </a:rPr>
              <a:t>ⅱ</a:t>
            </a:r>
            <a:r>
              <a:rPr lang="ja-JP" altLang="en-US" sz="2000" dirty="0" smtClean="0">
                <a:solidFill>
                  <a:prstClr val="black"/>
                </a:solidFill>
              </a:rPr>
              <a:t>）訓練</a:t>
            </a:r>
            <a:r>
              <a:rPr lang="ja-JP" altLang="en-US" sz="2000" dirty="0">
                <a:solidFill>
                  <a:prstClr val="black"/>
                </a:solidFill>
              </a:rPr>
              <a:t>（シミュレーション）　</a:t>
            </a:r>
            <a:endParaRPr lang="en-US" altLang="ja-JP" sz="2000" dirty="0" smtClean="0">
              <a:solidFill>
                <a:prstClr val="black"/>
              </a:solidFill>
            </a:endParaRPr>
          </a:p>
          <a:p>
            <a:pPr marL="271463" lvl="0" indent="171450"/>
            <a:r>
              <a:rPr lang="ja-JP" altLang="en-US" sz="2000" dirty="0" smtClean="0">
                <a:solidFill>
                  <a:prstClr val="black"/>
                </a:solidFill>
              </a:rPr>
              <a:t>訓練</a:t>
            </a:r>
            <a:r>
              <a:rPr lang="ja-JP" altLang="en-US" sz="2000" dirty="0">
                <a:solidFill>
                  <a:prstClr val="black"/>
                </a:solidFill>
              </a:rPr>
              <a:t>（シミュレーション）においては、感染症や災害が発生した場合において迅速に行動できるよう、業務継続計画に基づき、事業所内の役割分担の確認、感染症や災害が発生した場合に実践するケアの演習等を定期的（年</a:t>
            </a:r>
            <a:r>
              <a:rPr lang="en-US" altLang="ja-JP" sz="2000" dirty="0">
                <a:solidFill>
                  <a:prstClr val="black"/>
                </a:solidFill>
              </a:rPr>
              <a:t>1</a:t>
            </a:r>
            <a:r>
              <a:rPr lang="ja-JP" altLang="en-US" sz="2000" dirty="0">
                <a:solidFill>
                  <a:prstClr val="black"/>
                </a:solidFill>
              </a:rPr>
              <a:t>回以上）に実施するものとする。</a:t>
            </a:r>
          </a:p>
          <a:p>
            <a:pPr marL="542925" lvl="0" indent="-185738"/>
            <a:r>
              <a:rPr lang="en-US" altLang="ja-JP" sz="2000" dirty="0" smtClean="0">
                <a:solidFill>
                  <a:prstClr val="black"/>
                </a:solidFill>
              </a:rPr>
              <a:t>※</a:t>
            </a:r>
            <a:r>
              <a:rPr lang="ja-JP" altLang="en-US" sz="2000" dirty="0" smtClean="0">
                <a:solidFill>
                  <a:prstClr val="black"/>
                </a:solidFill>
              </a:rPr>
              <a:t> 感染症</a:t>
            </a:r>
            <a:r>
              <a:rPr lang="ja-JP" altLang="en-US" sz="2000" dirty="0">
                <a:solidFill>
                  <a:prstClr val="black"/>
                </a:solidFill>
              </a:rPr>
              <a:t>の業務継続計画に係る訓練については、感染症の予防及びまん延の防止のための訓練と一体的に実施することができる。</a:t>
            </a:r>
          </a:p>
        </p:txBody>
      </p:sp>
    </p:spTree>
    <p:extLst>
      <p:ext uri="{BB962C8B-B14F-4D97-AF65-F5344CB8AC3E}">
        <p14:creationId xmlns:p14="http://schemas.microsoft.com/office/powerpoint/2010/main" val="28661498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9738" y="6422468"/>
            <a:ext cx="2743200" cy="365125"/>
          </a:xfrm>
        </p:spPr>
        <p:txBody>
          <a:bodyPr/>
          <a:lstStyle/>
          <a:p>
            <a:fld id="{41D9830F-53EB-46B6-9EC0-C4C68F82A889}" type="slidenum">
              <a:rPr kumimoji="1" lang="ja-JP" altLang="en-US" smtClean="0"/>
              <a:t>58</a:t>
            </a:fld>
            <a:endParaRPr kumimoji="1" lang="ja-JP" altLang="en-US"/>
          </a:p>
        </p:txBody>
      </p:sp>
      <p:sp>
        <p:nvSpPr>
          <p:cNvPr id="3" name="正方形/長方形 2"/>
          <p:cNvSpPr/>
          <p:nvPr/>
        </p:nvSpPr>
        <p:spPr>
          <a:xfrm>
            <a:off x="491402" y="25193"/>
            <a:ext cx="11581535" cy="2879044"/>
          </a:xfrm>
          <a:prstGeom prst="rect">
            <a:avLst/>
          </a:prstGeom>
          <a:ln w="6350">
            <a:solidFill>
              <a:schemeClr val="tx1"/>
            </a:solidFill>
          </a:ln>
        </p:spPr>
        <p:txBody>
          <a:bodyPr wrap="square" tIns="72000" bIns="36000" anchor="ctr" anchorCtr="0">
            <a:spAutoFit/>
          </a:bodyPr>
          <a:lstStyle/>
          <a:p>
            <a:pPr defTabSz="900113">
              <a:tabLst>
                <a:tab pos="720725" algn="l"/>
              </a:tabLst>
            </a:pPr>
            <a:r>
              <a:rPr lang="ja-JP" altLang="en-US" sz="2000" dirty="0"/>
              <a:t>（感染対策委員会の構成メンバー</a:t>
            </a:r>
            <a:r>
              <a:rPr lang="ja-JP" altLang="en-US" sz="2000" dirty="0" smtClean="0"/>
              <a:t>）</a:t>
            </a:r>
            <a:endParaRPr lang="en-US" altLang="ja-JP" sz="2000" dirty="0" smtClean="0"/>
          </a:p>
          <a:p>
            <a:pPr marL="357188" indent="-179388" defTabSz="900113">
              <a:tabLst>
                <a:tab pos="720725" algn="l"/>
              </a:tabLst>
            </a:pPr>
            <a:r>
              <a:rPr lang="ja-JP" altLang="en-US" sz="2000" dirty="0" smtClean="0"/>
              <a:t>・感染</a:t>
            </a:r>
            <a:r>
              <a:rPr lang="ja-JP" altLang="en-US" sz="2000" dirty="0"/>
              <a:t>対策の知識を有する者を含む、</a:t>
            </a:r>
            <a:r>
              <a:rPr lang="ja-JP" altLang="en-US" sz="2000" dirty="0" smtClean="0"/>
              <a:t>幅広い職種</a:t>
            </a:r>
            <a:r>
              <a:rPr lang="ja-JP" altLang="en-US" sz="2000" dirty="0"/>
              <a:t>により構成することが望ましく、特に感染症対策の知識を有する者については、外部の者も含め、積極的に参画を得ることが望ましい</a:t>
            </a:r>
            <a:r>
              <a:rPr lang="ja-JP" altLang="en-US" sz="2000" dirty="0" smtClean="0"/>
              <a:t>。</a:t>
            </a:r>
            <a:endParaRPr lang="en-US" altLang="ja-JP" sz="2000" dirty="0"/>
          </a:p>
          <a:p>
            <a:pPr marL="357188" indent="-179388" defTabSz="900113">
              <a:tabLst>
                <a:tab pos="720725" algn="l"/>
              </a:tabLst>
            </a:pPr>
            <a:r>
              <a:rPr lang="ja-JP" altLang="en-US" sz="2000" dirty="0" smtClean="0"/>
              <a:t>・構成</a:t>
            </a:r>
            <a:r>
              <a:rPr lang="ja-JP" altLang="en-US" sz="2000" dirty="0"/>
              <a:t>メンバーの責任及び役割分担を明確にするとともに、感染対策担当者を決めておく</a:t>
            </a:r>
            <a:r>
              <a:rPr lang="ja-JP" altLang="en-US" sz="2000" dirty="0" smtClean="0"/>
              <a:t>こと。</a:t>
            </a:r>
            <a:endParaRPr lang="en-US" altLang="ja-JP" sz="2000" dirty="0"/>
          </a:p>
          <a:p>
            <a:pPr defTabSz="900113"/>
            <a:r>
              <a:rPr lang="ja-JP" altLang="en-US" sz="2000" dirty="0" smtClean="0"/>
              <a:t>（</a:t>
            </a:r>
            <a:r>
              <a:rPr lang="ja-JP" altLang="en-US" sz="2000" dirty="0"/>
              <a:t>開催頻度）</a:t>
            </a:r>
            <a:endParaRPr lang="en-US" altLang="ja-JP" sz="2000" dirty="0"/>
          </a:p>
          <a:p>
            <a:pPr marL="357188" indent="-171450"/>
            <a:r>
              <a:rPr lang="ja-JP" altLang="en-US" sz="2000" dirty="0"/>
              <a:t>・</a:t>
            </a:r>
            <a:r>
              <a:rPr lang="ja-JP" altLang="en-US" sz="2000" dirty="0" smtClean="0"/>
              <a:t>利用者</a:t>
            </a:r>
            <a:r>
              <a:rPr lang="ja-JP" altLang="en-US" sz="2000" dirty="0"/>
              <a:t>の状況など事業所の状況に応じて、おおむね</a:t>
            </a:r>
            <a:r>
              <a:rPr lang="ja-JP" altLang="en-US" sz="2000" u="sng" dirty="0"/>
              <a:t>６月に１回</a:t>
            </a:r>
            <a:r>
              <a:rPr lang="ja-JP" altLang="en-US" sz="2000" u="sng" dirty="0" smtClean="0"/>
              <a:t>以上定期的</a:t>
            </a:r>
            <a:r>
              <a:rPr lang="ja-JP" altLang="en-US" sz="2000" dirty="0"/>
              <a:t>に</a:t>
            </a:r>
            <a:r>
              <a:rPr lang="ja-JP" altLang="en-US" sz="2000" dirty="0" smtClean="0"/>
              <a:t>開催し、その結果を従業者に周知徹底する。</a:t>
            </a:r>
            <a:endParaRPr lang="en-US" altLang="ja-JP" sz="2000" dirty="0" smtClean="0"/>
          </a:p>
          <a:p>
            <a:pPr marL="357188" indent="-171450"/>
            <a:r>
              <a:rPr lang="ja-JP" altLang="en-US" sz="2000" dirty="0"/>
              <a:t>・</a:t>
            </a:r>
            <a:r>
              <a:rPr lang="ja-JP" altLang="en-US" sz="2000" dirty="0" smtClean="0"/>
              <a:t>感染症</a:t>
            </a:r>
            <a:r>
              <a:rPr lang="ja-JP" altLang="en-US" sz="2000" dirty="0"/>
              <a:t>が流行する時期等を勘案して必要に応じ随時開催する必要がある。</a:t>
            </a:r>
            <a:endParaRPr lang="en-US" altLang="ja-JP" sz="2000" dirty="0"/>
          </a:p>
          <a:p>
            <a:pPr marL="271463" indent="-271463"/>
            <a:r>
              <a:rPr lang="en-US" altLang="ja-JP" sz="2000" dirty="0" smtClean="0"/>
              <a:t>※ </a:t>
            </a:r>
            <a:r>
              <a:rPr lang="ja-JP" altLang="en-US" sz="2000" dirty="0" smtClean="0"/>
              <a:t>感染</a:t>
            </a:r>
            <a:r>
              <a:rPr lang="ja-JP" altLang="en-US" sz="2000" dirty="0"/>
              <a:t>対策委員会はテレビ電話装置等を活用して行うことができる</a:t>
            </a:r>
            <a:r>
              <a:rPr lang="ja-JP" altLang="en-US" sz="2000" dirty="0" smtClean="0"/>
              <a:t>。</a:t>
            </a:r>
            <a:endParaRPr lang="en-US" altLang="ja-JP" sz="2000" dirty="0"/>
          </a:p>
        </p:txBody>
      </p:sp>
      <p:sp>
        <p:nvSpPr>
          <p:cNvPr id="4" name="正方形/長方形 3"/>
          <p:cNvSpPr/>
          <p:nvPr/>
        </p:nvSpPr>
        <p:spPr>
          <a:xfrm>
            <a:off x="0" y="2936686"/>
            <a:ext cx="12192000" cy="2985433"/>
          </a:xfrm>
          <a:prstGeom prst="rect">
            <a:avLst/>
          </a:prstGeom>
        </p:spPr>
        <p:txBody>
          <a:bodyPr wrap="square">
            <a:spAutoFit/>
          </a:bodyPr>
          <a:lstStyle/>
          <a:p>
            <a:pPr marL="179388" lvl="0"/>
            <a:r>
              <a:rPr lang="en-US" altLang="ja-JP" sz="2000" dirty="0">
                <a:solidFill>
                  <a:prstClr val="black"/>
                </a:solidFill>
              </a:rPr>
              <a:t>ⅱ</a:t>
            </a:r>
            <a:r>
              <a:rPr lang="ja-JP" altLang="en-US" sz="2000" dirty="0">
                <a:solidFill>
                  <a:prstClr val="black"/>
                </a:solidFill>
              </a:rPr>
              <a:t>）事業所における感染症の予防及びまん延の防止のための指針の</a:t>
            </a:r>
            <a:r>
              <a:rPr lang="ja-JP" altLang="en-US" sz="2000" dirty="0" smtClean="0">
                <a:solidFill>
                  <a:prstClr val="black"/>
                </a:solidFill>
              </a:rPr>
              <a:t>整備</a:t>
            </a:r>
            <a:endParaRPr lang="en-US" altLang="ja-JP" sz="2000" dirty="0" smtClean="0">
              <a:solidFill>
                <a:prstClr val="black"/>
              </a:solidFill>
            </a:endParaRPr>
          </a:p>
          <a:p>
            <a:pPr marL="179388" lvl="0"/>
            <a:endParaRPr lang="en-US" altLang="ja-JP" sz="2000" dirty="0">
              <a:solidFill>
                <a:prstClr val="black"/>
              </a:solidFill>
            </a:endParaRPr>
          </a:p>
          <a:p>
            <a:pPr marL="179388" lvl="0"/>
            <a:endParaRPr lang="en-US" altLang="ja-JP" sz="2000" dirty="0" smtClean="0">
              <a:solidFill>
                <a:prstClr val="black"/>
              </a:solidFill>
            </a:endParaRPr>
          </a:p>
          <a:p>
            <a:pPr marL="179388" lvl="0"/>
            <a:endParaRPr lang="en-US" altLang="ja-JP" sz="2000" dirty="0">
              <a:solidFill>
                <a:prstClr val="black"/>
              </a:solidFill>
            </a:endParaRPr>
          </a:p>
          <a:p>
            <a:pPr marL="179388" lvl="0"/>
            <a:endParaRPr lang="en-US" altLang="ja-JP" sz="2000" dirty="0" smtClean="0">
              <a:solidFill>
                <a:prstClr val="black"/>
              </a:solidFill>
            </a:endParaRPr>
          </a:p>
          <a:p>
            <a:pPr marL="179388" lvl="0"/>
            <a:endParaRPr lang="en-US" altLang="ja-JP" sz="2000" dirty="0">
              <a:solidFill>
                <a:prstClr val="black"/>
              </a:solidFill>
            </a:endParaRPr>
          </a:p>
          <a:p>
            <a:pPr marL="179388" lvl="0"/>
            <a:endParaRPr lang="en-US" altLang="ja-JP" sz="2000" dirty="0" smtClean="0">
              <a:solidFill>
                <a:prstClr val="black"/>
              </a:solidFill>
            </a:endParaRPr>
          </a:p>
          <a:p>
            <a:pPr marL="179388" lvl="0"/>
            <a:endParaRPr lang="en-US" altLang="ja-JP" sz="2000" dirty="0">
              <a:solidFill>
                <a:prstClr val="black"/>
              </a:solidFill>
            </a:endParaRPr>
          </a:p>
          <a:p>
            <a:pPr marL="179388" lvl="0"/>
            <a:endParaRPr lang="en-US" altLang="ja-JP" sz="800" dirty="0" smtClean="0">
              <a:solidFill>
                <a:prstClr val="black"/>
              </a:solidFill>
            </a:endParaRPr>
          </a:p>
          <a:p>
            <a:pPr marL="179388" lvl="0"/>
            <a:r>
              <a:rPr lang="en-US" altLang="ja-JP" sz="2000" dirty="0" smtClean="0">
                <a:solidFill>
                  <a:prstClr val="black"/>
                </a:solidFill>
              </a:rPr>
              <a:t>ⅲ</a:t>
            </a:r>
            <a:r>
              <a:rPr lang="ja-JP" altLang="en-US" sz="2000" dirty="0">
                <a:solidFill>
                  <a:prstClr val="black"/>
                </a:solidFill>
              </a:rPr>
              <a:t>）感染症の予防及びまん延の防止のための研修及び訓練の実施</a:t>
            </a:r>
          </a:p>
        </p:txBody>
      </p:sp>
      <p:sp>
        <p:nvSpPr>
          <p:cNvPr id="5" name="正方形/長方形 4"/>
          <p:cNvSpPr/>
          <p:nvPr/>
        </p:nvSpPr>
        <p:spPr>
          <a:xfrm>
            <a:off x="491401" y="3272453"/>
            <a:ext cx="11581535" cy="2190788"/>
          </a:xfrm>
          <a:prstGeom prst="rect">
            <a:avLst/>
          </a:prstGeom>
          <a:ln w="6350">
            <a:solidFill>
              <a:schemeClr val="tx1"/>
            </a:solidFill>
            <a:prstDash val="sysDot"/>
          </a:ln>
        </p:spPr>
        <p:txBody>
          <a:bodyPr wrap="square" tIns="36000" bIns="0" anchor="ctr" anchorCtr="0">
            <a:spAutoFit/>
          </a:bodyPr>
          <a:lstStyle/>
          <a:p>
            <a:r>
              <a:rPr lang="ja-JP" altLang="en-US" sz="2000" dirty="0"/>
              <a:t>（平常時の対策）</a:t>
            </a:r>
          </a:p>
          <a:p>
            <a:pPr marL="185738"/>
            <a:r>
              <a:rPr lang="ja-JP" altLang="en-US" sz="2000" dirty="0" smtClean="0"/>
              <a:t>・事業</a:t>
            </a:r>
            <a:r>
              <a:rPr lang="ja-JP" altLang="en-US" sz="2000" dirty="0"/>
              <a:t>所内の衛生</a:t>
            </a:r>
            <a:r>
              <a:rPr lang="ja-JP" altLang="en-US" sz="2000" dirty="0" smtClean="0"/>
              <a:t>管理</a:t>
            </a:r>
            <a:r>
              <a:rPr lang="ja-JP" altLang="en-US" sz="2000" dirty="0"/>
              <a:t>（</a:t>
            </a:r>
            <a:r>
              <a:rPr lang="ja-JP" altLang="en-US" sz="2000" dirty="0" smtClean="0"/>
              <a:t>環境</a:t>
            </a:r>
            <a:r>
              <a:rPr lang="ja-JP" altLang="en-US" sz="2000" dirty="0"/>
              <a:t>の整備</a:t>
            </a:r>
            <a:r>
              <a:rPr lang="ja-JP" altLang="en-US" sz="2000" dirty="0" smtClean="0"/>
              <a:t>等</a:t>
            </a:r>
            <a:r>
              <a:rPr lang="en-US" altLang="ja-JP" sz="2000" dirty="0" smtClean="0"/>
              <a:t>)</a:t>
            </a:r>
            <a:r>
              <a:rPr lang="ja-JP" altLang="en-US" sz="2000" dirty="0" err="1" smtClean="0"/>
              <a:t>、</a:t>
            </a:r>
            <a:r>
              <a:rPr lang="ja-JP" altLang="en-US" sz="2000" dirty="0"/>
              <a:t>ケアにかかる感染症対策（手洗い、標準的な予防策）等</a:t>
            </a:r>
            <a:endParaRPr lang="en-US" altLang="ja-JP" sz="2000" dirty="0"/>
          </a:p>
          <a:p>
            <a:pPr defTabSz="900113">
              <a:tabLst>
                <a:tab pos="85725" algn="l"/>
                <a:tab pos="720725" algn="l"/>
              </a:tabLst>
            </a:pPr>
            <a:r>
              <a:rPr lang="ja-JP" altLang="en-US" sz="2000" dirty="0"/>
              <a:t>（発生時の対応</a:t>
            </a:r>
            <a:r>
              <a:rPr lang="ja-JP" altLang="en-US" sz="2000" dirty="0" smtClean="0"/>
              <a:t>）</a:t>
            </a:r>
            <a:endParaRPr lang="en-US" altLang="ja-JP" sz="2000" dirty="0" smtClean="0"/>
          </a:p>
          <a:p>
            <a:pPr marL="185738" defTabSz="900113">
              <a:tabLst>
                <a:tab pos="85725" algn="l"/>
                <a:tab pos="720725" algn="l"/>
              </a:tabLst>
            </a:pPr>
            <a:r>
              <a:rPr lang="ja-JP" altLang="en-US" sz="2000" dirty="0"/>
              <a:t>・</a:t>
            </a:r>
            <a:r>
              <a:rPr lang="ja-JP" altLang="en-US" sz="2000" dirty="0" smtClean="0"/>
              <a:t>発生</a:t>
            </a:r>
            <a:r>
              <a:rPr lang="ja-JP" altLang="en-US" sz="2000" dirty="0"/>
              <a:t>状況の把握、感染拡大の防止、医療機関や保健所、市町村における事業所関係課等の関係機関との連携、行政等への報告</a:t>
            </a:r>
            <a:r>
              <a:rPr lang="ja-JP" altLang="en-US" sz="2000" dirty="0" smtClean="0"/>
              <a:t>等。</a:t>
            </a:r>
            <a:endParaRPr lang="en-US" altLang="ja-JP" sz="2000" dirty="0"/>
          </a:p>
          <a:p>
            <a:pPr marL="185738" defTabSz="900113">
              <a:tabLst>
                <a:tab pos="85725" algn="l"/>
                <a:tab pos="720725" algn="l"/>
              </a:tabLst>
            </a:pPr>
            <a:r>
              <a:rPr lang="ja-JP" altLang="en-US" sz="2000" dirty="0"/>
              <a:t>・</a:t>
            </a:r>
            <a:r>
              <a:rPr lang="ja-JP" altLang="en-US" sz="2000" dirty="0" smtClean="0"/>
              <a:t>発生</a:t>
            </a:r>
            <a:r>
              <a:rPr lang="ja-JP" altLang="en-US" sz="2000" dirty="0"/>
              <a:t>時における事業所内の連絡体制や上記の関係機関への連絡体制を整備し、明記して</a:t>
            </a:r>
            <a:r>
              <a:rPr lang="ja-JP" altLang="en-US" sz="2000" dirty="0" smtClean="0"/>
              <a:t>おく</a:t>
            </a:r>
            <a:r>
              <a:rPr lang="en-US" altLang="ja-JP" sz="2000" dirty="0" smtClean="0"/>
              <a:t>.</a:t>
            </a:r>
          </a:p>
          <a:p>
            <a:pPr marL="185738"/>
            <a:r>
              <a:rPr lang="en-US" altLang="ja-JP" sz="2000" dirty="0" smtClean="0"/>
              <a:t>※</a:t>
            </a:r>
            <a:r>
              <a:rPr lang="ja-JP" altLang="en-US" sz="2000" dirty="0"/>
              <a:t> </a:t>
            </a:r>
            <a:r>
              <a:rPr lang="ja-JP" altLang="en-US" sz="2000" dirty="0" smtClean="0"/>
              <a:t>記載</a:t>
            </a:r>
            <a:r>
              <a:rPr lang="ja-JP" altLang="en-US" sz="2000" dirty="0"/>
              <a:t>内容</a:t>
            </a:r>
            <a:r>
              <a:rPr lang="ja-JP" altLang="en-US" sz="2000" dirty="0" smtClean="0"/>
              <a:t>の例</a:t>
            </a:r>
            <a:r>
              <a:rPr lang="ja-JP" altLang="en-US" sz="2000" dirty="0"/>
              <a:t>は 「介護現場における感染対策の手引き」を参照 。</a:t>
            </a:r>
            <a:endParaRPr lang="en-US" altLang="ja-JP" sz="2000" dirty="0"/>
          </a:p>
        </p:txBody>
      </p:sp>
      <p:sp>
        <p:nvSpPr>
          <p:cNvPr id="6" name="正方形/長方形 5"/>
          <p:cNvSpPr/>
          <p:nvPr/>
        </p:nvSpPr>
        <p:spPr>
          <a:xfrm>
            <a:off x="491401" y="5922119"/>
            <a:ext cx="11581535" cy="1267458"/>
          </a:xfrm>
          <a:prstGeom prst="rect">
            <a:avLst/>
          </a:prstGeom>
          <a:ln w="6350">
            <a:solidFill>
              <a:schemeClr val="tx1"/>
            </a:solidFill>
            <a:prstDash val="sysDot"/>
          </a:ln>
        </p:spPr>
        <p:txBody>
          <a:bodyPr wrap="square" tIns="36000" bIns="0">
            <a:spAutoFit/>
          </a:bodyPr>
          <a:lstStyle/>
          <a:p>
            <a:pPr>
              <a:tabLst>
                <a:tab pos="803275" algn="l"/>
              </a:tabLst>
            </a:pPr>
            <a:r>
              <a:rPr lang="ja-JP" altLang="en-US" sz="2000" dirty="0"/>
              <a:t>（研修内容</a:t>
            </a:r>
            <a:r>
              <a:rPr lang="ja-JP" altLang="en-US" sz="2000" dirty="0" smtClean="0"/>
              <a:t>）</a:t>
            </a:r>
            <a:endParaRPr lang="en-US" altLang="ja-JP" sz="2000" dirty="0" smtClean="0"/>
          </a:p>
          <a:p>
            <a:pPr marL="357188" indent="-185738">
              <a:tabLst>
                <a:tab pos="803275" algn="l"/>
              </a:tabLst>
            </a:pPr>
            <a:r>
              <a:rPr lang="ja-JP" altLang="en-US" sz="2000" dirty="0" smtClean="0"/>
              <a:t>・感染</a:t>
            </a:r>
            <a:r>
              <a:rPr lang="ja-JP" altLang="en-US" sz="2000" dirty="0"/>
              <a:t>対策の基礎的内容の適切な知識を普及・啓発するとともに、事業所における指針に基づいた衛生管理の徹底や衛生的なケアの励行を行うものとする</a:t>
            </a:r>
            <a:r>
              <a:rPr lang="ja-JP" altLang="en-US" sz="2000" dirty="0" smtClean="0"/>
              <a:t>。</a:t>
            </a:r>
            <a:endParaRPr lang="en-US" altLang="ja-JP" sz="2000" dirty="0" smtClean="0"/>
          </a:p>
          <a:p>
            <a:pPr marL="185738" indent="-185738">
              <a:tabLst>
                <a:tab pos="803275" algn="l"/>
              </a:tabLst>
            </a:pPr>
            <a:endParaRPr lang="en-US" altLang="ja-JP" sz="2000" dirty="0" smtClean="0"/>
          </a:p>
        </p:txBody>
      </p:sp>
    </p:spTree>
    <p:extLst>
      <p:ext uri="{BB962C8B-B14F-4D97-AF65-F5344CB8AC3E}">
        <p14:creationId xmlns:p14="http://schemas.microsoft.com/office/powerpoint/2010/main" val="1894746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4109" y="6407098"/>
            <a:ext cx="2743200" cy="365125"/>
          </a:xfrm>
        </p:spPr>
        <p:txBody>
          <a:bodyPr/>
          <a:lstStyle/>
          <a:p>
            <a:fld id="{41D9830F-53EB-46B6-9EC0-C4C68F82A889}" type="slidenum">
              <a:rPr kumimoji="1" lang="ja-JP" altLang="en-US" smtClean="0"/>
              <a:t>59</a:t>
            </a:fld>
            <a:endParaRPr kumimoji="1" lang="ja-JP" altLang="en-US"/>
          </a:p>
        </p:txBody>
      </p:sp>
      <p:sp>
        <p:nvSpPr>
          <p:cNvPr id="4" name="正方形/長方形 3"/>
          <p:cNvSpPr/>
          <p:nvPr/>
        </p:nvSpPr>
        <p:spPr>
          <a:xfrm>
            <a:off x="1357313" y="1732417"/>
            <a:ext cx="12192000" cy="2862322"/>
          </a:xfrm>
          <a:prstGeom prst="rect">
            <a:avLst/>
          </a:prstGeom>
        </p:spPr>
        <p:txBody>
          <a:bodyPr wrap="square">
            <a:spAutoFit/>
          </a:bodyPr>
          <a:lstStyle/>
          <a:p>
            <a:pPr marL="1077913" lvl="0" indent="177800" defTabSz="1077913"/>
            <a:endParaRPr lang="en-US" altLang="ja-JP" sz="2000" dirty="0" smtClean="0">
              <a:solidFill>
                <a:prstClr val="black"/>
              </a:solidFill>
            </a:endParaRPr>
          </a:p>
          <a:p>
            <a:pPr marL="1077913" lvl="0" indent="177800" defTabSz="1077913"/>
            <a:endParaRPr lang="en-US" altLang="ja-JP" sz="2000" dirty="0">
              <a:solidFill>
                <a:prstClr val="black"/>
              </a:solidFill>
            </a:endParaRPr>
          </a:p>
          <a:p>
            <a:pPr marL="1077913" lvl="0" indent="177800" defTabSz="1077913"/>
            <a:endParaRPr lang="en-US" altLang="ja-JP" sz="2000" dirty="0" smtClean="0">
              <a:solidFill>
                <a:prstClr val="black"/>
              </a:solidFill>
            </a:endParaRPr>
          </a:p>
          <a:p>
            <a:pPr marL="1077913" lvl="0" indent="177800" defTabSz="1077913"/>
            <a:endParaRPr lang="en-US" altLang="ja-JP" sz="2000" dirty="0">
              <a:solidFill>
                <a:prstClr val="black"/>
              </a:solidFill>
            </a:endParaRPr>
          </a:p>
          <a:p>
            <a:pPr marL="1077913" lvl="0" indent="177800" defTabSz="1077913"/>
            <a:endParaRPr lang="en-US" altLang="ja-JP" sz="2000" dirty="0" smtClean="0">
              <a:solidFill>
                <a:prstClr val="black"/>
              </a:solidFill>
            </a:endParaRPr>
          </a:p>
          <a:p>
            <a:pPr marL="1077913" lvl="0" indent="177800" defTabSz="1077913"/>
            <a:endParaRPr lang="en-US" altLang="ja-JP" sz="2000" dirty="0">
              <a:solidFill>
                <a:prstClr val="black"/>
              </a:solidFill>
            </a:endParaRPr>
          </a:p>
          <a:p>
            <a:pPr marL="1077913" lvl="0" indent="177800" defTabSz="1077913"/>
            <a:endParaRPr lang="ja-JP" altLang="en-US" sz="2000" dirty="0">
              <a:solidFill>
                <a:prstClr val="black"/>
              </a:solidFill>
            </a:endParaRPr>
          </a:p>
          <a:p>
            <a:pPr lvl="0"/>
            <a:r>
              <a:rPr lang="ja-JP" altLang="en-US" sz="2000" dirty="0" smtClean="0">
                <a:solidFill>
                  <a:prstClr val="black"/>
                </a:solidFill>
              </a:rPr>
              <a:t>　　</a:t>
            </a:r>
            <a:endParaRPr lang="en-US" altLang="ja-JP" sz="2000" dirty="0" smtClean="0">
              <a:solidFill>
                <a:prstClr val="black"/>
              </a:solidFill>
            </a:endParaRPr>
          </a:p>
          <a:p>
            <a:pPr lvl="0"/>
            <a:r>
              <a:rPr lang="ja-JP" altLang="en-US" sz="2000" dirty="0" smtClean="0">
                <a:solidFill>
                  <a:prstClr val="black"/>
                </a:solidFill>
              </a:rPr>
              <a:t>　　</a:t>
            </a:r>
            <a:endParaRPr lang="en-US" altLang="ja-JP" sz="2000" dirty="0">
              <a:solidFill>
                <a:prstClr val="black"/>
              </a:solidFill>
            </a:endParaRPr>
          </a:p>
        </p:txBody>
      </p:sp>
      <p:sp>
        <p:nvSpPr>
          <p:cNvPr id="3" name="正方形/長方形 2"/>
          <p:cNvSpPr/>
          <p:nvPr/>
        </p:nvSpPr>
        <p:spPr>
          <a:xfrm>
            <a:off x="540327" y="-280746"/>
            <a:ext cx="11526982" cy="3418885"/>
          </a:xfrm>
          <a:prstGeom prst="rect">
            <a:avLst/>
          </a:prstGeom>
          <a:ln w="6350">
            <a:solidFill>
              <a:schemeClr val="tx1"/>
            </a:solidFill>
            <a:prstDash val="sysDot"/>
          </a:ln>
        </p:spPr>
        <p:txBody>
          <a:bodyPr wrap="square" bIns="0" anchor="ctr" anchorCtr="0">
            <a:spAutoFit/>
          </a:bodyPr>
          <a:lstStyle/>
          <a:p>
            <a:pPr lvl="0">
              <a:lnSpc>
                <a:spcPts val="2300"/>
              </a:lnSpc>
              <a:tabLst>
                <a:tab pos="803275" algn="l"/>
              </a:tabLst>
            </a:pPr>
            <a:endParaRPr lang="en-US" altLang="ja-JP" sz="2000" dirty="0" smtClean="0">
              <a:solidFill>
                <a:prstClr val="black"/>
              </a:solidFill>
            </a:endParaRPr>
          </a:p>
          <a:p>
            <a:pPr marL="185738" indent="-185738">
              <a:tabLst>
                <a:tab pos="803275" algn="l"/>
              </a:tabLst>
            </a:pPr>
            <a:r>
              <a:rPr lang="ja-JP" altLang="en-US" sz="2000" dirty="0">
                <a:solidFill>
                  <a:prstClr val="black"/>
                </a:solidFill>
              </a:rPr>
              <a:t>・</a:t>
            </a:r>
            <a:r>
              <a:rPr lang="ja-JP" altLang="en-US" sz="2000" u="sng" dirty="0">
                <a:solidFill>
                  <a:prstClr val="black"/>
                </a:solidFill>
              </a:rPr>
              <a:t>定期的な教育（年１回以上）</a:t>
            </a:r>
            <a:r>
              <a:rPr lang="ja-JP" altLang="en-US" sz="2000" dirty="0">
                <a:solidFill>
                  <a:prstClr val="black"/>
                </a:solidFill>
              </a:rPr>
              <a:t>を開催するとともに、</a:t>
            </a:r>
            <a:r>
              <a:rPr lang="ja-JP" altLang="en-US" sz="2000" u="sng" dirty="0">
                <a:solidFill>
                  <a:prstClr val="black"/>
                </a:solidFill>
              </a:rPr>
              <a:t>新規採用時には、感染対策研修を実施</a:t>
            </a:r>
            <a:r>
              <a:rPr lang="ja-JP" altLang="en-US" sz="2000" u="sng" dirty="0" smtClean="0">
                <a:solidFill>
                  <a:prstClr val="black"/>
                </a:solidFill>
              </a:rPr>
              <a:t>する</a:t>
            </a:r>
            <a:endParaRPr lang="en-US" altLang="ja-JP" sz="2000" u="sng" dirty="0">
              <a:solidFill>
                <a:prstClr val="black"/>
              </a:solidFill>
            </a:endParaRPr>
          </a:p>
          <a:p>
            <a:pPr marL="185738">
              <a:tabLst>
                <a:tab pos="803275" algn="l"/>
              </a:tabLst>
            </a:pPr>
            <a:r>
              <a:rPr lang="ja-JP" altLang="en-US" sz="2000" dirty="0" smtClean="0">
                <a:solidFill>
                  <a:prstClr val="black"/>
                </a:solidFill>
              </a:rPr>
              <a:t>こと</a:t>
            </a:r>
            <a:r>
              <a:rPr lang="ja-JP" altLang="en-US" sz="2000" dirty="0">
                <a:solidFill>
                  <a:prstClr val="black"/>
                </a:solidFill>
              </a:rPr>
              <a:t>が望ましい。</a:t>
            </a:r>
            <a:endParaRPr lang="en-US" altLang="ja-JP" sz="2000" dirty="0"/>
          </a:p>
          <a:p>
            <a:pPr lvl="0">
              <a:tabLst>
                <a:tab pos="803275" algn="l"/>
              </a:tabLst>
            </a:pPr>
            <a:r>
              <a:rPr lang="ja-JP" altLang="en-US" sz="2000" dirty="0" smtClean="0">
                <a:solidFill>
                  <a:prstClr val="black"/>
                </a:solidFill>
              </a:rPr>
              <a:t>・</a:t>
            </a:r>
            <a:r>
              <a:rPr lang="ja-JP" altLang="en-US" sz="2000" dirty="0">
                <a:solidFill>
                  <a:prstClr val="black"/>
                </a:solidFill>
              </a:rPr>
              <a:t>研修の実施内容についても記録すること。</a:t>
            </a:r>
            <a:endParaRPr lang="en-US" altLang="ja-JP" sz="2000" dirty="0">
              <a:solidFill>
                <a:prstClr val="black"/>
              </a:solidFill>
            </a:endParaRPr>
          </a:p>
          <a:p>
            <a:pPr lvl="0">
              <a:tabLst>
                <a:tab pos="803275" algn="l"/>
              </a:tabLst>
            </a:pPr>
            <a:r>
              <a:rPr lang="ja-JP" altLang="en-US" sz="2000" dirty="0">
                <a:solidFill>
                  <a:prstClr val="black"/>
                </a:solidFill>
              </a:rPr>
              <a:t>（訓練（シミュレーション））</a:t>
            </a:r>
            <a:endParaRPr lang="en-US" altLang="ja-JP" sz="2000" dirty="0">
              <a:solidFill>
                <a:prstClr val="black"/>
              </a:solidFill>
            </a:endParaRPr>
          </a:p>
          <a:p>
            <a:pPr marL="185738" lvl="0" indent="-185738">
              <a:tabLst>
                <a:tab pos="803275" algn="l"/>
              </a:tabLst>
            </a:pPr>
            <a:r>
              <a:rPr lang="ja-JP" altLang="en-US" sz="2000" dirty="0">
                <a:solidFill>
                  <a:prstClr val="black"/>
                </a:solidFill>
              </a:rPr>
              <a:t>・平時から、実際に感染症が発生した場合を想定し、発生時の対応について、訓練（シミュレーション）を</a:t>
            </a:r>
            <a:r>
              <a:rPr lang="ja-JP" altLang="en-US" sz="2000" u="sng" dirty="0">
                <a:solidFill>
                  <a:prstClr val="black"/>
                </a:solidFill>
              </a:rPr>
              <a:t>定期的（年１回以上）</a:t>
            </a:r>
            <a:r>
              <a:rPr lang="ja-JP" altLang="en-US" sz="2000" dirty="0">
                <a:solidFill>
                  <a:prstClr val="black"/>
                </a:solidFill>
              </a:rPr>
              <a:t>に行うこと。</a:t>
            </a:r>
            <a:endParaRPr lang="en-US" altLang="ja-JP" sz="2000" dirty="0">
              <a:solidFill>
                <a:prstClr val="black"/>
              </a:solidFill>
            </a:endParaRPr>
          </a:p>
          <a:p>
            <a:pPr marL="185738" lvl="0" indent="-185738">
              <a:tabLst>
                <a:tab pos="803275" algn="l"/>
              </a:tabLst>
            </a:pPr>
            <a:r>
              <a:rPr lang="ja-JP" altLang="en-US" sz="2000" dirty="0">
                <a:solidFill>
                  <a:prstClr val="black"/>
                </a:solidFill>
              </a:rPr>
              <a:t>・感染症発生時において迅速に行動できるよう、発生時の対応を定めた指針及び研修内容に基づき、事業所内の役割分担の確認や、感染症対策をした上でのケアの演習などを実施する。</a:t>
            </a:r>
            <a:endParaRPr lang="en-US" altLang="ja-JP" sz="2000" dirty="0">
              <a:solidFill>
                <a:prstClr val="black"/>
              </a:solidFill>
            </a:endParaRPr>
          </a:p>
          <a:p>
            <a:pPr marL="185738" lvl="0" indent="-185738">
              <a:tabLst>
                <a:tab pos="803275" algn="l"/>
              </a:tabLst>
            </a:pPr>
            <a:r>
              <a:rPr lang="en-US" altLang="ja-JP" sz="2000" dirty="0">
                <a:solidFill>
                  <a:prstClr val="black"/>
                </a:solidFill>
              </a:rPr>
              <a:t>※ </a:t>
            </a:r>
            <a:r>
              <a:rPr lang="ja-JP" altLang="en-US" sz="2000" dirty="0">
                <a:solidFill>
                  <a:prstClr val="black"/>
                </a:solidFill>
              </a:rPr>
              <a:t>訓練の実施は、机上を含めその実施手法は問わないものの、机上及び実地で実施するものを適切に組み合わせながら実施することが望ましい。</a:t>
            </a:r>
          </a:p>
        </p:txBody>
      </p:sp>
      <p:sp>
        <p:nvSpPr>
          <p:cNvPr id="7" name="正方形/長方形 6"/>
          <p:cNvSpPr/>
          <p:nvPr/>
        </p:nvSpPr>
        <p:spPr>
          <a:xfrm>
            <a:off x="0" y="3412506"/>
            <a:ext cx="12192000" cy="3416320"/>
          </a:xfrm>
          <a:prstGeom prst="rect">
            <a:avLst/>
          </a:prstGeom>
        </p:spPr>
        <p:txBody>
          <a:bodyPr wrap="square">
            <a:spAutoFit/>
          </a:bodyPr>
          <a:lstStyle/>
          <a:p>
            <a:pPr lvl="0"/>
            <a:r>
              <a:rPr lang="ja-JP" altLang="en-US" sz="2000" b="1" dirty="0">
                <a:solidFill>
                  <a:prstClr val="black"/>
                </a:solidFill>
              </a:rPr>
              <a:t>（２２）掲示</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3</a:t>
            </a:r>
            <a:r>
              <a:rPr lang="ja-JP" altLang="en-US" sz="2000" b="1" dirty="0">
                <a:solidFill>
                  <a:prstClr val="black"/>
                </a:solidFill>
              </a:rPr>
              <a:t>条の</a:t>
            </a:r>
            <a:r>
              <a:rPr lang="en-US" altLang="ja-JP" sz="2000" b="1" dirty="0">
                <a:solidFill>
                  <a:prstClr val="black"/>
                </a:solidFill>
              </a:rPr>
              <a:t>32】</a:t>
            </a:r>
          </a:p>
          <a:p>
            <a:pPr marL="273050" lvl="0" indent="169863"/>
            <a:r>
              <a:rPr lang="ja-JP" altLang="en-US" sz="2000" dirty="0">
                <a:solidFill>
                  <a:prstClr val="black"/>
                </a:solidFill>
              </a:rPr>
              <a:t>事業者は事業所の見えやすい場所に、運営規程の概要、従業者の勤務の体制、事故発生時の対応、苦情処理の体制、提供するサービスの第三者評価の実施状況（実施の有無、実施した直近の年月日、実施した評価機関の名称、評価結果の開示状況）等の利用申込者のサービスの選択に資すると認められる重要事項を掲示しなければならない</a:t>
            </a:r>
            <a:r>
              <a:rPr lang="ja-JP" altLang="en-US" sz="2000" dirty="0" smtClean="0">
                <a:solidFill>
                  <a:prstClr val="black"/>
                </a:solidFill>
              </a:rPr>
              <a:t>。</a:t>
            </a:r>
            <a:endParaRPr lang="en-US" altLang="ja-JP" sz="2000" dirty="0" smtClean="0">
              <a:solidFill>
                <a:prstClr val="black"/>
              </a:solidFill>
            </a:endParaRPr>
          </a:p>
          <a:p>
            <a:pPr marL="442913" lvl="0" indent="-171450"/>
            <a:r>
              <a:rPr lang="en-US" altLang="ja-JP" sz="2000" dirty="0" smtClean="0">
                <a:solidFill>
                  <a:prstClr val="black"/>
                </a:solidFill>
              </a:rPr>
              <a:t>※ </a:t>
            </a:r>
            <a:r>
              <a:rPr lang="ja-JP" altLang="en-US" sz="2000" dirty="0" smtClean="0">
                <a:solidFill>
                  <a:prstClr val="black"/>
                </a:solidFill>
              </a:rPr>
              <a:t>掲示</a:t>
            </a:r>
            <a:r>
              <a:rPr lang="ja-JP" altLang="en-US" sz="2000" dirty="0">
                <a:solidFill>
                  <a:prstClr val="black"/>
                </a:solidFill>
              </a:rPr>
              <a:t>に代えて、重要事項等を記載したファイル等を当該事業所に備えつけ、いつでも関係者に閲覧できるようにすることでもよい</a:t>
            </a:r>
            <a:r>
              <a:rPr lang="ja-JP" altLang="en-US" sz="2000" dirty="0" smtClean="0">
                <a:solidFill>
                  <a:prstClr val="black"/>
                </a:solidFill>
              </a:rPr>
              <a:t>。</a:t>
            </a:r>
            <a:endParaRPr lang="en-US" altLang="ja-JP" sz="2000" dirty="0" smtClean="0">
              <a:solidFill>
                <a:prstClr val="black"/>
              </a:solidFill>
            </a:endParaRPr>
          </a:p>
          <a:p>
            <a:pPr marL="442913" lvl="0" indent="-171450"/>
            <a:r>
              <a:rPr lang="en-US" altLang="ja-JP" sz="2000" dirty="0" smtClean="0">
                <a:solidFill>
                  <a:prstClr val="black"/>
                </a:solidFill>
              </a:rPr>
              <a:t>※ </a:t>
            </a:r>
            <a:r>
              <a:rPr lang="ja-JP" altLang="en-US" sz="2000" dirty="0" smtClean="0">
                <a:solidFill>
                  <a:prstClr val="black"/>
                </a:solidFill>
              </a:rPr>
              <a:t>事</a:t>
            </a:r>
            <a:r>
              <a:rPr lang="ja-JP" altLang="en-US" sz="2000" dirty="0">
                <a:solidFill>
                  <a:prstClr val="black"/>
                </a:solidFill>
              </a:rPr>
              <a:t>業者は原則として、重要事項をウェブサイト（ホームページ等）に掲載しなければならない</a:t>
            </a:r>
            <a:r>
              <a:rPr lang="ja-JP" altLang="en-US" sz="2000" dirty="0" smtClean="0">
                <a:solidFill>
                  <a:prstClr val="black"/>
                </a:solidFill>
              </a:rPr>
              <a:t>。</a:t>
            </a:r>
            <a:endParaRPr lang="en-US" altLang="ja-JP" sz="2000" dirty="0" smtClean="0">
              <a:solidFill>
                <a:prstClr val="black"/>
              </a:solidFill>
            </a:endParaRPr>
          </a:p>
          <a:p>
            <a:pPr marL="442913" lvl="0" indent="-171450"/>
            <a:r>
              <a:rPr lang="en-US" altLang="ja-JP" sz="2000" dirty="0" smtClean="0">
                <a:solidFill>
                  <a:prstClr val="black"/>
                </a:solidFill>
              </a:rPr>
              <a:t>※</a:t>
            </a:r>
            <a:r>
              <a:rPr lang="ja-JP" altLang="en-US" sz="2000" dirty="0">
                <a:solidFill>
                  <a:prstClr val="black"/>
                </a:solidFill>
              </a:rPr>
              <a:t> </a:t>
            </a:r>
            <a:r>
              <a:rPr lang="ja-JP" altLang="en-US" sz="2000" dirty="0" smtClean="0">
                <a:solidFill>
                  <a:prstClr val="black"/>
                </a:solidFill>
              </a:rPr>
              <a:t>ウェブサイト</a:t>
            </a:r>
            <a:r>
              <a:rPr lang="ja-JP" altLang="en-US" sz="2000" dirty="0">
                <a:solidFill>
                  <a:prstClr val="black"/>
                </a:solidFill>
              </a:rPr>
              <a:t>への掲載は令和</a:t>
            </a:r>
            <a:r>
              <a:rPr lang="en-US" altLang="ja-JP" sz="2000" dirty="0">
                <a:solidFill>
                  <a:prstClr val="black"/>
                </a:solidFill>
              </a:rPr>
              <a:t>7</a:t>
            </a:r>
            <a:r>
              <a:rPr lang="ja-JP" altLang="en-US" sz="2000" dirty="0">
                <a:solidFill>
                  <a:prstClr val="black"/>
                </a:solidFill>
              </a:rPr>
              <a:t>年</a:t>
            </a:r>
            <a:r>
              <a:rPr lang="en-US" altLang="ja-JP" sz="2000" dirty="0">
                <a:solidFill>
                  <a:prstClr val="black"/>
                </a:solidFill>
              </a:rPr>
              <a:t>4</a:t>
            </a:r>
            <a:r>
              <a:rPr lang="ja-JP" altLang="en-US" sz="2000" dirty="0">
                <a:solidFill>
                  <a:prstClr val="black"/>
                </a:solidFill>
              </a:rPr>
              <a:t>月</a:t>
            </a:r>
            <a:r>
              <a:rPr lang="en-US" altLang="ja-JP" sz="2000" dirty="0">
                <a:solidFill>
                  <a:prstClr val="black"/>
                </a:solidFill>
              </a:rPr>
              <a:t>1</a:t>
            </a:r>
            <a:r>
              <a:rPr lang="ja-JP" altLang="en-US" sz="2000" dirty="0">
                <a:solidFill>
                  <a:prstClr val="black"/>
                </a:solidFill>
              </a:rPr>
              <a:t>日から義務化</a:t>
            </a:r>
            <a:r>
              <a:rPr lang="ja-JP" altLang="en-US" sz="2000" dirty="0" smtClean="0">
                <a:solidFill>
                  <a:prstClr val="black"/>
                </a:solidFill>
              </a:rPr>
              <a:t>。</a:t>
            </a:r>
            <a:endParaRPr lang="en-US" altLang="ja-JP" sz="2000" dirty="0" smtClean="0">
              <a:solidFill>
                <a:prstClr val="black"/>
              </a:solidFill>
            </a:endParaRPr>
          </a:p>
          <a:p>
            <a:pPr marL="442913" lvl="0" indent="-171450"/>
            <a:endParaRPr lang="en-US" altLang="ja-JP" sz="1600" dirty="0">
              <a:solidFill>
                <a:prstClr val="black"/>
              </a:solidFill>
            </a:endParaRPr>
          </a:p>
          <a:p>
            <a:r>
              <a:rPr lang="ja-JP" altLang="en-US" sz="2000" b="1" dirty="0"/>
              <a:t>（２３）秘密保持等</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33</a:t>
            </a:r>
            <a:r>
              <a:rPr lang="en-US" altLang="ja-JP" sz="2000" b="1" dirty="0" smtClean="0"/>
              <a:t>】</a:t>
            </a:r>
            <a:endParaRPr lang="en-US" altLang="ja-JP" sz="2000" b="1" dirty="0"/>
          </a:p>
        </p:txBody>
      </p:sp>
    </p:spTree>
    <p:extLst>
      <p:ext uri="{BB962C8B-B14F-4D97-AF65-F5344CB8AC3E}">
        <p14:creationId xmlns:p14="http://schemas.microsoft.com/office/powerpoint/2010/main" val="2827163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p:cNvSpPr txBox="1">
            <a:spLocks/>
          </p:cNvSpPr>
          <p:nvPr/>
        </p:nvSpPr>
        <p:spPr>
          <a:xfrm>
            <a:off x="526473" y="760739"/>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14" name="コンテンツ プレースホルダー 2"/>
          <p:cNvSpPr txBox="1">
            <a:spLocks/>
          </p:cNvSpPr>
          <p:nvPr/>
        </p:nvSpPr>
        <p:spPr>
          <a:xfrm>
            <a:off x="0" y="0"/>
            <a:ext cx="12192000" cy="5805283"/>
          </a:xfrm>
          <a:prstGeom prst="rect">
            <a:avLst/>
          </a:prstGeom>
          <a:ln w="19050">
            <a:noFill/>
          </a:ln>
        </p:spPr>
        <p:txBody>
          <a:bodyPr vert="horz" lIns="72000" tIns="10800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（４）令和７年度</a:t>
            </a:r>
            <a:r>
              <a:rPr lang="ja-JP" altLang="en-US" sz="2000" dirty="0"/>
              <a:t>　運営指導対象事業所</a:t>
            </a:r>
          </a:p>
          <a:p>
            <a:pPr marL="0" indent="0">
              <a:buFont typeface="Arial" panose="020B0604020202020204" pitchFamily="34" charset="0"/>
              <a:buNone/>
            </a:pPr>
            <a:r>
              <a:rPr lang="ja-JP" altLang="en-US" sz="2000" dirty="0" smtClean="0"/>
              <a:t>　　令和７年度の運営指導対象事業所は次のとおり。</a:t>
            </a:r>
            <a:endParaRPr lang="en-US" altLang="ja-JP" sz="2000" dirty="0" smtClean="0"/>
          </a:p>
          <a:p>
            <a:pPr marL="0" indent="0">
              <a:buFont typeface="Arial" panose="020B0604020202020204" pitchFamily="34" charset="0"/>
              <a:buNone/>
            </a:pPr>
            <a:r>
              <a:rPr lang="ja-JP" altLang="en-US" sz="2000" dirty="0" smtClean="0"/>
              <a:t>　　運営指導の日程等は、原則として指導日の</a:t>
            </a:r>
            <a:r>
              <a:rPr lang="en-US" altLang="ja-JP" sz="2000" dirty="0" smtClean="0"/>
              <a:t>1</a:t>
            </a:r>
            <a:r>
              <a:rPr lang="ja-JP" altLang="en-US" sz="2000" dirty="0" smtClean="0"/>
              <a:t>か月前までに文書で通知します。</a:t>
            </a:r>
            <a:endParaRPr lang="ja-JP" altLang="en-US" sz="2000" dirty="0"/>
          </a:p>
        </p:txBody>
      </p:sp>
      <p:sp>
        <p:nvSpPr>
          <p:cNvPr id="3" name="スライド番号プレースホルダー 2"/>
          <p:cNvSpPr>
            <a:spLocks noGrp="1"/>
          </p:cNvSpPr>
          <p:nvPr>
            <p:ph type="sldNum" sz="quarter" idx="12"/>
          </p:nvPr>
        </p:nvSpPr>
        <p:spPr>
          <a:xfrm>
            <a:off x="9448800" y="6440686"/>
            <a:ext cx="2743200" cy="365125"/>
          </a:xfrm>
        </p:spPr>
        <p:txBody>
          <a:bodyPr/>
          <a:lstStyle/>
          <a:p>
            <a:fld id="{D339279A-9CE5-4E47-B07B-F5EE1F1AD395}" type="slidenum">
              <a:rPr kumimoji="1" lang="ja-JP" altLang="en-US" smtClean="0"/>
              <a:t>6</a:t>
            </a:fld>
            <a:endParaRPr kumimoji="1" lang="ja-JP" altLang="en-US" dirty="0"/>
          </a:p>
        </p:txBody>
      </p:sp>
      <p:pic>
        <p:nvPicPr>
          <p:cNvPr id="2" name="図 1"/>
          <p:cNvPicPr>
            <a:picLocks noChangeAspect="1"/>
          </p:cNvPicPr>
          <p:nvPr/>
        </p:nvPicPr>
        <p:blipFill>
          <a:blip r:embed="rId4"/>
          <a:stretch>
            <a:fillRect/>
          </a:stretch>
        </p:blipFill>
        <p:spPr>
          <a:xfrm>
            <a:off x="414178" y="1287076"/>
            <a:ext cx="11342654" cy="5518735"/>
          </a:xfrm>
          <a:prstGeom prst="rect">
            <a:avLst/>
          </a:prstGeom>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8495585"/>
      </p:ext>
    </p:extLst>
  </p:cSld>
  <p:clrMapOvr>
    <a:masterClrMapping/>
  </p:clrMapOvr>
  <mc:AlternateContent xmlns:mc="http://schemas.openxmlformats.org/markup-compatibility/2006" xmlns:p14="http://schemas.microsoft.com/office/powerpoint/2010/main">
    <mc:Choice Requires="p14">
      <p:transition spd="slow" p14:dur="2000" advTm="13068"/>
    </mc:Choice>
    <mc:Fallback xmlns="">
      <p:transition spd="slow" advTm="1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60</a:t>
            </a:fld>
            <a:endParaRPr kumimoji="1" lang="ja-JP" altLang="en-US"/>
          </a:p>
        </p:txBody>
      </p:sp>
      <p:sp>
        <p:nvSpPr>
          <p:cNvPr id="3" name="正方形/長方形 2"/>
          <p:cNvSpPr/>
          <p:nvPr/>
        </p:nvSpPr>
        <p:spPr>
          <a:xfrm>
            <a:off x="0" y="0"/>
            <a:ext cx="12192000" cy="7171194"/>
          </a:xfrm>
          <a:prstGeom prst="rect">
            <a:avLst/>
          </a:prstGeom>
        </p:spPr>
        <p:txBody>
          <a:bodyPr wrap="square">
            <a:spAutoFit/>
          </a:bodyPr>
          <a:lstStyle/>
          <a:p>
            <a:pPr marL="442913" indent="-171450"/>
            <a:r>
              <a:rPr lang="en-US" altLang="ja-JP" sz="2000" dirty="0"/>
              <a:t>① </a:t>
            </a:r>
            <a:r>
              <a:rPr lang="ja-JP" altLang="en-US" sz="2000" dirty="0"/>
              <a:t>事業所の従業者は、正当な理由がなく、その業務上知り得た利用者又はその家族の秘密を</a:t>
            </a:r>
            <a:r>
              <a:rPr lang="ja-JP" altLang="en-US" sz="2000" dirty="0" smtClean="0"/>
              <a:t>漏らしては</a:t>
            </a:r>
            <a:r>
              <a:rPr lang="ja-JP" altLang="en-US" sz="2000" dirty="0"/>
              <a:t>ならない。</a:t>
            </a:r>
            <a:endParaRPr lang="en-US" altLang="ja-JP" sz="2000" dirty="0">
              <a:solidFill>
                <a:prstClr val="black"/>
              </a:solidFill>
            </a:endParaRPr>
          </a:p>
          <a:p>
            <a:pPr marL="442913" indent="-171450"/>
            <a:r>
              <a:rPr lang="ja-JP" altLang="en-US" sz="2000" dirty="0" smtClean="0"/>
              <a:t>② </a:t>
            </a:r>
            <a:r>
              <a:rPr lang="ja-JP" altLang="en-US" sz="2000" dirty="0"/>
              <a:t>事業者は、事業所の従業者でなくなった後においても、正当な理由がなく、 その 業務上知り得た</a:t>
            </a:r>
            <a:endParaRPr lang="ja-JP" altLang="en-US" sz="2000" dirty="0">
              <a:solidFill>
                <a:prstClr val="black"/>
              </a:solidFill>
            </a:endParaRPr>
          </a:p>
          <a:p>
            <a:pPr marL="450850" indent="-7938"/>
            <a:r>
              <a:rPr lang="ja-JP" altLang="en-US" sz="2000" dirty="0" smtClean="0"/>
              <a:t>利用者</a:t>
            </a:r>
            <a:r>
              <a:rPr lang="ja-JP" altLang="en-US" sz="2000" dirty="0"/>
              <a:t>又</a:t>
            </a:r>
            <a:r>
              <a:rPr lang="ja-JP" altLang="en-US" sz="2000" dirty="0" smtClean="0"/>
              <a:t>はその家族</a:t>
            </a:r>
            <a:r>
              <a:rPr lang="ja-JP" altLang="en-US" sz="2000" dirty="0"/>
              <a:t>の秘密を漏らすことがないよう、必要な措置を</a:t>
            </a:r>
            <a:r>
              <a:rPr lang="ja-JP" altLang="en-US" sz="2000" dirty="0" smtClean="0"/>
              <a:t>講じなければ</a:t>
            </a:r>
            <a:r>
              <a:rPr lang="ja-JP" altLang="en-US" sz="2000" dirty="0"/>
              <a:t>ならない</a:t>
            </a:r>
            <a:r>
              <a:rPr lang="ja-JP" altLang="en-US" sz="2000" dirty="0" smtClean="0"/>
              <a:t>。</a:t>
            </a:r>
            <a:endParaRPr lang="en-US" altLang="ja-JP" sz="2000" dirty="0" smtClean="0"/>
          </a:p>
          <a:p>
            <a:pPr marL="450850" indent="-450850"/>
            <a:r>
              <a:rPr lang="ja-JP" altLang="en-US" sz="2000" dirty="0" smtClean="0"/>
              <a:t>　③ 事</a:t>
            </a:r>
            <a:r>
              <a:rPr lang="ja-JP" altLang="en-US" sz="2000" dirty="0"/>
              <a:t>業者は、サービス担当者会議等において</a:t>
            </a:r>
            <a:r>
              <a:rPr lang="ja-JP" altLang="en-US" sz="2000" dirty="0" smtClean="0"/>
              <a:t>、</a:t>
            </a:r>
            <a:r>
              <a:rPr lang="ja-JP" altLang="en-US" sz="2000" dirty="0"/>
              <a:t>利用者の個人情報を用いる場合は利用者の同意を、利用者の家族の個人情報を用いる場合は当該家族の同意</a:t>
            </a:r>
            <a:r>
              <a:rPr lang="ja-JP" altLang="en-US" sz="2000" dirty="0" smtClean="0"/>
              <a:t>を、</a:t>
            </a:r>
            <a:r>
              <a:rPr lang="ja-JP" altLang="en-US" sz="2000" dirty="0"/>
              <a:t>あらかじめ文書により得ておかなければならない</a:t>
            </a:r>
            <a:r>
              <a:rPr lang="ja-JP" altLang="en-US" sz="2000" dirty="0" smtClean="0"/>
              <a:t>。</a:t>
            </a:r>
            <a:endParaRPr lang="ja-JP" altLang="en-US" sz="2000" dirty="0"/>
          </a:p>
          <a:p>
            <a:endParaRPr lang="en-US" altLang="ja-JP" sz="1000" dirty="0" smtClean="0"/>
          </a:p>
          <a:p>
            <a:r>
              <a:rPr lang="ja-JP" altLang="en-US" sz="2000" b="1" dirty="0" smtClean="0"/>
              <a:t>（２４）苦情</a:t>
            </a:r>
            <a:r>
              <a:rPr lang="ja-JP" altLang="en-US" sz="2000" b="1" dirty="0"/>
              <a:t>処理</a:t>
            </a:r>
            <a:r>
              <a:rPr lang="en-US" altLang="ja-JP" sz="2000" b="1" dirty="0"/>
              <a:t>【</a:t>
            </a:r>
            <a:r>
              <a:rPr lang="ja-JP" altLang="en-US" sz="2000" b="1" dirty="0" smtClean="0"/>
              <a:t>第</a:t>
            </a:r>
            <a:r>
              <a:rPr lang="en-US" altLang="ja-JP" sz="2000" b="1" dirty="0" smtClean="0"/>
              <a:t>3</a:t>
            </a:r>
            <a:r>
              <a:rPr lang="ja-JP" altLang="en-US" sz="2000" b="1" dirty="0" smtClean="0"/>
              <a:t>条の</a:t>
            </a:r>
            <a:r>
              <a:rPr lang="en-US" altLang="ja-JP" sz="2000" b="1" dirty="0" smtClean="0"/>
              <a:t>36】</a:t>
            </a:r>
            <a:endParaRPr lang="en-US" altLang="ja-JP" sz="2000" b="1" dirty="0"/>
          </a:p>
          <a:p>
            <a:pPr marL="450850" indent="-179388"/>
            <a:r>
              <a:rPr lang="en-US" altLang="ja-JP" sz="2000" dirty="0" smtClean="0"/>
              <a:t>①</a:t>
            </a:r>
            <a:r>
              <a:rPr lang="ja-JP" altLang="en-US" sz="2000" dirty="0" smtClean="0"/>
              <a:t> 事</a:t>
            </a:r>
            <a:r>
              <a:rPr lang="ja-JP" altLang="en-US" sz="2000" dirty="0"/>
              <a:t>業者は、提供したサービスに係る利用者及びその家族からの苦情に迅速かつ</a:t>
            </a:r>
            <a:r>
              <a:rPr lang="ja-JP" altLang="en-US" sz="2000" dirty="0" smtClean="0"/>
              <a:t>適切に</a:t>
            </a:r>
            <a:r>
              <a:rPr lang="ja-JP" altLang="en-US" sz="2000" dirty="0"/>
              <a:t>対応するために、苦情</a:t>
            </a:r>
            <a:r>
              <a:rPr lang="ja-JP" altLang="en-US" sz="2000" dirty="0" smtClean="0"/>
              <a:t>を受け付ける</a:t>
            </a:r>
            <a:r>
              <a:rPr lang="ja-JP" altLang="en-US" sz="2000" dirty="0"/>
              <a:t>ための窓口を</a:t>
            </a:r>
            <a:r>
              <a:rPr lang="ja-JP" altLang="en-US" sz="2000" dirty="0" smtClean="0"/>
              <a:t>設置</a:t>
            </a:r>
            <a:r>
              <a:rPr lang="ja-JP" altLang="en-US" sz="2000" dirty="0"/>
              <a:t>する等の必要な措置を</a:t>
            </a:r>
            <a:r>
              <a:rPr lang="ja-JP" altLang="en-US" sz="2000" dirty="0" smtClean="0"/>
              <a:t>講じなければ</a:t>
            </a:r>
            <a:r>
              <a:rPr lang="ja-JP" altLang="en-US" sz="2000" dirty="0"/>
              <a:t>ならない</a:t>
            </a:r>
            <a:r>
              <a:rPr lang="ja-JP" altLang="en-US" sz="2000" dirty="0" smtClean="0"/>
              <a:t>。</a:t>
            </a:r>
            <a:endParaRPr lang="en-US" altLang="ja-JP" sz="2000" dirty="0" smtClean="0"/>
          </a:p>
          <a:p>
            <a:pPr marL="450850" indent="-179388"/>
            <a:r>
              <a:rPr lang="ja-JP" altLang="en-US" sz="2000" dirty="0" smtClean="0"/>
              <a:t>② 事</a:t>
            </a:r>
            <a:r>
              <a:rPr lang="ja-JP" altLang="en-US" sz="2000" dirty="0"/>
              <a:t>業者は、苦情を受け付けた場合には、当該苦情の内容等を記録しなければ</a:t>
            </a:r>
            <a:r>
              <a:rPr lang="ja-JP" altLang="en-US" sz="2000" dirty="0" smtClean="0"/>
              <a:t>ならない。</a:t>
            </a:r>
            <a:endParaRPr lang="en-US" altLang="ja-JP" sz="2000" dirty="0" smtClean="0"/>
          </a:p>
          <a:p>
            <a:pPr marL="450850" indent="-179388"/>
            <a:r>
              <a:rPr lang="ja-JP" altLang="en-US" sz="2000" dirty="0" smtClean="0"/>
              <a:t>③ 事</a:t>
            </a:r>
            <a:r>
              <a:rPr lang="ja-JP" altLang="en-US" sz="2000" dirty="0"/>
              <a:t>業者は、提供したサービスに関し、法</a:t>
            </a:r>
            <a:r>
              <a:rPr lang="ja-JP" altLang="en-US" sz="2000" dirty="0" smtClean="0"/>
              <a:t>第</a:t>
            </a:r>
            <a:r>
              <a:rPr lang="en-US" altLang="ja-JP" sz="2000" dirty="0" smtClean="0"/>
              <a:t>23 </a:t>
            </a:r>
            <a:r>
              <a:rPr lang="ja-JP" altLang="en-US" sz="2000" dirty="0"/>
              <a:t>条の規定により市町村等が行う文書</a:t>
            </a:r>
            <a:r>
              <a:rPr lang="ja-JP" altLang="en-US" sz="2000" dirty="0" smtClean="0"/>
              <a:t>その他</a:t>
            </a:r>
            <a:r>
              <a:rPr lang="ja-JP" altLang="en-US" sz="2000" dirty="0"/>
              <a:t>の物件の提出</a:t>
            </a:r>
            <a:r>
              <a:rPr lang="ja-JP" altLang="en-US" sz="2000" dirty="0" smtClean="0"/>
              <a:t>若しくは提示の求め</a:t>
            </a:r>
            <a:r>
              <a:rPr lang="ja-JP" altLang="en-US" sz="2000" dirty="0"/>
              <a:t>又は当該市町村等の職員からの質問若しく</a:t>
            </a:r>
            <a:r>
              <a:rPr lang="ja-JP" altLang="en-US" sz="2000" dirty="0" smtClean="0"/>
              <a:t>は照会</a:t>
            </a:r>
            <a:r>
              <a:rPr lang="ja-JP" altLang="en-US" sz="2000" dirty="0"/>
              <a:t>に応じ、及び利用者からの苦情に関して市町村</a:t>
            </a:r>
            <a:r>
              <a:rPr lang="ja-JP" altLang="en-US" sz="2000" dirty="0" smtClean="0"/>
              <a:t>等が</a:t>
            </a:r>
            <a:r>
              <a:rPr lang="ja-JP" altLang="en-US" sz="2000" dirty="0"/>
              <a:t>行う調査</a:t>
            </a:r>
            <a:r>
              <a:rPr lang="ja-JP" altLang="en-US" sz="2000" dirty="0" smtClean="0"/>
              <a:t>に協力</a:t>
            </a:r>
            <a:r>
              <a:rPr lang="ja-JP" altLang="en-US" sz="2000" dirty="0"/>
              <a:t>すると</a:t>
            </a:r>
            <a:r>
              <a:rPr lang="ja-JP" altLang="en-US" sz="2000" dirty="0" smtClean="0"/>
              <a:t>ともに</a:t>
            </a:r>
            <a:r>
              <a:rPr lang="ja-JP" altLang="en-US" sz="2000" dirty="0"/>
              <a:t>、市町村等から指導又は助言を受けた場合においては、当該指導又は助言に</a:t>
            </a:r>
            <a:r>
              <a:rPr lang="ja-JP" altLang="en-US" sz="2000" dirty="0" smtClean="0"/>
              <a:t>従って</a:t>
            </a:r>
            <a:r>
              <a:rPr lang="ja-JP" altLang="en-US" sz="2000" dirty="0">
                <a:solidFill>
                  <a:prstClr val="black"/>
                </a:solidFill>
              </a:rPr>
              <a:t>必要な改善を行わなければならない</a:t>
            </a:r>
            <a:r>
              <a:rPr lang="ja-JP" altLang="en-US" sz="2000" dirty="0" smtClean="0">
                <a:solidFill>
                  <a:prstClr val="black"/>
                </a:solidFill>
              </a:rPr>
              <a:t>。</a:t>
            </a:r>
            <a:endParaRPr lang="en-US" altLang="ja-JP" sz="2000" dirty="0" smtClean="0">
              <a:solidFill>
                <a:prstClr val="black"/>
              </a:solidFill>
            </a:endParaRPr>
          </a:p>
          <a:p>
            <a:pPr marL="450850" indent="-179388"/>
            <a:r>
              <a:rPr lang="ja-JP" altLang="en-US" sz="2000" dirty="0" smtClean="0">
                <a:solidFill>
                  <a:prstClr val="black"/>
                </a:solidFill>
              </a:rPr>
              <a:t>④ 事</a:t>
            </a:r>
            <a:r>
              <a:rPr lang="ja-JP" altLang="en-US" sz="2000" dirty="0">
                <a:solidFill>
                  <a:prstClr val="black"/>
                </a:solidFill>
              </a:rPr>
              <a:t>業者は、市町村からの求めがあった場合には、③の改善の内容を市町村等に報告しなければならない</a:t>
            </a:r>
            <a:r>
              <a:rPr lang="ja-JP" altLang="en-US" sz="2000" dirty="0" smtClean="0">
                <a:solidFill>
                  <a:prstClr val="black"/>
                </a:solidFill>
              </a:rPr>
              <a:t>。</a:t>
            </a:r>
            <a:endParaRPr lang="en-US" altLang="ja-JP" sz="2000" dirty="0" smtClean="0">
              <a:solidFill>
                <a:prstClr val="black"/>
              </a:solidFill>
            </a:endParaRPr>
          </a:p>
          <a:p>
            <a:pPr marL="450850" indent="-179388"/>
            <a:r>
              <a:rPr lang="ja-JP" altLang="en-US" sz="2000" dirty="0" smtClean="0">
                <a:solidFill>
                  <a:prstClr val="black"/>
                </a:solidFill>
              </a:rPr>
              <a:t>⑤ 事</a:t>
            </a:r>
            <a:r>
              <a:rPr lang="ja-JP" altLang="en-US" sz="2000" dirty="0">
                <a:solidFill>
                  <a:prstClr val="black"/>
                </a:solidFill>
              </a:rPr>
              <a:t>業者は、提供したサービスに係る利用者からの苦情に関して国民健康保険団体連合会が行う法第</a:t>
            </a:r>
            <a:r>
              <a:rPr lang="en-US" altLang="ja-JP" sz="2000" dirty="0">
                <a:solidFill>
                  <a:prstClr val="black"/>
                </a:solidFill>
              </a:rPr>
              <a:t>176 </a:t>
            </a:r>
            <a:r>
              <a:rPr lang="ja-JP" altLang="en-US" sz="2000" dirty="0">
                <a:solidFill>
                  <a:prstClr val="black"/>
                </a:solidFill>
              </a:rPr>
              <a:t>条第 </a:t>
            </a:r>
            <a:r>
              <a:rPr lang="en-US" altLang="ja-JP" sz="2000" dirty="0">
                <a:solidFill>
                  <a:prstClr val="black"/>
                </a:solidFill>
              </a:rPr>
              <a:t>1 </a:t>
            </a:r>
            <a:r>
              <a:rPr lang="ja-JP" altLang="en-US" sz="2000" dirty="0">
                <a:solidFill>
                  <a:prstClr val="black"/>
                </a:solidFill>
              </a:rPr>
              <a:t>項第三号の調査に協力するとともに、国民健康保険団体連合会から同号の指導又は助言を受けた場合においては、当該指導又は助言に従って必 要な改善を行わなければ</a:t>
            </a:r>
            <a:r>
              <a:rPr lang="ja-JP" altLang="en-US" sz="2000" dirty="0" smtClean="0">
                <a:solidFill>
                  <a:prstClr val="black"/>
                </a:solidFill>
              </a:rPr>
              <a:t>ならない。</a:t>
            </a:r>
            <a:endParaRPr lang="en-US" altLang="ja-JP" sz="2000" dirty="0" smtClean="0">
              <a:solidFill>
                <a:prstClr val="black"/>
              </a:solidFill>
            </a:endParaRPr>
          </a:p>
          <a:p>
            <a:pPr marL="450850" indent="-179388"/>
            <a:r>
              <a:rPr lang="ja-JP" altLang="en-US" sz="2000" dirty="0" smtClean="0">
                <a:solidFill>
                  <a:prstClr val="black"/>
                </a:solidFill>
              </a:rPr>
              <a:t>⑥ 事</a:t>
            </a:r>
            <a:r>
              <a:rPr lang="ja-JP" altLang="en-US" sz="2000" dirty="0">
                <a:solidFill>
                  <a:prstClr val="black"/>
                </a:solidFill>
              </a:rPr>
              <a:t>業者は、国民健康保険団体連合会からの求めがあった場合には、⑤の改善の内容を国民健康保険団体連合会に報告しなければならない</a:t>
            </a:r>
            <a:r>
              <a:rPr lang="ja-JP" altLang="en-US" sz="2000" dirty="0" smtClean="0">
                <a:solidFill>
                  <a:prstClr val="black"/>
                </a:solidFill>
              </a:rPr>
              <a:t>。</a:t>
            </a:r>
            <a:endParaRPr lang="en-US" altLang="ja-JP" sz="2000" dirty="0" smtClean="0">
              <a:solidFill>
                <a:prstClr val="black"/>
              </a:solidFill>
            </a:endParaRPr>
          </a:p>
        </p:txBody>
      </p:sp>
    </p:spTree>
    <p:extLst>
      <p:ext uri="{BB962C8B-B14F-4D97-AF65-F5344CB8AC3E}">
        <p14:creationId xmlns:p14="http://schemas.microsoft.com/office/powerpoint/2010/main" val="3067605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1162" y="6492875"/>
            <a:ext cx="2743200" cy="365125"/>
          </a:xfrm>
        </p:spPr>
        <p:txBody>
          <a:bodyPr/>
          <a:lstStyle/>
          <a:p>
            <a:fld id="{41D9830F-53EB-46B6-9EC0-C4C68F82A889}" type="slidenum">
              <a:rPr kumimoji="1" lang="ja-JP" altLang="en-US" smtClean="0"/>
              <a:t>61</a:t>
            </a:fld>
            <a:endParaRPr kumimoji="1" lang="ja-JP" altLang="en-US" dirty="0"/>
          </a:p>
        </p:txBody>
      </p:sp>
      <p:sp>
        <p:nvSpPr>
          <p:cNvPr id="3" name="正方形/長方形 2"/>
          <p:cNvSpPr/>
          <p:nvPr/>
        </p:nvSpPr>
        <p:spPr>
          <a:xfrm>
            <a:off x="0" y="0"/>
            <a:ext cx="12192000" cy="7171194"/>
          </a:xfrm>
          <a:prstGeom prst="rect">
            <a:avLst/>
          </a:prstGeom>
        </p:spPr>
        <p:txBody>
          <a:bodyPr wrap="square">
            <a:spAutoFit/>
          </a:bodyPr>
          <a:lstStyle/>
          <a:p>
            <a:r>
              <a:rPr lang="ja-JP" altLang="en-US" sz="2000" b="1" dirty="0" smtClean="0"/>
              <a:t>（２５）地域との連携</a:t>
            </a:r>
            <a:r>
              <a:rPr lang="en-US" altLang="ja-JP" sz="2000" b="1" dirty="0" smtClean="0"/>
              <a:t>【</a:t>
            </a:r>
            <a:r>
              <a:rPr lang="ja-JP" altLang="en-US" sz="2000" b="1" dirty="0" smtClean="0"/>
              <a:t>第</a:t>
            </a:r>
            <a:r>
              <a:rPr lang="en-US" altLang="ja-JP" sz="2000" b="1" dirty="0" smtClean="0"/>
              <a:t>3</a:t>
            </a:r>
            <a:r>
              <a:rPr lang="ja-JP" altLang="en-US" sz="2000" b="1" dirty="0" smtClean="0"/>
              <a:t>条の</a:t>
            </a:r>
            <a:r>
              <a:rPr lang="en-US" altLang="ja-JP" sz="2000" b="1" dirty="0" smtClean="0"/>
              <a:t>37】</a:t>
            </a:r>
          </a:p>
          <a:p>
            <a:pPr marL="600075" indent="-419100"/>
            <a:r>
              <a:rPr lang="en-US" altLang="ja-JP" sz="2000" dirty="0" smtClean="0"/>
              <a:t>① </a:t>
            </a:r>
            <a:r>
              <a:rPr lang="ja-JP" altLang="en-US" sz="2000" dirty="0" smtClean="0"/>
              <a:t>介護・医療連携推進会議を </a:t>
            </a:r>
            <a:r>
              <a:rPr lang="en-US" altLang="ja-JP" sz="2000" dirty="0" smtClean="0"/>
              <a:t>6</a:t>
            </a:r>
            <a:r>
              <a:rPr lang="ja-JP" altLang="en-US" sz="2000" dirty="0" smtClean="0"/>
              <a:t>月に</a:t>
            </a:r>
            <a:r>
              <a:rPr lang="en-US" altLang="ja-JP" sz="2000" dirty="0" smtClean="0"/>
              <a:t>1 </a:t>
            </a:r>
            <a:r>
              <a:rPr lang="ja-JP" altLang="en-US" sz="2000" dirty="0" smtClean="0"/>
              <a:t>回以上開催し、サービスの提供状況等を報告し、評価を受けるととも</a:t>
            </a:r>
            <a:r>
              <a:rPr lang="ja-JP" altLang="en-US" sz="2000" dirty="0"/>
              <a:t>に、介護・医療連携推進</a:t>
            </a:r>
            <a:r>
              <a:rPr lang="ja-JP" altLang="en-US" sz="2000" dirty="0" smtClean="0"/>
              <a:t>会議から必要な要望、助言等を聴く機会を設けなければならない。</a:t>
            </a:r>
            <a:endParaRPr lang="en-US" altLang="ja-JP" sz="2000" dirty="0" smtClean="0"/>
          </a:p>
          <a:p>
            <a:pPr marL="600075" indent="-419100"/>
            <a:endParaRPr lang="en-US" altLang="ja-JP" sz="2000" dirty="0"/>
          </a:p>
          <a:p>
            <a:pPr marL="600075" indent="-419100"/>
            <a:endParaRPr lang="en-US" altLang="ja-JP" sz="2000" dirty="0" smtClean="0"/>
          </a:p>
          <a:p>
            <a:pPr marL="360363" indent="-179388"/>
            <a:endParaRPr lang="en-US" altLang="ja-JP" sz="2000" dirty="0"/>
          </a:p>
          <a:p>
            <a:pPr marL="360363" indent="-179388"/>
            <a:endParaRPr lang="en-US" altLang="ja-JP" sz="2000" dirty="0" smtClean="0"/>
          </a:p>
          <a:p>
            <a:pPr marL="360363" indent="-179388"/>
            <a:endParaRPr lang="en-US" altLang="ja-JP" sz="2000" dirty="0"/>
          </a:p>
          <a:p>
            <a:pPr marL="360363" indent="-179388"/>
            <a:endParaRPr lang="en-US" altLang="ja-JP" sz="2000" dirty="0" smtClean="0"/>
          </a:p>
          <a:p>
            <a:pPr marL="360363" indent="-179388"/>
            <a:endParaRPr lang="en-US" altLang="ja-JP" sz="2000" dirty="0"/>
          </a:p>
          <a:p>
            <a:pPr marL="360363" indent="-179388"/>
            <a:endParaRPr lang="en-US" altLang="ja-JP" sz="2000" dirty="0" smtClean="0"/>
          </a:p>
          <a:p>
            <a:pPr marL="360363" indent="-179388"/>
            <a:endParaRPr lang="en-US" altLang="ja-JP" sz="1200" dirty="0"/>
          </a:p>
          <a:p>
            <a:pPr marL="360363" indent="-179388"/>
            <a:r>
              <a:rPr lang="ja-JP" altLang="en-US" sz="2000" dirty="0" smtClean="0"/>
              <a:t>② 事</a:t>
            </a:r>
            <a:r>
              <a:rPr lang="ja-JP" altLang="en-US" sz="2000" dirty="0"/>
              <a:t>業者 は</a:t>
            </a:r>
            <a:r>
              <a:rPr lang="ja-JP" altLang="en-US" sz="2000" dirty="0" smtClean="0"/>
              <a:t>、</a:t>
            </a:r>
            <a:r>
              <a:rPr lang="en-US" altLang="ja-JP" sz="2000" dirty="0" smtClean="0"/>
              <a:t>1</a:t>
            </a:r>
            <a:r>
              <a:rPr lang="ja-JP" altLang="en-US" sz="2000" dirty="0" smtClean="0"/>
              <a:t>年に</a:t>
            </a:r>
            <a:r>
              <a:rPr lang="en-US" altLang="ja-JP" sz="2000" dirty="0" smtClean="0"/>
              <a:t>1</a:t>
            </a:r>
            <a:r>
              <a:rPr lang="ja-JP" altLang="en-US" sz="2000" dirty="0" smtClean="0"/>
              <a:t>回</a:t>
            </a:r>
            <a:r>
              <a:rPr lang="ja-JP" altLang="en-US" sz="2000" dirty="0"/>
              <a:t>以上、サービスの改善及び質の向上を目的として、事業所自ら提供するサービスについて評価・点検（自己評価）を行うとともに、当該自己評価結果について 介護・医療連携推進会議において第三者の観点からサービスの</a:t>
            </a:r>
            <a:r>
              <a:rPr lang="ja-JP" altLang="en-US" sz="2000" dirty="0" smtClean="0"/>
              <a:t>評価（外部評価）を行う</a:t>
            </a:r>
            <a:r>
              <a:rPr lang="ja-JP" altLang="en-US" sz="2000" dirty="0"/>
              <a:t>こと。</a:t>
            </a:r>
          </a:p>
          <a:p>
            <a:pPr marL="360363" indent="-179388"/>
            <a:r>
              <a:rPr lang="ja-JP" altLang="en-US" sz="2000" dirty="0" smtClean="0"/>
              <a:t>③ 事</a:t>
            </a:r>
            <a:r>
              <a:rPr lang="ja-JP" altLang="en-US" sz="2000" dirty="0"/>
              <a:t>業者は、① 及び② の報告、評価、要望、助言等についての記録を作成するとともに、当該記録を公表しなければならない</a:t>
            </a:r>
            <a:r>
              <a:rPr lang="ja-JP" altLang="en-US" sz="2000" dirty="0" smtClean="0"/>
              <a:t>。</a:t>
            </a:r>
            <a:endParaRPr lang="en-US" altLang="ja-JP" sz="2000" dirty="0" smtClean="0"/>
          </a:p>
          <a:p>
            <a:pPr marL="360363" indent="-179388"/>
            <a:r>
              <a:rPr lang="ja-JP" altLang="en-US" sz="2000" dirty="0" smtClean="0"/>
              <a:t>④ 事</a:t>
            </a:r>
            <a:r>
              <a:rPr lang="ja-JP" altLang="en-US" sz="2000" dirty="0"/>
              <a:t>業者は、その事業の運営に 当たっては、提供したサービスに関する利用者からの苦情に関して、市町村等が派遣する者が相談及び援助を行う事業その他の市町村等が実施する事業に協力するよう努めなければならない。</a:t>
            </a:r>
          </a:p>
          <a:p>
            <a:pPr marL="360363" indent="-179388"/>
            <a:r>
              <a:rPr lang="ja-JP" altLang="en-US" sz="2000" dirty="0"/>
              <a:t>⑤ </a:t>
            </a:r>
            <a:r>
              <a:rPr lang="ja-JP" altLang="en-US" sz="2000" dirty="0" smtClean="0"/>
              <a:t>事業所</a:t>
            </a:r>
            <a:r>
              <a:rPr lang="ja-JP" altLang="en-US" sz="2000" dirty="0"/>
              <a:t>と同一の建物に居住する利用者に対してサービスを提供する場合には 、 正当な理由がある場合を除き、 同一の建物に居住する利用者以外の者に対してもサービスの提供を行わなければならない 。</a:t>
            </a:r>
          </a:p>
          <a:p>
            <a:pPr marL="360363" indent="-179388"/>
            <a:endParaRPr lang="ja-JP" altLang="en-US" sz="2000" dirty="0"/>
          </a:p>
        </p:txBody>
      </p:sp>
      <p:sp>
        <p:nvSpPr>
          <p:cNvPr id="4" name="正方形/長方形 3"/>
          <p:cNvSpPr/>
          <p:nvPr/>
        </p:nvSpPr>
        <p:spPr>
          <a:xfrm>
            <a:off x="542925" y="938184"/>
            <a:ext cx="11501437" cy="2508379"/>
          </a:xfrm>
          <a:prstGeom prst="rect">
            <a:avLst/>
          </a:prstGeom>
          <a:ln w="6350">
            <a:solidFill>
              <a:schemeClr val="tx1"/>
            </a:solidFill>
            <a:prstDash val="sysDot"/>
          </a:ln>
        </p:spPr>
        <p:txBody>
          <a:bodyPr wrap="square" bIns="0" anchor="ctr" anchorCtr="0">
            <a:spAutoFit/>
          </a:bodyPr>
          <a:lstStyle/>
          <a:p>
            <a:pPr marL="185738" lvl="0" indent="-185738"/>
            <a:r>
              <a:rPr lang="ja-JP" altLang="en-US" sz="2000" dirty="0" smtClean="0">
                <a:solidFill>
                  <a:prstClr val="black"/>
                </a:solidFill>
              </a:rPr>
              <a:t>（</a:t>
            </a:r>
            <a:r>
              <a:rPr lang="ja-JP" altLang="en-US" sz="2000" dirty="0"/>
              <a:t>介護・医療連携推進</a:t>
            </a:r>
            <a:r>
              <a:rPr lang="ja-JP" altLang="en-US" sz="2000" dirty="0" smtClean="0"/>
              <a:t>会議の</a:t>
            </a:r>
            <a:r>
              <a:rPr lang="ja-JP" altLang="en-US" sz="2000" dirty="0" smtClean="0">
                <a:solidFill>
                  <a:prstClr val="black"/>
                </a:solidFill>
              </a:rPr>
              <a:t>構成員）</a:t>
            </a:r>
            <a:endParaRPr lang="en-US" altLang="ja-JP" sz="2000" dirty="0" smtClean="0">
              <a:solidFill>
                <a:prstClr val="black"/>
              </a:solidFill>
            </a:endParaRPr>
          </a:p>
          <a:p>
            <a:pPr marL="185738" lvl="0"/>
            <a:r>
              <a:rPr lang="ja-JP" altLang="en-US" sz="2000" dirty="0" smtClean="0">
                <a:solidFill>
                  <a:prstClr val="black"/>
                </a:solidFill>
              </a:rPr>
              <a:t>利用者</a:t>
            </a:r>
            <a:r>
              <a:rPr lang="ja-JP" altLang="en-US" sz="2000" dirty="0">
                <a:solidFill>
                  <a:prstClr val="black"/>
                </a:solidFill>
              </a:rPr>
              <a:t>、利用者の家族、地域住民の</a:t>
            </a:r>
            <a:r>
              <a:rPr lang="ja-JP" altLang="en-US" sz="2000" dirty="0" smtClean="0">
                <a:solidFill>
                  <a:prstClr val="black"/>
                </a:solidFill>
              </a:rPr>
              <a:t>代表者（町内会役員、民生委員、老人クラブの代表者等）、 </a:t>
            </a:r>
            <a:r>
              <a:rPr lang="ja-JP" altLang="en-US" sz="2000" dirty="0">
                <a:solidFill>
                  <a:prstClr val="black"/>
                </a:solidFill>
              </a:rPr>
              <a:t>地域の医療</a:t>
            </a:r>
            <a:r>
              <a:rPr lang="ja-JP" altLang="en-US" sz="2000" dirty="0" smtClean="0">
                <a:solidFill>
                  <a:prstClr val="black"/>
                </a:solidFill>
              </a:rPr>
              <a:t>関係者（医師会の医師等、地域の医療機関の医師や医療ソーシャルワーカー等）、 </a:t>
            </a:r>
            <a:r>
              <a:rPr lang="ja-JP" altLang="en-US" sz="2000" dirty="0">
                <a:solidFill>
                  <a:prstClr val="black"/>
                </a:solidFill>
              </a:rPr>
              <a:t>事業所所在地の市町村職員又は事業所</a:t>
            </a:r>
            <a:r>
              <a:rPr lang="ja-JP" altLang="en-US" sz="2000" dirty="0" smtClean="0">
                <a:solidFill>
                  <a:prstClr val="black"/>
                </a:solidFill>
              </a:rPr>
              <a:t>所在地を管轄する地域</a:t>
            </a:r>
            <a:r>
              <a:rPr lang="ja-JP" altLang="en-US" sz="2000" dirty="0">
                <a:solidFill>
                  <a:prstClr val="black"/>
                </a:solidFill>
              </a:rPr>
              <a:t>包括支援センター職員 、 定期巡回・随時対応型訪問介護看護について知見を有する者。</a:t>
            </a:r>
            <a:endParaRPr lang="en-US" altLang="ja-JP" sz="2000" dirty="0">
              <a:solidFill>
                <a:prstClr val="black"/>
              </a:solidFill>
            </a:endParaRPr>
          </a:p>
          <a:p>
            <a:pPr marL="217488" lvl="0" indent="-217488"/>
            <a:r>
              <a:rPr lang="en-US" altLang="ja-JP" sz="2000" dirty="0">
                <a:solidFill>
                  <a:prstClr val="black"/>
                </a:solidFill>
              </a:rPr>
              <a:t>※ </a:t>
            </a:r>
            <a:r>
              <a:rPr lang="ja-JP" altLang="en-US" sz="2000" dirty="0">
                <a:solidFill>
                  <a:prstClr val="black"/>
                </a:solidFill>
              </a:rPr>
              <a:t>介護・医療連携推進会議は、テレビ電話装置等を活用して行うことができる。</a:t>
            </a:r>
            <a:endParaRPr lang="en-US" altLang="ja-JP" sz="2000" dirty="0">
              <a:solidFill>
                <a:prstClr val="black"/>
              </a:solidFill>
            </a:endParaRPr>
          </a:p>
          <a:p>
            <a:pPr marL="185738" lvl="0" indent="-185738"/>
            <a:r>
              <a:rPr lang="ja-JP" altLang="en-US" sz="2000" dirty="0">
                <a:solidFill>
                  <a:prstClr val="black"/>
                </a:solidFill>
              </a:rPr>
              <a:t>　</a:t>
            </a:r>
            <a:r>
              <a:rPr lang="ja-JP" altLang="en-US" sz="2000" dirty="0" smtClean="0">
                <a:solidFill>
                  <a:prstClr val="black"/>
                </a:solidFill>
              </a:rPr>
              <a:t>ただし</a:t>
            </a:r>
            <a:r>
              <a:rPr lang="ja-JP" altLang="en-US" sz="2000" dirty="0">
                <a:solidFill>
                  <a:prstClr val="black"/>
                </a:solidFill>
              </a:rPr>
              <a:t>、利用者又はその</a:t>
            </a:r>
            <a:r>
              <a:rPr lang="ja-JP" altLang="en-US" sz="2000" dirty="0" smtClean="0">
                <a:solidFill>
                  <a:prstClr val="black"/>
                </a:solidFill>
              </a:rPr>
              <a:t>家族が</a:t>
            </a:r>
            <a:r>
              <a:rPr lang="ja-JP" altLang="en-US" sz="2000" dirty="0">
                <a:solidFill>
                  <a:prstClr val="black"/>
                </a:solidFill>
              </a:rPr>
              <a:t>参加する場合にあっては、テレビ電話装置等の活用について当該</a:t>
            </a:r>
            <a:r>
              <a:rPr lang="ja-JP" altLang="en-US" sz="2000" dirty="0" smtClean="0">
                <a:solidFill>
                  <a:prstClr val="black"/>
                </a:solidFill>
              </a:rPr>
              <a:t>利用者又はその家族の</a:t>
            </a:r>
            <a:r>
              <a:rPr lang="ja-JP" altLang="en-US" sz="2000" dirty="0">
                <a:solidFill>
                  <a:prstClr val="black"/>
                </a:solidFill>
              </a:rPr>
              <a:t>同意を得なければならない。　</a:t>
            </a:r>
          </a:p>
        </p:txBody>
      </p:sp>
    </p:spTree>
    <p:extLst>
      <p:ext uri="{BB962C8B-B14F-4D97-AF65-F5344CB8AC3E}">
        <p14:creationId xmlns:p14="http://schemas.microsoft.com/office/powerpoint/2010/main" val="1354285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8299" y="6492875"/>
            <a:ext cx="2743200" cy="365125"/>
          </a:xfrm>
        </p:spPr>
        <p:txBody>
          <a:bodyPr/>
          <a:lstStyle/>
          <a:p>
            <a:fld id="{41D9830F-53EB-46B6-9EC0-C4C68F82A889}" type="slidenum">
              <a:rPr kumimoji="1" lang="ja-JP" altLang="en-US" smtClean="0"/>
              <a:t>62</a:t>
            </a:fld>
            <a:endParaRPr kumimoji="1" lang="ja-JP" altLang="en-US" dirty="0"/>
          </a:p>
        </p:txBody>
      </p:sp>
      <p:sp>
        <p:nvSpPr>
          <p:cNvPr id="3" name="正方形/長方形 2"/>
          <p:cNvSpPr/>
          <p:nvPr/>
        </p:nvSpPr>
        <p:spPr>
          <a:xfrm>
            <a:off x="271462" y="279201"/>
            <a:ext cx="11730037" cy="6247864"/>
          </a:xfrm>
          <a:prstGeom prst="rect">
            <a:avLst/>
          </a:prstGeom>
          <a:ln w="6350">
            <a:solidFill>
              <a:schemeClr val="tx1"/>
            </a:solidFill>
            <a:prstDash val="sysDot"/>
          </a:ln>
        </p:spPr>
        <p:txBody>
          <a:bodyPr wrap="square" anchor="ctr" anchorCtr="0">
            <a:spAutoFit/>
          </a:bodyPr>
          <a:lstStyle/>
          <a:p>
            <a:pPr marL="95250"/>
            <a:r>
              <a:rPr lang="ja-JP" altLang="en-US" sz="2000" dirty="0" smtClean="0"/>
              <a:t>＜自己評価・外部評価について＞</a:t>
            </a:r>
            <a:endParaRPr lang="en-US" altLang="ja-JP" sz="2000" dirty="0" smtClean="0"/>
          </a:p>
          <a:p>
            <a:pPr marL="357188" indent="-219075"/>
            <a:r>
              <a:rPr lang="ja-JP" altLang="en-US" sz="2000" dirty="0" smtClean="0"/>
              <a:t>・ 自己</a:t>
            </a:r>
            <a:r>
              <a:rPr lang="ja-JP" altLang="en-US" sz="2000" dirty="0"/>
              <a:t>評価は、事業所が自ら提供するサービス内容について振り返りを行い</a:t>
            </a:r>
            <a:r>
              <a:rPr lang="ja-JP" altLang="en-US" sz="2000" dirty="0" smtClean="0"/>
              <a:t>、事業所</a:t>
            </a:r>
            <a:r>
              <a:rPr lang="ja-JP" altLang="en-US" sz="2000" dirty="0"/>
              <a:t>として提供するサービスについて個々の従業者の問題意識を向上させ、事業所全体の質の向上につなげていくことを目指すものである。</a:t>
            </a:r>
          </a:p>
          <a:p>
            <a:pPr marL="357188" indent="-219075"/>
            <a:r>
              <a:rPr lang="ja-JP" altLang="en-US" sz="2000" dirty="0" smtClean="0"/>
              <a:t>・ 外部</a:t>
            </a:r>
            <a:r>
              <a:rPr lang="ja-JP" altLang="en-US" sz="2000" dirty="0"/>
              <a:t>評価は、介護・医療連携推進会議において、当該事業所が行った自己評価結果に基づき、当該事業所で提供されているサービスの内容や課題等について共有を図るとともに、利用者、地域の医療関係者、市町村職員、地域住民の代表者等が第三者の観点から評価を行うことにより、新たな課題や改善点を明らかにすることが必要である。</a:t>
            </a:r>
          </a:p>
          <a:p>
            <a:pPr marL="357188" indent="-219075"/>
            <a:r>
              <a:rPr lang="ja-JP" altLang="en-US" sz="2000" dirty="0" smtClean="0"/>
              <a:t>・ この</a:t>
            </a:r>
            <a:r>
              <a:rPr lang="ja-JP" altLang="en-US" sz="2000" dirty="0"/>
              <a:t>ようなことから、介護・医療連携推進会議において当該取組を行う場合には、市町村職員又は地域包括支援センター職員、指定定期巡回・随時対応型訪問介護看護に知見を有し公正・中立な第三者の立場にある者の参加が必要であること。</a:t>
            </a:r>
          </a:p>
          <a:p>
            <a:pPr marL="357188" indent="-219075"/>
            <a:r>
              <a:rPr lang="ja-JP" altLang="en-US" sz="2000" dirty="0" smtClean="0"/>
              <a:t>・ 自己</a:t>
            </a:r>
            <a:r>
              <a:rPr lang="ja-JP" altLang="en-US" sz="2000" dirty="0"/>
              <a:t>評価結果及び外部評価結果は、利用者及び利用者の家族へ提供するとともに、「介護サービスの情報公表制度」に基づく介護サービス情報公表システムを活用し公表することが考えられるが、法人のホームページへの掲載、独立行政法人福祉医療機構が運営する「福祉医療情報ネットワークシステム</a:t>
            </a:r>
            <a:r>
              <a:rPr lang="ja-JP" altLang="en-US" sz="2000" dirty="0" smtClean="0"/>
              <a:t>（</a:t>
            </a:r>
            <a:r>
              <a:rPr lang="en-US" altLang="ja-JP" sz="2000" dirty="0" smtClean="0"/>
              <a:t>WAMNET</a:t>
            </a:r>
            <a:r>
              <a:rPr lang="ja-JP" altLang="en-US" sz="2000" dirty="0" smtClean="0"/>
              <a:t>）</a:t>
            </a:r>
            <a:r>
              <a:rPr lang="ja-JP" altLang="en-US" sz="2000" dirty="0"/>
              <a:t>」の利用、事業所内の外部の者にも確認しやすい場所への掲示、市町村窓口や地域包括支援センターへの掲示等により公表することも差し支えない。</a:t>
            </a:r>
          </a:p>
          <a:p>
            <a:pPr marL="357188" indent="-219075"/>
            <a:r>
              <a:rPr lang="ja-JP" altLang="en-US" sz="2000" dirty="0" smtClean="0"/>
              <a:t>・ 指定</a:t>
            </a:r>
            <a:r>
              <a:rPr lang="ja-JP" altLang="en-US" sz="2000" dirty="0"/>
              <a:t>定期巡回・随時対応型訪問介護看護の特性に沿った自己評価及び外部評価の在り方については、平成</a:t>
            </a:r>
            <a:r>
              <a:rPr lang="en-US" altLang="ja-JP" sz="2000" dirty="0"/>
              <a:t>24</a:t>
            </a:r>
            <a:r>
              <a:rPr lang="ja-JP" altLang="en-US" sz="2000" dirty="0"/>
              <a:t>年度老人保健健康増進等事業「定期巡回・随時対応サービスにおける自己評価・外部評価の在り方に関する調査研究事業」（一般社団法人</a:t>
            </a:r>
            <a:r>
              <a:rPr lang="en-US" altLang="ja-JP" sz="2000" dirty="0"/>
              <a:t>24</a:t>
            </a:r>
            <a:r>
              <a:rPr lang="ja-JP" altLang="en-US" sz="2000" dirty="0"/>
              <a:t>時間在宅ケア研究会）を参考に行うものとし、サービスの改善及び質の向上に資する適切な手法により行うこと</a:t>
            </a:r>
            <a:r>
              <a:rPr lang="ja-JP" altLang="en-US" sz="2000" dirty="0" smtClean="0"/>
              <a:t>。</a:t>
            </a:r>
            <a:endParaRPr lang="en-US" altLang="ja-JP" sz="2000" dirty="0" smtClean="0"/>
          </a:p>
        </p:txBody>
      </p:sp>
    </p:spTree>
    <p:extLst>
      <p:ext uri="{BB962C8B-B14F-4D97-AF65-F5344CB8AC3E}">
        <p14:creationId xmlns:p14="http://schemas.microsoft.com/office/powerpoint/2010/main" val="3552130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63</a:t>
            </a:fld>
            <a:endParaRPr kumimoji="1" lang="ja-JP" altLang="en-US" dirty="0"/>
          </a:p>
        </p:txBody>
      </p:sp>
      <p:sp>
        <p:nvSpPr>
          <p:cNvPr id="3" name="正方形/長方形 2"/>
          <p:cNvSpPr/>
          <p:nvPr/>
        </p:nvSpPr>
        <p:spPr>
          <a:xfrm>
            <a:off x="0" y="0"/>
            <a:ext cx="12192000" cy="4493538"/>
          </a:xfrm>
          <a:prstGeom prst="rect">
            <a:avLst/>
          </a:prstGeom>
        </p:spPr>
        <p:txBody>
          <a:bodyPr wrap="square">
            <a:spAutoFit/>
          </a:bodyPr>
          <a:lstStyle/>
          <a:p>
            <a:r>
              <a:rPr lang="ja-JP" altLang="en-US" sz="2000" b="1" dirty="0"/>
              <a:t>（２６）事故発生時の対応</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38】</a:t>
            </a:r>
          </a:p>
          <a:p>
            <a:pPr marL="450850" indent="-450850"/>
            <a:r>
              <a:rPr lang="ja-JP" altLang="en-US" sz="2000" dirty="0"/>
              <a:t>　</a:t>
            </a:r>
            <a:r>
              <a:rPr lang="en-US" altLang="ja-JP" sz="2000" dirty="0" smtClean="0"/>
              <a:t>① </a:t>
            </a:r>
            <a:r>
              <a:rPr lang="ja-JP" altLang="en-US" sz="2000" spc="-30" dirty="0" smtClean="0"/>
              <a:t>事</a:t>
            </a:r>
            <a:r>
              <a:rPr lang="ja-JP" altLang="en-US" sz="2000" spc="-30" dirty="0"/>
              <a:t>業者は、利用者に対するサービスの提供により事故が発生した場合は、市町村、当該利用者の家族、 当該利用者に係る居宅介護支援事業者等に連絡を行うとともに、必要な措置を講じなければならない。</a:t>
            </a:r>
          </a:p>
          <a:p>
            <a:r>
              <a:rPr lang="ja-JP" altLang="en-US" sz="2000" dirty="0"/>
              <a:t>　</a:t>
            </a:r>
            <a:r>
              <a:rPr lang="ja-JP" altLang="en-US" sz="2000" dirty="0" smtClean="0"/>
              <a:t>② 事</a:t>
            </a:r>
            <a:r>
              <a:rPr lang="ja-JP" altLang="en-US" sz="2000" dirty="0"/>
              <a:t>業者は、事故の状況及び事故に際して採った処置について記録しなければならない。</a:t>
            </a:r>
          </a:p>
          <a:p>
            <a:pPr marL="450850" indent="-450850"/>
            <a:r>
              <a:rPr lang="ja-JP" altLang="en-US" sz="2000" dirty="0"/>
              <a:t>　</a:t>
            </a:r>
            <a:r>
              <a:rPr lang="ja-JP" altLang="en-US" sz="2000" dirty="0" smtClean="0"/>
              <a:t>③ 事</a:t>
            </a:r>
            <a:r>
              <a:rPr lang="ja-JP" altLang="en-US" sz="2000" dirty="0"/>
              <a:t>業者は、利用者に対するサービスの提供により賠償すべき事故が発生した場合は、損害賠償を速やかに行わなければならない</a:t>
            </a:r>
            <a:r>
              <a:rPr lang="ja-JP" altLang="en-US" sz="2000" dirty="0" smtClean="0"/>
              <a:t>。</a:t>
            </a:r>
            <a:endParaRPr lang="en-US" altLang="ja-JP" sz="2000" dirty="0" smtClean="0"/>
          </a:p>
          <a:p>
            <a:pPr marL="450850" indent="-450850"/>
            <a:endParaRPr lang="en-US" altLang="ja-JP" sz="1400" dirty="0"/>
          </a:p>
          <a:p>
            <a:r>
              <a:rPr lang="ja-JP" altLang="en-US" sz="2000" b="1" dirty="0"/>
              <a:t>（</a:t>
            </a:r>
            <a:r>
              <a:rPr lang="ja-JP" altLang="en-US" sz="2000" b="1" dirty="0" smtClean="0"/>
              <a:t>２７）</a:t>
            </a:r>
            <a:r>
              <a:rPr lang="ja-JP" altLang="en-US" sz="2000" b="1" dirty="0"/>
              <a:t>虐待の防止</a:t>
            </a:r>
            <a:r>
              <a:rPr lang="en-US" altLang="ja-JP" sz="2000" b="1" dirty="0"/>
              <a:t>【</a:t>
            </a:r>
            <a:r>
              <a:rPr lang="ja-JP" altLang="en-US" sz="2000" b="1" dirty="0"/>
              <a:t>第</a:t>
            </a:r>
            <a:r>
              <a:rPr lang="en-US" altLang="ja-JP" sz="2000" b="1" dirty="0"/>
              <a:t>38</a:t>
            </a:r>
            <a:r>
              <a:rPr lang="ja-JP" altLang="en-US" sz="2000" b="1" dirty="0"/>
              <a:t>条の</a:t>
            </a:r>
            <a:r>
              <a:rPr lang="en-US" altLang="ja-JP" sz="2000" b="1" dirty="0"/>
              <a:t>38</a:t>
            </a:r>
            <a:r>
              <a:rPr lang="ja-JP" altLang="en-US" sz="2000" b="1" dirty="0"/>
              <a:t>の</a:t>
            </a:r>
            <a:r>
              <a:rPr lang="en-US" altLang="ja-JP" sz="2000" b="1" dirty="0"/>
              <a:t>2】</a:t>
            </a:r>
          </a:p>
          <a:p>
            <a:pPr marL="442913" lvl="0"/>
            <a:r>
              <a:rPr lang="ja-JP" altLang="en-US" sz="2000" dirty="0">
                <a:solidFill>
                  <a:prstClr val="black"/>
                </a:solidFill>
              </a:rPr>
              <a:t>事業者は、虐待の発生又はその再発を防止するため、次に掲げる必要な措置を講じなければならない。</a:t>
            </a:r>
            <a:endParaRPr lang="en-US" altLang="ja-JP" sz="2000" dirty="0">
              <a:solidFill>
                <a:prstClr val="black"/>
              </a:solidFill>
            </a:endParaRPr>
          </a:p>
          <a:p>
            <a:pPr marL="271463" lvl="0"/>
            <a:endParaRPr lang="en-US" altLang="ja-JP" sz="2000" dirty="0" smtClean="0">
              <a:solidFill>
                <a:prstClr val="black"/>
              </a:solidFill>
            </a:endParaRPr>
          </a:p>
          <a:p>
            <a:pPr marL="271463" lvl="0"/>
            <a:endParaRPr lang="en-US" altLang="ja-JP" sz="2000" dirty="0">
              <a:solidFill>
                <a:prstClr val="black"/>
              </a:solidFill>
            </a:endParaRPr>
          </a:p>
          <a:p>
            <a:pPr marL="271463" lvl="0"/>
            <a:endParaRPr lang="en-US" altLang="ja-JP" sz="1200" dirty="0" smtClean="0">
              <a:solidFill>
                <a:prstClr val="black"/>
              </a:solidFill>
            </a:endParaRPr>
          </a:p>
          <a:p>
            <a:pPr marL="271463"/>
            <a:r>
              <a:rPr lang="ja-JP" altLang="en-US" sz="2000" dirty="0" smtClean="0">
                <a:solidFill>
                  <a:prstClr val="black"/>
                </a:solidFill>
              </a:rPr>
              <a:t>① 事業所における虐待</a:t>
            </a:r>
            <a:r>
              <a:rPr lang="ja-JP" altLang="en-US" sz="2000" dirty="0">
                <a:solidFill>
                  <a:prstClr val="black"/>
                </a:solidFill>
              </a:rPr>
              <a:t>の防止のための対策を検討する委員会</a:t>
            </a:r>
            <a:r>
              <a:rPr lang="ja-JP" altLang="en-US" sz="2000" dirty="0" smtClean="0">
                <a:solidFill>
                  <a:prstClr val="black"/>
                </a:solidFill>
              </a:rPr>
              <a:t>（</a:t>
            </a:r>
            <a:r>
              <a:rPr lang="ja-JP" altLang="en-US" sz="2000" dirty="0"/>
              <a:t>テレビ電話装置等を活用して行うことができる</a:t>
            </a:r>
            <a:r>
              <a:rPr lang="ja-JP" altLang="en-US" sz="2000" dirty="0" smtClean="0"/>
              <a:t>。</a:t>
            </a:r>
            <a:r>
              <a:rPr lang="ja-JP" altLang="en-US" sz="2000" dirty="0" smtClean="0">
                <a:solidFill>
                  <a:prstClr val="black"/>
                </a:solidFill>
              </a:rPr>
              <a:t>）を定期的（年１回以上）に開催するとともに、その結果について、従業者に周知徹底を図ること。</a:t>
            </a:r>
            <a:endParaRPr lang="en-US" altLang="ja-JP" sz="2000" dirty="0">
              <a:solidFill>
                <a:prstClr val="black"/>
              </a:solidFill>
            </a:endParaRPr>
          </a:p>
        </p:txBody>
      </p:sp>
      <p:sp>
        <p:nvSpPr>
          <p:cNvPr id="4" name="正方形/長方形 3"/>
          <p:cNvSpPr/>
          <p:nvPr/>
        </p:nvSpPr>
        <p:spPr>
          <a:xfrm>
            <a:off x="457199" y="4357211"/>
            <a:ext cx="11496676" cy="2806341"/>
          </a:xfrm>
          <a:prstGeom prst="rect">
            <a:avLst/>
          </a:prstGeom>
          <a:ln w="6350">
            <a:solidFill>
              <a:schemeClr val="tx1"/>
            </a:solidFill>
            <a:prstDash val="sysDot"/>
          </a:ln>
        </p:spPr>
        <p:txBody>
          <a:bodyPr wrap="square" tIns="36000" bIns="0" anchor="t" anchorCtr="0">
            <a:spAutoFit/>
          </a:bodyPr>
          <a:lstStyle/>
          <a:p>
            <a:pPr marL="185738" indent="-185738"/>
            <a:r>
              <a:rPr lang="en-US" altLang="ja-JP" sz="2000" dirty="0" smtClean="0"/>
              <a:t>※ </a:t>
            </a:r>
            <a:r>
              <a:rPr lang="ja-JP" altLang="en-US" sz="2000" dirty="0" smtClean="0"/>
              <a:t>虐待</a:t>
            </a:r>
            <a:r>
              <a:rPr lang="ja-JP" altLang="en-US" sz="2000" dirty="0"/>
              <a:t>等の発生の防止・早期発見に加え、虐待等が発生した場合はその再発を確実に防止するための対策を検討</a:t>
            </a:r>
            <a:r>
              <a:rPr lang="ja-JP" altLang="en-US" sz="2000" dirty="0" smtClean="0"/>
              <a:t>する。</a:t>
            </a:r>
            <a:endParaRPr lang="en-US" altLang="ja-JP" sz="2000" dirty="0" smtClean="0"/>
          </a:p>
          <a:p>
            <a:pPr marL="100013" indent="-100013"/>
            <a:r>
              <a:rPr lang="en-US" altLang="ja-JP" sz="2000" dirty="0" smtClean="0"/>
              <a:t>※ </a:t>
            </a:r>
            <a:r>
              <a:rPr lang="ja-JP" altLang="en-US" sz="2000" dirty="0" smtClean="0"/>
              <a:t>管理者</a:t>
            </a:r>
            <a:r>
              <a:rPr lang="ja-JP" altLang="en-US" sz="2000" dirty="0"/>
              <a:t>を含む幅広い職種で構成するとともに</a:t>
            </a:r>
            <a:r>
              <a:rPr lang="ja-JP" altLang="en-US" sz="2000" dirty="0" smtClean="0"/>
              <a:t>、構成メンバーの責務</a:t>
            </a:r>
            <a:r>
              <a:rPr lang="ja-JP" altLang="en-US" sz="2000" dirty="0"/>
              <a:t>及び役割分担を明確に</a:t>
            </a:r>
            <a:r>
              <a:rPr lang="ja-JP" altLang="en-US" sz="2000" dirty="0" smtClean="0"/>
              <a:t>する。</a:t>
            </a:r>
            <a:endParaRPr lang="en-US" altLang="ja-JP" sz="2000" dirty="0"/>
          </a:p>
          <a:p>
            <a:pPr marL="100013" indent="-100013"/>
            <a:r>
              <a:rPr lang="ja-JP" altLang="en-US" sz="2000" dirty="0"/>
              <a:t>　</a:t>
            </a:r>
            <a:r>
              <a:rPr lang="ja-JP" altLang="en-US" sz="2000" dirty="0" smtClean="0"/>
              <a:t>事業所外</a:t>
            </a:r>
            <a:r>
              <a:rPr lang="ja-JP" altLang="en-US" sz="2000" dirty="0"/>
              <a:t>の虐待防止の専門家を委員として積極的に活用することが望ましい。</a:t>
            </a:r>
          </a:p>
          <a:p>
            <a:pPr marL="100013" indent="-100013"/>
            <a:r>
              <a:rPr lang="ja-JP" altLang="en-US" sz="2000" dirty="0" smtClean="0"/>
              <a:t>〇 虐待</a:t>
            </a:r>
            <a:r>
              <a:rPr lang="ja-JP" altLang="en-US" sz="2000" dirty="0"/>
              <a:t>防止検討委員会にて検討する具体的事項</a:t>
            </a:r>
          </a:p>
          <a:p>
            <a:pPr marL="357188" indent="-179388"/>
            <a:r>
              <a:rPr lang="ja-JP" altLang="en-US" sz="2000" dirty="0" smtClean="0"/>
              <a:t>・</a:t>
            </a:r>
            <a:r>
              <a:rPr lang="en-US" altLang="ja-JP" sz="2000" dirty="0" smtClean="0"/>
              <a:t> </a:t>
            </a:r>
            <a:r>
              <a:rPr lang="ja-JP" altLang="en-US" sz="2000" dirty="0" smtClean="0"/>
              <a:t>虐待</a:t>
            </a:r>
            <a:r>
              <a:rPr lang="ja-JP" altLang="en-US" sz="2000" dirty="0"/>
              <a:t>防止検討委員会その他事業所内の組織に関すること</a:t>
            </a:r>
          </a:p>
          <a:p>
            <a:pPr marL="357188" indent="-179388"/>
            <a:r>
              <a:rPr lang="ja-JP" altLang="en-US" sz="2000" dirty="0" smtClean="0"/>
              <a:t>・虐待</a:t>
            </a:r>
            <a:r>
              <a:rPr lang="ja-JP" altLang="en-US" sz="2000" dirty="0"/>
              <a:t>の防止のための指針の整備に関すること</a:t>
            </a:r>
            <a:endParaRPr lang="en-US" altLang="ja-JP" sz="2000" dirty="0"/>
          </a:p>
          <a:p>
            <a:pPr marL="357188" lvl="0" indent="-179388"/>
            <a:r>
              <a:rPr lang="ja-JP" altLang="en-US" sz="2000" dirty="0" smtClean="0">
                <a:solidFill>
                  <a:prstClr val="black"/>
                </a:solidFill>
              </a:rPr>
              <a:t>・虐待</a:t>
            </a:r>
            <a:r>
              <a:rPr lang="ja-JP" altLang="en-US" sz="2000" dirty="0">
                <a:solidFill>
                  <a:prstClr val="black"/>
                </a:solidFill>
              </a:rPr>
              <a:t>の防止のための職員研修の内容に関する</a:t>
            </a:r>
            <a:r>
              <a:rPr lang="ja-JP" altLang="en-US" sz="2000" dirty="0" smtClean="0">
                <a:solidFill>
                  <a:prstClr val="black"/>
                </a:solidFill>
              </a:rPr>
              <a:t>こと</a:t>
            </a:r>
            <a:endParaRPr lang="en-US" altLang="ja-JP" sz="2000" dirty="0" smtClean="0">
              <a:solidFill>
                <a:prstClr val="black"/>
              </a:solidFill>
            </a:endParaRPr>
          </a:p>
          <a:p>
            <a:pPr marL="357188" lvl="0" indent="-179388"/>
            <a:endParaRPr lang="en-US" altLang="ja-JP" sz="2000" dirty="0" smtClean="0">
              <a:solidFill>
                <a:prstClr val="black"/>
              </a:solidFill>
            </a:endParaRPr>
          </a:p>
        </p:txBody>
      </p:sp>
      <p:sp>
        <p:nvSpPr>
          <p:cNvPr id="5" name="正方形/長方形 4"/>
          <p:cNvSpPr/>
          <p:nvPr/>
        </p:nvSpPr>
        <p:spPr>
          <a:xfrm>
            <a:off x="457199" y="2728220"/>
            <a:ext cx="11496676" cy="707886"/>
          </a:xfrm>
          <a:prstGeom prst="rect">
            <a:avLst/>
          </a:prstGeom>
          <a:ln w="6350">
            <a:solidFill>
              <a:schemeClr val="tx1"/>
            </a:solidFill>
            <a:prstDash val="sysDot"/>
          </a:ln>
        </p:spPr>
        <p:txBody>
          <a:bodyPr wrap="square" anchor="ctr" anchorCtr="0">
            <a:spAutoFit/>
          </a:bodyPr>
          <a:lstStyle/>
          <a:p>
            <a:pPr marL="185738" lvl="0" indent="-185738"/>
            <a:r>
              <a:rPr lang="en-US" altLang="ja-JP" sz="2000" dirty="0">
                <a:solidFill>
                  <a:prstClr val="black"/>
                </a:solidFill>
              </a:rPr>
              <a:t>※ </a:t>
            </a:r>
            <a:r>
              <a:rPr lang="ja-JP" altLang="en-US" sz="2000" dirty="0">
                <a:solidFill>
                  <a:prstClr val="black"/>
                </a:solidFill>
              </a:rPr>
              <a:t>その実効性を高め、利用者の尊厳の保持・人格の尊重が達成されるよう、「未然防止」「早期発見」「虐待等への迅速かつ適切な対応」の観点から虐待の防止に関する措置を講じるものとする。</a:t>
            </a:r>
            <a:endParaRPr lang="en-US" altLang="ja-JP" sz="2000" dirty="0">
              <a:solidFill>
                <a:prstClr val="black"/>
              </a:solidFill>
            </a:endParaRPr>
          </a:p>
        </p:txBody>
      </p:sp>
    </p:spTree>
    <p:extLst>
      <p:ext uri="{BB962C8B-B14F-4D97-AF65-F5344CB8AC3E}">
        <p14:creationId xmlns:p14="http://schemas.microsoft.com/office/powerpoint/2010/main" val="9015153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53550" y="6370637"/>
            <a:ext cx="2743200" cy="365125"/>
          </a:xfrm>
        </p:spPr>
        <p:txBody>
          <a:bodyPr/>
          <a:lstStyle/>
          <a:p>
            <a:fld id="{41D9830F-53EB-46B6-9EC0-C4C68F82A889}" type="slidenum">
              <a:rPr kumimoji="1" lang="ja-JP" altLang="en-US" smtClean="0"/>
              <a:t>64</a:t>
            </a:fld>
            <a:endParaRPr kumimoji="1" lang="ja-JP" altLang="en-US" dirty="0"/>
          </a:p>
        </p:txBody>
      </p:sp>
      <p:sp>
        <p:nvSpPr>
          <p:cNvPr id="4" name="正方形/長方形 3"/>
          <p:cNvSpPr/>
          <p:nvPr/>
        </p:nvSpPr>
        <p:spPr>
          <a:xfrm>
            <a:off x="500062" y="-340709"/>
            <a:ext cx="11430000" cy="3134636"/>
          </a:xfrm>
          <a:prstGeom prst="rect">
            <a:avLst/>
          </a:prstGeom>
          <a:ln w="6350">
            <a:solidFill>
              <a:schemeClr val="tx1"/>
            </a:solidFill>
            <a:prstDash val="sysDot"/>
          </a:ln>
        </p:spPr>
        <p:txBody>
          <a:bodyPr wrap="square" bIns="36000" anchor="ctr" anchorCtr="0">
            <a:spAutoFit/>
          </a:bodyPr>
          <a:lstStyle/>
          <a:p>
            <a:pPr marL="357188" lvl="0" indent="-179388">
              <a:lnSpc>
                <a:spcPts val="2200"/>
              </a:lnSpc>
            </a:pPr>
            <a:endParaRPr lang="en-US" altLang="ja-JP" sz="2000" dirty="0" smtClean="0">
              <a:solidFill>
                <a:prstClr val="black"/>
              </a:solidFill>
            </a:endParaRPr>
          </a:p>
          <a:p>
            <a:pPr marL="357188" indent="-179388"/>
            <a:r>
              <a:rPr lang="ja-JP" altLang="en-US" sz="2000" dirty="0" smtClean="0">
                <a:solidFill>
                  <a:prstClr val="black"/>
                </a:solidFill>
              </a:rPr>
              <a:t>・虐待</a:t>
            </a:r>
            <a:r>
              <a:rPr lang="ja-JP" altLang="en-US" sz="2000" dirty="0">
                <a:solidFill>
                  <a:prstClr val="black"/>
                </a:solidFill>
              </a:rPr>
              <a:t>等について、従業者が相談・報告できる体制整備に関すること</a:t>
            </a:r>
          </a:p>
          <a:p>
            <a:pPr marL="357188" lvl="0" indent="-179388"/>
            <a:r>
              <a:rPr lang="ja-JP" altLang="en-US" sz="2000" dirty="0" smtClean="0">
                <a:solidFill>
                  <a:prstClr val="black"/>
                </a:solidFill>
              </a:rPr>
              <a:t>・</a:t>
            </a:r>
            <a:r>
              <a:rPr lang="en-US" altLang="ja-JP" sz="2000" dirty="0" smtClean="0">
                <a:solidFill>
                  <a:prstClr val="black"/>
                </a:solidFill>
              </a:rPr>
              <a:t> </a:t>
            </a:r>
            <a:r>
              <a:rPr lang="ja-JP" altLang="en-US" sz="2000" dirty="0">
                <a:solidFill>
                  <a:prstClr val="black"/>
                </a:solidFill>
              </a:rPr>
              <a:t>従業者が虐待等を把握した場合に、市町村への通報が迅速かつ適切に行われるための方法に関すること</a:t>
            </a:r>
            <a:endParaRPr lang="en-US" altLang="ja-JP" sz="2000" dirty="0">
              <a:solidFill>
                <a:prstClr val="black"/>
              </a:solidFill>
            </a:endParaRPr>
          </a:p>
          <a:p>
            <a:pPr marL="357188" lvl="0" indent="-179388"/>
            <a:r>
              <a:rPr lang="ja-JP" altLang="en-US" sz="2000" spc="-20" dirty="0" smtClean="0">
                <a:solidFill>
                  <a:prstClr val="black"/>
                </a:solidFill>
              </a:rPr>
              <a:t>・虐待</a:t>
            </a:r>
            <a:r>
              <a:rPr lang="ja-JP" altLang="en-US" sz="2000" spc="-20" dirty="0">
                <a:solidFill>
                  <a:prstClr val="black"/>
                </a:solidFill>
              </a:rPr>
              <a:t>等が発生した場合、その発生原因等の分析から得られる再発の確実な防止策に関すること</a:t>
            </a:r>
            <a:endParaRPr lang="en-US" altLang="ja-JP" sz="2000" spc="-20" dirty="0">
              <a:solidFill>
                <a:prstClr val="black"/>
              </a:solidFill>
            </a:endParaRPr>
          </a:p>
          <a:p>
            <a:pPr marL="357188" lvl="0" indent="-179388"/>
            <a:r>
              <a:rPr lang="ja-JP" altLang="en-US" sz="2000" dirty="0" smtClean="0">
                <a:solidFill>
                  <a:prstClr val="black"/>
                </a:solidFill>
              </a:rPr>
              <a:t>・虐待</a:t>
            </a:r>
            <a:r>
              <a:rPr lang="ja-JP" altLang="en-US" sz="2000" dirty="0">
                <a:solidFill>
                  <a:prstClr val="black"/>
                </a:solidFill>
              </a:rPr>
              <a:t>の再発防止策を講じた際に、その効果についての評価に関すること</a:t>
            </a:r>
          </a:p>
          <a:p>
            <a:pPr marL="100013" lvl="0" indent="-100013"/>
            <a:r>
              <a:rPr lang="en-US" altLang="ja-JP" sz="2000" dirty="0">
                <a:solidFill>
                  <a:prstClr val="black"/>
                </a:solidFill>
              </a:rPr>
              <a:t>※ </a:t>
            </a:r>
            <a:r>
              <a:rPr lang="ja-JP" altLang="en-US" sz="2000" dirty="0">
                <a:solidFill>
                  <a:prstClr val="black"/>
                </a:solidFill>
              </a:rPr>
              <a:t>そこで得た結果は従業者に周知徹底を図ること。</a:t>
            </a:r>
            <a:endParaRPr lang="en-US" altLang="ja-JP" sz="2000" dirty="0">
              <a:solidFill>
                <a:prstClr val="black"/>
              </a:solidFill>
            </a:endParaRPr>
          </a:p>
          <a:p>
            <a:pPr marL="100013" lvl="0" indent="-100013"/>
            <a:r>
              <a:rPr lang="en-US" altLang="ja-JP" sz="2000" dirty="0">
                <a:solidFill>
                  <a:prstClr val="black"/>
                </a:solidFill>
              </a:rPr>
              <a:t>※</a:t>
            </a:r>
            <a:r>
              <a:rPr lang="ja-JP" altLang="en-US" sz="2000" dirty="0">
                <a:solidFill>
                  <a:prstClr val="black"/>
                </a:solidFill>
              </a:rPr>
              <a:t> 虐待等の事案については、虐待等に係る諸般の事情が、複雑かつ機微なものであることが想定されるため、その性質上、一概に従業者に共有されるべき情報であるとは限られず、個別の状況に応じて慎重に対応することが重要。</a:t>
            </a:r>
            <a:endParaRPr lang="en-US" altLang="ja-JP" sz="2000" dirty="0">
              <a:solidFill>
                <a:prstClr val="black"/>
              </a:solidFill>
            </a:endParaRPr>
          </a:p>
        </p:txBody>
      </p:sp>
      <p:sp>
        <p:nvSpPr>
          <p:cNvPr id="5" name="正方形/長方形 4"/>
          <p:cNvSpPr/>
          <p:nvPr/>
        </p:nvSpPr>
        <p:spPr>
          <a:xfrm>
            <a:off x="47625" y="2840454"/>
            <a:ext cx="12144375" cy="4093428"/>
          </a:xfrm>
          <a:prstGeom prst="rect">
            <a:avLst/>
          </a:prstGeom>
        </p:spPr>
        <p:txBody>
          <a:bodyPr wrap="square">
            <a:spAutoFit/>
          </a:bodyPr>
          <a:lstStyle/>
          <a:p>
            <a:pPr marL="185738" lvl="0"/>
            <a:r>
              <a:rPr lang="ja-JP" altLang="en-US" sz="2000" dirty="0">
                <a:solidFill>
                  <a:prstClr val="black"/>
                </a:solidFill>
              </a:rPr>
              <a:t>② 虐待の防止のための</a:t>
            </a:r>
            <a:r>
              <a:rPr lang="ja-JP" altLang="en-US" sz="2000" dirty="0" smtClean="0">
                <a:solidFill>
                  <a:prstClr val="black"/>
                </a:solidFill>
              </a:rPr>
              <a:t>指針を整備すること。</a:t>
            </a:r>
            <a:endParaRPr lang="en-US" altLang="ja-JP" sz="2000" dirty="0">
              <a:solidFill>
                <a:prstClr val="black"/>
              </a:solidFill>
            </a:endParaRPr>
          </a:p>
          <a:p>
            <a:pPr marL="271463" lvl="0"/>
            <a:endParaRPr lang="en-US" altLang="ja-JP" sz="2000" dirty="0">
              <a:solidFill>
                <a:prstClr val="black"/>
              </a:solidFill>
            </a:endParaRPr>
          </a:p>
          <a:p>
            <a:pPr marL="271463" lvl="0"/>
            <a:endParaRPr lang="en-US" altLang="ja-JP" sz="2000" dirty="0">
              <a:solidFill>
                <a:prstClr val="black"/>
              </a:solidFill>
            </a:endParaRPr>
          </a:p>
          <a:p>
            <a:pPr marL="271463" lvl="0"/>
            <a:endParaRPr lang="en-US" altLang="ja-JP" sz="2000" dirty="0">
              <a:solidFill>
                <a:prstClr val="black"/>
              </a:solidFill>
            </a:endParaRPr>
          </a:p>
          <a:p>
            <a:pPr marL="271463" lvl="0"/>
            <a:endParaRPr lang="en-US" altLang="ja-JP" sz="2000" dirty="0">
              <a:solidFill>
                <a:prstClr val="black"/>
              </a:solidFill>
            </a:endParaRPr>
          </a:p>
          <a:p>
            <a:pPr marL="271463" lvl="0"/>
            <a:endParaRPr lang="en-US" altLang="ja-JP" sz="2000" dirty="0">
              <a:solidFill>
                <a:prstClr val="black"/>
              </a:solidFill>
            </a:endParaRPr>
          </a:p>
          <a:p>
            <a:pPr marL="271463" lvl="0"/>
            <a:endParaRPr lang="en-US" altLang="ja-JP" sz="2000" dirty="0">
              <a:solidFill>
                <a:prstClr val="black"/>
              </a:solidFill>
            </a:endParaRPr>
          </a:p>
          <a:p>
            <a:pPr marL="271463" lvl="0"/>
            <a:endParaRPr lang="en-US" altLang="ja-JP" sz="2000" dirty="0">
              <a:solidFill>
                <a:prstClr val="black"/>
              </a:solidFill>
            </a:endParaRPr>
          </a:p>
          <a:p>
            <a:pPr marL="271463" lvl="0"/>
            <a:endParaRPr lang="en-US" altLang="ja-JP" sz="2000" dirty="0">
              <a:solidFill>
                <a:prstClr val="black"/>
              </a:solidFill>
            </a:endParaRPr>
          </a:p>
          <a:p>
            <a:pPr marL="271463" lvl="0"/>
            <a:endParaRPr lang="en-US" altLang="ja-JP" sz="2000" dirty="0">
              <a:solidFill>
                <a:prstClr val="black"/>
              </a:solidFill>
            </a:endParaRPr>
          </a:p>
          <a:p>
            <a:pPr marL="185738" lvl="0"/>
            <a:endParaRPr lang="en-US" altLang="ja-JP" sz="2000" dirty="0" smtClean="0">
              <a:solidFill>
                <a:prstClr val="black"/>
              </a:solidFill>
            </a:endParaRPr>
          </a:p>
          <a:p>
            <a:pPr marL="185738" lvl="0"/>
            <a:endParaRPr lang="en-US" altLang="ja-JP" sz="2000" dirty="0">
              <a:solidFill>
                <a:prstClr val="black"/>
              </a:solidFill>
            </a:endParaRPr>
          </a:p>
          <a:p>
            <a:pPr marL="185738" lvl="0"/>
            <a:r>
              <a:rPr lang="ja-JP" altLang="en-US" sz="2000" dirty="0" smtClean="0">
                <a:solidFill>
                  <a:prstClr val="black"/>
                </a:solidFill>
              </a:rPr>
              <a:t>③ </a:t>
            </a:r>
            <a:r>
              <a:rPr lang="ja-JP" altLang="en-US" sz="2000" dirty="0">
                <a:solidFill>
                  <a:prstClr val="black"/>
                </a:solidFill>
              </a:rPr>
              <a:t>虐待の防止のための従業者に対する</a:t>
            </a:r>
            <a:r>
              <a:rPr lang="ja-JP" altLang="en-US" sz="2000" dirty="0" smtClean="0">
                <a:solidFill>
                  <a:prstClr val="black"/>
                </a:solidFill>
              </a:rPr>
              <a:t>研修を定期的（年１回以上）に実施すること。</a:t>
            </a:r>
            <a:endParaRPr lang="en-US" altLang="ja-JP" sz="1600" dirty="0">
              <a:solidFill>
                <a:prstClr val="black"/>
              </a:solidFill>
            </a:endParaRPr>
          </a:p>
        </p:txBody>
      </p:sp>
      <p:sp>
        <p:nvSpPr>
          <p:cNvPr id="6" name="正方形/長方形 5"/>
          <p:cNvSpPr/>
          <p:nvPr/>
        </p:nvSpPr>
        <p:spPr>
          <a:xfrm>
            <a:off x="500062" y="3256520"/>
            <a:ext cx="11430000" cy="3114117"/>
          </a:xfrm>
          <a:prstGeom prst="rect">
            <a:avLst/>
          </a:prstGeom>
          <a:ln w="6350">
            <a:solidFill>
              <a:schemeClr val="tx1"/>
            </a:solidFill>
            <a:prstDash val="sysDot"/>
          </a:ln>
        </p:spPr>
        <p:txBody>
          <a:bodyPr wrap="square" tIns="36000" bIns="0" anchor="ctr" anchorCtr="0">
            <a:spAutoFit/>
          </a:bodyPr>
          <a:lstStyle/>
          <a:p>
            <a:r>
              <a:rPr lang="ja-JP" altLang="en-US" sz="2000" dirty="0" smtClean="0"/>
              <a:t>〇 指針には、次のような項目を盛り込むこと。</a:t>
            </a:r>
            <a:endParaRPr lang="en-US" altLang="ja-JP" sz="2000" dirty="0" smtClean="0"/>
          </a:p>
          <a:p>
            <a:pPr marL="185738"/>
            <a:r>
              <a:rPr lang="ja-JP" altLang="en-US" sz="2000" dirty="0" smtClean="0"/>
              <a:t>・事業所</a:t>
            </a:r>
            <a:r>
              <a:rPr lang="ja-JP" altLang="en-US" sz="2000" dirty="0"/>
              <a:t>における虐待の防止に関する基本的考え方</a:t>
            </a:r>
            <a:endParaRPr lang="en-US" altLang="ja-JP" sz="2000" dirty="0"/>
          </a:p>
          <a:p>
            <a:pPr marL="185738"/>
            <a:r>
              <a:rPr lang="ja-JP" altLang="en-US" sz="2000" dirty="0" smtClean="0"/>
              <a:t>・虐待</a:t>
            </a:r>
            <a:r>
              <a:rPr lang="ja-JP" altLang="en-US" sz="2000" dirty="0"/>
              <a:t>防止検討委員会その他事業所内の組織に関する事項</a:t>
            </a:r>
            <a:endParaRPr lang="en-US" altLang="ja-JP" sz="2000" dirty="0"/>
          </a:p>
          <a:p>
            <a:pPr marL="185738"/>
            <a:r>
              <a:rPr lang="ja-JP" altLang="en-US" sz="2000" dirty="0" smtClean="0"/>
              <a:t>・虐待</a:t>
            </a:r>
            <a:r>
              <a:rPr lang="ja-JP" altLang="en-US" sz="2000" dirty="0"/>
              <a:t>の防止のための職員研修に関する基本方針</a:t>
            </a:r>
            <a:endParaRPr lang="en-US" altLang="ja-JP" sz="2000" dirty="0"/>
          </a:p>
          <a:p>
            <a:pPr marL="185738"/>
            <a:r>
              <a:rPr lang="ja-JP" altLang="en-US" sz="2000" dirty="0" smtClean="0"/>
              <a:t>・虐待</a:t>
            </a:r>
            <a:r>
              <a:rPr lang="ja-JP" altLang="en-US" sz="2000" dirty="0"/>
              <a:t>等が発生した場合の対応方法に関する基本方針</a:t>
            </a:r>
            <a:endParaRPr lang="en-US" altLang="ja-JP" sz="2000" dirty="0"/>
          </a:p>
          <a:p>
            <a:pPr marL="185738"/>
            <a:r>
              <a:rPr lang="ja-JP" altLang="en-US" sz="2000" dirty="0" smtClean="0"/>
              <a:t>・</a:t>
            </a:r>
            <a:r>
              <a:rPr lang="en-US" altLang="ja-JP" sz="2000" dirty="0" smtClean="0"/>
              <a:t> </a:t>
            </a:r>
            <a:r>
              <a:rPr lang="ja-JP" altLang="en-US" sz="2000" dirty="0"/>
              <a:t>虐待等が発生した場合の相談・報告体制に関する事項</a:t>
            </a:r>
            <a:endParaRPr lang="en-US" altLang="ja-JP" sz="2000" dirty="0"/>
          </a:p>
          <a:p>
            <a:pPr marL="185738"/>
            <a:r>
              <a:rPr lang="ja-JP" altLang="en-US" sz="2000" dirty="0" smtClean="0"/>
              <a:t>・</a:t>
            </a:r>
            <a:r>
              <a:rPr lang="en-US" altLang="ja-JP" sz="2000" dirty="0" smtClean="0"/>
              <a:t> </a:t>
            </a:r>
            <a:r>
              <a:rPr lang="ja-JP" altLang="en-US" sz="2000" dirty="0"/>
              <a:t>成年後見制度の利用支援に関する事項</a:t>
            </a:r>
            <a:endParaRPr lang="en-US" altLang="ja-JP" sz="2000" dirty="0"/>
          </a:p>
          <a:p>
            <a:pPr marL="185738"/>
            <a:r>
              <a:rPr lang="ja-JP" altLang="en-US" sz="2000" dirty="0" smtClean="0"/>
              <a:t>・虐待</a:t>
            </a:r>
            <a:r>
              <a:rPr lang="ja-JP" altLang="en-US" sz="2000" dirty="0"/>
              <a:t>等に係る苦情解決方法に関する事項</a:t>
            </a:r>
            <a:endParaRPr lang="en-US" altLang="ja-JP" sz="2000" dirty="0"/>
          </a:p>
          <a:p>
            <a:pPr marL="185738"/>
            <a:r>
              <a:rPr lang="ja-JP" altLang="en-US" sz="2000" dirty="0" smtClean="0"/>
              <a:t>・利用者</a:t>
            </a:r>
            <a:r>
              <a:rPr lang="ja-JP" altLang="en-US" sz="2000" dirty="0"/>
              <a:t>等に対する当該指針の閲覧に関する事項</a:t>
            </a:r>
            <a:endParaRPr lang="en-US" altLang="ja-JP" sz="2000" dirty="0"/>
          </a:p>
          <a:p>
            <a:pPr marL="185738"/>
            <a:r>
              <a:rPr lang="ja-JP" altLang="en-US" sz="2000" dirty="0" smtClean="0"/>
              <a:t>・その他</a:t>
            </a:r>
            <a:r>
              <a:rPr lang="ja-JP" altLang="en-US" sz="2000" dirty="0"/>
              <a:t>虐待の防止の推進のために必要な事項</a:t>
            </a:r>
            <a:endParaRPr lang="en-US" altLang="ja-JP" sz="2000" dirty="0"/>
          </a:p>
        </p:txBody>
      </p:sp>
    </p:spTree>
    <p:extLst>
      <p:ext uri="{BB962C8B-B14F-4D97-AF65-F5344CB8AC3E}">
        <p14:creationId xmlns:p14="http://schemas.microsoft.com/office/powerpoint/2010/main" val="15557192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799" y="6354914"/>
            <a:ext cx="2743200" cy="365125"/>
          </a:xfrm>
        </p:spPr>
        <p:txBody>
          <a:bodyPr/>
          <a:lstStyle/>
          <a:p>
            <a:fld id="{41D9830F-53EB-46B6-9EC0-C4C68F82A889}" type="slidenum">
              <a:rPr kumimoji="1" lang="ja-JP" altLang="en-US" smtClean="0"/>
              <a:t>65</a:t>
            </a:fld>
            <a:endParaRPr kumimoji="1" lang="ja-JP" altLang="en-US" dirty="0"/>
          </a:p>
        </p:txBody>
      </p:sp>
      <p:sp>
        <p:nvSpPr>
          <p:cNvPr id="3" name="正方形/長方形 2"/>
          <p:cNvSpPr/>
          <p:nvPr/>
        </p:nvSpPr>
        <p:spPr>
          <a:xfrm>
            <a:off x="1" y="2437892"/>
            <a:ext cx="12191999" cy="2954655"/>
          </a:xfrm>
          <a:prstGeom prst="rect">
            <a:avLst/>
          </a:prstGeom>
        </p:spPr>
        <p:txBody>
          <a:bodyPr wrap="square">
            <a:spAutoFit/>
          </a:bodyPr>
          <a:lstStyle/>
          <a:p>
            <a:pPr marL="185738" lvl="0" indent="3175"/>
            <a:r>
              <a:rPr lang="ja-JP" altLang="en-US" sz="2000" dirty="0">
                <a:solidFill>
                  <a:prstClr val="black"/>
                </a:solidFill>
              </a:rPr>
              <a:t>④ 虐待の防止に関する措置を適切に実施するための担当者</a:t>
            </a:r>
            <a:r>
              <a:rPr lang="ja-JP" altLang="en-US" sz="2000" dirty="0" smtClean="0">
                <a:solidFill>
                  <a:prstClr val="black"/>
                </a:solidFill>
              </a:rPr>
              <a:t>配置</a:t>
            </a:r>
            <a:endParaRPr lang="en-US" altLang="ja-JP" sz="2000" dirty="0" smtClean="0">
              <a:solidFill>
                <a:prstClr val="black"/>
              </a:solidFill>
            </a:endParaRPr>
          </a:p>
          <a:p>
            <a:pPr marL="185738" lvl="0" indent="3175"/>
            <a:endParaRPr lang="en-US" altLang="ja-JP" sz="2000" dirty="0">
              <a:solidFill>
                <a:prstClr val="black"/>
              </a:solidFill>
            </a:endParaRPr>
          </a:p>
          <a:p>
            <a:pPr marL="185738" lvl="0" indent="3175"/>
            <a:endParaRPr lang="en-US" altLang="ja-JP" sz="2000" dirty="0" smtClean="0">
              <a:solidFill>
                <a:prstClr val="black"/>
              </a:solidFill>
            </a:endParaRPr>
          </a:p>
          <a:p>
            <a:pPr marL="185738" lvl="0" indent="3175"/>
            <a:endParaRPr lang="en-US" altLang="ja-JP" sz="2000" dirty="0">
              <a:solidFill>
                <a:prstClr val="black"/>
              </a:solidFill>
            </a:endParaRPr>
          </a:p>
          <a:p>
            <a:endParaRPr lang="en-US" altLang="ja-JP" sz="800" b="1" dirty="0" smtClean="0"/>
          </a:p>
          <a:p>
            <a:endParaRPr lang="en-US" altLang="ja-JP" sz="2000" b="1" dirty="0" smtClean="0"/>
          </a:p>
          <a:p>
            <a:r>
              <a:rPr lang="ja-JP" altLang="en-US" sz="2000" b="1" dirty="0" smtClean="0"/>
              <a:t>（２８）会計</a:t>
            </a:r>
            <a:r>
              <a:rPr lang="ja-JP" altLang="en-US" sz="2000" b="1" dirty="0"/>
              <a:t>の区分</a:t>
            </a:r>
            <a:r>
              <a:rPr lang="en-US" altLang="ja-JP" sz="2000" b="1" dirty="0"/>
              <a:t>【</a:t>
            </a:r>
            <a:r>
              <a:rPr lang="ja-JP" altLang="en-US" sz="2000" b="1" dirty="0" smtClean="0"/>
              <a:t>第</a:t>
            </a:r>
            <a:r>
              <a:rPr lang="en-US" altLang="ja-JP" sz="2000" b="1" dirty="0" smtClean="0"/>
              <a:t>3</a:t>
            </a:r>
            <a:r>
              <a:rPr lang="ja-JP" altLang="en-US" sz="2000" b="1" dirty="0" smtClean="0"/>
              <a:t>の</a:t>
            </a:r>
            <a:r>
              <a:rPr lang="en-US" altLang="ja-JP" sz="2000" b="1" dirty="0" smtClean="0"/>
              <a:t>39】</a:t>
            </a:r>
            <a:endParaRPr lang="en-US" altLang="ja-JP" sz="2000" b="1" dirty="0"/>
          </a:p>
          <a:p>
            <a:pPr marL="273050" indent="-273050"/>
            <a:r>
              <a:rPr lang="ja-JP" altLang="en-US" sz="2000" dirty="0"/>
              <a:t>　</a:t>
            </a:r>
            <a:r>
              <a:rPr lang="ja-JP" altLang="en-US" sz="2000" dirty="0" smtClean="0"/>
              <a:t>　事</a:t>
            </a:r>
            <a:r>
              <a:rPr lang="ja-JP" altLang="en-US" sz="2000" dirty="0"/>
              <a:t>業者は事業所ごとに経理を区分するとともに、</a:t>
            </a:r>
            <a:r>
              <a:rPr lang="ja-JP" altLang="en-US" sz="2000" dirty="0" smtClean="0"/>
              <a:t>指定定期</a:t>
            </a:r>
            <a:r>
              <a:rPr lang="ja-JP" altLang="en-US" sz="2000" dirty="0"/>
              <a:t>巡回・随時対応型訪問</a:t>
            </a:r>
            <a:r>
              <a:rPr lang="ja-JP" altLang="en-US" sz="2000" dirty="0" smtClean="0"/>
              <a:t>介護看護の</a:t>
            </a:r>
            <a:r>
              <a:rPr lang="ja-JP" altLang="en-US" sz="2000" dirty="0"/>
              <a:t>事業の会計と</a:t>
            </a:r>
            <a:r>
              <a:rPr lang="ja-JP" altLang="en-US" sz="2000" dirty="0" smtClean="0"/>
              <a:t>その他</a:t>
            </a:r>
            <a:r>
              <a:rPr lang="ja-JP" altLang="en-US" sz="2000" dirty="0"/>
              <a:t>の</a:t>
            </a:r>
            <a:r>
              <a:rPr lang="ja-JP" altLang="en-US" sz="2000" dirty="0" smtClean="0"/>
              <a:t>事業の</a:t>
            </a:r>
            <a:r>
              <a:rPr lang="ja-JP" altLang="en-US" sz="2000" dirty="0"/>
              <a:t>会計を区分しなければならない。</a:t>
            </a:r>
          </a:p>
          <a:p>
            <a:endParaRPr lang="en-US" altLang="ja-JP" b="1" dirty="0" smtClean="0"/>
          </a:p>
        </p:txBody>
      </p:sp>
      <p:sp>
        <p:nvSpPr>
          <p:cNvPr id="4" name="正方形/長方形 3"/>
          <p:cNvSpPr/>
          <p:nvPr/>
        </p:nvSpPr>
        <p:spPr>
          <a:xfrm>
            <a:off x="557208" y="71705"/>
            <a:ext cx="11401425" cy="2263491"/>
          </a:xfrm>
          <a:prstGeom prst="rect">
            <a:avLst/>
          </a:prstGeom>
          <a:ln w="6350">
            <a:solidFill>
              <a:schemeClr val="tx1"/>
            </a:solidFill>
            <a:prstDash val="sysDot"/>
          </a:ln>
        </p:spPr>
        <p:txBody>
          <a:bodyPr wrap="square" tIns="72000" bIns="36000"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研修</a:t>
            </a:r>
            <a:r>
              <a:rPr lang="ja-JP" altLang="en-US" sz="2000" dirty="0">
                <a:solidFill>
                  <a:prstClr val="black"/>
                </a:solidFill>
              </a:rPr>
              <a:t>の内容は、虐待等の防止に関する基礎的内容等の適切な知識を普及・啓発するものであるとともに、当該事業所における指針に基づき、虐待の防止の徹底を行うものとする。</a:t>
            </a:r>
            <a:endParaRPr lang="en-US" altLang="ja-JP" sz="2000" dirty="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職員</a:t>
            </a:r>
            <a:r>
              <a:rPr lang="ja-JP" altLang="en-US" sz="2000" dirty="0">
                <a:solidFill>
                  <a:prstClr val="black"/>
                </a:solidFill>
              </a:rPr>
              <a:t>教育を組織的に徹底させていくためには、当該事業者が指針に基づいた研修プログラムを作</a:t>
            </a:r>
            <a:r>
              <a:rPr lang="ja-JP" altLang="en-US" sz="2000" dirty="0"/>
              <a:t>成し、定期的な</a:t>
            </a:r>
            <a:r>
              <a:rPr lang="ja-JP" altLang="en-US" sz="2000" dirty="0" smtClean="0"/>
              <a:t>研修を</a:t>
            </a:r>
            <a:r>
              <a:rPr lang="ja-JP" altLang="en-US" sz="2000" dirty="0"/>
              <a:t>実施するとともに、新規採用時には必ず虐待の防止の</a:t>
            </a:r>
            <a:r>
              <a:rPr lang="ja-JP" altLang="en-US" sz="2000" dirty="0" smtClean="0"/>
              <a:t>ための</a:t>
            </a:r>
            <a:r>
              <a:rPr lang="ja-JP" altLang="en-US" sz="2000" dirty="0"/>
              <a:t>研修を実施する</a:t>
            </a:r>
            <a:r>
              <a:rPr lang="ja-JP" altLang="en-US" sz="2000" dirty="0" smtClean="0"/>
              <a:t>こと。</a:t>
            </a:r>
            <a:endParaRPr lang="en-US" altLang="ja-JP" sz="2000" dirty="0" smtClean="0"/>
          </a:p>
          <a:p>
            <a:pPr marL="185738" indent="-185738"/>
            <a:r>
              <a:rPr lang="en-US" altLang="ja-JP" sz="2000" dirty="0" smtClean="0"/>
              <a:t>※ </a:t>
            </a:r>
            <a:r>
              <a:rPr lang="ja-JP" altLang="en-US" sz="2000" dirty="0" smtClean="0"/>
              <a:t>研修</a:t>
            </a:r>
            <a:r>
              <a:rPr lang="ja-JP" altLang="en-US" sz="2000" dirty="0"/>
              <a:t>の実施内容に</a:t>
            </a:r>
            <a:r>
              <a:rPr lang="ja-JP" altLang="en-US" sz="2000" dirty="0" smtClean="0"/>
              <a:t>ついて記録</a:t>
            </a:r>
            <a:r>
              <a:rPr lang="ja-JP" altLang="en-US" sz="2000" dirty="0"/>
              <a:t>する</a:t>
            </a:r>
            <a:r>
              <a:rPr lang="ja-JP" altLang="en-US" sz="2000" dirty="0" smtClean="0"/>
              <a:t>こと。</a:t>
            </a:r>
            <a:endParaRPr lang="en-US" altLang="ja-JP" sz="2000" dirty="0" smtClean="0"/>
          </a:p>
          <a:p>
            <a:pPr marL="185738" indent="-185738"/>
            <a:r>
              <a:rPr lang="en-US" altLang="ja-JP" sz="2000" dirty="0" smtClean="0"/>
              <a:t>※ </a:t>
            </a:r>
            <a:r>
              <a:rPr lang="ja-JP" altLang="en-US" sz="2000" dirty="0" smtClean="0"/>
              <a:t>研修</a:t>
            </a:r>
            <a:r>
              <a:rPr lang="ja-JP" altLang="en-US" sz="2000" dirty="0"/>
              <a:t>の実施は、事業所内での研修で差し支えない。</a:t>
            </a:r>
            <a:endParaRPr lang="en-US" altLang="ja-JP" sz="2000" dirty="0"/>
          </a:p>
        </p:txBody>
      </p:sp>
      <p:sp>
        <p:nvSpPr>
          <p:cNvPr id="5" name="正方形/長方形 4"/>
          <p:cNvSpPr/>
          <p:nvPr/>
        </p:nvSpPr>
        <p:spPr>
          <a:xfrm>
            <a:off x="557208" y="2781371"/>
            <a:ext cx="11401425" cy="1032384"/>
          </a:xfrm>
          <a:prstGeom prst="rect">
            <a:avLst/>
          </a:prstGeom>
          <a:ln w="6350">
            <a:solidFill>
              <a:schemeClr val="tx1"/>
            </a:solidFill>
            <a:prstDash val="sysDot"/>
          </a:ln>
        </p:spPr>
        <p:txBody>
          <a:bodyPr wrap="square" tIns="72000" bIns="36000" anchor="ctr" anchorCtr="0">
            <a:spAutoFit/>
          </a:bodyPr>
          <a:lstStyle/>
          <a:p>
            <a:pPr marL="185738" indent="-185738"/>
            <a:r>
              <a:rPr lang="en-US" altLang="ja-JP" sz="2000" dirty="0" smtClean="0"/>
              <a:t>※ </a:t>
            </a:r>
            <a:r>
              <a:rPr lang="ja-JP" altLang="en-US" sz="2000" dirty="0" smtClean="0"/>
              <a:t>事業所</a:t>
            </a:r>
            <a:r>
              <a:rPr lang="ja-JP" altLang="en-US" sz="2000" dirty="0"/>
              <a:t>における虐待を防止するための体制</a:t>
            </a:r>
            <a:r>
              <a:rPr lang="ja-JP" altLang="en-US" sz="2000" dirty="0" smtClean="0"/>
              <a:t>として</a:t>
            </a:r>
            <a:r>
              <a:rPr lang="ja-JP" altLang="en-US" sz="2000" dirty="0"/>
              <a:t>、上記①</a:t>
            </a:r>
            <a:r>
              <a:rPr lang="ja-JP" altLang="en-US" sz="2000" dirty="0" smtClean="0"/>
              <a:t>～③まで</a:t>
            </a:r>
            <a:r>
              <a:rPr lang="ja-JP" altLang="en-US" sz="2000" dirty="0"/>
              <a:t>に掲げる措置を適切に実施する</a:t>
            </a:r>
            <a:r>
              <a:rPr lang="ja-JP" altLang="en-US" sz="2000" dirty="0" smtClean="0"/>
              <a:t>ため</a:t>
            </a:r>
            <a:r>
              <a:rPr lang="ja-JP" altLang="en-US" sz="2000" dirty="0"/>
              <a:t>の</a:t>
            </a:r>
            <a:r>
              <a:rPr lang="ja-JP" altLang="en-US" sz="2000" dirty="0" smtClean="0"/>
              <a:t>担当者</a:t>
            </a:r>
            <a:r>
              <a:rPr lang="ja-JP" altLang="en-US" sz="2000" dirty="0"/>
              <a:t>を置く</a:t>
            </a:r>
            <a:r>
              <a:rPr lang="ja-JP" altLang="en-US" sz="2000" dirty="0" smtClean="0"/>
              <a:t>こと。</a:t>
            </a:r>
            <a:endParaRPr lang="en-US" altLang="ja-JP" sz="2000" dirty="0" smtClean="0"/>
          </a:p>
          <a:p>
            <a:pPr marL="185738" indent="6350"/>
            <a:r>
              <a:rPr lang="ja-JP" altLang="en-US" sz="2000" dirty="0" smtClean="0"/>
              <a:t>虐待</a:t>
            </a:r>
            <a:r>
              <a:rPr lang="ja-JP" altLang="en-US" sz="2000" dirty="0"/>
              <a:t>防止検討委員会の責任者と同一の従業者が務めることが望ましい。</a:t>
            </a:r>
          </a:p>
        </p:txBody>
      </p:sp>
    </p:spTree>
    <p:extLst>
      <p:ext uri="{BB962C8B-B14F-4D97-AF65-F5344CB8AC3E}">
        <p14:creationId xmlns:p14="http://schemas.microsoft.com/office/powerpoint/2010/main" val="38525905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66</a:t>
            </a:fld>
            <a:endParaRPr kumimoji="1" lang="ja-JP" altLang="en-US"/>
          </a:p>
        </p:txBody>
      </p:sp>
      <p:sp>
        <p:nvSpPr>
          <p:cNvPr id="3" name="正方形/長方形 2"/>
          <p:cNvSpPr/>
          <p:nvPr/>
        </p:nvSpPr>
        <p:spPr>
          <a:xfrm>
            <a:off x="0" y="0"/>
            <a:ext cx="12192000" cy="3785652"/>
          </a:xfrm>
          <a:prstGeom prst="rect">
            <a:avLst/>
          </a:prstGeom>
        </p:spPr>
        <p:txBody>
          <a:bodyPr wrap="square">
            <a:spAutoFit/>
          </a:bodyPr>
          <a:lstStyle/>
          <a:p>
            <a:r>
              <a:rPr lang="ja-JP" altLang="en-US" sz="2000" b="1" dirty="0"/>
              <a:t>（２９）記録の整備</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40】</a:t>
            </a:r>
          </a:p>
          <a:p>
            <a:r>
              <a:rPr lang="ja-JP" altLang="en-US" sz="2000" dirty="0"/>
              <a:t>　</a:t>
            </a:r>
            <a:r>
              <a:rPr lang="en-US" altLang="ja-JP" sz="2000" dirty="0"/>
              <a:t>①</a:t>
            </a:r>
            <a:r>
              <a:rPr lang="ja-JP" altLang="en-US" sz="2000" dirty="0"/>
              <a:t> 事業者は、従業者、設備、備品及び会計に関する記録を整備しておかなければならない。</a:t>
            </a:r>
          </a:p>
          <a:p>
            <a:pPr marL="450850" indent="-450850"/>
            <a:r>
              <a:rPr lang="ja-JP" altLang="en-US" sz="2000" dirty="0"/>
              <a:t>　② 事業者は、利用者に対するサービスの提供に関する下記の記録を整備し、その完結の日から５年間保存しなければならない。</a:t>
            </a:r>
          </a:p>
          <a:p>
            <a:pPr marL="668338" indent="-217488"/>
            <a:r>
              <a:rPr lang="en-US" altLang="ja-JP" sz="2000" dirty="0"/>
              <a:t>ⅰ</a:t>
            </a:r>
            <a:r>
              <a:rPr lang="ja-JP" altLang="en-US" sz="2000" dirty="0"/>
              <a:t>）定期巡回・随時対応型訪問介護看護計画</a:t>
            </a:r>
          </a:p>
          <a:p>
            <a:pPr marL="668338" indent="-217488"/>
            <a:r>
              <a:rPr lang="en-US" altLang="ja-JP" sz="2000" dirty="0"/>
              <a:t>ⅱ</a:t>
            </a:r>
            <a:r>
              <a:rPr lang="ja-JP" altLang="en-US" sz="2000" dirty="0"/>
              <a:t>）提供した具体的なサービスの内容等の記録</a:t>
            </a:r>
          </a:p>
          <a:p>
            <a:pPr marL="668338" lvl="0" indent="-217488"/>
            <a:r>
              <a:rPr lang="en-US" altLang="ja-JP" sz="2000" dirty="0" smtClean="0">
                <a:solidFill>
                  <a:prstClr val="black"/>
                </a:solidFill>
              </a:rPr>
              <a:t>ⅲ</a:t>
            </a:r>
            <a:r>
              <a:rPr lang="ja-JP" altLang="en-US" sz="2000" dirty="0">
                <a:solidFill>
                  <a:prstClr val="black"/>
                </a:solidFill>
              </a:rPr>
              <a:t>）主治の医師による指示の文書</a:t>
            </a:r>
          </a:p>
          <a:p>
            <a:pPr marL="668338" lvl="0" indent="-217488"/>
            <a:r>
              <a:rPr lang="en-US" altLang="ja-JP" sz="2000" dirty="0">
                <a:solidFill>
                  <a:prstClr val="black"/>
                </a:solidFill>
              </a:rPr>
              <a:t>ⅳ</a:t>
            </a:r>
            <a:r>
              <a:rPr lang="ja-JP" altLang="en-US" sz="2000" dirty="0">
                <a:solidFill>
                  <a:prstClr val="black"/>
                </a:solidFill>
              </a:rPr>
              <a:t>）訪問看護報告書</a:t>
            </a:r>
          </a:p>
          <a:p>
            <a:pPr marL="668338" lvl="0" indent="-217488"/>
            <a:r>
              <a:rPr lang="en-US" altLang="ja-JP" sz="2000" dirty="0">
                <a:solidFill>
                  <a:prstClr val="black"/>
                </a:solidFill>
              </a:rPr>
              <a:t>ⅴ</a:t>
            </a:r>
            <a:r>
              <a:rPr lang="ja-JP" altLang="en-US" sz="2000" dirty="0">
                <a:solidFill>
                  <a:prstClr val="black"/>
                </a:solidFill>
              </a:rPr>
              <a:t>）身体的拘束等の態様及び時間、その際の利用者の心身の状況並びに緊急やむを得ない理由の記録</a:t>
            </a:r>
          </a:p>
          <a:p>
            <a:pPr marL="668338" lvl="0" indent="-217488"/>
            <a:r>
              <a:rPr lang="en-US" altLang="ja-JP" sz="2000" dirty="0">
                <a:solidFill>
                  <a:prstClr val="black"/>
                </a:solidFill>
              </a:rPr>
              <a:t>ⅵ</a:t>
            </a:r>
            <a:r>
              <a:rPr lang="ja-JP" altLang="en-US" sz="2000" dirty="0">
                <a:solidFill>
                  <a:prstClr val="black"/>
                </a:solidFill>
              </a:rPr>
              <a:t>）基準第</a:t>
            </a:r>
            <a:r>
              <a:rPr lang="en-US" altLang="ja-JP" sz="2000" dirty="0">
                <a:solidFill>
                  <a:prstClr val="black"/>
                </a:solidFill>
              </a:rPr>
              <a:t>3</a:t>
            </a:r>
            <a:r>
              <a:rPr lang="ja-JP" altLang="en-US" sz="2000" dirty="0">
                <a:solidFill>
                  <a:prstClr val="black"/>
                </a:solidFill>
              </a:rPr>
              <a:t>条の</a:t>
            </a:r>
            <a:r>
              <a:rPr lang="en-US" altLang="ja-JP" sz="2000" dirty="0" smtClean="0">
                <a:solidFill>
                  <a:prstClr val="black"/>
                </a:solidFill>
              </a:rPr>
              <a:t>26</a:t>
            </a:r>
            <a:r>
              <a:rPr lang="ja-JP" altLang="en-US" sz="2000" dirty="0" smtClean="0">
                <a:solidFill>
                  <a:prstClr val="black"/>
                </a:solidFill>
              </a:rPr>
              <a:t>の規定による市町村</a:t>
            </a:r>
            <a:r>
              <a:rPr lang="ja-JP" altLang="en-US" sz="2000" dirty="0">
                <a:solidFill>
                  <a:prstClr val="black"/>
                </a:solidFill>
              </a:rPr>
              <a:t>への通知に係る記録</a:t>
            </a:r>
          </a:p>
          <a:p>
            <a:pPr marL="668338" lvl="0" indent="-217488"/>
            <a:r>
              <a:rPr lang="en-US" altLang="ja-JP" sz="2000" dirty="0">
                <a:solidFill>
                  <a:prstClr val="black"/>
                </a:solidFill>
              </a:rPr>
              <a:t>ⅶ</a:t>
            </a:r>
            <a:r>
              <a:rPr lang="ja-JP" altLang="en-US" sz="2000" dirty="0" smtClean="0">
                <a:solidFill>
                  <a:prstClr val="black"/>
                </a:solidFill>
              </a:rPr>
              <a:t>）基準第</a:t>
            </a:r>
            <a:r>
              <a:rPr lang="en-US" altLang="ja-JP" sz="2000" dirty="0" smtClean="0">
                <a:solidFill>
                  <a:prstClr val="black"/>
                </a:solidFill>
              </a:rPr>
              <a:t>3</a:t>
            </a:r>
            <a:r>
              <a:rPr lang="ja-JP" altLang="en-US" sz="2000" dirty="0" smtClean="0">
                <a:solidFill>
                  <a:prstClr val="black"/>
                </a:solidFill>
              </a:rPr>
              <a:t>条の</a:t>
            </a:r>
            <a:r>
              <a:rPr lang="en-US" altLang="ja-JP" sz="2000" dirty="0" smtClean="0">
                <a:solidFill>
                  <a:prstClr val="black"/>
                </a:solidFill>
              </a:rPr>
              <a:t>36</a:t>
            </a:r>
            <a:r>
              <a:rPr lang="ja-JP" altLang="en-US" sz="2000" dirty="0" smtClean="0">
                <a:solidFill>
                  <a:prstClr val="black"/>
                </a:solidFill>
              </a:rPr>
              <a:t>第</a:t>
            </a:r>
            <a:r>
              <a:rPr lang="en-US" altLang="ja-JP" sz="2000" dirty="0" smtClean="0">
                <a:solidFill>
                  <a:prstClr val="black"/>
                </a:solidFill>
              </a:rPr>
              <a:t>2</a:t>
            </a:r>
            <a:r>
              <a:rPr lang="ja-JP" altLang="en-US" sz="2000" dirty="0" smtClean="0">
                <a:solidFill>
                  <a:prstClr val="black"/>
                </a:solidFill>
              </a:rPr>
              <a:t>項の規定による苦情</a:t>
            </a:r>
            <a:r>
              <a:rPr lang="ja-JP" altLang="en-US" sz="2000" dirty="0">
                <a:solidFill>
                  <a:prstClr val="black"/>
                </a:solidFill>
              </a:rPr>
              <a:t>の内容等の記録</a:t>
            </a:r>
          </a:p>
          <a:p>
            <a:pPr marL="668338" lvl="0" indent="-217488"/>
            <a:r>
              <a:rPr lang="en-US" altLang="ja-JP" sz="2000" dirty="0">
                <a:solidFill>
                  <a:prstClr val="black"/>
                </a:solidFill>
              </a:rPr>
              <a:t>ⅷ</a:t>
            </a:r>
            <a:r>
              <a:rPr lang="ja-JP" altLang="en-US" sz="2000" dirty="0">
                <a:solidFill>
                  <a:prstClr val="black"/>
                </a:solidFill>
              </a:rPr>
              <a:t>）事故の状況及び事故に際して採った処置についての</a:t>
            </a:r>
            <a:r>
              <a:rPr lang="ja-JP" altLang="en-US" sz="2000" dirty="0" smtClean="0">
                <a:solidFill>
                  <a:prstClr val="black"/>
                </a:solidFill>
              </a:rPr>
              <a:t>記録</a:t>
            </a:r>
            <a:endParaRPr lang="en-US" altLang="ja-JP" sz="2000" dirty="0">
              <a:solidFill>
                <a:prstClr val="black"/>
              </a:solidFill>
            </a:endParaRPr>
          </a:p>
        </p:txBody>
      </p:sp>
      <p:sp>
        <p:nvSpPr>
          <p:cNvPr id="4" name="正方形/長方形 3"/>
          <p:cNvSpPr/>
          <p:nvPr/>
        </p:nvSpPr>
        <p:spPr>
          <a:xfrm>
            <a:off x="595312" y="3865896"/>
            <a:ext cx="11001375" cy="996033"/>
          </a:xfrm>
          <a:prstGeom prst="rect">
            <a:avLst/>
          </a:prstGeom>
          <a:ln w="6350">
            <a:solidFill>
              <a:schemeClr val="tx1"/>
            </a:solidFill>
            <a:prstDash val="sysDot"/>
          </a:ln>
        </p:spPr>
        <p:txBody>
          <a:bodyPr wrap="square" tIns="36000" bIns="36000" anchor="ctr" anchorCtr="0">
            <a:spAutoFit/>
          </a:bodyPr>
          <a:lstStyle/>
          <a:p>
            <a:pPr lvl="0"/>
            <a:r>
              <a:rPr lang="en-US" altLang="ja-JP" sz="2000" dirty="0">
                <a:solidFill>
                  <a:prstClr val="black"/>
                </a:solidFill>
                <a:latin typeface="MS-Mincho"/>
              </a:rPr>
              <a:t>※</a:t>
            </a:r>
            <a:r>
              <a:rPr lang="ja-JP" altLang="en-US" sz="2000" dirty="0">
                <a:solidFill>
                  <a:prstClr val="black"/>
                </a:solidFill>
                <a:latin typeface="MS-Mincho"/>
              </a:rPr>
              <a:t>「その完結の日」とは</a:t>
            </a:r>
          </a:p>
          <a:p>
            <a:pPr marL="185738" lvl="0"/>
            <a:r>
              <a:rPr lang="ja-JP" altLang="en-US" sz="2000" dirty="0" smtClean="0">
                <a:solidFill>
                  <a:prstClr val="black"/>
                </a:solidFill>
                <a:latin typeface="MS-Mincho"/>
              </a:rPr>
              <a:t>個々</a:t>
            </a:r>
            <a:r>
              <a:rPr lang="ja-JP" altLang="en-US" sz="2000" dirty="0">
                <a:solidFill>
                  <a:prstClr val="black"/>
                </a:solidFill>
                <a:latin typeface="MS-Mincho"/>
              </a:rPr>
              <a:t>の利用者の契約の終了（契約の解約・解除、他施設への入所、利用者の死亡、利用者の自立を含む）により一連のサービス提供が終了した</a:t>
            </a:r>
            <a:r>
              <a:rPr lang="ja-JP" altLang="en-US" sz="2000" dirty="0" smtClean="0">
                <a:solidFill>
                  <a:prstClr val="black"/>
                </a:solidFill>
                <a:latin typeface="MS-Mincho"/>
              </a:rPr>
              <a:t>日。</a:t>
            </a:r>
            <a:endParaRPr lang="ja-JP" altLang="en-US" sz="2000" dirty="0">
              <a:solidFill>
                <a:prstClr val="black"/>
              </a:solidFill>
              <a:latin typeface="MS-Mincho"/>
            </a:endParaRPr>
          </a:p>
        </p:txBody>
      </p:sp>
      <p:sp>
        <p:nvSpPr>
          <p:cNvPr id="5" name="正方形/長方形 4"/>
          <p:cNvSpPr/>
          <p:nvPr/>
        </p:nvSpPr>
        <p:spPr>
          <a:xfrm>
            <a:off x="595312" y="4942173"/>
            <a:ext cx="11001375" cy="1015663"/>
          </a:xfrm>
          <a:prstGeom prst="rect">
            <a:avLst/>
          </a:prstGeom>
          <a:ln w="6350">
            <a:solidFill>
              <a:schemeClr val="tx1"/>
            </a:solidFill>
            <a:prstDash val="sysDot"/>
          </a:ln>
        </p:spPr>
        <p:txBody>
          <a:bodyPr wrap="square" anchor="ctr" anchorCtr="0">
            <a:spAutoFit/>
          </a:bodyPr>
          <a:lstStyle/>
          <a:p>
            <a:pPr marL="271463" lvl="0" indent="-217488"/>
            <a:r>
              <a:rPr lang="en-US" altLang="ja-JP" sz="2000" dirty="0">
                <a:solidFill>
                  <a:prstClr val="black"/>
                </a:solidFill>
              </a:rPr>
              <a:t>※</a:t>
            </a:r>
            <a:r>
              <a:rPr lang="ja-JP" altLang="en-US" sz="2000" dirty="0">
                <a:solidFill>
                  <a:prstClr val="black"/>
                </a:solidFill>
              </a:rPr>
              <a:t> </a:t>
            </a:r>
            <a:r>
              <a:rPr lang="ja-JP" altLang="en-US" sz="2000" dirty="0" smtClean="0">
                <a:solidFill>
                  <a:prstClr val="black"/>
                </a:solidFill>
              </a:rPr>
              <a:t>事業者が保険医療機関である場合は、訪問</a:t>
            </a:r>
            <a:r>
              <a:rPr lang="ja-JP" altLang="en-US" sz="2000" dirty="0">
                <a:solidFill>
                  <a:prstClr val="black"/>
                </a:solidFill>
              </a:rPr>
              <a:t>看護サービス利用者に係る定期巡回・随時対応型訪問介護看護計画、指示書及び訪問看護報告書については、診療録及び診療記録の保存でも差し支えない。</a:t>
            </a:r>
          </a:p>
        </p:txBody>
      </p:sp>
    </p:spTree>
    <p:extLst>
      <p:ext uri="{BB962C8B-B14F-4D97-AF65-F5344CB8AC3E}">
        <p14:creationId xmlns:p14="http://schemas.microsoft.com/office/powerpoint/2010/main" val="2492874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67</a:t>
            </a:fld>
            <a:endParaRPr kumimoji="1" lang="ja-JP" altLang="en-US"/>
          </a:p>
        </p:txBody>
      </p:sp>
      <p:sp>
        <p:nvSpPr>
          <p:cNvPr id="3" name="タイトル 1"/>
          <p:cNvSpPr txBox="1">
            <a:spLocks/>
          </p:cNvSpPr>
          <p:nvPr/>
        </p:nvSpPr>
        <p:spPr>
          <a:xfrm>
            <a:off x="0" y="1783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１５　介護報酬について</a:t>
            </a:r>
            <a:r>
              <a:rPr lang="ja-JP" altLang="en-US" sz="2400" b="1" dirty="0"/>
              <a:t>　</a:t>
            </a:r>
            <a:endParaRPr lang="en-US" altLang="ja-JP" sz="2400" b="1" dirty="0"/>
          </a:p>
        </p:txBody>
      </p:sp>
      <p:sp>
        <p:nvSpPr>
          <p:cNvPr id="4" name="正方形/長方形 3"/>
          <p:cNvSpPr/>
          <p:nvPr/>
        </p:nvSpPr>
        <p:spPr>
          <a:xfrm>
            <a:off x="0" y="622756"/>
            <a:ext cx="12192000" cy="5940088"/>
          </a:xfrm>
          <a:prstGeom prst="rect">
            <a:avLst/>
          </a:prstGeom>
          <a:ln w="6350">
            <a:noFill/>
            <a:prstDash val="sysDot"/>
          </a:ln>
        </p:spPr>
        <p:txBody>
          <a:bodyPr wrap="square" anchor="ctr" anchorCtr="0">
            <a:spAutoFit/>
          </a:bodyPr>
          <a:lstStyle/>
          <a:p>
            <a:pPr marL="179388" indent="-179388"/>
            <a:r>
              <a:rPr lang="ja-JP" altLang="en-US" sz="2000" dirty="0" smtClean="0"/>
              <a:t>１ 基本単位の取扱</a:t>
            </a:r>
            <a:endParaRPr lang="en-US" altLang="ja-JP" sz="2000" dirty="0" smtClean="0"/>
          </a:p>
          <a:p>
            <a:pPr marL="179388" indent="-179388"/>
            <a:r>
              <a:rPr lang="ja-JP" altLang="en-US" sz="2000" dirty="0" smtClean="0"/>
              <a:t>２ 高齢者虐待防止措置未実施減算</a:t>
            </a:r>
            <a:endParaRPr lang="en-US" altLang="ja-JP" sz="2000" dirty="0" smtClean="0"/>
          </a:p>
          <a:p>
            <a:pPr marL="179388" indent="-179388"/>
            <a:r>
              <a:rPr lang="ja-JP" altLang="en-US" sz="2000" dirty="0" smtClean="0"/>
              <a:t>３ 業務継続計画未策定減算</a:t>
            </a:r>
            <a:endParaRPr lang="en-US" altLang="ja-JP" sz="2000" dirty="0" smtClean="0"/>
          </a:p>
          <a:p>
            <a:pPr marL="179388" indent="-179388"/>
            <a:r>
              <a:rPr lang="ja-JP" altLang="en-US" sz="2000" dirty="0" smtClean="0"/>
              <a:t>４ 通所系サービスを利用した場合の取扱い</a:t>
            </a:r>
            <a:endParaRPr lang="en-US" altLang="ja-JP" sz="2000" dirty="0" smtClean="0"/>
          </a:p>
          <a:p>
            <a:pPr marL="179388" indent="-179388"/>
            <a:r>
              <a:rPr lang="ja-JP" altLang="en-US" sz="2000" dirty="0" smtClean="0"/>
              <a:t>５ 短期入所系サービスを利用した場合の取扱い</a:t>
            </a:r>
            <a:endParaRPr lang="en-US" altLang="ja-JP" sz="2000" dirty="0" smtClean="0"/>
          </a:p>
          <a:p>
            <a:pPr marL="179388" indent="-179388"/>
            <a:r>
              <a:rPr lang="ja-JP" altLang="en-US" sz="2000" dirty="0" smtClean="0"/>
              <a:t>６ 同一敷地内建物等に居住する利用者に対する取扱い</a:t>
            </a:r>
            <a:endParaRPr lang="en-US" altLang="ja-JP" sz="2000" dirty="0" smtClean="0"/>
          </a:p>
          <a:p>
            <a:pPr marL="179388" indent="-179388"/>
            <a:r>
              <a:rPr lang="ja-JP" altLang="en-US" sz="2000" dirty="0" smtClean="0"/>
              <a:t>７各種加算</a:t>
            </a:r>
            <a:endParaRPr lang="en-US" altLang="ja-JP" sz="2000" dirty="0" smtClean="0"/>
          </a:p>
          <a:p>
            <a:pPr marL="360363" indent="-179388"/>
            <a:r>
              <a:rPr lang="ja-JP" altLang="en-US" sz="2000" dirty="0"/>
              <a:t>（１</a:t>
            </a:r>
            <a:r>
              <a:rPr lang="ja-JP" altLang="en-US" sz="2000" dirty="0" smtClean="0"/>
              <a:t>）緊急時訪問看護加算</a:t>
            </a:r>
            <a:endParaRPr lang="en-US" altLang="ja-JP" sz="2000" dirty="0" smtClean="0"/>
          </a:p>
          <a:p>
            <a:pPr marL="360363" indent="-179388"/>
            <a:r>
              <a:rPr lang="ja-JP" altLang="en-US" sz="2000" dirty="0"/>
              <a:t>（２</a:t>
            </a:r>
            <a:r>
              <a:rPr lang="ja-JP" altLang="en-US" sz="2000" dirty="0" smtClean="0"/>
              <a:t>）特別管理加算</a:t>
            </a:r>
            <a:endParaRPr lang="en-US" altLang="ja-JP" sz="2000" dirty="0" smtClean="0"/>
          </a:p>
          <a:p>
            <a:pPr marL="360363" indent="-179388"/>
            <a:r>
              <a:rPr lang="ja-JP" altLang="en-US" sz="2000" dirty="0"/>
              <a:t>（３</a:t>
            </a:r>
            <a:r>
              <a:rPr lang="ja-JP" altLang="en-US" sz="2000" dirty="0" smtClean="0"/>
              <a:t>）初期加算</a:t>
            </a:r>
            <a:endParaRPr lang="en-US" altLang="ja-JP" sz="2000" dirty="0" smtClean="0"/>
          </a:p>
          <a:p>
            <a:pPr marL="360363" indent="-179388"/>
            <a:r>
              <a:rPr lang="ja-JP" altLang="en-US" sz="2000" dirty="0" smtClean="0"/>
              <a:t>（４）ターミナルケア加算</a:t>
            </a:r>
            <a:endParaRPr lang="en-US" altLang="ja-JP" sz="2000" dirty="0" smtClean="0"/>
          </a:p>
          <a:p>
            <a:pPr marL="360363" indent="-179388"/>
            <a:r>
              <a:rPr lang="ja-JP" altLang="en-US" sz="2000" dirty="0"/>
              <a:t>（５</a:t>
            </a:r>
            <a:r>
              <a:rPr lang="ja-JP" altLang="en-US" sz="2000" dirty="0" smtClean="0"/>
              <a:t>）退院時共同指導加算</a:t>
            </a:r>
            <a:endParaRPr lang="en-US" altLang="ja-JP" sz="2000" dirty="0" smtClean="0"/>
          </a:p>
          <a:p>
            <a:pPr marL="360363" indent="-179388"/>
            <a:r>
              <a:rPr lang="ja-JP" altLang="en-US" sz="2000" dirty="0" smtClean="0"/>
              <a:t>（６）総合マネジメント体制強化加算</a:t>
            </a:r>
            <a:endParaRPr lang="en-US" altLang="ja-JP" sz="2000" dirty="0" smtClean="0"/>
          </a:p>
          <a:p>
            <a:pPr marL="360363" indent="-179388"/>
            <a:r>
              <a:rPr lang="ja-JP" altLang="en-US" sz="2000" dirty="0" smtClean="0"/>
              <a:t>（７）生活機能向上連携加算</a:t>
            </a:r>
            <a:endParaRPr lang="en-US" altLang="ja-JP" sz="2000" dirty="0" smtClean="0"/>
          </a:p>
          <a:p>
            <a:pPr marL="360363" indent="-179388"/>
            <a:r>
              <a:rPr lang="ja-JP" altLang="en-US" sz="2000" dirty="0" smtClean="0"/>
              <a:t>（８）認知症専門ケア加算</a:t>
            </a:r>
            <a:endParaRPr lang="en-US" altLang="ja-JP" sz="2000" dirty="0" smtClean="0"/>
          </a:p>
          <a:p>
            <a:pPr marL="360363" indent="-179388"/>
            <a:r>
              <a:rPr lang="ja-JP" altLang="en-US" sz="2000" dirty="0"/>
              <a:t>（９</a:t>
            </a:r>
            <a:r>
              <a:rPr lang="ja-JP" altLang="en-US" sz="2000" dirty="0" smtClean="0"/>
              <a:t>）口腔連携強化加算</a:t>
            </a:r>
            <a:endParaRPr lang="en-US" altLang="ja-JP" sz="2000" dirty="0" smtClean="0"/>
          </a:p>
          <a:p>
            <a:pPr marL="360363" indent="-179388"/>
            <a:r>
              <a:rPr lang="ja-JP" altLang="en-US" sz="2000" dirty="0" smtClean="0"/>
              <a:t>（</a:t>
            </a:r>
            <a:r>
              <a:rPr lang="en-US" altLang="ja-JP" sz="2000" dirty="0" smtClean="0"/>
              <a:t>10</a:t>
            </a:r>
            <a:r>
              <a:rPr lang="ja-JP" altLang="en-US" sz="2000" dirty="0" smtClean="0"/>
              <a:t>）サービス提供体制強化加算</a:t>
            </a:r>
            <a:endParaRPr lang="en-US" altLang="ja-JP" sz="2000" dirty="0" smtClean="0"/>
          </a:p>
          <a:p>
            <a:pPr marL="360363" indent="-179388"/>
            <a:r>
              <a:rPr lang="ja-JP" altLang="en-US" sz="2000" dirty="0" smtClean="0"/>
              <a:t>（</a:t>
            </a:r>
            <a:r>
              <a:rPr lang="en-US" altLang="ja-JP" sz="2000" dirty="0" smtClean="0"/>
              <a:t>11</a:t>
            </a:r>
            <a:r>
              <a:rPr lang="ja-JP" altLang="en-US" sz="2000" dirty="0" smtClean="0"/>
              <a:t>）介護職員等処遇改善加算</a:t>
            </a:r>
            <a:endParaRPr lang="en-US" altLang="ja-JP" sz="2000" dirty="0" smtClean="0"/>
          </a:p>
          <a:p>
            <a:pPr marL="360363" indent="-360363"/>
            <a:r>
              <a:rPr lang="ja-JP" altLang="en-US" sz="2000" dirty="0"/>
              <a:t>その他</a:t>
            </a:r>
            <a:r>
              <a:rPr lang="ja-JP" altLang="en-US" sz="2000" dirty="0" smtClean="0"/>
              <a:t>のお知らせ</a:t>
            </a:r>
            <a:endParaRPr lang="ja-JP" altLang="en-US" sz="2000" dirty="0"/>
          </a:p>
        </p:txBody>
      </p:sp>
    </p:spTree>
    <p:extLst>
      <p:ext uri="{BB962C8B-B14F-4D97-AF65-F5344CB8AC3E}">
        <p14:creationId xmlns:p14="http://schemas.microsoft.com/office/powerpoint/2010/main" val="20096740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0104" y="6310312"/>
            <a:ext cx="2743200" cy="365125"/>
          </a:xfrm>
        </p:spPr>
        <p:txBody>
          <a:bodyPr/>
          <a:lstStyle/>
          <a:p>
            <a:fld id="{D339279A-9CE5-4E47-B07B-F5EE1F1AD395}" type="slidenum">
              <a:rPr kumimoji="1" lang="ja-JP" altLang="en-US" smtClean="0"/>
              <a:t>68</a:t>
            </a:fld>
            <a:endParaRPr kumimoji="1" lang="ja-JP" altLang="en-US" dirty="0"/>
          </a:p>
        </p:txBody>
      </p:sp>
      <p:sp>
        <p:nvSpPr>
          <p:cNvPr id="5" name="正方形/長方形 4"/>
          <p:cNvSpPr/>
          <p:nvPr/>
        </p:nvSpPr>
        <p:spPr>
          <a:xfrm>
            <a:off x="0" y="7546"/>
            <a:ext cx="12192000" cy="830997"/>
          </a:xfrm>
          <a:prstGeom prst="rect">
            <a:avLst/>
          </a:prstGeom>
        </p:spPr>
        <p:txBody>
          <a:bodyPr wrap="square">
            <a:spAutoFit/>
          </a:bodyPr>
          <a:lstStyle/>
          <a:p>
            <a:endParaRPr lang="en-US" altLang="ja-JP" sz="800" b="1" dirty="0" smtClean="0"/>
          </a:p>
          <a:p>
            <a:r>
              <a:rPr lang="ja-JP" altLang="en-US" sz="2000" b="1" dirty="0" smtClean="0"/>
              <a:t>１ 基本単位の取扱い（定期巡回・随時対応型訪問介護看護費）　　　　　　　　　　　</a:t>
            </a:r>
            <a:r>
              <a:rPr lang="ja-JP" altLang="en-US" sz="2000" dirty="0" smtClean="0"/>
              <a:t>（</a:t>
            </a:r>
            <a:r>
              <a:rPr lang="en-US" altLang="ja-JP" sz="2000" dirty="0" smtClean="0"/>
              <a:t>1</a:t>
            </a:r>
            <a:r>
              <a:rPr lang="ja-JP" altLang="en-US" sz="2000" dirty="0" smtClean="0"/>
              <a:t>月</a:t>
            </a:r>
            <a:r>
              <a:rPr lang="ja-JP" altLang="en-US" sz="2000" dirty="0"/>
              <a:t>につき</a:t>
            </a:r>
            <a:r>
              <a:rPr lang="ja-JP" altLang="en-US" sz="2000" dirty="0" smtClean="0"/>
              <a:t>）</a:t>
            </a:r>
            <a:endParaRPr lang="en-US" altLang="ja-JP" sz="2000" dirty="0" smtClean="0"/>
          </a:p>
          <a:p>
            <a:endParaRPr lang="en-US" altLang="ja-JP" sz="2000" b="1" dirty="0" smtClean="0"/>
          </a:p>
        </p:txBody>
      </p:sp>
      <p:graphicFrame>
        <p:nvGraphicFramePr>
          <p:cNvPr id="4" name="表 3"/>
          <p:cNvGraphicFramePr>
            <a:graphicFrameLocks noGrp="1"/>
          </p:cNvGraphicFramePr>
          <p:nvPr>
            <p:extLst>
              <p:ext uri="{D42A27DB-BD31-4B8C-83A1-F6EECF244321}">
                <p14:modId xmlns:p14="http://schemas.microsoft.com/office/powerpoint/2010/main" val="2391446274"/>
              </p:ext>
            </p:extLst>
          </p:nvPr>
        </p:nvGraphicFramePr>
        <p:xfrm>
          <a:off x="157160" y="737232"/>
          <a:ext cx="11846144" cy="3291840"/>
        </p:xfrm>
        <a:graphic>
          <a:graphicData uri="http://schemas.openxmlformats.org/drawingml/2006/table">
            <a:tbl>
              <a:tblPr firstRow="1" bandRow="1">
                <a:tableStyleId>{5C22544A-7EE6-4342-B048-85BDC9FD1C3A}</a:tableStyleId>
              </a:tblPr>
              <a:tblGrid>
                <a:gridCol w="1515344">
                  <a:extLst>
                    <a:ext uri="{9D8B030D-6E8A-4147-A177-3AD203B41FA5}">
                      <a16:colId xmlns:a16="http://schemas.microsoft.com/office/drawing/2014/main" val="2975721822"/>
                    </a:ext>
                  </a:extLst>
                </a:gridCol>
                <a:gridCol w="3642443">
                  <a:extLst>
                    <a:ext uri="{9D8B030D-6E8A-4147-A177-3AD203B41FA5}">
                      <a16:colId xmlns:a16="http://schemas.microsoft.com/office/drawing/2014/main" val="2112225260"/>
                    </a:ext>
                  </a:extLst>
                </a:gridCol>
                <a:gridCol w="3671888">
                  <a:extLst>
                    <a:ext uri="{9D8B030D-6E8A-4147-A177-3AD203B41FA5}">
                      <a16:colId xmlns:a16="http://schemas.microsoft.com/office/drawing/2014/main" val="2483734467"/>
                    </a:ext>
                  </a:extLst>
                </a:gridCol>
                <a:gridCol w="3016469">
                  <a:extLst>
                    <a:ext uri="{9D8B030D-6E8A-4147-A177-3AD203B41FA5}">
                      <a16:colId xmlns:a16="http://schemas.microsoft.com/office/drawing/2014/main" val="1925878268"/>
                    </a:ext>
                  </a:extLst>
                </a:gridCol>
              </a:tblGrid>
              <a:tr h="282632">
                <a:tc>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85725" algn="l"/>
                      <a:r>
                        <a:rPr kumimoji="1" lang="ja-JP" altLang="en-US" sz="2000" b="0" dirty="0" smtClean="0">
                          <a:solidFill>
                            <a:schemeClr val="tx1"/>
                          </a:solidFill>
                        </a:rPr>
                        <a:t>① </a:t>
                      </a:r>
                      <a:r>
                        <a:rPr lang="ja-JP" altLang="en-US" sz="2000" b="0" dirty="0" smtClean="0">
                          <a:solidFill>
                            <a:schemeClr val="tx1"/>
                          </a:solidFill>
                        </a:rPr>
                        <a:t>定期巡回・随時対応型訪問介護看護費</a:t>
                      </a:r>
                      <a:r>
                        <a:rPr lang="en-US" altLang="ja-JP" sz="2000" b="0" dirty="0" smtClean="0">
                          <a:solidFill>
                            <a:schemeClr val="tx1"/>
                          </a:solidFill>
                        </a:rPr>
                        <a:t>(Ⅰ)</a:t>
                      </a:r>
                      <a:r>
                        <a:rPr lang="ja-JP" altLang="en-US" sz="2000" b="0" dirty="0" smtClean="0">
                          <a:solidFill>
                            <a:schemeClr val="tx1"/>
                          </a:solidFill>
                        </a:rPr>
                        <a:t>（一体型</a:t>
                      </a:r>
                      <a:r>
                        <a:rPr lang="en-US" altLang="ja-JP" sz="2000" b="0" dirty="0" smtClean="0">
                          <a:solidFill>
                            <a:schemeClr val="tx1"/>
                          </a:solidFill>
                        </a:rPr>
                        <a:t>)</a:t>
                      </a:r>
                    </a:p>
                    <a:p>
                      <a:pPr marL="269875" indent="-269875" algn="l"/>
                      <a:r>
                        <a:rPr kumimoji="1" lang="ja-JP" altLang="en-US" sz="2000" b="0" spc="-100" baseline="0" dirty="0" smtClean="0">
                          <a:solidFill>
                            <a:schemeClr val="tx1"/>
                          </a:solidFill>
                        </a:rPr>
                        <a:t>（訪問看護サービスを行わない場合</a:t>
                      </a:r>
                      <a:r>
                        <a:rPr kumimoji="1" lang="en-US" altLang="ja-JP" sz="2000" b="0" spc="-100" baseline="0" dirty="0" smtClean="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85725" algn="l"/>
                      <a:r>
                        <a:rPr kumimoji="1" lang="ja-JP" altLang="en-US" sz="2000" b="0" dirty="0" smtClean="0">
                          <a:solidFill>
                            <a:schemeClr val="tx1"/>
                          </a:solidFill>
                        </a:rPr>
                        <a:t>② </a:t>
                      </a:r>
                      <a:r>
                        <a:rPr lang="ja-JP" altLang="en-US" sz="2000" b="0" dirty="0" smtClean="0">
                          <a:solidFill>
                            <a:schemeClr val="tx1"/>
                          </a:solidFill>
                        </a:rPr>
                        <a:t>定期巡回・随時対応型訪問介護看護費</a:t>
                      </a:r>
                      <a:r>
                        <a:rPr lang="en-US" altLang="ja-JP" sz="2000" b="0" dirty="0" smtClean="0">
                          <a:solidFill>
                            <a:schemeClr val="tx1"/>
                          </a:solidFill>
                        </a:rPr>
                        <a:t>(Ⅰ)</a:t>
                      </a:r>
                      <a:r>
                        <a:rPr lang="ja-JP" altLang="en-US" sz="2000" b="0" dirty="0" smtClean="0">
                          <a:solidFill>
                            <a:schemeClr val="tx1"/>
                          </a:solidFill>
                        </a:rPr>
                        <a:t>（一体型</a:t>
                      </a:r>
                      <a:r>
                        <a:rPr lang="en-US" altLang="ja-JP" sz="2000" b="0" dirty="0" smtClean="0">
                          <a:solidFill>
                            <a:schemeClr val="tx1"/>
                          </a:solidFill>
                        </a:rPr>
                        <a:t>)</a:t>
                      </a:r>
                    </a:p>
                    <a:p>
                      <a:pPr marL="269875" indent="-269875" algn="l"/>
                      <a:r>
                        <a:rPr kumimoji="1" lang="ja-JP" altLang="en-US" sz="2000" b="0" dirty="0" smtClean="0">
                          <a:solidFill>
                            <a:schemeClr val="tx1"/>
                          </a:solidFill>
                        </a:rPr>
                        <a:t>（訪問看護サービスを行う場合）</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000" b="0" dirty="0" smtClean="0">
                          <a:solidFill>
                            <a:schemeClr val="tx1"/>
                          </a:solidFill>
                        </a:rPr>
                        <a:t>③</a:t>
                      </a:r>
                      <a:r>
                        <a:rPr kumimoji="1" lang="ja-JP" altLang="en-US" sz="2000" b="0" baseline="0" dirty="0" smtClean="0">
                          <a:solidFill>
                            <a:schemeClr val="tx1"/>
                          </a:solidFill>
                        </a:rPr>
                        <a:t> </a:t>
                      </a:r>
                      <a:r>
                        <a:rPr kumimoji="1" lang="ja-JP" altLang="en-US" sz="2000" b="0" i="0" u="none" strike="noStrike" kern="1200" cap="none" spc="0" normalizeH="0" baseline="0" noProof="0" dirty="0" smtClean="0">
                          <a:ln>
                            <a:noFill/>
                          </a:ln>
                          <a:solidFill>
                            <a:prstClr val="black"/>
                          </a:solidFill>
                          <a:effectLst/>
                          <a:uLnTx/>
                          <a:uFillTx/>
                          <a:latin typeface="+mn-lt"/>
                          <a:ea typeface="+mn-ea"/>
                          <a:cs typeface="+mn-cs"/>
                        </a:rPr>
                        <a:t>定期巡回・随時対応型訪問介護看護費</a:t>
                      </a:r>
                      <a:r>
                        <a:rPr kumimoji="1" lang="en-US" altLang="ja-JP" sz="2000" b="0" i="0" u="none" strike="noStrike" kern="1200" cap="none" spc="0" normalizeH="0" baseline="0" noProof="0" dirty="0" smtClean="0">
                          <a:ln>
                            <a:noFill/>
                          </a:ln>
                          <a:solidFill>
                            <a:prstClr val="black"/>
                          </a:solidFill>
                          <a:effectLst/>
                          <a:uLnTx/>
                          <a:uFillTx/>
                          <a:latin typeface="+mn-lt"/>
                          <a:ea typeface="+mn-ea"/>
                          <a:cs typeface="+mn-cs"/>
                        </a:rPr>
                        <a:t>(Ⅱ)</a:t>
                      </a:r>
                      <a:r>
                        <a:rPr kumimoji="1" lang="ja-JP" altLang="en-US" sz="2000" b="0" dirty="0" smtClean="0">
                          <a:solidFill>
                            <a:schemeClr val="tx1"/>
                          </a:solidFill>
                        </a:rPr>
                        <a:t> </a:t>
                      </a:r>
                      <a:endParaRPr kumimoji="1" lang="en-US" altLang="ja-JP" sz="2000" b="0" dirty="0" smtClean="0">
                        <a:solidFill>
                          <a:schemeClr val="tx1"/>
                        </a:solidFill>
                      </a:endParaRPr>
                    </a:p>
                    <a:p>
                      <a:pPr algn="ctr"/>
                      <a:r>
                        <a:rPr kumimoji="1" lang="ja-JP" altLang="en-US" sz="2000" b="0" dirty="0" smtClean="0">
                          <a:solidFill>
                            <a:schemeClr val="tx1"/>
                          </a:solidFill>
                        </a:rPr>
                        <a:t>（連携型）</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4879517"/>
                  </a:ext>
                </a:extLst>
              </a:tr>
              <a:tr h="370840">
                <a:tc>
                  <a:txBody>
                    <a:bodyPr/>
                    <a:lstStyle/>
                    <a:p>
                      <a:pPr algn="ctr"/>
                      <a:r>
                        <a:rPr kumimoji="1" lang="ja-JP" altLang="en-US" sz="2000" dirty="0" smtClean="0"/>
                        <a:t>要介護１</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solidFill>
                            <a:schemeClr val="tx1"/>
                          </a:solidFill>
                        </a:rPr>
                        <a:t>5,446</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solidFill>
                            <a:schemeClr val="tx1"/>
                          </a:solidFill>
                        </a:rPr>
                        <a:t>7,946</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solidFill>
                            <a:schemeClr val="tx1"/>
                          </a:solidFill>
                        </a:rPr>
                        <a:t>5,446</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8389997"/>
                  </a:ext>
                </a:extLst>
              </a:tr>
              <a:tr h="370840">
                <a:tc>
                  <a:txBody>
                    <a:bodyPr/>
                    <a:lstStyle/>
                    <a:p>
                      <a:pPr algn="ctr"/>
                      <a:r>
                        <a:rPr kumimoji="1" lang="ja-JP" altLang="en-US" sz="2000" dirty="0" smtClean="0"/>
                        <a:t>要介護２</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9,720</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12,413</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9,720</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968176"/>
                  </a:ext>
                </a:extLst>
              </a:tr>
              <a:tr h="370840">
                <a:tc>
                  <a:txBody>
                    <a:bodyPr/>
                    <a:lstStyle/>
                    <a:p>
                      <a:pPr algn="ctr"/>
                      <a:r>
                        <a:rPr kumimoji="1" lang="ja-JP" altLang="en-US" sz="2000" dirty="0" smtClean="0"/>
                        <a:t>要介護３</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16,140</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18,948</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16,140</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473558"/>
                  </a:ext>
                </a:extLst>
              </a:tr>
              <a:tr h="370840">
                <a:tc>
                  <a:txBody>
                    <a:bodyPr/>
                    <a:lstStyle/>
                    <a:p>
                      <a:pPr algn="ctr"/>
                      <a:r>
                        <a:rPr kumimoji="1" lang="ja-JP" altLang="en-US" sz="2000" dirty="0" smtClean="0"/>
                        <a:t>要介護４</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20,417</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23,358</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20,417</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5866897"/>
                  </a:ext>
                </a:extLst>
              </a:tr>
              <a:tr h="370840">
                <a:tc>
                  <a:txBody>
                    <a:bodyPr/>
                    <a:lstStyle/>
                    <a:p>
                      <a:pPr algn="ctr"/>
                      <a:r>
                        <a:rPr kumimoji="1" lang="ja-JP" altLang="en-US" sz="2000" dirty="0" smtClean="0"/>
                        <a:t>要介護５</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24,692</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28,298</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24,692</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641222"/>
                  </a:ext>
                </a:extLst>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3044140359"/>
              </p:ext>
            </p:extLst>
          </p:nvPr>
        </p:nvGraphicFramePr>
        <p:xfrm>
          <a:off x="454965" y="4206874"/>
          <a:ext cx="7015396" cy="2286000"/>
        </p:xfrm>
        <a:graphic>
          <a:graphicData uri="http://schemas.openxmlformats.org/drawingml/2006/table">
            <a:tbl>
              <a:tblPr firstRow="1" bandRow="1">
                <a:tableStyleId>{5C22544A-7EE6-4342-B048-85BDC9FD1C3A}</a:tableStyleId>
              </a:tblPr>
              <a:tblGrid>
                <a:gridCol w="5006714">
                  <a:extLst>
                    <a:ext uri="{9D8B030D-6E8A-4147-A177-3AD203B41FA5}">
                      <a16:colId xmlns:a16="http://schemas.microsoft.com/office/drawing/2014/main" val="2356119460"/>
                    </a:ext>
                  </a:extLst>
                </a:gridCol>
                <a:gridCol w="2008682">
                  <a:extLst>
                    <a:ext uri="{9D8B030D-6E8A-4147-A177-3AD203B41FA5}">
                      <a16:colId xmlns:a16="http://schemas.microsoft.com/office/drawing/2014/main" val="1430208468"/>
                    </a:ext>
                  </a:extLst>
                </a:gridCol>
              </a:tblGrid>
              <a:tr h="651767">
                <a:tc gridSpan="2">
                  <a:txBody>
                    <a:bodyPr/>
                    <a:lstStyle/>
                    <a:p>
                      <a:r>
                        <a:rPr lang="ja-JP" altLang="en-US" sz="2000" b="0" dirty="0" smtClean="0">
                          <a:solidFill>
                            <a:schemeClr val="tx1"/>
                          </a:solidFill>
                        </a:rPr>
                        <a:t>④ 定期巡回・随時対応型訪問介護看護費（</a:t>
                      </a:r>
                      <a:r>
                        <a:rPr lang="en-US" altLang="ja-JP" sz="2000" b="0" dirty="0" smtClean="0">
                          <a:solidFill>
                            <a:schemeClr val="tx1"/>
                          </a:solidFill>
                        </a:rPr>
                        <a:t>Ⅲ</a:t>
                      </a:r>
                      <a:r>
                        <a:rPr lang="ja-JP" altLang="en-US" sz="2000" b="0" dirty="0" smtClean="0">
                          <a:solidFill>
                            <a:schemeClr val="tx1"/>
                          </a:solidFill>
                        </a:rPr>
                        <a:t>）</a:t>
                      </a:r>
                      <a:endParaRPr lang="en-US" altLang="ja-JP" sz="2000" b="0" dirty="0" smtClean="0">
                        <a:solidFill>
                          <a:schemeClr val="tx1"/>
                        </a:solidFill>
                      </a:endParaRPr>
                    </a:p>
                    <a:p>
                      <a:pPr algn="r"/>
                      <a:r>
                        <a:rPr lang="en-US" altLang="ja-JP" sz="2000" b="0" dirty="0" smtClean="0">
                          <a:solidFill>
                            <a:schemeClr val="tx1"/>
                          </a:solidFill>
                        </a:rPr>
                        <a:t>※</a:t>
                      </a:r>
                      <a:r>
                        <a:rPr lang="ja-JP" altLang="en-US" sz="2000" b="0" dirty="0" smtClean="0">
                          <a:solidFill>
                            <a:schemeClr val="tx1"/>
                          </a:solidFill>
                        </a:rPr>
                        <a:t>夜間のみに行うものに限る</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8805728"/>
                  </a:ext>
                </a:extLst>
              </a:tr>
              <a:tr h="370840">
                <a:tc>
                  <a:txBody>
                    <a:bodyPr/>
                    <a:lstStyle/>
                    <a:p>
                      <a:pPr algn="ctr"/>
                      <a:r>
                        <a:rPr kumimoji="1" lang="ja-JP" altLang="en-US" sz="2000" dirty="0" smtClean="0"/>
                        <a:t>基本夜間訪問サービス費　（</a:t>
                      </a:r>
                      <a:r>
                        <a:rPr kumimoji="1" lang="en-US" altLang="ja-JP" sz="2000" dirty="0" smtClean="0"/>
                        <a:t>1</a:t>
                      </a:r>
                      <a:r>
                        <a:rPr kumimoji="1" lang="ja-JP" altLang="en-US" sz="2000" dirty="0" smtClean="0"/>
                        <a:t>月につき）</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989</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1767031"/>
                  </a:ext>
                </a:extLst>
              </a:tr>
              <a:tr h="370840">
                <a:tc>
                  <a:txBody>
                    <a:bodyPr/>
                    <a:lstStyle/>
                    <a:p>
                      <a:pPr algn="ctr"/>
                      <a:r>
                        <a:rPr kumimoji="1" lang="ja-JP" altLang="en-US" sz="2000" dirty="0" smtClean="0"/>
                        <a:t>定期巡回サービス費　　　（</a:t>
                      </a:r>
                      <a:r>
                        <a:rPr kumimoji="1" lang="en-US" altLang="ja-JP" sz="2000" dirty="0" smtClean="0"/>
                        <a:t>1</a:t>
                      </a:r>
                      <a:r>
                        <a:rPr kumimoji="1" lang="ja-JP" altLang="en-US" sz="2000" dirty="0" smtClean="0"/>
                        <a:t>回につき）</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372</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070870"/>
                  </a:ext>
                </a:extLst>
              </a:tr>
              <a:tr h="370840">
                <a:tc>
                  <a:txBody>
                    <a:bodyPr/>
                    <a:lstStyle/>
                    <a:p>
                      <a:pPr algn="ctr"/>
                      <a:r>
                        <a:rPr kumimoji="1" lang="ja-JP" altLang="en-US" sz="2000" dirty="0" smtClean="0"/>
                        <a:t>随時訪問サービス費</a:t>
                      </a:r>
                      <a:r>
                        <a:rPr kumimoji="1" lang="en-US" altLang="ja-JP" sz="2000" dirty="0" smtClean="0"/>
                        <a:t>(Ⅰ)</a:t>
                      </a:r>
                      <a:r>
                        <a:rPr kumimoji="1" lang="ja-JP" altLang="en-US" sz="2000" dirty="0" smtClean="0"/>
                        <a:t>　 （</a:t>
                      </a:r>
                      <a:r>
                        <a:rPr kumimoji="1" lang="en-US" altLang="ja-JP" sz="2000" dirty="0" smtClean="0"/>
                        <a:t>1</a:t>
                      </a:r>
                      <a:r>
                        <a:rPr kumimoji="1" lang="ja-JP" altLang="en-US" sz="2000" dirty="0" smtClean="0"/>
                        <a:t>回につき）</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567</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1828641"/>
                  </a:ext>
                </a:extLst>
              </a:tr>
              <a:tr h="370840">
                <a:tc>
                  <a:txBody>
                    <a:bodyPr/>
                    <a:lstStyle/>
                    <a:p>
                      <a:pPr algn="ctr"/>
                      <a:r>
                        <a:rPr kumimoji="1" lang="ja-JP" altLang="en-US" sz="2000" dirty="0" smtClean="0"/>
                        <a:t>随時訪問サービス費</a:t>
                      </a:r>
                      <a:r>
                        <a:rPr kumimoji="1" lang="en-US" altLang="ja-JP" sz="2000" dirty="0" smtClean="0"/>
                        <a:t>(Ⅱ)</a:t>
                      </a:r>
                      <a:r>
                        <a:rPr kumimoji="1" lang="ja-JP" altLang="en-US" sz="2000" dirty="0" smtClean="0"/>
                        <a:t>　 （</a:t>
                      </a:r>
                      <a:r>
                        <a:rPr kumimoji="1" lang="en-US" altLang="ja-JP" sz="2000" dirty="0" smtClean="0"/>
                        <a:t>1</a:t>
                      </a:r>
                      <a:r>
                        <a:rPr kumimoji="1" lang="ja-JP" altLang="en-US" sz="2000" dirty="0" smtClean="0"/>
                        <a:t>回につき）</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764</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3211519"/>
                  </a:ext>
                </a:extLst>
              </a:tr>
            </a:tbl>
          </a:graphicData>
        </a:graphic>
      </p:graphicFrame>
    </p:spTree>
    <p:extLst>
      <p:ext uri="{BB962C8B-B14F-4D97-AF65-F5344CB8AC3E}">
        <p14:creationId xmlns:p14="http://schemas.microsoft.com/office/powerpoint/2010/main" val="20178338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86331"/>
            <a:ext cx="2743200" cy="365125"/>
          </a:xfrm>
        </p:spPr>
        <p:txBody>
          <a:bodyPr/>
          <a:lstStyle/>
          <a:p>
            <a:fld id="{41D9830F-53EB-46B6-9EC0-C4C68F82A889}" type="slidenum">
              <a:rPr kumimoji="1" lang="ja-JP" altLang="en-US" smtClean="0"/>
              <a:t>69</a:t>
            </a:fld>
            <a:endParaRPr kumimoji="1" lang="ja-JP" altLang="en-US" dirty="0"/>
          </a:p>
        </p:txBody>
      </p:sp>
      <p:sp>
        <p:nvSpPr>
          <p:cNvPr id="4" name="正方形/長方形 3"/>
          <p:cNvSpPr/>
          <p:nvPr/>
        </p:nvSpPr>
        <p:spPr>
          <a:xfrm>
            <a:off x="0" y="15147"/>
            <a:ext cx="12192000" cy="3477875"/>
          </a:xfrm>
          <a:prstGeom prst="rect">
            <a:avLst/>
          </a:prstGeom>
          <a:ln w="6350">
            <a:noFill/>
            <a:prstDash val="sysDot"/>
          </a:ln>
        </p:spPr>
        <p:txBody>
          <a:bodyPr wrap="square" anchor="ctr" anchorCtr="0">
            <a:spAutoFit/>
          </a:bodyPr>
          <a:lstStyle/>
          <a:p>
            <a:pPr marL="179388" indent="-179388"/>
            <a:r>
              <a:rPr lang="en-US" altLang="ja-JP" sz="2000" dirty="0" smtClean="0"/>
              <a:t>※ </a:t>
            </a:r>
            <a:r>
              <a:rPr lang="ja-JP" altLang="en-US" sz="2000" dirty="0" smtClean="0"/>
              <a:t>定期</a:t>
            </a:r>
            <a:r>
              <a:rPr lang="ja-JP" altLang="en-US" sz="2000" dirty="0"/>
              <a:t>巡回・随時対応型訪問介護</a:t>
            </a:r>
            <a:r>
              <a:rPr lang="ja-JP" altLang="en-US" sz="2000" dirty="0" smtClean="0"/>
              <a:t>看護費</a:t>
            </a:r>
            <a:r>
              <a:rPr lang="en-US" altLang="ja-JP" sz="2000" dirty="0" smtClean="0"/>
              <a:t>(Ⅰ)</a:t>
            </a:r>
            <a:r>
              <a:rPr lang="ja-JP" altLang="en-US" sz="2000" dirty="0" smtClean="0"/>
              <a:t>又は</a:t>
            </a:r>
            <a:r>
              <a:rPr lang="en-US" altLang="ja-JP" sz="2000" dirty="0" smtClean="0"/>
              <a:t>(Ⅱ)</a:t>
            </a:r>
            <a:r>
              <a:rPr lang="ja-JP" altLang="en-US" sz="2000" dirty="0" smtClean="0"/>
              <a:t>を</a:t>
            </a:r>
            <a:r>
              <a:rPr lang="ja-JP" altLang="en-US" sz="2000" dirty="0"/>
              <a:t>算定している間は、当該利用者に</a:t>
            </a:r>
            <a:r>
              <a:rPr lang="ja-JP" altLang="en-US" sz="2000" dirty="0" smtClean="0"/>
              <a:t>係る他の訪問サービスのうち、次の算定はしない。</a:t>
            </a:r>
            <a:endParaRPr lang="en-US" altLang="ja-JP" sz="2000" dirty="0" smtClean="0"/>
          </a:p>
          <a:p>
            <a:pPr marL="179388"/>
            <a:r>
              <a:rPr lang="ja-JP" altLang="en-US" sz="2000" dirty="0" smtClean="0"/>
              <a:t>・訪問</a:t>
            </a:r>
            <a:r>
              <a:rPr lang="ja-JP" altLang="en-US" sz="2000" dirty="0"/>
              <a:t>介護費（通院等乗降介助に係るものを</a:t>
            </a:r>
            <a:r>
              <a:rPr lang="ja-JP" altLang="en-US" sz="2000" dirty="0" smtClean="0"/>
              <a:t>除く）</a:t>
            </a:r>
            <a:endParaRPr lang="en-US" altLang="ja-JP" sz="2000" dirty="0" smtClean="0"/>
          </a:p>
          <a:p>
            <a:pPr marL="179388"/>
            <a:r>
              <a:rPr lang="ja-JP" altLang="en-US" sz="2000" dirty="0"/>
              <a:t>・</a:t>
            </a:r>
            <a:r>
              <a:rPr lang="ja-JP" altLang="en-US" sz="2000" dirty="0" smtClean="0"/>
              <a:t>訪問</a:t>
            </a:r>
            <a:r>
              <a:rPr lang="ja-JP" altLang="en-US" sz="2000" dirty="0"/>
              <a:t>看護費（連携型指定定期巡回・随時対応型訪問介護看護を利用している場合を</a:t>
            </a:r>
            <a:r>
              <a:rPr lang="ja-JP" altLang="en-US" sz="2000" dirty="0" smtClean="0"/>
              <a:t>除く）</a:t>
            </a:r>
            <a:endParaRPr lang="en-US" altLang="ja-JP" sz="2000" dirty="0" smtClean="0"/>
          </a:p>
          <a:p>
            <a:pPr marL="179388"/>
            <a:r>
              <a:rPr lang="ja-JP" altLang="en-US" sz="2000" dirty="0"/>
              <a:t>・</a:t>
            </a:r>
            <a:r>
              <a:rPr lang="ja-JP" altLang="en-US" sz="2000" dirty="0" smtClean="0"/>
              <a:t>夜間</a:t>
            </a:r>
            <a:r>
              <a:rPr lang="ja-JP" altLang="en-US" sz="2000" dirty="0"/>
              <a:t>対応型訪問</a:t>
            </a:r>
            <a:r>
              <a:rPr lang="ja-JP" altLang="en-US" sz="2000" dirty="0" smtClean="0"/>
              <a:t>介護費</a:t>
            </a:r>
            <a:endParaRPr lang="en-US" altLang="ja-JP" sz="2000" dirty="0" smtClean="0"/>
          </a:p>
          <a:p>
            <a:pPr marL="179388" indent="-179388"/>
            <a:r>
              <a:rPr lang="en-US" altLang="ja-JP" sz="2000" dirty="0" smtClean="0"/>
              <a:t>※ </a:t>
            </a:r>
            <a:r>
              <a:rPr lang="ja-JP" altLang="en-US" sz="2000" dirty="0" smtClean="0"/>
              <a:t>定期</a:t>
            </a:r>
            <a:r>
              <a:rPr lang="ja-JP" altLang="en-US" sz="2000" dirty="0"/>
              <a:t>巡回・随時対応型訪問介護看護費（</a:t>
            </a:r>
            <a:r>
              <a:rPr lang="en-US" altLang="ja-JP" sz="2000" dirty="0"/>
              <a:t>Ⅲ</a:t>
            </a:r>
            <a:r>
              <a:rPr lang="ja-JP" altLang="en-US" sz="2000" dirty="0"/>
              <a:t>）を算定している間は、当該利用者に</a:t>
            </a:r>
            <a:r>
              <a:rPr lang="ja-JP" altLang="en-US" sz="2000" dirty="0" smtClean="0"/>
              <a:t>係る他</a:t>
            </a:r>
            <a:r>
              <a:rPr lang="ja-JP" altLang="en-US" sz="2000" dirty="0"/>
              <a:t>の訪問サービスのうち</a:t>
            </a:r>
            <a:r>
              <a:rPr lang="ja-JP" altLang="en-US" sz="2000" dirty="0" smtClean="0"/>
              <a:t>、</a:t>
            </a:r>
            <a:r>
              <a:rPr lang="ja-JP" altLang="en-US" sz="2000" dirty="0"/>
              <a:t>次の算定は</a:t>
            </a:r>
            <a:r>
              <a:rPr lang="ja-JP" altLang="en-US" sz="2000" dirty="0" smtClean="0"/>
              <a:t>しない。</a:t>
            </a:r>
            <a:endParaRPr lang="en-US" altLang="ja-JP" sz="2000" dirty="0"/>
          </a:p>
          <a:p>
            <a:pPr marL="179388"/>
            <a:r>
              <a:rPr lang="ja-JP" altLang="en-US" sz="2000" dirty="0" smtClean="0"/>
              <a:t>・夜間</a:t>
            </a:r>
            <a:r>
              <a:rPr lang="ja-JP" altLang="en-US" sz="2000" dirty="0"/>
              <a:t>対応型訪問</a:t>
            </a:r>
            <a:r>
              <a:rPr lang="ja-JP" altLang="en-US" sz="2000" dirty="0" smtClean="0"/>
              <a:t>介護費</a:t>
            </a:r>
            <a:endParaRPr lang="en-US" altLang="ja-JP" sz="2000" dirty="0" smtClean="0"/>
          </a:p>
          <a:p>
            <a:pPr marL="179388" indent="-179388"/>
            <a:r>
              <a:rPr lang="en-US" altLang="ja-JP" sz="2000" dirty="0" smtClean="0"/>
              <a:t>※ </a:t>
            </a:r>
            <a:r>
              <a:rPr lang="ja-JP" altLang="en-US" sz="2000" dirty="0" smtClean="0"/>
              <a:t>この</a:t>
            </a:r>
            <a:r>
              <a:rPr lang="ja-JP" altLang="en-US" sz="2000" dirty="0"/>
              <a:t>場合において、定期巡回・随時対応型訪問介護看護の利用を開始した初日における当該利用開始時以前に提供されたサービスに係る訪問介護費等及び利用終了日における当該利用終了時以後に提供されたサービスに係る訪問介護費等は算定</a:t>
            </a:r>
            <a:r>
              <a:rPr lang="ja-JP" altLang="en-US" sz="2000" dirty="0" smtClean="0"/>
              <a:t>できる。 </a:t>
            </a:r>
            <a:endParaRPr lang="ja-JP" altLang="en-US" sz="2000" dirty="0"/>
          </a:p>
        </p:txBody>
      </p:sp>
      <p:sp>
        <p:nvSpPr>
          <p:cNvPr id="7" name="正方形/長方形 6"/>
          <p:cNvSpPr/>
          <p:nvPr/>
        </p:nvSpPr>
        <p:spPr>
          <a:xfrm>
            <a:off x="162393" y="3690823"/>
            <a:ext cx="11867213" cy="4037447"/>
          </a:xfrm>
          <a:prstGeom prst="rect">
            <a:avLst/>
          </a:prstGeom>
          <a:ln w="6350">
            <a:solidFill>
              <a:schemeClr val="tx1"/>
            </a:solidFill>
            <a:prstDash val="sysDot"/>
          </a:ln>
        </p:spPr>
        <p:txBody>
          <a:bodyPr wrap="square" tIns="36000" bIns="0" anchor="ctr" anchorCtr="0">
            <a:spAutoFit/>
          </a:bodyPr>
          <a:lstStyle/>
          <a:p>
            <a:pPr marL="179388" lvl="0" indent="-179388"/>
            <a:r>
              <a:rPr lang="ja-JP" altLang="en-US" sz="2000" dirty="0" smtClean="0">
                <a:solidFill>
                  <a:prstClr val="black"/>
                </a:solidFill>
              </a:rPr>
              <a:t>〇「定期</a:t>
            </a:r>
            <a:r>
              <a:rPr lang="ja-JP" altLang="en-US" sz="2000" dirty="0">
                <a:solidFill>
                  <a:prstClr val="black"/>
                </a:solidFill>
              </a:rPr>
              <a:t>巡回・随時対応型訪問介護看護費</a:t>
            </a:r>
            <a:r>
              <a:rPr lang="en-US" altLang="ja-JP" sz="2000" dirty="0">
                <a:solidFill>
                  <a:prstClr val="black"/>
                </a:solidFill>
              </a:rPr>
              <a:t>(Ⅰ</a:t>
            </a:r>
            <a:r>
              <a:rPr lang="en-US" altLang="ja-JP" sz="2000" dirty="0" smtClean="0">
                <a:solidFill>
                  <a:prstClr val="black"/>
                </a:solidFill>
              </a:rPr>
              <a:t>)</a:t>
            </a:r>
            <a:r>
              <a:rPr lang="ja-JP" altLang="en-US" sz="2000" dirty="0" smtClean="0">
                <a:solidFill>
                  <a:prstClr val="black"/>
                </a:solidFill>
              </a:rPr>
              <a:t>（訪問</a:t>
            </a:r>
            <a:r>
              <a:rPr lang="ja-JP" altLang="en-US" sz="2000" dirty="0">
                <a:solidFill>
                  <a:prstClr val="black"/>
                </a:solidFill>
              </a:rPr>
              <a:t>看護サービスを行う場合） </a:t>
            </a:r>
            <a:r>
              <a:rPr lang="ja-JP" altLang="en-US" sz="2000" dirty="0" smtClean="0">
                <a:solidFill>
                  <a:prstClr val="black"/>
                </a:solidFill>
              </a:rPr>
              <a:t>」の取扱い</a:t>
            </a:r>
            <a:endParaRPr lang="en-US" altLang="ja-JP" sz="2000" dirty="0" smtClean="0">
              <a:solidFill>
                <a:prstClr val="black"/>
              </a:solidFill>
            </a:endParaRPr>
          </a:p>
          <a:p>
            <a:pPr marL="179388" lvl="0" indent="-179388"/>
            <a:r>
              <a:rPr lang="en-US" altLang="ja-JP" sz="2000" dirty="0" smtClean="0">
                <a:solidFill>
                  <a:prstClr val="black"/>
                </a:solidFill>
              </a:rPr>
              <a:t>(</a:t>
            </a:r>
            <a:r>
              <a:rPr lang="en-US" altLang="ja-JP" sz="2000" dirty="0">
                <a:solidFill>
                  <a:prstClr val="black"/>
                </a:solidFill>
              </a:rPr>
              <a:t>1</a:t>
            </a:r>
            <a:r>
              <a:rPr lang="ja-JP" altLang="en-US" sz="2000" dirty="0">
                <a:solidFill>
                  <a:prstClr val="black"/>
                </a:solidFill>
              </a:rPr>
              <a:t>）通院が困難な利用者（末期の悪性腫瘍その他別に厚生労働大臣が定める疾病等の患者を除く）に対して算定する</a:t>
            </a:r>
            <a:r>
              <a:rPr lang="ja-JP" altLang="en-US" sz="2000" dirty="0" smtClean="0">
                <a:solidFill>
                  <a:prstClr val="black"/>
                </a:solidFill>
              </a:rPr>
              <a:t>。</a:t>
            </a:r>
            <a:endParaRPr lang="en-US" altLang="ja-JP" sz="2000" dirty="0" smtClean="0">
              <a:solidFill>
                <a:prstClr val="black"/>
              </a:solidFill>
            </a:endParaRPr>
          </a:p>
          <a:p>
            <a:pPr marL="360363" lvl="0"/>
            <a:r>
              <a:rPr lang="ja-JP" altLang="en-US" sz="2000" dirty="0" smtClean="0">
                <a:solidFill>
                  <a:prstClr val="black"/>
                </a:solidFill>
              </a:rPr>
              <a:t>ただし准</a:t>
            </a:r>
            <a:r>
              <a:rPr lang="ja-JP" altLang="en-US" sz="2000" dirty="0">
                <a:solidFill>
                  <a:prstClr val="black"/>
                </a:solidFill>
              </a:rPr>
              <a:t>看護師が訪問看護サービスを行った場合は、所定単位数の</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98</a:t>
            </a:r>
            <a:r>
              <a:rPr lang="ja-JP" altLang="en-US" sz="2000" dirty="0">
                <a:solidFill>
                  <a:prstClr val="black"/>
                </a:solidFill>
              </a:rPr>
              <a:t>を</a:t>
            </a:r>
            <a:r>
              <a:rPr lang="ja-JP" altLang="en-US" sz="2000" dirty="0" smtClean="0">
                <a:solidFill>
                  <a:prstClr val="black"/>
                </a:solidFill>
              </a:rPr>
              <a:t>算定する。</a:t>
            </a:r>
            <a:endParaRPr lang="en-US" altLang="ja-JP" sz="2000" dirty="0" smtClean="0">
              <a:solidFill>
                <a:prstClr val="black"/>
              </a:solidFill>
            </a:endParaRPr>
          </a:p>
          <a:p>
            <a:pPr marL="360363" lvl="0"/>
            <a:endParaRPr lang="en-US" altLang="ja-JP" sz="2000" dirty="0">
              <a:solidFill>
                <a:prstClr val="black"/>
              </a:solidFill>
            </a:endParaRPr>
          </a:p>
          <a:p>
            <a:pPr marL="360363" lvl="0"/>
            <a:endParaRPr lang="en-US" altLang="ja-JP" sz="2000" dirty="0" smtClean="0">
              <a:solidFill>
                <a:prstClr val="black"/>
              </a:solidFill>
            </a:endParaRPr>
          </a:p>
          <a:p>
            <a:pPr marL="360363" lvl="0"/>
            <a:endParaRPr lang="en-US" altLang="ja-JP" sz="2000" dirty="0">
              <a:solidFill>
                <a:prstClr val="black"/>
              </a:solidFill>
            </a:endParaRPr>
          </a:p>
          <a:p>
            <a:pPr marL="360363" lvl="0"/>
            <a:endParaRPr lang="en-US" altLang="ja-JP" sz="2000" dirty="0" smtClean="0">
              <a:solidFill>
                <a:prstClr val="black"/>
              </a:solidFill>
            </a:endParaRPr>
          </a:p>
          <a:p>
            <a:pPr marL="360363" lvl="0"/>
            <a:endParaRPr lang="en-US" altLang="ja-JP" sz="2000" dirty="0">
              <a:solidFill>
                <a:prstClr val="black"/>
              </a:solidFill>
            </a:endParaRPr>
          </a:p>
          <a:p>
            <a:pPr marL="360363" lvl="0"/>
            <a:endParaRPr lang="en-US" altLang="ja-JP" sz="2000" dirty="0">
              <a:solidFill>
                <a:prstClr val="black"/>
              </a:solidFill>
            </a:endParaRPr>
          </a:p>
          <a:p>
            <a:pPr marL="269875" lvl="0" indent="-269875"/>
            <a:endParaRPr lang="en-US" altLang="ja-JP" sz="2000" dirty="0" smtClean="0">
              <a:solidFill>
                <a:prstClr val="black"/>
              </a:solidFill>
            </a:endParaRPr>
          </a:p>
          <a:p>
            <a:pPr marL="269875" lvl="0" indent="-269875"/>
            <a:endParaRPr lang="en-US" altLang="ja-JP" sz="2000" dirty="0">
              <a:solidFill>
                <a:prstClr val="black"/>
              </a:solidFill>
            </a:endParaRPr>
          </a:p>
          <a:p>
            <a:pPr marL="269875" lvl="0" indent="-269875"/>
            <a:endParaRPr lang="en-US" altLang="ja-JP" sz="2000" dirty="0" smtClean="0">
              <a:solidFill>
                <a:prstClr val="black"/>
              </a:solidFill>
            </a:endParaRPr>
          </a:p>
        </p:txBody>
      </p:sp>
      <p:sp>
        <p:nvSpPr>
          <p:cNvPr id="10" name="正方形/長方形 9"/>
          <p:cNvSpPr/>
          <p:nvPr/>
        </p:nvSpPr>
        <p:spPr>
          <a:xfrm>
            <a:off x="643442" y="5062892"/>
            <a:ext cx="11182662" cy="1323439"/>
          </a:xfrm>
          <a:prstGeom prst="rect">
            <a:avLst/>
          </a:prstGeom>
          <a:ln w="6350">
            <a:solidFill>
              <a:schemeClr val="tx1"/>
            </a:solidFill>
            <a:prstDash val="sysDot"/>
          </a:ln>
        </p:spPr>
        <p:txBody>
          <a:bodyPr wrap="square" bIns="0" anchor="ctr" anchorCtr="0">
            <a:spAutoFit/>
          </a:bodyPr>
          <a:lstStyle/>
          <a:p>
            <a:pPr lvl="0"/>
            <a:r>
              <a:rPr lang="en-US" altLang="ja-JP" sz="2000" dirty="0">
                <a:solidFill>
                  <a:prstClr val="black"/>
                </a:solidFill>
              </a:rPr>
              <a:t>【</a:t>
            </a:r>
            <a:r>
              <a:rPr lang="ja-JP" altLang="en-US" sz="2000" dirty="0">
                <a:solidFill>
                  <a:prstClr val="black"/>
                </a:solidFill>
              </a:rPr>
              <a:t>通院が困難な利用者</a:t>
            </a:r>
            <a:r>
              <a:rPr lang="en-US" altLang="ja-JP" sz="2000" dirty="0">
                <a:solidFill>
                  <a:prstClr val="black"/>
                </a:solidFill>
              </a:rPr>
              <a:t>】</a:t>
            </a:r>
            <a:r>
              <a:rPr lang="ja-JP" altLang="en-US" sz="2000" dirty="0">
                <a:solidFill>
                  <a:prstClr val="black"/>
                </a:solidFill>
              </a:rPr>
              <a:t> </a:t>
            </a:r>
          </a:p>
          <a:p>
            <a:pPr marL="179388" lvl="0"/>
            <a:r>
              <a:rPr lang="ja-JP" altLang="en-US" sz="2000" dirty="0">
                <a:solidFill>
                  <a:prstClr val="black"/>
                </a:solidFill>
              </a:rPr>
              <a:t>通院の可否にかかわらず、療養生活を送る上での居宅での支援が不可避な者に対して、ケアマネジメントの結果、訪問看護サービスの提供が必要と判断された場合は訪問看護サービス利用者に係る定期巡回・随時対応型訪問介護看護費</a:t>
            </a:r>
            <a:r>
              <a:rPr lang="en-US" altLang="ja-JP" sz="2000" dirty="0">
                <a:solidFill>
                  <a:prstClr val="black"/>
                </a:solidFill>
              </a:rPr>
              <a:t>(Ⅰ)</a:t>
            </a:r>
            <a:r>
              <a:rPr lang="ja-JP" altLang="en-US" sz="2000" dirty="0">
                <a:solidFill>
                  <a:prstClr val="black"/>
                </a:solidFill>
              </a:rPr>
              <a:t>を算定できる。 </a:t>
            </a:r>
          </a:p>
        </p:txBody>
      </p:sp>
    </p:spTree>
    <p:extLst>
      <p:ext uri="{BB962C8B-B14F-4D97-AF65-F5344CB8AC3E}">
        <p14:creationId xmlns:p14="http://schemas.microsoft.com/office/powerpoint/2010/main" val="130841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7</a:t>
            </a:fld>
            <a:endParaRPr kumimoji="1" lang="ja-JP" altLang="en-US" dirty="0"/>
          </a:p>
        </p:txBody>
      </p:sp>
      <p:sp>
        <p:nvSpPr>
          <p:cNvPr id="7"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２　令和６年度菊陽町所管介護サービス事業者等の運営指導結果</a:t>
            </a:r>
            <a:endParaRPr lang="ja-JP" altLang="en-US" sz="2400" b="1" dirty="0"/>
          </a:p>
        </p:txBody>
      </p:sp>
      <p:pic>
        <p:nvPicPr>
          <p:cNvPr id="8" name="図 7"/>
          <p:cNvPicPr>
            <a:picLocks noChangeAspect="1"/>
          </p:cNvPicPr>
          <p:nvPr/>
        </p:nvPicPr>
        <p:blipFill>
          <a:blip r:embed="rId4"/>
          <a:stretch>
            <a:fillRect/>
          </a:stretch>
        </p:blipFill>
        <p:spPr>
          <a:xfrm>
            <a:off x="788319" y="648034"/>
            <a:ext cx="10328860" cy="5844841"/>
          </a:xfrm>
          <a:prstGeom prst="rect">
            <a:avLst/>
          </a:prstGeom>
          <a:ln>
            <a:solidFill>
              <a:schemeClr val="tx1"/>
            </a:solidFill>
          </a:ln>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8429335"/>
      </p:ext>
    </p:extLst>
  </p:cSld>
  <p:clrMapOvr>
    <a:masterClrMapping/>
  </p:clrMapOvr>
  <mc:AlternateContent xmlns:mc="http://schemas.openxmlformats.org/markup-compatibility/2006" xmlns:p14="http://schemas.microsoft.com/office/powerpoint/2010/main">
    <mc:Choice Requires="p14">
      <p:transition spd="slow" p14:dur="2000" advTm="10824"/>
    </mc:Choice>
    <mc:Fallback xmlns="">
      <p:transition spd="slow" advTm="1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1036" y="6342495"/>
            <a:ext cx="2743200" cy="365125"/>
          </a:xfrm>
        </p:spPr>
        <p:txBody>
          <a:bodyPr/>
          <a:lstStyle/>
          <a:p>
            <a:fld id="{41D9830F-53EB-46B6-9EC0-C4C68F82A889}" type="slidenum">
              <a:rPr kumimoji="1" lang="ja-JP" altLang="en-US" smtClean="0"/>
              <a:t>70</a:t>
            </a:fld>
            <a:endParaRPr kumimoji="1" lang="ja-JP" altLang="en-US" dirty="0"/>
          </a:p>
        </p:txBody>
      </p:sp>
      <p:sp>
        <p:nvSpPr>
          <p:cNvPr id="7" name="正方形/長方形 6"/>
          <p:cNvSpPr/>
          <p:nvPr/>
        </p:nvSpPr>
        <p:spPr>
          <a:xfrm>
            <a:off x="689547" y="-18120"/>
            <a:ext cx="10987791" cy="2806341"/>
          </a:xfrm>
          <a:prstGeom prst="rect">
            <a:avLst/>
          </a:prstGeom>
          <a:ln w="6350">
            <a:solidFill>
              <a:schemeClr val="tx1"/>
            </a:solidFill>
            <a:prstDash val="sysDot"/>
          </a:ln>
        </p:spPr>
        <p:txBody>
          <a:bodyPr wrap="square" tIns="36000" bIns="0" anchor="ctr" anchorCtr="0">
            <a:spAutoFit/>
          </a:bodyPr>
          <a:lstStyle/>
          <a:p>
            <a:r>
              <a:rPr lang="en-US" altLang="ja-JP" sz="2000" dirty="0" smtClean="0"/>
              <a:t>【</a:t>
            </a:r>
            <a:r>
              <a:rPr lang="ja-JP" altLang="en-US" sz="2000" dirty="0" smtClean="0"/>
              <a:t>厚生</a:t>
            </a:r>
            <a:r>
              <a:rPr lang="ja-JP" altLang="en-US" sz="2000" dirty="0"/>
              <a:t>労働大臣が定める疾病</a:t>
            </a:r>
            <a:r>
              <a:rPr lang="ja-JP" altLang="en-US" sz="2000" dirty="0" smtClean="0"/>
              <a:t>等</a:t>
            </a:r>
            <a:r>
              <a:rPr lang="en-US" altLang="ja-JP" sz="2000" dirty="0" smtClean="0"/>
              <a:t>】</a:t>
            </a:r>
            <a:r>
              <a:rPr lang="ja-JP" altLang="en-US" sz="2000" dirty="0" smtClean="0"/>
              <a:t> </a:t>
            </a:r>
            <a:endParaRPr lang="ja-JP" altLang="en-US" sz="2000" dirty="0"/>
          </a:p>
          <a:p>
            <a:pPr marL="179388"/>
            <a:r>
              <a:rPr lang="ja-JP" altLang="en-US" sz="2000" dirty="0"/>
              <a:t>多発性硬化症、重症筋無力症、スモン、筋萎縮性側索硬化症、脊髄小脳変性症、ハンチントン病、進行性筋ジストロフィー症、パーキンソン病関連疾患（進行性核上性麻痺、大脳皮質基底核変性症及びパーキンソン病（ホーエン・ヤールの重症度分類がステージ３以上であって生活機能障害度が</a:t>
            </a:r>
            <a:r>
              <a:rPr lang="en-US" altLang="ja-JP" sz="2000" dirty="0"/>
              <a:t>Ⅱ</a:t>
            </a:r>
            <a:r>
              <a:rPr lang="ja-JP" altLang="en-US" sz="2000" dirty="0"/>
              <a:t>度又は</a:t>
            </a:r>
            <a:r>
              <a:rPr lang="en-US" altLang="ja-JP" sz="2000" dirty="0"/>
              <a:t>Ⅲ</a:t>
            </a:r>
            <a:r>
              <a:rPr lang="ja-JP" altLang="en-US" sz="2000" dirty="0"/>
              <a:t>度のものに限る。）をいう。）多系統萎縮症（線条体黒質変性症、オリーブ橋小脳萎縮症及びシャイ・</a:t>
            </a:r>
            <a:r>
              <a:rPr lang="ja-JP" altLang="en-US" sz="2000" dirty="0" smtClean="0"/>
              <a:t>ドレーガー症候群</a:t>
            </a:r>
            <a:r>
              <a:rPr lang="ja-JP" altLang="en-US" sz="2000" dirty="0"/>
              <a:t>をいう。）、プリオン病、亜急性硬化性全脳炎、ライソゾーム病、副賢白質ジストロフィー、脊髄性筋萎縮症、球脊髄性筋萎縮症、慢性炎症性脱髄性多発神経炎、後天性免疫不全症候群、頸椎損傷及び人工呼吸器を使用している</a:t>
            </a:r>
            <a:r>
              <a:rPr lang="ja-JP" altLang="en-US" sz="2000" dirty="0" smtClean="0"/>
              <a:t>状態</a:t>
            </a:r>
            <a:endParaRPr lang="ja-JP" altLang="en-US" sz="2000" dirty="0"/>
          </a:p>
        </p:txBody>
      </p:sp>
      <p:sp>
        <p:nvSpPr>
          <p:cNvPr id="11" name="正方形/長方形 10"/>
          <p:cNvSpPr/>
          <p:nvPr/>
        </p:nvSpPr>
        <p:spPr>
          <a:xfrm>
            <a:off x="214745" y="-499572"/>
            <a:ext cx="11859491" cy="7469156"/>
          </a:xfrm>
          <a:prstGeom prst="rect">
            <a:avLst/>
          </a:prstGeom>
          <a:ln w="6350">
            <a:solidFill>
              <a:schemeClr val="tx1"/>
            </a:solidFill>
            <a:prstDash val="sysDot"/>
          </a:ln>
        </p:spPr>
        <p:txBody>
          <a:bodyPr wrap="square" bIns="36000" anchor="ctr" anchorCtr="0">
            <a:spAutoFit/>
          </a:bodyPr>
          <a:lstStyle/>
          <a:p>
            <a:pPr marL="269875" lvl="0" indent="-269875"/>
            <a:endParaRPr lang="en-US" altLang="ja-JP" sz="2000" dirty="0" smtClean="0">
              <a:solidFill>
                <a:prstClr val="black"/>
              </a:solidFill>
            </a:endParaRPr>
          </a:p>
          <a:p>
            <a:pPr marL="269875" lvl="0" indent="-269875"/>
            <a:endParaRPr lang="en-US" altLang="ja-JP" sz="2000" dirty="0" smtClean="0">
              <a:solidFill>
                <a:prstClr val="black"/>
              </a:solidFill>
            </a:endParaRPr>
          </a:p>
          <a:p>
            <a:pPr marL="269875" lvl="0" indent="-269875"/>
            <a:endParaRPr lang="en-US" altLang="ja-JP" sz="2000" dirty="0" smtClean="0">
              <a:solidFill>
                <a:prstClr val="black"/>
              </a:solidFill>
            </a:endParaRPr>
          </a:p>
          <a:p>
            <a:pPr marL="269875" lvl="0" indent="-269875"/>
            <a:endParaRPr lang="en-US" altLang="ja-JP" sz="2000" dirty="0" smtClean="0">
              <a:solidFill>
                <a:prstClr val="black"/>
              </a:solidFill>
            </a:endParaRPr>
          </a:p>
          <a:p>
            <a:pPr marL="269875" lvl="0" indent="-269875"/>
            <a:endParaRPr lang="en-US" altLang="ja-JP" sz="2000" dirty="0" smtClean="0">
              <a:solidFill>
                <a:prstClr val="black"/>
              </a:solidFill>
            </a:endParaRPr>
          </a:p>
          <a:p>
            <a:pPr marL="269875" lvl="0" indent="-269875"/>
            <a:endParaRPr lang="en-US" altLang="ja-JP" sz="2000" dirty="0" smtClean="0">
              <a:solidFill>
                <a:prstClr val="black"/>
              </a:solidFill>
            </a:endParaRPr>
          </a:p>
          <a:p>
            <a:pPr marL="269875" lvl="0" indent="-269875"/>
            <a:endParaRPr lang="en-US" altLang="ja-JP" sz="2000" dirty="0" smtClean="0">
              <a:solidFill>
                <a:prstClr val="black"/>
              </a:solidFill>
            </a:endParaRPr>
          </a:p>
          <a:p>
            <a:pPr lvl="0" algn="r"/>
            <a:endParaRPr lang="en-US" altLang="ja-JP" sz="2000" dirty="0" smtClean="0">
              <a:solidFill>
                <a:prstClr val="black"/>
              </a:solidFill>
            </a:endParaRPr>
          </a:p>
          <a:p>
            <a:pPr marL="269875" lvl="0" indent="-269875"/>
            <a:endParaRPr lang="en-US" altLang="ja-JP" sz="2000" dirty="0" smtClean="0">
              <a:solidFill>
                <a:prstClr val="black"/>
              </a:solidFill>
            </a:endParaRPr>
          </a:p>
          <a:p>
            <a:pPr marL="269875" lvl="0" indent="-269875"/>
            <a:endParaRPr lang="en-US" altLang="ja-JP" sz="2000" dirty="0" smtClean="0">
              <a:solidFill>
                <a:prstClr val="black"/>
              </a:solidFill>
            </a:endParaRPr>
          </a:p>
          <a:p>
            <a:pPr marL="269875" lvl="0" indent="-269875"/>
            <a:endParaRPr lang="en-US" altLang="ja-JP" sz="2000" dirty="0" smtClean="0">
              <a:solidFill>
                <a:prstClr val="black"/>
              </a:solidFill>
            </a:endParaRPr>
          </a:p>
          <a:p>
            <a:pPr marL="269875" lvl="0" indent="-269875"/>
            <a:r>
              <a:rPr lang="en-US" altLang="ja-JP" sz="2000" dirty="0" smtClean="0">
                <a:solidFill>
                  <a:prstClr val="black"/>
                </a:solidFill>
              </a:rPr>
              <a:t>(</a:t>
            </a:r>
            <a:r>
              <a:rPr lang="en-US" altLang="ja-JP" sz="2000" dirty="0">
                <a:solidFill>
                  <a:prstClr val="black"/>
                </a:solidFill>
              </a:rPr>
              <a:t>2</a:t>
            </a:r>
            <a:r>
              <a:rPr lang="ja-JP" altLang="en-US" sz="2000" dirty="0">
                <a:solidFill>
                  <a:prstClr val="black"/>
                </a:solidFill>
              </a:rPr>
              <a:t>）主治の医師の判断に基づいて交付された指示書の有効期間内に訪問看護サービスを行った場合に算定できる。</a:t>
            </a:r>
            <a:endParaRPr lang="en-US" altLang="ja-JP" sz="2000" dirty="0">
              <a:solidFill>
                <a:prstClr val="black"/>
              </a:solidFill>
            </a:endParaRPr>
          </a:p>
          <a:p>
            <a:pPr marL="269875" lvl="0" indent="-269875"/>
            <a:r>
              <a:rPr lang="en-US" altLang="ja-JP" sz="2000" dirty="0">
                <a:solidFill>
                  <a:prstClr val="black"/>
                </a:solidFill>
              </a:rPr>
              <a:t>(3</a:t>
            </a:r>
            <a:r>
              <a:rPr lang="ja-JP" altLang="en-US" sz="2000" dirty="0">
                <a:solidFill>
                  <a:prstClr val="black"/>
                </a:solidFill>
              </a:rPr>
              <a:t>）理学療法士、作業療法士又は言語聴覚士による訪問看護は、その訪問が看護業務の一環としてのリハビリテーションを中心としたものである場合に、看護職員の代わりに訪問させるという位置付けの</a:t>
            </a:r>
            <a:r>
              <a:rPr lang="ja-JP" altLang="en-US" sz="2000" dirty="0" smtClean="0">
                <a:solidFill>
                  <a:prstClr val="black"/>
                </a:solidFill>
              </a:rPr>
              <a:t>もの</a:t>
            </a:r>
            <a:r>
              <a:rPr lang="ja-JP" altLang="en-US" sz="2000" dirty="0">
                <a:solidFill>
                  <a:prstClr val="black"/>
                </a:solidFill>
              </a:rPr>
              <a:t>である</a:t>
            </a:r>
            <a:r>
              <a:rPr lang="ja-JP" altLang="en-US" sz="2000" dirty="0" smtClean="0">
                <a:solidFill>
                  <a:prstClr val="black"/>
                </a:solidFill>
              </a:rPr>
              <a:t>。</a:t>
            </a:r>
            <a:endParaRPr lang="en-US" altLang="ja-JP" sz="2000" dirty="0" smtClean="0">
              <a:solidFill>
                <a:prstClr val="black"/>
              </a:solidFill>
            </a:endParaRPr>
          </a:p>
          <a:p>
            <a:pPr marL="269875" lvl="0" indent="173038"/>
            <a:r>
              <a:rPr lang="ja-JP" altLang="en-US" sz="2000" dirty="0" smtClean="0">
                <a:solidFill>
                  <a:prstClr val="black"/>
                </a:solidFill>
              </a:rPr>
              <a:t>なお</a:t>
            </a:r>
            <a:r>
              <a:rPr lang="ja-JP" altLang="en-US" sz="2000" dirty="0">
                <a:solidFill>
                  <a:prstClr val="black"/>
                </a:solidFill>
              </a:rPr>
              <a:t>、言語聴覚士による訪問において提供されるものは、看護業務の一部として提供するものであるため、言語聴覚士の業務のうち保健師助産師看護師法の規定にかかわらず業とすることができるとされている診療の補助行為（言語聴覚士法第</a:t>
            </a:r>
            <a:r>
              <a:rPr lang="en-US" altLang="ja-JP" sz="2000" dirty="0">
                <a:solidFill>
                  <a:prstClr val="black"/>
                </a:solidFill>
              </a:rPr>
              <a:t>42</a:t>
            </a:r>
            <a:r>
              <a:rPr lang="ja-JP" altLang="en-US" sz="2000" dirty="0">
                <a:solidFill>
                  <a:prstClr val="black"/>
                </a:solidFill>
              </a:rPr>
              <a:t>条第</a:t>
            </a:r>
            <a:r>
              <a:rPr lang="en-US" altLang="ja-JP" sz="2000" dirty="0">
                <a:solidFill>
                  <a:prstClr val="black"/>
                </a:solidFill>
              </a:rPr>
              <a:t>1</a:t>
            </a:r>
            <a:r>
              <a:rPr lang="ja-JP" altLang="en-US" sz="2000" dirty="0">
                <a:solidFill>
                  <a:prstClr val="black"/>
                </a:solidFill>
              </a:rPr>
              <a:t>項）に限る</a:t>
            </a:r>
            <a:r>
              <a:rPr lang="ja-JP" altLang="en-US" sz="2000" dirty="0" smtClean="0">
                <a:solidFill>
                  <a:prstClr val="black"/>
                </a:solidFill>
              </a:rPr>
              <a:t>。</a:t>
            </a:r>
            <a:endParaRPr lang="en-US" altLang="ja-JP" sz="2000" dirty="0" smtClean="0">
              <a:solidFill>
                <a:prstClr val="black"/>
              </a:solidFill>
            </a:endParaRPr>
          </a:p>
          <a:p>
            <a:pPr marL="269875" lvl="0" indent="-269875"/>
            <a:r>
              <a:rPr lang="en-US" altLang="ja-JP" sz="2000" dirty="0">
                <a:solidFill>
                  <a:prstClr val="black"/>
                </a:solidFill>
              </a:rPr>
              <a:t>(4</a:t>
            </a:r>
            <a:r>
              <a:rPr lang="ja-JP" altLang="en-US" sz="2000" dirty="0" smtClean="0">
                <a:solidFill>
                  <a:prstClr val="black"/>
                </a:solidFill>
              </a:rPr>
              <a:t>）末期</a:t>
            </a:r>
            <a:r>
              <a:rPr lang="ja-JP" altLang="en-US" sz="2000" dirty="0">
                <a:solidFill>
                  <a:prstClr val="black"/>
                </a:solidFill>
              </a:rPr>
              <a:t>の悪性腫瘍その他の厚生労働大臣が定める疾病等の患者については、医療保険の給付の対象となるもので、訪問看護サービス利用者に係る定期巡回・随時対応型訪問介護看護費</a:t>
            </a:r>
            <a:r>
              <a:rPr lang="en-US" altLang="ja-JP" sz="2000" dirty="0">
                <a:solidFill>
                  <a:prstClr val="black"/>
                </a:solidFill>
              </a:rPr>
              <a:t>(Ⅰ)</a:t>
            </a:r>
            <a:r>
              <a:rPr lang="ja-JP" altLang="en-US" sz="2000" dirty="0">
                <a:solidFill>
                  <a:prstClr val="black"/>
                </a:solidFill>
              </a:rPr>
              <a:t>は算定しない。</a:t>
            </a:r>
          </a:p>
          <a:p>
            <a:pPr marL="263525" lvl="0" indent="166688"/>
            <a:r>
              <a:rPr lang="ja-JP" altLang="en-US" sz="2000" dirty="0">
                <a:solidFill>
                  <a:prstClr val="black"/>
                </a:solidFill>
              </a:rPr>
              <a:t>なお</a:t>
            </a:r>
            <a:r>
              <a:rPr lang="ja-JP" altLang="en-US" sz="2000" dirty="0" smtClean="0">
                <a:solidFill>
                  <a:prstClr val="black"/>
                </a:solidFill>
              </a:rPr>
              <a:t>、月</a:t>
            </a:r>
            <a:r>
              <a:rPr lang="ja-JP" altLang="en-US" sz="2000" dirty="0">
                <a:solidFill>
                  <a:prstClr val="black"/>
                </a:solidFill>
              </a:rPr>
              <a:t>途中から医療保険の給付の対象になる場合又は月途中から医療保険の給付の対象外となる場合には、医療保険の給付の対象となる期間に応じて日割り計算を行う</a:t>
            </a:r>
            <a:r>
              <a:rPr lang="ja-JP" altLang="en-US" sz="2000" dirty="0" smtClean="0">
                <a:solidFill>
                  <a:prstClr val="black"/>
                </a:solidFill>
              </a:rPr>
              <a:t>。</a:t>
            </a:r>
            <a:endParaRPr lang="en-US" altLang="ja-JP" sz="2000" dirty="0" smtClean="0">
              <a:solidFill>
                <a:prstClr val="black"/>
              </a:solidFill>
            </a:endParaRPr>
          </a:p>
          <a:p>
            <a:pPr marL="263525" lvl="0" indent="166688"/>
            <a:endParaRPr lang="ja-JP" altLang="en-US" sz="2000" dirty="0">
              <a:solidFill>
                <a:prstClr val="black"/>
              </a:solidFill>
            </a:endParaRPr>
          </a:p>
        </p:txBody>
      </p:sp>
    </p:spTree>
    <p:extLst>
      <p:ext uri="{BB962C8B-B14F-4D97-AF65-F5344CB8AC3E}">
        <p14:creationId xmlns:p14="http://schemas.microsoft.com/office/powerpoint/2010/main" val="1167874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2545" y="6356350"/>
            <a:ext cx="2743200" cy="365125"/>
          </a:xfrm>
        </p:spPr>
        <p:txBody>
          <a:bodyPr/>
          <a:lstStyle/>
          <a:p>
            <a:fld id="{41D9830F-53EB-46B6-9EC0-C4C68F82A889}" type="slidenum">
              <a:rPr kumimoji="1" lang="ja-JP" altLang="en-US" smtClean="0"/>
              <a:t>71</a:t>
            </a:fld>
            <a:endParaRPr kumimoji="1" lang="ja-JP" altLang="en-US"/>
          </a:p>
        </p:txBody>
      </p:sp>
      <p:sp>
        <p:nvSpPr>
          <p:cNvPr id="3" name="正方形/長方形 2"/>
          <p:cNvSpPr/>
          <p:nvPr/>
        </p:nvSpPr>
        <p:spPr>
          <a:xfrm>
            <a:off x="166255" y="-303312"/>
            <a:ext cx="11859490" cy="1938992"/>
          </a:xfrm>
          <a:prstGeom prst="rect">
            <a:avLst/>
          </a:prstGeom>
          <a:ln w="6350">
            <a:solidFill>
              <a:schemeClr val="tx1"/>
            </a:solidFill>
            <a:prstDash val="sysDot"/>
          </a:ln>
        </p:spPr>
        <p:txBody>
          <a:bodyPr wrap="square" anchor="ctr" anchorCtr="0">
            <a:spAutoFit/>
          </a:bodyPr>
          <a:lstStyle/>
          <a:p>
            <a:pPr marL="271463" indent="-271463"/>
            <a:endParaRPr lang="en-US" altLang="ja-JP" sz="2000" dirty="0" smtClean="0">
              <a:solidFill>
                <a:prstClr val="black"/>
              </a:solidFill>
            </a:endParaRPr>
          </a:p>
          <a:p>
            <a:pPr marL="271463" indent="-271463"/>
            <a:r>
              <a:rPr lang="en-US" altLang="ja-JP" sz="2000" dirty="0" smtClean="0">
                <a:solidFill>
                  <a:prstClr val="black"/>
                </a:solidFill>
              </a:rPr>
              <a:t>(5</a:t>
            </a:r>
            <a:r>
              <a:rPr lang="ja-JP" altLang="en-US" sz="2000" dirty="0" smtClean="0">
                <a:solidFill>
                  <a:prstClr val="black"/>
                </a:solidFill>
              </a:rPr>
              <a:t>）</a:t>
            </a:r>
            <a:r>
              <a:rPr lang="ja-JP" altLang="en-US" sz="2000" dirty="0"/>
              <a:t>居宅サービス計画上、准看護師が訪問することとされている場合に、事業所の事情により准看護師</a:t>
            </a:r>
            <a:r>
              <a:rPr lang="ja-JP" altLang="en-US" sz="2000" dirty="0" smtClean="0"/>
              <a:t>以外の</a:t>
            </a:r>
            <a:r>
              <a:rPr lang="ja-JP" altLang="en-US" sz="2000" dirty="0"/>
              <a:t>看護師等が訪問する場合については、所定単位数に</a:t>
            </a:r>
            <a:r>
              <a:rPr lang="en-US" altLang="ja-JP" sz="2000" dirty="0"/>
              <a:t>100</a:t>
            </a:r>
            <a:r>
              <a:rPr lang="ja-JP" altLang="en-US" sz="2000" dirty="0"/>
              <a:t>分の</a:t>
            </a:r>
            <a:r>
              <a:rPr lang="en-US" altLang="ja-JP" sz="2000" dirty="0"/>
              <a:t>98</a:t>
            </a:r>
            <a:r>
              <a:rPr lang="ja-JP" altLang="en-US" sz="2000" dirty="0"/>
              <a:t>を乗じて得た単位数を</a:t>
            </a:r>
            <a:r>
              <a:rPr lang="ja-JP" altLang="en-US" sz="2000" dirty="0" smtClean="0"/>
              <a:t>算定する。</a:t>
            </a:r>
            <a:endParaRPr lang="ja-JP" altLang="en-US" sz="2000" dirty="0"/>
          </a:p>
          <a:p>
            <a:pPr marL="271463" indent="171450"/>
            <a:r>
              <a:rPr lang="ja-JP" altLang="en-US" sz="2000" dirty="0"/>
              <a:t>また、居宅サービス計画上、准看護師以外の看護師等が訪問することとされている場合に、准看護師が </a:t>
            </a:r>
            <a:r>
              <a:rPr lang="ja-JP" altLang="en-US" sz="2000" dirty="0" smtClean="0"/>
              <a:t>訪問</a:t>
            </a:r>
            <a:r>
              <a:rPr lang="ja-JP" altLang="en-US" sz="2000" dirty="0"/>
              <a:t>する場合については、准看護師が訪問する場合の単位数（所定単位数の</a:t>
            </a:r>
            <a:r>
              <a:rPr lang="en-US" altLang="ja-JP" sz="2000" dirty="0"/>
              <a:t>100</a:t>
            </a:r>
            <a:r>
              <a:rPr lang="ja-JP" altLang="en-US" sz="2000" dirty="0"/>
              <a:t>分の</a:t>
            </a:r>
            <a:r>
              <a:rPr lang="en-US" altLang="ja-JP" sz="2000" dirty="0"/>
              <a:t>98</a:t>
            </a:r>
            <a:r>
              <a:rPr lang="ja-JP" altLang="en-US" sz="2000" dirty="0"/>
              <a:t>）を</a:t>
            </a:r>
            <a:r>
              <a:rPr lang="ja-JP" altLang="en-US" sz="2000" dirty="0" smtClean="0"/>
              <a:t>算定する。</a:t>
            </a:r>
            <a:endParaRPr lang="ja-JP" altLang="en-US" sz="2000" dirty="0"/>
          </a:p>
        </p:txBody>
      </p:sp>
      <p:sp>
        <p:nvSpPr>
          <p:cNvPr id="5" name="正方形/長方形 4"/>
          <p:cNvSpPr/>
          <p:nvPr/>
        </p:nvSpPr>
        <p:spPr>
          <a:xfrm>
            <a:off x="0" y="1784866"/>
            <a:ext cx="12192000" cy="5016758"/>
          </a:xfrm>
          <a:prstGeom prst="rect">
            <a:avLst/>
          </a:prstGeom>
        </p:spPr>
        <p:txBody>
          <a:bodyPr wrap="square">
            <a:spAutoFit/>
          </a:bodyPr>
          <a:lstStyle/>
          <a:p>
            <a:pPr marL="542925" lvl="0" indent="-542925"/>
            <a:r>
              <a:rPr lang="en-US" altLang="ja-JP" sz="2000" dirty="0" smtClean="0">
                <a:solidFill>
                  <a:prstClr val="black"/>
                </a:solidFill>
              </a:rPr>
              <a:t>※ </a:t>
            </a:r>
            <a:r>
              <a:rPr lang="ja-JP" altLang="en-US" sz="2000" dirty="0" smtClean="0">
                <a:solidFill>
                  <a:prstClr val="black"/>
                </a:solidFill>
              </a:rPr>
              <a:t>主</a:t>
            </a:r>
            <a:r>
              <a:rPr lang="ja-JP" altLang="en-US" sz="2000" dirty="0">
                <a:solidFill>
                  <a:prstClr val="black"/>
                </a:solidFill>
              </a:rPr>
              <a:t>治の医師の特別な指示があった場合の</a:t>
            </a:r>
            <a:r>
              <a:rPr lang="ja-JP" altLang="en-US" sz="2000" dirty="0" smtClean="0">
                <a:solidFill>
                  <a:prstClr val="black"/>
                </a:solidFill>
              </a:rPr>
              <a:t>取扱い</a:t>
            </a:r>
            <a:endParaRPr lang="ja-JP" altLang="en-US" sz="2000" dirty="0">
              <a:solidFill>
                <a:prstClr val="black"/>
              </a:solidFill>
            </a:endParaRPr>
          </a:p>
          <a:p>
            <a:pPr marL="185738" lvl="0" indent="171450"/>
            <a:r>
              <a:rPr lang="ja-JP" altLang="en-US" sz="2000" dirty="0">
                <a:solidFill>
                  <a:prstClr val="black"/>
                </a:solidFill>
              </a:rPr>
              <a:t>定期巡回・随時対応型訪問介護看護費</a:t>
            </a:r>
            <a:r>
              <a:rPr lang="en-US" altLang="ja-JP" sz="2000" dirty="0">
                <a:solidFill>
                  <a:prstClr val="black"/>
                </a:solidFill>
              </a:rPr>
              <a:t>(Ⅰ</a:t>
            </a:r>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訪問看護サービスを行う場合）について、利用者が急性増悪等により一時的に頻回の訪問看護を行う必要がある旨の特別指示又は特別指示書の交付があった場合は、交付の日から</a:t>
            </a:r>
            <a:r>
              <a:rPr lang="en-US" altLang="ja-JP" sz="2000" dirty="0">
                <a:solidFill>
                  <a:prstClr val="black"/>
                </a:solidFill>
              </a:rPr>
              <a:t>14</a:t>
            </a:r>
            <a:r>
              <a:rPr lang="ja-JP" altLang="en-US" sz="2000" dirty="0">
                <a:solidFill>
                  <a:prstClr val="black"/>
                </a:solidFill>
              </a:rPr>
              <a:t>日間を限度として、定期巡回・随時対応型訪問介護看護費</a:t>
            </a:r>
            <a:r>
              <a:rPr lang="en-US" altLang="ja-JP" sz="2000" dirty="0">
                <a:solidFill>
                  <a:prstClr val="black"/>
                </a:solidFill>
              </a:rPr>
              <a:t>(Ⅰ)</a:t>
            </a:r>
            <a:r>
              <a:rPr lang="ja-JP" altLang="en-US" sz="2000" dirty="0">
                <a:solidFill>
                  <a:prstClr val="black"/>
                </a:solidFill>
              </a:rPr>
              <a:t>（訪問看護サービスを</a:t>
            </a:r>
            <a:r>
              <a:rPr lang="ja-JP" altLang="en-US" sz="2000" dirty="0" smtClean="0">
                <a:solidFill>
                  <a:prstClr val="black"/>
                </a:solidFill>
              </a:rPr>
              <a:t>行わない場合）を算定する。</a:t>
            </a:r>
            <a:endParaRPr lang="en-US" altLang="ja-JP" sz="2000" dirty="0" smtClean="0">
              <a:solidFill>
                <a:prstClr val="black"/>
              </a:solidFill>
            </a:endParaRPr>
          </a:p>
          <a:p>
            <a:pPr marL="185738" lvl="0" indent="171450"/>
            <a:r>
              <a:rPr lang="ja-JP" altLang="en-US" sz="2000" dirty="0" smtClean="0">
                <a:solidFill>
                  <a:prstClr val="black"/>
                </a:solidFill>
              </a:rPr>
              <a:t>この場合の訪問看護は医療</a:t>
            </a:r>
            <a:r>
              <a:rPr lang="ja-JP" altLang="en-US" sz="2000" dirty="0">
                <a:solidFill>
                  <a:prstClr val="black"/>
                </a:solidFill>
              </a:rPr>
              <a:t>保険の給付対象となるもの</a:t>
            </a:r>
            <a:r>
              <a:rPr lang="ja-JP" altLang="en-US" sz="2000" dirty="0" smtClean="0">
                <a:solidFill>
                  <a:prstClr val="black"/>
                </a:solidFill>
              </a:rPr>
              <a:t>であり、訪問看護サービス利用者に係る「定期巡回・随時対応型訪問介護看護費</a:t>
            </a:r>
            <a:r>
              <a:rPr lang="en-US" altLang="ja-JP" sz="2000" dirty="0" smtClean="0">
                <a:solidFill>
                  <a:prstClr val="black"/>
                </a:solidFill>
              </a:rPr>
              <a:t>(Ⅰ)</a:t>
            </a:r>
            <a:r>
              <a:rPr lang="ja-JP" altLang="en-US" sz="2000" dirty="0" smtClean="0">
                <a:solidFill>
                  <a:prstClr val="black"/>
                </a:solidFill>
              </a:rPr>
              <a:t>（訪問看護サービスを行う場合）」は算定しない。</a:t>
            </a:r>
            <a:endParaRPr lang="en-US" altLang="ja-JP" sz="2000" dirty="0" smtClean="0">
              <a:solidFill>
                <a:prstClr val="black"/>
              </a:solidFill>
            </a:endParaRPr>
          </a:p>
          <a:p>
            <a:pPr marL="185738" lvl="0" indent="171450"/>
            <a:r>
              <a:rPr lang="ja-JP" altLang="en-US" sz="2000" dirty="0" smtClean="0">
                <a:solidFill>
                  <a:prstClr val="black"/>
                </a:solidFill>
              </a:rPr>
              <a:t>この</a:t>
            </a:r>
            <a:r>
              <a:rPr lang="ja-JP" altLang="en-US" sz="2000" dirty="0">
                <a:solidFill>
                  <a:prstClr val="black"/>
                </a:solidFill>
              </a:rPr>
              <a:t>場合においては日割り計算を行うこととし、日割り計算の方法については、当該月における、当該月の日数から当該医療保険の給付対象となる日数を減じた日数を、サービスコード表の訪問看護サービス利用者に係る定期巡回・随時対応型訪問介護</a:t>
            </a:r>
            <a:r>
              <a:rPr lang="ja-JP" altLang="en-US" sz="2000" dirty="0" smtClean="0">
                <a:solidFill>
                  <a:prstClr val="black"/>
                </a:solidFill>
              </a:rPr>
              <a:t>看護費</a:t>
            </a:r>
            <a:r>
              <a:rPr lang="en-US" altLang="ja-JP" sz="2000" dirty="0" smtClean="0">
                <a:solidFill>
                  <a:prstClr val="black"/>
                </a:solidFill>
              </a:rPr>
              <a:t>(Ⅰ)</a:t>
            </a:r>
            <a:r>
              <a:rPr lang="ja-JP" altLang="en-US" sz="2000" dirty="0" smtClean="0">
                <a:solidFill>
                  <a:prstClr val="black"/>
                </a:solidFill>
              </a:rPr>
              <a:t>の</a:t>
            </a:r>
            <a:r>
              <a:rPr lang="ja-JP" altLang="en-US" sz="2000" dirty="0">
                <a:solidFill>
                  <a:prstClr val="black"/>
                </a:solidFill>
              </a:rPr>
              <a:t>日割り単価に乗じて得た単位数と、当該医療保険の給付対象となる日数を、サービスコード表の訪問看護サービス利用者以外の利用者に係る定期巡回・随時対応型訪問介護</a:t>
            </a:r>
            <a:r>
              <a:rPr lang="ja-JP" altLang="en-US" sz="2000" dirty="0" smtClean="0">
                <a:solidFill>
                  <a:prstClr val="black"/>
                </a:solidFill>
              </a:rPr>
              <a:t>看護費</a:t>
            </a:r>
            <a:r>
              <a:rPr lang="en-US" altLang="ja-JP" sz="2000" dirty="0" smtClean="0">
                <a:solidFill>
                  <a:prstClr val="black"/>
                </a:solidFill>
              </a:rPr>
              <a:t>(Ⅰ)</a:t>
            </a:r>
            <a:r>
              <a:rPr lang="ja-JP" altLang="en-US" sz="2000" dirty="0" smtClean="0">
                <a:solidFill>
                  <a:prstClr val="black"/>
                </a:solidFill>
              </a:rPr>
              <a:t>の</a:t>
            </a:r>
            <a:r>
              <a:rPr lang="ja-JP" altLang="en-US" sz="2000" dirty="0">
                <a:solidFill>
                  <a:prstClr val="black"/>
                </a:solidFill>
              </a:rPr>
              <a:t>日割り単価に乗じて得た単位数とを合算した単位数を当該月の所定単位数とする</a:t>
            </a:r>
            <a:r>
              <a:rPr lang="ja-JP" altLang="en-US" sz="2000" dirty="0" smtClean="0">
                <a:solidFill>
                  <a:prstClr val="black"/>
                </a:solidFill>
              </a:rPr>
              <a:t>。</a:t>
            </a:r>
            <a:endParaRPr lang="en-US" altLang="ja-JP" sz="2000" dirty="0" smtClean="0">
              <a:solidFill>
                <a:prstClr val="black"/>
              </a:solidFill>
            </a:endParaRPr>
          </a:p>
          <a:p>
            <a:pPr marL="185738" lvl="0" indent="171450"/>
            <a:r>
              <a:rPr lang="ja-JP" altLang="en-US" sz="2000" dirty="0" smtClean="0">
                <a:solidFill>
                  <a:prstClr val="black"/>
                </a:solidFill>
              </a:rPr>
              <a:t>なお</a:t>
            </a:r>
            <a:r>
              <a:rPr lang="ja-JP" altLang="en-US" sz="2000" dirty="0">
                <a:solidFill>
                  <a:prstClr val="black"/>
                </a:solidFill>
              </a:rPr>
              <a:t>、医療機関において実施する訪問看護の利用者について、急性増悪等により一時的に頻回の訪問看護を行う必要があって、医療保険の給付対象となる場合には、頻回の訪問看護が必要な理由、その期間等については、診療録に記載しなければならない</a:t>
            </a:r>
            <a:r>
              <a:rPr lang="ja-JP" altLang="en-US" sz="2000" dirty="0" smtClean="0">
                <a:solidFill>
                  <a:prstClr val="black"/>
                </a:solidFill>
              </a:rPr>
              <a:t>。</a:t>
            </a:r>
            <a:endParaRPr lang="en-US" altLang="ja-JP" sz="2000" dirty="0">
              <a:solidFill>
                <a:prstClr val="black"/>
              </a:solidFill>
            </a:endParaRPr>
          </a:p>
        </p:txBody>
      </p:sp>
    </p:spTree>
    <p:extLst>
      <p:ext uri="{BB962C8B-B14F-4D97-AF65-F5344CB8AC3E}">
        <p14:creationId xmlns:p14="http://schemas.microsoft.com/office/powerpoint/2010/main" val="19355776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41D9830F-53EB-46B6-9EC0-C4C68F82A889}" type="slidenum">
              <a:rPr kumimoji="1" lang="ja-JP" altLang="en-US" smtClean="0"/>
              <a:t>72</a:t>
            </a:fld>
            <a:endParaRPr kumimoji="1" lang="ja-JP" altLang="en-US"/>
          </a:p>
        </p:txBody>
      </p:sp>
      <p:sp>
        <p:nvSpPr>
          <p:cNvPr id="3" name="正方形/長方形 2"/>
          <p:cNvSpPr/>
          <p:nvPr/>
        </p:nvSpPr>
        <p:spPr>
          <a:xfrm>
            <a:off x="0" y="0"/>
            <a:ext cx="12192000" cy="2246769"/>
          </a:xfrm>
          <a:prstGeom prst="rect">
            <a:avLst/>
          </a:prstGeom>
        </p:spPr>
        <p:txBody>
          <a:bodyPr wrap="square">
            <a:spAutoFit/>
          </a:bodyPr>
          <a:lstStyle/>
          <a:p>
            <a:pPr marL="542925" lvl="0" indent="-542925"/>
            <a:r>
              <a:rPr lang="ja-JP" altLang="en-US" sz="2000" b="1" dirty="0" smtClean="0">
                <a:solidFill>
                  <a:prstClr val="black"/>
                </a:solidFill>
              </a:rPr>
              <a:t>２ </a:t>
            </a:r>
            <a:r>
              <a:rPr lang="ja-JP" altLang="en-US" sz="2000" b="1" dirty="0">
                <a:solidFill>
                  <a:prstClr val="black"/>
                </a:solidFill>
              </a:rPr>
              <a:t>高齢者虐待防止措置未実施減算</a:t>
            </a:r>
          </a:p>
          <a:p>
            <a:pPr marL="179388" lvl="0" indent="180975"/>
            <a:r>
              <a:rPr lang="ja-JP" altLang="en-US" sz="2000" dirty="0">
                <a:solidFill>
                  <a:prstClr val="black"/>
                </a:solidFill>
              </a:rPr>
              <a:t>事業所において高齢者虐待が発生した場合ではなく、別に</a:t>
            </a:r>
            <a:r>
              <a:rPr lang="ja-JP" altLang="en-US" sz="2000" u="sng" dirty="0">
                <a:solidFill>
                  <a:prstClr val="black"/>
                </a:solidFill>
              </a:rPr>
              <a:t>厚生労働大臣が定める基準を満たしていない</a:t>
            </a:r>
            <a:r>
              <a:rPr lang="ja-JP" altLang="en-US" sz="2000" u="sng" dirty="0" smtClean="0">
                <a:solidFill>
                  <a:prstClr val="black"/>
                </a:solidFill>
              </a:rPr>
              <a:t>場合（</a:t>
            </a:r>
            <a:r>
              <a:rPr lang="ja-JP" altLang="en-US" sz="2000" dirty="0" smtClean="0"/>
              <a:t>下記</a:t>
            </a:r>
            <a:r>
              <a:rPr lang="ja-JP" altLang="en-US" sz="2000" dirty="0"/>
              <a:t>①から④の事実が生じた</a:t>
            </a:r>
            <a:r>
              <a:rPr lang="ja-JP" altLang="en-US" sz="2000" dirty="0" smtClean="0"/>
              <a:t>場合）</a:t>
            </a:r>
            <a:r>
              <a:rPr lang="ja-JP" altLang="en-US" sz="2000" dirty="0" smtClean="0">
                <a:solidFill>
                  <a:prstClr val="black"/>
                </a:solidFill>
              </a:rPr>
              <a:t>に、</a:t>
            </a:r>
            <a:r>
              <a:rPr lang="ja-JP" altLang="en-US" sz="2000" dirty="0"/>
              <a:t>速やかに改善計画を菊陽町長に提出した後、事実が生じた月から</a:t>
            </a:r>
            <a:r>
              <a:rPr lang="en-US" altLang="ja-JP" sz="2000" dirty="0"/>
              <a:t>3</a:t>
            </a:r>
            <a:r>
              <a:rPr lang="ja-JP" altLang="en-US" sz="2000" dirty="0"/>
              <a:t>月後に改善計画に基づく改善状況を菊陽町長に報告することとし、事実が生じた月の翌月から改善が認められた月までの間について、</a:t>
            </a:r>
            <a:r>
              <a:rPr lang="ja-JP" altLang="en-US" sz="2000" dirty="0" smtClean="0">
                <a:solidFill>
                  <a:prstClr val="black"/>
                </a:solidFill>
              </a:rPr>
              <a:t>利用者</a:t>
            </a:r>
            <a:r>
              <a:rPr lang="ja-JP" altLang="en-US" sz="2000" dirty="0">
                <a:solidFill>
                  <a:prstClr val="black"/>
                </a:solidFill>
              </a:rPr>
              <a:t>全員について、所定単位数の</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1</a:t>
            </a:r>
            <a:r>
              <a:rPr lang="ja-JP" altLang="en-US" sz="2000" dirty="0">
                <a:solidFill>
                  <a:prstClr val="black"/>
                </a:solidFill>
              </a:rPr>
              <a:t>に相当する単位数を所定単位数から減算する。</a:t>
            </a:r>
            <a:endParaRPr lang="en-US" altLang="ja-JP" sz="2000" dirty="0">
              <a:solidFill>
                <a:prstClr val="black"/>
              </a:solidFill>
            </a:endParaRPr>
          </a:p>
          <a:p>
            <a:pPr marL="185738" lvl="0" indent="171450">
              <a:tabLst>
                <a:tab pos="185738" algn="l"/>
              </a:tabLst>
            </a:pPr>
            <a:endParaRPr lang="en-US" altLang="ja-JP" sz="2000" dirty="0">
              <a:solidFill>
                <a:prstClr val="black"/>
              </a:solidFill>
            </a:endParaRPr>
          </a:p>
        </p:txBody>
      </p:sp>
      <p:sp>
        <p:nvSpPr>
          <p:cNvPr id="4" name="正方形/長方形 3"/>
          <p:cNvSpPr/>
          <p:nvPr/>
        </p:nvSpPr>
        <p:spPr>
          <a:xfrm>
            <a:off x="414338" y="1913244"/>
            <a:ext cx="11639982" cy="1611586"/>
          </a:xfrm>
          <a:prstGeom prst="rect">
            <a:avLst/>
          </a:prstGeom>
          <a:ln w="6350">
            <a:solidFill>
              <a:schemeClr val="tx1"/>
            </a:solidFill>
            <a:prstDash val="sysDot"/>
          </a:ln>
        </p:spPr>
        <p:txBody>
          <a:bodyPr wrap="square" tIns="36000" bIns="36000" anchor="ctr" anchorCtr="0">
            <a:spAutoFit/>
          </a:bodyPr>
          <a:lstStyle/>
          <a:p>
            <a:r>
              <a:rPr lang="en-US" altLang="ja-JP" sz="2000" dirty="0" smtClean="0"/>
              <a:t>【</a:t>
            </a:r>
            <a:r>
              <a:rPr lang="ja-JP" altLang="en-US" sz="2000" dirty="0"/>
              <a:t>厚生労働大臣が定める</a:t>
            </a:r>
            <a:r>
              <a:rPr lang="ja-JP" altLang="en-US" sz="2000" dirty="0" smtClean="0"/>
              <a:t>基準</a:t>
            </a:r>
            <a:r>
              <a:rPr lang="en-US" altLang="ja-JP" sz="2000" dirty="0" smtClean="0"/>
              <a:t>】</a:t>
            </a:r>
          </a:p>
          <a:p>
            <a:pPr indent="185738"/>
            <a:r>
              <a:rPr lang="en-US" altLang="ja-JP" sz="2000" dirty="0" smtClean="0"/>
              <a:t>① </a:t>
            </a:r>
            <a:r>
              <a:rPr lang="ja-JP" altLang="en-US" sz="2000" dirty="0"/>
              <a:t>高齢者虐待防止のための対策を検討する委員会を定期的に開催</a:t>
            </a:r>
            <a:r>
              <a:rPr lang="ja-JP" altLang="en-US" sz="2000" dirty="0" smtClean="0"/>
              <a:t>している</a:t>
            </a:r>
            <a:endParaRPr lang="en-US" altLang="ja-JP" sz="2000" dirty="0" smtClean="0"/>
          </a:p>
          <a:p>
            <a:pPr indent="185738"/>
            <a:r>
              <a:rPr lang="ja-JP" altLang="en-US" sz="2000" dirty="0" smtClean="0"/>
              <a:t>② </a:t>
            </a:r>
            <a:r>
              <a:rPr lang="ja-JP" altLang="en-US" sz="2000" dirty="0"/>
              <a:t>高齢者虐待防止のための指針を整備して</a:t>
            </a:r>
            <a:r>
              <a:rPr lang="ja-JP" altLang="en-US" sz="2000" dirty="0" smtClean="0"/>
              <a:t>いる</a:t>
            </a:r>
            <a:endParaRPr lang="ja-JP" altLang="en-US" sz="2000" dirty="0"/>
          </a:p>
          <a:p>
            <a:pPr marL="357188" indent="-171450"/>
            <a:r>
              <a:rPr lang="ja-JP" altLang="en-US" sz="2000" dirty="0"/>
              <a:t>③ 高齢者虐待防止のための</a:t>
            </a:r>
            <a:r>
              <a:rPr lang="ja-JP" altLang="en-US" sz="2000" dirty="0" smtClean="0"/>
              <a:t>定期的な</a:t>
            </a:r>
            <a:r>
              <a:rPr lang="ja-JP" altLang="en-US" sz="2000" dirty="0"/>
              <a:t>研修 （</a:t>
            </a:r>
            <a:r>
              <a:rPr lang="ja-JP" altLang="en-US" sz="2000" dirty="0" smtClean="0"/>
              <a:t>年</a:t>
            </a:r>
            <a:r>
              <a:rPr lang="en-US" altLang="ja-JP" sz="2000" dirty="0" smtClean="0"/>
              <a:t>1</a:t>
            </a:r>
            <a:r>
              <a:rPr lang="ja-JP" altLang="en-US" sz="2000" dirty="0" smtClean="0"/>
              <a:t>回</a:t>
            </a:r>
            <a:r>
              <a:rPr lang="ja-JP" altLang="en-US" sz="2000" dirty="0"/>
              <a:t>以上）を実施して</a:t>
            </a:r>
            <a:r>
              <a:rPr lang="ja-JP" altLang="en-US" sz="2000" dirty="0" smtClean="0"/>
              <a:t>いる</a:t>
            </a:r>
            <a:endParaRPr lang="ja-JP" altLang="en-US" sz="2000" dirty="0"/>
          </a:p>
          <a:p>
            <a:pPr marL="357188" indent="-171450"/>
            <a:r>
              <a:rPr lang="ja-JP" altLang="en-US" sz="2000" dirty="0"/>
              <a:t>④ 高齢者虐待防止措置を適正に実施するための担当者を置いて</a:t>
            </a:r>
            <a:r>
              <a:rPr lang="ja-JP" altLang="en-US" sz="2000" dirty="0" smtClean="0"/>
              <a:t>いる</a:t>
            </a:r>
            <a:endParaRPr lang="en-US" altLang="ja-JP" sz="2000" dirty="0"/>
          </a:p>
        </p:txBody>
      </p:sp>
      <p:sp>
        <p:nvSpPr>
          <p:cNvPr id="5" name="正方形/長方形 4"/>
          <p:cNvSpPr/>
          <p:nvPr/>
        </p:nvSpPr>
        <p:spPr>
          <a:xfrm>
            <a:off x="0" y="3806858"/>
            <a:ext cx="12192000" cy="1631216"/>
          </a:xfrm>
          <a:prstGeom prst="rect">
            <a:avLst/>
          </a:prstGeom>
        </p:spPr>
        <p:txBody>
          <a:bodyPr wrap="square">
            <a:spAutoFit/>
          </a:bodyPr>
          <a:lstStyle/>
          <a:p>
            <a:pPr lvl="0"/>
            <a:r>
              <a:rPr lang="ja-JP" altLang="en-US" sz="2000" b="1" dirty="0" smtClean="0">
                <a:solidFill>
                  <a:prstClr val="black"/>
                </a:solidFill>
              </a:rPr>
              <a:t>３ </a:t>
            </a:r>
            <a:r>
              <a:rPr lang="ja-JP" altLang="en-US" sz="2000" b="1" dirty="0">
                <a:solidFill>
                  <a:prstClr val="black"/>
                </a:solidFill>
              </a:rPr>
              <a:t>業務継続計画未策定減算</a:t>
            </a:r>
          </a:p>
          <a:p>
            <a:pPr marL="179388" lvl="0" indent="180975"/>
            <a:r>
              <a:rPr lang="ja-JP" altLang="en-US" sz="2000" u="sng" dirty="0">
                <a:solidFill>
                  <a:prstClr val="black"/>
                </a:solidFill>
              </a:rPr>
              <a:t>別に厚生労働大臣が定める基準を満たさない事実が生じた場合</a:t>
            </a:r>
            <a:r>
              <a:rPr lang="ja-JP" altLang="en-US" sz="2000" dirty="0">
                <a:solidFill>
                  <a:prstClr val="black"/>
                </a:solidFill>
              </a:rPr>
              <a:t>に、その翌月（基準を満たさない事実が生じた日が月の初日である場合は当該月）から基準に満たない状況が解消されるに至った月まで、当該事業所の利用者全員について、所定単位数の</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1</a:t>
            </a:r>
            <a:r>
              <a:rPr lang="ja-JP" altLang="en-US" sz="2000" dirty="0">
                <a:solidFill>
                  <a:prstClr val="black"/>
                </a:solidFill>
              </a:rPr>
              <a:t>に相当する単位数を、所定単位数から減算する。</a:t>
            </a:r>
            <a:endParaRPr lang="en-US" altLang="ja-JP" sz="2000" dirty="0">
              <a:solidFill>
                <a:prstClr val="black"/>
              </a:solidFill>
            </a:endParaRPr>
          </a:p>
          <a:p>
            <a:pPr marL="442913" indent="-179388"/>
            <a:r>
              <a:rPr lang="en-US" altLang="ja-JP" sz="2000" dirty="0" smtClean="0">
                <a:solidFill>
                  <a:prstClr val="black"/>
                </a:solidFill>
              </a:rPr>
              <a:t>※ </a:t>
            </a:r>
            <a:r>
              <a:rPr lang="ja-JP" altLang="en-US" sz="2000" dirty="0">
                <a:solidFill>
                  <a:prstClr val="black"/>
                </a:solidFill>
              </a:rPr>
              <a:t>経過</a:t>
            </a:r>
            <a:r>
              <a:rPr lang="ja-JP" altLang="en-US" sz="2000" dirty="0" smtClean="0">
                <a:solidFill>
                  <a:prstClr val="black"/>
                </a:solidFill>
              </a:rPr>
              <a:t>措置</a:t>
            </a:r>
            <a:r>
              <a:rPr lang="ja-JP" altLang="en-US" sz="2000" dirty="0">
                <a:solidFill>
                  <a:prstClr val="black"/>
                </a:solidFill>
              </a:rPr>
              <a:t>は令和</a:t>
            </a:r>
            <a:r>
              <a:rPr lang="en-US" altLang="ja-JP" sz="2000" dirty="0">
                <a:solidFill>
                  <a:prstClr val="black"/>
                </a:solidFill>
              </a:rPr>
              <a:t>7</a:t>
            </a:r>
            <a:r>
              <a:rPr lang="ja-JP" altLang="en-US" sz="2000" dirty="0">
                <a:solidFill>
                  <a:prstClr val="black"/>
                </a:solidFill>
              </a:rPr>
              <a:t>年</a:t>
            </a:r>
            <a:r>
              <a:rPr lang="en-US" altLang="ja-JP" sz="2000" dirty="0">
                <a:solidFill>
                  <a:prstClr val="black"/>
                </a:solidFill>
              </a:rPr>
              <a:t>3</a:t>
            </a:r>
            <a:r>
              <a:rPr lang="ja-JP" altLang="en-US" sz="2000" dirty="0">
                <a:solidFill>
                  <a:prstClr val="black"/>
                </a:solidFill>
              </a:rPr>
              <a:t>月</a:t>
            </a:r>
            <a:r>
              <a:rPr lang="en-US" altLang="ja-JP" sz="2000" dirty="0">
                <a:solidFill>
                  <a:prstClr val="black"/>
                </a:solidFill>
              </a:rPr>
              <a:t>31</a:t>
            </a:r>
            <a:r>
              <a:rPr lang="ja-JP" altLang="en-US" sz="2000" dirty="0">
                <a:solidFill>
                  <a:prstClr val="black"/>
                </a:solidFill>
              </a:rPr>
              <a:t>日で終了</a:t>
            </a:r>
            <a:r>
              <a:rPr lang="ja-JP" altLang="en-US" sz="2000" dirty="0" smtClean="0">
                <a:solidFill>
                  <a:prstClr val="black"/>
                </a:solidFill>
              </a:rPr>
              <a:t>。</a:t>
            </a:r>
            <a:endParaRPr lang="en-US" altLang="ja-JP" sz="2000" dirty="0">
              <a:solidFill>
                <a:prstClr val="black"/>
              </a:solidFill>
            </a:endParaRPr>
          </a:p>
        </p:txBody>
      </p:sp>
      <p:sp>
        <p:nvSpPr>
          <p:cNvPr id="6" name="正方形/長方形 5"/>
          <p:cNvSpPr/>
          <p:nvPr/>
        </p:nvSpPr>
        <p:spPr>
          <a:xfrm>
            <a:off x="389659" y="5505313"/>
            <a:ext cx="11664661" cy="1216162"/>
          </a:xfrm>
          <a:prstGeom prst="rect">
            <a:avLst/>
          </a:prstGeom>
          <a:ln w="6350">
            <a:solidFill>
              <a:schemeClr val="tx1"/>
            </a:solidFill>
            <a:prstDash val="sysDot"/>
          </a:ln>
        </p:spPr>
        <p:txBody>
          <a:bodyPr wrap="square" tIns="36000" bIns="0">
            <a:spAutoFit/>
          </a:bodyPr>
          <a:lstStyle/>
          <a:p>
            <a:pPr>
              <a:lnSpc>
                <a:spcPts val="2300"/>
              </a:lnSpc>
            </a:pPr>
            <a:r>
              <a:rPr lang="en-US" altLang="ja-JP" sz="2000" dirty="0" smtClean="0"/>
              <a:t>【</a:t>
            </a:r>
            <a:r>
              <a:rPr lang="ja-JP" altLang="en-US" sz="2000" dirty="0" smtClean="0"/>
              <a:t>厚生</a:t>
            </a:r>
            <a:r>
              <a:rPr lang="ja-JP" altLang="en-US" sz="2000" dirty="0"/>
              <a:t>労働</a:t>
            </a:r>
            <a:r>
              <a:rPr lang="ja-JP" altLang="en-US" sz="2000" dirty="0" smtClean="0"/>
              <a:t>大臣が定める基準</a:t>
            </a:r>
            <a:r>
              <a:rPr lang="en-US" altLang="ja-JP" sz="2000" dirty="0" smtClean="0"/>
              <a:t>】</a:t>
            </a:r>
          </a:p>
          <a:p>
            <a:pPr>
              <a:lnSpc>
                <a:spcPts val="2300"/>
              </a:lnSpc>
            </a:pPr>
            <a:r>
              <a:rPr lang="ja-JP" altLang="en-US" sz="2000" dirty="0" smtClean="0"/>
              <a:t>　事</a:t>
            </a:r>
            <a:r>
              <a:rPr lang="ja-JP" altLang="en-US" sz="2000" dirty="0"/>
              <a:t>業者は、感染症や非常災害の発生時において、利用者に対するサービスの提供を継続的に実施するための、及び非常時の体制で早期の業務再開を図るための計画（以下「業務継続計画」という。）を策定し、当該業務継続計画に従い必要な措置を講じなければならない。</a:t>
            </a:r>
            <a:endParaRPr lang="en-US" altLang="ja-JP" sz="2000" dirty="0"/>
          </a:p>
        </p:txBody>
      </p:sp>
    </p:spTree>
    <p:extLst>
      <p:ext uri="{BB962C8B-B14F-4D97-AF65-F5344CB8AC3E}">
        <p14:creationId xmlns:p14="http://schemas.microsoft.com/office/powerpoint/2010/main" val="3599904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73</a:t>
            </a:fld>
            <a:endParaRPr kumimoji="1" lang="ja-JP" altLang="en-US" dirty="0"/>
          </a:p>
        </p:txBody>
      </p:sp>
      <p:sp>
        <p:nvSpPr>
          <p:cNvPr id="7" name="正方形/長方形 6"/>
          <p:cNvSpPr/>
          <p:nvPr/>
        </p:nvSpPr>
        <p:spPr>
          <a:xfrm>
            <a:off x="0" y="0"/>
            <a:ext cx="12192000" cy="6863417"/>
          </a:xfrm>
          <a:prstGeom prst="rect">
            <a:avLst/>
          </a:prstGeom>
        </p:spPr>
        <p:txBody>
          <a:bodyPr wrap="square">
            <a:spAutoFit/>
          </a:bodyPr>
          <a:lstStyle/>
          <a:p>
            <a:pPr marL="271463" lvl="0" indent="-271463"/>
            <a:r>
              <a:rPr lang="ja-JP" altLang="en-US" sz="2000" b="1" dirty="0" smtClean="0">
                <a:solidFill>
                  <a:prstClr val="black"/>
                </a:solidFill>
              </a:rPr>
              <a:t>４</a:t>
            </a:r>
            <a:r>
              <a:rPr lang="en-US" altLang="ja-JP" sz="2000" b="1" dirty="0" smtClean="0">
                <a:solidFill>
                  <a:prstClr val="black"/>
                </a:solidFill>
              </a:rPr>
              <a:t> </a:t>
            </a:r>
            <a:r>
              <a:rPr lang="ja-JP" altLang="en-US" sz="2000" b="1" dirty="0" smtClean="0">
                <a:solidFill>
                  <a:prstClr val="black"/>
                </a:solidFill>
              </a:rPr>
              <a:t>通所</a:t>
            </a:r>
            <a:r>
              <a:rPr lang="ja-JP" altLang="en-US" sz="2000" b="1" dirty="0">
                <a:solidFill>
                  <a:prstClr val="black"/>
                </a:solidFill>
              </a:rPr>
              <a:t>系</a:t>
            </a:r>
            <a:r>
              <a:rPr lang="ja-JP" altLang="en-US" sz="2000" b="1" dirty="0" smtClean="0">
                <a:solidFill>
                  <a:prstClr val="black"/>
                </a:solidFill>
              </a:rPr>
              <a:t>サービスを</a:t>
            </a:r>
            <a:r>
              <a:rPr lang="ja-JP" altLang="en-US" sz="2000" b="1" dirty="0">
                <a:solidFill>
                  <a:prstClr val="black"/>
                </a:solidFill>
              </a:rPr>
              <a:t>利用した場合の取扱い</a:t>
            </a:r>
          </a:p>
          <a:p>
            <a:pPr marL="185738" lvl="0" indent="171450"/>
            <a:r>
              <a:rPr lang="ja-JP" altLang="en-US" sz="2000" dirty="0" smtClean="0">
                <a:solidFill>
                  <a:prstClr val="black"/>
                </a:solidFill>
              </a:rPr>
              <a:t>定期</a:t>
            </a:r>
            <a:r>
              <a:rPr lang="ja-JP" altLang="en-US" sz="2000" dirty="0">
                <a:solidFill>
                  <a:prstClr val="black"/>
                </a:solidFill>
              </a:rPr>
              <a:t>巡回・随時対応型訪問介護看護の利用者が、通所介護、通所リハビリテーション、地域密着型通所介護若しくは認知症対応型通所</a:t>
            </a:r>
            <a:r>
              <a:rPr lang="ja-JP" altLang="en-US" sz="2000" dirty="0" smtClean="0">
                <a:solidFill>
                  <a:prstClr val="black"/>
                </a:solidFill>
              </a:rPr>
              <a:t>介護を</a:t>
            </a:r>
            <a:r>
              <a:rPr lang="ja-JP" altLang="en-US" sz="2000" dirty="0">
                <a:solidFill>
                  <a:prstClr val="black"/>
                </a:solidFill>
              </a:rPr>
              <a:t>利用した場合の取扱いについては、次の</a:t>
            </a:r>
            <a:r>
              <a:rPr lang="ja-JP" altLang="en-US" sz="2000" dirty="0" smtClean="0">
                <a:solidFill>
                  <a:prstClr val="black"/>
                </a:solidFill>
              </a:rPr>
              <a:t>とおり。</a:t>
            </a:r>
            <a:endParaRPr lang="ja-JP" altLang="en-US" sz="2000" dirty="0">
              <a:solidFill>
                <a:prstClr val="black"/>
              </a:solidFill>
            </a:endParaRPr>
          </a:p>
          <a:p>
            <a:pPr marL="185738" lvl="0" indent="171450">
              <a:tabLst>
                <a:tab pos="357188" algn="l"/>
              </a:tabLst>
            </a:pPr>
            <a:r>
              <a:rPr lang="ja-JP" altLang="en-US" sz="2000" dirty="0" smtClean="0">
                <a:solidFill>
                  <a:prstClr val="black"/>
                </a:solidFill>
              </a:rPr>
              <a:t>所定</a:t>
            </a:r>
            <a:r>
              <a:rPr lang="ja-JP" altLang="en-US" sz="2000" dirty="0">
                <a:solidFill>
                  <a:prstClr val="black"/>
                </a:solidFill>
              </a:rPr>
              <a:t>単位数から、当該月の通所系サービスの利用日数</a:t>
            </a:r>
            <a:r>
              <a:rPr lang="ja-JP" altLang="en-US" sz="2000" dirty="0" smtClean="0">
                <a:solidFill>
                  <a:prstClr val="black"/>
                </a:solidFill>
              </a:rPr>
              <a:t>に、次に</a:t>
            </a:r>
            <a:r>
              <a:rPr lang="ja-JP" altLang="en-US" sz="2000" dirty="0">
                <a:solidFill>
                  <a:prstClr val="black"/>
                </a:solidFill>
              </a:rPr>
              <a:t>定める単位数を乗じて得た単位数を減じたものを、当該月の所定単位数とする</a:t>
            </a:r>
            <a:r>
              <a:rPr lang="ja-JP" altLang="en-US" sz="2000" dirty="0" smtClean="0">
                <a:solidFill>
                  <a:prstClr val="black"/>
                </a:solidFill>
              </a:rPr>
              <a:t>。</a:t>
            </a:r>
            <a:endParaRPr lang="en-US" altLang="ja-JP" sz="2000" dirty="0" smtClean="0">
              <a:solidFill>
                <a:prstClr val="black"/>
              </a:solidFill>
            </a:endParaRPr>
          </a:p>
          <a:p>
            <a:pPr marL="628650" lvl="0" indent="171450"/>
            <a:endParaRPr lang="en-US" altLang="ja-JP" sz="2000" dirty="0" smtClean="0">
              <a:solidFill>
                <a:prstClr val="black"/>
              </a:solidFill>
            </a:endParaRPr>
          </a:p>
          <a:p>
            <a:pPr marL="628650" lvl="0" indent="171450"/>
            <a:endParaRPr lang="en-US" altLang="ja-JP" sz="2000" dirty="0">
              <a:solidFill>
                <a:prstClr val="black"/>
              </a:solidFill>
            </a:endParaRPr>
          </a:p>
          <a:p>
            <a:pPr marL="628650" lvl="0" indent="171450"/>
            <a:endParaRPr lang="en-US" altLang="ja-JP" sz="2000" dirty="0" smtClean="0">
              <a:solidFill>
                <a:prstClr val="black"/>
              </a:solidFill>
            </a:endParaRPr>
          </a:p>
          <a:p>
            <a:pPr marL="628650" lvl="0" indent="171450"/>
            <a:endParaRPr lang="ja-JP" altLang="en-US" sz="2000" dirty="0">
              <a:solidFill>
                <a:prstClr val="black"/>
              </a:solidFill>
            </a:endParaRPr>
          </a:p>
          <a:p>
            <a:pPr marL="271463" lvl="0" indent="171450"/>
            <a:endParaRPr lang="en-US" altLang="ja-JP" sz="2000" dirty="0" smtClean="0">
              <a:solidFill>
                <a:prstClr val="black"/>
              </a:solidFill>
            </a:endParaRPr>
          </a:p>
          <a:p>
            <a:pPr marL="271463" lvl="0" indent="-271463"/>
            <a:endParaRPr lang="en-US" altLang="ja-JP" sz="2000" b="1" dirty="0" smtClean="0">
              <a:solidFill>
                <a:prstClr val="black"/>
              </a:solidFill>
            </a:endParaRPr>
          </a:p>
          <a:p>
            <a:pPr marL="271463" lvl="0" indent="-271463"/>
            <a:endParaRPr lang="en-US" altLang="ja-JP" sz="2000" b="1" dirty="0" smtClean="0">
              <a:solidFill>
                <a:prstClr val="black"/>
              </a:solidFill>
            </a:endParaRPr>
          </a:p>
          <a:p>
            <a:pPr marL="271463" lvl="0" indent="-271463"/>
            <a:endParaRPr lang="en-US" altLang="ja-JP" sz="2000" b="1" dirty="0">
              <a:solidFill>
                <a:prstClr val="black"/>
              </a:solidFill>
            </a:endParaRPr>
          </a:p>
          <a:p>
            <a:pPr marL="271463" lvl="0" indent="-271463"/>
            <a:r>
              <a:rPr lang="ja-JP" altLang="en-US" sz="2000" b="1" dirty="0" smtClean="0">
                <a:solidFill>
                  <a:prstClr val="black"/>
                </a:solidFill>
              </a:rPr>
              <a:t>５</a:t>
            </a:r>
            <a:r>
              <a:rPr lang="en-US" altLang="ja-JP" sz="2000" b="1" dirty="0" smtClean="0">
                <a:solidFill>
                  <a:prstClr val="black"/>
                </a:solidFill>
              </a:rPr>
              <a:t> </a:t>
            </a:r>
            <a:r>
              <a:rPr lang="ja-JP" altLang="en-US" sz="2000" b="1" dirty="0" smtClean="0">
                <a:solidFill>
                  <a:prstClr val="black"/>
                </a:solidFill>
              </a:rPr>
              <a:t>短期</a:t>
            </a:r>
            <a:r>
              <a:rPr lang="ja-JP" altLang="en-US" sz="2000" b="1" dirty="0">
                <a:solidFill>
                  <a:prstClr val="black"/>
                </a:solidFill>
              </a:rPr>
              <a:t>入所系サービスを利用した場合の</a:t>
            </a:r>
            <a:r>
              <a:rPr lang="ja-JP" altLang="en-US" sz="2000" b="1" dirty="0" smtClean="0">
                <a:solidFill>
                  <a:prstClr val="black"/>
                </a:solidFill>
              </a:rPr>
              <a:t>取扱い</a:t>
            </a:r>
            <a:endParaRPr lang="en-US" altLang="ja-JP" sz="2000" b="1" dirty="0" smtClean="0">
              <a:solidFill>
                <a:prstClr val="black"/>
              </a:solidFill>
            </a:endParaRPr>
          </a:p>
          <a:p>
            <a:pPr marL="185738" indent="171450"/>
            <a:r>
              <a:rPr lang="ja-JP" altLang="en-US" sz="2000" dirty="0">
                <a:solidFill>
                  <a:prstClr val="black"/>
                </a:solidFill>
              </a:rPr>
              <a:t>定期巡回・随時対応型訪問介護看護の利用者が、</a:t>
            </a:r>
            <a:r>
              <a:rPr lang="ja-JP" altLang="en-US" sz="2000" dirty="0" smtClean="0">
                <a:solidFill>
                  <a:prstClr val="black"/>
                </a:solidFill>
              </a:rPr>
              <a:t>短期</a:t>
            </a:r>
            <a:r>
              <a:rPr lang="ja-JP" altLang="en-US" sz="2000" dirty="0">
                <a:solidFill>
                  <a:prstClr val="black"/>
                </a:solidFill>
              </a:rPr>
              <a:t>入所生活介護若しくは短期入所療養介護、短期利用認知症対応型共同生活介護、小規模多機能型居宅介護（短期利用居宅介護費を算定する場合に限る）、短期利用特定施設入居者生活介護、地域密着型短期利用特定施設入居者生活介護若しくは看護小規模多機能型居宅介護（短期利用居宅介護費を算定する場合に限る</a:t>
            </a:r>
            <a:r>
              <a:rPr lang="ja-JP" altLang="en-US" sz="2000" dirty="0" smtClean="0">
                <a:solidFill>
                  <a:prstClr val="black"/>
                </a:solidFill>
              </a:rPr>
              <a:t>）を</a:t>
            </a:r>
            <a:r>
              <a:rPr lang="ja-JP" altLang="en-US" sz="2000" dirty="0">
                <a:solidFill>
                  <a:prstClr val="black"/>
                </a:solidFill>
              </a:rPr>
              <a:t>利用した場合の取扱いについては</a:t>
            </a:r>
            <a:r>
              <a:rPr lang="ja-JP" altLang="en-US" sz="2000" dirty="0" smtClean="0">
                <a:solidFill>
                  <a:prstClr val="black"/>
                </a:solidFill>
              </a:rPr>
              <a:t>、短期</a:t>
            </a:r>
            <a:r>
              <a:rPr lang="ja-JP" altLang="en-US" sz="2000" dirty="0">
                <a:solidFill>
                  <a:prstClr val="black"/>
                </a:solidFill>
              </a:rPr>
              <a:t>入所系サービスの利用日数に応じた日割り計算を行う</a:t>
            </a:r>
            <a:r>
              <a:rPr lang="ja-JP" altLang="en-US" sz="2000" dirty="0" smtClean="0">
                <a:solidFill>
                  <a:prstClr val="black"/>
                </a:solidFill>
              </a:rPr>
              <a:t>。</a:t>
            </a:r>
            <a:endParaRPr lang="en-US" altLang="ja-JP" sz="2000" dirty="0" smtClean="0">
              <a:solidFill>
                <a:prstClr val="black"/>
              </a:solidFill>
            </a:endParaRPr>
          </a:p>
          <a:p>
            <a:pPr marL="185738" indent="171450"/>
            <a:r>
              <a:rPr lang="ja-JP" altLang="en-US" sz="2000" dirty="0" smtClean="0">
                <a:solidFill>
                  <a:prstClr val="black"/>
                </a:solidFill>
              </a:rPr>
              <a:t>具体的</a:t>
            </a:r>
            <a:r>
              <a:rPr lang="ja-JP" altLang="en-US" sz="2000" dirty="0">
                <a:solidFill>
                  <a:prstClr val="black"/>
                </a:solidFill>
              </a:rPr>
              <a:t>には、当該月の日数から、当該月の短期入所系サービスの利用日数（退所日を</a:t>
            </a:r>
            <a:r>
              <a:rPr lang="ja-JP" altLang="en-US" sz="2000" dirty="0" smtClean="0">
                <a:solidFill>
                  <a:prstClr val="black"/>
                </a:solidFill>
              </a:rPr>
              <a:t>除く）</a:t>
            </a:r>
            <a:r>
              <a:rPr lang="ja-JP" altLang="en-US" sz="2000" dirty="0">
                <a:solidFill>
                  <a:prstClr val="black"/>
                </a:solidFill>
              </a:rPr>
              <a:t>を</a:t>
            </a:r>
            <a:r>
              <a:rPr lang="ja-JP" altLang="en-US" sz="2000" dirty="0" smtClean="0">
                <a:solidFill>
                  <a:prstClr val="black"/>
                </a:solidFill>
              </a:rPr>
              <a:t>減じて</a:t>
            </a:r>
            <a:r>
              <a:rPr lang="ja-JP" altLang="en-US" sz="2000" dirty="0">
                <a:solidFill>
                  <a:prstClr val="black"/>
                </a:solidFill>
              </a:rPr>
              <a:t>得た日数に、サービスコード表の定期巡回・随時対応型訪問介護看護費</a:t>
            </a:r>
            <a:r>
              <a:rPr lang="en-US" altLang="ja-JP" sz="2000" dirty="0">
                <a:solidFill>
                  <a:prstClr val="black"/>
                </a:solidFill>
              </a:rPr>
              <a:t>(Ⅰ)</a:t>
            </a:r>
            <a:r>
              <a:rPr lang="ja-JP" altLang="en-US" sz="2000" dirty="0">
                <a:solidFill>
                  <a:prstClr val="black"/>
                </a:solidFill>
              </a:rPr>
              <a:t>又は</a:t>
            </a:r>
            <a:r>
              <a:rPr lang="en-US" altLang="ja-JP" sz="2000" dirty="0">
                <a:solidFill>
                  <a:prstClr val="black"/>
                </a:solidFill>
              </a:rPr>
              <a:t>(Ⅱ)</a:t>
            </a:r>
            <a:r>
              <a:rPr lang="ja-JP" altLang="en-US" sz="2000" dirty="0">
                <a:solidFill>
                  <a:prstClr val="black"/>
                </a:solidFill>
              </a:rPr>
              <a:t>若しくは（</a:t>
            </a:r>
            <a:r>
              <a:rPr lang="en-US" altLang="ja-JP" sz="2000" dirty="0">
                <a:solidFill>
                  <a:prstClr val="black"/>
                </a:solidFill>
              </a:rPr>
              <a:t>Ⅲ</a:t>
            </a:r>
            <a:r>
              <a:rPr lang="ja-JP" altLang="en-US" sz="2000" dirty="0">
                <a:solidFill>
                  <a:prstClr val="black"/>
                </a:solidFill>
              </a:rPr>
              <a:t>）の基本夜間訪問サービス費の日割り単価を乗じて得た単位数を、当該月の所定単位数とする</a:t>
            </a:r>
            <a:r>
              <a:rPr lang="ja-JP" altLang="en-US" sz="2000" dirty="0" smtClean="0">
                <a:solidFill>
                  <a:prstClr val="black"/>
                </a:solidFill>
              </a:rPr>
              <a:t>。</a:t>
            </a:r>
            <a:endParaRPr lang="ja-JP" altLang="en-US" sz="2000" dirty="0"/>
          </a:p>
        </p:txBody>
      </p:sp>
      <p:graphicFrame>
        <p:nvGraphicFramePr>
          <p:cNvPr id="9" name="表 8"/>
          <p:cNvGraphicFramePr>
            <a:graphicFrameLocks noGrp="1"/>
          </p:cNvGraphicFramePr>
          <p:nvPr>
            <p:extLst>
              <p:ext uri="{D42A27DB-BD31-4B8C-83A1-F6EECF244321}">
                <p14:modId xmlns:p14="http://schemas.microsoft.com/office/powerpoint/2010/main" val="3399584133"/>
              </p:ext>
            </p:extLst>
          </p:nvPr>
        </p:nvGraphicFramePr>
        <p:xfrm>
          <a:off x="557213" y="1616149"/>
          <a:ext cx="10975182" cy="1966700"/>
        </p:xfrm>
        <a:graphic>
          <a:graphicData uri="http://schemas.openxmlformats.org/drawingml/2006/table">
            <a:tbl>
              <a:tblPr firstRow="1" bandRow="1">
                <a:tableStyleId>{5C22544A-7EE6-4342-B048-85BDC9FD1C3A}</a:tableStyleId>
              </a:tblPr>
              <a:tblGrid>
                <a:gridCol w="5074444">
                  <a:extLst>
                    <a:ext uri="{9D8B030D-6E8A-4147-A177-3AD203B41FA5}">
                      <a16:colId xmlns:a16="http://schemas.microsoft.com/office/drawing/2014/main" val="1726251364"/>
                    </a:ext>
                  </a:extLst>
                </a:gridCol>
                <a:gridCol w="1185863">
                  <a:extLst>
                    <a:ext uri="{9D8B030D-6E8A-4147-A177-3AD203B41FA5}">
                      <a16:colId xmlns:a16="http://schemas.microsoft.com/office/drawing/2014/main" val="463628397"/>
                    </a:ext>
                  </a:extLst>
                </a:gridCol>
                <a:gridCol w="1171575">
                  <a:extLst>
                    <a:ext uri="{9D8B030D-6E8A-4147-A177-3AD203B41FA5}">
                      <a16:colId xmlns:a16="http://schemas.microsoft.com/office/drawing/2014/main" val="3328332229"/>
                    </a:ext>
                  </a:extLst>
                </a:gridCol>
                <a:gridCol w="1214437">
                  <a:extLst>
                    <a:ext uri="{9D8B030D-6E8A-4147-A177-3AD203B41FA5}">
                      <a16:colId xmlns:a16="http://schemas.microsoft.com/office/drawing/2014/main" val="4289123221"/>
                    </a:ext>
                  </a:extLst>
                </a:gridCol>
                <a:gridCol w="1185863">
                  <a:extLst>
                    <a:ext uri="{9D8B030D-6E8A-4147-A177-3AD203B41FA5}">
                      <a16:colId xmlns:a16="http://schemas.microsoft.com/office/drawing/2014/main" val="2319933501"/>
                    </a:ext>
                  </a:extLst>
                </a:gridCol>
                <a:gridCol w="1143000">
                  <a:extLst>
                    <a:ext uri="{9D8B030D-6E8A-4147-A177-3AD203B41FA5}">
                      <a16:colId xmlns:a16="http://schemas.microsoft.com/office/drawing/2014/main" val="1384494219"/>
                    </a:ext>
                  </a:extLst>
                </a:gridCol>
              </a:tblGrid>
              <a:tr h="412220">
                <a:tc>
                  <a:txBody>
                    <a:bodyPr/>
                    <a:lstStyle/>
                    <a:p>
                      <a:pPr algn="ctr"/>
                      <a:r>
                        <a:rPr kumimoji="1" lang="ja-JP" altLang="en-US" b="0" dirty="0" smtClean="0">
                          <a:solidFill>
                            <a:schemeClr val="tx1"/>
                          </a:solidFill>
                        </a:rPr>
                        <a:t>算定する基本報酬</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dirty="0" smtClean="0">
                          <a:solidFill>
                            <a:schemeClr val="tx1"/>
                          </a:solidFill>
                        </a:rPr>
                        <a:t>要介護１</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要介護２</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要介護３</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要介護４</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要介護５</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968363"/>
                  </a:ext>
                </a:extLst>
              </a:tr>
              <a:tr h="185420">
                <a:tc>
                  <a:txBody>
                    <a:bodyPr/>
                    <a:lstStyle/>
                    <a:p>
                      <a:pPr marL="269875" indent="-269875" algn="l"/>
                      <a:r>
                        <a:rPr kumimoji="1" lang="ja-JP" altLang="en-US" sz="1800" b="0" dirty="0" smtClean="0">
                          <a:solidFill>
                            <a:schemeClr val="tx1"/>
                          </a:solidFill>
                        </a:rPr>
                        <a:t>訪問看護サービスを行わない場合</a:t>
                      </a:r>
                      <a:endParaRPr kumimoji="1" lang="en-US" altLang="ja-JP" sz="1800" b="0" dirty="0" smtClean="0">
                        <a:solidFill>
                          <a:schemeClr val="tx1"/>
                        </a:solidFill>
                      </a:endParaRPr>
                    </a:p>
                    <a:p>
                      <a:pPr marL="269875" indent="-84138" algn="l"/>
                      <a:r>
                        <a:rPr kumimoji="1" lang="ja-JP" altLang="en-US" sz="1800" b="0" dirty="0" smtClean="0">
                          <a:solidFill>
                            <a:schemeClr val="tx1"/>
                          </a:solidFill>
                        </a:rPr>
                        <a:t>① </a:t>
                      </a:r>
                      <a:r>
                        <a:rPr lang="ja-JP" altLang="en-US" sz="1800" b="0" dirty="0" smtClean="0">
                          <a:solidFill>
                            <a:schemeClr val="tx1"/>
                          </a:solidFill>
                        </a:rPr>
                        <a:t>定期巡回・随時対応型訪問介護看護費</a:t>
                      </a:r>
                      <a:r>
                        <a:rPr lang="en-US" altLang="ja-JP" sz="1800" b="0" dirty="0" smtClean="0">
                          <a:solidFill>
                            <a:schemeClr val="tx1"/>
                          </a:solidFill>
                        </a:rPr>
                        <a:t>(Ⅰ)</a:t>
                      </a:r>
                    </a:p>
                    <a:p>
                      <a:pPr marL="269875" indent="-84138" algn="l"/>
                      <a:r>
                        <a:rPr lang="ja-JP" altLang="en-US" sz="1800" b="0" dirty="0" smtClean="0">
                          <a:solidFill>
                            <a:schemeClr val="tx1"/>
                          </a:solidFill>
                        </a:rPr>
                        <a:t>③ 定期巡回・随時対応型訪問介護看護費</a:t>
                      </a:r>
                      <a:r>
                        <a:rPr lang="en-US" altLang="ja-JP" sz="1800" b="0" dirty="0" smtClean="0">
                          <a:solidFill>
                            <a:schemeClr val="tx1"/>
                          </a:solidFill>
                        </a:rPr>
                        <a:t>(Ⅱ)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dirty="0" smtClean="0">
                          <a:solidFill>
                            <a:schemeClr val="tx1"/>
                          </a:solidFill>
                        </a:rPr>
                        <a:t>62</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111</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184</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233</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281</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0802288"/>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smtClean="0">
                          <a:solidFill>
                            <a:schemeClr val="tx1"/>
                          </a:solidFill>
                        </a:rPr>
                        <a:t>訪問看護サービスを行う場合</a:t>
                      </a:r>
                      <a:endParaRPr kumimoji="1" lang="en-US" altLang="ja-JP" sz="1800" b="0" dirty="0" smtClean="0">
                        <a:solidFill>
                          <a:schemeClr val="tx1"/>
                        </a:solidFill>
                      </a:endParaRPr>
                    </a:p>
                    <a:p>
                      <a:pPr marL="18573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smtClean="0">
                          <a:solidFill>
                            <a:schemeClr val="tx1"/>
                          </a:solidFill>
                        </a:rPr>
                        <a:t>② </a:t>
                      </a:r>
                      <a:r>
                        <a:rPr lang="ja-JP" altLang="en-US" sz="1800" b="0" dirty="0" smtClean="0">
                          <a:solidFill>
                            <a:schemeClr val="tx1"/>
                          </a:solidFill>
                        </a:rPr>
                        <a:t>定期巡回・随時対応型訪問介護看護費</a:t>
                      </a:r>
                      <a:r>
                        <a:rPr lang="en-US" altLang="ja-JP" sz="1800" b="0" dirty="0" smtClean="0">
                          <a:solidFill>
                            <a:schemeClr val="tx1"/>
                          </a:solidFill>
                        </a:rPr>
                        <a:t>(Ⅰ)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dirty="0" smtClean="0">
                          <a:solidFill>
                            <a:schemeClr val="tx1"/>
                          </a:solidFill>
                        </a:rPr>
                        <a:t>91</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141</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216</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266</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322</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7291096"/>
                  </a:ext>
                </a:extLst>
              </a:tr>
            </a:tbl>
          </a:graphicData>
        </a:graphic>
      </p:graphicFrame>
    </p:spTree>
    <p:extLst>
      <p:ext uri="{BB962C8B-B14F-4D97-AF65-F5344CB8AC3E}">
        <p14:creationId xmlns:p14="http://schemas.microsoft.com/office/powerpoint/2010/main" val="15297487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4421" y="6391787"/>
            <a:ext cx="2743200" cy="365125"/>
          </a:xfrm>
        </p:spPr>
        <p:txBody>
          <a:bodyPr/>
          <a:lstStyle/>
          <a:p>
            <a:fld id="{41D9830F-53EB-46B6-9EC0-C4C68F82A889}" type="slidenum">
              <a:rPr kumimoji="1" lang="ja-JP" altLang="en-US" smtClean="0"/>
              <a:t>74</a:t>
            </a:fld>
            <a:endParaRPr kumimoji="1" lang="ja-JP" altLang="en-US"/>
          </a:p>
        </p:txBody>
      </p:sp>
      <p:sp>
        <p:nvSpPr>
          <p:cNvPr id="5" name="正方形/長方形 4"/>
          <p:cNvSpPr/>
          <p:nvPr/>
        </p:nvSpPr>
        <p:spPr>
          <a:xfrm>
            <a:off x="0" y="0"/>
            <a:ext cx="12192000" cy="3785652"/>
          </a:xfrm>
          <a:prstGeom prst="rect">
            <a:avLst/>
          </a:prstGeom>
        </p:spPr>
        <p:txBody>
          <a:bodyPr wrap="square">
            <a:spAutoFit/>
          </a:bodyPr>
          <a:lstStyle/>
          <a:p>
            <a:pPr marL="185738" lvl="0" indent="-185738"/>
            <a:r>
              <a:rPr lang="ja-JP" altLang="en-US" sz="2000" b="1" dirty="0" smtClean="0">
                <a:solidFill>
                  <a:prstClr val="black"/>
                </a:solidFill>
              </a:rPr>
              <a:t>６ </a:t>
            </a:r>
            <a:r>
              <a:rPr lang="ja-JP" altLang="en-US" sz="2000" b="1" dirty="0" smtClean="0"/>
              <a:t>同一</a:t>
            </a:r>
            <a:r>
              <a:rPr lang="ja-JP" altLang="en-US" sz="2000" b="1" dirty="0"/>
              <a:t>敷地内建物等に居住する利用者に対する取扱い</a:t>
            </a:r>
          </a:p>
          <a:p>
            <a:pPr marL="271463" lvl="0" indent="-185738"/>
            <a:r>
              <a:rPr lang="ja-JP" altLang="en-US" sz="2000" dirty="0" smtClean="0">
                <a:solidFill>
                  <a:prstClr val="black"/>
                </a:solidFill>
              </a:rPr>
              <a:t>① 事業所</a:t>
            </a:r>
            <a:r>
              <a:rPr lang="ja-JP" altLang="en-US" sz="2000" dirty="0">
                <a:solidFill>
                  <a:prstClr val="black"/>
                </a:solidFill>
              </a:rPr>
              <a:t>の所在する建物と同一の敷地内</a:t>
            </a:r>
            <a:r>
              <a:rPr lang="ja-JP" altLang="en-US" sz="2000" dirty="0" smtClean="0">
                <a:solidFill>
                  <a:prstClr val="black"/>
                </a:solidFill>
              </a:rPr>
              <a:t>若しく</a:t>
            </a:r>
            <a:r>
              <a:rPr lang="ja-JP" altLang="en-US" sz="2000" dirty="0">
                <a:solidFill>
                  <a:prstClr val="black"/>
                </a:solidFill>
              </a:rPr>
              <a:t>は隣接する敷地内の建物若しく</a:t>
            </a:r>
            <a:r>
              <a:rPr lang="ja-JP" altLang="en-US" sz="2000" dirty="0" smtClean="0">
                <a:solidFill>
                  <a:prstClr val="black"/>
                </a:solidFill>
              </a:rPr>
              <a:t>は事業所</a:t>
            </a:r>
            <a:r>
              <a:rPr lang="ja-JP" altLang="en-US" sz="2000" dirty="0">
                <a:solidFill>
                  <a:prstClr val="black"/>
                </a:solidFill>
              </a:rPr>
              <a:t>と同一の</a:t>
            </a:r>
            <a:r>
              <a:rPr lang="ja-JP" altLang="en-US" sz="2000" dirty="0" smtClean="0">
                <a:solidFill>
                  <a:prstClr val="black"/>
                </a:solidFill>
              </a:rPr>
              <a:t>建物（以下「同一敷地内建物等」）に</a:t>
            </a:r>
            <a:r>
              <a:rPr lang="ja-JP" altLang="en-US" sz="2000" dirty="0">
                <a:solidFill>
                  <a:prstClr val="black"/>
                </a:solidFill>
              </a:rPr>
              <a:t>居住する利用者（</a:t>
            </a:r>
            <a:r>
              <a:rPr lang="ja-JP" altLang="en-US" sz="2000" dirty="0" smtClean="0">
                <a:solidFill>
                  <a:prstClr val="black"/>
                </a:solidFill>
              </a:rPr>
              <a:t>当該事業所</a:t>
            </a:r>
            <a:r>
              <a:rPr lang="ja-JP" altLang="en-US" sz="2000" dirty="0">
                <a:solidFill>
                  <a:prstClr val="black"/>
                </a:solidFill>
              </a:rPr>
              <a:t>に</a:t>
            </a:r>
            <a:r>
              <a:rPr lang="ja-JP" altLang="en-US" sz="2000" dirty="0" smtClean="0">
                <a:solidFill>
                  <a:prstClr val="black"/>
                </a:solidFill>
              </a:rPr>
              <a:t>おける</a:t>
            </a:r>
            <a:r>
              <a:rPr lang="en-US" altLang="ja-JP" sz="2000" dirty="0" smtClean="0">
                <a:solidFill>
                  <a:prstClr val="black"/>
                </a:solidFill>
              </a:rPr>
              <a:t>1</a:t>
            </a:r>
            <a:r>
              <a:rPr lang="ja-JP" altLang="en-US" sz="2000" dirty="0" smtClean="0">
                <a:solidFill>
                  <a:prstClr val="black"/>
                </a:solidFill>
              </a:rPr>
              <a:t>月</a:t>
            </a:r>
            <a:r>
              <a:rPr lang="ja-JP" altLang="en-US" sz="2000" dirty="0">
                <a:solidFill>
                  <a:prstClr val="black"/>
                </a:solidFill>
              </a:rPr>
              <a:t>当たりの利用者が同一敷地内建物等</a:t>
            </a:r>
            <a:r>
              <a:rPr lang="ja-JP" altLang="en-US" sz="2000" dirty="0" smtClean="0">
                <a:solidFill>
                  <a:prstClr val="black"/>
                </a:solidFill>
              </a:rPr>
              <a:t>に</a:t>
            </a:r>
            <a:r>
              <a:rPr lang="en-US" altLang="ja-JP" sz="2000" dirty="0" smtClean="0">
                <a:solidFill>
                  <a:prstClr val="black"/>
                </a:solidFill>
              </a:rPr>
              <a:t>50</a:t>
            </a:r>
            <a:r>
              <a:rPr lang="ja-JP" altLang="en-US" sz="2000" dirty="0" smtClean="0">
                <a:solidFill>
                  <a:prstClr val="black"/>
                </a:solidFill>
              </a:rPr>
              <a:t>人以上居住</a:t>
            </a:r>
            <a:r>
              <a:rPr lang="ja-JP" altLang="en-US" sz="2000" dirty="0">
                <a:solidFill>
                  <a:prstClr val="black"/>
                </a:solidFill>
              </a:rPr>
              <a:t>する建物に</a:t>
            </a:r>
            <a:r>
              <a:rPr lang="ja-JP" altLang="en-US" sz="2000" dirty="0" smtClean="0">
                <a:solidFill>
                  <a:prstClr val="black"/>
                </a:solidFill>
              </a:rPr>
              <a:t>居住</a:t>
            </a:r>
            <a:r>
              <a:rPr lang="ja-JP" altLang="en-US" sz="2000" dirty="0">
                <a:solidFill>
                  <a:prstClr val="black"/>
                </a:solidFill>
              </a:rPr>
              <a:t>する利用者を</a:t>
            </a:r>
            <a:r>
              <a:rPr lang="ja-JP" altLang="en-US" sz="2000" dirty="0" smtClean="0">
                <a:solidFill>
                  <a:prstClr val="black"/>
                </a:solidFill>
              </a:rPr>
              <a:t>除く）</a:t>
            </a:r>
            <a:r>
              <a:rPr lang="ja-JP" altLang="en-US" sz="2000" dirty="0">
                <a:solidFill>
                  <a:prstClr val="black"/>
                </a:solidFill>
              </a:rPr>
              <a:t>に対して、サービスの提供を行った</a:t>
            </a:r>
            <a:r>
              <a:rPr lang="ja-JP" altLang="en-US" sz="2000" dirty="0" smtClean="0">
                <a:solidFill>
                  <a:prstClr val="black"/>
                </a:solidFill>
              </a:rPr>
              <a:t>場合。</a:t>
            </a:r>
            <a:endParaRPr lang="en-US" altLang="ja-JP" sz="2000" dirty="0" smtClean="0">
              <a:solidFill>
                <a:prstClr val="black"/>
              </a:solidFill>
            </a:endParaRPr>
          </a:p>
          <a:p>
            <a:pPr marL="85725" lvl="0" indent="185738"/>
            <a:r>
              <a:rPr lang="en-US" altLang="ja-JP" sz="2000" dirty="0" smtClean="0">
                <a:solidFill>
                  <a:prstClr val="black"/>
                </a:solidFill>
              </a:rPr>
              <a:t>ⅰ</a:t>
            </a:r>
            <a:r>
              <a:rPr lang="ja-JP" altLang="en-US" sz="2000" dirty="0" smtClean="0">
                <a:solidFill>
                  <a:prstClr val="black"/>
                </a:solidFill>
              </a:rPr>
              <a:t>）定期巡回・随時対応型訪問介護看護費</a:t>
            </a:r>
            <a:r>
              <a:rPr lang="en-US" altLang="ja-JP" sz="2000" dirty="0" smtClean="0">
                <a:solidFill>
                  <a:prstClr val="black"/>
                </a:solidFill>
              </a:rPr>
              <a:t>(Ⅰ)</a:t>
            </a:r>
            <a:r>
              <a:rPr lang="ja-JP" altLang="en-US" sz="2000" dirty="0" smtClean="0">
                <a:solidFill>
                  <a:prstClr val="black"/>
                </a:solidFill>
              </a:rPr>
              <a:t>又は</a:t>
            </a:r>
            <a:r>
              <a:rPr lang="en-US" altLang="ja-JP" sz="2000" dirty="0" smtClean="0">
                <a:solidFill>
                  <a:prstClr val="black"/>
                </a:solidFill>
              </a:rPr>
              <a:t>(Ⅱ)</a:t>
            </a:r>
            <a:r>
              <a:rPr lang="ja-JP" altLang="en-US" sz="2000" dirty="0" smtClean="0">
                <a:solidFill>
                  <a:prstClr val="black"/>
                </a:solidFill>
              </a:rPr>
              <a:t>　</a:t>
            </a:r>
            <a:r>
              <a:rPr lang="en-US" altLang="ja-JP" sz="2000" dirty="0" smtClean="0">
                <a:solidFill>
                  <a:prstClr val="black"/>
                </a:solidFill>
              </a:rPr>
              <a:t>…1</a:t>
            </a:r>
            <a:r>
              <a:rPr lang="ja-JP" altLang="en-US" sz="2000" dirty="0" smtClean="0">
                <a:solidFill>
                  <a:prstClr val="black"/>
                </a:solidFill>
              </a:rPr>
              <a:t>月</a:t>
            </a:r>
            <a:r>
              <a:rPr lang="ja-JP" altLang="en-US" sz="2000" dirty="0">
                <a:solidFill>
                  <a:prstClr val="black"/>
                </a:solidFill>
              </a:rPr>
              <a:t>に</a:t>
            </a:r>
            <a:r>
              <a:rPr lang="ja-JP" altLang="en-US" sz="2000" dirty="0" smtClean="0">
                <a:solidFill>
                  <a:prstClr val="black"/>
                </a:solidFill>
              </a:rPr>
              <a:t>つき</a:t>
            </a:r>
            <a:r>
              <a:rPr lang="en-US" altLang="ja-JP" sz="2000" dirty="0" smtClean="0">
                <a:solidFill>
                  <a:prstClr val="black"/>
                </a:solidFill>
              </a:rPr>
              <a:t>600</a:t>
            </a:r>
            <a:r>
              <a:rPr lang="ja-JP" altLang="en-US" sz="2000" dirty="0" smtClean="0">
                <a:solidFill>
                  <a:prstClr val="black"/>
                </a:solidFill>
              </a:rPr>
              <a:t>単位を所定単位数から減算。</a:t>
            </a:r>
            <a:endParaRPr lang="en-US" altLang="ja-JP" sz="2000" dirty="0" smtClean="0">
              <a:solidFill>
                <a:prstClr val="black"/>
              </a:solidFill>
            </a:endParaRPr>
          </a:p>
          <a:p>
            <a:pPr marL="5111750" lvl="0" indent="-4841875"/>
            <a:r>
              <a:rPr lang="en-US" altLang="ja-JP" sz="2000" dirty="0" smtClean="0">
                <a:solidFill>
                  <a:prstClr val="black"/>
                </a:solidFill>
              </a:rPr>
              <a:t>ⅱ)</a:t>
            </a:r>
            <a:r>
              <a:rPr lang="ja-JP" altLang="en-US" sz="2000" dirty="0" smtClean="0">
                <a:solidFill>
                  <a:prstClr val="black"/>
                </a:solidFill>
              </a:rPr>
              <a:t>　　　  　　　</a:t>
            </a:r>
            <a:r>
              <a:rPr lang="en-US" altLang="ja-JP" sz="2000" dirty="0" smtClean="0">
                <a:solidFill>
                  <a:prstClr val="black"/>
                </a:solidFill>
              </a:rPr>
              <a:t>〃</a:t>
            </a:r>
            <a:r>
              <a:rPr lang="ja-JP" altLang="en-US" sz="2000" dirty="0" smtClean="0">
                <a:solidFill>
                  <a:prstClr val="black"/>
                </a:solidFill>
              </a:rPr>
              <a:t>　　　　　　　　　　</a:t>
            </a:r>
            <a:r>
              <a:rPr lang="en-US" altLang="ja-JP" sz="2000" dirty="0" smtClean="0">
                <a:solidFill>
                  <a:prstClr val="black"/>
                </a:solidFill>
              </a:rPr>
              <a:t>(Ⅲ)</a:t>
            </a:r>
            <a:r>
              <a:rPr lang="ja-JP" altLang="en-US" sz="2000" dirty="0" smtClean="0">
                <a:solidFill>
                  <a:prstClr val="black"/>
                </a:solidFill>
              </a:rPr>
              <a:t>　</a:t>
            </a:r>
            <a:r>
              <a:rPr lang="en-US" altLang="ja-JP" sz="2000" dirty="0" smtClean="0">
                <a:solidFill>
                  <a:prstClr val="black"/>
                </a:solidFill>
              </a:rPr>
              <a:t>…</a:t>
            </a:r>
            <a:r>
              <a:rPr lang="ja-JP" altLang="en-US" sz="2000" dirty="0" smtClean="0">
                <a:solidFill>
                  <a:prstClr val="black"/>
                </a:solidFill>
              </a:rPr>
              <a:t>定期</a:t>
            </a:r>
            <a:r>
              <a:rPr lang="ja-JP" altLang="en-US" sz="2000" dirty="0">
                <a:solidFill>
                  <a:prstClr val="black"/>
                </a:solidFill>
              </a:rPr>
              <a:t>巡回サービス又</a:t>
            </a:r>
            <a:r>
              <a:rPr lang="ja-JP" altLang="en-US" sz="2000" dirty="0" smtClean="0">
                <a:solidFill>
                  <a:prstClr val="black"/>
                </a:solidFill>
              </a:rPr>
              <a:t>は随時</a:t>
            </a:r>
            <a:r>
              <a:rPr lang="ja-JP" altLang="en-US" sz="2000" dirty="0">
                <a:solidFill>
                  <a:prstClr val="black"/>
                </a:solidFill>
              </a:rPr>
              <a:t>訪問サービスを行った際に算定する所定単位数</a:t>
            </a:r>
            <a:r>
              <a:rPr lang="ja-JP" altLang="en-US" sz="2000" dirty="0" smtClean="0">
                <a:solidFill>
                  <a:prstClr val="black"/>
                </a:solidFill>
              </a:rPr>
              <a:t>の</a:t>
            </a:r>
            <a:r>
              <a:rPr lang="en-US" altLang="ja-JP" sz="2000" dirty="0" smtClean="0">
                <a:solidFill>
                  <a:prstClr val="black"/>
                </a:solidFill>
              </a:rPr>
              <a:t>100 </a:t>
            </a:r>
            <a:r>
              <a:rPr lang="ja-JP" altLang="en-US" sz="2000" dirty="0">
                <a:solidFill>
                  <a:prstClr val="black"/>
                </a:solidFill>
              </a:rPr>
              <a:t>分</a:t>
            </a:r>
            <a:r>
              <a:rPr lang="ja-JP" altLang="en-US" sz="2000" dirty="0" smtClean="0">
                <a:solidFill>
                  <a:prstClr val="black"/>
                </a:solidFill>
              </a:rPr>
              <a:t>の</a:t>
            </a:r>
            <a:r>
              <a:rPr lang="en-US" altLang="ja-JP" sz="2000" dirty="0" smtClean="0">
                <a:solidFill>
                  <a:prstClr val="black"/>
                </a:solidFill>
              </a:rPr>
              <a:t>90</a:t>
            </a:r>
            <a:r>
              <a:rPr lang="ja-JP" altLang="en-US" sz="2000" dirty="0" smtClean="0">
                <a:solidFill>
                  <a:prstClr val="black"/>
                </a:solidFill>
              </a:rPr>
              <a:t>に</a:t>
            </a:r>
            <a:r>
              <a:rPr lang="ja-JP" altLang="en-US" sz="2000" dirty="0">
                <a:solidFill>
                  <a:prstClr val="black"/>
                </a:solidFill>
              </a:rPr>
              <a:t>相当する</a:t>
            </a:r>
            <a:r>
              <a:rPr lang="ja-JP" altLang="en-US" sz="2000" dirty="0" smtClean="0">
                <a:solidFill>
                  <a:prstClr val="black"/>
                </a:solidFill>
              </a:rPr>
              <a:t>単位数を算定。</a:t>
            </a:r>
            <a:endParaRPr lang="en-US" altLang="ja-JP" sz="2000" dirty="0" smtClean="0">
              <a:solidFill>
                <a:prstClr val="black"/>
              </a:solidFill>
            </a:endParaRPr>
          </a:p>
          <a:p>
            <a:pPr marL="271463" lvl="0" indent="-185738"/>
            <a:r>
              <a:rPr lang="ja-JP" altLang="en-US" sz="2000" dirty="0" smtClean="0">
                <a:solidFill>
                  <a:prstClr val="black"/>
                </a:solidFill>
              </a:rPr>
              <a:t>② 当該事業所における</a:t>
            </a:r>
            <a:r>
              <a:rPr lang="en-US" altLang="ja-JP" sz="2000" dirty="0" smtClean="0">
                <a:solidFill>
                  <a:prstClr val="black"/>
                </a:solidFill>
              </a:rPr>
              <a:t>1</a:t>
            </a:r>
            <a:r>
              <a:rPr lang="ja-JP" altLang="en-US" sz="2000" dirty="0" smtClean="0">
                <a:solidFill>
                  <a:prstClr val="black"/>
                </a:solidFill>
              </a:rPr>
              <a:t>月当たりの利用者が同一敷地内建物等に</a:t>
            </a:r>
            <a:r>
              <a:rPr lang="en-US" altLang="ja-JP" sz="2000" dirty="0" smtClean="0">
                <a:solidFill>
                  <a:prstClr val="black"/>
                </a:solidFill>
              </a:rPr>
              <a:t>50</a:t>
            </a:r>
            <a:r>
              <a:rPr lang="ja-JP" altLang="en-US" sz="2000" dirty="0" smtClean="0">
                <a:solidFill>
                  <a:prstClr val="black"/>
                </a:solidFill>
              </a:rPr>
              <a:t>人以上居住する建物等に居住する利用者に対して、サービスの提供を行った場合。</a:t>
            </a:r>
            <a:endParaRPr lang="en-US" altLang="ja-JP" sz="2000" dirty="0" smtClean="0">
              <a:solidFill>
                <a:prstClr val="black"/>
              </a:solidFill>
            </a:endParaRPr>
          </a:p>
          <a:p>
            <a:pPr marL="628650" lvl="0" indent="-357188"/>
            <a:r>
              <a:rPr lang="en-US" altLang="ja-JP" sz="2000" dirty="0" smtClean="0">
                <a:solidFill>
                  <a:prstClr val="black"/>
                </a:solidFill>
              </a:rPr>
              <a:t>ⅰ</a:t>
            </a:r>
            <a:r>
              <a:rPr lang="ja-JP" altLang="en-US" sz="2000" dirty="0" smtClean="0">
                <a:solidFill>
                  <a:prstClr val="black"/>
                </a:solidFill>
              </a:rPr>
              <a:t>）定期</a:t>
            </a:r>
            <a:r>
              <a:rPr lang="ja-JP" altLang="en-US" sz="2000" dirty="0">
                <a:solidFill>
                  <a:prstClr val="black"/>
                </a:solidFill>
              </a:rPr>
              <a:t>巡回・随時対応型訪問介護看護費</a:t>
            </a:r>
            <a:r>
              <a:rPr lang="en-US" altLang="ja-JP" sz="2000" dirty="0">
                <a:solidFill>
                  <a:prstClr val="black"/>
                </a:solidFill>
              </a:rPr>
              <a:t>(Ⅰ)</a:t>
            </a:r>
            <a:r>
              <a:rPr lang="ja-JP" altLang="en-US" sz="2000" dirty="0">
                <a:solidFill>
                  <a:prstClr val="black"/>
                </a:solidFill>
              </a:rPr>
              <a:t>又は</a:t>
            </a:r>
            <a:r>
              <a:rPr lang="en-US" altLang="ja-JP" sz="2000" dirty="0">
                <a:solidFill>
                  <a:prstClr val="black"/>
                </a:solidFill>
              </a:rPr>
              <a:t>(Ⅱ</a:t>
            </a:r>
            <a:r>
              <a:rPr lang="en-US" altLang="ja-JP" sz="2000" dirty="0" smtClean="0">
                <a:solidFill>
                  <a:prstClr val="black"/>
                </a:solidFill>
              </a:rPr>
              <a:t>)</a:t>
            </a:r>
            <a:r>
              <a:rPr lang="ja-JP" altLang="en-US" sz="2000" dirty="0" smtClean="0">
                <a:solidFill>
                  <a:prstClr val="black"/>
                </a:solidFill>
              </a:rPr>
              <a:t>　</a:t>
            </a:r>
            <a:r>
              <a:rPr lang="en-US" altLang="ja-JP" sz="2000" dirty="0" smtClean="0">
                <a:solidFill>
                  <a:prstClr val="black"/>
                </a:solidFill>
              </a:rPr>
              <a:t>…</a:t>
            </a:r>
            <a:r>
              <a:rPr lang="ja-JP" altLang="en-US" sz="2000" dirty="0" smtClean="0">
                <a:solidFill>
                  <a:prstClr val="black"/>
                </a:solidFill>
              </a:rPr>
              <a:t> </a:t>
            </a:r>
            <a:r>
              <a:rPr lang="en-US" altLang="ja-JP" sz="2000" dirty="0" smtClean="0">
                <a:solidFill>
                  <a:prstClr val="black"/>
                </a:solidFill>
              </a:rPr>
              <a:t>1 </a:t>
            </a:r>
            <a:r>
              <a:rPr lang="ja-JP" altLang="en-US" sz="2000" dirty="0" smtClean="0">
                <a:solidFill>
                  <a:prstClr val="black"/>
                </a:solidFill>
              </a:rPr>
              <a:t>月につき</a:t>
            </a:r>
            <a:r>
              <a:rPr lang="en-US" altLang="ja-JP" sz="2000" dirty="0" smtClean="0">
                <a:solidFill>
                  <a:prstClr val="black"/>
                </a:solidFill>
              </a:rPr>
              <a:t>900</a:t>
            </a:r>
            <a:r>
              <a:rPr lang="ja-JP" altLang="en-US" sz="2000" dirty="0" smtClean="0">
                <a:solidFill>
                  <a:prstClr val="black"/>
                </a:solidFill>
              </a:rPr>
              <a:t>単位を所定単位数から減算。</a:t>
            </a:r>
            <a:endParaRPr lang="en-US" altLang="ja-JP" sz="2000" dirty="0" smtClean="0">
              <a:solidFill>
                <a:prstClr val="black"/>
              </a:solidFill>
            </a:endParaRPr>
          </a:p>
          <a:p>
            <a:pPr marL="5111750" lvl="0" indent="-4840288"/>
            <a:r>
              <a:rPr lang="en-US" altLang="ja-JP" sz="2000" dirty="0" smtClean="0">
                <a:solidFill>
                  <a:prstClr val="black"/>
                </a:solidFill>
              </a:rPr>
              <a:t>ⅱ</a:t>
            </a:r>
            <a:r>
              <a:rPr lang="ja-JP" altLang="en-US" sz="2000" dirty="0" smtClean="0">
                <a:solidFill>
                  <a:prstClr val="black"/>
                </a:solidFill>
              </a:rPr>
              <a:t>）　　　　　　</a:t>
            </a:r>
            <a:r>
              <a:rPr lang="en-US" altLang="ja-JP" sz="2000" dirty="0" smtClean="0">
                <a:solidFill>
                  <a:prstClr val="black"/>
                </a:solidFill>
              </a:rPr>
              <a:t>〃</a:t>
            </a:r>
            <a:r>
              <a:rPr lang="ja-JP" altLang="en-US" sz="2000" dirty="0" smtClean="0">
                <a:solidFill>
                  <a:prstClr val="black"/>
                </a:solidFill>
              </a:rPr>
              <a:t>　　　　　 　　　　  </a:t>
            </a:r>
            <a:r>
              <a:rPr lang="en-US" altLang="ja-JP" sz="2000" dirty="0" smtClean="0">
                <a:solidFill>
                  <a:prstClr val="black"/>
                </a:solidFill>
              </a:rPr>
              <a:t>(Ⅲ)</a:t>
            </a:r>
            <a:r>
              <a:rPr lang="ja-JP" altLang="en-US" sz="2000" dirty="0" smtClean="0">
                <a:solidFill>
                  <a:prstClr val="black"/>
                </a:solidFill>
              </a:rPr>
              <a:t>　</a:t>
            </a:r>
            <a:r>
              <a:rPr lang="en-US" altLang="ja-JP" sz="2000" dirty="0" smtClean="0">
                <a:solidFill>
                  <a:prstClr val="black"/>
                </a:solidFill>
              </a:rPr>
              <a:t>…</a:t>
            </a:r>
            <a:r>
              <a:rPr lang="ja-JP" altLang="en-US" sz="2000" dirty="0" smtClean="0">
                <a:solidFill>
                  <a:prstClr val="black"/>
                </a:solidFill>
              </a:rPr>
              <a:t>定期巡回サービス又は随時訪問サービスを行った際に算定する所定単位数の</a:t>
            </a:r>
            <a:r>
              <a:rPr lang="en-US" altLang="ja-JP" sz="2000" dirty="0" smtClean="0">
                <a:solidFill>
                  <a:prstClr val="black"/>
                </a:solidFill>
              </a:rPr>
              <a:t>100</a:t>
            </a:r>
            <a:r>
              <a:rPr lang="ja-JP" altLang="en-US" sz="2000" dirty="0" smtClean="0">
                <a:solidFill>
                  <a:prstClr val="black"/>
                </a:solidFill>
              </a:rPr>
              <a:t>分の</a:t>
            </a:r>
            <a:r>
              <a:rPr lang="en-US" altLang="ja-JP" sz="2000" dirty="0" smtClean="0">
                <a:solidFill>
                  <a:prstClr val="black"/>
                </a:solidFill>
              </a:rPr>
              <a:t>85</a:t>
            </a:r>
            <a:r>
              <a:rPr lang="ja-JP" altLang="en-US" sz="2000" dirty="0" smtClean="0">
                <a:solidFill>
                  <a:prstClr val="black"/>
                </a:solidFill>
              </a:rPr>
              <a:t>に相当する単位数を算定。</a:t>
            </a:r>
          </a:p>
        </p:txBody>
      </p:sp>
      <p:sp>
        <p:nvSpPr>
          <p:cNvPr id="8" name="正方形/長方形 7"/>
          <p:cNvSpPr/>
          <p:nvPr/>
        </p:nvSpPr>
        <p:spPr>
          <a:xfrm>
            <a:off x="176150" y="3716503"/>
            <a:ext cx="11839700" cy="3141497"/>
          </a:xfrm>
          <a:prstGeom prst="rect">
            <a:avLst/>
          </a:prstGeom>
          <a:ln w="6350">
            <a:solidFill>
              <a:schemeClr val="tx1"/>
            </a:solidFill>
            <a:prstDash val="sysDot"/>
          </a:ln>
        </p:spPr>
        <p:txBody>
          <a:bodyPr wrap="square" tIns="36000" bIns="0" anchor="ctr" anchorCtr="0">
            <a:spAutoFit/>
          </a:bodyPr>
          <a:lstStyle/>
          <a:p>
            <a:pPr marL="185738" lvl="0" indent="-185738">
              <a:lnSpc>
                <a:spcPts val="2200"/>
              </a:lnSpc>
            </a:pPr>
            <a:r>
              <a:rPr lang="en-US" altLang="ja-JP" sz="2000" dirty="0" smtClean="0">
                <a:solidFill>
                  <a:prstClr val="black"/>
                </a:solidFill>
              </a:rPr>
              <a:t>【</a:t>
            </a:r>
            <a:r>
              <a:rPr lang="ja-JP" altLang="en-US" sz="2000" dirty="0" smtClean="0">
                <a:solidFill>
                  <a:prstClr val="black"/>
                </a:solidFill>
              </a:rPr>
              <a:t>同一</a:t>
            </a:r>
            <a:r>
              <a:rPr lang="ja-JP" altLang="en-US" sz="2000" dirty="0">
                <a:solidFill>
                  <a:prstClr val="black"/>
                </a:solidFill>
              </a:rPr>
              <a:t>敷地内建物</a:t>
            </a:r>
            <a:r>
              <a:rPr lang="ja-JP" altLang="en-US" sz="2000" dirty="0" smtClean="0">
                <a:solidFill>
                  <a:prstClr val="black"/>
                </a:solidFill>
              </a:rPr>
              <a:t>等</a:t>
            </a:r>
            <a:r>
              <a:rPr lang="en-US" altLang="ja-JP" sz="2000" dirty="0" smtClean="0">
                <a:solidFill>
                  <a:prstClr val="black"/>
                </a:solidFill>
              </a:rPr>
              <a:t>】</a:t>
            </a:r>
            <a:r>
              <a:rPr lang="ja-JP" altLang="en-US" sz="2000" dirty="0" smtClean="0">
                <a:solidFill>
                  <a:prstClr val="black"/>
                </a:solidFill>
              </a:rPr>
              <a:t>とは、当該</a:t>
            </a:r>
            <a:r>
              <a:rPr lang="ja-JP" altLang="en-US" sz="2000" dirty="0">
                <a:solidFill>
                  <a:prstClr val="black"/>
                </a:solidFill>
              </a:rPr>
              <a:t>事業所を構造上または外形上、一体的な建築物</a:t>
            </a:r>
            <a:r>
              <a:rPr lang="ja-JP" altLang="en-US" sz="2000" dirty="0" smtClean="0">
                <a:solidFill>
                  <a:prstClr val="black"/>
                </a:solidFill>
              </a:rPr>
              <a:t>及び同一</a:t>
            </a:r>
            <a:r>
              <a:rPr lang="ja-JP" altLang="en-US" sz="2000" dirty="0">
                <a:solidFill>
                  <a:prstClr val="black"/>
                </a:solidFill>
              </a:rPr>
              <a:t>敷地内並びに隣接する敷地（当該事業所と建築物が道路等を挟んで設置している場合を</a:t>
            </a:r>
            <a:r>
              <a:rPr lang="ja-JP" altLang="en-US" sz="2000" dirty="0" smtClean="0">
                <a:solidFill>
                  <a:prstClr val="black"/>
                </a:solidFill>
              </a:rPr>
              <a:t>含む）</a:t>
            </a:r>
            <a:r>
              <a:rPr lang="ja-JP" altLang="en-US" sz="2000" dirty="0">
                <a:solidFill>
                  <a:prstClr val="black"/>
                </a:solidFill>
              </a:rPr>
              <a:t>にある建築物のうち効率的なサービスが可能なものを指す。</a:t>
            </a:r>
          </a:p>
          <a:p>
            <a:pPr marL="185738" lvl="0" indent="171450">
              <a:lnSpc>
                <a:spcPts val="2200"/>
              </a:lnSpc>
            </a:pPr>
            <a:r>
              <a:rPr lang="en-US" altLang="ja-JP" sz="2000" dirty="0" smtClean="0">
                <a:solidFill>
                  <a:prstClr val="black"/>
                </a:solidFill>
              </a:rPr>
              <a:t>※ </a:t>
            </a:r>
            <a:r>
              <a:rPr lang="ja-JP" altLang="en-US" sz="2000" dirty="0" smtClean="0">
                <a:solidFill>
                  <a:prstClr val="black"/>
                </a:solidFill>
              </a:rPr>
              <a:t>当該</a:t>
            </a:r>
            <a:r>
              <a:rPr lang="ja-JP" altLang="en-US" sz="2000" dirty="0">
                <a:solidFill>
                  <a:prstClr val="black"/>
                </a:solidFill>
              </a:rPr>
              <a:t>建築物の管理、運営法人が</a:t>
            </a:r>
            <a:r>
              <a:rPr lang="ja-JP" altLang="en-US" sz="2000" dirty="0" smtClean="0">
                <a:solidFill>
                  <a:prstClr val="black"/>
                </a:solidFill>
              </a:rPr>
              <a:t>当該事業所</a:t>
            </a:r>
            <a:r>
              <a:rPr lang="ja-JP" altLang="en-US" sz="2000" dirty="0">
                <a:solidFill>
                  <a:prstClr val="black"/>
                </a:solidFill>
              </a:rPr>
              <a:t>の事業者と異なる場合であっても該当する。</a:t>
            </a:r>
          </a:p>
          <a:p>
            <a:pPr marL="185738" lvl="0" indent="-185738">
              <a:lnSpc>
                <a:spcPts val="2200"/>
              </a:lnSpc>
            </a:pPr>
            <a:r>
              <a:rPr lang="en-US" altLang="ja-JP" sz="2000" dirty="0" smtClean="0">
                <a:solidFill>
                  <a:prstClr val="black"/>
                </a:solidFill>
              </a:rPr>
              <a:t>【</a:t>
            </a:r>
            <a:r>
              <a:rPr lang="ja-JP" altLang="en-US" sz="2000" dirty="0" smtClean="0">
                <a:solidFill>
                  <a:prstClr val="black"/>
                </a:solidFill>
              </a:rPr>
              <a:t>同一</a:t>
            </a:r>
            <a:r>
              <a:rPr lang="ja-JP" altLang="en-US" sz="2000" dirty="0">
                <a:solidFill>
                  <a:prstClr val="black"/>
                </a:solidFill>
              </a:rPr>
              <a:t>敷地内建物等</a:t>
            </a:r>
            <a:r>
              <a:rPr lang="ja-JP" altLang="en-US" sz="2000" dirty="0" smtClean="0">
                <a:solidFill>
                  <a:prstClr val="black"/>
                </a:solidFill>
              </a:rPr>
              <a:t>に</a:t>
            </a:r>
            <a:r>
              <a:rPr lang="en-US" altLang="ja-JP" sz="2000" dirty="0" smtClean="0">
                <a:solidFill>
                  <a:prstClr val="black"/>
                </a:solidFill>
              </a:rPr>
              <a:t>50</a:t>
            </a:r>
            <a:r>
              <a:rPr lang="ja-JP" altLang="en-US" sz="2000" dirty="0" smtClean="0">
                <a:solidFill>
                  <a:prstClr val="black"/>
                </a:solidFill>
              </a:rPr>
              <a:t>人以</a:t>
            </a:r>
            <a:r>
              <a:rPr lang="ja-JP" altLang="en-US" sz="2000" dirty="0">
                <a:solidFill>
                  <a:prstClr val="black"/>
                </a:solidFill>
              </a:rPr>
              <a:t>居住する建物の</a:t>
            </a:r>
            <a:r>
              <a:rPr lang="ja-JP" altLang="en-US" sz="2000" dirty="0" smtClean="0">
                <a:solidFill>
                  <a:prstClr val="black"/>
                </a:solidFill>
              </a:rPr>
              <a:t>定義</a:t>
            </a:r>
            <a:r>
              <a:rPr lang="en-US" altLang="ja-JP" sz="2000" dirty="0" smtClean="0">
                <a:solidFill>
                  <a:prstClr val="black"/>
                </a:solidFill>
              </a:rPr>
              <a:t>】</a:t>
            </a:r>
            <a:r>
              <a:rPr lang="ja-JP" altLang="en-US" sz="2000" dirty="0">
                <a:solidFill>
                  <a:prstClr val="black"/>
                </a:solidFill>
              </a:rPr>
              <a:t>　</a:t>
            </a:r>
            <a:endParaRPr lang="en-US" altLang="ja-JP" sz="2000" dirty="0">
              <a:solidFill>
                <a:prstClr val="black"/>
              </a:solidFill>
            </a:endParaRPr>
          </a:p>
          <a:p>
            <a:pPr marL="185738" lvl="0" indent="-185738">
              <a:lnSpc>
                <a:spcPts val="2200"/>
              </a:lnSpc>
            </a:pPr>
            <a:r>
              <a:rPr lang="ja-JP" altLang="en-US" sz="2000" dirty="0" smtClean="0">
                <a:solidFill>
                  <a:prstClr val="black"/>
                </a:solidFill>
              </a:rPr>
              <a:t>・同一敷地内建物等のうち</a:t>
            </a:r>
            <a:r>
              <a:rPr lang="ja-JP" altLang="en-US" sz="2000" dirty="0">
                <a:solidFill>
                  <a:prstClr val="black"/>
                </a:solidFill>
              </a:rPr>
              <a:t>、当該同一</a:t>
            </a:r>
            <a:r>
              <a:rPr lang="ja-JP" altLang="en-US" sz="2000" dirty="0" smtClean="0">
                <a:solidFill>
                  <a:prstClr val="black"/>
                </a:solidFill>
              </a:rPr>
              <a:t>敷地内建物</a:t>
            </a:r>
            <a:r>
              <a:rPr lang="ja-JP" altLang="en-US" sz="2000" dirty="0">
                <a:solidFill>
                  <a:prstClr val="black"/>
                </a:solidFill>
              </a:rPr>
              <a:t>等における当該事業所の利用者</a:t>
            </a:r>
            <a:r>
              <a:rPr lang="ja-JP" altLang="en-US" sz="2000" dirty="0" smtClean="0">
                <a:solidFill>
                  <a:prstClr val="black"/>
                </a:solidFill>
              </a:rPr>
              <a:t>が</a:t>
            </a:r>
            <a:r>
              <a:rPr lang="en-US" altLang="ja-JP" sz="2000" dirty="0" smtClean="0">
                <a:solidFill>
                  <a:prstClr val="black"/>
                </a:solidFill>
              </a:rPr>
              <a:t>50</a:t>
            </a:r>
            <a:r>
              <a:rPr lang="ja-JP" altLang="en-US" sz="2000" dirty="0" smtClean="0">
                <a:solidFill>
                  <a:prstClr val="black"/>
                </a:solidFill>
              </a:rPr>
              <a:t>人</a:t>
            </a:r>
            <a:r>
              <a:rPr lang="ja-JP" altLang="en-US" sz="2000" dirty="0">
                <a:solidFill>
                  <a:prstClr val="black"/>
                </a:solidFill>
              </a:rPr>
              <a:t>以上居住する建物の利用者全員に適用される。</a:t>
            </a:r>
          </a:p>
          <a:p>
            <a:pPr marL="185738" lvl="0" indent="-185738">
              <a:lnSpc>
                <a:spcPts val="2200"/>
              </a:lnSpc>
            </a:pPr>
            <a:r>
              <a:rPr lang="ja-JP" altLang="en-US" sz="2000" dirty="0" smtClean="0">
                <a:solidFill>
                  <a:prstClr val="black"/>
                </a:solidFill>
              </a:rPr>
              <a:t>・この</a:t>
            </a:r>
            <a:r>
              <a:rPr lang="ja-JP" altLang="en-US" sz="2000" dirty="0">
                <a:solidFill>
                  <a:prstClr val="black"/>
                </a:solidFill>
              </a:rPr>
              <a:t>場合の利用者数は、</a:t>
            </a:r>
            <a:r>
              <a:rPr lang="en-US" altLang="ja-JP" sz="2000" dirty="0">
                <a:solidFill>
                  <a:prstClr val="black"/>
                </a:solidFill>
              </a:rPr>
              <a:t>1</a:t>
            </a:r>
            <a:r>
              <a:rPr lang="ja-JP" altLang="en-US" sz="2000" dirty="0">
                <a:solidFill>
                  <a:prstClr val="black"/>
                </a:solidFill>
              </a:rPr>
              <a:t>月間（暦月）の利用者数の平均を用いる。この場合、</a:t>
            </a:r>
            <a:r>
              <a:rPr lang="en-US" altLang="ja-JP" sz="2000" dirty="0">
                <a:solidFill>
                  <a:prstClr val="black"/>
                </a:solidFill>
              </a:rPr>
              <a:t>1</a:t>
            </a:r>
            <a:r>
              <a:rPr lang="ja-JP" altLang="en-US" sz="2000" dirty="0">
                <a:solidFill>
                  <a:prstClr val="black"/>
                </a:solidFill>
              </a:rPr>
              <a:t>月間の利用者数の平均は、当該月における</a:t>
            </a:r>
            <a:r>
              <a:rPr lang="en-US" altLang="ja-JP" sz="2000" dirty="0">
                <a:solidFill>
                  <a:prstClr val="black"/>
                </a:solidFill>
              </a:rPr>
              <a:t>1</a:t>
            </a:r>
            <a:r>
              <a:rPr lang="ja-JP" altLang="en-US" sz="2000" dirty="0">
                <a:solidFill>
                  <a:prstClr val="black"/>
                </a:solidFill>
              </a:rPr>
              <a:t>日ごとの該当する建物に居住する利用者の合計を、当該月の日数で除して得た値とする。（小数点以下切り捨て</a:t>
            </a:r>
            <a:r>
              <a:rPr lang="ja-JP" altLang="en-US" sz="2000" dirty="0" smtClean="0">
                <a:solidFill>
                  <a:prstClr val="black"/>
                </a:solidFill>
              </a:rPr>
              <a:t>）</a:t>
            </a:r>
            <a:endParaRPr lang="en-US" altLang="ja-JP" sz="2000" dirty="0" smtClean="0">
              <a:solidFill>
                <a:prstClr val="black"/>
              </a:solidFill>
            </a:endParaRPr>
          </a:p>
          <a:p>
            <a:pPr marL="185738" lvl="0" indent="-185738">
              <a:lnSpc>
                <a:spcPts val="2200"/>
              </a:lnSpc>
            </a:pPr>
            <a:r>
              <a:rPr lang="en-US" altLang="ja-JP" sz="2000" dirty="0" smtClean="0">
                <a:solidFill>
                  <a:prstClr val="black"/>
                </a:solidFill>
              </a:rPr>
              <a:t>※</a:t>
            </a:r>
            <a:r>
              <a:rPr lang="ja-JP" altLang="en-US" sz="2000" dirty="0">
                <a:solidFill>
                  <a:prstClr val="black"/>
                </a:solidFill>
              </a:rPr>
              <a:t>定期巡回・随時対応型訪問介護看護費</a:t>
            </a:r>
            <a:r>
              <a:rPr lang="en-US" altLang="ja-JP" sz="2000" dirty="0" smtClean="0">
                <a:solidFill>
                  <a:prstClr val="black"/>
                </a:solidFill>
              </a:rPr>
              <a:t>(Ⅲ)</a:t>
            </a:r>
            <a:r>
              <a:rPr lang="ja-JP" altLang="en-US" sz="2000" dirty="0" smtClean="0">
                <a:solidFill>
                  <a:prstClr val="black"/>
                </a:solidFill>
              </a:rPr>
              <a:t>の基本夜間訪問サービス費は、この減算の適用を受けない。</a:t>
            </a:r>
            <a:endParaRPr lang="en-US" altLang="ja-JP" sz="2000" dirty="0">
              <a:solidFill>
                <a:prstClr val="black"/>
              </a:solidFill>
            </a:endParaRPr>
          </a:p>
        </p:txBody>
      </p:sp>
    </p:spTree>
    <p:extLst>
      <p:ext uri="{BB962C8B-B14F-4D97-AF65-F5344CB8AC3E}">
        <p14:creationId xmlns:p14="http://schemas.microsoft.com/office/powerpoint/2010/main" val="21519611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41D9830F-53EB-46B6-9EC0-C4C68F82A889}" type="slidenum">
              <a:rPr kumimoji="1" lang="ja-JP" altLang="en-US" smtClean="0"/>
              <a:t>75</a:t>
            </a:fld>
            <a:endParaRPr kumimoji="1" lang="ja-JP" altLang="en-US" dirty="0"/>
          </a:p>
        </p:txBody>
      </p:sp>
      <p:sp>
        <p:nvSpPr>
          <p:cNvPr id="3" name="正方形/長方形 2"/>
          <p:cNvSpPr/>
          <p:nvPr/>
        </p:nvSpPr>
        <p:spPr>
          <a:xfrm>
            <a:off x="0" y="0"/>
            <a:ext cx="12192000" cy="4093428"/>
          </a:xfrm>
          <a:prstGeom prst="rect">
            <a:avLst/>
          </a:prstGeom>
        </p:spPr>
        <p:txBody>
          <a:bodyPr wrap="square">
            <a:spAutoFit/>
          </a:bodyPr>
          <a:lstStyle/>
          <a:p>
            <a:r>
              <a:rPr lang="ja-JP" altLang="en-US" sz="2000" b="1" dirty="0" smtClean="0"/>
              <a:t>７ 各種加算</a:t>
            </a:r>
            <a:endParaRPr lang="en-US" altLang="ja-JP" sz="2000" b="1" dirty="0" smtClean="0"/>
          </a:p>
          <a:p>
            <a:r>
              <a:rPr lang="ja-JP" altLang="en-US" sz="2000" b="1" dirty="0"/>
              <a:t>（１）</a:t>
            </a:r>
            <a:r>
              <a:rPr lang="ja-JP" altLang="en-US" sz="2000" b="1" dirty="0" smtClean="0"/>
              <a:t>緊急</a:t>
            </a:r>
            <a:r>
              <a:rPr lang="ja-JP" altLang="en-US" sz="2000" b="1" dirty="0"/>
              <a:t>時訪問看護</a:t>
            </a:r>
            <a:r>
              <a:rPr lang="ja-JP" altLang="en-US" sz="2000" b="1" dirty="0" smtClean="0"/>
              <a:t>加算　</a:t>
            </a:r>
            <a:r>
              <a:rPr lang="en-US" altLang="ja-JP" sz="2000" dirty="0" smtClean="0"/>
              <a:t>※</a:t>
            </a:r>
            <a:r>
              <a:rPr lang="ja-JP" altLang="en-US" sz="2000" dirty="0" smtClean="0"/>
              <a:t>体制届が必要</a:t>
            </a:r>
            <a:endParaRPr lang="ja-JP" altLang="en-US" sz="2000" dirty="0"/>
          </a:p>
          <a:p>
            <a:pPr marL="271463" indent="171450"/>
            <a:r>
              <a:rPr lang="ja-JP" altLang="en-US" sz="2000" dirty="0" smtClean="0"/>
              <a:t>定期巡回・随時対応型訪問介護看護費</a:t>
            </a:r>
            <a:r>
              <a:rPr lang="en-US" altLang="ja-JP" sz="2000" dirty="0" smtClean="0"/>
              <a:t>(Ⅰ)</a:t>
            </a:r>
            <a:r>
              <a:rPr lang="ja-JP" altLang="en-US" sz="2000" dirty="0" smtClean="0"/>
              <a:t>（訪問看護サービスを行う場合）について</a:t>
            </a:r>
            <a:r>
              <a:rPr lang="ja-JP" altLang="en-US" sz="2000" dirty="0"/>
              <a:t>、 </a:t>
            </a:r>
            <a:r>
              <a:rPr lang="ja-JP" altLang="en-US" sz="2000" dirty="0" smtClean="0"/>
              <a:t>基準</a:t>
            </a:r>
            <a:r>
              <a:rPr lang="ja-JP" altLang="en-US" sz="2000" dirty="0"/>
              <a:t>に適合して</a:t>
            </a:r>
            <a:r>
              <a:rPr lang="ja-JP" altLang="en-US" sz="2000" dirty="0" smtClean="0"/>
              <a:t>いる事業所</a:t>
            </a:r>
            <a:r>
              <a:rPr lang="ja-JP" altLang="en-US" sz="2000" dirty="0"/>
              <a:t>が、利用者の同意を得て、</a:t>
            </a:r>
            <a:r>
              <a:rPr lang="ja-JP" altLang="en-US" sz="2000" dirty="0" smtClean="0"/>
              <a:t>計画的</a:t>
            </a:r>
            <a:r>
              <a:rPr lang="ja-JP" altLang="en-US" sz="2000" dirty="0"/>
              <a:t>に訪問する</a:t>
            </a:r>
            <a:r>
              <a:rPr lang="ja-JP" altLang="en-US" sz="2000" dirty="0" smtClean="0"/>
              <a:t>こととなって</a:t>
            </a:r>
            <a:r>
              <a:rPr lang="ja-JP" altLang="en-US" sz="2000" dirty="0"/>
              <a:t>いない緊急時</a:t>
            </a:r>
            <a:r>
              <a:rPr lang="ja-JP" altLang="en-US" sz="2000" dirty="0" smtClean="0"/>
              <a:t>訪問を</a:t>
            </a:r>
            <a:r>
              <a:rPr lang="ja-JP" altLang="en-US" sz="2000" dirty="0"/>
              <a:t>必要に応じて行う体制にある</a:t>
            </a:r>
            <a:r>
              <a:rPr lang="ja-JP" altLang="en-US" sz="2000" dirty="0" smtClean="0"/>
              <a:t>場合に、</a:t>
            </a:r>
            <a:r>
              <a:rPr lang="ja-JP" altLang="en-US" sz="2000" dirty="0"/>
              <a:t>緊急時訪問看護加算と</a:t>
            </a:r>
            <a:r>
              <a:rPr lang="ja-JP" altLang="en-US" sz="2000" dirty="0" smtClean="0"/>
              <a:t>して加算</a:t>
            </a:r>
            <a:r>
              <a:rPr lang="ja-JP" altLang="en-US" sz="2000" dirty="0"/>
              <a:t>する</a:t>
            </a:r>
            <a:r>
              <a:rPr lang="ja-JP" altLang="en-US" sz="2000" dirty="0" smtClean="0"/>
              <a:t>。</a:t>
            </a:r>
            <a:endParaRPr lang="en-US" altLang="ja-JP" sz="2000" dirty="0" smtClean="0"/>
          </a:p>
          <a:p>
            <a:pPr marL="271463" indent="171450"/>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smtClean="0"/>
          </a:p>
          <a:p>
            <a:pPr marL="271463" indent="-85725"/>
            <a:r>
              <a:rPr lang="en-US" altLang="ja-JP" sz="2000" dirty="0" smtClean="0"/>
              <a:t>【</a:t>
            </a:r>
            <a:r>
              <a:rPr lang="ja-JP" altLang="en-US" sz="2000" dirty="0" smtClean="0"/>
              <a:t>緊急</a:t>
            </a:r>
            <a:r>
              <a:rPr lang="ja-JP" altLang="en-US" sz="2000" dirty="0"/>
              <a:t>時訪問看護</a:t>
            </a:r>
            <a:r>
              <a:rPr lang="ja-JP" altLang="en-US" sz="2000" dirty="0" smtClean="0"/>
              <a:t>加算</a:t>
            </a:r>
            <a:r>
              <a:rPr lang="en-US" altLang="ja-JP" sz="2000" dirty="0" smtClean="0"/>
              <a:t>(Ⅰ)】 </a:t>
            </a:r>
            <a:r>
              <a:rPr lang="en-US" altLang="ja-JP" sz="2000" dirty="0"/>
              <a:t>325 </a:t>
            </a:r>
            <a:r>
              <a:rPr lang="ja-JP" altLang="en-US" sz="2000" dirty="0" smtClean="0"/>
              <a:t>単位／月</a:t>
            </a:r>
            <a:endParaRPr lang="ja-JP" altLang="en-US" sz="2000" dirty="0"/>
          </a:p>
          <a:p>
            <a:pPr marL="542925" indent="-185738"/>
            <a:r>
              <a:rPr lang="ja-JP" altLang="en-US" sz="2000" dirty="0" smtClean="0"/>
              <a:t>次の</a:t>
            </a:r>
            <a:r>
              <a:rPr lang="ja-JP" altLang="en-US" sz="2000" dirty="0"/>
              <a:t>いずれにも適合</a:t>
            </a:r>
            <a:r>
              <a:rPr lang="ja-JP" altLang="en-US" sz="2000" dirty="0" smtClean="0"/>
              <a:t>すること。</a:t>
            </a:r>
            <a:endParaRPr lang="ja-JP" altLang="en-US" sz="2000" dirty="0"/>
          </a:p>
          <a:p>
            <a:pPr marL="542925" indent="-185738"/>
            <a:r>
              <a:rPr lang="ja-JP" altLang="en-US" sz="2000" dirty="0" smtClean="0"/>
              <a:t>① 利用者</a:t>
            </a:r>
            <a:r>
              <a:rPr lang="ja-JP" altLang="en-US" sz="2000" dirty="0"/>
              <a:t>又はその家族等から電話等により看護に関する</a:t>
            </a:r>
            <a:r>
              <a:rPr lang="ja-JP" altLang="en-US" sz="2000" dirty="0" smtClean="0"/>
              <a:t>意見を</a:t>
            </a:r>
            <a:r>
              <a:rPr lang="ja-JP" altLang="en-US" sz="2000" dirty="0"/>
              <a:t>求められた場合に</a:t>
            </a:r>
            <a:r>
              <a:rPr lang="ja-JP" altLang="en-US" sz="2000" dirty="0" smtClean="0"/>
              <a:t>常時</a:t>
            </a:r>
            <a:r>
              <a:rPr lang="ja-JP" altLang="en-US" sz="2000" dirty="0"/>
              <a:t>対応できる体制に</a:t>
            </a:r>
            <a:r>
              <a:rPr lang="ja-JP" altLang="en-US" sz="2000" dirty="0" smtClean="0"/>
              <a:t>ある。</a:t>
            </a:r>
            <a:endParaRPr lang="ja-JP" altLang="en-US" sz="2000" dirty="0"/>
          </a:p>
          <a:p>
            <a:pPr marL="542925" indent="-185738"/>
            <a:r>
              <a:rPr lang="ja-JP" altLang="en-US" sz="2000" dirty="0" smtClean="0"/>
              <a:t>② 緊急</a:t>
            </a:r>
            <a:r>
              <a:rPr lang="ja-JP" altLang="en-US" sz="2000" dirty="0"/>
              <a:t>時訪問における看護業務の負担の軽減に資する十分な業務管理等の体制の</a:t>
            </a:r>
            <a:r>
              <a:rPr lang="ja-JP" altLang="en-US" sz="2000" dirty="0" smtClean="0"/>
              <a:t>整備</a:t>
            </a:r>
            <a:r>
              <a:rPr lang="ja-JP" altLang="en-US" sz="2000" dirty="0"/>
              <a:t>が行われて</a:t>
            </a:r>
            <a:r>
              <a:rPr lang="ja-JP" altLang="en-US" sz="2000" dirty="0" smtClean="0"/>
              <a:t>いる。</a:t>
            </a:r>
            <a:endParaRPr lang="ja-JP" altLang="en-US" sz="2000" dirty="0"/>
          </a:p>
          <a:p>
            <a:pPr marL="271463" indent="-85725"/>
            <a:r>
              <a:rPr lang="en-US" altLang="ja-JP" sz="2000" dirty="0" smtClean="0"/>
              <a:t>【</a:t>
            </a:r>
            <a:r>
              <a:rPr lang="ja-JP" altLang="en-US" sz="2000" dirty="0" smtClean="0"/>
              <a:t>緊急</a:t>
            </a:r>
            <a:r>
              <a:rPr lang="ja-JP" altLang="en-US" sz="2000" dirty="0"/>
              <a:t>時訪問看護</a:t>
            </a:r>
            <a:r>
              <a:rPr lang="ja-JP" altLang="en-US" sz="2000" dirty="0" smtClean="0"/>
              <a:t>加算</a:t>
            </a:r>
            <a:r>
              <a:rPr lang="en-US" altLang="ja-JP" sz="2000" dirty="0"/>
              <a:t>(Ⅱ)</a:t>
            </a:r>
            <a:r>
              <a:rPr lang="en-US" altLang="ja-JP" sz="2000" dirty="0" smtClean="0"/>
              <a:t>】315 </a:t>
            </a:r>
            <a:r>
              <a:rPr lang="ja-JP" altLang="en-US" sz="2000" dirty="0" smtClean="0"/>
              <a:t>単位／月</a:t>
            </a:r>
            <a:endParaRPr lang="ja-JP" altLang="en-US" sz="2000" dirty="0"/>
          </a:p>
          <a:p>
            <a:pPr marL="360363"/>
            <a:r>
              <a:rPr lang="ja-JP" altLang="en-US" sz="2000" dirty="0" smtClean="0"/>
              <a:t>加算</a:t>
            </a:r>
            <a:r>
              <a:rPr lang="en-US" altLang="ja-JP" sz="2000" dirty="0" smtClean="0"/>
              <a:t>(Ⅰ)</a:t>
            </a:r>
            <a:r>
              <a:rPr lang="ja-JP" altLang="en-US" sz="2000" dirty="0" smtClean="0"/>
              <a:t>の①の基準に</a:t>
            </a:r>
            <a:r>
              <a:rPr lang="ja-JP" altLang="en-US" sz="2000" dirty="0"/>
              <a:t>該当</a:t>
            </a:r>
            <a:r>
              <a:rPr lang="ja-JP" altLang="en-US" sz="2000" dirty="0" smtClean="0"/>
              <a:t>する。</a:t>
            </a:r>
            <a:endParaRPr lang="en-US" altLang="ja-JP" sz="2000" dirty="0"/>
          </a:p>
        </p:txBody>
      </p:sp>
      <p:sp>
        <p:nvSpPr>
          <p:cNvPr id="5" name="正方形/長方形 4"/>
          <p:cNvSpPr/>
          <p:nvPr/>
        </p:nvSpPr>
        <p:spPr>
          <a:xfrm>
            <a:off x="193964" y="4015472"/>
            <a:ext cx="11804072" cy="2785378"/>
          </a:xfrm>
          <a:prstGeom prst="rect">
            <a:avLst/>
          </a:prstGeom>
          <a:ln w="6350">
            <a:solidFill>
              <a:schemeClr val="tx1"/>
            </a:solidFill>
            <a:prstDash val="sysDot"/>
          </a:ln>
        </p:spPr>
        <p:txBody>
          <a:bodyPr wrap="square" anchor="ctr" anchorCtr="0">
            <a:spAutoFit/>
          </a:bodyPr>
          <a:lstStyle/>
          <a:p>
            <a:pPr marL="179388" indent="-179388">
              <a:lnSpc>
                <a:spcPts val="2100"/>
              </a:lnSpc>
            </a:pPr>
            <a:r>
              <a:rPr lang="en-US" altLang="ja-JP" sz="2000" dirty="0" smtClean="0"/>
              <a:t>※ </a:t>
            </a:r>
            <a:r>
              <a:rPr lang="ja-JP" altLang="en-US" sz="2000" dirty="0" smtClean="0"/>
              <a:t>緊急</a:t>
            </a:r>
            <a:r>
              <a:rPr lang="ja-JP" altLang="en-US" sz="2000" dirty="0"/>
              <a:t>時訪問看護加算については、介護保険の給付対象となる訪問看護サービスを行った日の属する月の所定単位数に加算</a:t>
            </a:r>
            <a:r>
              <a:rPr lang="ja-JP" altLang="en-US" sz="2000" dirty="0" smtClean="0"/>
              <a:t>する。</a:t>
            </a:r>
            <a:endParaRPr lang="en-US" altLang="ja-JP" sz="2000" dirty="0" smtClean="0"/>
          </a:p>
          <a:p>
            <a:pPr marL="179388" indent="177800">
              <a:lnSpc>
                <a:spcPts val="2100"/>
              </a:lnSpc>
            </a:pPr>
            <a:r>
              <a:rPr lang="ja-JP" altLang="en-US" sz="2000" dirty="0" smtClean="0"/>
              <a:t>なお</a:t>
            </a:r>
            <a:r>
              <a:rPr lang="ja-JP" altLang="en-US" sz="2000" dirty="0"/>
              <a:t>当該加算を介護保険で請求した場合には、同月に訪問看護を利用した場合の当該訪問看護における緊急時訪問看護加算及び看護小規模多機能型居宅介護を利用した場合の当該看護小規模多機能型居宅介護における緊急時対応加算並びに同月に医療保険における訪問看護を利用した場合の当該訪問看護における</a:t>
            </a:r>
            <a:r>
              <a:rPr lang="en-US" altLang="ja-JP" sz="2000" dirty="0"/>
              <a:t>24 </a:t>
            </a:r>
            <a:r>
              <a:rPr lang="ja-JP" altLang="en-US" sz="2000" dirty="0"/>
              <a:t>時間対応体制加算は算定</a:t>
            </a:r>
            <a:r>
              <a:rPr lang="ja-JP" altLang="en-US" sz="2000" dirty="0" smtClean="0"/>
              <a:t>できない。</a:t>
            </a:r>
            <a:endParaRPr lang="en-US" altLang="ja-JP" sz="2000" dirty="0" smtClean="0"/>
          </a:p>
          <a:p>
            <a:pPr marL="179388" indent="-179388">
              <a:lnSpc>
                <a:spcPts val="2100"/>
              </a:lnSpc>
            </a:pPr>
            <a:r>
              <a:rPr lang="en-US" altLang="ja-JP" sz="2000" dirty="0" smtClean="0"/>
              <a:t>※</a:t>
            </a:r>
            <a:r>
              <a:rPr lang="ja-JP" altLang="en-US" sz="2000" dirty="0" smtClean="0"/>
              <a:t> </a:t>
            </a:r>
            <a:r>
              <a:rPr lang="ja-JP" altLang="en-US" sz="2000" dirty="0"/>
              <a:t>緊急時訪問看護加算は</a:t>
            </a:r>
            <a:r>
              <a:rPr lang="ja-JP" altLang="en-US" sz="2000" dirty="0" smtClean="0"/>
              <a:t>、</a:t>
            </a:r>
            <a:r>
              <a:rPr lang="en-US" altLang="ja-JP" sz="2000" dirty="0" smtClean="0"/>
              <a:t>1</a:t>
            </a:r>
            <a:r>
              <a:rPr lang="ja-JP" altLang="en-US" sz="2000" dirty="0" smtClean="0"/>
              <a:t>人</a:t>
            </a:r>
            <a:r>
              <a:rPr lang="ja-JP" altLang="en-US" sz="2000" dirty="0"/>
              <a:t>の利用者に対し</a:t>
            </a:r>
            <a:r>
              <a:rPr lang="ja-JP" altLang="en-US" sz="2000" dirty="0" smtClean="0"/>
              <a:t>、</a:t>
            </a:r>
            <a:r>
              <a:rPr lang="en-US" altLang="ja-JP" sz="2000" dirty="0" smtClean="0"/>
              <a:t>1</a:t>
            </a:r>
            <a:r>
              <a:rPr lang="ja-JP" altLang="en-US" sz="2000" dirty="0" smtClean="0"/>
              <a:t>か所</a:t>
            </a:r>
            <a:r>
              <a:rPr lang="ja-JP" altLang="en-US" sz="2000" dirty="0"/>
              <a:t>の事業所に限り算定できる。このため、緊急時訪問看護加算に係る訪問看護サービスを受けようとする利用者に説明するに当たっては、当該利用者に対して、他の事業所から緊急時訪問看護加算に係る訪問看護を受けていないか確認すること</a:t>
            </a:r>
            <a:r>
              <a:rPr lang="ja-JP" altLang="en-US" sz="2000" dirty="0" smtClean="0"/>
              <a:t>。</a:t>
            </a:r>
            <a:endParaRPr lang="en-US" altLang="ja-JP" sz="2000" dirty="0" smtClean="0"/>
          </a:p>
          <a:p>
            <a:pPr marL="179388" indent="-179388">
              <a:lnSpc>
                <a:spcPts val="2100"/>
              </a:lnSpc>
            </a:pPr>
            <a:r>
              <a:rPr lang="en-US" altLang="ja-JP" sz="2000" dirty="0"/>
              <a:t>※</a:t>
            </a:r>
            <a:r>
              <a:rPr lang="ja-JP" altLang="en-US" sz="2000" dirty="0"/>
              <a:t> 緊急時訪問看護加算の算定に当たっては、届出を受理した日から算定する</a:t>
            </a:r>
            <a:r>
              <a:rPr lang="ja-JP" altLang="en-US" sz="2000" dirty="0" smtClean="0"/>
              <a:t>。</a:t>
            </a:r>
            <a:endParaRPr lang="ja-JP" altLang="en-US" sz="2000" dirty="0"/>
          </a:p>
        </p:txBody>
      </p:sp>
    </p:spTree>
    <p:extLst>
      <p:ext uri="{BB962C8B-B14F-4D97-AF65-F5344CB8AC3E}">
        <p14:creationId xmlns:p14="http://schemas.microsoft.com/office/powerpoint/2010/main" val="2031643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76</a:t>
            </a:fld>
            <a:endParaRPr kumimoji="1" lang="ja-JP" altLang="en-US"/>
          </a:p>
        </p:txBody>
      </p:sp>
      <p:sp>
        <p:nvSpPr>
          <p:cNvPr id="4" name="正方形/長方形 3"/>
          <p:cNvSpPr/>
          <p:nvPr/>
        </p:nvSpPr>
        <p:spPr>
          <a:xfrm>
            <a:off x="114300" y="28251"/>
            <a:ext cx="11906249" cy="6815130"/>
          </a:xfrm>
          <a:prstGeom prst="rect">
            <a:avLst/>
          </a:prstGeom>
          <a:ln w="6350">
            <a:solidFill>
              <a:schemeClr val="tx1"/>
            </a:solidFill>
            <a:prstDash val="sysDot"/>
          </a:ln>
        </p:spPr>
        <p:txBody>
          <a:bodyPr wrap="square" bIns="0" anchor="ctr" anchorCtr="0">
            <a:spAutoFit/>
          </a:bodyPr>
          <a:lstStyle/>
          <a:p>
            <a:pPr marL="185738" indent="-185738">
              <a:lnSpc>
                <a:spcPts val="2100"/>
              </a:lnSpc>
            </a:pPr>
            <a:r>
              <a:rPr lang="en-US" altLang="ja-JP" sz="2000" dirty="0" smtClean="0"/>
              <a:t>※</a:t>
            </a:r>
            <a:r>
              <a:rPr lang="ja-JP" altLang="en-US" sz="2000" dirty="0" smtClean="0"/>
              <a:t> </a:t>
            </a:r>
            <a:r>
              <a:rPr lang="ja-JP" altLang="en-US" sz="2000" dirty="0"/>
              <a:t>緊急時訪問看護</a:t>
            </a:r>
            <a:r>
              <a:rPr lang="ja-JP" altLang="en-US" sz="2000" dirty="0" smtClean="0"/>
              <a:t>加算</a:t>
            </a:r>
            <a:r>
              <a:rPr lang="en-US" altLang="ja-JP" sz="2000" dirty="0" smtClean="0"/>
              <a:t>(Ⅰ)</a:t>
            </a:r>
            <a:r>
              <a:rPr lang="ja-JP" altLang="en-US" sz="2000" dirty="0" smtClean="0"/>
              <a:t>は、事業所</a:t>
            </a:r>
            <a:r>
              <a:rPr lang="ja-JP" altLang="en-US" sz="2000" dirty="0"/>
              <a:t>における</a:t>
            </a:r>
            <a:r>
              <a:rPr lang="en-US" altLang="ja-JP" sz="2000" dirty="0"/>
              <a:t>24 </a:t>
            </a:r>
            <a:r>
              <a:rPr lang="ja-JP" altLang="en-US" sz="2000" dirty="0"/>
              <a:t>時間連絡できる体制を充実するため、看護業務の負担の軽減に資する十分な業務管理等の体制が整備されていることを評価するものである</a:t>
            </a:r>
            <a:r>
              <a:rPr lang="ja-JP" altLang="en-US" sz="2000" dirty="0" smtClean="0"/>
              <a:t>。加算</a:t>
            </a:r>
            <a:r>
              <a:rPr lang="en-US" altLang="ja-JP" sz="2000" dirty="0" smtClean="0"/>
              <a:t>(Ⅰ)</a:t>
            </a:r>
            <a:r>
              <a:rPr lang="ja-JP" altLang="en-US" sz="2000" dirty="0" smtClean="0"/>
              <a:t>を</a:t>
            </a:r>
            <a:r>
              <a:rPr lang="ja-JP" altLang="en-US" sz="2000" dirty="0"/>
              <a:t>算定する場合は</a:t>
            </a:r>
            <a:r>
              <a:rPr lang="ja-JP" altLang="en-US" sz="2000" dirty="0" smtClean="0"/>
              <a:t>、次</a:t>
            </a:r>
            <a:r>
              <a:rPr lang="ja-JP" altLang="en-US" sz="2000" dirty="0"/>
              <a:t>のア又はイを含むいずれ</a:t>
            </a:r>
            <a:r>
              <a:rPr lang="ja-JP" altLang="en-US" sz="2000" dirty="0" smtClean="0"/>
              <a:t>か</a:t>
            </a:r>
            <a:r>
              <a:rPr lang="en-US" altLang="ja-JP" sz="2000" dirty="0" smtClean="0"/>
              <a:t>2</a:t>
            </a:r>
            <a:r>
              <a:rPr lang="ja-JP" altLang="en-US" sz="2000" dirty="0" smtClean="0"/>
              <a:t>項目</a:t>
            </a:r>
            <a:r>
              <a:rPr lang="ja-JP" altLang="en-US" sz="2000" dirty="0"/>
              <a:t>以上を満たす必要が</a:t>
            </a:r>
            <a:r>
              <a:rPr lang="ja-JP" altLang="en-US" sz="2000" dirty="0" smtClean="0"/>
              <a:t>ある。</a:t>
            </a:r>
            <a:endParaRPr lang="ja-JP" altLang="en-US" sz="2000" dirty="0"/>
          </a:p>
          <a:p>
            <a:pPr marL="185738">
              <a:lnSpc>
                <a:spcPts val="2100"/>
              </a:lnSpc>
            </a:pPr>
            <a:r>
              <a:rPr lang="ja-JP" altLang="en-US" sz="2000" spc="-120" dirty="0"/>
              <a:t>ア 夜間対応した翌日の勤務間隔の</a:t>
            </a:r>
            <a:r>
              <a:rPr lang="ja-JP" altLang="en-US" sz="2000" spc="-120" dirty="0" smtClean="0"/>
              <a:t>確保</a:t>
            </a:r>
            <a:endParaRPr lang="en-US" altLang="ja-JP" sz="2000" spc="-120" dirty="0" smtClean="0"/>
          </a:p>
          <a:p>
            <a:pPr marL="542925" indent="-171450">
              <a:lnSpc>
                <a:spcPts val="2100"/>
              </a:lnSpc>
            </a:pPr>
            <a:r>
              <a:rPr lang="en-US" altLang="ja-JP" sz="2000" spc="-120" dirty="0" smtClean="0"/>
              <a:t>※ </a:t>
            </a:r>
            <a:r>
              <a:rPr lang="ja-JP" altLang="en-US" sz="2000" spc="-120" dirty="0" smtClean="0"/>
              <a:t>夜間</a:t>
            </a:r>
            <a:r>
              <a:rPr lang="ja-JP" altLang="en-US" sz="2000" spc="-120" dirty="0"/>
              <a:t>対応とは、夜間（午後</a:t>
            </a:r>
            <a:r>
              <a:rPr lang="en-US" altLang="ja-JP" sz="2000" spc="-120" dirty="0"/>
              <a:t>6</a:t>
            </a:r>
            <a:r>
              <a:rPr lang="ja-JP" altLang="en-US" sz="2000" spc="-120" dirty="0"/>
              <a:t>時から午後</a:t>
            </a:r>
            <a:r>
              <a:rPr lang="en-US" altLang="ja-JP" sz="2000" spc="-120" dirty="0"/>
              <a:t>10</a:t>
            </a:r>
            <a:r>
              <a:rPr lang="ja-JP" altLang="en-US" sz="2000" spc="-120" dirty="0"/>
              <a:t>時まで）、深夜（午後</a:t>
            </a:r>
            <a:r>
              <a:rPr lang="en-US" altLang="ja-JP" sz="2000" spc="-120" dirty="0"/>
              <a:t>10</a:t>
            </a:r>
            <a:r>
              <a:rPr lang="ja-JP" altLang="en-US" sz="2000" spc="-120" dirty="0"/>
              <a:t>時から午前</a:t>
            </a:r>
            <a:r>
              <a:rPr lang="en-US" altLang="ja-JP" sz="2000" spc="-120" dirty="0"/>
              <a:t>6</a:t>
            </a:r>
            <a:r>
              <a:rPr lang="ja-JP" altLang="en-US" sz="2000" spc="-120" dirty="0"/>
              <a:t>時まで）、早朝（午前</a:t>
            </a:r>
            <a:r>
              <a:rPr lang="en-US" altLang="ja-JP" sz="2000" spc="-120" dirty="0"/>
              <a:t>6</a:t>
            </a:r>
            <a:r>
              <a:rPr lang="ja-JP" altLang="en-US" sz="2000" spc="-120" dirty="0"/>
              <a:t>時から午前</a:t>
            </a:r>
            <a:r>
              <a:rPr lang="en-US" altLang="ja-JP" sz="2000" spc="-120" dirty="0"/>
              <a:t>8</a:t>
            </a:r>
            <a:r>
              <a:rPr lang="ja-JP" altLang="en-US" sz="2000" spc="-120" dirty="0"/>
              <a:t>時まで）において計画的に訪問することとなっていない緊急時訪問看護サービスや、利用者や家族等からの電話連絡を受けて当該者への指導を行った場合とし、単に勤務時間割表等において夜間の対応が割り振られているが夜間対応がなかった場合等は該当しない。また、翌日とは、夜間対応の終了時刻を含む日をいう。</a:t>
            </a:r>
          </a:p>
          <a:p>
            <a:pPr marL="185738">
              <a:lnSpc>
                <a:spcPts val="2100"/>
              </a:lnSpc>
            </a:pPr>
            <a:r>
              <a:rPr lang="ja-JP" altLang="en-US" sz="2000" spc="-120" dirty="0" smtClean="0"/>
              <a:t>イ </a:t>
            </a:r>
            <a:r>
              <a:rPr lang="ja-JP" altLang="en-US" sz="2000" spc="-120" dirty="0"/>
              <a:t>夜間対応に係る勤務の連続回数</a:t>
            </a:r>
            <a:r>
              <a:rPr lang="ja-JP" altLang="en-US" sz="2000" spc="-120" dirty="0" smtClean="0"/>
              <a:t>が</a:t>
            </a:r>
            <a:r>
              <a:rPr lang="en-US" altLang="ja-JP" sz="2000" spc="-120" dirty="0" smtClean="0"/>
              <a:t>2</a:t>
            </a:r>
            <a:r>
              <a:rPr lang="ja-JP" altLang="en-US" sz="2000" spc="-120" dirty="0" smtClean="0"/>
              <a:t>連続（</a:t>
            </a:r>
            <a:r>
              <a:rPr lang="en-US" altLang="ja-JP" sz="2000" spc="-120" dirty="0" smtClean="0"/>
              <a:t>2</a:t>
            </a:r>
            <a:r>
              <a:rPr lang="ja-JP" altLang="en-US" sz="2000" spc="-120" dirty="0" smtClean="0"/>
              <a:t>回</a:t>
            </a:r>
            <a:r>
              <a:rPr lang="ja-JP" altLang="en-US" sz="2000" spc="-120" dirty="0"/>
              <a:t>）</a:t>
            </a:r>
            <a:r>
              <a:rPr lang="ja-JP" altLang="en-US" sz="2000" spc="-120" dirty="0" smtClean="0"/>
              <a:t>まで</a:t>
            </a:r>
            <a:endParaRPr lang="en-US" altLang="ja-JP" sz="2000" spc="-120" dirty="0" smtClean="0"/>
          </a:p>
          <a:p>
            <a:pPr marL="542925" indent="-171450">
              <a:lnSpc>
                <a:spcPts val="2100"/>
              </a:lnSpc>
            </a:pPr>
            <a:r>
              <a:rPr lang="en-US" altLang="ja-JP" sz="2000" spc="-120" dirty="0" smtClean="0"/>
              <a:t>※ </a:t>
            </a:r>
            <a:r>
              <a:rPr lang="ja-JP" altLang="en-US" sz="2000" spc="-150" dirty="0" smtClean="0"/>
              <a:t>夜間</a:t>
            </a:r>
            <a:r>
              <a:rPr lang="ja-JP" altLang="en-US" sz="2000" spc="-150" dirty="0"/>
              <a:t>対応の始業時刻から終業時刻までの一連の対応を</a:t>
            </a:r>
            <a:r>
              <a:rPr lang="en-US" altLang="ja-JP" sz="2000" spc="-150" dirty="0"/>
              <a:t>1</a:t>
            </a:r>
            <a:r>
              <a:rPr lang="ja-JP" altLang="en-US" sz="2000" spc="-150" dirty="0"/>
              <a:t>回として考える。なお、専ら夜間対応に従事する者は含まないものとする。また、夜間対応と次の夜間対応との間に暦日の休日を挟んだ場合は、休日前までの連続して行う夜間対応の回数を数えることとするが、暦日の休日中に夜間対応が発生した場合には当該対応を１回と数えることとし、暦日の休日前までの夜間対応と合算して夜間対応の連続回数を</a:t>
            </a:r>
            <a:r>
              <a:rPr lang="ja-JP" altLang="en-US" sz="2000" spc="-150" dirty="0" smtClean="0"/>
              <a:t>数える。 </a:t>
            </a:r>
            <a:endParaRPr lang="ja-JP" altLang="en-US" sz="2000" spc="-150" dirty="0"/>
          </a:p>
          <a:p>
            <a:pPr marL="185738">
              <a:lnSpc>
                <a:spcPts val="2100"/>
              </a:lnSpc>
            </a:pPr>
            <a:r>
              <a:rPr lang="ja-JP" altLang="en-US" sz="2000" spc="-120" dirty="0"/>
              <a:t>ウ 夜間対応後の暦日の休日確保</a:t>
            </a:r>
          </a:p>
          <a:p>
            <a:pPr marL="185738">
              <a:lnSpc>
                <a:spcPts val="2100"/>
              </a:lnSpc>
            </a:pPr>
            <a:r>
              <a:rPr lang="ja-JP" altLang="en-US" sz="2000" spc="-120" dirty="0"/>
              <a:t>エ 夜間勤務のニーズを踏まえた勤務体制の</a:t>
            </a:r>
            <a:r>
              <a:rPr lang="ja-JP" altLang="en-US" sz="2000" spc="-120" dirty="0" smtClean="0"/>
              <a:t>工夫</a:t>
            </a:r>
            <a:endParaRPr lang="en-US" altLang="ja-JP" sz="2000" spc="-120" dirty="0" smtClean="0"/>
          </a:p>
          <a:p>
            <a:pPr marL="357188">
              <a:lnSpc>
                <a:spcPts val="2100"/>
              </a:lnSpc>
            </a:pPr>
            <a:r>
              <a:rPr lang="en-US" altLang="ja-JP" sz="2000" spc="-120" dirty="0" smtClean="0"/>
              <a:t>※ </a:t>
            </a:r>
            <a:r>
              <a:rPr lang="ja-JP" altLang="en-US" sz="2000" spc="-120" dirty="0" smtClean="0"/>
              <a:t>単</a:t>
            </a:r>
            <a:r>
              <a:rPr lang="ja-JP" altLang="en-US" sz="2000" spc="-120" dirty="0"/>
              <a:t>に従業者の希望に応じた夜間対応の</a:t>
            </a:r>
            <a:r>
              <a:rPr lang="ja-JP" altLang="en-US" sz="2000" spc="-120" dirty="0" smtClean="0"/>
              <a:t>調整</a:t>
            </a:r>
            <a:r>
              <a:rPr lang="ja-JP" altLang="en-US" sz="2000" spc="-120" dirty="0"/>
              <a:t>をする場合等は該当しない。 </a:t>
            </a:r>
          </a:p>
          <a:p>
            <a:pPr marL="185738">
              <a:lnSpc>
                <a:spcPts val="2100"/>
              </a:lnSpc>
            </a:pPr>
            <a:r>
              <a:rPr lang="ja-JP" altLang="en-US" sz="2000" spc="-120" dirty="0" smtClean="0"/>
              <a:t>オ </a:t>
            </a:r>
            <a:r>
              <a:rPr lang="en-US" altLang="ja-JP" sz="2000" spc="-120" dirty="0" smtClean="0"/>
              <a:t>ICT</a:t>
            </a:r>
            <a:r>
              <a:rPr lang="ja-JP" altLang="en-US" sz="2000" spc="-120" dirty="0" err="1" smtClean="0"/>
              <a:t>、</a:t>
            </a:r>
            <a:r>
              <a:rPr lang="en-US" altLang="ja-JP" sz="2000" spc="-120" dirty="0" smtClean="0"/>
              <a:t>AI</a:t>
            </a:r>
            <a:r>
              <a:rPr lang="ja-JP" altLang="en-US" sz="2000" spc="-120" dirty="0" err="1" smtClean="0"/>
              <a:t>、</a:t>
            </a:r>
            <a:r>
              <a:rPr lang="en-US" altLang="ja-JP" sz="2000" spc="-120" dirty="0" smtClean="0"/>
              <a:t>IOT</a:t>
            </a:r>
            <a:r>
              <a:rPr lang="ja-JP" altLang="en-US" sz="2000" spc="-120" dirty="0" smtClean="0"/>
              <a:t>等</a:t>
            </a:r>
            <a:r>
              <a:rPr lang="ja-JP" altLang="en-US" sz="2000" spc="-120" dirty="0"/>
              <a:t>の活用による業務負担軽減</a:t>
            </a:r>
          </a:p>
          <a:p>
            <a:pPr marL="542925" indent="-185738">
              <a:lnSpc>
                <a:spcPts val="2100"/>
              </a:lnSpc>
              <a:tabLst>
                <a:tab pos="714375" algn="l"/>
              </a:tabLst>
            </a:pPr>
            <a:r>
              <a:rPr lang="en-US" altLang="ja-JP" sz="2000" spc="-120" dirty="0" smtClean="0"/>
              <a:t>※ </a:t>
            </a:r>
            <a:r>
              <a:rPr lang="ja-JP" altLang="en-US" sz="2000" spc="-120" dirty="0" smtClean="0"/>
              <a:t>例えば</a:t>
            </a:r>
            <a:r>
              <a:rPr lang="ja-JP" altLang="en-US" sz="2000" spc="-120" dirty="0"/>
              <a:t>、看護記録の音声入力、情 </a:t>
            </a:r>
            <a:r>
              <a:rPr lang="ja-JP" altLang="en-US" sz="2000" spc="-120" dirty="0" smtClean="0"/>
              <a:t>報</a:t>
            </a:r>
            <a:r>
              <a:rPr lang="ja-JP" altLang="en-US" sz="2000" spc="-120" dirty="0"/>
              <a:t>通信機器を用いた利用者の自宅等での電子カルテの入力、医療情報連携ネットワーク等</a:t>
            </a:r>
            <a:r>
              <a:rPr lang="ja-JP" altLang="en-US" sz="2000" spc="-120" dirty="0" smtClean="0"/>
              <a:t>の</a:t>
            </a:r>
            <a:r>
              <a:rPr lang="en-US" altLang="ja-JP" sz="2000" spc="-120" dirty="0" smtClean="0"/>
              <a:t>ICT</a:t>
            </a:r>
            <a:r>
              <a:rPr lang="ja-JP" altLang="en-US" sz="2000" spc="-120" dirty="0" smtClean="0"/>
              <a:t>を用いた</a:t>
            </a:r>
            <a:r>
              <a:rPr lang="ja-JP" altLang="en-US" sz="2000" spc="-120" dirty="0"/>
              <a:t>関係機関との利用者情報の共有</a:t>
            </a:r>
            <a:r>
              <a:rPr lang="ja-JP" altLang="en-US" sz="2000" spc="-120" dirty="0" smtClean="0"/>
              <a:t>、</a:t>
            </a:r>
            <a:r>
              <a:rPr lang="en-US" altLang="ja-JP" sz="2000" spc="-120" dirty="0" smtClean="0"/>
              <a:t>ICT</a:t>
            </a:r>
            <a:r>
              <a:rPr lang="ja-JP" altLang="en-US" sz="2000" spc="-120" dirty="0" smtClean="0"/>
              <a:t>や</a:t>
            </a:r>
            <a:r>
              <a:rPr lang="en-US" altLang="ja-JP" sz="2000" spc="-120" dirty="0" smtClean="0"/>
              <a:t>AI</a:t>
            </a:r>
            <a:r>
              <a:rPr lang="ja-JP" altLang="en-US" sz="2000" spc="-120" dirty="0" smtClean="0"/>
              <a:t>を</a:t>
            </a:r>
            <a:r>
              <a:rPr lang="ja-JP" altLang="en-US" sz="2000" spc="-120" dirty="0"/>
              <a:t>活用した業務管理や職員間の情報共有等で</a:t>
            </a:r>
            <a:r>
              <a:rPr lang="ja-JP" altLang="en-US" sz="2000" spc="-120" dirty="0" smtClean="0"/>
              <a:t>あって</a:t>
            </a:r>
            <a:r>
              <a:rPr lang="ja-JP" altLang="en-US" sz="2000" spc="-120" dirty="0"/>
              <a:t>、業務負担軽減に資するものが想定される。なお、単に電子カルテ等を用いていることは該当</a:t>
            </a:r>
            <a:r>
              <a:rPr lang="ja-JP" altLang="en-US" sz="2000" spc="-120" dirty="0" smtClean="0"/>
              <a:t>しない</a:t>
            </a:r>
            <a:r>
              <a:rPr lang="ja-JP" altLang="en-US" sz="2000" spc="-120" dirty="0"/>
              <a:t>。 </a:t>
            </a:r>
          </a:p>
          <a:p>
            <a:pPr marL="185738">
              <a:lnSpc>
                <a:spcPts val="2100"/>
              </a:lnSpc>
            </a:pPr>
            <a:r>
              <a:rPr lang="ja-JP" altLang="en-US" sz="2000" spc="-120" dirty="0" smtClean="0"/>
              <a:t>カ </a:t>
            </a:r>
            <a:r>
              <a:rPr lang="ja-JP" altLang="en-US" sz="2000" spc="-120" dirty="0"/>
              <a:t>電話等による連絡及び相談を担当する者に対する支援体制の確保</a:t>
            </a:r>
          </a:p>
          <a:p>
            <a:pPr marL="542925" indent="-185738">
              <a:lnSpc>
                <a:spcPts val="2100"/>
              </a:lnSpc>
            </a:pPr>
            <a:r>
              <a:rPr lang="en-US" altLang="ja-JP" sz="2000" spc="-120" dirty="0" smtClean="0"/>
              <a:t>※ </a:t>
            </a:r>
            <a:r>
              <a:rPr lang="ja-JP" altLang="en-US" sz="2000" spc="-120" dirty="0" smtClean="0"/>
              <a:t>例えば</a:t>
            </a:r>
            <a:r>
              <a:rPr lang="ja-JP" altLang="en-US" sz="2000" spc="-120" dirty="0"/>
              <a:t>、利用者又</a:t>
            </a:r>
            <a:r>
              <a:rPr lang="ja-JP" altLang="en-US" sz="2000" spc="-120" dirty="0" smtClean="0"/>
              <a:t>はその</a:t>
            </a:r>
            <a:r>
              <a:rPr lang="ja-JP" altLang="en-US" sz="2000" spc="-120" dirty="0"/>
              <a:t>家族等からの看護に関する連絡相談を担当する者からの対応方法等に係る相談を受けられる</a:t>
            </a:r>
            <a:r>
              <a:rPr lang="ja-JP" altLang="en-US" sz="2000" spc="-120" dirty="0" smtClean="0"/>
              <a:t>体制等</a:t>
            </a:r>
            <a:r>
              <a:rPr lang="ja-JP" altLang="en-US" sz="2000" spc="-120" dirty="0"/>
              <a:t>が挙げられる。 </a:t>
            </a:r>
          </a:p>
        </p:txBody>
      </p:sp>
    </p:spTree>
    <p:extLst>
      <p:ext uri="{BB962C8B-B14F-4D97-AF65-F5344CB8AC3E}">
        <p14:creationId xmlns:p14="http://schemas.microsoft.com/office/powerpoint/2010/main" val="12145413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42062"/>
            <a:ext cx="2743200" cy="365125"/>
          </a:xfrm>
        </p:spPr>
        <p:txBody>
          <a:bodyPr/>
          <a:lstStyle/>
          <a:p>
            <a:fld id="{41D9830F-53EB-46B6-9EC0-C4C68F82A889}" type="slidenum">
              <a:rPr kumimoji="1" lang="ja-JP" altLang="en-US" smtClean="0"/>
              <a:t>77</a:t>
            </a:fld>
            <a:endParaRPr kumimoji="1" lang="ja-JP" altLang="en-US"/>
          </a:p>
        </p:txBody>
      </p:sp>
      <p:sp>
        <p:nvSpPr>
          <p:cNvPr id="5" name="正方形/長方形 4"/>
          <p:cNvSpPr/>
          <p:nvPr/>
        </p:nvSpPr>
        <p:spPr>
          <a:xfrm>
            <a:off x="0" y="0"/>
            <a:ext cx="12192000" cy="6801862"/>
          </a:xfrm>
          <a:prstGeom prst="rect">
            <a:avLst/>
          </a:prstGeom>
        </p:spPr>
        <p:txBody>
          <a:bodyPr wrap="square">
            <a:spAutoFit/>
          </a:bodyPr>
          <a:lstStyle/>
          <a:p>
            <a:pPr lvl="0"/>
            <a:r>
              <a:rPr lang="ja-JP" altLang="en-US" sz="2000" b="1" dirty="0">
                <a:solidFill>
                  <a:prstClr val="black"/>
                </a:solidFill>
              </a:rPr>
              <a:t>（２）特別管理加算　</a:t>
            </a:r>
            <a:r>
              <a:rPr lang="en-US" altLang="ja-JP" sz="2000" dirty="0">
                <a:solidFill>
                  <a:prstClr val="black"/>
                </a:solidFill>
              </a:rPr>
              <a:t>※</a:t>
            </a:r>
            <a:r>
              <a:rPr lang="ja-JP" altLang="en-US" sz="2000" dirty="0">
                <a:solidFill>
                  <a:prstClr val="black"/>
                </a:solidFill>
              </a:rPr>
              <a:t>体制届が必要</a:t>
            </a:r>
          </a:p>
          <a:p>
            <a:pPr marL="185738" lvl="0" indent="171450">
              <a:tabLst>
                <a:tab pos="185738" algn="l"/>
              </a:tabLst>
            </a:pPr>
            <a:r>
              <a:rPr lang="ja-JP" altLang="en-US" sz="2000" dirty="0">
                <a:solidFill>
                  <a:prstClr val="black"/>
                </a:solidFill>
              </a:rPr>
              <a:t>定期巡回・随時対応型訪問介護看護費</a:t>
            </a:r>
            <a:r>
              <a:rPr lang="en-US" altLang="ja-JP" sz="2000" dirty="0">
                <a:solidFill>
                  <a:prstClr val="black"/>
                </a:solidFill>
              </a:rPr>
              <a:t>(Ⅰ)</a:t>
            </a:r>
            <a:r>
              <a:rPr lang="ja-JP" altLang="en-US" sz="2000" dirty="0">
                <a:solidFill>
                  <a:prstClr val="black"/>
                </a:solidFill>
              </a:rPr>
              <a:t>（訪問看護サービスを行う場合）について、訪問看護サービスに関し</a:t>
            </a:r>
            <a:r>
              <a:rPr lang="ja-JP" altLang="en-US" sz="2000" u="sng" dirty="0">
                <a:solidFill>
                  <a:prstClr val="black"/>
                </a:solidFill>
              </a:rPr>
              <a:t>特別な管理を必要とする</a:t>
            </a:r>
            <a:r>
              <a:rPr lang="ja-JP" altLang="en-US" sz="2000" u="sng" dirty="0" smtClean="0">
                <a:solidFill>
                  <a:prstClr val="black"/>
                </a:solidFill>
              </a:rPr>
              <a:t>利用者</a:t>
            </a:r>
            <a:r>
              <a:rPr lang="ja-JP" altLang="en-US" sz="2000" dirty="0" smtClean="0">
                <a:solidFill>
                  <a:prstClr val="black"/>
                </a:solidFill>
              </a:rPr>
              <a:t>（別に厚生労働大臣が定める状態にある者に限る）に</a:t>
            </a:r>
            <a:r>
              <a:rPr lang="ja-JP" altLang="en-US" sz="2000" dirty="0">
                <a:solidFill>
                  <a:prstClr val="black"/>
                </a:solidFill>
              </a:rPr>
              <a:t>対して、一体型指定定期巡回・随時対応型訪問介護看護事業所が、訪問看護サービスの実施に関する計画的な管理を行った場合に加算する</a:t>
            </a:r>
            <a:r>
              <a:rPr lang="ja-JP" altLang="en-US" sz="2000" dirty="0" smtClean="0">
                <a:solidFill>
                  <a:prstClr val="black"/>
                </a:solidFill>
              </a:rPr>
              <a:t>。</a:t>
            </a:r>
            <a:endParaRPr lang="en-US" altLang="ja-JP" sz="2000" dirty="0" smtClean="0">
              <a:solidFill>
                <a:prstClr val="black"/>
              </a:solidFill>
            </a:endParaRPr>
          </a:p>
          <a:p>
            <a:pPr marL="271463" lvl="0" indent="-85725"/>
            <a:r>
              <a:rPr lang="en-US" altLang="ja-JP" sz="2000" dirty="0" smtClean="0">
                <a:solidFill>
                  <a:prstClr val="black"/>
                </a:solidFill>
              </a:rPr>
              <a:t>※ </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と</a:t>
            </a:r>
            <a:r>
              <a:rPr lang="en-US" altLang="ja-JP" sz="2000" dirty="0" smtClean="0">
                <a:solidFill>
                  <a:prstClr val="black"/>
                </a:solidFill>
              </a:rPr>
              <a:t>(Ⅱ)</a:t>
            </a:r>
            <a:r>
              <a:rPr lang="ja-JP" altLang="en-US" sz="2000" dirty="0" smtClean="0">
                <a:solidFill>
                  <a:prstClr val="black"/>
                </a:solidFill>
              </a:rPr>
              <a:t>は同時算定できない。</a:t>
            </a:r>
            <a:endParaRPr lang="en-US" altLang="ja-JP" sz="2000" dirty="0" smtClean="0">
              <a:solidFill>
                <a:prstClr val="black"/>
              </a:solidFill>
            </a:endParaRPr>
          </a:p>
          <a:p>
            <a:pPr marL="271463" lvl="0" indent="-85725"/>
            <a:r>
              <a:rPr lang="en-US" altLang="ja-JP" sz="2000" dirty="0" smtClean="0">
                <a:solidFill>
                  <a:prstClr val="black"/>
                </a:solidFill>
              </a:rPr>
              <a:t>※</a:t>
            </a:r>
            <a:r>
              <a:rPr lang="ja-JP" altLang="en-US" sz="2000" dirty="0" smtClean="0">
                <a:solidFill>
                  <a:prstClr val="black"/>
                </a:solidFill>
              </a:rPr>
              <a:t> 区分支給限度基準額の算定対象外</a:t>
            </a:r>
            <a:endParaRPr lang="en-US" altLang="ja-JP" sz="2000" dirty="0" smtClean="0">
              <a:solidFill>
                <a:prstClr val="black"/>
              </a:solidFill>
            </a:endParaRPr>
          </a:p>
          <a:p>
            <a:pPr marL="271463" lvl="0" indent="-85725"/>
            <a:endParaRPr lang="en-US" altLang="ja-JP" sz="800" dirty="0" smtClean="0">
              <a:solidFill>
                <a:prstClr val="black"/>
              </a:solidFill>
            </a:endParaRPr>
          </a:p>
          <a:p>
            <a:pPr marL="271463" lvl="0" indent="-271463"/>
            <a:r>
              <a:rPr lang="en-US" altLang="ja-JP" sz="2000" dirty="0" smtClean="0">
                <a:solidFill>
                  <a:prstClr val="black"/>
                </a:solidFill>
              </a:rPr>
              <a:t>【</a:t>
            </a:r>
            <a:r>
              <a:rPr lang="ja-JP" altLang="en-US" sz="2000" dirty="0">
                <a:solidFill>
                  <a:prstClr val="black"/>
                </a:solidFill>
              </a:rPr>
              <a:t>特別管理加算</a:t>
            </a:r>
            <a:r>
              <a:rPr lang="en-US" altLang="ja-JP" sz="2000" dirty="0">
                <a:solidFill>
                  <a:prstClr val="black"/>
                </a:solidFill>
              </a:rPr>
              <a:t>(Ⅰ)】 500 </a:t>
            </a:r>
            <a:r>
              <a:rPr lang="ja-JP" altLang="en-US" sz="2000" dirty="0">
                <a:solidFill>
                  <a:prstClr val="black"/>
                </a:solidFill>
              </a:rPr>
              <a:t>単位／月</a:t>
            </a:r>
          </a:p>
          <a:p>
            <a:pPr marL="179388" lvl="0" indent="180975"/>
            <a:r>
              <a:rPr lang="ja-JP" altLang="en-US" sz="2000" dirty="0">
                <a:solidFill>
                  <a:prstClr val="black"/>
                </a:solidFill>
              </a:rPr>
              <a:t>医科診療報酬点数表に掲げる在宅麻薬等注射指導管理、在宅腫瘍化学療法注射指導管理、在宅強心剤持続投与指導管理若しくは在宅気管切開患者指導管理を受けている状態又は気管カニューレ若しくは留置カテーテルを使用している状態にある者に対してサービスの提供を行う</a:t>
            </a:r>
            <a:r>
              <a:rPr lang="ja-JP" altLang="en-US" sz="2000" dirty="0" smtClean="0">
                <a:solidFill>
                  <a:prstClr val="black"/>
                </a:solidFill>
              </a:rPr>
              <a:t>場合</a:t>
            </a:r>
            <a:endParaRPr lang="en-US" altLang="ja-JP" sz="2000" dirty="0" smtClean="0">
              <a:solidFill>
                <a:prstClr val="black"/>
              </a:solidFill>
            </a:endParaRPr>
          </a:p>
          <a:p>
            <a:pPr marL="271463" lvl="0" indent="-271463"/>
            <a:endParaRPr lang="en-US" altLang="ja-JP" sz="800" dirty="0" smtClean="0">
              <a:solidFill>
                <a:prstClr val="black"/>
              </a:solidFill>
            </a:endParaRPr>
          </a:p>
          <a:p>
            <a:pPr marL="271463" lvl="0" indent="-271463"/>
            <a:r>
              <a:rPr lang="en-US" altLang="ja-JP" sz="2000" dirty="0" smtClean="0">
                <a:solidFill>
                  <a:prstClr val="black"/>
                </a:solidFill>
              </a:rPr>
              <a:t>【</a:t>
            </a:r>
            <a:r>
              <a:rPr lang="ja-JP" altLang="en-US" sz="2000" dirty="0">
                <a:solidFill>
                  <a:prstClr val="black"/>
                </a:solidFill>
              </a:rPr>
              <a:t>特別管理加算</a:t>
            </a:r>
            <a:r>
              <a:rPr lang="en-US" altLang="ja-JP" sz="2000" dirty="0">
                <a:solidFill>
                  <a:prstClr val="black"/>
                </a:solidFill>
              </a:rPr>
              <a:t>(Ⅱ)】 250 </a:t>
            </a:r>
            <a:r>
              <a:rPr lang="ja-JP" altLang="en-US" sz="2000" dirty="0">
                <a:solidFill>
                  <a:prstClr val="black"/>
                </a:solidFill>
              </a:rPr>
              <a:t>単位／月</a:t>
            </a:r>
          </a:p>
          <a:p>
            <a:pPr marL="179388" lvl="0" indent="180975"/>
            <a:r>
              <a:rPr lang="ja-JP" altLang="en-US" sz="2000" dirty="0">
                <a:solidFill>
                  <a:prstClr val="black"/>
                </a:solidFill>
              </a:rPr>
              <a:t>医科診療報酬点数表に掲げる在宅自己腹膜灌流指導管理、在宅血液透析指導管理、在宅酸素療法指導管理、在宅中心静脈栄養法指導管理、在宅成分栄養経管栄養法指導管理、在宅自己導尿指導管理、在宅持続陽圧呼吸療法指導管理、在宅自己疼痛管理指導管理又は在宅肺高血圧症患者指導管理を受けている状態、人工肛門又は人工膀胱を設置している状態、真皮を越える褥瘡の状態、点滴注射を週</a:t>
            </a:r>
            <a:r>
              <a:rPr lang="en-US" altLang="ja-JP" sz="2000" dirty="0">
                <a:solidFill>
                  <a:prstClr val="black"/>
                </a:solidFill>
              </a:rPr>
              <a:t>3 </a:t>
            </a:r>
            <a:r>
              <a:rPr lang="ja-JP" altLang="en-US" sz="2000" dirty="0">
                <a:solidFill>
                  <a:prstClr val="black"/>
                </a:solidFill>
              </a:rPr>
              <a:t>日以上行う必要があると認められる状態にある者に対してサービスの提供を行う</a:t>
            </a:r>
            <a:r>
              <a:rPr lang="ja-JP" altLang="en-US" sz="2000" dirty="0" smtClean="0">
                <a:solidFill>
                  <a:prstClr val="black"/>
                </a:solidFill>
              </a:rPr>
              <a:t>場合</a:t>
            </a:r>
            <a:endParaRPr lang="en-US" altLang="ja-JP" sz="2000" dirty="0" smtClean="0">
              <a:solidFill>
                <a:prstClr val="black"/>
              </a:solidFill>
            </a:endParaRPr>
          </a:p>
          <a:p>
            <a:pPr marL="271463" lvl="0" indent="-185738"/>
            <a:endParaRPr lang="en-US" altLang="ja-JP" sz="800" dirty="0" smtClean="0"/>
          </a:p>
          <a:p>
            <a:pPr marL="271463" lvl="0" indent="-185738"/>
            <a:r>
              <a:rPr lang="en-US" altLang="ja-JP" sz="2000" dirty="0" smtClean="0"/>
              <a:t>※</a:t>
            </a:r>
            <a:r>
              <a:rPr lang="ja-JP" altLang="en-US" sz="2000" dirty="0" smtClean="0"/>
              <a:t> 特別管理加算</a:t>
            </a:r>
            <a:r>
              <a:rPr lang="ja-JP" altLang="en-US" sz="2000" dirty="0"/>
              <a:t>は、</a:t>
            </a:r>
            <a:r>
              <a:rPr lang="en-US" altLang="ja-JP" sz="2000" dirty="0"/>
              <a:t>1</a:t>
            </a:r>
            <a:r>
              <a:rPr lang="ja-JP" altLang="en-US" sz="2000" dirty="0"/>
              <a:t>人の利用者に対し、</a:t>
            </a:r>
            <a:r>
              <a:rPr lang="en-US" altLang="ja-JP" sz="2000" dirty="0"/>
              <a:t>1</a:t>
            </a:r>
            <a:r>
              <a:rPr lang="ja-JP" altLang="en-US" sz="2000" dirty="0"/>
              <a:t>か所の事業所に限り算定できる</a:t>
            </a:r>
            <a:r>
              <a:rPr lang="ja-JP" altLang="en-US" sz="2000" dirty="0" smtClean="0"/>
              <a:t>。</a:t>
            </a:r>
            <a:endParaRPr lang="en-US" altLang="ja-JP" sz="2000" dirty="0"/>
          </a:p>
          <a:p>
            <a:pPr marL="271463" lvl="0" indent="-185738"/>
            <a:r>
              <a:rPr lang="en-US" altLang="ja-JP" sz="2000" dirty="0" smtClean="0">
                <a:solidFill>
                  <a:prstClr val="black"/>
                </a:solidFill>
              </a:rPr>
              <a:t>※ </a:t>
            </a:r>
            <a:r>
              <a:rPr lang="ja-JP" altLang="en-US" sz="2000" dirty="0" smtClean="0">
                <a:solidFill>
                  <a:prstClr val="black"/>
                </a:solidFill>
              </a:rPr>
              <a:t>訪問の際、症状が重篤であった場合には、速やかに医師による診療を受けることができるよう必要な支援を行うこと。</a:t>
            </a:r>
            <a:endParaRPr lang="ja-JP" altLang="en-US" sz="2000" dirty="0">
              <a:solidFill>
                <a:prstClr val="black"/>
              </a:solidFill>
            </a:endParaRPr>
          </a:p>
        </p:txBody>
      </p:sp>
    </p:spTree>
    <p:extLst>
      <p:ext uri="{BB962C8B-B14F-4D97-AF65-F5344CB8AC3E}">
        <p14:creationId xmlns:p14="http://schemas.microsoft.com/office/powerpoint/2010/main" val="7603212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78</a:t>
            </a:fld>
            <a:endParaRPr kumimoji="1" lang="ja-JP" altLang="en-US"/>
          </a:p>
        </p:txBody>
      </p:sp>
      <p:sp>
        <p:nvSpPr>
          <p:cNvPr id="3" name="正方形/長方形 2"/>
          <p:cNvSpPr/>
          <p:nvPr/>
        </p:nvSpPr>
        <p:spPr>
          <a:xfrm>
            <a:off x="200025" y="174620"/>
            <a:ext cx="11845420" cy="3377060"/>
          </a:xfrm>
          <a:prstGeom prst="rect">
            <a:avLst/>
          </a:prstGeom>
          <a:ln w="6350">
            <a:solidFill>
              <a:schemeClr val="tx1"/>
            </a:solidFill>
            <a:prstDash val="sysDot"/>
          </a:ln>
        </p:spPr>
        <p:txBody>
          <a:bodyPr wrap="square" tIns="72000" bIns="72000" anchor="ctr" anchorCtr="0">
            <a:spAutoFit/>
          </a:bodyPr>
          <a:lstStyle/>
          <a:p>
            <a:pPr marL="357188" lvl="0" indent="-357188">
              <a:lnSpc>
                <a:spcPts val="2100"/>
              </a:lnSpc>
            </a:pPr>
            <a:r>
              <a:rPr lang="en-US" altLang="ja-JP" sz="2000" dirty="0" smtClean="0">
                <a:solidFill>
                  <a:prstClr val="black"/>
                </a:solidFill>
              </a:rPr>
              <a:t>【</a:t>
            </a:r>
            <a:r>
              <a:rPr lang="ja-JP" altLang="en-US" sz="2000" dirty="0" smtClean="0">
                <a:solidFill>
                  <a:prstClr val="black"/>
                </a:solidFill>
              </a:rPr>
              <a:t>特別な管理を必要とする利用者</a:t>
            </a:r>
            <a:r>
              <a:rPr lang="en-US" altLang="ja-JP" sz="2000" dirty="0" smtClean="0">
                <a:solidFill>
                  <a:prstClr val="black"/>
                </a:solidFill>
              </a:rPr>
              <a:t>】</a:t>
            </a:r>
            <a:endParaRPr lang="en-US" altLang="ja-JP" sz="2000" dirty="0">
              <a:solidFill>
                <a:prstClr val="black"/>
              </a:solidFill>
            </a:endParaRPr>
          </a:p>
          <a:p>
            <a:pPr marL="357188" lvl="0" indent="-357188">
              <a:lnSpc>
                <a:spcPts val="2100"/>
              </a:lnSpc>
            </a:pPr>
            <a:r>
              <a:rPr lang="ja-JP" altLang="en-US" sz="2000" dirty="0">
                <a:solidFill>
                  <a:prstClr val="black"/>
                </a:solidFill>
              </a:rPr>
              <a:t>次</a:t>
            </a:r>
            <a:r>
              <a:rPr lang="ja-JP" altLang="en-US" sz="2000" dirty="0" smtClean="0">
                <a:solidFill>
                  <a:prstClr val="black"/>
                </a:solidFill>
              </a:rPr>
              <a:t>のいずれかに該当する者</a:t>
            </a:r>
            <a:endParaRPr lang="en-US" altLang="ja-JP" sz="2000" dirty="0" smtClean="0">
              <a:solidFill>
                <a:prstClr val="black"/>
              </a:solidFill>
            </a:endParaRPr>
          </a:p>
          <a:p>
            <a:pPr marL="271463" lvl="0" indent="-271463">
              <a:lnSpc>
                <a:spcPts val="2100"/>
              </a:lnSpc>
            </a:pPr>
            <a:r>
              <a:rPr lang="ja-JP" altLang="en-US" sz="2000" dirty="0" smtClean="0">
                <a:solidFill>
                  <a:prstClr val="black"/>
                </a:solidFill>
              </a:rPr>
              <a:t>① 医科点数表に掲げる在宅麻薬等注射指導管理、在宅腫瘍化学療法注射指導管理、在宅強心剤持続投与指導管理若しくは在宅気管切開患者指導管理を受けている状態又は気管カニューレ若しくは留置カテーテルを使用している状態</a:t>
            </a:r>
            <a:endParaRPr lang="en-US" altLang="ja-JP" sz="2000" dirty="0" smtClean="0">
              <a:solidFill>
                <a:prstClr val="black"/>
              </a:solidFill>
            </a:endParaRPr>
          </a:p>
          <a:p>
            <a:pPr marL="271463" lvl="0" indent="-271463">
              <a:lnSpc>
                <a:spcPts val="2100"/>
              </a:lnSpc>
            </a:pPr>
            <a:r>
              <a:rPr lang="ja-JP" altLang="en-US" sz="2000" dirty="0" smtClean="0">
                <a:solidFill>
                  <a:prstClr val="black"/>
                </a:solidFill>
              </a:rPr>
              <a:t>② 医科点数表に掲げる在宅自己腹膜灌流指導管理、在宅血液透析指導管理、在宅酸素療法指導管理、在宅中心静脈栄養法指導管理、在宅成分栄養経管栄養法指導管理、在宅自己導尿指導管理、在宅持続陽圧呼吸療法指導管理、在宅自己疼痛管理指導管理又は在宅肺高血圧症患者指導管理を受けている状態</a:t>
            </a:r>
            <a:endParaRPr lang="en-US" altLang="ja-JP" sz="2000" dirty="0" smtClean="0">
              <a:solidFill>
                <a:prstClr val="black"/>
              </a:solidFill>
            </a:endParaRPr>
          </a:p>
          <a:p>
            <a:pPr marL="271463" lvl="0" indent="-271463">
              <a:lnSpc>
                <a:spcPts val="2100"/>
              </a:lnSpc>
            </a:pPr>
            <a:r>
              <a:rPr lang="ja-JP" altLang="en-US" sz="2000" dirty="0" smtClean="0">
                <a:solidFill>
                  <a:prstClr val="black"/>
                </a:solidFill>
              </a:rPr>
              <a:t>③ 人工肛門又は人工膀胱を設置している状態</a:t>
            </a:r>
            <a:endParaRPr lang="en-US" altLang="ja-JP" sz="2000" dirty="0" smtClean="0">
              <a:solidFill>
                <a:prstClr val="black"/>
              </a:solidFill>
            </a:endParaRPr>
          </a:p>
          <a:p>
            <a:pPr marL="271463" lvl="0" indent="-271463">
              <a:lnSpc>
                <a:spcPts val="2100"/>
              </a:lnSpc>
            </a:pPr>
            <a:r>
              <a:rPr lang="ja-JP" altLang="en-US" sz="2000" dirty="0" smtClean="0">
                <a:solidFill>
                  <a:prstClr val="black"/>
                </a:solidFill>
              </a:rPr>
              <a:t>④ 真皮を超える褥瘡の状態</a:t>
            </a:r>
            <a:endParaRPr lang="en-US" altLang="ja-JP" sz="2000" dirty="0" smtClean="0">
              <a:solidFill>
                <a:prstClr val="black"/>
              </a:solidFill>
            </a:endParaRPr>
          </a:p>
          <a:p>
            <a:pPr marL="271463" lvl="0" indent="-271463">
              <a:lnSpc>
                <a:spcPts val="2100"/>
              </a:lnSpc>
            </a:pPr>
            <a:r>
              <a:rPr lang="ja-JP" altLang="en-US" sz="2000" dirty="0" smtClean="0">
                <a:solidFill>
                  <a:prstClr val="black"/>
                </a:solidFill>
              </a:rPr>
              <a:t>⑤ 点滴注射を週</a:t>
            </a:r>
            <a:r>
              <a:rPr lang="en-US" altLang="ja-JP" sz="2000" dirty="0" smtClean="0">
                <a:solidFill>
                  <a:prstClr val="black"/>
                </a:solidFill>
              </a:rPr>
              <a:t>3</a:t>
            </a:r>
            <a:r>
              <a:rPr lang="ja-JP" altLang="en-US" sz="2000" dirty="0" smtClean="0">
                <a:solidFill>
                  <a:prstClr val="black"/>
                </a:solidFill>
              </a:rPr>
              <a:t>日以上行う必要があると認められる状態</a:t>
            </a:r>
            <a:endParaRPr lang="ja-JP" altLang="en-US" sz="2000" dirty="0">
              <a:solidFill>
                <a:prstClr val="black"/>
              </a:solidFill>
            </a:endParaRPr>
          </a:p>
        </p:txBody>
      </p:sp>
      <p:sp>
        <p:nvSpPr>
          <p:cNvPr id="4" name="正方形/長方形 3"/>
          <p:cNvSpPr/>
          <p:nvPr/>
        </p:nvSpPr>
        <p:spPr>
          <a:xfrm>
            <a:off x="0" y="4309200"/>
            <a:ext cx="12301538" cy="1323439"/>
          </a:xfrm>
          <a:prstGeom prst="rect">
            <a:avLst/>
          </a:prstGeom>
        </p:spPr>
        <p:txBody>
          <a:bodyPr wrap="square">
            <a:spAutoFit/>
          </a:bodyPr>
          <a:lstStyle/>
          <a:p>
            <a:pPr lvl="0"/>
            <a:r>
              <a:rPr lang="ja-JP" altLang="en-US" sz="2000" b="1" dirty="0">
                <a:solidFill>
                  <a:prstClr val="black"/>
                </a:solidFill>
              </a:rPr>
              <a:t>（３）初期加算</a:t>
            </a:r>
            <a:r>
              <a:rPr lang="ja-JP" altLang="en-US" sz="2000" dirty="0">
                <a:solidFill>
                  <a:prstClr val="black"/>
                </a:solidFill>
              </a:rPr>
              <a:t>　</a:t>
            </a:r>
            <a:r>
              <a:rPr lang="en-US" altLang="ja-JP" sz="2000" dirty="0">
                <a:solidFill>
                  <a:prstClr val="black"/>
                </a:solidFill>
              </a:rPr>
              <a:t>30</a:t>
            </a:r>
            <a:r>
              <a:rPr lang="ja-JP" altLang="en-US" sz="2000" dirty="0">
                <a:solidFill>
                  <a:prstClr val="black"/>
                </a:solidFill>
              </a:rPr>
              <a:t>単位／日</a:t>
            </a:r>
          </a:p>
          <a:p>
            <a:pPr marL="185738" lvl="0" indent="85725"/>
            <a:r>
              <a:rPr lang="ja-JP" altLang="en-US" sz="2000" dirty="0">
                <a:solidFill>
                  <a:prstClr val="black"/>
                </a:solidFill>
              </a:rPr>
              <a:t>定期巡回・随時対応型訪問介護看護費</a:t>
            </a:r>
            <a:r>
              <a:rPr lang="en-US" altLang="ja-JP" sz="2000" dirty="0">
                <a:solidFill>
                  <a:prstClr val="black"/>
                </a:solidFill>
              </a:rPr>
              <a:t>(Ⅰ)</a:t>
            </a:r>
            <a:r>
              <a:rPr lang="ja-JP" altLang="en-US" sz="2000" dirty="0">
                <a:solidFill>
                  <a:prstClr val="black"/>
                </a:solidFill>
              </a:rPr>
              <a:t>及び</a:t>
            </a:r>
            <a:r>
              <a:rPr lang="en-US" altLang="ja-JP" sz="2000" dirty="0">
                <a:solidFill>
                  <a:prstClr val="black"/>
                </a:solidFill>
              </a:rPr>
              <a:t>(Ⅱ)</a:t>
            </a:r>
            <a:r>
              <a:rPr lang="ja-JP" altLang="en-US" sz="2000" dirty="0">
                <a:solidFill>
                  <a:prstClr val="black"/>
                </a:solidFill>
              </a:rPr>
              <a:t>について、サービスの利用を開始した日から起算して</a:t>
            </a:r>
            <a:r>
              <a:rPr lang="en-US" altLang="ja-JP" sz="2000" dirty="0">
                <a:solidFill>
                  <a:prstClr val="black"/>
                </a:solidFill>
              </a:rPr>
              <a:t>30</a:t>
            </a:r>
            <a:r>
              <a:rPr lang="ja-JP" altLang="en-US" sz="2000" dirty="0">
                <a:solidFill>
                  <a:prstClr val="black"/>
                </a:solidFill>
              </a:rPr>
              <a:t>日以内の期間について加算する。</a:t>
            </a:r>
            <a:endParaRPr lang="en-US" altLang="ja-JP" sz="2000" dirty="0">
              <a:solidFill>
                <a:prstClr val="black"/>
              </a:solidFill>
            </a:endParaRPr>
          </a:p>
          <a:p>
            <a:pPr marL="442913" lvl="0" indent="-171450"/>
            <a:r>
              <a:rPr lang="en-US" altLang="ja-JP" sz="2000" dirty="0">
                <a:solidFill>
                  <a:prstClr val="black"/>
                </a:solidFill>
              </a:rPr>
              <a:t>※ 30</a:t>
            </a:r>
            <a:r>
              <a:rPr lang="ja-JP" altLang="en-US" sz="2000" dirty="0">
                <a:solidFill>
                  <a:prstClr val="black"/>
                </a:solidFill>
              </a:rPr>
              <a:t>日を超える病院又は診療所への入院後にサービス利用を再開した場合も同様。 </a:t>
            </a:r>
            <a:endParaRPr lang="en-US" altLang="ja-JP" sz="2000" dirty="0">
              <a:solidFill>
                <a:prstClr val="black"/>
              </a:solidFill>
            </a:endParaRPr>
          </a:p>
        </p:txBody>
      </p:sp>
    </p:spTree>
    <p:extLst>
      <p:ext uri="{BB962C8B-B14F-4D97-AF65-F5344CB8AC3E}">
        <p14:creationId xmlns:p14="http://schemas.microsoft.com/office/powerpoint/2010/main" val="38738187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79</a:t>
            </a:fld>
            <a:endParaRPr kumimoji="1" lang="ja-JP" altLang="en-US"/>
          </a:p>
        </p:txBody>
      </p:sp>
      <p:sp>
        <p:nvSpPr>
          <p:cNvPr id="3" name="正方形/長方形 2"/>
          <p:cNvSpPr/>
          <p:nvPr/>
        </p:nvSpPr>
        <p:spPr>
          <a:xfrm>
            <a:off x="0" y="0"/>
            <a:ext cx="12192000" cy="6217087"/>
          </a:xfrm>
          <a:prstGeom prst="rect">
            <a:avLst/>
          </a:prstGeom>
        </p:spPr>
        <p:txBody>
          <a:bodyPr wrap="square">
            <a:spAutoFit/>
          </a:bodyPr>
          <a:lstStyle/>
          <a:p>
            <a:pPr marL="442913" lvl="0" indent="-442913"/>
            <a:r>
              <a:rPr lang="ja-JP" altLang="en-US" sz="2000" b="1" dirty="0" smtClean="0">
                <a:solidFill>
                  <a:prstClr val="black"/>
                </a:solidFill>
              </a:rPr>
              <a:t>（４）ターミナルケア加算　</a:t>
            </a:r>
            <a:r>
              <a:rPr lang="en-US" altLang="ja-JP" sz="2000" dirty="0">
                <a:solidFill>
                  <a:prstClr val="black"/>
                </a:solidFill>
              </a:rPr>
              <a:t>2,500</a:t>
            </a:r>
            <a:r>
              <a:rPr lang="ja-JP" altLang="en-US" sz="2000" dirty="0" smtClean="0">
                <a:solidFill>
                  <a:prstClr val="black"/>
                </a:solidFill>
              </a:rPr>
              <a:t>単位／月　</a:t>
            </a:r>
            <a:r>
              <a:rPr lang="en-US" altLang="ja-JP" sz="2000" dirty="0" smtClean="0">
                <a:solidFill>
                  <a:prstClr val="black"/>
                </a:solidFill>
              </a:rPr>
              <a:t>※</a:t>
            </a:r>
            <a:r>
              <a:rPr lang="ja-JP" altLang="en-US" sz="2000" dirty="0" smtClean="0">
                <a:solidFill>
                  <a:prstClr val="black"/>
                </a:solidFill>
              </a:rPr>
              <a:t>体制届が必要</a:t>
            </a:r>
            <a:endParaRPr lang="ja-JP" altLang="en-US" sz="2000" dirty="0">
              <a:solidFill>
                <a:prstClr val="black"/>
              </a:solidFill>
            </a:endParaRPr>
          </a:p>
          <a:p>
            <a:pPr marL="185738" lvl="0" indent="171450"/>
            <a:r>
              <a:rPr lang="ja-JP" altLang="en-US" sz="2000" dirty="0"/>
              <a:t>定期巡回・随時対応型訪問介護看護費</a:t>
            </a:r>
            <a:r>
              <a:rPr lang="en-US" altLang="ja-JP" sz="2000" dirty="0"/>
              <a:t>(Ⅰ)</a:t>
            </a:r>
            <a:r>
              <a:rPr lang="ja-JP" altLang="en-US" sz="2000" dirty="0"/>
              <a:t>（訪問看護サービスを行う場合</a:t>
            </a:r>
            <a:r>
              <a:rPr lang="ja-JP" altLang="en-US" sz="2000" dirty="0" smtClean="0"/>
              <a:t>）について</a:t>
            </a:r>
            <a:r>
              <a:rPr lang="ja-JP" altLang="en-US" sz="2000" dirty="0" smtClean="0">
                <a:solidFill>
                  <a:prstClr val="black"/>
                </a:solidFill>
              </a:rPr>
              <a:t>、</a:t>
            </a:r>
            <a:r>
              <a:rPr lang="ja-JP" altLang="en-US" sz="2000" dirty="0">
                <a:solidFill>
                  <a:prstClr val="black"/>
                </a:solidFill>
              </a:rPr>
              <a:t>在宅で死亡した利用者に対して、別に厚生労働大臣が定める</a:t>
            </a:r>
            <a:r>
              <a:rPr lang="ja-JP" altLang="en-US" sz="2000" dirty="0" smtClean="0">
                <a:solidFill>
                  <a:prstClr val="black"/>
                </a:solidFill>
              </a:rPr>
              <a:t>基準に</a:t>
            </a:r>
            <a:r>
              <a:rPr lang="ja-JP" altLang="en-US" sz="2000" dirty="0">
                <a:solidFill>
                  <a:prstClr val="black"/>
                </a:solidFill>
              </a:rPr>
              <a:t>適合して</a:t>
            </a:r>
            <a:r>
              <a:rPr lang="ja-JP" altLang="en-US" sz="2000" dirty="0" smtClean="0">
                <a:solidFill>
                  <a:prstClr val="black"/>
                </a:solidFill>
              </a:rPr>
              <a:t>いる事業所</a:t>
            </a:r>
            <a:r>
              <a:rPr lang="ja-JP" altLang="en-US" sz="2000" dirty="0">
                <a:solidFill>
                  <a:prstClr val="black"/>
                </a:solidFill>
              </a:rPr>
              <a:t>が</a:t>
            </a:r>
            <a:r>
              <a:rPr lang="ja-JP" altLang="en-US" sz="2000" dirty="0" smtClean="0">
                <a:solidFill>
                  <a:prstClr val="black"/>
                </a:solidFill>
              </a:rPr>
              <a:t>、その</a:t>
            </a:r>
            <a:r>
              <a:rPr lang="ja-JP" altLang="en-US" sz="2000" dirty="0">
                <a:solidFill>
                  <a:prstClr val="black"/>
                </a:solidFill>
              </a:rPr>
              <a:t>死亡日及び 死亡日</a:t>
            </a:r>
            <a:r>
              <a:rPr lang="ja-JP" altLang="en-US" sz="2000" dirty="0" smtClean="0">
                <a:solidFill>
                  <a:prstClr val="black"/>
                </a:solidFill>
              </a:rPr>
              <a:t>前</a:t>
            </a:r>
            <a:r>
              <a:rPr lang="en-US" altLang="ja-JP" sz="2000" dirty="0" smtClean="0">
                <a:solidFill>
                  <a:prstClr val="black"/>
                </a:solidFill>
              </a:rPr>
              <a:t>14</a:t>
            </a:r>
            <a:r>
              <a:rPr lang="ja-JP" altLang="en-US" sz="2000" dirty="0" smtClean="0">
                <a:solidFill>
                  <a:prstClr val="black"/>
                </a:solidFill>
              </a:rPr>
              <a:t>日</a:t>
            </a:r>
            <a:r>
              <a:rPr lang="ja-JP" altLang="en-US" sz="2000" dirty="0">
                <a:solidFill>
                  <a:prstClr val="black"/>
                </a:solidFill>
              </a:rPr>
              <a:t>以内</a:t>
            </a:r>
            <a:r>
              <a:rPr lang="ja-JP" altLang="en-US" sz="2000" dirty="0" smtClean="0">
                <a:solidFill>
                  <a:prstClr val="black"/>
                </a:solidFill>
              </a:rPr>
              <a:t>に</a:t>
            </a:r>
            <a:r>
              <a:rPr lang="en-US" altLang="ja-JP" sz="2000" dirty="0" smtClean="0">
                <a:solidFill>
                  <a:prstClr val="black"/>
                </a:solidFill>
              </a:rPr>
              <a:t>2</a:t>
            </a:r>
            <a:r>
              <a:rPr lang="ja-JP" altLang="en-US" sz="2000" dirty="0" smtClean="0">
                <a:solidFill>
                  <a:prstClr val="black"/>
                </a:solidFill>
              </a:rPr>
              <a:t>日</a:t>
            </a:r>
            <a:r>
              <a:rPr lang="ja-JP" altLang="en-US" sz="2000" dirty="0">
                <a:solidFill>
                  <a:prstClr val="black"/>
                </a:solidFill>
              </a:rPr>
              <a:t>（死亡日及び死亡日</a:t>
            </a:r>
            <a:r>
              <a:rPr lang="ja-JP" altLang="en-US" sz="2000" dirty="0" smtClean="0">
                <a:solidFill>
                  <a:prstClr val="black"/>
                </a:solidFill>
              </a:rPr>
              <a:t>前</a:t>
            </a:r>
            <a:r>
              <a:rPr lang="en-US" altLang="ja-JP" sz="2000" dirty="0" smtClean="0">
                <a:solidFill>
                  <a:prstClr val="black"/>
                </a:solidFill>
              </a:rPr>
              <a:t>14</a:t>
            </a:r>
            <a:r>
              <a:rPr lang="ja-JP" altLang="en-US" sz="2000" dirty="0" smtClean="0">
                <a:solidFill>
                  <a:prstClr val="black"/>
                </a:solidFill>
              </a:rPr>
              <a:t>日</a:t>
            </a:r>
            <a:r>
              <a:rPr lang="ja-JP" altLang="en-US" sz="2000" dirty="0">
                <a:solidFill>
                  <a:prstClr val="black"/>
                </a:solidFill>
              </a:rPr>
              <a:t>以内に当該利用者（末期の悪性腫瘍その他別に厚生労働大臣が定める状態に</a:t>
            </a:r>
            <a:r>
              <a:rPr lang="ja-JP" altLang="en-US" sz="2000" dirty="0" smtClean="0">
                <a:solidFill>
                  <a:prstClr val="black"/>
                </a:solidFill>
              </a:rPr>
              <a:t>あるもの</a:t>
            </a:r>
            <a:r>
              <a:rPr lang="ja-JP" altLang="en-US" sz="2000" dirty="0">
                <a:solidFill>
                  <a:prstClr val="black"/>
                </a:solidFill>
              </a:rPr>
              <a:t>に</a:t>
            </a:r>
            <a:r>
              <a:rPr lang="ja-JP" altLang="en-US" sz="2000" dirty="0" smtClean="0">
                <a:solidFill>
                  <a:prstClr val="black"/>
                </a:solidFill>
              </a:rPr>
              <a:t>限る）</a:t>
            </a:r>
            <a:r>
              <a:rPr lang="ja-JP" altLang="en-US" sz="2000" dirty="0">
                <a:solidFill>
                  <a:prstClr val="black"/>
                </a:solidFill>
              </a:rPr>
              <a:t>に訪問看護を行っている場合にあっては</a:t>
            </a:r>
            <a:r>
              <a:rPr lang="ja-JP" altLang="en-US" sz="2000" dirty="0" smtClean="0">
                <a:solidFill>
                  <a:prstClr val="black"/>
                </a:solidFill>
              </a:rPr>
              <a:t>、</a:t>
            </a:r>
            <a:r>
              <a:rPr lang="en-US" altLang="ja-JP" sz="2000" dirty="0" smtClean="0">
                <a:solidFill>
                  <a:prstClr val="black"/>
                </a:solidFill>
              </a:rPr>
              <a:t>1</a:t>
            </a:r>
            <a:r>
              <a:rPr lang="ja-JP" altLang="en-US" sz="2000" dirty="0" smtClean="0">
                <a:solidFill>
                  <a:prstClr val="black"/>
                </a:solidFill>
              </a:rPr>
              <a:t>日</a:t>
            </a:r>
            <a:r>
              <a:rPr lang="ja-JP" altLang="en-US" sz="2000" dirty="0">
                <a:solidFill>
                  <a:prstClr val="black"/>
                </a:solidFill>
              </a:rPr>
              <a:t>）以上ターミナルケア</a:t>
            </a:r>
            <a:r>
              <a:rPr lang="ja-JP" altLang="en-US" sz="2000" dirty="0" smtClean="0">
                <a:solidFill>
                  <a:prstClr val="black"/>
                </a:solidFill>
              </a:rPr>
              <a:t>を行った場合（ターミナルケアを行った後、</a:t>
            </a:r>
            <a:r>
              <a:rPr lang="en-US" altLang="ja-JP" sz="2000" dirty="0" smtClean="0">
                <a:solidFill>
                  <a:prstClr val="black"/>
                </a:solidFill>
              </a:rPr>
              <a:t>24 </a:t>
            </a:r>
            <a:r>
              <a:rPr lang="ja-JP" altLang="en-US" sz="2000" dirty="0">
                <a:solidFill>
                  <a:prstClr val="black"/>
                </a:solidFill>
              </a:rPr>
              <a:t>時間以内に在宅以外の場所で死亡した</a:t>
            </a:r>
            <a:r>
              <a:rPr lang="ja-JP" altLang="en-US" sz="2000" dirty="0" smtClean="0">
                <a:solidFill>
                  <a:prstClr val="black"/>
                </a:solidFill>
              </a:rPr>
              <a:t>場合</a:t>
            </a:r>
            <a:r>
              <a:rPr lang="ja-JP" altLang="en-US" sz="2000" dirty="0">
                <a:solidFill>
                  <a:prstClr val="black"/>
                </a:solidFill>
              </a:rPr>
              <a:t>を</a:t>
            </a:r>
            <a:r>
              <a:rPr lang="ja-JP" altLang="en-US" sz="2000" dirty="0" smtClean="0">
                <a:solidFill>
                  <a:prstClr val="black"/>
                </a:solidFill>
              </a:rPr>
              <a:t>含む）</a:t>
            </a:r>
            <a:r>
              <a:rPr lang="ja-JP" altLang="en-US" sz="2000" dirty="0">
                <a:solidFill>
                  <a:prstClr val="black"/>
                </a:solidFill>
              </a:rPr>
              <a:t>は</a:t>
            </a:r>
            <a:r>
              <a:rPr lang="ja-JP" altLang="en-US" sz="2000" dirty="0" smtClean="0">
                <a:solidFill>
                  <a:prstClr val="black"/>
                </a:solidFill>
              </a:rPr>
              <a:t>、ターミナルケア</a:t>
            </a:r>
            <a:r>
              <a:rPr lang="ja-JP" altLang="en-US" sz="2000" dirty="0">
                <a:solidFill>
                  <a:prstClr val="black"/>
                </a:solidFill>
              </a:rPr>
              <a:t>加算として、当該利用者</a:t>
            </a:r>
            <a:r>
              <a:rPr lang="ja-JP" altLang="en-US" sz="2000" dirty="0" smtClean="0">
                <a:solidFill>
                  <a:prstClr val="black"/>
                </a:solidFill>
              </a:rPr>
              <a:t>の死亡</a:t>
            </a:r>
            <a:r>
              <a:rPr lang="ja-JP" altLang="en-US" sz="2000" dirty="0">
                <a:solidFill>
                  <a:prstClr val="black"/>
                </a:solidFill>
              </a:rPr>
              <a:t>月</a:t>
            </a:r>
            <a:r>
              <a:rPr lang="ja-JP" altLang="en-US" sz="2000" dirty="0" smtClean="0">
                <a:solidFill>
                  <a:prstClr val="black"/>
                </a:solidFill>
              </a:rPr>
              <a:t>に加算</a:t>
            </a:r>
            <a:r>
              <a:rPr lang="ja-JP" altLang="en-US" sz="2000" dirty="0">
                <a:solidFill>
                  <a:prstClr val="black"/>
                </a:solidFill>
              </a:rPr>
              <a:t>する</a:t>
            </a:r>
            <a:r>
              <a:rPr lang="ja-JP" altLang="en-US" sz="2000" dirty="0" smtClean="0">
                <a:solidFill>
                  <a:prstClr val="black"/>
                </a:solidFill>
              </a:rPr>
              <a:t>。</a:t>
            </a:r>
            <a:endParaRPr lang="en-US" altLang="ja-JP" sz="2000" dirty="0" smtClean="0">
              <a:solidFill>
                <a:prstClr val="black"/>
              </a:solidFill>
            </a:endParaRPr>
          </a:p>
          <a:p>
            <a:pPr marL="185738" lvl="0" indent="171450"/>
            <a:endParaRPr lang="en-US" altLang="ja-JP" sz="2000" dirty="0">
              <a:solidFill>
                <a:prstClr val="black"/>
              </a:solidFill>
            </a:endParaRPr>
          </a:p>
          <a:p>
            <a:pPr marL="185738" lvl="0" indent="171450"/>
            <a:endParaRPr lang="en-US" altLang="ja-JP" sz="2000" dirty="0" smtClean="0">
              <a:solidFill>
                <a:prstClr val="black"/>
              </a:solidFill>
            </a:endParaRPr>
          </a:p>
          <a:p>
            <a:pPr marL="185738" lvl="0" indent="171450"/>
            <a:endParaRPr lang="en-US" altLang="ja-JP" sz="2000" dirty="0">
              <a:solidFill>
                <a:prstClr val="black"/>
              </a:solidFill>
            </a:endParaRPr>
          </a:p>
          <a:p>
            <a:pPr marL="185738" lvl="0" indent="171450"/>
            <a:endParaRPr lang="en-US" altLang="ja-JP" sz="2000" dirty="0" smtClean="0">
              <a:solidFill>
                <a:prstClr val="black"/>
              </a:solidFill>
            </a:endParaRPr>
          </a:p>
          <a:p>
            <a:pPr marL="185738" lvl="0" indent="171450"/>
            <a:endParaRPr lang="en-US" altLang="ja-JP" sz="2000" dirty="0">
              <a:solidFill>
                <a:prstClr val="black"/>
              </a:solidFill>
            </a:endParaRPr>
          </a:p>
          <a:p>
            <a:pPr marL="185738" lvl="0" indent="171450"/>
            <a:endParaRPr lang="en-US" altLang="ja-JP" dirty="0" smtClean="0">
              <a:solidFill>
                <a:prstClr val="black"/>
              </a:solidFill>
            </a:endParaRPr>
          </a:p>
          <a:p>
            <a:pPr marL="271463" lvl="0" indent="-185738"/>
            <a:endParaRPr lang="en-US" altLang="ja-JP" sz="2000" dirty="0" smtClean="0">
              <a:solidFill>
                <a:prstClr val="black"/>
              </a:solidFill>
            </a:endParaRPr>
          </a:p>
          <a:p>
            <a:pPr marL="271463" lvl="0" indent="-185738"/>
            <a:r>
              <a:rPr lang="en-US" altLang="ja-JP" sz="2000" dirty="0" smtClean="0">
                <a:solidFill>
                  <a:prstClr val="black"/>
                </a:solidFill>
              </a:rPr>
              <a:t>※ </a:t>
            </a:r>
            <a:r>
              <a:rPr lang="ja-JP" altLang="en-US" sz="2000" dirty="0" smtClean="0">
                <a:solidFill>
                  <a:prstClr val="black"/>
                </a:solidFill>
              </a:rPr>
              <a:t>ターミナルケア加算は、</a:t>
            </a:r>
            <a:r>
              <a:rPr lang="en-US" altLang="ja-JP" sz="2000" dirty="0" smtClean="0">
                <a:solidFill>
                  <a:prstClr val="black"/>
                </a:solidFill>
              </a:rPr>
              <a:t>1</a:t>
            </a:r>
            <a:r>
              <a:rPr lang="ja-JP" altLang="en-US" sz="2000" dirty="0" smtClean="0">
                <a:solidFill>
                  <a:prstClr val="black"/>
                </a:solidFill>
              </a:rPr>
              <a:t>人の利用者に対し、</a:t>
            </a:r>
            <a:r>
              <a:rPr lang="en-US" altLang="ja-JP" sz="2000" dirty="0" smtClean="0">
                <a:solidFill>
                  <a:prstClr val="black"/>
                </a:solidFill>
              </a:rPr>
              <a:t>1</a:t>
            </a:r>
            <a:r>
              <a:rPr lang="ja-JP" altLang="en-US" sz="2000" dirty="0" smtClean="0">
                <a:solidFill>
                  <a:prstClr val="black"/>
                </a:solidFill>
              </a:rPr>
              <a:t>か所の事業所に限り算定できる。</a:t>
            </a:r>
            <a:endParaRPr lang="en-US" altLang="ja-JP" sz="2000" dirty="0" smtClean="0">
              <a:solidFill>
                <a:prstClr val="black"/>
              </a:solidFill>
            </a:endParaRPr>
          </a:p>
          <a:p>
            <a:pPr marL="185738" indent="171450"/>
            <a:r>
              <a:rPr lang="ja-JP" altLang="en-US" sz="2000" dirty="0"/>
              <a:t>なお当該加算を介護保険で請求した場合には、同月に訪問</a:t>
            </a:r>
            <a:r>
              <a:rPr lang="ja-JP" altLang="en-US" sz="2000" dirty="0" smtClean="0"/>
              <a:t>看護及び看護小規模多機能型居宅介護を</a:t>
            </a:r>
            <a:r>
              <a:rPr lang="ja-JP" altLang="en-US" sz="2000" dirty="0"/>
              <a:t>利用した場合の</a:t>
            </a:r>
            <a:r>
              <a:rPr lang="ja-JP" altLang="en-US" sz="2000" dirty="0" smtClean="0"/>
              <a:t>当該各サービスにおけるターミナルケア加算並びに同月に医療保険におえる訪問看護を利用した場合の訪問看護ターミナルケア療養費及び訪問看護・指導料における在宅ターミナルケア加算は</a:t>
            </a:r>
            <a:r>
              <a:rPr lang="ja-JP" altLang="en-US" sz="2000" dirty="0"/>
              <a:t>算定できない。</a:t>
            </a:r>
            <a:endParaRPr lang="en-US" altLang="ja-JP" sz="2000" dirty="0"/>
          </a:p>
          <a:p>
            <a:pPr marL="185738" lvl="0" indent="171450"/>
            <a:endParaRPr lang="en-US" altLang="ja-JP" sz="2000" dirty="0" smtClean="0">
              <a:solidFill>
                <a:prstClr val="black"/>
              </a:solidFill>
            </a:endParaRPr>
          </a:p>
        </p:txBody>
      </p:sp>
      <p:sp>
        <p:nvSpPr>
          <p:cNvPr id="4" name="正方形/長方形 3"/>
          <p:cNvSpPr/>
          <p:nvPr/>
        </p:nvSpPr>
        <p:spPr>
          <a:xfrm>
            <a:off x="259556" y="2291442"/>
            <a:ext cx="11415712" cy="1883011"/>
          </a:xfrm>
          <a:prstGeom prst="rect">
            <a:avLst/>
          </a:prstGeom>
          <a:ln w="6350">
            <a:solidFill>
              <a:schemeClr val="tx1"/>
            </a:solidFill>
            <a:prstDash val="sysDot"/>
          </a:ln>
        </p:spPr>
        <p:txBody>
          <a:bodyPr wrap="square" tIns="36000" bIns="0" anchor="ctr" anchorCtr="0">
            <a:spAutoFit/>
          </a:bodyPr>
          <a:lstStyle/>
          <a:p>
            <a:pPr marL="357188" lvl="0" indent="-357188"/>
            <a:r>
              <a:rPr lang="en-US" altLang="ja-JP" sz="2000" dirty="0">
                <a:solidFill>
                  <a:prstClr val="black"/>
                </a:solidFill>
              </a:rPr>
              <a:t>【</a:t>
            </a:r>
            <a:r>
              <a:rPr lang="ja-JP" altLang="en-US" sz="2000" dirty="0">
                <a:solidFill>
                  <a:prstClr val="black"/>
                </a:solidFill>
              </a:rPr>
              <a:t>厚生労働大臣が定める基準</a:t>
            </a:r>
            <a:r>
              <a:rPr lang="en-US" altLang="ja-JP" sz="2000" dirty="0">
                <a:solidFill>
                  <a:prstClr val="black"/>
                </a:solidFill>
              </a:rPr>
              <a:t>】</a:t>
            </a:r>
          </a:p>
          <a:p>
            <a:pPr marL="357188" lvl="0" indent="-357188"/>
            <a:r>
              <a:rPr lang="en-US" altLang="ja-JP" sz="2000" dirty="0" smtClean="0">
                <a:solidFill>
                  <a:prstClr val="black"/>
                </a:solidFill>
              </a:rPr>
              <a:t>① </a:t>
            </a:r>
            <a:r>
              <a:rPr lang="ja-JP" altLang="en-US" sz="2000" dirty="0" smtClean="0">
                <a:solidFill>
                  <a:prstClr val="black"/>
                </a:solidFill>
              </a:rPr>
              <a:t>ターミナルケア</a:t>
            </a:r>
            <a:r>
              <a:rPr lang="ja-JP" altLang="en-US" sz="2000" dirty="0">
                <a:solidFill>
                  <a:prstClr val="black"/>
                </a:solidFill>
              </a:rPr>
              <a:t>を受ける利用者について </a:t>
            </a:r>
            <a:r>
              <a:rPr lang="en-US" altLang="ja-JP" sz="2000" dirty="0">
                <a:solidFill>
                  <a:prstClr val="black"/>
                </a:solidFill>
              </a:rPr>
              <a:t>24 </a:t>
            </a:r>
            <a:r>
              <a:rPr lang="ja-JP" altLang="en-US" sz="2000" dirty="0">
                <a:solidFill>
                  <a:prstClr val="black"/>
                </a:solidFill>
              </a:rPr>
              <a:t>時間連絡できる体制を確保しており、かつ、必要に応じて、訪問看護を行うことができる体制を整備している。</a:t>
            </a:r>
          </a:p>
          <a:p>
            <a:pPr marL="357188" lvl="0" indent="-357188"/>
            <a:r>
              <a:rPr lang="ja-JP" altLang="en-US" sz="2000" dirty="0">
                <a:solidFill>
                  <a:prstClr val="black"/>
                </a:solidFill>
              </a:rPr>
              <a:t>② 主治医との連携の下、訪問看護におけるターミナルケアに係る計画及び支援体制について利用者及びその家族等に対して説明を行い、同意を得てターミナルケアを行っている。</a:t>
            </a:r>
          </a:p>
          <a:p>
            <a:pPr marL="357188" lvl="0" indent="-357188"/>
            <a:r>
              <a:rPr lang="ja-JP" altLang="en-US" sz="2000" dirty="0">
                <a:solidFill>
                  <a:prstClr val="black"/>
                </a:solidFill>
              </a:rPr>
              <a:t>③ ターミナルケアの提供について利用者の身体状況の変化等必要な事項が適切に記録されている。</a:t>
            </a:r>
          </a:p>
        </p:txBody>
      </p:sp>
    </p:spTree>
    <p:extLst>
      <p:ext uri="{BB962C8B-B14F-4D97-AF65-F5344CB8AC3E}">
        <p14:creationId xmlns:p14="http://schemas.microsoft.com/office/powerpoint/2010/main" val="116150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324108" y="6533572"/>
            <a:ext cx="2743200" cy="365125"/>
          </a:xfrm>
        </p:spPr>
        <p:txBody>
          <a:bodyPr/>
          <a:lstStyle/>
          <a:p>
            <a:fld id="{D339279A-9CE5-4E47-B07B-F5EE1F1AD395}" type="slidenum">
              <a:rPr kumimoji="1" lang="ja-JP" altLang="en-US" smtClean="0"/>
              <a:t>8</a:t>
            </a:fld>
            <a:endParaRPr kumimoji="1" lang="ja-JP" altLang="en-US" dirty="0"/>
          </a:p>
        </p:txBody>
      </p:sp>
      <p:sp>
        <p:nvSpPr>
          <p:cNvPr id="6" name="コンテンツ プレースホルダー 2"/>
          <p:cNvSpPr txBox="1">
            <a:spLocks/>
          </p:cNvSpPr>
          <p:nvPr/>
        </p:nvSpPr>
        <p:spPr>
          <a:xfrm>
            <a:off x="1" y="-47297"/>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sz="2000" dirty="0" smtClean="0"/>
          </a:p>
          <a:p>
            <a:pPr marL="0" indent="0">
              <a:buNone/>
            </a:pPr>
            <a:endParaRPr lang="en-US" altLang="ja-JP" sz="2000" dirty="0" smtClean="0"/>
          </a:p>
          <a:p>
            <a:pPr marL="0" indent="0">
              <a:buNone/>
            </a:pPr>
            <a:endParaRPr lang="en-US" altLang="ja-JP" sz="500" dirty="0" smtClean="0"/>
          </a:p>
          <a:p>
            <a:pPr marL="354013" indent="0">
              <a:buNone/>
            </a:pPr>
            <a:r>
              <a:rPr lang="ja-JP" altLang="en-US" sz="2000" u="sng" dirty="0"/>
              <a:t>●</a:t>
            </a:r>
            <a:r>
              <a:rPr lang="ja-JP" altLang="en-US" sz="2000" u="sng" dirty="0" smtClean="0"/>
              <a:t> 令和６年度報酬改定に伴う料金変更について、利用者又は家族への説明及び同意を得ていなかった。</a:t>
            </a:r>
            <a:endParaRPr lang="en-US" altLang="ja-JP" sz="2000" u="sng" dirty="0" smtClean="0"/>
          </a:p>
          <a:p>
            <a:pPr marL="1524000" indent="0">
              <a:lnSpc>
                <a:spcPct val="100000"/>
              </a:lnSpc>
              <a:buNone/>
            </a:pPr>
            <a:r>
              <a:rPr lang="ja-JP" altLang="en-US" sz="2000" dirty="0" smtClean="0"/>
              <a:t>本来</a:t>
            </a:r>
            <a:r>
              <a:rPr lang="ja-JP" altLang="en-US" sz="2000" dirty="0"/>
              <a:t>、改定に伴う重要事項（料金等）の変更については、変更前に説明していただく</a:t>
            </a:r>
            <a:r>
              <a:rPr lang="ja-JP" altLang="en-US" sz="2000" dirty="0" smtClean="0"/>
              <a:t>こと</a:t>
            </a:r>
            <a:r>
              <a:rPr lang="ja-JP" altLang="en-US" sz="2000" dirty="0"/>
              <a:t>が</a:t>
            </a:r>
            <a:r>
              <a:rPr lang="ja-JP" altLang="en-US" sz="2000" dirty="0" smtClean="0"/>
              <a:t>望ましいが、</a:t>
            </a:r>
            <a:r>
              <a:rPr lang="en-US" altLang="ja-JP" sz="2000" dirty="0" smtClean="0"/>
              <a:t>4</a:t>
            </a:r>
            <a:r>
              <a:rPr lang="ja-JP" altLang="en-US" sz="2000" dirty="0" smtClean="0"/>
              <a:t>月</a:t>
            </a:r>
            <a:r>
              <a:rPr lang="ja-JP" altLang="en-US" sz="2000" dirty="0"/>
              <a:t>施行の見直し事項については、やむを得ない事情に</a:t>
            </a:r>
            <a:r>
              <a:rPr lang="ja-JP" altLang="en-US" sz="2000" dirty="0" smtClean="0"/>
              <a:t>より</a:t>
            </a:r>
            <a:r>
              <a:rPr lang="en-US" altLang="ja-JP" sz="2000" dirty="0" smtClean="0"/>
              <a:t>3</a:t>
            </a:r>
            <a:r>
              <a:rPr lang="ja-JP" altLang="en-US" sz="2000" dirty="0" smtClean="0"/>
              <a:t>月中</a:t>
            </a:r>
            <a:r>
              <a:rPr lang="ja-JP" altLang="en-US" sz="2000" dirty="0"/>
              <a:t>の</a:t>
            </a:r>
            <a:r>
              <a:rPr lang="ja-JP" altLang="en-US" sz="2000" dirty="0" smtClean="0"/>
              <a:t>説明</a:t>
            </a:r>
            <a:r>
              <a:rPr lang="ja-JP" altLang="en-US" sz="2000" dirty="0"/>
              <a:t>が難しい場合</a:t>
            </a:r>
            <a:r>
              <a:rPr lang="ja-JP" altLang="en-US" sz="2000" dirty="0" smtClean="0"/>
              <a:t>、</a:t>
            </a:r>
            <a:r>
              <a:rPr lang="en-US" altLang="ja-JP" sz="2000" dirty="0" smtClean="0"/>
              <a:t>4</a:t>
            </a:r>
            <a:r>
              <a:rPr lang="ja-JP" altLang="en-US" sz="2000" dirty="0" smtClean="0"/>
              <a:t>月</a:t>
            </a:r>
            <a:r>
              <a:rPr lang="en-US" altLang="ja-JP" sz="2000" dirty="0" smtClean="0"/>
              <a:t>1</a:t>
            </a:r>
            <a:r>
              <a:rPr lang="ja-JP" altLang="en-US" sz="2000" dirty="0" smtClean="0"/>
              <a:t>日</a:t>
            </a:r>
            <a:r>
              <a:rPr lang="ja-JP" altLang="en-US" sz="2000" dirty="0"/>
              <a:t>以降速やかに、利用者又はその家族に対して丁寧な説明を</a:t>
            </a:r>
            <a:r>
              <a:rPr lang="ja-JP" altLang="en-US" sz="2000" dirty="0" smtClean="0"/>
              <a:t>行い、同意</a:t>
            </a:r>
            <a:r>
              <a:rPr lang="ja-JP" altLang="en-US" sz="2000" dirty="0"/>
              <a:t>を得ることとしても差し支えない</a:t>
            </a:r>
            <a:r>
              <a:rPr lang="ja-JP" altLang="en-US" sz="2000" dirty="0" smtClean="0"/>
              <a:t>。</a:t>
            </a:r>
            <a:r>
              <a:rPr lang="en-US" altLang="ja-JP" sz="2000" dirty="0" smtClean="0"/>
              <a:t>6</a:t>
            </a:r>
            <a:r>
              <a:rPr lang="ja-JP" altLang="en-US" sz="2000" dirty="0" smtClean="0"/>
              <a:t>月</a:t>
            </a:r>
            <a:r>
              <a:rPr lang="ja-JP" altLang="en-US" sz="2000" dirty="0"/>
              <a:t>施行の見直し事項については</a:t>
            </a:r>
            <a:r>
              <a:rPr lang="ja-JP" altLang="en-US" sz="2000" dirty="0" smtClean="0"/>
              <a:t>、</a:t>
            </a:r>
            <a:r>
              <a:rPr lang="en-US" altLang="ja-JP" sz="2000" dirty="0" smtClean="0"/>
              <a:t>5</a:t>
            </a:r>
            <a:r>
              <a:rPr lang="ja-JP" altLang="en-US" sz="2000" dirty="0" smtClean="0"/>
              <a:t>月</a:t>
            </a:r>
            <a:r>
              <a:rPr lang="ja-JP" altLang="en-US" sz="2000" dirty="0"/>
              <a:t>末日</a:t>
            </a:r>
            <a:r>
              <a:rPr lang="ja-JP" altLang="en-US" sz="2000" dirty="0" smtClean="0"/>
              <a:t>までに</a:t>
            </a:r>
            <a:r>
              <a:rPr lang="ja-JP" altLang="en-US" sz="2000" dirty="0"/>
              <a:t>、利用者又はその家族に対して丁寧な説明を行い、同意を得る必要が</a:t>
            </a:r>
            <a:r>
              <a:rPr lang="ja-JP" altLang="en-US" sz="2000" dirty="0" smtClean="0"/>
              <a:t>ある。　　　　　　　　　　　　（令和</a:t>
            </a:r>
            <a:r>
              <a:rPr lang="en-US" altLang="ja-JP" sz="2000" dirty="0" smtClean="0"/>
              <a:t>6</a:t>
            </a:r>
            <a:r>
              <a:rPr lang="ja-JP" altLang="en-US" sz="2000" dirty="0" smtClean="0"/>
              <a:t>年度</a:t>
            </a:r>
            <a:r>
              <a:rPr lang="ja-JP" altLang="en-US" sz="2000" dirty="0"/>
              <a:t>介護報酬改定に</a:t>
            </a:r>
            <a:r>
              <a:rPr lang="ja-JP" altLang="en-US" sz="2000" dirty="0" smtClean="0"/>
              <a:t>関する</a:t>
            </a:r>
            <a:r>
              <a:rPr lang="en-US" altLang="ja-JP" sz="2000" dirty="0" smtClean="0"/>
              <a:t>Q&amp;A</a:t>
            </a:r>
            <a:r>
              <a:rPr lang="ja-JP" altLang="en-US" sz="2000" dirty="0" smtClean="0"/>
              <a:t>（</a:t>
            </a:r>
            <a:r>
              <a:rPr lang="en-US" altLang="ja-JP" sz="2000" dirty="0" smtClean="0"/>
              <a:t>vol.1</a:t>
            </a:r>
            <a:r>
              <a:rPr lang="ja-JP" altLang="en-US" sz="2000" dirty="0" smtClean="0"/>
              <a:t>）問</a:t>
            </a:r>
            <a:r>
              <a:rPr lang="en-US" altLang="ja-JP" sz="2000" dirty="0" smtClean="0"/>
              <a:t>188</a:t>
            </a:r>
            <a:r>
              <a:rPr lang="ja-JP" altLang="en-US" sz="2000" dirty="0" smtClean="0"/>
              <a:t>）</a:t>
            </a:r>
            <a:endParaRPr lang="en-US" altLang="ja-JP" sz="2000" dirty="0" smtClean="0"/>
          </a:p>
          <a:p>
            <a:pPr marL="633413" indent="-263525">
              <a:lnSpc>
                <a:spcPct val="100000"/>
              </a:lnSpc>
              <a:buNone/>
            </a:pPr>
            <a:r>
              <a:rPr lang="ja-JP" altLang="en-US" sz="2000" u="sng" dirty="0"/>
              <a:t>●</a:t>
            </a:r>
            <a:r>
              <a:rPr lang="ja-JP" altLang="en-US" sz="2000" u="sng" dirty="0" smtClean="0"/>
              <a:t> 重要事項説明書等、書面により同意を得る書類への署名について、利用者本人に代わって本人氏名が署名されているが、代筆者の氏名等が記入されていなかった。</a:t>
            </a:r>
            <a:endParaRPr lang="en-US" altLang="ja-JP" sz="2000" u="sng" dirty="0" smtClean="0"/>
          </a:p>
          <a:p>
            <a:pPr marL="1524000" indent="0">
              <a:buNone/>
            </a:pPr>
            <a:r>
              <a:rPr lang="ja-JP" altLang="en-US" sz="2000" dirty="0" smtClean="0"/>
              <a:t>利用者本人</a:t>
            </a:r>
            <a:r>
              <a:rPr lang="ja-JP" altLang="en-US" sz="2000" dirty="0"/>
              <a:t>が署名</a:t>
            </a:r>
            <a:r>
              <a:rPr lang="ja-JP" altLang="en-US" sz="2000" dirty="0" smtClean="0"/>
              <a:t>できない事情があって代筆する場合は、署名代行欄（代筆者の氏名及び続柄等）を設けて記入するようにしてください。</a:t>
            </a:r>
            <a:endParaRPr lang="en-US" altLang="ja-JP" sz="2000" dirty="0" smtClean="0"/>
          </a:p>
          <a:p>
            <a:pPr marL="1524000" indent="0">
              <a:buNone/>
            </a:pPr>
            <a:endParaRPr lang="en-US" altLang="ja-JP" sz="500" dirty="0" smtClean="0"/>
          </a:p>
          <a:p>
            <a:pPr marL="1524000" indent="0">
              <a:buNone/>
            </a:pPr>
            <a:endParaRPr lang="en-US" altLang="ja-JP" sz="2000" dirty="0" smtClean="0"/>
          </a:p>
          <a:p>
            <a:pPr marL="354013" indent="0">
              <a:buNone/>
            </a:pPr>
            <a:endParaRPr lang="en-US" altLang="ja-JP" sz="300" u="sng" dirty="0" smtClean="0"/>
          </a:p>
          <a:p>
            <a:pPr marL="354013" indent="0">
              <a:buNone/>
            </a:pPr>
            <a:r>
              <a:rPr lang="ja-JP" altLang="en-US" sz="2000" u="sng" dirty="0"/>
              <a:t>●</a:t>
            </a:r>
            <a:r>
              <a:rPr lang="ja-JP" altLang="en-US" sz="2000" u="sng" dirty="0" smtClean="0"/>
              <a:t> 居宅サービス計画に位置付けた個別サービスに係る計画が提出されていなかった。</a:t>
            </a:r>
            <a:endParaRPr lang="en-US" altLang="ja-JP" sz="2000" u="sng" dirty="0"/>
          </a:p>
          <a:p>
            <a:pPr marL="1524000" indent="0">
              <a:buNone/>
            </a:pPr>
            <a:r>
              <a:rPr lang="ja-JP" altLang="en-US" sz="2000" dirty="0" smtClean="0"/>
              <a:t>居宅サービス計画と個別サービス計画の連動性を高め、意識の共有を図ることが重要です。このため、居宅サービス計画を交付したときは、担当している計画の提出を求めるものとされています。　　　　　　　　　　　　　　　　　　　　　　　　　　　　　　　　　　</a:t>
            </a:r>
            <a:endParaRPr lang="en-US" altLang="ja-JP" sz="2000" dirty="0" smtClean="0"/>
          </a:p>
        </p:txBody>
      </p:sp>
      <p:sp>
        <p:nvSpPr>
          <p:cNvPr id="16" name="右矢印 15"/>
          <p:cNvSpPr/>
          <p:nvPr/>
        </p:nvSpPr>
        <p:spPr>
          <a:xfrm>
            <a:off x="884901" y="1395961"/>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884901" y="4062724"/>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六角形 1"/>
          <p:cNvSpPr/>
          <p:nvPr/>
        </p:nvSpPr>
        <p:spPr>
          <a:xfrm>
            <a:off x="3824299" y="0"/>
            <a:ext cx="3775588" cy="457098"/>
          </a:xfrm>
          <a:prstGeom prst="hexag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主な指摘</a:t>
            </a:r>
            <a:r>
              <a:rPr lang="ja-JP" altLang="en-US" sz="2400" dirty="0" smtClean="0">
                <a:solidFill>
                  <a:schemeClr val="tx1"/>
                </a:solidFill>
              </a:rPr>
              <a:t>事項</a:t>
            </a:r>
            <a:endParaRPr lang="ja-JP" altLang="en-US" sz="2400" dirty="0">
              <a:solidFill>
                <a:schemeClr val="tx1"/>
              </a:solidFill>
            </a:endParaRPr>
          </a:p>
        </p:txBody>
      </p:sp>
      <p:sp>
        <p:nvSpPr>
          <p:cNvPr id="13" name="右矢印 12"/>
          <p:cNvSpPr/>
          <p:nvPr/>
        </p:nvSpPr>
        <p:spPr>
          <a:xfrm>
            <a:off x="884901" y="5966117"/>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318654" y="678712"/>
            <a:ext cx="11748654" cy="4084103"/>
          </a:xfrm>
          <a:prstGeom prst="roundRect">
            <a:avLst>
              <a:gd name="adj" fmla="val 12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93961" y="525792"/>
            <a:ext cx="3782294"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schemeClr val="tx1"/>
                </a:solidFill>
              </a:rPr>
              <a:t> </a:t>
            </a:r>
            <a:r>
              <a:rPr lang="ja-JP" altLang="en-US" sz="2000" dirty="0" smtClean="0">
                <a:solidFill>
                  <a:schemeClr val="tx1"/>
                </a:solidFill>
              </a:rPr>
              <a:t>内容</a:t>
            </a:r>
            <a:r>
              <a:rPr lang="ja-JP" altLang="en-US" sz="2000" dirty="0">
                <a:solidFill>
                  <a:schemeClr val="tx1"/>
                </a:solidFill>
              </a:rPr>
              <a:t>及び手続の説明及び同意</a:t>
            </a:r>
            <a:endParaRPr kumimoji="1" lang="ja-JP" altLang="en-US" sz="2000" dirty="0">
              <a:solidFill>
                <a:schemeClr val="tx1"/>
              </a:solidFill>
            </a:endParaRPr>
          </a:p>
        </p:txBody>
      </p:sp>
      <p:sp>
        <p:nvSpPr>
          <p:cNvPr id="12" name="角丸四角形 11"/>
          <p:cNvSpPr/>
          <p:nvPr/>
        </p:nvSpPr>
        <p:spPr>
          <a:xfrm>
            <a:off x="318653" y="5334526"/>
            <a:ext cx="11748655" cy="20287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93961" y="5018600"/>
            <a:ext cx="4959930"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具体的取扱い方針</a:t>
            </a:r>
            <a:endParaRPr kumimoji="1" lang="ja-JP" altLang="en-US" sz="2000" dirty="0">
              <a:solidFill>
                <a:schemeClr val="tx1"/>
              </a:solidFill>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9917588"/>
      </p:ext>
    </p:extLst>
  </p:cSld>
  <p:clrMapOvr>
    <a:masterClrMapping/>
  </p:clrMapOvr>
  <mc:AlternateContent xmlns:mc="http://schemas.openxmlformats.org/markup-compatibility/2006" xmlns:p14="http://schemas.microsoft.com/office/powerpoint/2010/main">
    <mc:Choice Requires="p14">
      <p:transition spd="slow" p14:dur="2000" advTm="58728"/>
    </mc:Choice>
    <mc:Fallback xmlns="">
      <p:transition spd="slow" advTm="5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72588" y="6370637"/>
            <a:ext cx="2743200" cy="365125"/>
          </a:xfrm>
        </p:spPr>
        <p:txBody>
          <a:bodyPr/>
          <a:lstStyle/>
          <a:p>
            <a:fld id="{41D9830F-53EB-46B6-9EC0-C4C68F82A889}" type="slidenum">
              <a:rPr kumimoji="1" lang="ja-JP" altLang="en-US" smtClean="0"/>
              <a:t>80</a:t>
            </a:fld>
            <a:endParaRPr kumimoji="1" lang="ja-JP" altLang="en-US"/>
          </a:p>
        </p:txBody>
      </p:sp>
      <p:sp>
        <p:nvSpPr>
          <p:cNvPr id="6" name="正方形/長方形 5"/>
          <p:cNvSpPr/>
          <p:nvPr/>
        </p:nvSpPr>
        <p:spPr>
          <a:xfrm>
            <a:off x="0" y="0"/>
            <a:ext cx="12192000" cy="2985433"/>
          </a:xfrm>
          <a:prstGeom prst="rect">
            <a:avLst/>
          </a:prstGeom>
        </p:spPr>
        <p:txBody>
          <a:bodyPr wrap="square">
            <a:spAutoFit/>
          </a:bodyPr>
          <a:lstStyle/>
          <a:p>
            <a:r>
              <a:rPr lang="ja-JP" altLang="en-US" sz="2000" b="1" dirty="0" smtClean="0"/>
              <a:t>（５）退院時共同指導加算　</a:t>
            </a:r>
            <a:r>
              <a:rPr lang="en-US" altLang="ja-JP" sz="2000" dirty="0" smtClean="0"/>
              <a:t>600</a:t>
            </a:r>
            <a:r>
              <a:rPr lang="ja-JP" altLang="en-US" sz="2000" dirty="0" smtClean="0"/>
              <a:t>単位／回</a:t>
            </a:r>
            <a:endParaRPr lang="en-US" altLang="ja-JP" sz="2000" dirty="0" smtClean="0"/>
          </a:p>
          <a:p>
            <a:pPr marL="177800" indent="177800"/>
            <a:r>
              <a:rPr lang="ja-JP" altLang="en-US" sz="2000" dirty="0"/>
              <a:t>定期巡回・随時対応型訪問介護看護費</a:t>
            </a:r>
            <a:r>
              <a:rPr lang="en-US" altLang="ja-JP" sz="2000" dirty="0"/>
              <a:t>(Ⅰ)</a:t>
            </a:r>
            <a:r>
              <a:rPr lang="ja-JP" altLang="en-US" sz="2000" dirty="0"/>
              <a:t>（訪問看護サービスを行う場合）について</a:t>
            </a:r>
            <a:r>
              <a:rPr lang="ja-JP" altLang="en-US" sz="2000" dirty="0">
                <a:solidFill>
                  <a:prstClr val="black"/>
                </a:solidFill>
              </a:rPr>
              <a:t>、</a:t>
            </a:r>
            <a:r>
              <a:rPr lang="ja-JP" altLang="en-US" sz="2000" dirty="0" smtClean="0"/>
              <a:t>病院</a:t>
            </a:r>
            <a:r>
              <a:rPr lang="ja-JP" altLang="en-US" sz="2000" dirty="0"/>
              <a:t>、診療所、介護老人保健施設又は介護医療院に入院中又は</a:t>
            </a:r>
            <a:r>
              <a:rPr lang="ja-JP" altLang="en-US" sz="2000" dirty="0" smtClean="0"/>
              <a:t>入所中</a:t>
            </a:r>
            <a:r>
              <a:rPr lang="ja-JP" altLang="en-US" sz="2000" dirty="0"/>
              <a:t>の者が退院又は退所するにあたり、事業所の保健師、看護師又は理学療法士、</a:t>
            </a:r>
            <a:r>
              <a:rPr lang="ja-JP" altLang="en-US" sz="2000" dirty="0" smtClean="0"/>
              <a:t>作業療法士</a:t>
            </a:r>
            <a:r>
              <a:rPr lang="ja-JP" altLang="en-US" sz="2000" dirty="0"/>
              <a:t>若しくは言語聴覚士が退院時共同</a:t>
            </a:r>
            <a:r>
              <a:rPr lang="ja-JP" altLang="en-US" sz="2000" dirty="0" smtClean="0"/>
              <a:t>指導（当該者又はその看護に当たっている者に対して、病院、診療所、介護老人保健施設又は介護医療院の主治医その他の従業者と共同し、在宅での療養上必要な指導を行い、その内容を提供することをいう）を</a:t>
            </a:r>
            <a:r>
              <a:rPr lang="ja-JP" altLang="en-US" sz="2000" dirty="0"/>
              <a:t>行った後、当該者</a:t>
            </a:r>
            <a:r>
              <a:rPr lang="ja-JP" altLang="en-US" sz="2000" dirty="0" smtClean="0"/>
              <a:t>の退院</a:t>
            </a:r>
            <a:r>
              <a:rPr lang="ja-JP" altLang="en-US" sz="2000" dirty="0"/>
              <a:t>又は</a:t>
            </a:r>
            <a:r>
              <a:rPr lang="ja-JP" altLang="en-US" sz="2000" dirty="0" smtClean="0"/>
              <a:t>退所後、当該者</a:t>
            </a:r>
            <a:r>
              <a:rPr lang="ja-JP" altLang="en-US" sz="2000" dirty="0"/>
              <a:t>に対する初回の訪問看護サービスを行った場合に、当該退院又は退所に</a:t>
            </a:r>
            <a:r>
              <a:rPr lang="ja-JP" altLang="en-US" sz="2000" dirty="0" smtClean="0"/>
              <a:t>つき</a:t>
            </a:r>
            <a:r>
              <a:rPr lang="en-US" altLang="ja-JP" sz="2000" dirty="0" smtClean="0"/>
              <a:t>1</a:t>
            </a:r>
            <a:r>
              <a:rPr lang="ja-JP" altLang="en-US" sz="2000" dirty="0" smtClean="0"/>
              <a:t>回</a:t>
            </a:r>
            <a:r>
              <a:rPr lang="ja-JP" altLang="en-US" sz="2000" dirty="0"/>
              <a:t>（特別な管理を要する利用者</a:t>
            </a:r>
            <a:r>
              <a:rPr lang="ja-JP" altLang="en-US" sz="2000" dirty="0" smtClean="0"/>
              <a:t>（「特別管理加算」に規定する別</a:t>
            </a:r>
            <a:r>
              <a:rPr lang="ja-JP" altLang="en-US" sz="2000" dirty="0"/>
              <a:t>に厚生労働大臣が定める状態にある</a:t>
            </a:r>
            <a:r>
              <a:rPr lang="ja-JP" altLang="en-US" sz="2000" dirty="0" smtClean="0"/>
              <a:t>ものと同じ）</a:t>
            </a:r>
            <a:r>
              <a:rPr lang="ja-JP" altLang="en-US" sz="2000" dirty="0"/>
              <a:t>に</a:t>
            </a:r>
            <a:r>
              <a:rPr lang="ja-JP" altLang="en-US" sz="2000" dirty="0" smtClean="0"/>
              <a:t>ついて、複数日に退院時共同指導を行った</a:t>
            </a:r>
            <a:r>
              <a:rPr lang="ja-JP" altLang="en-US" sz="2000" dirty="0"/>
              <a:t>場合</a:t>
            </a:r>
            <a:r>
              <a:rPr lang="ja-JP" altLang="en-US" sz="2000" dirty="0" smtClean="0"/>
              <a:t>は</a:t>
            </a:r>
            <a:r>
              <a:rPr lang="en-US" altLang="ja-JP" sz="2000" dirty="0" smtClean="0"/>
              <a:t>2</a:t>
            </a:r>
            <a:r>
              <a:rPr lang="ja-JP" altLang="en-US" sz="2000" dirty="0" smtClean="0"/>
              <a:t>回</a:t>
            </a:r>
            <a:r>
              <a:rPr lang="ja-JP" altLang="en-US" sz="2000" dirty="0"/>
              <a:t>）に</a:t>
            </a:r>
            <a:r>
              <a:rPr lang="ja-JP" altLang="en-US" sz="2000" dirty="0" smtClean="0"/>
              <a:t>限り加算</a:t>
            </a:r>
            <a:r>
              <a:rPr lang="ja-JP" altLang="en-US" sz="2000" dirty="0"/>
              <a:t>する</a:t>
            </a:r>
            <a:r>
              <a:rPr lang="ja-JP" altLang="en-US" sz="2000" dirty="0" smtClean="0"/>
              <a:t>。</a:t>
            </a:r>
            <a:endParaRPr lang="en-US" altLang="ja-JP" sz="2000" dirty="0" smtClean="0"/>
          </a:p>
          <a:p>
            <a:pPr marL="355600" indent="-177800"/>
            <a:endParaRPr lang="en-US" altLang="ja-JP" sz="800" dirty="0" smtClean="0"/>
          </a:p>
        </p:txBody>
      </p:sp>
      <p:sp>
        <p:nvSpPr>
          <p:cNvPr id="3" name="正方形/長方形 2"/>
          <p:cNvSpPr/>
          <p:nvPr/>
        </p:nvSpPr>
        <p:spPr>
          <a:xfrm>
            <a:off x="214313" y="2871011"/>
            <a:ext cx="11801475" cy="3880549"/>
          </a:xfrm>
          <a:prstGeom prst="rect">
            <a:avLst/>
          </a:prstGeom>
          <a:ln w="6350">
            <a:solidFill>
              <a:schemeClr val="tx1"/>
            </a:solidFill>
            <a:prstDash val="sysDot"/>
          </a:ln>
        </p:spPr>
        <p:txBody>
          <a:bodyPr wrap="square" bIns="0" anchor="ctr" anchorCtr="0">
            <a:spAutoFit/>
          </a:bodyPr>
          <a:lstStyle/>
          <a:p>
            <a:pPr marL="171450" lvl="0" indent="-171450">
              <a:lnSpc>
                <a:spcPts val="2300"/>
              </a:lnSpc>
            </a:pPr>
            <a:r>
              <a:rPr lang="en-US" altLang="ja-JP" sz="2000" dirty="0" smtClean="0">
                <a:solidFill>
                  <a:prstClr val="black"/>
                </a:solidFill>
              </a:rPr>
              <a:t>※</a:t>
            </a:r>
            <a:r>
              <a:rPr lang="ja-JP" altLang="en-US" sz="2000" dirty="0" smtClean="0">
                <a:solidFill>
                  <a:prstClr val="black"/>
                </a:solidFill>
              </a:rPr>
              <a:t>１</a:t>
            </a:r>
            <a:r>
              <a:rPr lang="en-US" altLang="ja-JP" sz="2000" dirty="0" smtClean="0">
                <a:solidFill>
                  <a:prstClr val="black"/>
                </a:solidFill>
              </a:rPr>
              <a:t> </a:t>
            </a:r>
            <a:r>
              <a:rPr lang="ja-JP" altLang="en-US" sz="2000" dirty="0">
                <a:solidFill>
                  <a:prstClr val="black"/>
                </a:solidFill>
              </a:rPr>
              <a:t>初回の訪問看護サービスを実施した日の属する月に算定すること。なお、当該加算を算定する月の前月に退院時共同指導を行っている場合においても算定できる</a:t>
            </a:r>
            <a:r>
              <a:rPr lang="ja-JP" altLang="en-US" sz="2000" dirty="0" smtClean="0">
                <a:solidFill>
                  <a:prstClr val="black"/>
                </a:solidFill>
              </a:rPr>
              <a:t>。</a:t>
            </a:r>
            <a:endParaRPr lang="en-US" altLang="ja-JP" sz="2000" dirty="0" smtClean="0">
              <a:solidFill>
                <a:prstClr val="black"/>
              </a:solidFill>
            </a:endParaRPr>
          </a:p>
          <a:p>
            <a:pPr marL="171450" lvl="0" indent="-171450">
              <a:lnSpc>
                <a:spcPts val="2300"/>
              </a:lnSpc>
            </a:pPr>
            <a:r>
              <a:rPr lang="en-US" altLang="ja-JP" sz="2000" dirty="0" smtClean="0">
                <a:solidFill>
                  <a:prstClr val="black"/>
                </a:solidFill>
              </a:rPr>
              <a:t>※</a:t>
            </a:r>
            <a:r>
              <a:rPr lang="ja-JP" altLang="en-US" sz="2000" dirty="0" smtClean="0">
                <a:solidFill>
                  <a:prstClr val="black"/>
                </a:solidFill>
              </a:rPr>
              <a:t>２</a:t>
            </a:r>
            <a:r>
              <a:rPr lang="en-US" altLang="ja-JP" sz="2000" dirty="0" smtClean="0">
                <a:solidFill>
                  <a:prstClr val="black"/>
                </a:solidFill>
              </a:rPr>
              <a:t> 2</a:t>
            </a:r>
            <a:r>
              <a:rPr lang="ja-JP" altLang="en-US" sz="2000" dirty="0" smtClean="0">
                <a:solidFill>
                  <a:prstClr val="black"/>
                </a:solidFill>
              </a:rPr>
              <a:t>回の当該加算が可能である利用者に対して複数の定期巡回・随時対応型訪問介護看護事業所、看護小規模多機能型居宅介護事業所又は訪問看護ステーションが退院時共同指導を行う場合にあっては、</a:t>
            </a:r>
            <a:r>
              <a:rPr lang="en-US" altLang="ja-JP" sz="2000" dirty="0" smtClean="0">
                <a:solidFill>
                  <a:prstClr val="black"/>
                </a:solidFill>
              </a:rPr>
              <a:t>1</a:t>
            </a:r>
            <a:r>
              <a:rPr lang="ja-JP" altLang="en-US" sz="2000" dirty="0" smtClean="0">
                <a:solidFill>
                  <a:prstClr val="black"/>
                </a:solidFill>
              </a:rPr>
              <a:t>回ずつの算定も可能である。</a:t>
            </a:r>
            <a:endParaRPr lang="en-US" altLang="ja-JP" sz="2000" dirty="0" smtClean="0">
              <a:solidFill>
                <a:prstClr val="black"/>
              </a:solidFill>
            </a:endParaRPr>
          </a:p>
          <a:p>
            <a:pPr marL="171450" lvl="0" indent="-171450">
              <a:lnSpc>
                <a:spcPts val="2300"/>
              </a:lnSpc>
            </a:pPr>
            <a:r>
              <a:rPr lang="en-US" altLang="ja-JP" sz="2000" dirty="0" smtClean="0">
                <a:solidFill>
                  <a:prstClr val="black"/>
                </a:solidFill>
              </a:rPr>
              <a:t>※</a:t>
            </a:r>
            <a:r>
              <a:rPr lang="ja-JP" altLang="en-US" sz="2000" dirty="0" smtClean="0">
                <a:solidFill>
                  <a:prstClr val="black"/>
                </a:solidFill>
              </a:rPr>
              <a:t>３ 複数の定期巡回・随時対応型訪問介護事業</a:t>
            </a:r>
            <a:r>
              <a:rPr lang="ja-JP" altLang="en-US" sz="2000" dirty="0">
                <a:solidFill>
                  <a:prstClr val="black"/>
                </a:solidFill>
              </a:rPr>
              <a:t>所</a:t>
            </a:r>
            <a:r>
              <a:rPr lang="ja-JP" altLang="en-US" sz="2000" dirty="0" smtClean="0">
                <a:solidFill>
                  <a:prstClr val="black"/>
                </a:solidFill>
              </a:rPr>
              <a:t>等が退院時共同指導を行う場合には、主治の医師の所属する保険医療機関又は介護老人保健施設若しくは介護医療院に対し、他の定期巡回・随時対応型訪問介護看護事業所</a:t>
            </a:r>
            <a:r>
              <a:rPr lang="ja-JP" altLang="en-US" sz="2000" dirty="0">
                <a:solidFill>
                  <a:prstClr val="black"/>
                </a:solidFill>
              </a:rPr>
              <a:t>等</a:t>
            </a:r>
            <a:r>
              <a:rPr lang="ja-JP" altLang="en-US" sz="2000" dirty="0" smtClean="0">
                <a:solidFill>
                  <a:prstClr val="black"/>
                </a:solidFill>
              </a:rPr>
              <a:t>における退院時共同指導の実施の有無について確認すること。</a:t>
            </a:r>
            <a:endParaRPr lang="en-US" altLang="ja-JP" sz="2000" dirty="0" smtClean="0">
              <a:solidFill>
                <a:prstClr val="black"/>
              </a:solidFill>
            </a:endParaRPr>
          </a:p>
          <a:p>
            <a:pPr marL="171450" lvl="0" indent="-171450">
              <a:lnSpc>
                <a:spcPts val="2300"/>
              </a:lnSpc>
            </a:pPr>
            <a:r>
              <a:rPr lang="en-US" altLang="ja-JP" sz="2000" dirty="0" smtClean="0">
                <a:solidFill>
                  <a:prstClr val="black"/>
                </a:solidFill>
              </a:rPr>
              <a:t>※</a:t>
            </a:r>
            <a:r>
              <a:rPr lang="ja-JP" altLang="en-US" sz="2000" dirty="0" smtClean="0">
                <a:solidFill>
                  <a:prstClr val="black"/>
                </a:solidFill>
              </a:rPr>
              <a:t>４</a:t>
            </a:r>
            <a:r>
              <a:rPr lang="en-US" altLang="ja-JP" sz="2000" dirty="0" smtClean="0">
                <a:solidFill>
                  <a:prstClr val="black"/>
                </a:solidFill>
              </a:rPr>
              <a:t> </a:t>
            </a:r>
            <a:r>
              <a:rPr lang="ja-JP" altLang="en-US" sz="2000" dirty="0" smtClean="0">
                <a:solidFill>
                  <a:prstClr val="black"/>
                </a:solidFill>
              </a:rPr>
              <a:t>退院時共同指導加算を介護保険</a:t>
            </a:r>
            <a:r>
              <a:rPr lang="ja-JP" altLang="en-US" sz="2000" dirty="0">
                <a:solidFill>
                  <a:prstClr val="black"/>
                </a:solidFill>
              </a:rPr>
              <a:t>で請求した場合には、同月に訪問看護及び看護小規模多機能型居宅介護を利用した場合の当該各サービスにおける退院時共同指導加算並びに同月に医療保険における訪問看護を利用した場合の当該訪問看護における当該加算は算定できない</a:t>
            </a:r>
            <a:r>
              <a:rPr lang="ja-JP" altLang="en-US" sz="2000" dirty="0" smtClean="0">
                <a:solidFill>
                  <a:prstClr val="black"/>
                </a:solidFill>
              </a:rPr>
              <a:t>。（</a:t>
            </a:r>
            <a:r>
              <a:rPr lang="en-US" altLang="ja-JP" sz="2000" dirty="0" smtClean="0">
                <a:solidFill>
                  <a:prstClr val="black"/>
                </a:solidFill>
              </a:rPr>
              <a:t>※</a:t>
            </a:r>
            <a:r>
              <a:rPr lang="ja-JP" altLang="en-US" sz="2000" dirty="0" smtClean="0">
                <a:solidFill>
                  <a:prstClr val="black"/>
                </a:solidFill>
              </a:rPr>
              <a:t>２の場合を除く）</a:t>
            </a:r>
            <a:endParaRPr lang="ja-JP" altLang="en-US" sz="2000" dirty="0">
              <a:solidFill>
                <a:prstClr val="black"/>
              </a:solidFill>
            </a:endParaRPr>
          </a:p>
          <a:p>
            <a:pPr marL="171450" lvl="0" indent="-171450">
              <a:lnSpc>
                <a:spcPts val="2300"/>
              </a:lnSpc>
            </a:pPr>
            <a:r>
              <a:rPr lang="en-US" altLang="ja-JP" sz="2000" dirty="0" smtClean="0">
                <a:solidFill>
                  <a:prstClr val="black"/>
                </a:solidFill>
              </a:rPr>
              <a:t>※</a:t>
            </a:r>
            <a:r>
              <a:rPr lang="ja-JP" altLang="en-US" sz="2000" dirty="0" smtClean="0">
                <a:solidFill>
                  <a:prstClr val="black"/>
                </a:solidFill>
              </a:rPr>
              <a:t>５</a:t>
            </a:r>
            <a:r>
              <a:rPr lang="en-US" altLang="ja-JP" sz="2000" dirty="0" smtClean="0">
                <a:solidFill>
                  <a:prstClr val="black"/>
                </a:solidFill>
              </a:rPr>
              <a:t> </a:t>
            </a:r>
            <a:r>
              <a:rPr lang="ja-JP" altLang="en-US" sz="2000" dirty="0">
                <a:solidFill>
                  <a:prstClr val="black"/>
                </a:solidFill>
              </a:rPr>
              <a:t>退院時共同指導を行った場合は、その内容を訪問看護サービス記録書に記録すること。</a:t>
            </a:r>
          </a:p>
          <a:p>
            <a:pPr marL="171450" lvl="0" indent="-171450">
              <a:lnSpc>
                <a:spcPts val="2300"/>
              </a:lnSpc>
            </a:pPr>
            <a:r>
              <a:rPr lang="en-US" altLang="ja-JP" sz="2000" dirty="0" smtClean="0">
                <a:solidFill>
                  <a:prstClr val="black"/>
                </a:solidFill>
              </a:rPr>
              <a:t>※</a:t>
            </a:r>
            <a:r>
              <a:rPr lang="ja-JP" altLang="en-US" sz="2000" dirty="0" smtClean="0">
                <a:solidFill>
                  <a:prstClr val="black"/>
                </a:solidFill>
              </a:rPr>
              <a:t>６</a:t>
            </a:r>
            <a:r>
              <a:rPr lang="en-US" altLang="ja-JP" sz="2000" dirty="0" smtClean="0">
                <a:solidFill>
                  <a:prstClr val="black"/>
                </a:solidFill>
              </a:rPr>
              <a:t> </a:t>
            </a:r>
            <a:r>
              <a:rPr lang="ja-JP" altLang="en-US" sz="2000" dirty="0">
                <a:solidFill>
                  <a:prstClr val="black"/>
                </a:solidFill>
              </a:rPr>
              <a:t>退院時共同指導は、テレビ電話装置等を活用して行うことができる。</a:t>
            </a:r>
          </a:p>
        </p:txBody>
      </p:sp>
    </p:spTree>
    <p:extLst>
      <p:ext uri="{BB962C8B-B14F-4D97-AF65-F5344CB8AC3E}">
        <p14:creationId xmlns:p14="http://schemas.microsoft.com/office/powerpoint/2010/main" val="42827323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2112" y="6370637"/>
            <a:ext cx="2743200" cy="365125"/>
          </a:xfrm>
        </p:spPr>
        <p:txBody>
          <a:bodyPr/>
          <a:lstStyle/>
          <a:p>
            <a:fld id="{41D9830F-53EB-46B6-9EC0-C4C68F82A889}" type="slidenum">
              <a:rPr kumimoji="1" lang="ja-JP" altLang="en-US" smtClean="0"/>
              <a:t>81</a:t>
            </a:fld>
            <a:endParaRPr kumimoji="1" lang="ja-JP" altLang="en-US" dirty="0"/>
          </a:p>
        </p:txBody>
      </p:sp>
      <p:sp>
        <p:nvSpPr>
          <p:cNvPr id="3" name="正方形/長方形 2"/>
          <p:cNvSpPr/>
          <p:nvPr/>
        </p:nvSpPr>
        <p:spPr>
          <a:xfrm>
            <a:off x="0" y="0"/>
            <a:ext cx="12192000" cy="2015936"/>
          </a:xfrm>
          <a:prstGeom prst="rect">
            <a:avLst/>
          </a:prstGeom>
        </p:spPr>
        <p:txBody>
          <a:bodyPr wrap="square">
            <a:spAutoFit/>
          </a:bodyPr>
          <a:lstStyle/>
          <a:p>
            <a:r>
              <a:rPr lang="ja-JP" altLang="en-US" sz="2000" b="1" dirty="0" smtClean="0"/>
              <a:t>（６）総合</a:t>
            </a:r>
            <a:r>
              <a:rPr lang="ja-JP" altLang="en-US" sz="2000" b="1" dirty="0"/>
              <a:t>マネジメント体制強化</a:t>
            </a:r>
            <a:r>
              <a:rPr lang="ja-JP" altLang="en-US" sz="2000" b="1" dirty="0" smtClean="0"/>
              <a:t>加算　</a:t>
            </a:r>
            <a:r>
              <a:rPr lang="en-US" altLang="ja-JP" sz="2000" dirty="0" smtClean="0"/>
              <a:t>※</a:t>
            </a:r>
            <a:r>
              <a:rPr lang="ja-JP" altLang="en-US" sz="2000" dirty="0" smtClean="0"/>
              <a:t>体制届が必要</a:t>
            </a:r>
            <a:endParaRPr lang="ja-JP" altLang="en-US" sz="2000" dirty="0"/>
          </a:p>
          <a:p>
            <a:pPr marL="82550" indent="180975"/>
            <a:r>
              <a:rPr lang="ja-JP" altLang="en-US" sz="2000" dirty="0" smtClean="0"/>
              <a:t>定期巡回・随時対応型訪問介護看護費</a:t>
            </a:r>
            <a:r>
              <a:rPr lang="en-US" altLang="ja-JP" sz="2000" dirty="0" smtClean="0"/>
              <a:t>(Ⅰ)</a:t>
            </a:r>
            <a:r>
              <a:rPr lang="ja-JP" altLang="en-US" sz="2000" dirty="0" smtClean="0"/>
              <a:t>及び</a:t>
            </a:r>
            <a:r>
              <a:rPr lang="en-US" altLang="ja-JP" sz="2000" dirty="0" smtClean="0"/>
              <a:t>(Ⅱ)</a:t>
            </a:r>
            <a:r>
              <a:rPr lang="ja-JP" altLang="en-US" sz="2000" dirty="0" smtClean="0"/>
              <a:t>について、基準に適合している事業所が、指定定期巡回・随時対応型訪問介護看護を行った場合に算定する。</a:t>
            </a:r>
            <a:endParaRPr lang="en-US" altLang="ja-JP" sz="2000" dirty="0" smtClean="0"/>
          </a:p>
          <a:p>
            <a:pPr marL="82550" indent="3175"/>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smtClean="0"/>
          </a:p>
          <a:p>
            <a:pPr marL="82550" indent="180975"/>
            <a:endParaRPr lang="en-US" altLang="ja-JP" sz="500" dirty="0" smtClean="0"/>
          </a:p>
          <a:p>
            <a:r>
              <a:rPr lang="en-US" altLang="ja-JP" sz="2000" dirty="0" smtClean="0"/>
              <a:t>【</a:t>
            </a:r>
            <a:r>
              <a:rPr lang="ja-JP" altLang="en-US" sz="2000" dirty="0" smtClean="0"/>
              <a:t>総合</a:t>
            </a:r>
            <a:r>
              <a:rPr lang="ja-JP" altLang="en-US" sz="2000" dirty="0"/>
              <a:t>マネジメント体制強化</a:t>
            </a:r>
            <a:r>
              <a:rPr lang="ja-JP" altLang="en-US" sz="2000" dirty="0" smtClean="0"/>
              <a:t>加算</a:t>
            </a:r>
            <a:r>
              <a:rPr lang="en-US" altLang="ja-JP" sz="2000" dirty="0" smtClean="0"/>
              <a:t>(Ⅰ)】</a:t>
            </a:r>
            <a:r>
              <a:rPr lang="ja-JP" altLang="en-US" sz="2000" dirty="0" smtClean="0"/>
              <a:t> </a:t>
            </a:r>
            <a:r>
              <a:rPr lang="en-US" altLang="ja-JP" sz="2000" dirty="0" smtClean="0"/>
              <a:t>1,200</a:t>
            </a:r>
            <a:r>
              <a:rPr lang="ja-JP" altLang="en-US" sz="2000" dirty="0" smtClean="0"/>
              <a:t>単位／月</a:t>
            </a:r>
            <a:endParaRPr lang="ja-JP" altLang="en-US" sz="2000" dirty="0"/>
          </a:p>
          <a:p>
            <a:endParaRPr lang="ja-JP" altLang="en-US" sz="2000" dirty="0"/>
          </a:p>
        </p:txBody>
      </p:sp>
      <p:sp>
        <p:nvSpPr>
          <p:cNvPr id="5" name="正方形/長方形 4"/>
          <p:cNvSpPr/>
          <p:nvPr/>
        </p:nvSpPr>
        <p:spPr>
          <a:xfrm>
            <a:off x="0" y="1657614"/>
            <a:ext cx="12192000" cy="5311711"/>
          </a:xfrm>
          <a:prstGeom prst="rect">
            <a:avLst/>
          </a:prstGeom>
        </p:spPr>
        <p:txBody>
          <a:bodyPr wrap="square">
            <a:spAutoFit/>
          </a:bodyPr>
          <a:lstStyle/>
          <a:p>
            <a:pPr marL="357188" lvl="0" indent="-171450">
              <a:lnSpc>
                <a:spcPts val="2300"/>
              </a:lnSpc>
            </a:pPr>
            <a:r>
              <a:rPr lang="ja-JP" altLang="en-US" sz="2000" dirty="0">
                <a:solidFill>
                  <a:prstClr val="black"/>
                </a:solidFill>
              </a:rPr>
              <a:t>次</a:t>
            </a:r>
            <a:r>
              <a:rPr lang="ja-JP" altLang="en-US" sz="2000" dirty="0" smtClean="0">
                <a:solidFill>
                  <a:prstClr val="black"/>
                </a:solidFill>
              </a:rPr>
              <a:t>のいずれ</a:t>
            </a:r>
            <a:r>
              <a:rPr lang="ja-JP" altLang="en-US" sz="2000" dirty="0">
                <a:solidFill>
                  <a:prstClr val="black"/>
                </a:solidFill>
              </a:rPr>
              <a:t>にも適合すること。</a:t>
            </a:r>
          </a:p>
          <a:p>
            <a:pPr marL="360363" lvl="0" indent="-188913" defTabSz="714375">
              <a:lnSpc>
                <a:spcPts val="2300"/>
              </a:lnSpc>
            </a:pPr>
            <a:r>
              <a:rPr lang="ja-JP" altLang="en-US" sz="2000" dirty="0">
                <a:solidFill>
                  <a:prstClr val="black"/>
                </a:solidFill>
              </a:rPr>
              <a:t>① 利用者の心身の状況又はその家族等を取り巻く環境の変化に応じ、随時</a:t>
            </a:r>
            <a:r>
              <a:rPr lang="ja-JP" altLang="en-US" sz="2000" dirty="0" smtClean="0">
                <a:solidFill>
                  <a:prstClr val="black"/>
                </a:solidFill>
              </a:rPr>
              <a:t>、計画作成責任者、</a:t>
            </a:r>
            <a:r>
              <a:rPr lang="ja-JP" altLang="en-US" sz="2000" dirty="0">
                <a:solidFill>
                  <a:prstClr val="black"/>
                </a:solidFill>
              </a:rPr>
              <a:t>看護師、准看護師、介護職員その他の関係者が共同し</a:t>
            </a:r>
            <a:r>
              <a:rPr lang="ja-JP" altLang="en-US" sz="2000" dirty="0" smtClean="0">
                <a:solidFill>
                  <a:prstClr val="black"/>
                </a:solidFill>
              </a:rPr>
              <a:t>、定期巡回・随時対応型訪問介護看護計画</a:t>
            </a:r>
            <a:r>
              <a:rPr lang="ja-JP" altLang="en-US" sz="2000" dirty="0">
                <a:solidFill>
                  <a:prstClr val="black"/>
                </a:solidFill>
              </a:rPr>
              <a:t>の見直しを</a:t>
            </a:r>
            <a:r>
              <a:rPr lang="ja-JP" altLang="en-US" sz="2000" spc="-100" dirty="0">
                <a:solidFill>
                  <a:prstClr val="black"/>
                </a:solidFill>
              </a:rPr>
              <a:t>行っている。</a:t>
            </a:r>
          </a:p>
          <a:p>
            <a:pPr marL="360363" lvl="0" indent="-188913" defTabSz="714375">
              <a:lnSpc>
                <a:spcPts val="2300"/>
              </a:lnSpc>
            </a:pPr>
            <a:r>
              <a:rPr lang="ja-JP" altLang="en-US" sz="2000" dirty="0">
                <a:solidFill>
                  <a:prstClr val="black"/>
                </a:solidFill>
              </a:rPr>
              <a:t>② 地域の病院、診療所</a:t>
            </a:r>
            <a:r>
              <a:rPr lang="ja-JP" altLang="en-US" sz="2000" dirty="0" smtClean="0">
                <a:solidFill>
                  <a:prstClr val="black"/>
                </a:solidFill>
              </a:rPr>
              <a:t>、</a:t>
            </a:r>
            <a:r>
              <a:rPr lang="ja-JP" altLang="en-US" sz="2000" dirty="0">
                <a:solidFill>
                  <a:prstClr val="black"/>
                </a:solidFill>
              </a:rPr>
              <a:t>介護</a:t>
            </a:r>
            <a:r>
              <a:rPr lang="ja-JP" altLang="en-US" sz="2000" dirty="0" smtClean="0">
                <a:solidFill>
                  <a:prstClr val="black"/>
                </a:solidFill>
              </a:rPr>
              <a:t>老人</a:t>
            </a:r>
            <a:r>
              <a:rPr lang="ja-JP" altLang="en-US" sz="2000" dirty="0">
                <a:solidFill>
                  <a:prstClr val="black"/>
                </a:solidFill>
              </a:rPr>
              <a:t>保健施設その他の関係施設に対し</a:t>
            </a:r>
            <a:r>
              <a:rPr lang="ja-JP" altLang="en-US" sz="2000" dirty="0" smtClean="0">
                <a:solidFill>
                  <a:prstClr val="black"/>
                </a:solidFill>
              </a:rPr>
              <a:t>、事業所</a:t>
            </a:r>
            <a:r>
              <a:rPr lang="ja-JP" altLang="en-US" sz="2000" dirty="0">
                <a:solidFill>
                  <a:prstClr val="black"/>
                </a:solidFill>
              </a:rPr>
              <a:t>が提供することのできるサービスの具体的な</a:t>
            </a:r>
            <a:r>
              <a:rPr lang="ja-JP" altLang="en-US" sz="2000" dirty="0" smtClean="0">
                <a:solidFill>
                  <a:prstClr val="black"/>
                </a:solidFill>
              </a:rPr>
              <a:t>内容等について日常的に情報</a:t>
            </a:r>
            <a:r>
              <a:rPr lang="ja-JP" altLang="en-US" sz="2000" dirty="0">
                <a:solidFill>
                  <a:prstClr val="black"/>
                </a:solidFill>
              </a:rPr>
              <a:t>提供を行っている</a:t>
            </a:r>
            <a:r>
              <a:rPr lang="ja-JP" altLang="en-US" sz="2000" dirty="0" smtClean="0">
                <a:solidFill>
                  <a:prstClr val="black"/>
                </a:solidFill>
              </a:rPr>
              <a:t>。</a:t>
            </a:r>
            <a:endParaRPr lang="en-US" altLang="ja-JP" sz="2000" dirty="0" smtClean="0">
              <a:solidFill>
                <a:prstClr val="black"/>
              </a:solidFill>
            </a:endParaRPr>
          </a:p>
          <a:p>
            <a:pPr marL="360363" lvl="0" indent="-188913" defTabSz="714375">
              <a:lnSpc>
                <a:spcPts val="2300"/>
              </a:lnSpc>
            </a:pPr>
            <a:r>
              <a:rPr lang="ja-JP" altLang="en-US" sz="2000" dirty="0" smtClean="0">
                <a:solidFill>
                  <a:prstClr val="black"/>
                </a:solidFill>
              </a:rPr>
              <a:t>③ </a:t>
            </a:r>
            <a:r>
              <a:rPr lang="ja-JP" altLang="en-US" sz="2000" dirty="0" smtClean="0"/>
              <a:t>日常的</a:t>
            </a:r>
            <a:r>
              <a:rPr lang="ja-JP" altLang="en-US" sz="2000" dirty="0"/>
              <a:t>に利用者と関わりのある地域住民等の相談に対応する体制</a:t>
            </a:r>
            <a:r>
              <a:rPr lang="ja-JP" altLang="en-US" sz="2000" dirty="0" smtClean="0"/>
              <a:t>を確保している。</a:t>
            </a:r>
            <a:endParaRPr lang="en-US" altLang="ja-JP" sz="2000" dirty="0" smtClean="0"/>
          </a:p>
          <a:p>
            <a:pPr marL="360363" lvl="0" indent="-188913" defTabSz="714375">
              <a:lnSpc>
                <a:spcPts val="2300"/>
              </a:lnSpc>
            </a:pPr>
            <a:r>
              <a:rPr lang="ja-JP" altLang="en-US" sz="2000" dirty="0" smtClean="0"/>
              <a:t>④ 地域住民等との連携により、地域資源を効果的に活用し、利用者の状態に応じた支援を行っている。</a:t>
            </a:r>
            <a:endParaRPr lang="en-US" altLang="ja-JP" sz="2000" dirty="0" smtClean="0"/>
          </a:p>
          <a:p>
            <a:pPr marL="360363" lvl="0" indent="-188913" defTabSz="714375">
              <a:lnSpc>
                <a:spcPts val="2300"/>
              </a:lnSpc>
            </a:pPr>
            <a:r>
              <a:rPr lang="ja-JP" altLang="en-US" sz="2000" dirty="0" smtClean="0"/>
              <a:t>⑤ 次</a:t>
            </a:r>
            <a:r>
              <a:rPr lang="ja-JP" altLang="en-US" sz="2000" dirty="0"/>
              <a:t>のいずれかに適合する。</a:t>
            </a:r>
            <a:endParaRPr lang="en-US" altLang="ja-JP" sz="2000" dirty="0"/>
          </a:p>
          <a:p>
            <a:pPr marL="539750" indent="-171450" defTabSz="714375">
              <a:lnSpc>
                <a:spcPts val="2200"/>
              </a:lnSpc>
            </a:pPr>
            <a:r>
              <a:rPr lang="en-US" altLang="ja-JP" sz="2000" dirty="0"/>
              <a:t>a. </a:t>
            </a:r>
            <a:r>
              <a:rPr lang="ja-JP" altLang="en-US" sz="2000" dirty="0" smtClean="0"/>
              <a:t>障害</a:t>
            </a:r>
            <a:r>
              <a:rPr lang="ja-JP" altLang="en-US" sz="2000" dirty="0"/>
              <a:t>福祉サービス事業所、児童福祉施設等と協働し、地域において世代間の</a:t>
            </a:r>
            <a:r>
              <a:rPr lang="ja-JP" altLang="en-US" sz="2000" dirty="0" smtClean="0"/>
              <a:t>交流を行っている</a:t>
            </a:r>
            <a:r>
              <a:rPr lang="ja-JP" altLang="en-US" sz="2000" dirty="0"/>
              <a:t>。</a:t>
            </a:r>
          </a:p>
          <a:p>
            <a:pPr marL="539750" indent="-171450" defTabSz="714375">
              <a:lnSpc>
                <a:spcPts val="2200"/>
              </a:lnSpc>
            </a:pPr>
            <a:r>
              <a:rPr lang="en-US" altLang="ja-JP" sz="2000" dirty="0"/>
              <a:t>b</a:t>
            </a:r>
            <a:r>
              <a:rPr lang="en-US" altLang="ja-JP" sz="2000" dirty="0" smtClean="0"/>
              <a:t>. </a:t>
            </a:r>
            <a:r>
              <a:rPr lang="ja-JP" altLang="en-US" sz="2000" dirty="0"/>
              <a:t>地域住民等、他の指定居宅サービス事業者が当該事業を行う事業所、他の地域密着型サービス事業者が当該事業を行う事業所等と共同で事例検討会、研修会等を定期的に実施している</a:t>
            </a:r>
            <a:r>
              <a:rPr lang="ja-JP" altLang="en-US" sz="2000" dirty="0" smtClean="0"/>
              <a:t>。</a:t>
            </a:r>
            <a:endParaRPr lang="en-US" altLang="ja-JP" sz="2000" dirty="0" smtClean="0"/>
          </a:p>
          <a:p>
            <a:pPr marL="539750" indent="-171450" defTabSz="714375">
              <a:lnSpc>
                <a:spcPts val="2200"/>
              </a:lnSpc>
            </a:pPr>
            <a:r>
              <a:rPr lang="en-US" altLang="ja-JP" sz="2000" dirty="0" smtClean="0"/>
              <a:t>c. </a:t>
            </a:r>
            <a:r>
              <a:rPr lang="ja-JP" altLang="en-US" sz="2000" dirty="0"/>
              <a:t>市町村が実施する通いの場や在宅医療・介護連携推進事業等の地域支援事業等</a:t>
            </a:r>
            <a:r>
              <a:rPr lang="ja-JP" altLang="en-US" sz="2000" dirty="0" smtClean="0"/>
              <a:t>において、介護予防に資する取組、当該事業所以外のサービス事業所又は医療機関との連携等を行っている。</a:t>
            </a:r>
            <a:endParaRPr lang="en-US" altLang="ja-JP" sz="2000" dirty="0" smtClean="0"/>
          </a:p>
          <a:p>
            <a:pPr marL="539750" indent="-171450" defTabSz="714375">
              <a:lnSpc>
                <a:spcPts val="2200"/>
              </a:lnSpc>
            </a:pPr>
            <a:r>
              <a:rPr lang="en-US" altLang="ja-JP" sz="2000" dirty="0" smtClean="0"/>
              <a:t>d. </a:t>
            </a:r>
            <a:r>
              <a:rPr lang="ja-JP" altLang="en-US" sz="2000" dirty="0" smtClean="0"/>
              <a:t>地域住民及び利用者の住まいに関する相談</a:t>
            </a:r>
            <a:r>
              <a:rPr lang="ja-JP" altLang="en-US" sz="2000" dirty="0"/>
              <a:t>に</a:t>
            </a:r>
            <a:r>
              <a:rPr lang="ja-JP" altLang="en-US" sz="2000" dirty="0" smtClean="0"/>
              <a:t>応じ、必要な支援を行っている。</a:t>
            </a:r>
            <a:r>
              <a:rPr lang="ja-JP" altLang="en-US" sz="2000" dirty="0"/>
              <a:t>（住宅確保要配慮者居住支援法人の指定を受けていること）</a:t>
            </a:r>
            <a:endParaRPr lang="en-US" altLang="ja-JP" sz="2000" dirty="0" smtClean="0"/>
          </a:p>
          <a:p>
            <a:pPr marL="714375" indent="-714375">
              <a:lnSpc>
                <a:spcPts val="2300"/>
              </a:lnSpc>
            </a:pPr>
            <a:r>
              <a:rPr lang="en-US" altLang="ja-JP" sz="2000" dirty="0" smtClean="0"/>
              <a:t>【</a:t>
            </a:r>
            <a:r>
              <a:rPr lang="ja-JP" altLang="en-US" sz="2000" dirty="0"/>
              <a:t>総合マネジメント体制強化加算</a:t>
            </a:r>
            <a:r>
              <a:rPr lang="en-US" altLang="ja-JP" sz="2000" dirty="0"/>
              <a:t>(Ⅱ)】</a:t>
            </a:r>
            <a:r>
              <a:rPr lang="ja-JP" altLang="en-US" sz="2000" dirty="0"/>
              <a:t>　</a:t>
            </a:r>
            <a:r>
              <a:rPr lang="en-US" altLang="ja-JP" sz="2000" dirty="0" smtClean="0"/>
              <a:t>800</a:t>
            </a:r>
            <a:r>
              <a:rPr lang="ja-JP" altLang="en-US" sz="2000" dirty="0"/>
              <a:t>単位／月</a:t>
            </a:r>
            <a:endParaRPr lang="en-US" altLang="ja-JP" sz="2000" dirty="0"/>
          </a:p>
          <a:p>
            <a:pPr marL="357188">
              <a:lnSpc>
                <a:spcPts val="2300"/>
              </a:lnSpc>
            </a:pPr>
            <a:r>
              <a:rPr lang="ja-JP" altLang="en-US" sz="2000" dirty="0"/>
              <a:t>総合マネジメント強化体制加算</a:t>
            </a:r>
            <a:r>
              <a:rPr lang="en-US" altLang="ja-JP" sz="2000" dirty="0"/>
              <a:t>(Ⅰ)</a:t>
            </a:r>
            <a:r>
              <a:rPr lang="ja-JP" altLang="en-US" sz="2000" dirty="0"/>
              <a:t>の要件</a:t>
            </a:r>
            <a:r>
              <a:rPr lang="ja-JP" altLang="en-US" sz="2000" dirty="0" smtClean="0"/>
              <a:t>①及び②に</a:t>
            </a:r>
            <a:r>
              <a:rPr lang="ja-JP" altLang="en-US" sz="2000" dirty="0"/>
              <a:t>適合する</a:t>
            </a:r>
            <a:r>
              <a:rPr lang="ja-JP" altLang="en-US" sz="2000" dirty="0" smtClean="0"/>
              <a:t>。</a:t>
            </a:r>
            <a:endParaRPr lang="en-US" altLang="ja-JP" sz="2000" dirty="0">
              <a:solidFill>
                <a:prstClr val="black"/>
              </a:solidFill>
            </a:endParaRPr>
          </a:p>
        </p:txBody>
      </p:sp>
    </p:spTree>
    <p:extLst>
      <p:ext uri="{BB962C8B-B14F-4D97-AF65-F5344CB8AC3E}">
        <p14:creationId xmlns:p14="http://schemas.microsoft.com/office/powerpoint/2010/main" val="3253811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2112" y="6356350"/>
            <a:ext cx="2743200" cy="365125"/>
          </a:xfrm>
        </p:spPr>
        <p:txBody>
          <a:bodyPr/>
          <a:lstStyle/>
          <a:p>
            <a:fld id="{41D9830F-53EB-46B6-9EC0-C4C68F82A889}" type="slidenum">
              <a:rPr kumimoji="1" lang="ja-JP" altLang="en-US" smtClean="0"/>
              <a:t>82</a:t>
            </a:fld>
            <a:endParaRPr kumimoji="1" lang="ja-JP" altLang="en-US" dirty="0"/>
          </a:p>
        </p:txBody>
      </p:sp>
      <p:sp>
        <p:nvSpPr>
          <p:cNvPr id="3" name="正方形/長方形 2"/>
          <p:cNvSpPr/>
          <p:nvPr/>
        </p:nvSpPr>
        <p:spPr>
          <a:xfrm>
            <a:off x="0" y="0"/>
            <a:ext cx="12192000" cy="10556736"/>
          </a:xfrm>
          <a:prstGeom prst="rect">
            <a:avLst/>
          </a:prstGeom>
        </p:spPr>
        <p:txBody>
          <a:bodyPr wrap="square">
            <a:spAutoFit/>
          </a:bodyPr>
          <a:lstStyle/>
          <a:p>
            <a:r>
              <a:rPr lang="ja-JP" altLang="en-US" sz="2000" b="1" dirty="0" smtClean="0"/>
              <a:t>（７）生活</a:t>
            </a:r>
            <a:r>
              <a:rPr lang="ja-JP" altLang="en-US" sz="2000" b="1" dirty="0"/>
              <a:t>機能向上連携</a:t>
            </a:r>
            <a:r>
              <a:rPr lang="ja-JP" altLang="en-US" sz="2000" b="1" dirty="0" smtClean="0"/>
              <a:t>加算</a:t>
            </a:r>
            <a:endParaRPr lang="en-US" altLang="ja-JP" sz="2000" b="1" dirty="0" smtClean="0"/>
          </a:p>
          <a:p>
            <a:pPr marL="185738" indent="171450"/>
            <a:r>
              <a:rPr lang="en-US" altLang="ja-JP" sz="2000" dirty="0" smtClean="0"/>
              <a:t>※ </a:t>
            </a:r>
            <a:r>
              <a:rPr lang="ja-JP" altLang="en-US" sz="2000" dirty="0"/>
              <a:t>定期巡回・随時対応型訪問介護看護費</a:t>
            </a:r>
            <a:r>
              <a:rPr lang="en-US" altLang="ja-JP" sz="2000" dirty="0"/>
              <a:t>(Ⅰ)</a:t>
            </a:r>
            <a:r>
              <a:rPr lang="ja-JP" altLang="en-US" sz="2000" dirty="0"/>
              <a:t>又は</a:t>
            </a:r>
            <a:r>
              <a:rPr lang="en-US" altLang="ja-JP" sz="2000" dirty="0"/>
              <a:t>(Ⅱ)</a:t>
            </a:r>
            <a:r>
              <a:rPr lang="ja-JP" altLang="en-US" sz="2000" dirty="0"/>
              <a:t>を算定する場合に限る</a:t>
            </a:r>
            <a:r>
              <a:rPr lang="ja-JP" altLang="en-US" sz="2000" dirty="0" smtClean="0"/>
              <a:t>。</a:t>
            </a:r>
            <a:endParaRPr lang="en-US" altLang="ja-JP" sz="2000" dirty="0" smtClean="0"/>
          </a:p>
          <a:p>
            <a:pPr marL="185738" indent="171450"/>
            <a:endParaRPr lang="ja-JP" altLang="en-US" sz="600" dirty="0" smtClean="0"/>
          </a:p>
          <a:p>
            <a:r>
              <a:rPr lang="en-US" altLang="ja-JP" sz="2000" dirty="0" smtClean="0"/>
              <a:t>【</a:t>
            </a:r>
            <a:r>
              <a:rPr lang="ja-JP" altLang="en-US" sz="2000" dirty="0" smtClean="0"/>
              <a:t>生活機能向上連携加算</a:t>
            </a:r>
            <a:r>
              <a:rPr lang="en-US" altLang="ja-JP" sz="2000" dirty="0" smtClean="0"/>
              <a:t>(Ⅰ)】</a:t>
            </a:r>
            <a:r>
              <a:rPr lang="ja-JP" altLang="en-US" sz="2000" dirty="0" smtClean="0"/>
              <a:t>　</a:t>
            </a:r>
            <a:r>
              <a:rPr lang="en-US" altLang="ja-JP" sz="2000" dirty="0" smtClean="0"/>
              <a:t>100 </a:t>
            </a:r>
            <a:r>
              <a:rPr lang="ja-JP" altLang="en-US" sz="2000" dirty="0" smtClean="0"/>
              <a:t>単位／月</a:t>
            </a:r>
            <a:endParaRPr lang="en-US" altLang="ja-JP" sz="2000" dirty="0" smtClean="0"/>
          </a:p>
          <a:p>
            <a:pPr marL="271463" indent="171450"/>
            <a:r>
              <a:rPr lang="ja-JP" altLang="en-US" sz="2000" dirty="0" smtClean="0"/>
              <a:t>計画</a:t>
            </a:r>
            <a:r>
              <a:rPr lang="ja-JP" altLang="en-US" sz="2000" dirty="0"/>
              <a:t>作成責任者が指定訪問</a:t>
            </a:r>
            <a:r>
              <a:rPr lang="ja-JP" altLang="en-US" sz="2000" dirty="0" smtClean="0"/>
              <a:t>リハビリテーション事業所、</a:t>
            </a:r>
            <a:r>
              <a:rPr lang="ja-JP" altLang="en-US" sz="2000" dirty="0"/>
              <a:t>指定通所</a:t>
            </a:r>
            <a:r>
              <a:rPr lang="ja-JP" altLang="en-US" sz="2000" dirty="0" smtClean="0"/>
              <a:t>リハビリテーション事業所又</a:t>
            </a:r>
            <a:r>
              <a:rPr lang="ja-JP" altLang="en-US" sz="2000" dirty="0"/>
              <a:t>はリハビリテーションを実施している医療提供施設（病院にあっては、許可病床数が</a:t>
            </a:r>
            <a:r>
              <a:rPr lang="en-US" altLang="ja-JP" sz="2000" dirty="0"/>
              <a:t>200</a:t>
            </a:r>
            <a:r>
              <a:rPr lang="ja-JP" altLang="en-US" sz="2000" dirty="0"/>
              <a:t>床未満のもの又は当該病院を中心とした半径</a:t>
            </a:r>
            <a:r>
              <a:rPr lang="en-US" altLang="ja-JP" sz="2000" dirty="0"/>
              <a:t>4km</a:t>
            </a:r>
            <a:r>
              <a:rPr lang="ja-JP" altLang="en-US" sz="2000" dirty="0"/>
              <a:t>以内に診療所が存在しないものに</a:t>
            </a:r>
            <a:r>
              <a:rPr lang="ja-JP" altLang="en-US" sz="2000" dirty="0" smtClean="0"/>
              <a:t>限る。以下同じ）</a:t>
            </a:r>
            <a:r>
              <a:rPr lang="ja-JP" altLang="en-US" sz="2000" dirty="0"/>
              <a:t>の医師、理学療法士、作業療法士又は言語</a:t>
            </a:r>
            <a:r>
              <a:rPr lang="ja-JP" altLang="en-US" sz="2000" dirty="0" smtClean="0"/>
              <a:t>聴覚士（以下「理学療法士等」）の</a:t>
            </a:r>
            <a:r>
              <a:rPr lang="ja-JP" altLang="en-US" sz="2000" dirty="0"/>
              <a:t>助言に基づき、生活機能の向上を目的とした定期巡回・随時対応型訪問介護看護計画を作成し、当該計画に基づくサービスを行った場合に算定する</a:t>
            </a:r>
            <a:r>
              <a:rPr lang="ja-JP" altLang="en-US" sz="2000" dirty="0" smtClean="0"/>
              <a:t>。</a:t>
            </a:r>
            <a:endParaRPr lang="en-US" altLang="ja-JP" sz="2000" dirty="0" smtClean="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p:txBody>
      </p:sp>
      <p:sp>
        <p:nvSpPr>
          <p:cNvPr id="7" name="正方形/長方形 6"/>
          <p:cNvSpPr/>
          <p:nvPr/>
        </p:nvSpPr>
        <p:spPr>
          <a:xfrm>
            <a:off x="328613" y="2656850"/>
            <a:ext cx="11611400" cy="4047262"/>
          </a:xfrm>
          <a:prstGeom prst="rect">
            <a:avLst/>
          </a:prstGeom>
          <a:ln w="6350">
            <a:solidFill>
              <a:schemeClr val="tx1"/>
            </a:solidFill>
            <a:prstDash val="sysDot"/>
          </a:ln>
        </p:spPr>
        <p:txBody>
          <a:bodyPr wrap="square" bIns="0" anchor="ctr" anchorCtr="0">
            <a:spAutoFit/>
          </a:bodyPr>
          <a:lstStyle/>
          <a:p>
            <a:pPr marL="82550" lvl="0" indent="-82550"/>
            <a:r>
              <a:rPr lang="ja-JP" altLang="en-US" sz="2000" dirty="0" smtClean="0">
                <a:solidFill>
                  <a:prstClr val="black"/>
                </a:solidFill>
              </a:rPr>
              <a:t>① 計画</a:t>
            </a:r>
            <a:r>
              <a:rPr lang="ja-JP" altLang="en-US" sz="2000" dirty="0">
                <a:solidFill>
                  <a:prstClr val="black"/>
                </a:solidFill>
              </a:rPr>
              <a:t>の作成に当たっては</a:t>
            </a:r>
            <a:r>
              <a:rPr lang="ja-JP" altLang="en-US" sz="2000" dirty="0" smtClean="0">
                <a:solidFill>
                  <a:prstClr val="black"/>
                </a:solidFill>
              </a:rPr>
              <a:t>、理学療法士等は</a:t>
            </a:r>
            <a:r>
              <a:rPr lang="ja-JP" altLang="en-US" sz="2000" dirty="0">
                <a:solidFill>
                  <a:prstClr val="black"/>
                </a:solidFill>
              </a:rPr>
              <a:t>、当該利用者</a:t>
            </a:r>
            <a:r>
              <a:rPr lang="ja-JP" altLang="en-US" sz="2000" dirty="0" smtClean="0">
                <a:solidFill>
                  <a:prstClr val="black"/>
                </a:solidFill>
              </a:rPr>
              <a:t>の</a:t>
            </a:r>
            <a:r>
              <a:rPr lang="en-US" altLang="ja-JP" sz="2000" dirty="0" smtClean="0">
                <a:solidFill>
                  <a:prstClr val="black"/>
                </a:solidFill>
              </a:rPr>
              <a:t>ADL</a:t>
            </a:r>
            <a:r>
              <a:rPr lang="ja-JP" altLang="en-US" sz="2000" dirty="0" smtClean="0">
                <a:solidFill>
                  <a:prstClr val="black"/>
                </a:solidFill>
              </a:rPr>
              <a:t>及び</a:t>
            </a:r>
            <a:r>
              <a:rPr lang="en-US" altLang="ja-JP" sz="2000" dirty="0" smtClean="0">
                <a:solidFill>
                  <a:prstClr val="black"/>
                </a:solidFill>
              </a:rPr>
              <a:t>IADL</a:t>
            </a:r>
            <a:r>
              <a:rPr lang="ja-JP" altLang="en-US" sz="2000" dirty="0" smtClean="0">
                <a:solidFill>
                  <a:prstClr val="black"/>
                </a:solidFill>
              </a:rPr>
              <a:t>に</a:t>
            </a:r>
            <a:r>
              <a:rPr lang="ja-JP" altLang="en-US" sz="2000" dirty="0">
                <a:solidFill>
                  <a:prstClr val="black"/>
                </a:solidFill>
              </a:rPr>
              <a:t>関する</a:t>
            </a:r>
            <a:r>
              <a:rPr lang="ja-JP" altLang="en-US" sz="2000" dirty="0" smtClean="0">
                <a:solidFill>
                  <a:prstClr val="black"/>
                </a:solidFill>
              </a:rPr>
              <a:t>状況に</a:t>
            </a:r>
            <a:r>
              <a:rPr lang="ja-JP" altLang="en-US" sz="2000" dirty="0">
                <a:solidFill>
                  <a:prstClr val="black"/>
                </a:solidFill>
              </a:rPr>
              <a:t>ついて、指定訪問リハビリテーション事業所、指定通所リハビリテーション</a:t>
            </a:r>
            <a:r>
              <a:rPr lang="ja-JP" altLang="en-US" sz="2000" dirty="0" smtClean="0">
                <a:solidFill>
                  <a:prstClr val="black"/>
                </a:solidFill>
              </a:rPr>
              <a:t>事業所</a:t>
            </a:r>
            <a:r>
              <a:rPr lang="ja-JP" altLang="en-US" sz="2000" dirty="0">
                <a:solidFill>
                  <a:prstClr val="black"/>
                </a:solidFill>
              </a:rPr>
              <a:t>又はリハビリテーションを実施している医療提供施設</a:t>
            </a:r>
            <a:r>
              <a:rPr lang="ja-JP" altLang="en-US" sz="2000" dirty="0" smtClean="0">
                <a:solidFill>
                  <a:prstClr val="black"/>
                </a:solidFill>
              </a:rPr>
              <a:t>の場</a:t>
            </a:r>
            <a:r>
              <a:rPr lang="ja-JP" altLang="en-US" sz="2000" dirty="0">
                <a:solidFill>
                  <a:prstClr val="black"/>
                </a:solidFill>
              </a:rPr>
              <a:t>において</a:t>
            </a:r>
            <a:r>
              <a:rPr lang="ja-JP" altLang="en-US" sz="2000" dirty="0" smtClean="0">
                <a:solidFill>
                  <a:prstClr val="black"/>
                </a:solidFill>
              </a:rPr>
              <a:t>把握し、又</a:t>
            </a:r>
            <a:r>
              <a:rPr lang="ja-JP" altLang="en-US" sz="2000" dirty="0">
                <a:solidFill>
                  <a:prstClr val="black"/>
                </a:solidFill>
              </a:rPr>
              <a:t>は定期巡回・随時対応型訪問介護看護事業所の計画作成責任者と連携</a:t>
            </a:r>
            <a:r>
              <a:rPr lang="ja-JP" altLang="en-US" sz="2000" dirty="0" smtClean="0">
                <a:solidFill>
                  <a:prstClr val="black"/>
                </a:solidFill>
              </a:rPr>
              <a:t>して</a:t>
            </a:r>
            <a:r>
              <a:rPr lang="en-US" altLang="ja-JP" sz="2000" dirty="0" smtClean="0">
                <a:solidFill>
                  <a:prstClr val="black"/>
                </a:solidFill>
              </a:rPr>
              <a:t>ICT</a:t>
            </a:r>
            <a:r>
              <a:rPr lang="ja-JP" altLang="en-US" sz="2000" dirty="0" smtClean="0">
                <a:solidFill>
                  <a:prstClr val="black"/>
                </a:solidFill>
              </a:rPr>
              <a:t>を</a:t>
            </a:r>
            <a:r>
              <a:rPr lang="ja-JP" altLang="en-US" sz="2000" dirty="0">
                <a:solidFill>
                  <a:prstClr val="black"/>
                </a:solidFill>
              </a:rPr>
              <a:t>活用した動画やテレビ</a:t>
            </a:r>
            <a:r>
              <a:rPr lang="ja-JP" altLang="en-US" sz="2000" dirty="0" smtClean="0">
                <a:solidFill>
                  <a:prstClr val="black"/>
                </a:solidFill>
              </a:rPr>
              <a:t>電話装置</a:t>
            </a:r>
            <a:r>
              <a:rPr lang="ja-JP" altLang="en-US" sz="2000" dirty="0">
                <a:solidFill>
                  <a:prstClr val="black"/>
                </a:solidFill>
              </a:rPr>
              <a:t>等</a:t>
            </a:r>
            <a:r>
              <a:rPr lang="ja-JP" altLang="en-US" sz="2000" dirty="0" smtClean="0">
                <a:solidFill>
                  <a:prstClr val="black"/>
                </a:solidFill>
              </a:rPr>
              <a:t>を用いて</a:t>
            </a:r>
            <a:r>
              <a:rPr lang="ja-JP" altLang="en-US" sz="2000" dirty="0">
                <a:solidFill>
                  <a:prstClr val="black"/>
                </a:solidFill>
              </a:rPr>
              <a:t>把握した上</a:t>
            </a:r>
            <a:r>
              <a:rPr lang="ja-JP" altLang="en-US" sz="2000" dirty="0" smtClean="0">
                <a:solidFill>
                  <a:prstClr val="black"/>
                </a:solidFill>
              </a:rPr>
              <a:t>で、当該</a:t>
            </a:r>
            <a:r>
              <a:rPr lang="ja-JP" altLang="en-US" sz="2000" dirty="0">
                <a:solidFill>
                  <a:prstClr val="black"/>
                </a:solidFill>
              </a:rPr>
              <a:t>事業所の計画</a:t>
            </a:r>
            <a:r>
              <a:rPr lang="ja-JP" altLang="en-US" sz="2000" dirty="0" smtClean="0">
                <a:solidFill>
                  <a:prstClr val="black"/>
                </a:solidFill>
              </a:rPr>
              <a:t>作成</a:t>
            </a:r>
            <a:r>
              <a:rPr lang="ja-JP" altLang="en-US" sz="2000" dirty="0">
                <a:solidFill>
                  <a:prstClr val="black"/>
                </a:solidFill>
              </a:rPr>
              <a:t>責任者に助言を</a:t>
            </a:r>
            <a:r>
              <a:rPr lang="ja-JP" altLang="en-US" sz="2000" dirty="0" smtClean="0">
                <a:solidFill>
                  <a:prstClr val="black"/>
                </a:solidFill>
              </a:rPr>
              <a:t>行うこと。</a:t>
            </a:r>
            <a:endParaRPr lang="en-US" altLang="ja-JP" sz="2000" dirty="0" smtClean="0">
              <a:solidFill>
                <a:prstClr val="black"/>
              </a:solidFill>
            </a:endParaRPr>
          </a:p>
          <a:p>
            <a:pPr marL="82550" lvl="0" indent="-82550"/>
            <a:r>
              <a:rPr lang="ja-JP" altLang="en-US" sz="2000" dirty="0" smtClean="0">
                <a:solidFill>
                  <a:prstClr val="black"/>
                </a:solidFill>
              </a:rPr>
              <a:t>② 事業所の計画</a:t>
            </a:r>
            <a:r>
              <a:rPr lang="ja-JP" altLang="en-US" sz="2000" dirty="0">
                <a:solidFill>
                  <a:prstClr val="black"/>
                </a:solidFill>
              </a:rPr>
              <a:t>作成責任者は</a:t>
            </a:r>
            <a:r>
              <a:rPr lang="ja-JP" altLang="en-US" sz="2000" dirty="0" smtClean="0">
                <a:solidFill>
                  <a:prstClr val="black"/>
                </a:solidFill>
              </a:rPr>
              <a:t>、①の</a:t>
            </a:r>
            <a:r>
              <a:rPr lang="ja-JP" altLang="en-US" sz="2000" dirty="0">
                <a:solidFill>
                  <a:prstClr val="black"/>
                </a:solidFill>
              </a:rPr>
              <a:t>助言に基づき、生活機能アセスメントを</a:t>
            </a:r>
            <a:r>
              <a:rPr lang="ja-JP" altLang="en-US" sz="2000" dirty="0" smtClean="0">
                <a:solidFill>
                  <a:prstClr val="black"/>
                </a:solidFill>
              </a:rPr>
              <a:t>行った</a:t>
            </a:r>
            <a:r>
              <a:rPr lang="ja-JP" altLang="en-US" sz="2000" dirty="0">
                <a:solidFill>
                  <a:prstClr val="black"/>
                </a:solidFill>
              </a:rPr>
              <a:t>上で</a:t>
            </a:r>
            <a:r>
              <a:rPr lang="ja-JP" altLang="en-US" sz="2000" dirty="0" smtClean="0">
                <a:solidFill>
                  <a:prstClr val="black"/>
                </a:solidFill>
              </a:rPr>
              <a:t>、計画</a:t>
            </a:r>
            <a:r>
              <a:rPr lang="ja-JP" altLang="en-US" sz="2000" dirty="0">
                <a:solidFill>
                  <a:prstClr val="black"/>
                </a:solidFill>
              </a:rPr>
              <a:t>の作成を</a:t>
            </a:r>
            <a:r>
              <a:rPr lang="ja-JP" altLang="en-US" sz="2000" dirty="0" smtClean="0">
                <a:solidFill>
                  <a:prstClr val="black"/>
                </a:solidFill>
              </a:rPr>
              <a:t>行うこと</a:t>
            </a:r>
            <a:r>
              <a:rPr lang="ja-JP" altLang="en-US" sz="2000" dirty="0">
                <a:solidFill>
                  <a:prstClr val="black"/>
                </a:solidFill>
              </a:rPr>
              <a:t>（加算</a:t>
            </a:r>
            <a:r>
              <a:rPr lang="en-US" altLang="ja-JP" sz="2000" dirty="0">
                <a:solidFill>
                  <a:prstClr val="black"/>
                </a:solidFill>
              </a:rPr>
              <a:t>(Ⅱ)</a:t>
            </a:r>
            <a:r>
              <a:rPr lang="ja-JP" altLang="en-US" sz="2000" dirty="0">
                <a:solidFill>
                  <a:prstClr val="black"/>
                </a:solidFill>
              </a:rPr>
              <a:t>の②を参照）</a:t>
            </a:r>
            <a:r>
              <a:rPr lang="ja-JP" altLang="en-US" sz="2000" dirty="0" smtClean="0">
                <a:solidFill>
                  <a:prstClr val="black"/>
                </a:solidFill>
              </a:rPr>
              <a:t>。計画には①の助言</a:t>
            </a:r>
            <a:r>
              <a:rPr lang="ja-JP" altLang="en-US" sz="2000" dirty="0">
                <a:solidFill>
                  <a:prstClr val="black"/>
                </a:solidFill>
              </a:rPr>
              <a:t>の内容を記載すること。</a:t>
            </a:r>
          </a:p>
          <a:p>
            <a:pPr marL="82550" lvl="0" indent="-82550"/>
            <a:r>
              <a:rPr lang="ja-JP" altLang="en-US" sz="2000" dirty="0" smtClean="0">
                <a:solidFill>
                  <a:prstClr val="black"/>
                </a:solidFill>
              </a:rPr>
              <a:t>③ 本加算は計画</a:t>
            </a:r>
            <a:r>
              <a:rPr lang="ja-JP" altLang="en-US" sz="2000" dirty="0">
                <a:solidFill>
                  <a:prstClr val="black"/>
                </a:solidFill>
              </a:rPr>
              <a:t>に基づきサービスを提供した</a:t>
            </a:r>
            <a:r>
              <a:rPr lang="ja-JP" altLang="en-US" sz="2000" dirty="0" smtClean="0">
                <a:solidFill>
                  <a:prstClr val="black"/>
                </a:solidFill>
              </a:rPr>
              <a:t>初回</a:t>
            </a:r>
            <a:r>
              <a:rPr lang="ja-JP" altLang="en-US" sz="2000" dirty="0">
                <a:solidFill>
                  <a:prstClr val="black"/>
                </a:solidFill>
              </a:rPr>
              <a:t>の月に限り、</a:t>
            </a:r>
            <a:r>
              <a:rPr lang="ja-JP" altLang="en-US" sz="2000" dirty="0" smtClean="0">
                <a:solidFill>
                  <a:prstClr val="black"/>
                </a:solidFill>
              </a:rPr>
              <a:t>算定</a:t>
            </a:r>
            <a:r>
              <a:rPr lang="ja-JP" altLang="en-US" sz="2000" dirty="0">
                <a:solidFill>
                  <a:prstClr val="black"/>
                </a:solidFill>
              </a:rPr>
              <a:t>される</a:t>
            </a:r>
            <a:r>
              <a:rPr lang="ja-JP" altLang="en-US" sz="2000" dirty="0" smtClean="0">
                <a:solidFill>
                  <a:prstClr val="black"/>
                </a:solidFill>
              </a:rPr>
              <a:t>。</a:t>
            </a:r>
            <a:endParaRPr lang="en-US" altLang="ja-JP" sz="2000" dirty="0" smtClean="0">
              <a:solidFill>
                <a:prstClr val="black"/>
              </a:solidFill>
            </a:endParaRPr>
          </a:p>
          <a:p>
            <a:pPr marL="271463" lvl="0" indent="-185738"/>
            <a:r>
              <a:rPr lang="en-US" altLang="ja-JP" sz="2000" dirty="0" smtClean="0">
                <a:solidFill>
                  <a:prstClr val="black"/>
                </a:solidFill>
              </a:rPr>
              <a:t>※ </a:t>
            </a:r>
            <a:r>
              <a:rPr lang="ja-JP" altLang="en-US" sz="2000" dirty="0" smtClean="0">
                <a:solidFill>
                  <a:prstClr val="black"/>
                </a:solidFill>
              </a:rPr>
              <a:t>①の</a:t>
            </a:r>
            <a:r>
              <a:rPr lang="ja-JP" altLang="en-US" sz="2000" dirty="0">
                <a:solidFill>
                  <a:prstClr val="black"/>
                </a:solidFill>
              </a:rPr>
              <a:t>助言に基づき当該計画を見直した</a:t>
            </a:r>
            <a:r>
              <a:rPr lang="ja-JP" altLang="en-US" sz="2000" dirty="0" smtClean="0">
                <a:solidFill>
                  <a:prstClr val="black"/>
                </a:solidFill>
              </a:rPr>
              <a:t>場合は本加算の算定は可能だが</a:t>
            </a:r>
            <a:r>
              <a:rPr lang="ja-JP" altLang="en-US" sz="2000" dirty="0">
                <a:solidFill>
                  <a:prstClr val="black"/>
                </a:solidFill>
              </a:rPr>
              <a:t>、利用者の</a:t>
            </a:r>
            <a:r>
              <a:rPr lang="ja-JP" altLang="en-US" sz="2000" dirty="0" smtClean="0">
                <a:solidFill>
                  <a:prstClr val="black"/>
                </a:solidFill>
              </a:rPr>
              <a:t>急性増悪</a:t>
            </a:r>
            <a:r>
              <a:rPr lang="ja-JP" altLang="en-US" sz="2000" dirty="0">
                <a:solidFill>
                  <a:prstClr val="black"/>
                </a:solidFill>
              </a:rPr>
              <a:t>等により当該計画を見直した場合を除き</a:t>
            </a:r>
            <a:r>
              <a:rPr lang="ja-JP" altLang="en-US" sz="2000" dirty="0" smtClean="0">
                <a:solidFill>
                  <a:prstClr val="black"/>
                </a:solidFill>
              </a:rPr>
              <a:t>、計画に基づきサービス</a:t>
            </a:r>
            <a:r>
              <a:rPr lang="ja-JP" altLang="en-US" sz="2000" dirty="0">
                <a:solidFill>
                  <a:prstClr val="black"/>
                </a:solidFill>
              </a:rPr>
              <a:t>を提供した翌月及び翌々月は本加算を算定しない。</a:t>
            </a:r>
          </a:p>
          <a:p>
            <a:pPr marL="82550" lvl="0" indent="-82550"/>
            <a:r>
              <a:rPr lang="ja-JP" altLang="en-US" sz="2000" dirty="0" smtClean="0">
                <a:solidFill>
                  <a:prstClr val="black"/>
                </a:solidFill>
              </a:rPr>
              <a:t>④ </a:t>
            </a:r>
            <a:r>
              <a:rPr lang="en-US" altLang="ja-JP" sz="2000" dirty="0" smtClean="0">
                <a:solidFill>
                  <a:prstClr val="black"/>
                </a:solidFill>
              </a:rPr>
              <a:t>3</a:t>
            </a:r>
            <a:r>
              <a:rPr lang="ja-JP" altLang="en-US" sz="2000" dirty="0" smtClean="0">
                <a:solidFill>
                  <a:prstClr val="black"/>
                </a:solidFill>
              </a:rPr>
              <a:t>月</a:t>
            </a:r>
            <a:r>
              <a:rPr lang="ja-JP" altLang="en-US" sz="2000" dirty="0">
                <a:solidFill>
                  <a:prstClr val="black"/>
                </a:solidFill>
              </a:rPr>
              <a:t>経過後、目標の達成度合いにつき、利用者</a:t>
            </a:r>
            <a:r>
              <a:rPr lang="ja-JP" altLang="en-US" sz="2000" dirty="0" smtClean="0">
                <a:solidFill>
                  <a:prstClr val="black"/>
                </a:solidFill>
              </a:rPr>
              <a:t>及び理学療法士等</a:t>
            </a:r>
            <a:r>
              <a:rPr lang="ja-JP" altLang="en-US" sz="2000" dirty="0">
                <a:solidFill>
                  <a:prstClr val="black"/>
                </a:solidFill>
              </a:rPr>
              <a:t>に報告すること</a:t>
            </a:r>
            <a:r>
              <a:rPr lang="ja-JP" altLang="en-US" sz="2000" dirty="0" smtClean="0">
                <a:solidFill>
                  <a:prstClr val="black"/>
                </a:solidFill>
              </a:rPr>
              <a:t>。なお、再度①の助言に基づき計画を見直した場合には、本加算の算定が可能。</a:t>
            </a:r>
            <a:endParaRPr lang="en-US" altLang="ja-JP" sz="2000" dirty="0">
              <a:solidFill>
                <a:prstClr val="black"/>
              </a:solidFill>
            </a:endParaRPr>
          </a:p>
        </p:txBody>
      </p:sp>
    </p:spTree>
    <p:extLst>
      <p:ext uri="{BB962C8B-B14F-4D97-AF65-F5344CB8AC3E}">
        <p14:creationId xmlns:p14="http://schemas.microsoft.com/office/powerpoint/2010/main" val="22771263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47909" y="6342496"/>
            <a:ext cx="2743200" cy="365125"/>
          </a:xfrm>
        </p:spPr>
        <p:txBody>
          <a:bodyPr/>
          <a:lstStyle/>
          <a:p>
            <a:fld id="{41D9830F-53EB-46B6-9EC0-C4C68F82A889}" type="slidenum">
              <a:rPr kumimoji="1" lang="ja-JP" altLang="en-US" smtClean="0"/>
              <a:t>83</a:t>
            </a:fld>
            <a:endParaRPr kumimoji="1" lang="ja-JP" altLang="en-US" dirty="0"/>
          </a:p>
        </p:txBody>
      </p:sp>
      <p:sp>
        <p:nvSpPr>
          <p:cNvPr id="3" name="正方形/長方形 2"/>
          <p:cNvSpPr/>
          <p:nvPr/>
        </p:nvSpPr>
        <p:spPr>
          <a:xfrm>
            <a:off x="465860" y="2820758"/>
            <a:ext cx="11525249" cy="4401205"/>
          </a:xfrm>
          <a:prstGeom prst="rect">
            <a:avLst/>
          </a:prstGeom>
          <a:ln w="6350">
            <a:solidFill>
              <a:schemeClr val="tx1"/>
            </a:solidFill>
            <a:prstDash val="sysDot"/>
          </a:ln>
        </p:spPr>
        <p:txBody>
          <a:bodyPr wrap="square" anchor="ctr" anchorCtr="0">
            <a:spAutoFit/>
          </a:bodyPr>
          <a:lstStyle/>
          <a:p>
            <a:pPr marL="171450" indent="-171450"/>
            <a:r>
              <a:rPr lang="ja-JP" altLang="en-US" sz="2000" dirty="0" smtClean="0"/>
              <a:t>① </a:t>
            </a:r>
            <a:r>
              <a:rPr lang="ja-JP" altLang="en-US" sz="2000" dirty="0"/>
              <a:t>計画の作成に当たっては、指定訪問リハビリテーション事業所、指定通所リハビリテーション事業所又はリハビリテーションを実施している医療提供施設</a:t>
            </a:r>
            <a:r>
              <a:rPr lang="ja-JP" altLang="en-US" sz="2000" dirty="0" smtClean="0"/>
              <a:t>の理学療法士等</a:t>
            </a:r>
            <a:r>
              <a:rPr lang="ja-JP" altLang="en-US" sz="2000" dirty="0"/>
              <a:t>が利用者の居宅を訪問する際に、計画作成責任者が同行する又は</a:t>
            </a:r>
            <a:r>
              <a:rPr lang="ja-JP" altLang="en-US" sz="2000" dirty="0" smtClean="0"/>
              <a:t>当該理学療法士等</a:t>
            </a:r>
            <a:r>
              <a:rPr lang="ja-JP" altLang="en-US" sz="2000" dirty="0"/>
              <a:t>及び計画作成責任者が利用者の居宅を訪問した後に共同して</a:t>
            </a:r>
            <a:r>
              <a:rPr lang="ja-JP" altLang="en-US" sz="2000" dirty="0" smtClean="0"/>
              <a:t>カンファレンス（テレビ電話を活用して行うことができる）を</a:t>
            </a:r>
            <a:r>
              <a:rPr lang="ja-JP" altLang="en-US" sz="2000" dirty="0"/>
              <a:t>行い、当該利用者</a:t>
            </a:r>
            <a:r>
              <a:rPr lang="ja-JP" altLang="en-US" sz="2000" dirty="0" smtClean="0"/>
              <a:t>の</a:t>
            </a:r>
            <a:r>
              <a:rPr lang="en-US" altLang="ja-JP" sz="2000" dirty="0" smtClean="0"/>
              <a:t>ADL</a:t>
            </a:r>
            <a:r>
              <a:rPr lang="ja-JP" altLang="en-US" sz="2000" dirty="0" smtClean="0"/>
              <a:t>及び</a:t>
            </a:r>
            <a:r>
              <a:rPr lang="en-US" altLang="ja-JP" sz="2000" dirty="0" smtClean="0"/>
              <a:t>IADL</a:t>
            </a:r>
            <a:r>
              <a:rPr lang="ja-JP" altLang="en-US" sz="2000" dirty="0" smtClean="0"/>
              <a:t>に</a:t>
            </a:r>
            <a:r>
              <a:rPr lang="ja-JP" altLang="en-US" sz="2000" dirty="0"/>
              <a:t>関する利用者の状況につき</a:t>
            </a:r>
            <a:r>
              <a:rPr lang="ja-JP" altLang="en-US" sz="2000" dirty="0" smtClean="0"/>
              <a:t>、理学療法士等</a:t>
            </a:r>
            <a:r>
              <a:rPr lang="ja-JP" altLang="en-US" sz="2000" dirty="0"/>
              <a:t>と計画作成責任者が共同して、現在の状況及びその改善可能性の</a:t>
            </a:r>
            <a:r>
              <a:rPr lang="ja-JP" altLang="en-US" sz="2000" dirty="0" smtClean="0"/>
              <a:t>評価（以下「生活機能アセスメント」）を</a:t>
            </a:r>
            <a:r>
              <a:rPr lang="ja-JP" altLang="en-US" sz="2000" dirty="0"/>
              <a:t>行うこと。</a:t>
            </a:r>
            <a:endParaRPr lang="en-US" altLang="ja-JP" sz="2000" dirty="0"/>
          </a:p>
          <a:p>
            <a:pPr marL="171450" indent="-171450"/>
            <a:r>
              <a:rPr lang="ja-JP" altLang="en-US" sz="2000" dirty="0" smtClean="0"/>
              <a:t>② 計画には、生活機能アセスメントの結果のほか、次に掲げるその他の日々の暮らしの中で必要な機能の向上に資する内容を記載しなければならない。</a:t>
            </a:r>
          </a:p>
          <a:p>
            <a:pPr marL="360363" indent="-171450">
              <a:tabLst>
                <a:tab pos="360363" algn="l"/>
              </a:tabLst>
            </a:pPr>
            <a:r>
              <a:rPr lang="en-US" altLang="ja-JP" sz="2000" dirty="0" smtClean="0"/>
              <a:t>ⅰ</a:t>
            </a:r>
            <a:r>
              <a:rPr lang="ja-JP" altLang="en-US" sz="2000" dirty="0" smtClean="0"/>
              <a:t>）利用者</a:t>
            </a:r>
            <a:r>
              <a:rPr lang="ja-JP" altLang="en-US" sz="2000" dirty="0"/>
              <a:t>が日々の暮らしの</a:t>
            </a:r>
            <a:r>
              <a:rPr lang="ja-JP" altLang="en-US" sz="2000" dirty="0" smtClean="0"/>
              <a:t>中で</a:t>
            </a:r>
            <a:r>
              <a:rPr lang="ja-JP" altLang="en-US" sz="2000" dirty="0"/>
              <a:t>可能な限り自立して行おうとする行為の内容</a:t>
            </a:r>
          </a:p>
          <a:p>
            <a:pPr marL="360363" indent="-171450">
              <a:tabLst>
                <a:tab pos="360363" algn="l"/>
              </a:tabLst>
            </a:pPr>
            <a:r>
              <a:rPr lang="en-US" altLang="ja-JP" sz="2000" dirty="0" smtClean="0"/>
              <a:t>ⅱ</a:t>
            </a:r>
            <a:r>
              <a:rPr lang="ja-JP" altLang="en-US" sz="2000" dirty="0" smtClean="0"/>
              <a:t>）生活</a:t>
            </a:r>
            <a:r>
              <a:rPr lang="ja-JP" altLang="en-US" sz="2000" dirty="0"/>
              <a:t>機能アセスメントの結果に基づき、 </a:t>
            </a:r>
            <a:r>
              <a:rPr lang="en-US" altLang="ja-JP" sz="2000" dirty="0" smtClean="0"/>
              <a:t>ⅰ</a:t>
            </a:r>
            <a:r>
              <a:rPr lang="ja-JP" altLang="en-US" sz="2000" dirty="0" smtClean="0"/>
              <a:t>の</a:t>
            </a:r>
            <a:r>
              <a:rPr lang="ja-JP" altLang="en-US" sz="2000" dirty="0"/>
              <a:t>内容について</a:t>
            </a:r>
            <a:r>
              <a:rPr lang="ja-JP" altLang="en-US" sz="2000" dirty="0" smtClean="0"/>
              <a:t>定めた</a:t>
            </a:r>
            <a:r>
              <a:rPr lang="en-US" altLang="ja-JP" sz="2000" dirty="0" smtClean="0"/>
              <a:t>3</a:t>
            </a:r>
            <a:r>
              <a:rPr lang="ja-JP" altLang="en-US" sz="2000" dirty="0" smtClean="0"/>
              <a:t>月</a:t>
            </a:r>
            <a:r>
              <a:rPr lang="ja-JP" altLang="en-US" sz="2000" dirty="0"/>
              <a:t>を</a:t>
            </a:r>
            <a:r>
              <a:rPr lang="ja-JP" altLang="en-US" sz="2000" dirty="0" smtClean="0"/>
              <a:t>目途</a:t>
            </a:r>
            <a:r>
              <a:rPr lang="ja-JP" altLang="en-US" sz="2000" dirty="0"/>
              <a:t>とする達成目標</a:t>
            </a:r>
          </a:p>
          <a:p>
            <a:pPr marL="360363" indent="-171450">
              <a:tabLst>
                <a:tab pos="360363" algn="l"/>
              </a:tabLst>
            </a:pPr>
            <a:r>
              <a:rPr lang="en-US" altLang="ja-JP" sz="2000" dirty="0" smtClean="0"/>
              <a:t>ⅲ</a:t>
            </a:r>
            <a:r>
              <a:rPr lang="ja-JP" altLang="en-US" sz="2000" dirty="0" smtClean="0"/>
              <a:t>）</a:t>
            </a:r>
            <a:r>
              <a:rPr lang="en-US" altLang="ja-JP" sz="2000" dirty="0" smtClean="0"/>
              <a:t>ⅱ </a:t>
            </a:r>
            <a:r>
              <a:rPr lang="ja-JP" altLang="en-US" sz="2000" dirty="0"/>
              <a:t>の目標を達成するために経過的に達成すべき各月の目標</a:t>
            </a:r>
          </a:p>
          <a:p>
            <a:pPr marL="360363" indent="-171450">
              <a:tabLst>
                <a:tab pos="360363" algn="l"/>
              </a:tabLst>
            </a:pPr>
            <a:r>
              <a:rPr lang="en-US" altLang="ja-JP" sz="2000" dirty="0" smtClean="0"/>
              <a:t>ⅳ</a:t>
            </a:r>
            <a:r>
              <a:rPr lang="ja-JP" altLang="en-US" sz="2000" dirty="0" smtClean="0"/>
              <a:t>）</a:t>
            </a:r>
            <a:r>
              <a:rPr lang="en-US" altLang="ja-JP" sz="2000" dirty="0" smtClean="0"/>
              <a:t>ⅱ </a:t>
            </a:r>
            <a:r>
              <a:rPr lang="ja-JP" altLang="en-US" sz="2000" dirty="0"/>
              <a:t>及び </a:t>
            </a:r>
            <a:r>
              <a:rPr lang="en-US" altLang="ja-JP" sz="2000" dirty="0" smtClean="0"/>
              <a:t>ⅲ </a:t>
            </a:r>
            <a:r>
              <a:rPr lang="ja-JP" altLang="en-US" sz="2000" dirty="0"/>
              <a:t>の目標を達成するために訪問介護員等が行う介助等の</a:t>
            </a:r>
            <a:r>
              <a:rPr lang="ja-JP" altLang="en-US" sz="2000" dirty="0" smtClean="0"/>
              <a:t>内容</a:t>
            </a:r>
            <a:endParaRPr lang="en-US" altLang="ja-JP" sz="2000" dirty="0" smtClean="0"/>
          </a:p>
          <a:p>
            <a:pPr marL="171450" indent="-171450"/>
            <a:r>
              <a:rPr lang="ja-JP" altLang="en-US" sz="2000" dirty="0" smtClean="0"/>
              <a:t>③ ②の</a:t>
            </a:r>
            <a:r>
              <a:rPr lang="en-US" altLang="ja-JP" sz="2000" dirty="0"/>
              <a:t>ⅱ</a:t>
            </a:r>
            <a:r>
              <a:rPr lang="ja-JP" altLang="en-US" sz="2000" dirty="0" smtClean="0"/>
              <a:t>及び</a:t>
            </a:r>
            <a:r>
              <a:rPr lang="en-US" altLang="ja-JP" sz="2000" dirty="0" smtClean="0"/>
              <a:t>ⅲ</a:t>
            </a:r>
            <a:r>
              <a:rPr lang="ja-JP" altLang="en-US" sz="2000" dirty="0" smtClean="0"/>
              <a:t>の</a:t>
            </a:r>
            <a:r>
              <a:rPr lang="ja-JP" altLang="en-US" sz="2000" dirty="0"/>
              <a:t>達成目標については、利用者の意向及び担当する介護</a:t>
            </a:r>
            <a:r>
              <a:rPr lang="ja-JP" altLang="en-US" sz="2000" dirty="0" smtClean="0"/>
              <a:t>支援専門員</a:t>
            </a:r>
            <a:r>
              <a:rPr lang="ja-JP" altLang="en-US" sz="2000" dirty="0"/>
              <a:t>の意見も</a:t>
            </a:r>
            <a:r>
              <a:rPr lang="ja-JP" altLang="en-US" sz="2000" dirty="0" smtClean="0"/>
              <a:t>踏まえ</a:t>
            </a:r>
            <a:endParaRPr lang="en-US" altLang="ja-JP" sz="2000" dirty="0" smtClean="0"/>
          </a:p>
          <a:p>
            <a:pPr marL="171450" indent="-171450"/>
            <a:endParaRPr lang="ja-JP" altLang="en-US" sz="2000" dirty="0"/>
          </a:p>
        </p:txBody>
      </p:sp>
      <p:sp>
        <p:nvSpPr>
          <p:cNvPr id="4" name="正方形/長方形 3"/>
          <p:cNvSpPr/>
          <p:nvPr/>
        </p:nvSpPr>
        <p:spPr>
          <a:xfrm>
            <a:off x="-3464" y="0"/>
            <a:ext cx="12192000" cy="2862322"/>
          </a:xfrm>
          <a:prstGeom prst="rect">
            <a:avLst/>
          </a:prstGeom>
        </p:spPr>
        <p:txBody>
          <a:bodyPr wrap="square">
            <a:spAutoFit/>
          </a:bodyPr>
          <a:lstStyle/>
          <a:p>
            <a:pPr lvl="0"/>
            <a:r>
              <a:rPr lang="en-US" altLang="ja-JP" sz="2000" dirty="0">
                <a:solidFill>
                  <a:prstClr val="black"/>
                </a:solidFill>
              </a:rPr>
              <a:t>【</a:t>
            </a:r>
            <a:r>
              <a:rPr lang="ja-JP" altLang="en-US" sz="2000" dirty="0">
                <a:solidFill>
                  <a:prstClr val="black"/>
                </a:solidFill>
              </a:rPr>
              <a:t>生活機能向上連携加算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200 </a:t>
            </a:r>
            <a:r>
              <a:rPr lang="ja-JP" altLang="en-US" sz="2000" dirty="0">
                <a:solidFill>
                  <a:prstClr val="black"/>
                </a:solidFill>
              </a:rPr>
              <a:t>単位／月</a:t>
            </a:r>
            <a:endParaRPr lang="en-US" altLang="ja-JP" sz="2000" dirty="0">
              <a:solidFill>
                <a:prstClr val="black"/>
              </a:solidFill>
            </a:endParaRPr>
          </a:p>
          <a:p>
            <a:pPr marL="271463" lvl="0" indent="171450"/>
            <a:r>
              <a:rPr lang="ja-JP" altLang="en-US" sz="2000" dirty="0">
                <a:solidFill>
                  <a:prstClr val="black"/>
                </a:solidFill>
              </a:rPr>
              <a:t>利用者に対して、指定訪問</a:t>
            </a:r>
            <a:r>
              <a:rPr lang="ja-JP" altLang="en-US" sz="2000" dirty="0" smtClean="0">
                <a:solidFill>
                  <a:prstClr val="black"/>
                </a:solidFill>
              </a:rPr>
              <a:t>リハビリテーション事業所、</a:t>
            </a:r>
            <a:r>
              <a:rPr lang="ja-JP" altLang="en-US" sz="2000" dirty="0">
                <a:solidFill>
                  <a:prstClr val="black"/>
                </a:solidFill>
              </a:rPr>
              <a:t>指定通所</a:t>
            </a:r>
            <a:r>
              <a:rPr lang="ja-JP" altLang="en-US" sz="2000" dirty="0" smtClean="0">
                <a:solidFill>
                  <a:prstClr val="black"/>
                </a:solidFill>
              </a:rPr>
              <a:t>リハビリテーション事業所又</a:t>
            </a:r>
            <a:r>
              <a:rPr lang="ja-JP" altLang="en-US" sz="2000" dirty="0">
                <a:solidFill>
                  <a:prstClr val="black"/>
                </a:solidFill>
              </a:rPr>
              <a:t>はリハビリテーションを実施している医療提供施設</a:t>
            </a:r>
            <a:r>
              <a:rPr lang="ja-JP" altLang="en-US" sz="2000" dirty="0" smtClean="0">
                <a:solidFill>
                  <a:prstClr val="black"/>
                </a:solidFill>
              </a:rPr>
              <a:t>の理学療法士等</a:t>
            </a:r>
            <a:r>
              <a:rPr lang="ja-JP" altLang="en-US" sz="2000" dirty="0">
                <a:solidFill>
                  <a:prstClr val="black"/>
                </a:solidFill>
              </a:rPr>
              <a:t>が、指定訪問リハビリテーション、指定通所リハビリテーション等の一環として当該利用者の居宅を訪問する際に計画作成責任者が同行する等により、</a:t>
            </a:r>
            <a:r>
              <a:rPr lang="ja-JP" altLang="en-US" sz="2000" dirty="0" smtClean="0">
                <a:solidFill>
                  <a:prstClr val="black"/>
                </a:solidFill>
              </a:rPr>
              <a:t>当該理学療法士等</a:t>
            </a:r>
            <a:r>
              <a:rPr lang="ja-JP" altLang="en-US" sz="2000" dirty="0">
                <a:solidFill>
                  <a:prstClr val="black"/>
                </a:solidFill>
              </a:rPr>
              <a:t>と利用者の身体の状況等の評価を共同して行い、かつ、生活機能の向上を目的とした定期巡回・随時対応型訪問介護看護計画を作成した場合であって、</a:t>
            </a:r>
            <a:r>
              <a:rPr lang="ja-JP" altLang="en-US" sz="2000" dirty="0" smtClean="0">
                <a:solidFill>
                  <a:prstClr val="black"/>
                </a:solidFill>
              </a:rPr>
              <a:t>当該理学療法士等</a:t>
            </a:r>
            <a:r>
              <a:rPr lang="ja-JP" altLang="en-US" sz="2000" dirty="0">
                <a:solidFill>
                  <a:prstClr val="black"/>
                </a:solidFill>
              </a:rPr>
              <a:t>と連携し、当該計画に基づくサービスを行ったときは、初回の当該サービスが行われた日の属する月</a:t>
            </a:r>
            <a:r>
              <a:rPr lang="ja-JP" altLang="en-US" sz="2000" dirty="0" smtClean="0">
                <a:solidFill>
                  <a:prstClr val="black"/>
                </a:solidFill>
              </a:rPr>
              <a:t>以降３月</a:t>
            </a:r>
            <a:r>
              <a:rPr lang="ja-JP" altLang="en-US" sz="2000" dirty="0">
                <a:solidFill>
                  <a:prstClr val="black"/>
                </a:solidFill>
              </a:rPr>
              <a:t>の間、算定する</a:t>
            </a:r>
            <a:r>
              <a:rPr lang="ja-JP" altLang="en-US" sz="2000" dirty="0" smtClean="0">
                <a:solidFill>
                  <a:prstClr val="black"/>
                </a:solidFill>
              </a:rPr>
              <a:t>。</a:t>
            </a:r>
            <a:endParaRPr lang="en-US" altLang="ja-JP" sz="2000" dirty="0" smtClean="0">
              <a:solidFill>
                <a:prstClr val="black"/>
              </a:solidFill>
            </a:endParaRPr>
          </a:p>
          <a:p>
            <a:pPr marL="271463" lvl="0" indent="171450"/>
            <a:r>
              <a:rPr lang="en-US" altLang="ja-JP" sz="2000" dirty="0" smtClean="0">
                <a:solidFill>
                  <a:prstClr val="black"/>
                </a:solidFill>
              </a:rPr>
              <a:t>※ </a:t>
            </a:r>
            <a:r>
              <a:rPr lang="ja-JP" altLang="en-US" sz="2000" dirty="0" smtClean="0">
                <a:solidFill>
                  <a:prstClr val="black"/>
                </a:solidFill>
              </a:rPr>
              <a:t>加算</a:t>
            </a:r>
            <a:r>
              <a:rPr lang="en-US" altLang="ja-JP" sz="2000" dirty="0">
                <a:solidFill>
                  <a:prstClr val="black"/>
                </a:solidFill>
              </a:rPr>
              <a:t>(Ⅰ)</a:t>
            </a:r>
            <a:r>
              <a:rPr lang="ja-JP" altLang="en-US" sz="2000" dirty="0">
                <a:solidFill>
                  <a:prstClr val="black"/>
                </a:solidFill>
              </a:rPr>
              <a:t>を算定している場合は、算定しない。</a:t>
            </a:r>
          </a:p>
        </p:txBody>
      </p:sp>
    </p:spTree>
    <p:extLst>
      <p:ext uri="{BB962C8B-B14F-4D97-AF65-F5344CB8AC3E}">
        <p14:creationId xmlns:p14="http://schemas.microsoft.com/office/powerpoint/2010/main" val="37666997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84</a:t>
            </a:fld>
            <a:endParaRPr kumimoji="1" lang="ja-JP" altLang="en-US"/>
          </a:p>
        </p:txBody>
      </p:sp>
      <p:sp>
        <p:nvSpPr>
          <p:cNvPr id="4" name="正方形/長方形 3"/>
          <p:cNvSpPr/>
          <p:nvPr/>
        </p:nvSpPr>
        <p:spPr>
          <a:xfrm>
            <a:off x="415635" y="-280442"/>
            <a:ext cx="11651673" cy="3477875"/>
          </a:xfrm>
          <a:prstGeom prst="rect">
            <a:avLst/>
          </a:prstGeom>
          <a:ln w="6350">
            <a:solidFill>
              <a:schemeClr val="tx1"/>
            </a:solidFill>
            <a:prstDash val="sysDot"/>
          </a:ln>
        </p:spPr>
        <p:txBody>
          <a:bodyPr wrap="square" anchor="ctr" anchorCtr="0">
            <a:spAutoFit/>
          </a:bodyPr>
          <a:lstStyle/>
          <a:p>
            <a:pPr marL="357188"/>
            <a:endParaRPr lang="en-US" altLang="ja-JP" sz="2000" dirty="0" smtClean="0"/>
          </a:p>
          <a:p>
            <a:pPr marL="357188"/>
            <a:r>
              <a:rPr lang="ja-JP" altLang="en-US" sz="2000" spc="-20" dirty="0"/>
              <a:t>策定するとともに、利用者自身がその達成度合いを客観視でき、当該利用者の意欲の向上に</a:t>
            </a:r>
            <a:r>
              <a:rPr lang="ja-JP" altLang="en-US" sz="2000" spc="-20" dirty="0" smtClean="0"/>
              <a:t>つながるよう</a:t>
            </a:r>
            <a:r>
              <a:rPr lang="ja-JP" altLang="en-US" sz="2000" spc="-20" dirty="0"/>
              <a:t>、例えば当該目標</a:t>
            </a:r>
            <a:r>
              <a:rPr lang="ja-JP" altLang="en-US" sz="2000" spc="-20" dirty="0" smtClean="0"/>
              <a:t>に係る生活行為の回数や当該生活行為を行うために必要となる基本的な動作の時間数といった数値を用いる等、可能な限り具体的かつ客観的な指標を用いて設定すること。</a:t>
            </a:r>
            <a:endParaRPr lang="en-US" altLang="ja-JP" sz="2000" spc="-20" dirty="0" smtClean="0"/>
          </a:p>
          <a:p>
            <a:pPr marL="357188" indent="-171450"/>
            <a:r>
              <a:rPr lang="ja-JP" altLang="en-US" sz="2000" dirty="0" smtClean="0"/>
              <a:t>④ </a:t>
            </a:r>
            <a:r>
              <a:rPr lang="en-US" altLang="ja-JP" sz="2000" dirty="0" smtClean="0"/>
              <a:t>3</a:t>
            </a:r>
            <a:r>
              <a:rPr lang="ja-JP" altLang="en-US" sz="2000" dirty="0" smtClean="0"/>
              <a:t>月を超えて本加算を算定しようとする場合は、再度①の評価に基づき当該計画を見直す必要がある。</a:t>
            </a:r>
            <a:endParaRPr lang="en-US" altLang="ja-JP" sz="2000" dirty="0" smtClean="0"/>
          </a:p>
          <a:p>
            <a:pPr marL="628650" indent="-171450"/>
            <a:r>
              <a:rPr lang="en-US" altLang="ja-JP" sz="2000" dirty="0" smtClean="0"/>
              <a:t>※ </a:t>
            </a:r>
            <a:r>
              <a:rPr lang="ja-JP" altLang="en-US" sz="2000" dirty="0" smtClean="0"/>
              <a:t>当該</a:t>
            </a:r>
            <a:r>
              <a:rPr lang="en-US" altLang="ja-JP" sz="2000" dirty="0" smtClean="0"/>
              <a:t>3</a:t>
            </a:r>
            <a:r>
              <a:rPr lang="ja-JP" altLang="en-US" sz="2000" dirty="0" smtClean="0"/>
              <a:t>月の間に利用者に対する指定訪問リハビリテーション又は指定通所リハビリテーション等の提供が終了した場合であっても、</a:t>
            </a:r>
            <a:r>
              <a:rPr lang="en-US" altLang="ja-JP" sz="2000" dirty="0" smtClean="0"/>
              <a:t>3</a:t>
            </a:r>
            <a:r>
              <a:rPr lang="ja-JP" altLang="en-US" sz="2000" dirty="0" smtClean="0"/>
              <a:t>月間は本加算の算定が可能。</a:t>
            </a:r>
            <a:endParaRPr lang="en-US" altLang="ja-JP" sz="2000" dirty="0" smtClean="0"/>
          </a:p>
          <a:p>
            <a:pPr marL="357188" indent="-171450"/>
            <a:r>
              <a:rPr lang="ja-JP" altLang="en-US" sz="2000" dirty="0" smtClean="0"/>
              <a:t>⑤ 本加算を算定する期間中は、各月における目標の達成度合いにつき、利用者及び理学療法士等に報告し、必要に応じて利用者の意向を確認し、当該理学療法士等から必要な助言を得た上で、利用者の</a:t>
            </a:r>
            <a:r>
              <a:rPr lang="en-US" altLang="ja-JP" sz="2000" dirty="0" smtClean="0"/>
              <a:t>ADL</a:t>
            </a:r>
            <a:r>
              <a:rPr lang="ja-JP" altLang="en-US" sz="2000" dirty="0" smtClean="0"/>
              <a:t>及び</a:t>
            </a:r>
            <a:r>
              <a:rPr lang="en-US" altLang="ja-JP" sz="2000" dirty="0" smtClean="0"/>
              <a:t>IADL</a:t>
            </a:r>
            <a:r>
              <a:rPr lang="ja-JP" altLang="en-US" sz="2000" dirty="0" smtClean="0"/>
              <a:t>の改善状況及び②の</a:t>
            </a:r>
            <a:r>
              <a:rPr lang="en-US" altLang="ja-JP" sz="2000" dirty="0" smtClean="0"/>
              <a:t>ⅱ</a:t>
            </a:r>
            <a:r>
              <a:rPr lang="ja-JP" altLang="en-US" sz="2000" dirty="0" smtClean="0"/>
              <a:t>の</a:t>
            </a:r>
            <a:r>
              <a:rPr lang="ja-JP" altLang="en-US" sz="2000" dirty="0"/>
              <a:t>達成目標を踏まえた適切な対応を行うこと。</a:t>
            </a:r>
          </a:p>
        </p:txBody>
      </p:sp>
      <p:sp>
        <p:nvSpPr>
          <p:cNvPr id="5" name="正方形/長方形 4"/>
          <p:cNvSpPr/>
          <p:nvPr/>
        </p:nvSpPr>
        <p:spPr>
          <a:xfrm>
            <a:off x="0" y="3641735"/>
            <a:ext cx="12192000" cy="3216265"/>
          </a:xfrm>
          <a:prstGeom prst="rect">
            <a:avLst/>
          </a:prstGeom>
        </p:spPr>
        <p:txBody>
          <a:bodyPr wrap="square">
            <a:spAutoFit/>
          </a:bodyPr>
          <a:lstStyle/>
          <a:p>
            <a:pPr lvl="0"/>
            <a:r>
              <a:rPr lang="ja-JP" altLang="en-US" sz="2000" b="1" dirty="0" smtClean="0">
                <a:solidFill>
                  <a:prstClr val="black"/>
                </a:solidFill>
              </a:rPr>
              <a:t>（８）</a:t>
            </a:r>
            <a:r>
              <a:rPr lang="ja-JP" altLang="en-US" sz="2000" b="1" dirty="0">
                <a:solidFill>
                  <a:prstClr val="black"/>
                </a:solidFill>
              </a:rPr>
              <a:t>認知症専門ケア加算　</a:t>
            </a:r>
            <a:r>
              <a:rPr lang="en-US" altLang="ja-JP" sz="2000" dirty="0">
                <a:solidFill>
                  <a:prstClr val="black"/>
                </a:solidFill>
              </a:rPr>
              <a:t>※</a:t>
            </a:r>
            <a:r>
              <a:rPr lang="ja-JP" altLang="en-US" sz="2000" dirty="0">
                <a:solidFill>
                  <a:prstClr val="black"/>
                </a:solidFill>
              </a:rPr>
              <a:t>体制届が必要</a:t>
            </a:r>
            <a:endParaRPr lang="en-US" altLang="ja-JP" sz="2000" dirty="0">
              <a:solidFill>
                <a:prstClr val="black"/>
              </a:solidFill>
            </a:endParaRPr>
          </a:p>
          <a:p>
            <a:pPr marL="263525" lvl="0" indent="179388"/>
            <a:r>
              <a:rPr lang="ja-JP" altLang="en-US" sz="2000" dirty="0" smtClean="0">
                <a:solidFill>
                  <a:prstClr val="black"/>
                </a:solidFill>
              </a:rPr>
              <a:t>別に厚生労働大臣が定める基準に適合する事業所が、別に厚生労働大臣が定める者</a:t>
            </a:r>
            <a:r>
              <a:rPr lang="ja-JP" altLang="en-US" sz="2000" dirty="0">
                <a:solidFill>
                  <a:prstClr val="black"/>
                </a:solidFill>
              </a:rPr>
              <a:t>に対し専門的な認知症ケアを行った</a:t>
            </a:r>
            <a:r>
              <a:rPr lang="ja-JP" altLang="en-US" sz="2000" dirty="0" smtClean="0">
                <a:solidFill>
                  <a:prstClr val="black"/>
                </a:solidFill>
              </a:rPr>
              <a:t>場合に加算</a:t>
            </a:r>
            <a:r>
              <a:rPr lang="ja-JP" altLang="en-US" sz="2000" dirty="0">
                <a:solidFill>
                  <a:prstClr val="black"/>
                </a:solidFill>
              </a:rPr>
              <a:t>する。</a:t>
            </a:r>
            <a:endParaRPr lang="en-US" altLang="ja-JP" sz="2000" dirty="0">
              <a:solidFill>
                <a:prstClr val="black"/>
              </a:solidFill>
            </a:endParaRPr>
          </a:p>
          <a:p>
            <a:pPr marL="263525" lvl="0" indent="179388"/>
            <a:endParaRPr lang="en-US" altLang="ja-JP" sz="300" dirty="0">
              <a:solidFill>
                <a:prstClr val="black"/>
              </a:solidFill>
            </a:endParaRPr>
          </a:p>
          <a:p>
            <a:pPr marL="442913" lvl="0" indent="-179388"/>
            <a:r>
              <a:rPr lang="en-US" altLang="ja-JP" sz="2000" dirty="0">
                <a:solidFill>
                  <a:prstClr val="black"/>
                </a:solidFill>
              </a:rPr>
              <a:t>※ </a:t>
            </a:r>
            <a:r>
              <a:rPr lang="ja-JP" altLang="en-US" sz="2000" dirty="0" smtClean="0">
                <a:solidFill>
                  <a:prstClr val="black"/>
                </a:solidFill>
              </a:rPr>
              <a:t>次のいずれかの加算を算定している場合は、その他の認知症専門ケア加算は算定しない。</a:t>
            </a:r>
            <a:endParaRPr lang="en-US" altLang="ja-JP" sz="2000" dirty="0" smtClean="0">
              <a:solidFill>
                <a:prstClr val="black"/>
              </a:solidFill>
            </a:endParaRPr>
          </a:p>
          <a:p>
            <a:pPr marL="442913" indent="-257175"/>
            <a:r>
              <a:rPr lang="en-US" altLang="ja-JP" sz="2000" dirty="0" smtClean="0">
                <a:solidFill>
                  <a:prstClr val="black"/>
                </a:solidFill>
              </a:rPr>
              <a:t>【</a:t>
            </a:r>
            <a:r>
              <a:rPr lang="ja-JP" altLang="en-US" sz="2000" dirty="0">
                <a:solidFill>
                  <a:prstClr val="black"/>
                </a:solidFill>
              </a:rPr>
              <a:t>認知症専門ケア加算</a:t>
            </a:r>
            <a:r>
              <a:rPr lang="en-US" altLang="ja-JP" sz="2000" dirty="0" smtClean="0">
                <a:solidFill>
                  <a:prstClr val="black"/>
                </a:solidFill>
              </a:rPr>
              <a:t>(Ⅰ)】  90</a:t>
            </a:r>
            <a:r>
              <a:rPr lang="ja-JP" altLang="en-US" sz="2000" dirty="0" smtClean="0">
                <a:solidFill>
                  <a:prstClr val="black"/>
                </a:solidFill>
              </a:rPr>
              <a:t>単位／月（基本報酬</a:t>
            </a:r>
            <a:r>
              <a:rPr lang="en-US" altLang="ja-JP" sz="2000" dirty="0" smtClean="0">
                <a:solidFill>
                  <a:prstClr val="black"/>
                </a:solidFill>
              </a:rPr>
              <a:t>Ⅲ</a:t>
            </a:r>
            <a:r>
              <a:rPr lang="ja-JP" altLang="en-US" sz="2000" dirty="0" smtClean="0">
                <a:solidFill>
                  <a:prstClr val="black"/>
                </a:solidFill>
              </a:rPr>
              <a:t>を算定してる場合は</a:t>
            </a:r>
            <a:r>
              <a:rPr lang="en-US" altLang="ja-JP" sz="2000" dirty="0" smtClean="0">
                <a:solidFill>
                  <a:prstClr val="black"/>
                </a:solidFill>
              </a:rPr>
              <a:t>3</a:t>
            </a:r>
            <a:r>
              <a:rPr lang="ja-JP" altLang="en-US" sz="2000" dirty="0" smtClean="0">
                <a:solidFill>
                  <a:prstClr val="black"/>
                </a:solidFill>
              </a:rPr>
              <a:t>単位／日）</a:t>
            </a:r>
            <a:endParaRPr lang="en-US" altLang="ja-JP" sz="2000" dirty="0" smtClean="0">
              <a:solidFill>
                <a:prstClr val="black"/>
              </a:solidFill>
            </a:endParaRPr>
          </a:p>
          <a:p>
            <a:pPr marL="2328863" indent="-1885950"/>
            <a:r>
              <a:rPr lang="en-US" altLang="ja-JP" sz="2000" dirty="0">
                <a:solidFill>
                  <a:prstClr val="black"/>
                </a:solidFill>
              </a:rPr>
              <a:t>ⅰ)</a:t>
            </a:r>
            <a:r>
              <a:rPr lang="ja-JP" altLang="en-US" sz="2000" dirty="0" smtClean="0">
                <a:solidFill>
                  <a:prstClr val="black"/>
                </a:solidFill>
              </a:rPr>
              <a:t> </a:t>
            </a:r>
            <a:r>
              <a:rPr lang="ja-JP" altLang="en-US" sz="2000" dirty="0">
                <a:solidFill>
                  <a:prstClr val="black"/>
                </a:solidFill>
              </a:rPr>
              <a:t>事業所</a:t>
            </a:r>
            <a:r>
              <a:rPr lang="ja-JP" altLang="en-US" sz="2000" dirty="0" smtClean="0">
                <a:solidFill>
                  <a:prstClr val="black"/>
                </a:solidFill>
              </a:rPr>
              <a:t>の基準：厚生労働大臣が定める基準（下記）の①～③のいずれにも適合する。</a:t>
            </a:r>
            <a:endParaRPr lang="en-US" altLang="ja-JP" sz="2000" dirty="0" smtClean="0">
              <a:solidFill>
                <a:prstClr val="black"/>
              </a:solidFill>
            </a:endParaRPr>
          </a:p>
          <a:p>
            <a:pPr marL="2328863" indent="-1885950"/>
            <a:r>
              <a:rPr lang="en-US" altLang="ja-JP" sz="2000" dirty="0" smtClean="0">
                <a:solidFill>
                  <a:prstClr val="black"/>
                </a:solidFill>
              </a:rPr>
              <a:t>ⅱ</a:t>
            </a:r>
            <a:r>
              <a:rPr lang="en-US" altLang="ja-JP" sz="2000" dirty="0">
                <a:solidFill>
                  <a:prstClr val="black"/>
                </a:solidFill>
              </a:rPr>
              <a:t>)</a:t>
            </a:r>
            <a:r>
              <a:rPr lang="ja-JP" altLang="en-US" sz="2000" dirty="0" smtClean="0">
                <a:solidFill>
                  <a:prstClr val="black"/>
                </a:solidFill>
              </a:rPr>
              <a:t> 利用者の要件：日常生活自立度ランク</a:t>
            </a:r>
            <a:r>
              <a:rPr lang="en-US" altLang="ja-JP" sz="2000" dirty="0" smtClean="0">
                <a:solidFill>
                  <a:prstClr val="black"/>
                </a:solidFill>
              </a:rPr>
              <a:t>Ⅱ</a:t>
            </a:r>
            <a:r>
              <a:rPr lang="ja-JP" altLang="en-US" sz="2000" dirty="0" err="1" smtClean="0">
                <a:solidFill>
                  <a:prstClr val="black"/>
                </a:solidFill>
              </a:rPr>
              <a:t>、</a:t>
            </a:r>
            <a:r>
              <a:rPr lang="en-US" altLang="ja-JP" sz="2000" dirty="0" smtClean="0">
                <a:solidFill>
                  <a:prstClr val="black"/>
                </a:solidFill>
              </a:rPr>
              <a:t>Ⅲ</a:t>
            </a:r>
            <a:r>
              <a:rPr lang="ja-JP" altLang="en-US" sz="2000" dirty="0" err="1" smtClean="0">
                <a:solidFill>
                  <a:prstClr val="black"/>
                </a:solidFill>
              </a:rPr>
              <a:t>、</a:t>
            </a:r>
            <a:r>
              <a:rPr lang="en-US" altLang="ja-JP" sz="2000" dirty="0" smtClean="0">
                <a:solidFill>
                  <a:prstClr val="black"/>
                </a:solidFill>
              </a:rPr>
              <a:t>Ⅳ</a:t>
            </a:r>
            <a:r>
              <a:rPr lang="ja-JP" altLang="en-US" sz="2000" dirty="0" smtClean="0">
                <a:solidFill>
                  <a:prstClr val="black"/>
                </a:solidFill>
              </a:rPr>
              <a:t>又は</a:t>
            </a:r>
            <a:r>
              <a:rPr lang="en-US" altLang="ja-JP" sz="2000" dirty="0" smtClean="0">
                <a:solidFill>
                  <a:prstClr val="black"/>
                </a:solidFill>
              </a:rPr>
              <a:t>M</a:t>
            </a:r>
            <a:r>
              <a:rPr lang="ja-JP" altLang="en-US" sz="2000" dirty="0" smtClean="0">
                <a:solidFill>
                  <a:prstClr val="black"/>
                </a:solidFill>
              </a:rPr>
              <a:t>に該当する利用者</a:t>
            </a:r>
            <a:endParaRPr lang="en-US" altLang="ja-JP" sz="2000" dirty="0">
              <a:solidFill>
                <a:prstClr val="black"/>
              </a:solidFill>
            </a:endParaRPr>
          </a:p>
          <a:p>
            <a:pPr marL="442913" indent="-257175"/>
            <a:r>
              <a:rPr lang="en-US" altLang="ja-JP" sz="2000" dirty="0">
                <a:solidFill>
                  <a:prstClr val="black"/>
                </a:solidFill>
              </a:rPr>
              <a:t>【</a:t>
            </a:r>
            <a:r>
              <a:rPr lang="ja-JP" altLang="en-US" sz="2000" dirty="0">
                <a:solidFill>
                  <a:prstClr val="black"/>
                </a:solidFill>
              </a:rPr>
              <a:t>認知症専門ケア加算</a:t>
            </a:r>
            <a:r>
              <a:rPr lang="en-US" altLang="ja-JP" sz="2000" dirty="0" smtClean="0">
                <a:solidFill>
                  <a:prstClr val="black"/>
                </a:solidFill>
              </a:rPr>
              <a:t>(Ⅱ)】120</a:t>
            </a:r>
            <a:r>
              <a:rPr lang="ja-JP" altLang="en-US" sz="2000" dirty="0" smtClean="0">
                <a:solidFill>
                  <a:prstClr val="black"/>
                </a:solidFill>
              </a:rPr>
              <a:t>単位</a:t>
            </a:r>
            <a:r>
              <a:rPr lang="ja-JP" altLang="en-US" sz="2000" dirty="0">
                <a:solidFill>
                  <a:prstClr val="black"/>
                </a:solidFill>
              </a:rPr>
              <a:t>／</a:t>
            </a:r>
            <a:r>
              <a:rPr lang="ja-JP" altLang="en-US" sz="2000" dirty="0" smtClean="0">
                <a:solidFill>
                  <a:prstClr val="black"/>
                </a:solidFill>
              </a:rPr>
              <a:t>月</a:t>
            </a:r>
            <a:r>
              <a:rPr lang="ja-JP" altLang="en-US" sz="2000" dirty="0">
                <a:solidFill>
                  <a:prstClr val="black"/>
                </a:solidFill>
              </a:rPr>
              <a:t>（基本報酬</a:t>
            </a:r>
            <a:r>
              <a:rPr lang="en-US" altLang="ja-JP" sz="2000" dirty="0">
                <a:solidFill>
                  <a:prstClr val="black"/>
                </a:solidFill>
              </a:rPr>
              <a:t>Ⅲ</a:t>
            </a:r>
            <a:r>
              <a:rPr lang="ja-JP" altLang="en-US" sz="2000" dirty="0">
                <a:solidFill>
                  <a:prstClr val="black"/>
                </a:solidFill>
              </a:rPr>
              <a:t>を算定してる場合</a:t>
            </a:r>
            <a:r>
              <a:rPr lang="ja-JP" altLang="en-US" sz="2000" dirty="0" smtClean="0">
                <a:solidFill>
                  <a:prstClr val="black"/>
                </a:solidFill>
              </a:rPr>
              <a:t>は</a:t>
            </a:r>
            <a:r>
              <a:rPr lang="en-US" altLang="ja-JP" sz="2000" dirty="0" smtClean="0">
                <a:solidFill>
                  <a:prstClr val="black"/>
                </a:solidFill>
              </a:rPr>
              <a:t>4</a:t>
            </a:r>
            <a:r>
              <a:rPr lang="ja-JP" altLang="en-US" sz="2000" dirty="0" smtClean="0">
                <a:solidFill>
                  <a:prstClr val="black"/>
                </a:solidFill>
              </a:rPr>
              <a:t>単位</a:t>
            </a:r>
            <a:r>
              <a:rPr lang="ja-JP" altLang="en-US" sz="2000" dirty="0">
                <a:solidFill>
                  <a:prstClr val="black"/>
                </a:solidFill>
              </a:rPr>
              <a:t>／日</a:t>
            </a:r>
            <a:r>
              <a:rPr lang="ja-JP" altLang="en-US" sz="2000" dirty="0" smtClean="0">
                <a:solidFill>
                  <a:prstClr val="black"/>
                </a:solidFill>
              </a:rPr>
              <a:t>）</a:t>
            </a:r>
            <a:endParaRPr lang="en-US" altLang="ja-JP" sz="2000" dirty="0" smtClean="0">
              <a:solidFill>
                <a:prstClr val="black"/>
              </a:solidFill>
            </a:endParaRPr>
          </a:p>
          <a:p>
            <a:pPr marL="2414588" indent="-1971675"/>
            <a:r>
              <a:rPr lang="en-US" altLang="ja-JP" sz="2000" dirty="0" smtClean="0">
                <a:solidFill>
                  <a:prstClr val="black"/>
                </a:solidFill>
              </a:rPr>
              <a:t>ⅰ</a:t>
            </a:r>
            <a:r>
              <a:rPr lang="ja-JP" altLang="en-US" sz="2000" dirty="0" smtClean="0">
                <a:solidFill>
                  <a:prstClr val="black"/>
                </a:solidFill>
              </a:rPr>
              <a:t>）事業所</a:t>
            </a:r>
            <a:r>
              <a:rPr lang="ja-JP" altLang="en-US" sz="2000" dirty="0">
                <a:solidFill>
                  <a:prstClr val="black"/>
                </a:solidFill>
              </a:rPr>
              <a:t>の基準：厚生労働大臣が定める</a:t>
            </a:r>
            <a:r>
              <a:rPr lang="ja-JP" altLang="en-US" sz="2000" dirty="0" smtClean="0">
                <a:solidFill>
                  <a:prstClr val="black"/>
                </a:solidFill>
              </a:rPr>
              <a:t>基準（下記）の②～⑥の</a:t>
            </a:r>
            <a:r>
              <a:rPr lang="ja-JP" altLang="en-US" sz="2000" dirty="0">
                <a:solidFill>
                  <a:prstClr val="black"/>
                </a:solidFill>
              </a:rPr>
              <a:t>いずれにも適合する。</a:t>
            </a:r>
            <a:endParaRPr lang="en-US" altLang="ja-JP" sz="2000" dirty="0">
              <a:solidFill>
                <a:prstClr val="black"/>
              </a:solidFill>
            </a:endParaRPr>
          </a:p>
          <a:p>
            <a:pPr marL="2414588" indent="-1971675"/>
            <a:r>
              <a:rPr lang="en-US" altLang="ja-JP" sz="2000" dirty="0" smtClean="0">
                <a:solidFill>
                  <a:prstClr val="black"/>
                </a:solidFill>
              </a:rPr>
              <a:t>ⅱ</a:t>
            </a:r>
            <a:r>
              <a:rPr lang="ja-JP" altLang="en-US" sz="2000" dirty="0" smtClean="0">
                <a:solidFill>
                  <a:prstClr val="black"/>
                </a:solidFill>
              </a:rPr>
              <a:t>）利用者の要件：日常</a:t>
            </a:r>
            <a:r>
              <a:rPr lang="ja-JP" altLang="en-US" sz="2000" dirty="0">
                <a:solidFill>
                  <a:prstClr val="black"/>
                </a:solidFill>
              </a:rPr>
              <a:t>生活自立度</a:t>
            </a:r>
            <a:r>
              <a:rPr lang="ja-JP" altLang="en-US" sz="2000" dirty="0" smtClean="0">
                <a:solidFill>
                  <a:prstClr val="black"/>
                </a:solidFill>
              </a:rPr>
              <a:t>ランク</a:t>
            </a:r>
            <a:r>
              <a:rPr lang="en-US" altLang="ja-JP" sz="2000" dirty="0" smtClean="0">
                <a:solidFill>
                  <a:prstClr val="black"/>
                </a:solidFill>
              </a:rPr>
              <a:t>Ⅲ</a:t>
            </a:r>
            <a:r>
              <a:rPr lang="ja-JP" altLang="en-US" sz="2000" dirty="0" err="1">
                <a:solidFill>
                  <a:prstClr val="black"/>
                </a:solidFill>
              </a:rPr>
              <a:t>、</a:t>
            </a:r>
            <a:r>
              <a:rPr lang="en-US" altLang="ja-JP" sz="2000" dirty="0">
                <a:solidFill>
                  <a:prstClr val="black"/>
                </a:solidFill>
              </a:rPr>
              <a:t>Ⅳ</a:t>
            </a:r>
            <a:r>
              <a:rPr lang="ja-JP" altLang="en-US" sz="2000" dirty="0">
                <a:solidFill>
                  <a:prstClr val="black"/>
                </a:solidFill>
              </a:rPr>
              <a:t>又は</a:t>
            </a:r>
            <a:r>
              <a:rPr lang="en-US" altLang="ja-JP" sz="2000" dirty="0">
                <a:solidFill>
                  <a:prstClr val="black"/>
                </a:solidFill>
              </a:rPr>
              <a:t>M</a:t>
            </a:r>
            <a:r>
              <a:rPr lang="ja-JP" altLang="en-US" sz="2000" dirty="0">
                <a:solidFill>
                  <a:prstClr val="black"/>
                </a:solidFill>
              </a:rPr>
              <a:t>に該当する</a:t>
            </a:r>
            <a:r>
              <a:rPr lang="ja-JP" altLang="en-US" sz="2000" dirty="0" smtClean="0">
                <a:solidFill>
                  <a:prstClr val="black"/>
                </a:solidFill>
              </a:rPr>
              <a:t>利用者）</a:t>
            </a:r>
            <a:endParaRPr lang="ja-JP" altLang="en-US" sz="2000" dirty="0">
              <a:solidFill>
                <a:prstClr val="black"/>
              </a:solidFill>
            </a:endParaRPr>
          </a:p>
        </p:txBody>
      </p:sp>
    </p:spTree>
    <p:extLst>
      <p:ext uri="{BB962C8B-B14F-4D97-AF65-F5344CB8AC3E}">
        <p14:creationId xmlns:p14="http://schemas.microsoft.com/office/powerpoint/2010/main" val="2896830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85</a:t>
            </a:fld>
            <a:endParaRPr kumimoji="1" lang="ja-JP" altLang="en-US" dirty="0"/>
          </a:p>
        </p:txBody>
      </p:sp>
      <p:sp>
        <p:nvSpPr>
          <p:cNvPr id="3" name="正方形/長方形 2"/>
          <p:cNvSpPr/>
          <p:nvPr/>
        </p:nvSpPr>
        <p:spPr>
          <a:xfrm>
            <a:off x="142875" y="129611"/>
            <a:ext cx="11691937" cy="6545826"/>
          </a:xfrm>
          <a:prstGeom prst="rect">
            <a:avLst/>
          </a:prstGeom>
          <a:ln w="6350">
            <a:solidFill>
              <a:schemeClr val="tx1"/>
            </a:solidFill>
            <a:prstDash val="sysDot"/>
          </a:ln>
        </p:spPr>
        <p:txBody>
          <a:bodyPr wrap="square" bIns="36000" anchor="ctr" anchorCtr="0">
            <a:spAutoFit/>
          </a:bodyPr>
          <a:lstStyle/>
          <a:p>
            <a:pPr marL="271463" lvl="0" indent="-271463"/>
            <a:r>
              <a:rPr lang="en-US" altLang="ja-JP" sz="2000" dirty="0" smtClean="0">
                <a:solidFill>
                  <a:prstClr val="black"/>
                </a:solidFill>
              </a:rPr>
              <a:t>【</a:t>
            </a:r>
            <a:r>
              <a:rPr lang="ja-JP" altLang="en-US" sz="2000" dirty="0" smtClean="0">
                <a:solidFill>
                  <a:prstClr val="black"/>
                </a:solidFill>
              </a:rPr>
              <a:t>厚生</a:t>
            </a:r>
            <a:r>
              <a:rPr lang="ja-JP" altLang="en-US" sz="2000" dirty="0">
                <a:solidFill>
                  <a:prstClr val="black"/>
                </a:solidFill>
              </a:rPr>
              <a:t>労働大臣が定める</a:t>
            </a:r>
            <a:r>
              <a:rPr lang="ja-JP" altLang="en-US" sz="2000" dirty="0" smtClean="0">
                <a:solidFill>
                  <a:prstClr val="black"/>
                </a:solidFill>
              </a:rPr>
              <a:t>基準</a:t>
            </a:r>
            <a:r>
              <a:rPr lang="en-US" altLang="ja-JP" sz="2000" dirty="0" smtClean="0">
                <a:solidFill>
                  <a:prstClr val="black"/>
                </a:solidFill>
              </a:rPr>
              <a:t>】</a:t>
            </a:r>
          </a:p>
          <a:p>
            <a:pPr marL="271463" lvl="0" indent="-185738"/>
            <a:r>
              <a:rPr lang="ja-JP" altLang="en-US" sz="2000" dirty="0" smtClean="0">
                <a:solidFill>
                  <a:prstClr val="black"/>
                </a:solidFill>
              </a:rPr>
              <a:t>①</a:t>
            </a:r>
            <a:r>
              <a:rPr lang="en-US" altLang="ja-JP" sz="2000" dirty="0" smtClean="0">
                <a:solidFill>
                  <a:prstClr val="black"/>
                </a:solidFill>
              </a:rPr>
              <a:t> </a:t>
            </a:r>
            <a:r>
              <a:rPr lang="ja-JP" altLang="en-US" sz="2000" dirty="0">
                <a:solidFill>
                  <a:prstClr val="black"/>
                </a:solidFill>
              </a:rPr>
              <a:t>事業所における利用者の総数のうち</a:t>
            </a:r>
            <a:r>
              <a:rPr lang="ja-JP" altLang="en-US" sz="2000" dirty="0" smtClean="0">
                <a:solidFill>
                  <a:prstClr val="black"/>
                </a:solidFill>
              </a:rPr>
              <a:t>、周囲の者による日常</a:t>
            </a:r>
            <a:r>
              <a:rPr lang="ja-JP" altLang="en-US" sz="2000" dirty="0">
                <a:solidFill>
                  <a:prstClr val="black"/>
                </a:solidFill>
              </a:rPr>
              <a:t>生活</a:t>
            </a:r>
            <a:r>
              <a:rPr lang="ja-JP" altLang="en-US" sz="2000" dirty="0" smtClean="0">
                <a:solidFill>
                  <a:prstClr val="black"/>
                </a:solidFill>
              </a:rPr>
              <a:t>に対する注意を必要</a:t>
            </a:r>
            <a:r>
              <a:rPr lang="ja-JP" altLang="en-US" sz="2000" dirty="0">
                <a:solidFill>
                  <a:prstClr val="black"/>
                </a:solidFill>
              </a:rPr>
              <a:t>とする認知症の者（日常生活自立度の</a:t>
            </a:r>
            <a:r>
              <a:rPr lang="ja-JP" altLang="en-US" sz="2000" dirty="0" smtClean="0">
                <a:solidFill>
                  <a:prstClr val="black"/>
                </a:solidFill>
              </a:rPr>
              <a:t>ランク</a:t>
            </a:r>
            <a:r>
              <a:rPr lang="en-US" altLang="ja-JP" sz="2000" dirty="0" smtClean="0">
                <a:solidFill>
                  <a:prstClr val="black"/>
                </a:solidFill>
              </a:rPr>
              <a:t>Ⅱ</a:t>
            </a:r>
            <a:r>
              <a:rPr lang="ja-JP" altLang="en-US" sz="2000" dirty="0" err="1" smtClean="0">
                <a:solidFill>
                  <a:prstClr val="black"/>
                </a:solidFill>
              </a:rPr>
              <a:t>、</a:t>
            </a:r>
            <a:r>
              <a:rPr lang="en-US" altLang="ja-JP" sz="2000" dirty="0" smtClean="0">
                <a:solidFill>
                  <a:prstClr val="black"/>
                </a:solidFill>
              </a:rPr>
              <a:t>Ⅲ</a:t>
            </a:r>
            <a:r>
              <a:rPr lang="ja-JP" altLang="en-US" sz="2000" dirty="0" err="1">
                <a:solidFill>
                  <a:prstClr val="black"/>
                </a:solidFill>
              </a:rPr>
              <a:t>、</a:t>
            </a:r>
            <a:r>
              <a:rPr lang="en-US" altLang="ja-JP" sz="2000" dirty="0">
                <a:solidFill>
                  <a:prstClr val="black"/>
                </a:solidFill>
              </a:rPr>
              <a:t>Ⅳ</a:t>
            </a:r>
            <a:r>
              <a:rPr lang="ja-JP" altLang="en-US" sz="2000" dirty="0">
                <a:solidFill>
                  <a:prstClr val="black"/>
                </a:solidFill>
              </a:rPr>
              <a:t>又は</a:t>
            </a:r>
            <a:r>
              <a:rPr lang="en-US" altLang="ja-JP" sz="2000" dirty="0">
                <a:solidFill>
                  <a:prstClr val="black"/>
                </a:solidFill>
              </a:rPr>
              <a:t>M </a:t>
            </a:r>
            <a:r>
              <a:rPr lang="ja-JP" altLang="en-US" sz="2000" dirty="0" smtClean="0">
                <a:solidFill>
                  <a:prstClr val="black"/>
                </a:solidFill>
              </a:rPr>
              <a:t>）（以下「対象者」）の</a:t>
            </a:r>
            <a:r>
              <a:rPr lang="ja-JP" altLang="en-US" sz="2000" dirty="0">
                <a:solidFill>
                  <a:prstClr val="black"/>
                </a:solidFill>
              </a:rPr>
              <a:t>占める割合が</a:t>
            </a:r>
            <a:r>
              <a:rPr lang="en-US" altLang="ja-JP" sz="2000" dirty="0">
                <a:solidFill>
                  <a:prstClr val="black"/>
                </a:solidFill>
              </a:rPr>
              <a:t>2</a:t>
            </a:r>
            <a:r>
              <a:rPr lang="ja-JP" altLang="en-US" sz="2000" dirty="0">
                <a:solidFill>
                  <a:prstClr val="black"/>
                </a:solidFill>
              </a:rPr>
              <a:t>分の</a:t>
            </a:r>
            <a:r>
              <a:rPr lang="en-US" altLang="ja-JP" sz="2000" dirty="0">
                <a:solidFill>
                  <a:prstClr val="black"/>
                </a:solidFill>
              </a:rPr>
              <a:t>1</a:t>
            </a:r>
            <a:r>
              <a:rPr lang="ja-JP" altLang="en-US" sz="2000" dirty="0">
                <a:solidFill>
                  <a:prstClr val="black"/>
                </a:solidFill>
              </a:rPr>
              <a:t>以上である。</a:t>
            </a:r>
            <a:endParaRPr lang="en-US" altLang="ja-JP" sz="2000" dirty="0">
              <a:solidFill>
                <a:prstClr val="black"/>
              </a:solidFill>
            </a:endParaRPr>
          </a:p>
          <a:p>
            <a:pPr marL="271463" indent="-185738"/>
            <a:r>
              <a:rPr lang="ja-JP" altLang="en-US" sz="2000" dirty="0" smtClean="0"/>
              <a:t>②</a:t>
            </a:r>
            <a:r>
              <a:rPr lang="en-US" altLang="ja-JP" sz="2000" dirty="0" smtClean="0"/>
              <a:t> </a:t>
            </a:r>
            <a:r>
              <a:rPr lang="ja-JP" altLang="en-US" sz="2000" dirty="0"/>
              <a:t>認知症介護に係る専門的な研修（認知症介護</a:t>
            </a:r>
            <a:r>
              <a:rPr lang="ja-JP" altLang="en-US" sz="2000" dirty="0" smtClean="0"/>
              <a:t>実践リーダー研修又は認知症</a:t>
            </a:r>
            <a:r>
              <a:rPr lang="ja-JP" altLang="en-US" sz="2000" dirty="0"/>
              <a:t>看護に係る適切な</a:t>
            </a:r>
            <a:r>
              <a:rPr lang="ja-JP" altLang="en-US" sz="2000" dirty="0" smtClean="0"/>
              <a:t>研修）</a:t>
            </a:r>
            <a:r>
              <a:rPr lang="ja-JP" altLang="en-US" sz="2000" dirty="0"/>
              <a:t>を修了している者を</a:t>
            </a:r>
            <a:r>
              <a:rPr lang="ja-JP" altLang="en-US" sz="2000" dirty="0" smtClean="0"/>
              <a:t>、事業所における対象者</a:t>
            </a:r>
            <a:r>
              <a:rPr lang="ja-JP" altLang="en-US" sz="2000" dirty="0"/>
              <a:t>の数が</a:t>
            </a:r>
            <a:r>
              <a:rPr lang="en-US" altLang="ja-JP" sz="2000" dirty="0"/>
              <a:t>20</a:t>
            </a:r>
            <a:r>
              <a:rPr lang="ja-JP" altLang="en-US" sz="2000" dirty="0"/>
              <a:t>人未満である場合にあっては</a:t>
            </a:r>
            <a:r>
              <a:rPr lang="en-US" altLang="ja-JP" sz="2000" dirty="0"/>
              <a:t>1</a:t>
            </a:r>
            <a:r>
              <a:rPr lang="ja-JP" altLang="en-US" sz="2000" dirty="0"/>
              <a:t>以上、対象者の数が</a:t>
            </a:r>
            <a:r>
              <a:rPr lang="en-US" altLang="ja-JP" sz="2000" dirty="0"/>
              <a:t>20</a:t>
            </a:r>
            <a:r>
              <a:rPr lang="ja-JP" altLang="en-US" sz="2000" dirty="0"/>
              <a:t>人以上</a:t>
            </a:r>
            <a:r>
              <a:rPr lang="ja-JP" altLang="en-US" sz="2000" dirty="0" smtClean="0"/>
              <a:t>で</a:t>
            </a:r>
            <a:r>
              <a:rPr lang="ja-JP" altLang="en-US" sz="2000" dirty="0"/>
              <a:t>ある場合にあって</a:t>
            </a:r>
            <a:r>
              <a:rPr lang="ja-JP" altLang="en-US" sz="2000" dirty="0" smtClean="0"/>
              <a:t>は</a:t>
            </a:r>
            <a:r>
              <a:rPr lang="en-US" altLang="ja-JP" sz="2000" dirty="0" smtClean="0"/>
              <a:t>1</a:t>
            </a:r>
            <a:r>
              <a:rPr lang="ja-JP" altLang="en-US" sz="2000" dirty="0"/>
              <a:t>に対象者の数が</a:t>
            </a:r>
            <a:r>
              <a:rPr lang="en-US" altLang="ja-JP" sz="2000" dirty="0"/>
              <a:t>19</a:t>
            </a:r>
            <a:r>
              <a:rPr lang="ja-JP" altLang="en-US" sz="2000" dirty="0"/>
              <a:t>を超えて</a:t>
            </a:r>
            <a:r>
              <a:rPr lang="en-US" altLang="ja-JP" sz="2000" dirty="0"/>
              <a:t>10</a:t>
            </a:r>
            <a:r>
              <a:rPr lang="ja-JP" altLang="en-US" sz="2000" dirty="0"/>
              <a:t>又はその端数を増すごとに</a:t>
            </a:r>
            <a:r>
              <a:rPr lang="en-US" altLang="ja-JP" sz="2000" dirty="0"/>
              <a:t>1</a:t>
            </a:r>
            <a:r>
              <a:rPr lang="ja-JP" altLang="en-US" sz="2000" dirty="0"/>
              <a:t>を加えて得た数以上配置し、チームとして専門的な認知症ケアを実施して</a:t>
            </a:r>
            <a:r>
              <a:rPr lang="ja-JP" altLang="en-US" sz="2000" dirty="0" smtClean="0"/>
              <a:t>いる。</a:t>
            </a:r>
            <a:endParaRPr lang="en-US" altLang="ja-JP" sz="2000" dirty="0" smtClean="0"/>
          </a:p>
          <a:p>
            <a:pPr marL="271463" indent="-185738"/>
            <a:r>
              <a:rPr lang="ja-JP" altLang="en-US" sz="2000" dirty="0" smtClean="0"/>
              <a:t>③</a:t>
            </a:r>
            <a:r>
              <a:rPr lang="en-US" altLang="ja-JP" sz="2000" dirty="0" smtClean="0"/>
              <a:t> </a:t>
            </a:r>
            <a:r>
              <a:rPr lang="ja-JP" altLang="en-US" sz="2000" dirty="0" smtClean="0"/>
              <a:t>事業所</a:t>
            </a:r>
            <a:r>
              <a:rPr lang="ja-JP" altLang="en-US" sz="2000" dirty="0"/>
              <a:t>の従業者に</a:t>
            </a:r>
            <a:r>
              <a:rPr lang="ja-JP" altLang="en-US" sz="2000" dirty="0" smtClean="0"/>
              <a:t>対する認知症ケア</a:t>
            </a:r>
            <a:r>
              <a:rPr lang="ja-JP" altLang="en-US" sz="2000" dirty="0"/>
              <a:t>に関する留意事項の伝達又は</a:t>
            </a:r>
            <a:r>
              <a:rPr lang="ja-JP" altLang="en-US" sz="2000" dirty="0" smtClean="0"/>
              <a:t>技術的指導</a:t>
            </a:r>
            <a:r>
              <a:rPr lang="ja-JP" altLang="en-US" sz="2000" dirty="0"/>
              <a:t>に係る会議を定期的に開催して</a:t>
            </a:r>
            <a:r>
              <a:rPr lang="ja-JP" altLang="en-US" sz="2000" dirty="0" smtClean="0"/>
              <a:t>いる。（テレビ電話装置等を活用して行うことができる。）</a:t>
            </a:r>
            <a:endParaRPr lang="ja-JP" altLang="en-US" sz="2000" dirty="0"/>
          </a:p>
          <a:p>
            <a:pPr marL="271463" indent="-185738"/>
            <a:r>
              <a:rPr lang="ja-JP" altLang="en-US" sz="2000" dirty="0" smtClean="0"/>
              <a:t>④ </a:t>
            </a:r>
            <a:r>
              <a:rPr lang="ja-JP" altLang="en-US" sz="2000" dirty="0" smtClean="0">
                <a:solidFill>
                  <a:prstClr val="black"/>
                </a:solidFill>
              </a:rPr>
              <a:t>事業所</a:t>
            </a:r>
            <a:r>
              <a:rPr lang="ja-JP" altLang="en-US" sz="2000" dirty="0">
                <a:solidFill>
                  <a:prstClr val="black"/>
                </a:solidFill>
              </a:rPr>
              <a:t>における利用者の総数のうち</a:t>
            </a:r>
            <a:r>
              <a:rPr lang="ja-JP" altLang="en-US" sz="2000" dirty="0" smtClean="0">
                <a:solidFill>
                  <a:prstClr val="black"/>
                </a:solidFill>
              </a:rPr>
              <a:t>、日常生活に支障をきたすおそれのある症状又は行動が認められることから介護を必要とする認知症の者（日常</a:t>
            </a:r>
            <a:r>
              <a:rPr lang="ja-JP" altLang="en-US" sz="2000" dirty="0">
                <a:solidFill>
                  <a:prstClr val="black"/>
                </a:solidFill>
              </a:rPr>
              <a:t>生活自立度の</a:t>
            </a:r>
            <a:r>
              <a:rPr lang="ja-JP" altLang="en-US" sz="2000" dirty="0" smtClean="0">
                <a:solidFill>
                  <a:prstClr val="black"/>
                </a:solidFill>
              </a:rPr>
              <a:t>ランク</a:t>
            </a:r>
            <a:r>
              <a:rPr lang="en-US" altLang="ja-JP" sz="2000" dirty="0" smtClean="0">
                <a:solidFill>
                  <a:prstClr val="black"/>
                </a:solidFill>
              </a:rPr>
              <a:t>Ⅲ</a:t>
            </a:r>
            <a:r>
              <a:rPr lang="ja-JP" altLang="en-US" sz="2000" dirty="0" err="1">
                <a:solidFill>
                  <a:prstClr val="black"/>
                </a:solidFill>
              </a:rPr>
              <a:t>、</a:t>
            </a:r>
            <a:r>
              <a:rPr lang="en-US" altLang="ja-JP" sz="2000" dirty="0">
                <a:solidFill>
                  <a:prstClr val="black"/>
                </a:solidFill>
              </a:rPr>
              <a:t>Ⅳ</a:t>
            </a:r>
            <a:r>
              <a:rPr lang="ja-JP" altLang="en-US" sz="2000" dirty="0">
                <a:solidFill>
                  <a:prstClr val="black"/>
                </a:solidFill>
              </a:rPr>
              <a:t>又は</a:t>
            </a:r>
            <a:r>
              <a:rPr lang="en-US" altLang="ja-JP" sz="2000" dirty="0" smtClean="0">
                <a:solidFill>
                  <a:prstClr val="black"/>
                </a:solidFill>
              </a:rPr>
              <a:t>M</a:t>
            </a:r>
            <a:r>
              <a:rPr lang="ja-JP" altLang="en-US" sz="2000" dirty="0" smtClean="0">
                <a:solidFill>
                  <a:prstClr val="black"/>
                </a:solidFill>
              </a:rPr>
              <a:t>）の</a:t>
            </a:r>
            <a:r>
              <a:rPr lang="ja-JP" altLang="en-US" sz="2000" dirty="0">
                <a:solidFill>
                  <a:prstClr val="black"/>
                </a:solidFill>
              </a:rPr>
              <a:t>占める割合</a:t>
            </a:r>
            <a:r>
              <a:rPr lang="ja-JP" altLang="en-US" sz="2000" dirty="0" smtClean="0">
                <a:solidFill>
                  <a:prstClr val="black"/>
                </a:solidFill>
              </a:rPr>
              <a:t>が</a:t>
            </a:r>
            <a:r>
              <a:rPr lang="en-US" altLang="ja-JP" sz="2000" dirty="0" smtClean="0">
                <a:solidFill>
                  <a:prstClr val="black"/>
                </a:solidFill>
              </a:rPr>
              <a:t>100</a:t>
            </a:r>
            <a:r>
              <a:rPr lang="ja-JP" altLang="en-US" sz="2000" dirty="0" smtClean="0">
                <a:solidFill>
                  <a:prstClr val="black"/>
                </a:solidFill>
              </a:rPr>
              <a:t>分の</a:t>
            </a:r>
            <a:r>
              <a:rPr lang="en-US" altLang="ja-JP" sz="2000" dirty="0" smtClean="0">
                <a:solidFill>
                  <a:prstClr val="black"/>
                </a:solidFill>
              </a:rPr>
              <a:t>20</a:t>
            </a:r>
            <a:r>
              <a:rPr lang="ja-JP" altLang="en-US" sz="2000" dirty="0" smtClean="0">
                <a:solidFill>
                  <a:prstClr val="black"/>
                </a:solidFill>
              </a:rPr>
              <a:t>以上</a:t>
            </a:r>
            <a:r>
              <a:rPr lang="ja-JP" altLang="en-US" sz="2000" dirty="0">
                <a:solidFill>
                  <a:prstClr val="black"/>
                </a:solidFill>
              </a:rPr>
              <a:t>である。</a:t>
            </a:r>
            <a:endParaRPr lang="en-US" altLang="ja-JP" sz="2000" dirty="0">
              <a:solidFill>
                <a:prstClr val="black"/>
              </a:solidFill>
            </a:endParaRPr>
          </a:p>
          <a:p>
            <a:pPr marL="271463" indent="-185738"/>
            <a:r>
              <a:rPr lang="ja-JP" altLang="en-US" sz="2000" dirty="0" smtClean="0"/>
              <a:t>⑤ 認知症</a:t>
            </a:r>
            <a:r>
              <a:rPr lang="ja-JP" altLang="en-US" sz="2000" dirty="0"/>
              <a:t>介護の指導に係る専門的な</a:t>
            </a:r>
            <a:r>
              <a:rPr lang="ja-JP" altLang="en-US" sz="2000" dirty="0" smtClean="0"/>
              <a:t>研修（認知症介護指導者養成研修又は認知症看護に係る適切な研修）を</a:t>
            </a:r>
            <a:r>
              <a:rPr lang="ja-JP" altLang="en-US" sz="2000" dirty="0"/>
              <a:t>修了している者を</a:t>
            </a:r>
            <a:r>
              <a:rPr lang="en-US" altLang="ja-JP" sz="2000" dirty="0"/>
              <a:t>1</a:t>
            </a:r>
            <a:r>
              <a:rPr lang="ja-JP" altLang="en-US" sz="2000" dirty="0"/>
              <a:t>名以上配置し、事業所全体の認知症ケアの指導等を実施して</a:t>
            </a:r>
            <a:r>
              <a:rPr lang="ja-JP" altLang="en-US" sz="2000" dirty="0" smtClean="0"/>
              <a:t>いる。</a:t>
            </a:r>
            <a:endParaRPr lang="ja-JP" altLang="en-US" sz="2000" dirty="0"/>
          </a:p>
          <a:p>
            <a:pPr marL="271463" indent="-185738"/>
            <a:r>
              <a:rPr lang="ja-JP" altLang="en-US" sz="2000" dirty="0" smtClean="0"/>
              <a:t>⑥</a:t>
            </a:r>
            <a:r>
              <a:rPr lang="en-US" altLang="ja-JP" sz="2000" dirty="0" smtClean="0"/>
              <a:t> </a:t>
            </a:r>
            <a:r>
              <a:rPr lang="ja-JP" altLang="en-US" sz="2000" dirty="0" smtClean="0"/>
              <a:t>事業所</a:t>
            </a:r>
            <a:r>
              <a:rPr lang="ja-JP" altLang="en-US" sz="2000" dirty="0"/>
              <a:t>における介護職員、看護職員ごとの認知症ケアに関する研修計画を</a:t>
            </a:r>
            <a:r>
              <a:rPr lang="ja-JP" altLang="en-US" sz="2000" dirty="0" smtClean="0"/>
              <a:t>作成し</a:t>
            </a:r>
            <a:r>
              <a:rPr lang="ja-JP" altLang="en-US" sz="2000" dirty="0"/>
              <a:t>、当該計画に従い、研修を実施又は実施を予定して</a:t>
            </a:r>
            <a:r>
              <a:rPr lang="ja-JP" altLang="en-US" sz="2000" dirty="0" smtClean="0"/>
              <a:t>いる。</a:t>
            </a:r>
            <a:endParaRPr lang="en-US" altLang="ja-JP" sz="2000" dirty="0" smtClean="0"/>
          </a:p>
          <a:p>
            <a:pPr marL="185738" indent="-185738"/>
            <a:r>
              <a:rPr lang="en-US" altLang="ja-JP" sz="2000" dirty="0">
                <a:solidFill>
                  <a:prstClr val="black"/>
                </a:solidFill>
              </a:rPr>
              <a:t>※ </a:t>
            </a:r>
            <a:r>
              <a:rPr lang="ja-JP" altLang="en-US" sz="2000" dirty="0">
                <a:solidFill>
                  <a:prstClr val="black"/>
                </a:solidFill>
              </a:rPr>
              <a:t>認知症高齢者の割合は、算定日が属する月の前</a:t>
            </a:r>
            <a:r>
              <a:rPr lang="en-US" altLang="ja-JP" sz="2000" dirty="0">
                <a:solidFill>
                  <a:prstClr val="black"/>
                </a:solidFill>
              </a:rPr>
              <a:t>3</a:t>
            </a:r>
            <a:r>
              <a:rPr lang="ja-JP" altLang="en-US" sz="2000" dirty="0">
                <a:solidFill>
                  <a:prstClr val="black"/>
                </a:solidFill>
              </a:rPr>
              <a:t>月間のうち、いずれかの月の利用者実人員数で算定する</a:t>
            </a:r>
            <a:r>
              <a:rPr lang="ja-JP" altLang="en-US" sz="2000" dirty="0" smtClean="0">
                <a:solidFill>
                  <a:prstClr val="black"/>
                </a:solidFill>
              </a:rPr>
              <a:t>。また、届出を行った月以降においても、直近</a:t>
            </a:r>
            <a:r>
              <a:rPr lang="en-US" altLang="ja-JP" sz="2000" dirty="0" smtClean="0">
                <a:solidFill>
                  <a:prstClr val="black"/>
                </a:solidFill>
              </a:rPr>
              <a:t>3</a:t>
            </a:r>
            <a:r>
              <a:rPr lang="ja-JP" altLang="en-US" sz="2000" dirty="0" smtClean="0">
                <a:solidFill>
                  <a:prstClr val="black"/>
                </a:solidFill>
              </a:rPr>
              <a:t>月間の割合につき、いずれかの月で所定の割合以上であることが必要。なお、その割合については毎月記録するものとし、直近</a:t>
            </a:r>
            <a:r>
              <a:rPr lang="en-US" altLang="ja-JP" sz="2000" dirty="0" smtClean="0">
                <a:solidFill>
                  <a:prstClr val="black"/>
                </a:solidFill>
              </a:rPr>
              <a:t>3</a:t>
            </a:r>
            <a:r>
              <a:rPr lang="ja-JP" altLang="en-US" sz="2000" dirty="0" smtClean="0">
                <a:solidFill>
                  <a:prstClr val="black"/>
                </a:solidFill>
              </a:rPr>
              <a:t>月間のいずれも所定の割合を下回った場合は、直ちに届出を提出すること。</a:t>
            </a:r>
            <a:endParaRPr lang="en-US" altLang="ja-JP" sz="2000" b="1" dirty="0" smtClean="0"/>
          </a:p>
        </p:txBody>
      </p:sp>
    </p:spTree>
    <p:extLst>
      <p:ext uri="{BB962C8B-B14F-4D97-AF65-F5344CB8AC3E}">
        <p14:creationId xmlns:p14="http://schemas.microsoft.com/office/powerpoint/2010/main" val="2998520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4975" y="6356350"/>
            <a:ext cx="2743200" cy="365125"/>
          </a:xfrm>
        </p:spPr>
        <p:txBody>
          <a:bodyPr/>
          <a:lstStyle/>
          <a:p>
            <a:fld id="{41D9830F-53EB-46B6-9EC0-C4C68F82A889}" type="slidenum">
              <a:rPr kumimoji="1" lang="ja-JP" altLang="en-US" smtClean="0"/>
              <a:t>86</a:t>
            </a:fld>
            <a:endParaRPr kumimoji="1" lang="ja-JP" altLang="en-US" dirty="0"/>
          </a:p>
        </p:txBody>
      </p:sp>
      <p:sp>
        <p:nvSpPr>
          <p:cNvPr id="3" name="正方形/長方形 2"/>
          <p:cNvSpPr/>
          <p:nvPr/>
        </p:nvSpPr>
        <p:spPr>
          <a:xfrm>
            <a:off x="4763" y="0"/>
            <a:ext cx="12192000" cy="1323439"/>
          </a:xfrm>
          <a:prstGeom prst="rect">
            <a:avLst/>
          </a:prstGeom>
        </p:spPr>
        <p:txBody>
          <a:bodyPr wrap="square">
            <a:spAutoFit/>
          </a:bodyPr>
          <a:lstStyle/>
          <a:p>
            <a:r>
              <a:rPr lang="ja-JP" altLang="en-US" sz="2000" b="1" dirty="0" smtClean="0"/>
              <a:t>（９）口腔</a:t>
            </a:r>
            <a:r>
              <a:rPr lang="ja-JP" altLang="en-US" sz="2000" b="1" dirty="0"/>
              <a:t>連携強化加算 </a:t>
            </a:r>
            <a:r>
              <a:rPr lang="ja-JP" altLang="en-US" sz="2000" dirty="0" smtClean="0"/>
              <a:t>　</a:t>
            </a:r>
            <a:r>
              <a:rPr lang="en-US" altLang="ja-JP" sz="2000" dirty="0" smtClean="0"/>
              <a:t>50</a:t>
            </a:r>
            <a:r>
              <a:rPr lang="ja-JP" altLang="en-US" sz="2000" dirty="0" smtClean="0"/>
              <a:t>単位／月　</a:t>
            </a:r>
            <a:r>
              <a:rPr lang="en-US" altLang="ja-JP" sz="2000" dirty="0" smtClean="0"/>
              <a:t>※</a:t>
            </a:r>
            <a:r>
              <a:rPr lang="ja-JP" altLang="en-US" sz="2000" dirty="0" smtClean="0"/>
              <a:t>体制届が必要</a:t>
            </a:r>
            <a:endParaRPr lang="ja-JP" altLang="en-US" sz="2000" dirty="0"/>
          </a:p>
          <a:p>
            <a:pPr marL="185738" indent="171450"/>
            <a:r>
              <a:rPr lang="ja-JP" altLang="en-US" sz="2000" dirty="0"/>
              <a:t>定期巡回・随時対応型訪問介護看護費</a:t>
            </a:r>
            <a:r>
              <a:rPr lang="en-US" altLang="ja-JP" sz="2000" dirty="0"/>
              <a:t>(Ⅰ)</a:t>
            </a:r>
            <a:r>
              <a:rPr lang="ja-JP" altLang="en-US" sz="2000" dirty="0"/>
              <a:t>及び</a:t>
            </a:r>
            <a:r>
              <a:rPr lang="en-US" altLang="ja-JP" sz="2000" dirty="0"/>
              <a:t>(Ⅱ)</a:t>
            </a:r>
            <a:r>
              <a:rPr lang="ja-JP" altLang="en-US" sz="2000" dirty="0"/>
              <a:t>について、別に厚生労働大臣が定める基準に適合して</a:t>
            </a:r>
            <a:r>
              <a:rPr lang="ja-JP" altLang="en-US" sz="2000" dirty="0" smtClean="0"/>
              <a:t>いる事業所の従業者が、口腔</a:t>
            </a:r>
            <a:r>
              <a:rPr lang="ja-JP" altLang="en-US" sz="2000" dirty="0"/>
              <a:t>の健康状態の</a:t>
            </a:r>
            <a:r>
              <a:rPr lang="ja-JP" altLang="en-US" sz="2000" dirty="0" smtClean="0"/>
              <a:t>評価を</a:t>
            </a:r>
            <a:r>
              <a:rPr lang="ja-JP" altLang="en-US" sz="2000" dirty="0"/>
              <a:t>実施した場合において、</a:t>
            </a:r>
            <a:r>
              <a:rPr lang="ja-JP" altLang="en-US" sz="2000" dirty="0" smtClean="0"/>
              <a:t>利用者</a:t>
            </a:r>
            <a:r>
              <a:rPr lang="ja-JP" altLang="en-US" sz="2000" dirty="0"/>
              <a:t>の同意を得て、歯科医療機関及び介護支援専門員に対し、当該評価の結果の情報</a:t>
            </a:r>
            <a:r>
              <a:rPr lang="ja-JP" altLang="en-US" sz="2000" dirty="0" smtClean="0"/>
              <a:t>提供</a:t>
            </a:r>
            <a:r>
              <a:rPr lang="ja-JP" altLang="en-US" sz="2000" dirty="0"/>
              <a:t>を行った</a:t>
            </a:r>
            <a:r>
              <a:rPr lang="ja-JP" altLang="en-US" sz="2000" dirty="0" smtClean="0"/>
              <a:t>ときに算定する。</a:t>
            </a:r>
            <a:endParaRPr lang="ja-JP" altLang="en-US" sz="2000" dirty="0"/>
          </a:p>
        </p:txBody>
      </p:sp>
      <p:sp>
        <p:nvSpPr>
          <p:cNvPr id="4" name="正方形/長方形 3"/>
          <p:cNvSpPr/>
          <p:nvPr/>
        </p:nvSpPr>
        <p:spPr>
          <a:xfrm>
            <a:off x="304800" y="1311001"/>
            <a:ext cx="11710987" cy="3715569"/>
          </a:xfrm>
          <a:prstGeom prst="rect">
            <a:avLst/>
          </a:prstGeom>
          <a:ln w="6350">
            <a:solidFill>
              <a:schemeClr val="tx1"/>
            </a:solidFill>
            <a:prstDash val="sysDot"/>
          </a:ln>
        </p:spPr>
        <p:txBody>
          <a:bodyPr wrap="square" bIns="0" anchor="ctr" anchorCtr="0">
            <a:spAutoFit/>
          </a:bodyPr>
          <a:lstStyle/>
          <a:p>
            <a:pPr>
              <a:lnSpc>
                <a:spcPts val="2200"/>
              </a:lnSpc>
            </a:pPr>
            <a:r>
              <a:rPr lang="en-US" altLang="ja-JP" sz="2000" dirty="0" smtClean="0">
                <a:solidFill>
                  <a:prstClr val="black"/>
                </a:solidFill>
              </a:rPr>
              <a:t>【</a:t>
            </a:r>
            <a:r>
              <a:rPr lang="ja-JP" altLang="en-US" sz="2000" dirty="0" smtClean="0">
                <a:solidFill>
                  <a:prstClr val="black"/>
                </a:solidFill>
              </a:rPr>
              <a:t>厚生</a:t>
            </a:r>
            <a:r>
              <a:rPr lang="ja-JP" altLang="en-US" sz="2000" dirty="0">
                <a:solidFill>
                  <a:prstClr val="black"/>
                </a:solidFill>
              </a:rPr>
              <a:t>労働大臣が定める</a:t>
            </a:r>
            <a:r>
              <a:rPr lang="ja-JP" altLang="en-US" sz="2000" dirty="0" smtClean="0">
                <a:solidFill>
                  <a:prstClr val="black"/>
                </a:solidFill>
              </a:rPr>
              <a:t>基準</a:t>
            </a:r>
            <a:r>
              <a:rPr lang="en-US" altLang="ja-JP" sz="2000" dirty="0" smtClean="0">
                <a:solidFill>
                  <a:prstClr val="black"/>
                </a:solidFill>
              </a:rPr>
              <a:t>】</a:t>
            </a:r>
          </a:p>
          <a:p>
            <a:pPr marL="185738" indent="-185738">
              <a:lnSpc>
                <a:spcPts val="2200"/>
              </a:lnSpc>
            </a:pPr>
            <a:r>
              <a:rPr lang="ja-JP" altLang="en-US" sz="2000" dirty="0" smtClean="0">
                <a:solidFill>
                  <a:prstClr val="black"/>
                </a:solidFill>
              </a:rPr>
              <a:t>① 事業所の従業者が利用者の口腔の健康状態に係る評価を行うに当たって、歯科点数票の</a:t>
            </a:r>
            <a:r>
              <a:rPr lang="en-US" altLang="ja-JP" sz="2000" dirty="0" smtClean="0">
                <a:solidFill>
                  <a:prstClr val="black"/>
                </a:solidFill>
              </a:rPr>
              <a:t>C000</a:t>
            </a:r>
            <a:r>
              <a:rPr lang="ja-JP" altLang="en-US" sz="2000" dirty="0" smtClean="0">
                <a:solidFill>
                  <a:prstClr val="black"/>
                </a:solidFill>
              </a:rPr>
              <a:t>歯科訪問診療料の算定の実績がある歯科医療機関の歯科医師又は歯科医師の指示を受けた歯科衛生士に相談できる体制を確保し、その旨を文書等で取り決めている。</a:t>
            </a:r>
            <a:endParaRPr lang="en-US" altLang="ja-JP" sz="2000" dirty="0" smtClean="0">
              <a:solidFill>
                <a:prstClr val="black"/>
              </a:solidFill>
            </a:endParaRPr>
          </a:p>
          <a:p>
            <a:pPr marL="185738" indent="-185738">
              <a:lnSpc>
                <a:spcPts val="2200"/>
              </a:lnSpc>
            </a:pPr>
            <a:r>
              <a:rPr lang="ja-JP" altLang="en-US" sz="2000" dirty="0" smtClean="0">
                <a:solidFill>
                  <a:prstClr val="black"/>
                </a:solidFill>
              </a:rPr>
              <a:t>② 次のいずれにも該当しない。</a:t>
            </a:r>
            <a:endParaRPr lang="en-US" altLang="ja-JP" sz="2000" dirty="0" smtClean="0">
              <a:solidFill>
                <a:prstClr val="black"/>
              </a:solidFill>
            </a:endParaRPr>
          </a:p>
          <a:p>
            <a:pPr marL="357188" indent="-185738">
              <a:lnSpc>
                <a:spcPts val="2200"/>
              </a:lnSpc>
            </a:pPr>
            <a:r>
              <a:rPr lang="en-US" altLang="ja-JP" sz="2000" dirty="0" smtClean="0">
                <a:solidFill>
                  <a:prstClr val="black"/>
                </a:solidFill>
              </a:rPr>
              <a:t>ⅰ</a:t>
            </a:r>
            <a:r>
              <a:rPr lang="ja-JP" altLang="en-US" sz="2000" dirty="0">
                <a:solidFill>
                  <a:prstClr val="black"/>
                </a:solidFill>
              </a:rPr>
              <a:t>）</a:t>
            </a:r>
            <a:r>
              <a:rPr lang="ja-JP" altLang="en-US" sz="2000" dirty="0" smtClean="0">
                <a:solidFill>
                  <a:prstClr val="black"/>
                </a:solidFill>
              </a:rPr>
              <a:t>他のサービス事業所において、当該利用者について、栄養状態のスクリーニングを行い、口腔・栄養スクリーニング加算</a:t>
            </a:r>
            <a:r>
              <a:rPr lang="en-US" altLang="ja-JP" sz="2000" dirty="0" smtClean="0">
                <a:solidFill>
                  <a:prstClr val="black"/>
                </a:solidFill>
              </a:rPr>
              <a:t>(Ⅱ)</a:t>
            </a:r>
            <a:r>
              <a:rPr lang="ja-JP" altLang="en-US" sz="2000" dirty="0" smtClean="0">
                <a:solidFill>
                  <a:prstClr val="black"/>
                </a:solidFill>
              </a:rPr>
              <a:t>を算定している場合を除き、口腔・栄養スクリーニング加算を算定している。</a:t>
            </a:r>
            <a:endParaRPr lang="en-US" altLang="ja-JP" sz="2000" dirty="0" smtClean="0">
              <a:solidFill>
                <a:prstClr val="black"/>
              </a:solidFill>
            </a:endParaRPr>
          </a:p>
          <a:p>
            <a:pPr marL="357188" indent="-185738">
              <a:lnSpc>
                <a:spcPts val="2200"/>
              </a:lnSpc>
            </a:pPr>
            <a:r>
              <a:rPr lang="en-US" altLang="ja-JP" sz="2000" dirty="0" smtClean="0">
                <a:solidFill>
                  <a:prstClr val="black"/>
                </a:solidFill>
              </a:rPr>
              <a:t>ⅱ</a:t>
            </a:r>
            <a:r>
              <a:rPr lang="ja-JP" altLang="en-US" sz="2000" dirty="0" smtClean="0">
                <a:solidFill>
                  <a:prstClr val="black"/>
                </a:solidFill>
              </a:rPr>
              <a:t>）当該利用者について、口腔の健康状態の評価の結果、居宅療養管理指導が必要であると歯科医師が判断し、初回の居宅療養管理指導を行った日の属する月を除き、指定居宅療養管理指導事業所が歯科医師又は歯科衛生士が行う居宅療養管理指導費を算定している。</a:t>
            </a:r>
            <a:endParaRPr lang="en-US" altLang="ja-JP" sz="2000" dirty="0" smtClean="0">
              <a:solidFill>
                <a:prstClr val="black"/>
              </a:solidFill>
            </a:endParaRPr>
          </a:p>
          <a:p>
            <a:pPr marL="357188" indent="-185738">
              <a:lnSpc>
                <a:spcPts val="2200"/>
              </a:lnSpc>
            </a:pPr>
            <a:r>
              <a:rPr lang="en-US" altLang="ja-JP" sz="2000" dirty="0" smtClean="0">
                <a:solidFill>
                  <a:prstClr val="black"/>
                </a:solidFill>
              </a:rPr>
              <a:t>ⅲ</a:t>
            </a:r>
            <a:r>
              <a:rPr lang="ja-JP" altLang="en-US" sz="2000" dirty="0" smtClean="0">
                <a:solidFill>
                  <a:prstClr val="black"/>
                </a:solidFill>
              </a:rPr>
              <a:t>）当該事業所以外の介護サービス事業所において、当該利用者について、口腔連携強化加算を算定している。</a:t>
            </a:r>
            <a:endParaRPr lang="ja-JP" altLang="en-US" dirty="0"/>
          </a:p>
        </p:txBody>
      </p:sp>
      <p:sp>
        <p:nvSpPr>
          <p:cNvPr id="5" name="正方形/長方形 4"/>
          <p:cNvSpPr/>
          <p:nvPr/>
        </p:nvSpPr>
        <p:spPr>
          <a:xfrm>
            <a:off x="128588" y="5026570"/>
            <a:ext cx="12063412" cy="1862048"/>
          </a:xfrm>
          <a:prstGeom prst="rect">
            <a:avLst/>
          </a:prstGeom>
        </p:spPr>
        <p:txBody>
          <a:bodyPr wrap="square">
            <a:spAutoFit/>
          </a:bodyPr>
          <a:lstStyle/>
          <a:p>
            <a:pPr marL="185738" indent="-185738">
              <a:lnSpc>
                <a:spcPts val="2300"/>
              </a:lnSpc>
            </a:pPr>
            <a:r>
              <a:rPr lang="en-US" altLang="ja-JP" sz="2000" dirty="0" smtClean="0"/>
              <a:t>※</a:t>
            </a:r>
            <a:r>
              <a:rPr lang="ja-JP" altLang="en-US" sz="2000" dirty="0" smtClean="0"/>
              <a:t> </a:t>
            </a:r>
            <a:r>
              <a:rPr lang="ja-JP" altLang="en-US" sz="2000" dirty="0"/>
              <a:t>口腔の健康状態の評価をそれぞれ利用者について行い、評価した情報を歯科医療</a:t>
            </a:r>
            <a:r>
              <a:rPr lang="ja-JP" altLang="en-US" sz="2000" dirty="0" smtClean="0"/>
              <a:t>機関（</a:t>
            </a:r>
            <a:r>
              <a:rPr lang="ja-JP" altLang="en-US" sz="2000" dirty="0"/>
              <a:t>連携歯科医療機関・かかりつけ歯科医等のいずれか又は両方</a:t>
            </a:r>
            <a:r>
              <a:rPr lang="ja-JP" altLang="en-US" sz="2000" dirty="0" smtClean="0"/>
              <a:t>）及び</a:t>
            </a:r>
            <a:r>
              <a:rPr lang="ja-JP" altLang="en-US" sz="2000" dirty="0"/>
              <a:t>当該</a:t>
            </a:r>
            <a:r>
              <a:rPr lang="ja-JP" altLang="en-US" sz="2000" dirty="0" smtClean="0"/>
              <a:t>利用者</a:t>
            </a:r>
            <a:r>
              <a:rPr lang="ja-JP" altLang="en-US" sz="2000" dirty="0"/>
              <a:t>を担当する介護支援専門員に対し、別紙</a:t>
            </a:r>
            <a:r>
              <a:rPr lang="ja-JP" altLang="en-US" sz="2000" dirty="0" smtClean="0"/>
              <a:t>様式</a:t>
            </a:r>
            <a:r>
              <a:rPr lang="en-US" altLang="ja-JP" sz="2000" dirty="0" smtClean="0"/>
              <a:t>8</a:t>
            </a:r>
            <a:r>
              <a:rPr lang="ja-JP" altLang="en-US" sz="2000" dirty="0" smtClean="0"/>
              <a:t>（口腔</a:t>
            </a:r>
            <a:r>
              <a:rPr lang="ja-JP" altLang="en-US" sz="2000" dirty="0"/>
              <a:t>連携</a:t>
            </a:r>
            <a:r>
              <a:rPr lang="ja-JP" altLang="en-US" sz="2000" dirty="0" smtClean="0"/>
              <a:t>強化加算に係る口腔の健康状態の評価及び情報提供書）等</a:t>
            </a:r>
            <a:r>
              <a:rPr lang="ja-JP" altLang="en-US" sz="2000" dirty="0"/>
              <a:t>により提供すること</a:t>
            </a:r>
            <a:r>
              <a:rPr lang="ja-JP" altLang="en-US" sz="2000" dirty="0" smtClean="0"/>
              <a:t>。</a:t>
            </a:r>
            <a:endParaRPr lang="en-US" altLang="ja-JP" sz="2000" dirty="0" smtClean="0"/>
          </a:p>
          <a:p>
            <a:pPr marL="185738" indent="-185738">
              <a:lnSpc>
                <a:spcPts val="2300"/>
              </a:lnSpc>
            </a:pPr>
            <a:r>
              <a:rPr lang="en-US" altLang="ja-JP" sz="2000" dirty="0" smtClean="0"/>
              <a:t>※</a:t>
            </a:r>
            <a:r>
              <a:rPr lang="ja-JP" altLang="en-US" sz="2000" dirty="0"/>
              <a:t>別途</a:t>
            </a:r>
            <a:r>
              <a:rPr lang="ja-JP" altLang="en-US" sz="2000" dirty="0" smtClean="0"/>
              <a:t>通知「</a:t>
            </a:r>
            <a:r>
              <a:rPr lang="ja-JP" altLang="en-US" sz="2000" dirty="0"/>
              <a:t>リハビリテーション・個別機能訓練、 栄養、口腔の実施及び一体的取組について</a:t>
            </a:r>
            <a:r>
              <a:rPr lang="ja-JP" altLang="en-US" sz="2000" dirty="0" smtClean="0"/>
              <a:t>」及び</a:t>
            </a:r>
            <a:r>
              <a:rPr lang="ja-JP" altLang="en-US" sz="2000" dirty="0"/>
              <a:t>「入院（所）中及び在宅等における療養中の患者に対する口腔の健康状態の確認に関する基本的な考え方」（</a:t>
            </a:r>
            <a:r>
              <a:rPr lang="ja-JP" altLang="en-US" sz="2000" dirty="0" smtClean="0"/>
              <a:t>令和</a:t>
            </a:r>
            <a:r>
              <a:rPr lang="en-US" altLang="ja-JP" sz="2000" dirty="0" smtClean="0"/>
              <a:t>6</a:t>
            </a:r>
            <a:r>
              <a:rPr lang="ja-JP" altLang="en-US" sz="2000" dirty="0" smtClean="0"/>
              <a:t>年</a:t>
            </a:r>
            <a:r>
              <a:rPr lang="en-US" altLang="ja-JP" sz="2000" dirty="0" smtClean="0"/>
              <a:t>3</a:t>
            </a:r>
            <a:r>
              <a:rPr lang="ja-JP" altLang="en-US" sz="2000" dirty="0" smtClean="0"/>
              <a:t>月</a:t>
            </a:r>
            <a:r>
              <a:rPr lang="ja-JP" altLang="en-US" sz="2000" dirty="0"/>
              <a:t>日本歯科医学会）等を参考にすること。</a:t>
            </a:r>
          </a:p>
        </p:txBody>
      </p:sp>
    </p:spTree>
    <p:extLst>
      <p:ext uri="{BB962C8B-B14F-4D97-AF65-F5344CB8AC3E}">
        <p14:creationId xmlns:p14="http://schemas.microsoft.com/office/powerpoint/2010/main" val="37442441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260097"/>
            <a:ext cx="2743200" cy="365125"/>
          </a:xfrm>
        </p:spPr>
        <p:txBody>
          <a:bodyPr/>
          <a:lstStyle/>
          <a:p>
            <a:fld id="{41D9830F-53EB-46B6-9EC0-C4C68F82A889}" type="slidenum">
              <a:rPr kumimoji="1" lang="ja-JP" altLang="en-US" smtClean="0"/>
              <a:t>87</a:t>
            </a:fld>
            <a:endParaRPr kumimoji="1" lang="ja-JP" altLang="en-US" dirty="0"/>
          </a:p>
        </p:txBody>
      </p:sp>
      <p:sp>
        <p:nvSpPr>
          <p:cNvPr id="3" name="正方形/長方形 2"/>
          <p:cNvSpPr/>
          <p:nvPr/>
        </p:nvSpPr>
        <p:spPr>
          <a:xfrm>
            <a:off x="0" y="0"/>
            <a:ext cx="12192000" cy="5986254"/>
          </a:xfrm>
          <a:prstGeom prst="rect">
            <a:avLst/>
          </a:prstGeom>
        </p:spPr>
        <p:txBody>
          <a:bodyPr wrap="square">
            <a:spAutoFit/>
          </a:bodyPr>
          <a:lstStyle/>
          <a:p>
            <a:r>
              <a:rPr lang="ja-JP" altLang="en-US" sz="2000" b="1" dirty="0" smtClean="0"/>
              <a:t>（１０）</a:t>
            </a:r>
            <a:r>
              <a:rPr lang="ja-JP" altLang="en-US" sz="2000" b="1" dirty="0"/>
              <a:t>サービス提供体制強化加算　</a:t>
            </a:r>
            <a:r>
              <a:rPr lang="en-US" altLang="ja-JP" sz="2000" dirty="0"/>
              <a:t>※</a:t>
            </a:r>
            <a:r>
              <a:rPr lang="ja-JP" altLang="en-US" sz="2000" dirty="0"/>
              <a:t>体制届が必要</a:t>
            </a:r>
            <a:endParaRPr lang="en-US" altLang="ja-JP" sz="2000" dirty="0"/>
          </a:p>
          <a:p>
            <a:pPr marL="542925" indent="-542925"/>
            <a:r>
              <a:rPr lang="en-US" altLang="ja-JP" sz="2000" spc="-20" dirty="0" smtClean="0"/>
              <a:t>※ </a:t>
            </a:r>
            <a:r>
              <a:rPr lang="ja-JP" altLang="en-US" sz="2000" spc="-20" dirty="0" smtClean="0"/>
              <a:t>加算</a:t>
            </a:r>
            <a:r>
              <a:rPr lang="en-US" altLang="ja-JP" sz="2000" spc="-20" dirty="0"/>
              <a:t>(Ⅰ</a:t>
            </a:r>
            <a:r>
              <a:rPr lang="en-US" altLang="ja-JP" sz="2000" spc="-20" dirty="0" smtClean="0"/>
              <a:t>)(Ⅱ)(Ⅲ)</a:t>
            </a:r>
            <a:r>
              <a:rPr lang="ja-JP" altLang="en-US" sz="2000" spc="-20" dirty="0" smtClean="0"/>
              <a:t>のいずれかを算定している場合は、その他のサービス提供体制強化加算は算定できない。</a:t>
            </a:r>
            <a:endParaRPr lang="en-US" altLang="ja-JP" sz="2000" spc="-20" dirty="0" smtClean="0"/>
          </a:p>
          <a:p>
            <a:pPr marL="542925" indent="-542925"/>
            <a:r>
              <a:rPr lang="ja-JP" altLang="en-US" sz="2000" dirty="0" smtClean="0"/>
              <a:t>① </a:t>
            </a:r>
            <a:r>
              <a:rPr lang="ja-JP" altLang="en-US" sz="2000" dirty="0"/>
              <a:t>次のいずれにも適合すること。</a:t>
            </a:r>
            <a:endParaRPr lang="en-US" altLang="ja-JP" sz="2000" dirty="0"/>
          </a:p>
          <a:p>
            <a:pPr marL="271463" indent="-180975"/>
            <a:r>
              <a:rPr lang="en-US" altLang="ja-JP" sz="2000" dirty="0" smtClean="0"/>
              <a:t>ⅰ</a:t>
            </a:r>
            <a:r>
              <a:rPr lang="ja-JP" altLang="en-US" sz="2000" dirty="0" smtClean="0"/>
              <a:t>）事業所</a:t>
            </a:r>
            <a:r>
              <a:rPr lang="ja-JP" altLang="en-US" sz="2000" dirty="0"/>
              <a:t>の全ての</a:t>
            </a:r>
            <a:r>
              <a:rPr lang="ja-JP" altLang="en-US" sz="2000" dirty="0" smtClean="0"/>
              <a:t>従業者（オペレーター、定期巡回サービスを行う訪問介護員等、随時訪問サービスを行う訪問介護員等、訪問看護サービスを行う看護師等。以下「従業者」）に</a:t>
            </a:r>
            <a:r>
              <a:rPr lang="ja-JP" altLang="en-US" sz="2000" dirty="0"/>
              <a:t>対し</a:t>
            </a:r>
            <a:r>
              <a:rPr lang="en-US" altLang="ja-JP" sz="2000" dirty="0"/>
              <a:t>､</a:t>
            </a:r>
            <a:r>
              <a:rPr lang="ja-JP" altLang="en-US" sz="2000" dirty="0"/>
              <a:t>従業者ごとに研修計画を作成し</a:t>
            </a:r>
            <a:r>
              <a:rPr lang="en-US" altLang="ja-JP" sz="2000" dirty="0"/>
              <a:t>､</a:t>
            </a:r>
            <a:r>
              <a:rPr lang="ja-JP" altLang="en-US" sz="2000" dirty="0"/>
              <a:t>研修を実施又は実施を予定している</a:t>
            </a:r>
            <a:r>
              <a:rPr lang="ja-JP" altLang="en-US" sz="2000" dirty="0" smtClean="0"/>
              <a:t>。</a:t>
            </a:r>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sz="2000" dirty="0" smtClean="0"/>
          </a:p>
          <a:p>
            <a:pPr marL="271463" indent="-180975"/>
            <a:r>
              <a:rPr lang="en-US" altLang="ja-JP" sz="2000" dirty="0" smtClean="0"/>
              <a:t>ⅱ</a:t>
            </a:r>
            <a:r>
              <a:rPr lang="ja-JP" altLang="en-US" sz="2000" dirty="0" smtClean="0"/>
              <a:t>）利用者</a:t>
            </a:r>
            <a:r>
              <a:rPr lang="ja-JP" altLang="en-US" sz="2000" dirty="0"/>
              <a:t>に関する情報若しくはサービス提供に当たっての留意事項の伝達又は従業者の技術指導を目的とした会議を</a:t>
            </a:r>
            <a:r>
              <a:rPr lang="ja-JP" altLang="en-US" sz="2000" dirty="0" smtClean="0"/>
              <a:t>定期的（概ね</a:t>
            </a:r>
            <a:r>
              <a:rPr lang="en-US" altLang="ja-JP" sz="2000" dirty="0" smtClean="0"/>
              <a:t>1</a:t>
            </a:r>
            <a:r>
              <a:rPr lang="ja-JP" altLang="en-US" sz="2000" dirty="0" smtClean="0"/>
              <a:t>月に</a:t>
            </a:r>
            <a:r>
              <a:rPr lang="en-US" altLang="ja-JP" sz="2000" dirty="0" smtClean="0"/>
              <a:t>1</a:t>
            </a:r>
            <a:r>
              <a:rPr lang="ja-JP" altLang="en-US" sz="2000" dirty="0" smtClean="0"/>
              <a:t>回以上）に</a:t>
            </a:r>
            <a:r>
              <a:rPr lang="ja-JP" altLang="en-US" sz="2000" dirty="0"/>
              <a:t>開催している</a:t>
            </a:r>
            <a:r>
              <a:rPr lang="ja-JP" altLang="en-US" sz="2000" dirty="0" smtClean="0"/>
              <a:t>。（</a:t>
            </a:r>
            <a:r>
              <a:rPr lang="ja-JP" altLang="en-US" sz="2000" dirty="0"/>
              <a:t>テレビ電話装置</a:t>
            </a:r>
            <a:r>
              <a:rPr lang="ja-JP" altLang="en-US" sz="2000" dirty="0" smtClean="0"/>
              <a:t>等の活用可）</a:t>
            </a:r>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sz="2000" dirty="0" smtClean="0"/>
          </a:p>
          <a:p>
            <a:pPr marL="542925" indent="-457200"/>
            <a:endParaRPr lang="en-US" altLang="ja-JP" sz="2000" dirty="0" smtClean="0"/>
          </a:p>
          <a:p>
            <a:pPr marL="542925" indent="-357188"/>
            <a:endParaRPr lang="en-US" altLang="ja-JP" sz="2000" dirty="0"/>
          </a:p>
          <a:p>
            <a:endParaRPr lang="en-US" altLang="ja-JP" dirty="0"/>
          </a:p>
        </p:txBody>
      </p:sp>
      <p:sp>
        <p:nvSpPr>
          <p:cNvPr id="5" name="正方形/長方形 4"/>
          <p:cNvSpPr/>
          <p:nvPr/>
        </p:nvSpPr>
        <p:spPr>
          <a:xfrm>
            <a:off x="371475" y="1845558"/>
            <a:ext cx="11737397" cy="1200329"/>
          </a:xfrm>
          <a:prstGeom prst="rect">
            <a:avLst/>
          </a:prstGeom>
          <a:ln w="6350">
            <a:solidFill>
              <a:schemeClr val="tx1"/>
            </a:solidFill>
            <a:prstDash val="sysDot"/>
          </a:ln>
        </p:spPr>
        <p:txBody>
          <a:bodyPr wrap="square" bIns="0" anchor="ctr" anchorCtr="0">
            <a:spAutoFit/>
          </a:bodyPr>
          <a:lstStyle/>
          <a:p>
            <a:pPr marL="185738" indent="-185738"/>
            <a:r>
              <a:rPr lang="en-US" altLang="ja-JP" sz="2000" dirty="0" smtClean="0"/>
              <a:t>【</a:t>
            </a:r>
            <a:r>
              <a:rPr lang="ja-JP" altLang="en-US" sz="2000" dirty="0" smtClean="0"/>
              <a:t>従</a:t>
            </a:r>
            <a:r>
              <a:rPr lang="ja-JP" altLang="en-US" sz="2000" dirty="0"/>
              <a:t>業者ごとの「研修計画</a:t>
            </a:r>
            <a:r>
              <a:rPr lang="ja-JP" altLang="en-US" sz="2000" dirty="0" smtClean="0"/>
              <a:t>」</a:t>
            </a:r>
            <a:r>
              <a:rPr lang="en-US" altLang="ja-JP" sz="2000" dirty="0" smtClean="0"/>
              <a:t>】</a:t>
            </a:r>
            <a:endParaRPr lang="en-US" altLang="ja-JP" sz="2000" dirty="0"/>
          </a:p>
          <a:p>
            <a:pPr indent="171450">
              <a:lnSpc>
                <a:spcPts val="2200"/>
              </a:lnSpc>
            </a:pPr>
            <a:r>
              <a:rPr lang="ja-JP" altLang="en-US" sz="2000" dirty="0"/>
              <a:t>当該事業所におけるサービス従事者の資質向上のための研修内容と当該研修実施のための勤務体制の確保を定めるとともに、従業者について個別具体的な研修の目標、内容、研修期間、実施時期等を定めた計画を策定しなければならない。</a:t>
            </a:r>
            <a:endParaRPr lang="en-US" altLang="ja-JP" sz="2000" dirty="0"/>
          </a:p>
        </p:txBody>
      </p:sp>
      <p:sp>
        <p:nvSpPr>
          <p:cNvPr id="6" name="正方形/長方形 5"/>
          <p:cNvSpPr/>
          <p:nvPr/>
        </p:nvSpPr>
        <p:spPr>
          <a:xfrm>
            <a:off x="371477" y="3686461"/>
            <a:ext cx="11737396" cy="3111108"/>
          </a:xfrm>
          <a:prstGeom prst="rect">
            <a:avLst/>
          </a:prstGeom>
          <a:ln w="6350">
            <a:solidFill>
              <a:schemeClr val="tx1"/>
            </a:solidFill>
            <a:prstDash val="sysDot"/>
          </a:ln>
        </p:spPr>
        <p:txBody>
          <a:bodyPr wrap="square" bIns="0" anchor="ctr" anchorCtr="0">
            <a:spAutoFit/>
          </a:bodyPr>
          <a:lstStyle/>
          <a:p>
            <a:pPr marL="185738" indent="-185738">
              <a:lnSpc>
                <a:spcPts val="2200"/>
              </a:lnSpc>
            </a:pPr>
            <a:r>
              <a:rPr lang="en-US" altLang="ja-JP" sz="2000" dirty="0" smtClean="0"/>
              <a:t>【</a:t>
            </a:r>
            <a:r>
              <a:rPr lang="ja-JP" altLang="en-US" sz="2000" dirty="0"/>
              <a:t>利用者に関する情報若しくはサービス提供に当たっての留意事項の伝達又は従業者の技術指導を目的とした会議</a:t>
            </a:r>
            <a:r>
              <a:rPr lang="en-US" altLang="ja-JP" sz="2000" dirty="0" smtClean="0"/>
              <a:t>】</a:t>
            </a:r>
          </a:p>
          <a:p>
            <a:pPr marL="271463" indent="-185738">
              <a:lnSpc>
                <a:spcPts val="2200"/>
              </a:lnSpc>
            </a:pPr>
            <a:r>
              <a:rPr lang="ja-JP" altLang="en-US" sz="2000" dirty="0" smtClean="0"/>
              <a:t>・当該</a:t>
            </a:r>
            <a:r>
              <a:rPr lang="ja-JP" altLang="en-US" sz="2000" dirty="0"/>
              <a:t>事業所の従業者の全てが参加するものでなければならない</a:t>
            </a:r>
            <a:r>
              <a:rPr lang="ja-JP" altLang="en-US" sz="2000" dirty="0" smtClean="0"/>
              <a:t>。</a:t>
            </a:r>
            <a:endParaRPr lang="en-US" altLang="ja-JP" sz="2000" dirty="0"/>
          </a:p>
          <a:p>
            <a:pPr marL="271463" indent="-185738">
              <a:lnSpc>
                <a:spcPts val="2200"/>
              </a:lnSpc>
            </a:pPr>
            <a:r>
              <a:rPr lang="ja-JP" altLang="en-US" sz="2000" dirty="0" smtClean="0"/>
              <a:t>・</a:t>
            </a:r>
            <a:r>
              <a:rPr lang="ja-JP" altLang="en-US" sz="2000" dirty="0"/>
              <a:t>実施に当たっては、全員が一堂に会して開催する必要はなく、いくつかのグループ別に分かれて開催することができる。</a:t>
            </a:r>
            <a:endParaRPr lang="en-US" altLang="ja-JP" sz="2000" dirty="0"/>
          </a:p>
          <a:p>
            <a:pPr marL="442913" indent="-360363">
              <a:lnSpc>
                <a:spcPts val="2200"/>
              </a:lnSpc>
            </a:pPr>
            <a:r>
              <a:rPr lang="ja-JP" altLang="en-US" sz="2000" dirty="0"/>
              <a:t>・会議の開催状況については、その概要を記録すること。</a:t>
            </a:r>
            <a:endParaRPr lang="en-US" altLang="ja-JP" sz="2000" dirty="0"/>
          </a:p>
          <a:p>
            <a:pPr marL="442913" indent="-442913">
              <a:lnSpc>
                <a:spcPts val="2200"/>
              </a:lnSpc>
            </a:pPr>
            <a:r>
              <a:rPr lang="en-US" altLang="ja-JP" sz="2000" dirty="0" smtClean="0"/>
              <a:t>【</a:t>
            </a:r>
            <a:r>
              <a:rPr lang="ja-JP" altLang="en-US" sz="2000" dirty="0"/>
              <a:t>利用者に関する情報若しくはサービス提供に当たっての留意事項</a:t>
            </a:r>
            <a:r>
              <a:rPr lang="en-US" altLang="ja-JP" sz="2000" dirty="0"/>
              <a:t>】</a:t>
            </a:r>
          </a:p>
          <a:p>
            <a:pPr marL="442913" indent="-257175">
              <a:lnSpc>
                <a:spcPts val="2200"/>
              </a:lnSpc>
            </a:pPr>
            <a:r>
              <a:rPr lang="ja-JP" altLang="en-US" sz="2000" dirty="0"/>
              <a:t>少なくとも、次に掲げる留意事項について、その変化の動向を含め、記載しなければならない。</a:t>
            </a:r>
          </a:p>
          <a:p>
            <a:pPr marL="271463">
              <a:lnSpc>
                <a:spcPts val="2100"/>
              </a:lnSpc>
            </a:pPr>
            <a:r>
              <a:rPr lang="ja-JP" altLang="en-US" sz="2000" dirty="0"/>
              <a:t>⑴ 利用者のＡＤＬや</a:t>
            </a:r>
            <a:r>
              <a:rPr lang="ja-JP" altLang="en-US" sz="2000" dirty="0" smtClean="0"/>
              <a:t>意欲　　　　　⑵ </a:t>
            </a:r>
            <a:r>
              <a:rPr lang="ja-JP" altLang="en-US" sz="2000" dirty="0"/>
              <a:t>利用者の主な訴えやサービス提供時の特段の要望</a:t>
            </a:r>
          </a:p>
          <a:p>
            <a:pPr marL="271463">
              <a:lnSpc>
                <a:spcPts val="2100"/>
              </a:lnSpc>
            </a:pPr>
            <a:r>
              <a:rPr lang="ja-JP" altLang="en-US" sz="2000" dirty="0"/>
              <a:t>⑶ 家庭</a:t>
            </a:r>
            <a:r>
              <a:rPr lang="ja-JP" altLang="en-US" sz="2000" dirty="0" smtClean="0"/>
              <a:t>環境　　　　　　　　　　　⑷ </a:t>
            </a:r>
            <a:r>
              <a:rPr lang="ja-JP" altLang="en-US" sz="2000" dirty="0"/>
              <a:t>前回のサービス提供時の状況</a:t>
            </a:r>
            <a:endParaRPr lang="en-US" altLang="ja-JP" sz="2000" dirty="0"/>
          </a:p>
          <a:p>
            <a:pPr marL="271463">
              <a:lnSpc>
                <a:spcPts val="2100"/>
              </a:lnSpc>
            </a:pPr>
            <a:r>
              <a:rPr lang="ja-JP" altLang="en-US" sz="2000" dirty="0"/>
              <a:t>⑸ その他サービス提供に当たって必要な</a:t>
            </a:r>
            <a:r>
              <a:rPr lang="ja-JP" altLang="en-US" sz="2000" dirty="0" smtClean="0"/>
              <a:t>事項</a:t>
            </a:r>
            <a:endParaRPr lang="en-US" altLang="ja-JP" sz="2000" dirty="0" smtClean="0"/>
          </a:p>
        </p:txBody>
      </p:sp>
    </p:spTree>
    <p:extLst>
      <p:ext uri="{BB962C8B-B14F-4D97-AF65-F5344CB8AC3E}">
        <p14:creationId xmlns:p14="http://schemas.microsoft.com/office/powerpoint/2010/main" val="40152946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88</a:t>
            </a:fld>
            <a:endParaRPr kumimoji="1" lang="ja-JP" altLang="en-US" dirty="0"/>
          </a:p>
        </p:txBody>
      </p:sp>
      <p:sp>
        <p:nvSpPr>
          <p:cNvPr id="3" name="正方形/長方形 2"/>
          <p:cNvSpPr/>
          <p:nvPr/>
        </p:nvSpPr>
        <p:spPr>
          <a:xfrm>
            <a:off x="0" y="0"/>
            <a:ext cx="12192000" cy="5109091"/>
          </a:xfrm>
          <a:prstGeom prst="rect">
            <a:avLst/>
          </a:prstGeom>
        </p:spPr>
        <p:txBody>
          <a:bodyPr wrap="square" bIns="0">
            <a:spAutoFit/>
          </a:bodyPr>
          <a:lstStyle/>
          <a:p>
            <a:pPr marL="442913" indent="-171450"/>
            <a:r>
              <a:rPr lang="en-US" altLang="ja-JP" sz="2000" dirty="0" smtClean="0"/>
              <a:t>ⅲ</a:t>
            </a:r>
            <a:r>
              <a:rPr lang="ja-JP" altLang="en-US" sz="2000" dirty="0" smtClean="0"/>
              <a:t>）事業所の全ての従業者に対し、健康診断を定期的（</a:t>
            </a:r>
            <a:r>
              <a:rPr lang="ja-JP" altLang="en-US" sz="2000" dirty="0"/>
              <a:t>事業主の費用負担に</a:t>
            </a:r>
            <a:r>
              <a:rPr lang="ja-JP" altLang="en-US" sz="2000" dirty="0" smtClean="0"/>
              <a:t>より、少なくとも</a:t>
            </a:r>
            <a:r>
              <a:rPr lang="en-US" altLang="ja-JP" sz="2000" dirty="0" smtClean="0"/>
              <a:t>1</a:t>
            </a:r>
            <a:r>
              <a:rPr lang="ja-JP" altLang="en-US" sz="2000" dirty="0" smtClean="0"/>
              <a:t>年以内ごとに</a:t>
            </a:r>
            <a:r>
              <a:rPr lang="en-US" altLang="ja-JP" sz="2000" dirty="0" smtClean="0"/>
              <a:t>1</a:t>
            </a:r>
            <a:r>
              <a:rPr lang="ja-JP" altLang="en-US" sz="2000" dirty="0" smtClean="0"/>
              <a:t>回）に実施すること。</a:t>
            </a:r>
            <a:endParaRPr lang="en-US" altLang="ja-JP" sz="2000" dirty="0"/>
          </a:p>
          <a:p>
            <a:pPr marL="542925" indent="-542925"/>
            <a:r>
              <a:rPr lang="en-US" altLang="ja-JP" sz="2000" dirty="0" smtClean="0"/>
              <a:t>【</a:t>
            </a:r>
            <a:r>
              <a:rPr lang="ja-JP" altLang="en-US" sz="2000" dirty="0"/>
              <a:t>サービス提供体制強化加算</a:t>
            </a:r>
            <a:r>
              <a:rPr lang="en-US" altLang="ja-JP" sz="2000" dirty="0"/>
              <a:t>(Ⅰ)】</a:t>
            </a:r>
            <a:r>
              <a:rPr lang="ja-JP" altLang="en-US" sz="2000" dirty="0"/>
              <a:t>　</a:t>
            </a:r>
            <a:r>
              <a:rPr lang="en-US" altLang="ja-JP" sz="2000" dirty="0"/>
              <a:t>750</a:t>
            </a:r>
            <a:r>
              <a:rPr lang="ja-JP" altLang="en-US" sz="2000" dirty="0"/>
              <a:t>単位／</a:t>
            </a:r>
            <a:r>
              <a:rPr lang="ja-JP" altLang="en-US" sz="2000" dirty="0" smtClean="0"/>
              <a:t>月（基本報酬</a:t>
            </a:r>
            <a:r>
              <a:rPr lang="en-US" altLang="ja-JP" sz="2000" dirty="0" smtClean="0"/>
              <a:t>Ⅲ</a:t>
            </a:r>
            <a:r>
              <a:rPr lang="ja-JP" altLang="en-US" sz="2000" dirty="0" smtClean="0"/>
              <a:t>を算定している場合は</a:t>
            </a:r>
            <a:r>
              <a:rPr lang="en-US" altLang="ja-JP" sz="2000" dirty="0" smtClean="0"/>
              <a:t>22</a:t>
            </a:r>
            <a:r>
              <a:rPr lang="ja-JP" altLang="en-US" sz="2000" dirty="0" smtClean="0"/>
              <a:t>単位／日）</a:t>
            </a:r>
            <a:endParaRPr lang="en-US" altLang="ja-JP" sz="2000" dirty="0" smtClean="0"/>
          </a:p>
          <a:p>
            <a:pPr marL="542925" indent="-357188"/>
            <a:r>
              <a:rPr lang="ja-JP" altLang="en-US" sz="2000" dirty="0" smtClean="0"/>
              <a:t>上記</a:t>
            </a:r>
            <a:r>
              <a:rPr lang="ja-JP" altLang="en-US" sz="2000" dirty="0"/>
              <a:t>①に加え、次のいずれかに適合する。</a:t>
            </a:r>
            <a:endParaRPr lang="en-US" altLang="ja-JP" sz="2000" dirty="0"/>
          </a:p>
          <a:p>
            <a:pPr marL="442913" indent="-171450"/>
            <a:r>
              <a:rPr lang="ja-JP" altLang="en-US" sz="2000" dirty="0"/>
              <a:t>・事業所</a:t>
            </a:r>
            <a:r>
              <a:rPr lang="ja-JP" altLang="en-US" sz="2000" dirty="0" smtClean="0"/>
              <a:t>の訪問介護員等の</a:t>
            </a:r>
            <a:r>
              <a:rPr lang="ja-JP" altLang="en-US" sz="2000" dirty="0"/>
              <a:t>総数のうち、介護福祉士の占める割合が</a:t>
            </a:r>
            <a:r>
              <a:rPr lang="en-US" altLang="ja-JP" sz="2000" dirty="0"/>
              <a:t>100</a:t>
            </a:r>
            <a:r>
              <a:rPr lang="ja-JP" altLang="en-US" sz="2000" dirty="0"/>
              <a:t>分</a:t>
            </a:r>
            <a:r>
              <a:rPr lang="ja-JP" altLang="en-US" sz="2000" dirty="0" smtClean="0"/>
              <a:t>の</a:t>
            </a:r>
            <a:r>
              <a:rPr lang="en-US" altLang="ja-JP" sz="2000" dirty="0" smtClean="0"/>
              <a:t>60</a:t>
            </a:r>
            <a:r>
              <a:rPr lang="ja-JP" altLang="en-US" sz="2000" dirty="0"/>
              <a:t>以上。</a:t>
            </a:r>
            <a:endParaRPr lang="en-US" altLang="ja-JP" sz="2000" dirty="0"/>
          </a:p>
          <a:p>
            <a:pPr marL="442913" indent="-171450"/>
            <a:r>
              <a:rPr lang="ja-JP" altLang="en-US" sz="2000" dirty="0"/>
              <a:t>・</a:t>
            </a:r>
            <a:r>
              <a:rPr lang="ja-JP" altLang="en-US" sz="2000" spc="-50" dirty="0"/>
              <a:t>事業所</a:t>
            </a:r>
            <a:r>
              <a:rPr lang="ja-JP" altLang="en-US" sz="2000" spc="-50" dirty="0" smtClean="0"/>
              <a:t>の訪問介護員等の</a:t>
            </a:r>
            <a:r>
              <a:rPr lang="ja-JP" altLang="en-US" sz="2000" spc="-50" dirty="0"/>
              <a:t>総数のうち、勤続年数</a:t>
            </a:r>
            <a:r>
              <a:rPr lang="en-US" altLang="ja-JP" sz="2000" spc="-50" dirty="0"/>
              <a:t>10</a:t>
            </a:r>
            <a:r>
              <a:rPr lang="ja-JP" altLang="en-US" sz="2000" spc="-50" dirty="0"/>
              <a:t>年以上の介護福祉士の占める割合が、</a:t>
            </a:r>
            <a:r>
              <a:rPr lang="en-US" altLang="ja-JP" sz="2000" spc="-50" dirty="0"/>
              <a:t>100</a:t>
            </a:r>
            <a:r>
              <a:rPr lang="ja-JP" altLang="en-US" sz="2000" spc="-50" dirty="0"/>
              <a:t>分の</a:t>
            </a:r>
            <a:r>
              <a:rPr lang="en-US" altLang="ja-JP" sz="2000" spc="-50" dirty="0"/>
              <a:t>25</a:t>
            </a:r>
            <a:r>
              <a:rPr lang="ja-JP" altLang="en-US" sz="2000" spc="-50" dirty="0"/>
              <a:t>以上。</a:t>
            </a:r>
            <a:endParaRPr lang="en-US" altLang="ja-JP" sz="2000" spc="-50" dirty="0"/>
          </a:p>
          <a:p>
            <a:pPr marL="542925" indent="-542925"/>
            <a:r>
              <a:rPr lang="en-US" altLang="ja-JP" sz="2000" dirty="0" smtClean="0"/>
              <a:t>【</a:t>
            </a:r>
            <a:r>
              <a:rPr lang="ja-JP" altLang="en-US" sz="2000" dirty="0"/>
              <a:t>サービス提供体制強化加算</a:t>
            </a:r>
            <a:r>
              <a:rPr lang="en-US" altLang="ja-JP" sz="2000" dirty="0"/>
              <a:t>(Ⅱ)】</a:t>
            </a:r>
            <a:r>
              <a:rPr lang="ja-JP" altLang="en-US" sz="2000" dirty="0"/>
              <a:t>　</a:t>
            </a:r>
            <a:r>
              <a:rPr lang="en-US" altLang="ja-JP" sz="2000" dirty="0"/>
              <a:t>640</a:t>
            </a:r>
            <a:r>
              <a:rPr lang="ja-JP" altLang="en-US" sz="2000" dirty="0"/>
              <a:t>単位／月（基本報酬</a:t>
            </a:r>
            <a:r>
              <a:rPr lang="en-US" altLang="ja-JP" sz="2000" dirty="0"/>
              <a:t>Ⅲ</a:t>
            </a:r>
            <a:r>
              <a:rPr lang="ja-JP" altLang="en-US" sz="2000" dirty="0"/>
              <a:t>を算定している場合</a:t>
            </a:r>
            <a:r>
              <a:rPr lang="ja-JP" altLang="en-US" sz="2000" dirty="0" smtClean="0"/>
              <a:t>は</a:t>
            </a:r>
            <a:r>
              <a:rPr lang="en-US" altLang="ja-JP" sz="2000" dirty="0" smtClean="0"/>
              <a:t>18</a:t>
            </a:r>
            <a:r>
              <a:rPr lang="ja-JP" altLang="en-US" sz="2000" dirty="0" smtClean="0"/>
              <a:t>単位</a:t>
            </a:r>
            <a:r>
              <a:rPr lang="ja-JP" altLang="en-US" sz="2000" dirty="0"/>
              <a:t>／日）</a:t>
            </a:r>
            <a:endParaRPr lang="en-US" altLang="ja-JP" sz="2000" dirty="0"/>
          </a:p>
          <a:p>
            <a:pPr marL="542925" indent="-357188"/>
            <a:r>
              <a:rPr lang="ja-JP" altLang="en-US" sz="2000" dirty="0"/>
              <a:t>上記①に加え、次</a:t>
            </a:r>
            <a:r>
              <a:rPr lang="ja-JP" altLang="en-US" sz="2000" dirty="0" smtClean="0"/>
              <a:t>の</a:t>
            </a:r>
            <a:r>
              <a:rPr lang="ja-JP" altLang="en-US" sz="2000" dirty="0"/>
              <a:t>基準</a:t>
            </a:r>
            <a:r>
              <a:rPr lang="ja-JP" altLang="en-US" sz="2000" dirty="0" smtClean="0"/>
              <a:t>に適合</a:t>
            </a:r>
            <a:r>
              <a:rPr lang="ja-JP" altLang="en-US" sz="2000" dirty="0"/>
              <a:t>する。</a:t>
            </a:r>
            <a:endParaRPr lang="en-US" altLang="ja-JP" sz="2000" dirty="0"/>
          </a:p>
          <a:p>
            <a:pPr marL="442913" indent="-171450">
              <a:tabLst>
                <a:tab pos="442913" algn="l"/>
              </a:tabLst>
            </a:pPr>
            <a:r>
              <a:rPr lang="ja-JP" altLang="en-US" sz="2000" dirty="0"/>
              <a:t>・事業所</a:t>
            </a:r>
            <a:r>
              <a:rPr lang="ja-JP" altLang="en-US" sz="2000" dirty="0" smtClean="0"/>
              <a:t>の訪問介護員等の</a:t>
            </a:r>
            <a:r>
              <a:rPr lang="ja-JP" altLang="en-US" sz="2000" dirty="0"/>
              <a:t>総数のうち、介護福祉士の占める割合が</a:t>
            </a:r>
            <a:r>
              <a:rPr lang="en-US" altLang="ja-JP" sz="2000" dirty="0"/>
              <a:t>100</a:t>
            </a:r>
            <a:r>
              <a:rPr lang="ja-JP" altLang="en-US" sz="2000" dirty="0"/>
              <a:t>分</a:t>
            </a:r>
            <a:r>
              <a:rPr lang="ja-JP" altLang="en-US" sz="2000" dirty="0" smtClean="0"/>
              <a:t>の</a:t>
            </a:r>
            <a:r>
              <a:rPr lang="en-US" altLang="ja-JP" sz="2000" dirty="0" smtClean="0"/>
              <a:t>40</a:t>
            </a:r>
            <a:r>
              <a:rPr lang="ja-JP" altLang="en-US" sz="2000" dirty="0" smtClean="0"/>
              <a:t>以上又</a:t>
            </a:r>
            <a:r>
              <a:rPr lang="ja-JP" altLang="en-US" sz="2000" dirty="0"/>
              <a:t>は</a:t>
            </a:r>
            <a:r>
              <a:rPr lang="ja-JP" altLang="en-US" sz="2000" dirty="0" smtClean="0"/>
              <a:t>介護福祉士、実務者研修修了者及び介護職員基礎研修課程修了者の</a:t>
            </a:r>
            <a:r>
              <a:rPr lang="ja-JP" altLang="en-US" sz="2000" dirty="0"/>
              <a:t>占める割合が</a:t>
            </a:r>
            <a:r>
              <a:rPr lang="en-US" altLang="ja-JP" sz="2000" dirty="0"/>
              <a:t>100</a:t>
            </a:r>
            <a:r>
              <a:rPr lang="ja-JP" altLang="en-US" sz="2000" dirty="0"/>
              <a:t>分</a:t>
            </a:r>
            <a:r>
              <a:rPr lang="ja-JP" altLang="en-US" sz="2000" dirty="0" smtClean="0"/>
              <a:t>の</a:t>
            </a:r>
            <a:r>
              <a:rPr lang="en-US" altLang="ja-JP" sz="2000" dirty="0" smtClean="0"/>
              <a:t>60</a:t>
            </a:r>
            <a:r>
              <a:rPr lang="ja-JP" altLang="en-US" sz="2000" dirty="0"/>
              <a:t>以上。</a:t>
            </a:r>
            <a:endParaRPr lang="en-US" altLang="ja-JP" sz="2000" dirty="0"/>
          </a:p>
          <a:p>
            <a:pPr marL="442913" indent="-442913">
              <a:tabLst>
                <a:tab pos="442913" algn="l"/>
              </a:tabLst>
            </a:pPr>
            <a:r>
              <a:rPr lang="en-US" altLang="ja-JP" sz="2000" dirty="0"/>
              <a:t>【</a:t>
            </a:r>
            <a:r>
              <a:rPr lang="ja-JP" altLang="en-US" sz="2000" dirty="0"/>
              <a:t>サービス提供体制強化加算</a:t>
            </a:r>
            <a:r>
              <a:rPr lang="en-US" altLang="ja-JP" sz="2000" dirty="0" smtClean="0"/>
              <a:t>(Ⅲ)】</a:t>
            </a:r>
            <a:r>
              <a:rPr lang="ja-JP" altLang="en-US" sz="2000" dirty="0" smtClean="0"/>
              <a:t>　</a:t>
            </a:r>
            <a:r>
              <a:rPr lang="en-US" altLang="ja-JP" sz="2000" dirty="0" smtClean="0"/>
              <a:t>350</a:t>
            </a:r>
            <a:r>
              <a:rPr lang="ja-JP" altLang="en-US" sz="2000" dirty="0" smtClean="0"/>
              <a:t>単位／</a:t>
            </a:r>
            <a:r>
              <a:rPr lang="ja-JP" altLang="en-US" sz="2000" dirty="0"/>
              <a:t>月（基本報酬</a:t>
            </a:r>
            <a:r>
              <a:rPr lang="en-US" altLang="ja-JP" sz="2000" dirty="0"/>
              <a:t>Ⅲ</a:t>
            </a:r>
            <a:r>
              <a:rPr lang="ja-JP" altLang="en-US" sz="2000" dirty="0"/>
              <a:t>を算定している場合</a:t>
            </a:r>
            <a:r>
              <a:rPr lang="ja-JP" altLang="en-US" sz="2000" dirty="0" smtClean="0"/>
              <a:t>は</a:t>
            </a:r>
            <a:r>
              <a:rPr lang="en-US" altLang="ja-JP" sz="2000" dirty="0" smtClean="0"/>
              <a:t>6</a:t>
            </a:r>
            <a:r>
              <a:rPr lang="ja-JP" altLang="en-US" sz="2000" dirty="0" smtClean="0"/>
              <a:t>単位</a:t>
            </a:r>
            <a:r>
              <a:rPr lang="ja-JP" altLang="en-US" sz="2000" dirty="0"/>
              <a:t>／日）</a:t>
            </a:r>
            <a:endParaRPr lang="en-US" altLang="ja-JP" sz="2000" dirty="0" smtClean="0"/>
          </a:p>
          <a:p>
            <a:pPr marL="442913" indent="-257175">
              <a:tabLst>
                <a:tab pos="185738" algn="l"/>
                <a:tab pos="442913" algn="l"/>
              </a:tabLst>
            </a:pPr>
            <a:r>
              <a:rPr lang="ja-JP" altLang="en-US" sz="2000" dirty="0" smtClean="0"/>
              <a:t>上記</a:t>
            </a:r>
            <a:r>
              <a:rPr lang="ja-JP" altLang="en-US" sz="2000" dirty="0"/>
              <a:t>①に加え、次のいずれかに適合する</a:t>
            </a:r>
            <a:r>
              <a:rPr lang="ja-JP" altLang="en-US" sz="2000" dirty="0" smtClean="0"/>
              <a:t>。</a:t>
            </a:r>
            <a:endParaRPr lang="en-US" altLang="ja-JP" sz="2000" dirty="0" smtClean="0"/>
          </a:p>
          <a:p>
            <a:pPr marL="442913" indent="-171450"/>
            <a:r>
              <a:rPr lang="ja-JP" altLang="en-US" sz="2000" dirty="0"/>
              <a:t>・事業所の訪問介護員等の総数のうち、介護福祉士の占める割合が</a:t>
            </a:r>
            <a:r>
              <a:rPr lang="en-US" altLang="ja-JP" sz="2000" dirty="0"/>
              <a:t>100</a:t>
            </a:r>
            <a:r>
              <a:rPr lang="ja-JP" altLang="en-US" sz="2000" dirty="0"/>
              <a:t>分</a:t>
            </a:r>
            <a:r>
              <a:rPr lang="ja-JP" altLang="en-US" sz="2000" dirty="0" smtClean="0"/>
              <a:t>の</a:t>
            </a:r>
            <a:r>
              <a:rPr lang="en-US" altLang="ja-JP" sz="2000" dirty="0" smtClean="0"/>
              <a:t>30</a:t>
            </a:r>
            <a:r>
              <a:rPr lang="ja-JP" altLang="en-US" sz="2000" dirty="0" smtClean="0"/>
              <a:t>以上又は介護</a:t>
            </a:r>
            <a:r>
              <a:rPr lang="ja-JP" altLang="en-US" sz="2000" dirty="0"/>
              <a:t>福祉士、実務者研修修了者及び介護職員基礎研修課程修了者の占める割合が</a:t>
            </a:r>
            <a:r>
              <a:rPr lang="en-US" altLang="ja-JP" sz="2000" dirty="0"/>
              <a:t>100</a:t>
            </a:r>
            <a:r>
              <a:rPr lang="ja-JP" altLang="en-US" sz="2000" dirty="0"/>
              <a:t>分</a:t>
            </a:r>
            <a:r>
              <a:rPr lang="ja-JP" altLang="en-US" sz="2000" dirty="0" smtClean="0"/>
              <a:t>の</a:t>
            </a:r>
            <a:r>
              <a:rPr lang="en-US" altLang="ja-JP" sz="2000" dirty="0" smtClean="0"/>
              <a:t>50</a:t>
            </a:r>
            <a:r>
              <a:rPr lang="ja-JP" altLang="en-US" sz="2000" dirty="0"/>
              <a:t>以上。</a:t>
            </a:r>
            <a:endParaRPr lang="en-US" altLang="ja-JP" sz="2000" dirty="0"/>
          </a:p>
          <a:p>
            <a:pPr marL="442913" indent="-171450"/>
            <a:r>
              <a:rPr lang="ja-JP" altLang="en-US" sz="2000" dirty="0" smtClean="0"/>
              <a:t>・</a:t>
            </a:r>
            <a:r>
              <a:rPr lang="ja-JP" altLang="en-US" sz="2000" dirty="0"/>
              <a:t>事業所</a:t>
            </a:r>
            <a:r>
              <a:rPr lang="ja-JP" altLang="en-US" sz="2000" dirty="0" smtClean="0"/>
              <a:t>の従業者の</a:t>
            </a:r>
            <a:r>
              <a:rPr lang="ja-JP" altLang="en-US" sz="2000" dirty="0"/>
              <a:t>総数のうち</a:t>
            </a:r>
            <a:r>
              <a:rPr lang="ja-JP" altLang="en-US" sz="2000" dirty="0" smtClean="0"/>
              <a:t>、常勤職員の</a:t>
            </a:r>
            <a:r>
              <a:rPr lang="ja-JP" altLang="en-US" sz="2000" dirty="0"/>
              <a:t>占める</a:t>
            </a:r>
            <a:r>
              <a:rPr lang="ja-JP" altLang="en-US" sz="2000" dirty="0" smtClean="0"/>
              <a:t>割合</a:t>
            </a:r>
            <a:r>
              <a:rPr lang="ja-JP" altLang="en-US" sz="2000" dirty="0"/>
              <a:t>が、</a:t>
            </a:r>
            <a:r>
              <a:rPr lang="en-US" altLang="ja-JP" sz="2000" dirty="0"/>
              <a:t>100</a:t>
            </a:r>
            <a:r>
              <a:rPr lang="ja-JP" altLang="en-US" sz="2000" dirty="0"/>
              <a:t>分</a:t>
            </a:r>
            <a:r>
              <a:rPr lang="ja-JP" altLang="en-US" sz="2000" dirty="0" smtClean="0"/>
              <a:t>の</a:t>
            </a:r>
            <a:r>
              <a:rPr lang="en-US" altLang="ja-JP" sz="2000" dirty="0" smtClean="0"/>
              <a:t>60</a:t>
            </a:r>
            <a:r>
              <a:rPr lang="ja-JP" altLang="en-US" sz="2000" dirty="0" smtClean="0"/>
              <a:t>以上。</a:t>
            </a:r>
            <a:endParaRPr lang="en-US" altLang="ja-JP" sz="2000" dirty="0" smtClean="0"/>
          </a:p>
          <a:p>
            <a:pPr marL="442913" indent="-171450"/>
            <a:r>
              <a:rPr lang="ja-JP" altLang="en-US" sz="2000" dirty="0"/>
              <a:t>・事業所の従業者の総数のうち、勤続</a:t>
            </a:r>
            <a:r>
              <a:rPr lang="ja-JP" altLang="en-US" sz="2000" dirty="0" smtClean="0"/>
              <a:t>年数</a:t>
            </a:r>
            <a:r>
              <a:rPr lang="en-US" altLang="ja-JP" sz="2000" dirty="0" smtClean="0"/>
              <a:t>7</a:t>
            </a:r>
            <a:r>
              <a:rPr lang="ja-JP" altLang="en-US" sz="2000" dirty="0" smtClean="0"/>
              <a:t>年</a:t>
            </a:r>
            <a:r>
              <a:rPr lang="ja-JP" altLang="en-US" sz="2000" dirty="0"/>
              <a:t>以上</a:t>
            </a:r>
            <a:r>
              <a:rPr lang="ja-JP" altLang="en-US" sz="2000" dirty="0" smtClean="0"/>
              <a:t>の者の</a:t>
            </a:r>
            <a:r>
              <a:rPr lang="ja-JP" altLang="en-US" sz="2000" dirty="0"/>
              <a:t>占める割合が、</a:t>
            </a:r>
            <a:r>
              <a:rPr lang="en-US" altLang="ja-JP" sz="2000" dirty="0"/>
              <a:t>100</a:t>
            </a:r>
            <a:r>
              <a:rPr lang="ja-JP" altLang="en-US" sz="2000" dirty="0"/>
              <a:t>分</a:t>
            </a:r>
            <a:r>
              <a:rPr lang="ja-JP" altLang="en-US" sz="2000" dirty="0" smtClean="0"/>
              <a:t>の</a:t>
            </a:r>
            <a:r>
              <a:rPr lang="en-US" altLang="ja-JP" sz="2000" dirty="0" smtClean="0"/>
              <a:t>30</a:t>
            </a:r>
            <a:r>
              <a:rPr lang="ja-JP" altLang="en-US" sz="2000" dirty="0" smtClean="0"/>
              <a:t>以上。</a:t>
            </a:r>
            <a:endParaRPr lang="en-US" altLang="ja-JP" sz="2000" dirty="0"/>
          </a:p>
          <a:p>
            <a:pPr marL="542925" indent="-457200"/>
            <a:endParaRPr lang="en-US" altLang="ja-JP" sz="600" dirty="0" smtClean="0"/>
          </a:p>
        </p:txBody>
      </p:sp>
      <p:sp>
        <p:nvSpPr>
          <p:cNvPr id="5" name="正方形/長方形 4"/>
          <p:cNvSpPr/>
          <p:nvPr/>
        </p:nvSpPr>
        <p:spPr>
          <a:xfrm>
            <a:off x="159042" y="4978703"/>
            <a:ext cx="11845341" cy="1883011"/>
          </a:xfrm>
          <a:prstGeom prst="rect">
            <a:avLst/>
          </a:prstGeom>
          <a:ln w="6350">
            <a:solidFill>
              <a:schemeClr val="tx1"/>
            </a:solidFill>
          </a:ln>
        </p:spPr>
        <p:txBody>
          <a:bodyPr wrap="square" tIns="36000" bIns="0" anchor="ctr" anchorCtr="0">
            <a:spAutoFit/>
          </a:bodyPr>
          <a:lstStyle/>
          <a:p>
            <a:pPr marL="185738" indent="-185738"/>
            <a:r>
              <a:rPr lang="en-US" altLang="ja-JP" sz="2000" dirty="0" smtClean="0"/>
              <a:t>※ </a:t>
            </a:r>
            <a:r>
              <a:rPr lang="ja-JP" altLang="en-US" sz="2000" dirty="0" smtClean="0"/>
              <a:t>職員</a:t>
            </a:r>
            <a:r>
              <a:rPr lang="ja-JP" altLang="en-US" sz="2000" dirty="0"/>
              <a:t>の割合の算出に当たっては、常勤換算方法により算出した</a:t>
            </a:r>
            <a:r>
              <a:rPr lang="ja-JP" altLang="en-US" sz="2000" dirty="0" smtClean="0"/>
              <a:t>前年度（</a:t>
            </a:r>
            <a:r>
              <a:rPr lang="en-US" altLang="ja-JP" sz="2000" dirty="0" smtClean="0"/>
              <a:t>3</a:t>
            </a:r>
            <a:r>
              <a:rPr lang="ja-JP" altLang="en-US" sz="2000" dirty="0" smtClean="0"/>
              <a:t>月を除く）の</a:t>
            </a:r>
            <a:r>
              <a:rPr lang="ja-JP" altLang="en-US" sz="2000" dirty="0"/>
              <a:t>平均を</a:t>
            </a:r>
            <a:r>
              <a:rPr lang="ja-JP" altLang="en-US" sz="2000" dirty="0" smtClean="0"/>
              <a:t>用</a:t>
            </a:r>
            <a:endParaRPr lang="en-US" altLang="ja-JP" sz="2000" dirty="0" smtClean="0"/>
          </a:p>
          <a:p>
            <a:pPr marL="185738" indent="-185738"/>
            <a:r>
              <a:rPr lang="en-US" altLang="ja-JP" sz="2000" dirty="0" smtClean="0"/>
              <a:t>※ </a:t>
            </a:r>
            <a:r>
              <a:rPr lang="ja-JP" altLang="en-US" sz="2000" dirty="0" smtClean="0"/>
              <a:t>介護福祉士</a:t>
            </a:r>
            <a:r>
              <a:rPr lang="ja-JP" altLang="en-US" sz="2000" dirty="0"/>
              <a:t>又</a:t>
            </a:r>
            <a:r>
              <a:rPr lang="ja-JP" altLang="en-US" sz="2000" dirty="0" smtClean="0"/>
              <a:t>は研修修了者については、各月の前月の末時点で資格を取得している者とすること。</a:t>
            </a:r>
            <a:endParaRPr lang="ja-JP" altLang="en-US" sz="2000" dirty="0"/>
          </a:p>
          <a:p>
            <a:pPr marL="185738" indent="-185738"/>
            <a:r>
              <a:rPr lang="en-US" altLang="ja-JP" sz="2000" dirty="0" smtClean="0"/>
              <a:t>※ </a:t>
            </a:r>
            <a:r>
              <a:rPr lang="ja-JP" altLang="en-US" sz="2000" dirty="0" smtClean="0"/>
              <a:t>勤続年数とは、各月の前月の末時点における勤続年数をいう。</a:t>
            </a:r>
            <a:endParaRPr lang="en-US" altLang="ja-JP" sz="2000" dirty="0" smtClean="0"/>
          </a:p>
          <a:p>
            <a:pPr marL="185738" indent="-185738"/>
            <a:r>
              <a:rPr lang="en-US" altLang="ja-JP" sz="2000" dirty="0" smtClean="0"/>
              <a:t>※ </a:t>
            </a:r>
            <a:r>
              <a:rPr lang="ja-JP" altLang="en-US" sz="2000" dirty="0" smtClean="0"/>
              <a:t>勤続年数の</a:t>
            </a:r>
            <a:r>
              <a:rPr lang="ja-JP" altLang="en-US" sz="2000" dirty="0"/>
              <a:t>算定に当たっては、当該事業所における勤続年数に加え、同一</a:t>
            </a:r>
            <a:r>
              <a:rPr lang="ja-JP" altLang="en-US" sz="2000" dirty="0" smtClean="0"/>
              <a:t>法人等の</a:t>
            </a:r>
            <a:r>
              <a:rPr lang="ja-JP" altLang="en-US" sz="2000" dirty="0"/>
              <a:t>経営する他の</a:t>
            </a:r>
            <a:r>
              <a:rPr lang="ja-JP" altLang="en-US" sz="2000" dirty="0" smtClean="0"/>
              <a:t>介護</a:t>
            </a:r>
            <a:r>
              <a:rPr lang="ja-JP" altLang="en-US" sz="2000" dirty="0"/>
              <a:t>サービス事業所、病院、社会福祉施設等において</a:t>
            </a:r>
            <a:r>
              <a:rPr lang="ja-JP" altLang="en-US" sz="2000" dirty="0" smtClean="0"/>
              <a:t>サービスを</a:t>
            </a:r>
            <a:r>
              <a:rPr lang="ja-JP" altLang="en-US" sz="2000" dirty="0"/>
              <a:t>利用者に直接提供する職員として勤務した年数を含めることができる</a:t>
            </a:r>
            <a:r>
              <a:rPr lang="ja-JP" altLang="en-US" sz="2000" dirty="0" smtClean="0"/>
              <a:t>。</a:t>
            </a:r>
            <a:endParaRPr lang="en-US" altLang="ja-JP" sz="2000" dirty="0" smtClean="0"/>
          </a:p>
        </p:txBody>
      </p:sp>
    </p:spTree>
    <p:extLst>
      <p:ext uri="{BB962C8B-B14F-4D97-AF65-F5344CB8AC3E}">
        <p14:creationId xmlns:p14="http://schemas.microsoft.com/office/powerpoint/2010/main" val="21516106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89</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r>
              <a:rPr lang="ja-JP" altLang="en-US" sz="2000" b="1" dirty="0" smtClean="0"/>
              <a:t>（１１）介護職員等処遇改善加算　</a:t>
            </a:r>
            <a:r>
              <a:rPr lang="en-US" altLang="ja-JP" sz="2000" dirty="0" smtClean="0"/>
              <a:t>※</a:t>
            </a:r>
            <a:r>
              <a:rPr lang="ja-JP" altLang="en-US" sz="2000" dirty="0" smtClean="0"/>
              <a:t>体制届が必要　</a:t>
            </a:r>
            <a:endParaRPr lang="en-US" altLang="ja-JP" sz="2000"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1400" b="1" dirty="0"/>
          </a:p>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378399220"/>
              </p:ext>
            </p:extLst>
          </p:nvPr>
        </p:nvGraphicFramePr>
        <p:xfrm>
          <a:off x="579436" y="437465"/>
          <a:ext cx="8883650" cy="1981200"/>
        </p:xfrm>
        <a:graphic>
          <a:graphicData uri="http://schemas.openxmlformats.org/drawingml/2006/table">
            <a:tbl>
              <a:tblPr firstRow="1" bandRow="1">
                <a:tableStyleId>{5C22544A-7EE6-4342-B048-85BDC9FD1C3A}</a:tableStyleId>
              </a:tblPr>
              <a:tblGrid>
                <a:gridCol w="3740150">
                  <a:extLst>
                    <a:ext uri="{9D8B030D-6E8A-4147-A177-3AD203B41FA5}">
                      <a16:colId xmlns:a16="http://schemas.microsoft.com/office/drawing/2014/main" val="715487939"/>
                    </a:ext>
                  </a:extLst>
                </a:gridCol>
                <a:gridCol w="3057525">
                  <a:extLst>
                    <a:ext uri="{9D8B030D-6E8A-4147-A177-3AD203B41FA5}">
                      <a16:colId xmlns:a16="http://schemas.microsoft.com/office/drawing/2014/main" val="1569460866"/>
                    </a:ext>
                  </a:extLst>
                </a:gridCol>
                <a:gridCol w="2085975">
                  <a:extLst>
                    <a:ext uri="{9D8B030D-6E8A-4147-A177-3AD203B41FA5}">
                      <a16:colId xmlns:a16="http://schemas.microsoft.com/office/drawing/2014/main" val="548120509"/>
                    </a:ext>
                  </a:extLst>
                </a:gridCol>
              </a:tblGrid>
              <a:tr h="370840">
                <a:tc>
                  <a:txBody>
                    <a:bodyPr/>
                    <a:lstStyle/>
                    <a:p>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加算率（％）</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70840">
                <a:tc>
                  <a:txBody>
                    <a:bodyPr/>
                    <a:lstStyle/>
                    <a:p>
                      <a:r>
                        <a:rPr kumimoji="1" lang="ja-JP" altLang="en-US" sz="2000" dirty="0" smtClean="0"/>
                        <a:t>介護職員等処遇改善加算</a:t>
                      </a:r>
                      <a:r>
                        <a:rPr kumimoji="1" lang="en-US" altLang="ja-JP" sz="2000" dirty="0" smtClean="0"/>
                        <a:t>(Ⅰ)</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dirty="0" smtClean="0"/>
                        <a:t>基本サービス費に各種加算減算（処遇改善加算を除く）を加えた</a:t>
                      </a:r>
                      <a:r>
                        <a:rPr kumimoji="1" lang="en-US" altLang="ja-JP" sz="2000" dirty="0" smtClean="0"/>
                        <a:t>1</a:t>
                      </a:r>
                      <a:r>
                        <a:rPr kumimoji="1" lang="ja-JP" altLang="en-US" sz="2000" dirty="0" smtClean="0"/>
                        <a:t>月当たりの総単位数</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a:t>
                      </a:r>
                      <a:r>
                        <a:rPr kumimoji="1" lang="ja-JP" altLang="en-US" sz="2000" baseline="0" dirty="0" smtClean="0"/>
                        <a:t> </a:t>
                      </a:r>
                      <a:r>
                        <a:rPr kumimoji="1" lang="en-US" altLang="ja-JP" sz="2000" dirty="0" smtClean="0"/>
                        <a:t>24.5</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35518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22.4</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18.2</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14.5</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Tree>
    <p:extLst>
      <p:ext uri="{BB962C8B-B14F-4D97-AF65-F5344CB8AC3E}">
        <p14:creationId xmlns:p14="http://schemas.microsoft.com/office/powerpoint/2010/main" val="2896363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567667"/>
            <a:ext cx="2743200" cy="365125"/>
          </a:xfrm>
        </p:spPr>
        <p:txBody>
          <a:bodyPr/>
          <a:lstStyle/>
          <a:p>
            <a:fld id="{D339279A-9CE5-4E47-B07B-F5EE1F1AD395}" type="slidenum">
              <a:rPr kumimoji="1" lang="ja-JP" altLang="en-US" smtClean="0"/>
              <a:t>9</a:t>
            </a:fld>
            <a:endParaRPr kumimoji="1" lang="ja-JP" altLang="en-US" dirty="0"/>
          </a:p>
        </p:txBody>
      </p:sp>
      <p:sp>
        <p:nvSpPr>
          <p:cNvPr id="6" name="コンテンツ プレースホルダー 2"/>
          <p:cNvSpPr txBox="1">
            <a:spLocks/>
          </p:cNvSpPr>
          <p:nvPr/>
        </p:nvSpPr>
        <p:spPr>
          <a:xfrm>
            <a:off x="56144" y="0"/>
            <a:ext cx="12022785"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r>
              <a:rPr lang="ja-JP" altLang="en-US" sz="2000" u="sng" dirty="0"/>
              <a:t>●</a:t>
            </a:r>
            <a:r>
              <a:rPr lang="ja-JP" altLang="en-US" sz="2000" u="sng" dirty="0" smtClean="0"/>
              <a:t> アセスメントの内容が不充分なものや、整理して記録されていないものがあった。</a:t>
            </a:r>
            <a:endParaRPr lang="en-US" altLang="ja-JP" sz="2000" u="sng" dirty="0" smtClean="0"/>
          </a:p>
          <a:p>
            <a:pPr marL="354013" indent="3175">
              <a:buNone/>
            </a:pPr>
            <a:r>
              <a:rPr lang="ja-JP" altLang="en-US" sz="2000" u="sng" dirty="0"/>
              <a:t>●</a:t>
            </a:r>
            <a:r>
              <a:rPr lang="ja-JP" altLang="en-US" sz="2000" u="sng" dirty="0" smtClean="0"/>
              <a:t> 居宅</a:t>
            </a:r>
            <a:r>
              <a:rPr lang="ja-JP" altLang="en-US" sz="2000" u="sng" dirty="0"/>
              <a:t>サービス計画に位置付けたサービスの必要性が不明確だった。</a:t>
            </a:r>
            <a:endParaRPr lang="en-US" altLang="ja-JP" sz="2000" u="sng" dirty="0" smtClean="0"/>
          </a:p>
          <a:p>
            <a:pPr marL="1344613" indent="3175">
              <a:buNone/>
              <a:tabLst>
                <a:tab pos="1524000" algn="l"/>
              </a:tabLst>
            </a:pPr>
            <a:r>
              <a:rPr lang="ja-JP" altLang="en-US" sz="2000" dirty="0" smtClean="0"/>
              <a:t>課題</a:t>
            </a:r>
            <a:r>
              <a:rPr lang="ja-JP" altLang="en-US" sz="2000" dirty="0"/>
              <a:t>分析（アセスメント）に当たっては、課題分析標準項目について全て確認し、利用者の当該項目について確認したことが分かるように記録してください。　　　　　　　　　　</a:t>
            </a:r>
            <a:endParaRPr lang="en-US" altLang="ja-JP" sz="2000" u="sng" dirty="0" smtClean="0"/>
          </a:p>
          <a:p>
            <a:pPr marL="354013" indent="3175">
              <a:buNone/>
            </a:pPr>
            <a:r>
              <a:rPr lang="ja-JP" altLang="en-US" sz="2000" u="sng" dirty="0"/>
              <a:t>●</a:t>
            </a:r>
            <a:r>
              <a:rPr lang="ja-JP" altLang="en-US" sz="2000" u="sng" dirty="0" smtClean="0"/>
              <a:t> 福祉用具貸与を継続する必要性の検討がなされていなかった。</a:t>
            </a:r>
            <a:endParaRPr lang="en-US" altLang="ja-JP" sz="2000" u="sng" dirty="0" smtClean="0"/>
          </a:p>
          <a:p>
            <a:pPr marL="1344613" indent="0" defTabSz="898525">
              <a:buNone/>
              <a:tabLst>
                <a:tab pos="11568113" algn="l"/>
              </a:tabLst>
            </a:pPr>
            <a:r>
              <a:rPr lang="ja-JP" altLang="en-US" sz="2000" dirty="0" smtClean="0"/>
              <a:t>必要に応じて随時サービス担当者会議を開催し、専門的意見を聴取するとともに検証したうえで、その必要性を居宅サービス計画に記載してください。　</a:t>
            </a:r>
            <a:endParaRPr lang="en-US" altLang="ja-JP" sz="2000" dirty="0" smtClean="0"/>
          </a:p>
          <a:p>
            <a:pPr marL="354013" indent="0">
              <a:buNone/>
            </a:pPr>
            <a:r>
              <a:rPr lang="ja-JP" altLang="en-US" sz="2000" u="sng" dirty="0"/>
              <a:t>●</a:t>
            </a:r>
            <a:r>
              <a:rPr lang="ja-JP" altLang="en-US" sz="2000" u="sng" dirty="0" smtClean="0"/>
              <a:t> 居宅サービス計画に医療サービスを位置付けた場合、主治医等への交付等がされていなかった。</a:t>
            </a:r>
            <a:endParaRPr lang="en-US" altLang="ja-JP" sz="2000" u="sng" dirty="0" smtClean="0"/>
          </a:p>
          <a:p>
            <a:pPr marL="1344613" indent="0">
              <a:buNone/>
            </a:pPr>
            <a:r>
              <a:rPr lang="ja-JP" altLang="en-US" sz="2000" dirty="0" smtClean="0"/>
              <a:t>訪問看護、訪問リハビリテーション、通所リハビリテーション、居宅療養管理指導、短期入所療養介護、定期巡回・随時対応型訪問介護看護（訪問看護サービスを利用する場合）、看護小規模多機能型居宅介護（訪問看護サービスを利用する場合）については、主治医等がその必要性を認めた場合に限られていることから</a:t>
            </a:r>
            <a:r>
              <a:rPr lang="ja-JP" altLang="en-US" sz="2000" dirty="0"/>
              <a:t>、円滑な連携に資するよう、当該</a:t>
            </a:r>
            <a:r>
              <a:rPr lang="ja-JP" altLang="en-US" sz="2000" dirty="0" smtClean="0"/>
              <a:t>意見を踏まえて作成した居宅サービス計画については、意見を求めた主治医等へ交付してください。　　　　　　　　　　　　　　　　　　　　　　　　　</a:t>
            </a:r>
            <a:endParaRPr lang="en-US" altLang="ja-JP" sz="2000" u="sng" dirty="0" smtClean="0"/>
          </a:p>
          <a:p>
            <a:pPr marL="354013" indent="3175">
              <a:buNone/>
            </a:pPr>
            <a:endParaRPr lang="en-US" altLang="ja-JP" sz="2000" u="sng" dirty="0" smtClean="0"/>
          </a:p>
          <a:p>
            <a:pPr marL="539750" indent="-182563">
              <a:buNone/>
            </a:pPr>
            <a:endParaRPr lang="en-US" altLang="ja-JP" sz="1000" u="sng" dirty="0" smtClean="0"/>
          </a:p>
          <a:p>
            <a:pPr marL="539750" indent="-182563">
              <a:buNone/>
            </a:pPr>
            <a:r>
              <a:rPr lang="ja-JP" altLang="en-US" sz="2000" u="sng" dirty="0"/>
              <a:t>●</a:t>
            </a:r>
            <a:r>
              <a:rPr lang="ja-JP" altLang="en-US" sz="2000" u="sng" dirty="0" smtClean="0"/>
              <a:t> 居宅</a:t>
            </a:r>
            <a:r>
              <a:rPr lang="ja-JP" altLang="en-US" sz="2000" u="sng" dirty="0"/>
              <a:t>サービス</a:t>
            </a:r>
            <a:r>
              <a:rPr lang="ja-JP" altLang="en-US" sz="2000" u="sng" dirty="0" smtClean="0"/>
              <a:t>計画・個別サービス計画原案に利用者又は家族が同意署名した日付の記入漏れがあった。</a:t>
            </a:r>
            <a:r>
              <a:rPr lang="ja-JP" altLang="en-US" sz="2000" dirty="0" smtClean="0"/>
              <a:t>　</a:t>
            </a:r>
            <a:endParaRPr lang="en-US" altLang="ja-JP" sz="2000" dirty="0"/>
          </a:p>
          <a:p>
            <a:pPr marL="1344613" indent="0">
              <a:buNone/>
            </a:pPr>
            <a:r>
              <a:rPr lang="ja-JP" altLang="en-US" sz="2000" dirty="0" smtClean="0"/>
              <a:t>計画原案を</a:t>
            </a:r>
            <a:r>
              <a:rPr lang="ja-JP" altLang="en-US" sz="2000" dirty="0"/>
              <a:t>作成し、利用者に説明</a:t>
            </a:r>
            <a:r>
              <a:rPr lang="ja-JP" altLang="en-US" sz="2000" dirty="0" smtClean="0"/>
              <a:t>し同意</a:t>
            </a:r>
            <a:r>
              <a:rPr lang="ja-JP" altLang="en-US" sz="2000" dirty="0"/>
              <a:t>を</a:t>
            </a:r>
            <a:r>
              <a:rPr lang="ja-JP" altLang="en-US" sz="2000" dirty="0" smtClean="0"/>
              <a:t>得て、サービス</a:t>
            </a:r>
            <a:r>
              <a:rPr lang="ja-JP" altLang="en-US" sz="2000" dirty="0"/>
              <a:t>利用</a:t>
            </a:r>
            <a:r>
              <a:rPr lang="ja-JP" altLang="en-US" sz="2000" dirty="0" smtClean="0"/>
              <a:t>開始と</a:t>
            </a:r>
            <a:r>
              <a:rPr lang="ja-JP" altLang="en-US" sz="2000" dirty="0"/>
              <a:t>いう流れになります</a:t>
            </a:r>
            <a:r>
              <a:rPr lang="ja-JP" altLang="en-US" sz="2000" dirty="0" smtClean="0"/>
              <a:t>。　本人・家族の都合でやむを得ず同意の署名が</a:t>
            </a:r>
            <a:r>
              <a:rPr lang="ja-JP" altLang="en-US" sz="2000" dirty="0"/>
              <a:t>サービス</a:t>
            </a:r>
            <a:r>
              <a:rPr lang="ja-JP" altLang="en-US" sz="2000" dirty="0" smtClean="0"/>
              <a:t>提供後になる場合は、電話等により口頭で同意を得たうえで同意日を記録しておいてください。　　　　　　　　　　　　　　　　　　　　　　　　</a:t>
            </a:r>
            <a:endParaRPr lang="ja-JP" altLang="en-US" sz="2000" dirty="0"/>
          </a:p>
        </p:txBody>
      </p:sp>
      <p:sp>
        <p:nvSpPr>
          <p:cNvPr id="12" name="右矢印 11"/>
          <p:cNvSpPr/>
          <p:nvPr/>
        </p:nvSpPr>
        <p:spPr>
          <a:xfrm>
            <a:off x="940205" y="827649"/>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942051" y="5821668"/>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942051" y="2977194"/>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236979" y="-484909"/>
            <a:ext cx="11799646" cy="4987455"/>
          </a:xfrm>
          <a:prstGeom prst="roundRect">
            <a:avLst>
              <a:gd name="adj" fmla="val 96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215827" y="4879864"/>
            <a:ext cx="11841950" cy="18679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98445" y="4685901"/>
            <a:ext cx="8158863"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a:t>
            </a:r>
            <a:r>
              <a:rPr lang="ja-JP" altLang="en-US" sz="2000" dirty="0" smtClean="0"/>
              <a:t>方針、各種サービス計画の作成</a:t>
            </a:r>
            <a:endParaRPr kumimoji="1" lang="ja-JP" altLang="en-US" sz="2000" dirty="0">
              <a:solidFill>
                <a:schemeClr val="tx1"/>
              </a:solidFill>
            </a:endParaRPr>
          </a:p>
        </p:txBody>
      </p:sp>
      <p:sp>
        <p:nvSpPr>
          <p:cNvPr id="11" name="右矢印 10"/>
          <p:cNvSpPr/>
          <p:nvPr/>
        </p:nvSpPr>
        <p:spPr>
          <a:xfrm>
            <a:off x="942051" y="1921006"/>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7668803"/>
      </p:ext>
    </p:extLst>
  </p:cSld>
  <p:clrMapOvr>
    <a:masterClrMapping/>
  </p:clrMapOvr>
  <mc:AlternateContent xmlns:mc="http://schemas.openxmlformats.org/markup-compatibility/2006" xmlns:p14="http://schemas.microsoft.com/office/powerpoint/2010/main">
    <mc:Choice Requires="p14">
      <p:transition spd="slow" p14:dur="2000" advTm="50174"/>
    </mc:Choice>
    <mc:Fallback xmlns="">
      <p:transition spd="slow" advTm="5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71055" y="498765"/>
            <a:ext cx="11402292" cy="5016758"/>
          </a:xfrm>
          <a:prstGeom prst="rect">
            <a:avLst/>
          </a:prstGeom>
          <a:noFill/>
        </p:spPr>
        <p:txBody>
          <a:bodyPr wrap="square" rtlCol="0">
            <a:spAutoFit/>
          </a:bodyPr>
          <a:lstStyle/>
          <a:p>
            <a:endParaRPr lang="en-US" altLang="ja-JP" sz="2000" dirty="0"/>
          </a:p>
          <a:p>
            <a:r>
              <a:rPr kumimoji="1" lang="ja-JP" altLang="en-US" sz="2000" dirty="0" smtClean="0"/>
              <a:t>この資料のほか、熊本県国民健康保険団体連合会の「介護給付費の請求及び介護サービス苦情相談」の資料もホームページに掲載していますので確認してください。</a:t>
            </a:r>
            <a:endParaRPr kumimoji="1" lang="en-US" altLang="ja-JP" sz="2000" dirty="0" smtClean="0"/>
          </a:p>
          <a:p>
            <a:endParaRPr lang="en-US" altLang="ja-JP" sz="2000" dirty="0"/>
          </a:p>
          <a:p>
            <a:endParaRPr lang="en-US" altLang="ja-JP" sz="2000" dirty="0" smtClean="0"/>
          </a:p>
          <a:p>
            <a:r>
              <a:rPr lang="ja-JP" altLang="en-US" sz="2000" dirty="0" smtClean="0"/>
              <a:t>すべての資料を確認した後、次ページの「令和７年度指定地域密着型サービス事業者等集団指導　確認報告書」</a:t>
            </a:r>
            <a:r>
              <a:rPr lang="ja-JP" altLang="en-US" sz="2000" dirty="0"/>
              <a:t>を菊陽町介護</a:t>
            </a:r>
            <a:r>
              <a:rPr lang="ja-JP" altLang="en-US" sz="2000" dirty="0" smtClean="0"/>
              <a:t>保険課へ、</a:t>
            </a:r>
            <a:endParaRPr lang="en-US" altLang="ja-JP" sz="2000" dirty="0" smtClean="0"/>
          </a:p>
          <a:p>
            <a:r>
              <a:rPr lang="ja-JP" altLang="en-US" sz="2000" dirty="0" smtClean="0"/>
              <a:t>　メール（</a:t>
            </a:r>
            <a:r>
              <a:rPr lang="en-US" altLang="ja-JP" u="sng" dirty="0" smtClean="0">
                <a:hlinkClick r:id="rId4"/>
              </a:rPr>
              <a:t>morishima@town.kikuyo.lg.jp</a:t>
            </a:r>
            <a:r>
              <a:rPr lang="ja-JP" altLang="en-US" u="sng" dirty="0" smtClean="0"/>
              <a:t>）　</a:t>
            </a:r>
            <a:r>
              <a:rPr lang="ja-JP" altLang="en-US" sz="2000" dirty="0" smtClean="0"/>
              <a:t>又は　</a:t>
            </a:r>
            <a:r>
              <a:rPr lang="en-US" altLang="ja-JP" sz="2000" dirty="0" smtClean="0"/>
              <a:t>FAX</a:t>
            </a:r>
            <a:r>
              <a:rPr lang="ja-JP" altLang="en-US" sz="2000" dirty="0" smtClean="0"/>
              <a:t>（</a:t>
            </a:r>
            <a:r>
              <a:rPr lang="en-US" altLang="ja-JP" sz="2000" dirty="0" smtClean="0"/>
              <a:t>096-232-6676</a:t>
            </a:r>
            <a:r>
              <a:rPr lang="ja-JP" altLang="en-US" sz="2000" dirty="0" smtClean="0"/>
              <a:t>）</a:t>
            </a:r>
            <a:endParaRPr lang="en-US" altLang="ja-JP" sz="2000" dirty="0" smtClean="0"/>
          </a:p>
          <a:p>
            <a:r>
              <a:rPr lang="ja-JP" altLang="en-US" sz="2000" dirty="0" err="1" smtClean="0"/>
              <a:t>で提</a:t>
            </a:r>
            <a:r>
              <a:rPr lang="ja-JP" altLang="en-US" sz="2000" dirty="0" smtClean="0"/>
              <a:t>出してください。</a:t>
            </a:r>
            <a:endParaRPr lang="en-US" altLang="ja-JP" sz="2000" dirty="0"/>
          </a:p>
          <a:p>
            <a:endParaRPr lang="en-US" altLang="ja-JP" sz="2000" dirty="0" smtClean="0"/>
          </a:p>
          <a:p>
            <a:r>
              <a:rPr lang="ja-JP" altLang="en-US" sz="2000" dirty="0" smtClean="0"/>
              <a:t>なお、介護</a:t>
            </a:r>
            <a:r>
              <a:rPr lang="ja-JP" altLang="en-US" sz="2000" dirty="0"/>
              <a:t>サービスに関するご質問がある場合は</a:t>
            </a:r>
            <a:r>
              <a:rPr lang="ja-JP" altLang="en-US" sz="2000" dirty="0" smtClean="0"/>
              <a:t>、質問票を</a:t>
            </a:r>
            <a:endParaRPr lang="en-US" altLang="ja-JP" sz="2000" dirty="0" smtClean="0"/>
          </a:p>
          <a:p>
            <a:r>
              <a:rPr lang="ja-JP" altLang="en-US" sz="2000" dirty="0" smtClean="0"/>
              <a:t>菊陽町ホームページ　</a:t>
            </a:r>
            <a:r>
              <a:rPr lang="en-US" altLang="ja-JP" sz="2000" dirty="0" smtClean="0">
                <a:hlinkClick r:id="rId5"/>
              </a:rPr>
              <a:t>https</a:t>
            </a:r>
            <a:r>
              <a:rPr lang="en-US" altLang="ja-JP" sz="2000" dirty="0">
                <a:hlinkClick r:id="rId5"/>
              </a:rPr>
              <a:t>://</a:t>
            </a:r>
            <a:r>
              <a:rPr lang="en-US" altLang="ja-JP" sz="2000" dirty="0" smtClean="0">
                <a:hlinkClick r:id="rId5"/>
              </a:rPr>
              <a:t>www.town.kikuyo.lg.jp/kiji0031783/index.html</a:t>
            </a:r>
            <a:endParaRPr lang="en-US" altLang="ja-JP" sz="2000" dirty="0" smtClean="0"/>
          </a:p>
          <a:p>
            <a:r>
              <a:rPr lang="ja-JP" altLang="en-US" sz="2000" dirty="0"/>
              <a:t>に掲載していますので、</a:t>
            </a:r>
            <a:r>
              <a:rPr lang="en-US" altLang="ja-JP" sz="2000" dirty="0"/>
              <a:t>FAX</a:t>
            </a:r>
            <a:r>
              <a:rPr lang="ja-JP" altLang="en-US" sz="2000" dirty="0" smtClean="0"/>
              <a:t>で送信</a:t>
            </a:r>
            <a:r>
              <a:rPr lang="ja-JP" altLang="en-US" sz="2000" dirty="0"/>
              <a:t>してください。</a:t>
            </a:r>
            <a:endParaRPr lang="en-US" altLang="ja-JP" sz="2000" dirty="0"/>
          </a:p>
          <a:p>
            <a:endParaRPr lang="en-US" altLang="ja-JP" sz="2000" dirty="0" smtClean="0"/>
          </a:p>
          <a:p>
            <a:pPr algn="ctr"/>
            <a:r>
              <a:rPr lang="ja-JP" altLang="en-US" sz="2000" dirty="0" smtClean="0"/>
              <a:t>これで介護</a:t>
            </a:r>
            <a:r>
              <a:rPr lang="ja-JP" altLang="en-US" sz="2000" dirty="0"/>
              <a:t>サービス事業者集団資料の説明を終わります。</a:t>
            </a:r>
            <a:endParaRPr lang="en-US" altLang="ja-JP" sz="2000" dirty="0"/>
          </a:p>
          <a:p>
            <a:pPr algn="ctr"/>
            <a:endParaRPr kumimoji="1" lang="ja-JP" altLang="en-US"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3518898"/>
      </p:ext>
    </p:extLst>
  </p:cSld>
  <p:clrMapOvr>
    <a:masterClrMapping/>
  </p:clrMapOvr>
  <mc:AlternateContent xmlns:mc="http://schemas.openxmlformats.org/markup-compatibility/2006" xmlns:p14="http://schemas.microsoft.com/office/powerpoint/2010/main">
    <mc:Choice Requires="p14">
      <p:transition spd="slow" p14:dur="2000" advTm="37082"/>
    </mc:Choice>
    <mc:Fallback xmlns="">
      <p:transition spd="slow" advTm="3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D339279A-9CE5-4E47-B07B-F5EE1F1AD395}" type="slidenum">
              <a:rPr kumimoji="1" lang="ja-JP" altLang="en-US" smtClean="0"/>
              <a:t>91</a:t>
            </a:fld>
            <a:endParaRPr kumimoji="1" lang="ja-JP" altLang="en-US" dirty="0"/>
          </a:p>
        </p:txBody>
      </p:sp>
      <p:sp>
        <p:nvSpPr>
          <p:cNvPr id="3" name="正方形/長方形 2"/>
          <p:cNvSpPr/>
          <p:nvPr/>
        </p:nvSpPr>
        <p:spPr>
          <a:xfrm>
            <a:off x="2267230" y="0"/>
            <a:ext cx="8395854" cy="400110"/>
          </a:xfrm>
          <a:prstGeom prst="rect">
            <a:avLst/>
          </a:prstGeom>
        </p:spPr>
        <p:txBody>
          <a:bodyPr wrap="square">
            <a:spAutoFit/>
          </a:bodyPr>
          <a:lstStyle/>
          <a:p>
            <a:r>
              <a:rPr lang="ja-JP" altLang="en-US" sz="2000" b="1" dirty="0" smtClean="0"/>
              <a:t>令和７年度</a:t>
            </a:r>
            <a:r>
              <a:rPr lang="ja-JP" altLang="en-US" sz="2000" b="1" dirty="0"/>
              <a:t>指定地域密着型サービス事業者等集団指導　確認報告書</a:t>
            </a:r>
          </a:p>
        </p:txBody>
      </p:sp>
      <p:graphicFrame>
        <p:nvGraphicFramePr>
          <p:cNvPr id="6" name="表 5"/>
          <p:cNvGraphicFramePr>
            <a:graphicFrameLocks noGrp="1"/>
          </p:cNvGraphicFramePr>
          <p:nvPr>
            <p:extLst>
              <p:ext uri="{D42A27DB-BD31-4B8C-83A1-F6EECF244321}">
                <p14:modId xmlns:p14="http://schemas.microsoft.com/office/powerpoint/2010/main" val="2997665386"/>
              </p:ext>
            </p:extLst>
          </p:nvPr>
        </p:nvGraphicFramePr>
        <p:xfrm>
          <a:off x="110612" y="400112"/>
          <a:ext cx="11931446" cy="2254180"/>
        </p:xfrm>
        <a:graphic>
          <a:graphicData uri="http://schemas.openxmlformats.org/drawingml/2006/table">
            <a:tbl>
              <a:tblPr firstRow="1" firstCol="1" bandRow="1">
                <a:tableStyleId>{5C22544A-7EE6-4342-B048-85BDC9FD1C3A}</a:tableStyleId>
              </a:tblPr>
              <a:tblGrid>
                <a:gridCol w="2303704">
                  <a:extLst>
                    <a:ext uri="{9D8B030D-6E8A-4147-A177-3AD203B41FA5}">
                      <a16:colId xmlns:a16="http://schemas.microsoft.com/office/drawing/2014/main" val="21674670"/>
                    </a:ext>
                  </a:extLst>
                </a:gridCol>
                <a:gridCol w="9627742">
                  <a:extLst>
                    <a:ext uri="{9D8B030D-6E8A-4147-A177-3AD203B41FA5}">
                      <a16:colId xmlns:a16="http://schemas.microsoft.com/office/drawing/2014/main" val="231793272"/>
                    </a:ext>
                  </a:extLst>
                </a:gridCol>
              </a:tblGrid>
              <a:tr h="450836">
                <a:tc>
                  <a:txBody>
                    <a:bodyPr/>
                    <a:lstStyle/>
                    <a:p>
                      <a:pPr algn="just">
                        <a:spcAft>
                          <a:spcPts val="0"/>
                        </a:spcAft>
                      </a:pPr>
                      <a:r>
                        <a:rPr lang="ja-JP" sz="1800" kern="100" baseline="0" dirty="0">
                          <a:solidFill>
                            <a:schemeClr val="tx1"/>
                          </a:solidFill>
                          <a:effectLst/>
                        </a:rPr>
                        <a:t>法人名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432771"/>
                  </a:ext>
                </a:extLst>
              </a:tr>
              <a:tr h="450836">
                <a:tc>
                  <a:txBody>
                    <a:bodyPr/>
                    <a:lstStyle/>
                    <a:p>
                      <a:pPr algn="just">
                        <a:spcAft>
                          <a:spcPts val="0"/>
                        </a:spcAft>
                      </a:pPr>
                      <a:r>
                        <a:rPr lang="ja-JP" sz="1800" kern="100" baseline="0" dirty="0">
                          <a:solidFill>
                            <a:schemeClr val="tx1"/>
                          </a:solidFill>
                          <a:effectLst/>
                        </a:rPr>
                        <a:t>サービス種別</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585411"/>
                  </a:ext>
                </a:extLst>
              </a:tr>
              <a:tr h="450836">
                <a:tc>
                  <a:txBody>
                    <a:bodyPr/>
                    <a:lstStyle/>
                    <a:p>
                      <a:pPr algn="just">
                        <a:spcAft>
                          <a:spcPts val="0"/>
                        </a:spcAft>
                      </a:pPr>
                      <a:r>
                        <a:rPr lang="ja-JP" sz="1800" kern="100" baseline="0" dirty="0">
                          <a:solidFill>
                            <a:schemeClr val="tx1"/>
                          </a:solidFill>
                          <a:effectLst/>
                        </a:rPr>
                        <a:t>事業所名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6090887"/>
                  </a:ext>
                </a:extLst>
              </a:tr>
              <a:tr h="450836">
                <a:tc>
                  <a:txBody>
                    <a:bodyPr/>
                    <a:lstStyle/>
                    <a:p>
                      <a:pPr algn="just">
                        <a:spcAft>
                          <a:spcPts val="0"/>
                        </a:spcAft>
                      </a:pPr>
                      <a:r>
                        <a:rPr lang="ja-JP" sz="1800" kern="100" baseline="0" dirty="0">
                          <a:solidFill>
                            <a:schemeClr val="tx1"/>
                          </a:solidFill>
                          <a:effectLst/>
                        </a:rPr>
                        <a:t>担当者名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1853321"/>
                  </a:ext>
                </a:extLst>
              </a:tr>
              <a:tr h="450836">
                <a:tc>
                  <a:txBody>
                    <a:bodyPr/>
                    <a:lstStyle/>
                    <a:p>
                      <a:pPr algn="just">
                        <a:spcAft>
                          <a:spcPts val="0"/>
                        </a:spcAft>
                      </a:pPr>
                      <a:r>
                        <a:rPr lang="ja-JP" sz="1800" kern="100" baseline="0" dirty="0">
                          <a:solidFill>
                            <a:schemeClr val="tx1"/>
                          </a:solidFill>
                          <a:effectLst/>
                        </a:rPr>
                        <a:t>電話番号</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3525287"/>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2287116355"/>
              </p:ext>
            </p:extLst>
          </p:nvPr>
        </p:nvGraphicFramePr>
        <p:xfrm>
          <a:off x="110612" y="2726302"/>
          <a:ext cx="11931446" cy="4067183"/>
        </p:xfrm>
        <a:graphic>
          <a:graphicData uri="http://schemas.openxmlformats.org/drawingml/2006/table">
            <a:tbl>
              <a:tblPr firstRow="1" firstCol="1" bandRow="1">
                <a:tableStyleId>{5C22544A-7EE6-4342-B048-85BDC9FD1C3A}</a:tableStyleId>
              </a:tblPr>
              <a:tblGrid>
                <a:gridCol w="5295577">
                  <a:extLst>
                    <a:ext uri="{9D8B030D-6E8A-4147-A177-3AD203B41FA5}">
                      <a16:colId xmlns:a16="http://schemas.microsoft.com/office/drawing/2014/main" val="642090892"/>
                    </a:ext>
                  </a:extLst>
                </a:gridCol>
                <a:gridCol w="6635869">
                  <a:extLst>
                    <a:ext uri="{9D8B030D-6E8A-4147-A177-3AD203B41FA5}">
                      <a16:colId xmlns:a16="http://schemas.microsoft.com/office/drawing/2014/main" val="3871692761"/>
                    </a:ext>
                  </a:extLst>
                </a:gridCol>
              </a:tblGrid>
              <a:tr h="285743">
                <a:tc>
                  <a:txBody>
                    <a:bodyPr/>
                    <a:lstStyle/>
                    <a:p>
                      <a:pPr algn="ctr">
                        <a:spcAft>
                          <a:spcPts val="0"/>
                        </a:spcAft>
                      </a:pPr>
                      <a:r>
                        <a:rPr lang="ja-JP" sz="1800" kern="100" dirty="0" smtClean="0">
                          <a:solidFill>
                            <a:schemeClr val="tx1"/>
                          </a:solidFill>
                          <a:effectLst/>
                        </a:rPr>
                        <a:t>質</a:t>
                      </a:r>
                      <a:r>
                        <a:rPr lang="ja-JP" altLang="en-US" sz="1800" kern="100" dirty="0" smtClean="0">
                          <a:solidFill>
                            <a:schemeClr val="tx1"/>
                          </a:solidFill>
                          <a:effectLst/>
                        </a:rPr>
                        <a:t>　　　　　</a:t>
                      </a:r>
                      <a:r>
                        <a:rPr lang="ja-JP" sz="1800" kern="100" dirty="0" smtClean="0">
                          <a:solidFill>
                            <a:schemeClr val="tx1"/>
                          </a:solidFill>
                          <a:effectLst/>
                        </a:rPr>
                        <a:t>問</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800" kern="100" dirty="0">
                          <a:solidFill>
                            <a:schemeClr val="tx1"/>
                          </a:solidFill>
                          <a:effectLst/>
                        </a:rPr>
                        <a:t>該当するものに　☑　を記入してください。</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678206"/>
                  </a:ext>
                </a:extLst>
              </a:tr>
              <a:tr h="571485">
                <a:tc>
                  <a:txBody>
                    <a:bodyPr/>
                    <a:lstStyle/>
                    <a:p>
                      <a:pPr algn="just">
                        <a:spcAft>
                          <a:spcPts val="0"/>
                        </a:spcAft>
                      </a:pPr>
                      <a:r>
                        <a:rPr lang="ja-JP" sz="1800" kern="100" dirty="0">
                          <a:solidFill>
                            <a:schemeClr val="tx1"/>
                          </a:solidFill>
                          <a:effectLst/>
                        </a:rPr>
                        <a:t>「</a:t>
                      </a:r>
                      <a:r>
                        <a:rPr lang="ja-JP" sz="1800" kern="100" dirty="0" smtClean="0">
                          <a:solidFill>
                            <a:schemeClr val="tx1"/>
                          </a:solidFill>
                          <a:effectLst/>
                        </a:rPr>
                        <a:t>令和</a:t>
                      </a:r>
                      <a:r>
                        <a:rPr lang="en-US" sz="1800" kern="100" dirty="0" smtClean="0">
                          <a:solidFill>
                            <a:schemeClr val="tx1"/>
                          </a:solidFill>
                          <a:effectLst/>
                        </a:rPr>
                        <a:t>7</a:t>
                      </a:r>
                      <a:r>
                        <a:rPr lang="ja-JP" sz="1800" kern="100" dirty="0" smtClean="0">
                          <a:solidFill>
                            <a:schemeClr val="tx1"/>
                          </a:solidFill>
                          <a:effectLst/>
                        </a:rPr>
                        <a:t>年度</a:t>
                      </a:r>
                      <a:r>
                        <a:rPr lang="ja-JP" sz="1800" kern="100" dirty="0">
                          <a:solidFill>
                            <a:schemeClr val="tx1"/>
                          </a:solidFill>
                          <a:effectLst/>
                        </a:rPr>
                        <a:t>介護サービス事業者集団指導」について、資料</a:t>
                      </a:r>
                      <a:r>
                        <a:rPr lang="ja-JP" sz="1800" kern="100" dirty="0" smtClean="0">
                          <a:solidFill>
                            <a:schemeClr val="tx1"/>
                          </a:solidFill>
                          <a:effectLst/>
                        </a:rPr>
                        <a:t>を</a:t>
                      </a:r>
                      <a:r>
                        <a:rPr lang="ja-JP" altLang="en-US" sz="1800" kern="100" dirty="0" smtClean="0">
                          <a:solidFill>
                            <a:schemeClr val="tx1"/>
                          </a:solidFill>
                          <a:effectLst/>
                        </a:rPr>
                        <a:t>全て</a:t>
                      </a:r>
                      <a:r>
                        <a:rPr lang="ja-JP" sz="1800" kern="100" dirty="0" smtClean="0">
                          <a:solidFill>
                            <a:schemeClr val="tx1"/>
                          </a:solidFill>
                          <a:effectLst/>
                        </a:rPr>
                        <a:t>閲覧</a:t>
                      </a:r>
                      <a:r>
                        <a:rPr lang="ja-JP" sz="1800" kern="100" dirty="0">
                          <a:solidFill>
                            <a:schemeClr val="tx1"/>
                          </a:solidFill>
                          <a:effectLst/>
                        </a:rPr>
                        <a:t>しましたか。</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はい</a:t>
                      </a:r>
                      <a:r>
                        <a:rPr lang="ja-JP" sz="1800" b="1" kern="100" dirty="0">
                          <a:solidFill>
                            <a:schemeClr val="tx1"/>
                          </a:solidFill>
                          <a:effectLst/>
                        </a:rPr>
                        <a:t>　</a:t>
                      </a:r>
                    </a:p>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いいえ</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6897820"/>
                  </a:ext>
                </a:extLst>
              </a:tr>
              <a:tr h="880567">
                <a:tc>
                  <a:txBody>
                    <a:bodyPr/>
                    <a:lstStyle/>
                    <a:p>
                      <a:pPr algn="just">
                        <a:spcAft>
                          <a:spcPts val="0"/>
                        </a:spcAft>
                      </a:pPr>
                      <a:r>
                        <a:rPr lang="ja-JP" sz="1800" kern="100" dirty="0">
                          <a:solidFill>
                            <a:schemeClr val="tx1"/>
                          </a:solidFill>
                          <a:effectLst/>
                        </a:rPr>
                        <a:t>資料の内容は理解できましたか。</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概ね</a:t>
                      </a:r>
                      <a:r>
                        <a:rPr lang="ja-JP" sz="1800" b="1" kern="100" dirty="0">
                          <a:solidFill>
                            <a:schemeClr val="tx1"/>
                          </a:solidFill>
                          <a:effectLst/>
                        </a:rPr>
                        <a:t>理解できた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あまり</a:t>
                      </a:r>
                      <a:r>
                        <a:rPr lang="ja-JP" sz="1800" b="1" kern="100" dirty="0">
                          <a:solidFill>
                            <a:schemeClr val="tx1"/>
                          </a:solidFill>
                          <a:effectLst/>
                        </a:rPr>
                        <a:t>理解できなかった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全く</a:t>
                      </a:r>
                      <a:r>
                        <a:rPr lang="ja-JP" sz="1800" b="1" kern="100" dirty="0">
                          <a:solidFill>
                            <a:schemeClr val="tx1"/>
                          </a:solidFill>
                          <a:effectLst/>
                        </a:rPr>
                        <a:t>理解できなかった</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8247968"/>
                  </a:ext>
                </a:extLst>
              </a:tr>
              <a:tr h="1142970">
                <a:tc>
                  <a:txBody>
                    <a:bodyPr/>
                    <a:lstStyle/>
                    <a:p>
                      <a:pPr algn="just">
                        <a:spcAft>
                          <a:spcPts val="0"/>
                        </a:spcAft>
                      </a:pPr>
                      <a:r>
                        <a:rPr lang="ja-JP" sz="1800" kern="100" dirty="0">
                          <a:solidFill>
                            <a:schemeClr val="tx1"/>
                          </a:solidFill>
                          <a:effectLst/>
                        </a:rPr>
                        <a:t>今後の集団指導について、希望する開催方法を教えてください。</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一か所</a:t>
                      </a:r>
                      <a:r>
                        <a:rPr lang="ja-JP" sz="1800" b="1" kern="100" dirty="0">
                          <a:solidFill>
                            <a:schemeClr val="tx1"/>
                          </a:solidFill>
                          <a:effectLst/>
                        </a:rPr>
                        <a:t>に集合して実施する説明会方式</a:t>
                      </a:r>
                    </a:p>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ホームページ上</a:t>
                      </a:r>
                      <a:r>
                        <a:rPr lang="ja-JP" sz="1800" b="1" kern="100" dirty="0">
                          <a:solidFill>
                            <a:schemeClr val="tx1"/>
                          </a:solidFill>
                          <a:effectLst/>
                        </a:rPr>
                        <a:t>に掲載された資料及び動画を確認する方式</a:t>
                      </a:r>
                    </a:p>
                    <a:p>
                      <a:pPr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その他</a:t>
                      </a:r>
                      <a:r>
                        <a:rPr lang="ja-JP" sz="1800" b="1" kern="100" dirty="0">
                          <a:solidFill>
                            <a:schemeClr val="tx1"/>
                          </a:solidFill>
                          <a:effectLst/>
                        </a:rPr>
                        <a:t>の</a:t>
                      </a:r>
                      <a:r>
                        <a:rPr lang="ja-JP" sz="1800" b="1" kern="100" dirty="0" smtClean="0">
                          <a:solidFill>
                            <a:schemeClr val="tx1"/>
                          </a:solidFill>
                          <a:effectLst/>
                        </a:rPr>
                        <a:t>方（</a:t>
                      </a:r>
                      <a:r>
                        <a:rPr lang="ja-JP" sz="1800" b="1" kern="100" dirty="0">
                          <a:solidFill>
                            <a:schemeClr val="tx1"/>
                          </a:solidFill>
                          <a:effectLst/>
                        </a:rPr>
                        <a:t>　　　　　　　　　　　　　）</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302608"/>
                  </a:ext>
                </a:extLst>
              </a:tr>
              <a:tr h="1186418">
                <a:tc gridSpan="2">
                  <a:txBody>
                    <a:bodyPr/>
                    <a:lstStyle/>
                    <a:p>
                      <a:pPr algn="just">
                        <a:spcAft>
                          <a:spcPts val="0"/>
                        </a:spcAft>
                      </a:pPr>
                      <a:r>
                        <a:rPr lang="ja-JP" sz="1800" kern="100" dirty="0">
                          <a:solidFill>
                            <a:schemeClr val="tx1"/>
                          </a:solidFill>
                          <a:effectLst/>
                        </a:rPr>
                        <a:t>（ご意見・ご要望があれば記載してください</a:t>
                      </a:r>
                      <a:r>
                        <a:rPr lang="ja-JP" sz="1800" kern="100" dirty="0" smtClean="0">
                          <a:solidFill>
                            <a:schemeClr val="tx1"/>
                          </a:solidFill>
                          <a:effectLst/>
                        </a:rPr>
                        <a:t>）</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430748695"/>
                  </a:ext>
                </a:extLst>
              </a:tr>
            </a:tbl>
          </a:graphicData>
        </a:graphic>
      </p:graphicFrame>
    </p:spTree>
    <p:extLst>
      <p:ext uri="{BB962C8B-B14F-4D97-AF65-F5344CB8AC3E}">
        <p14:creationId xmlns:p14="http://schemas.microsoft.com/office/powerpoint/2010/main" val="1798948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4534</TotalTime>
  <Words>29413</Words>
  <Application>Microsoft Office PowerPoint</Application>
  <PresentationFormat>ワイド画面</PresentationFormat>
  <Paragraphs>1889</Paragraphs>
  <Slides>91</Slides>
  <Notes>0</Notes>
  <HiddenSlides>0</HiddenSlides>
  <MMClips>31</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91</vt:i4>
      </vt:variant>
    </vt:vector>
  </HeadingPairs>
  <TitlesOfParts>
    <vt:vector size="106" baseType="lpstr">
      <vt:lpstr>等线</vt:lpstr>
      <vt:lpstr>HGSｺﾞｼｯｸM</vt:lpstr>
      <vt:lpstr>ＭＳ Ｐゴシック</vt:lpstr>
      <vt:lpstr>MS-Mincho</vt:lpstr>
      <vt:lpstr>新細明體</vt:lpstr>
      <vt:lpstr>ヒラギノ角ゴ Pro W3</vt:lpstr>
      <vt:lpstr>メイリオ</vt:lpstr>
      <vt:lpstr>游ゴシック</vt:lpstr>
      <vt:lpstr>游ゴシック Light</vt:lpstr>
      <vt:lpstr>游明朝</vt:lpstr>
      <vt:lpstr>Arial</vt:lpstr>
      <vt:lpstr>Times New Roman</vt:lpstr>
      <vt:lpstr>Wingdings 2</vt:lpstr>
      <vt:lpstr>Office テーマ</vt:lpstr>
      <vt:lpstr>ワークシート</vt:lpstr>
      <vt:lpstr>令和７年度 介護サービス事業者集団指導</vt:lpstr>
      <vt:lpstr>目　　次</vt:lpstr>
      <vt:lpstr>共通編</vt:lpstr>
      <vt:lpstr>１　令和７年度菊陽町所管介護サービス事業者等指導計画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定期巡回・随時対応型訪問介護看護</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user01</dc:creator>
  <cp:lastModifiedBy>守嶋</cp:lastModifiedBy>
  <cp:revision>572</cp:revision>
  <cp:lastPrinted>2025-07-16T06:03:53Z</cp:lastPrinted>
  <dcterms:created xsi:type="dcterms:W3CDTF">2024-06-19T04:13:51Z</dcterms:created>
  <dcterms:modified xsi:type="dcterms:W3CDTF">2025-07-23T06:32:51Z</dcterms:modified>
</cp:coreProperties>
</file>