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handoutMasterIdLst>
    <p:handoutMasterId r:id="rId96"/>
  </p:handoutMasterIdLst>
  <p:sldIdLst>
    <p:sldId id="259" r:id="rId2"/>
    <p:sldId id="347" r:id="rId3"/>
    <p:sldId id="399" r:id="rId4"/>
    <p:sldId id="400" r:id="rId5"/>
    <p:sldId id="401" r:id="rId6"/>
    <p:sldId id="402" r:id="rId7"/>
    <p:sldId id="403" r:id="rId8"/>
    <p:sldId id="404" r:id="rId9"/>
    <p:sldId id="405" r:id="rId10"/>
    <p:sldId id="406" r:id="rId11"/>
    <p:sldId id="407" r:id="rId12"/>
    <p:sldId id="408" r:id="rId13"/>
    <p:sldId id="409" r:id="rId14"/>
    <p:sldId id="410" r:id="rId15"/>
    <p:sldId id="411" r:id="rId16"/>
    <p:sldId id="412" r:id="rId17"/>
    <p:sldId id="413" r:id="rId18"/>
    <p:sldId id="414" r:id="rId19"/>
    <p:sldId id="415" r:id="rId20"/>
    <p:sldId id="416" r:id="rId21"/>
    <p:sldId id="417" r:id="rId22"/>
    <p:sldId id="418" r:id="rId23"/>
    <p:sldId id="419" r:id="rId24"/>
    <p:sldId id="420" r:id="rId25"/>
    <p:sldId id="421" r:id="rId26"/>
    <p:sldId id="422" r:id="rId27"/>
    <p:sldId id="423" r:id="rId28"/>
    <p:sldId id="424" r:id="rId29"/>
    <p:sldId id="425" r:id="rId30"/>
    <p:sldId id="426" r:id="rId31"/>
    <p:sldId id="427" r:id="rId32"/>
    <p:sldId id="428" r:id="rId33"/>
    <p:sldId id="429" r:id="rId34"/>
    <p:sldId id="431" r:id="rId35"/>
    <p:sldId id="260" r:id="rId36"/>
    <p:sldId id="350" r:id="rId37"/>
    <p:sldId id="303" r:id="rId38"/>
    <p:sldId id="264" r:id="rId39"/>
    <p:sldId id="266" r:id="rId40"/>
    <p:sldId id="267" r:id="rId41"/>
    <p:sldId id="304" r:id="rId42"/>
    <p:sldId id="268" r:id="rId43"/>
    <p:sldId id="324" r:id="rId44"/>
    <p:sldId id="313" r:id="rId45"/>
    <p:sldId id="312" r:id="rId46"/>
    <p:sldId id="314" r:id="rId47"/>
    <p:sldId id="272" r:id="rId48"/>
    <p:sldId id="273" r:id="rId49"/>
    <p:sldId id="351" r:id="rId50"/>
    <p:sldId id="270" r:id="rId51"/>
    <p:sldId id="274" r:id="rId52"/>
    <p:sldId id="352" r:id="rId53"/>
    <p:sldId id="284" r:id="rId54"/>
    <p:sldId id="321" r:id="rId55"/>
    <p:sldId id="320" r:id="rId56"/>
    <p:sldId id="353" r:id="rId57"/>
    <p:sldId id="282" r:id="rId58"/>
    <p:sldId id="322" r:id="rId59"/>
    <p:sldId id="323" r:id="rId60"/>
    <p:sldId id="398" r:id="rId61"/>
    <p:sldId id="354" r:id="rId62"/>
    <p:sldId id="355" r:id="rId63"/>
    <p:sldId id="356" r:id="rId64"/>
    <p:sldId id="357" r:id="rId65"/>
    <p:sldId id="358" r:id="rId66"/>
    <p:sldId id="359" r:id="rId67"/>
    <p:sldId id="360" r:id="rId68"/>
    <p:sldId id="361" r:id="rId69"/>
    <p:sldId id="362" r:id="rId70"/>
    <p:sldId id="363" r:id="rId71"/>
    <p:sldId id="389" r:id="rId72"/>
    <p:sldId id="390" r:id="rId73"/>
    <p:sldId id="391" r:id="rId74"/>
    <p:sldId id="392" r:id="rId75"/>
    <p:sldId id="368" r:id="rId76"/>
    <p:sldId id="369" r:id="rId77"/>
    <p:sldId id="393" r:id="rId78"/>
    <p:sldId id="372" r:id="rId79"/>
    <p:sldId id="373" r:id="rId80"/>
    <p:sldId id="374" r:id="rId81"/>
    <p:sldId id="375" r:id="rId82"/>
    <p:sldId id="385" r:id="rId83"/>
    <p:sldId id="376" r:id="rId84"/>
    <p:sldId id="377" r:id="rId85"/>
    <p:sldId id="395" r:id="rId86"/>
    <p:sldId id="378" r:id="rId87"/>
    <p:sldId id="386" r:id="rId88"/>
    <p:sldId id="396" r:id="rId89"/>
    <p:sldId id="379" r:id="rId90"/>
    <p:sldId id="387" r:id="rId91"/>
    <p:sldId id="382" r:id="rId92"/>
    <p:sldId id="430" r:id="rId93"/>
    <p:sldId id="348" r:id="rId94"/>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uB4C/1GEYYspEy05JNsPig==" hashData="9pPlkrWZJGLNCRWfKu1P5tMUhInGj5GHW+hHJzTUUrVj27+U8LJTz1uzmuo4TDUnmvjluonXUhAEt/ZD7JW9Ng=="/>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70" autoAdjust="0"/>
    <p:restoredTop sz="94660"/>
  </p:normalViewPr>
  <p:slideViewPr>
    <p:cSldViewPr snapToGrid="0">
      <p:cViewPr varScale="1">
        <p:scale>
          <a:sx n="69" d="100"/>
          <a:sy n="69" d="100"/>
        </p:scale>
        <p:origin x="720" y="78"/>
      </p:cViewPr>
      <p:guideLst/>
    </p:cSldViewPr>
  </p:slideViewPr>
  <p:notesTextViewPr>
    <p:cViewPr>
      <p:scale>
        <a:sx n="1" d="1"/>
        <a:sy n="1" d="1"/>
      </p:scale>
      <p:origin x="0" y="0"/>
    </p:cViewPr>
  </p:notesTextViewPr>
  <p:notesViewPr>
    <p:cSldViewPr snapToGrid="0">
      <p:cViewPr varScale="1">
        <p:scale>
          <a:sx n="53" d="100"/>
          <a:sy n="53" d="100"/>
        </p:scale>
        <p:origin x="2844"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4" name="フッター プレースホルダー 3"/>
          <p:cNvSpPr>
            <a:spLocks noGrp="1"/>
          </p:cNvSpPr>
          <p:nvPr>
            <p:ph type="ftr" sz="quarter" idx="2"/>
          </p:nvPr>
        </p:nvSpPr>
        <p:spPr>
          <a:xfrm>
            <a:off x="1" y="9440648"/>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9" y="9440648"/>
            <a:ext cx="2949787" cy="498692"/>
          </a:xfrm>
          <a:prstGeom prst="rect">
            <a:avLst/>
          </a:prstGeom>
        </p:spPr>
        <p:txBody>
          <a:bodyPr vert="horz" lIns="91440" tIns="45720" rIns="91440" bIns="45720" rtlCol="0" anchor="b"/>
          <a:lstStyle>
            <a:lvl1pPr algn="r">
              <a:defRPr sz="1200"/>
            </a:lvl1pPr>
          </a:lstStyle>
          <a:p>
            <a:fld id="{C2FADF22-53A3-4053-8B22-FB26636D599E}" type="slidenum">
              <a:rPr kumimoji="1" lang="ja-JP" altLang="en-US" smtClean="0"/>
              <a:t>‹#›</a:t>
            </a:fld>
            <a:endParaRPr kumimoji="1" lang="ja-JP" altLang="en-US"/>
          </a:p>
        </p:txBody>
      </p:sp>
    </p:spTree>
    <p:extLst>
      <p:ext uri="{BB962C8B-B14F-4D97-AF65-F5344CB8AC3E}">
        <p14:creationId xmlns:p14="http://schemas.microsoft.com/office/powerpoint/2010/main" val="438171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0"/>
            <a:ext cx="2949787" cy="498693"/>
          </a:xfrm>
          <a:prstGeom prst="rect">
            <a:avLst/>
          </a:prstGeom>
        </p:spPr>
        <p:txBody>
          <a:bodyPr vert="horz" lIns="91440" tIns="45720" rIns="91440" bIns="45720" rtlCol="0"/>
          <a:lstStyle>
            <a:lvl1pPr algn="r">
              <a:defRPr sz="1200"/>
            </a:lvl1pPr>
          </a:lstStyle>
          <a:p>
            <a:fld id="{BD003455-D98A-47C2-AE42-454E708559E0}" type="datetimeFigureOut">
              <a:rPr kumimoji="1" lang="ja-JP" altLang="en-US" smtClean="0"/>
              <a:t>2025/7/23</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40648"/>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8"/>
            <a:ext cx="2949787" cy="498692"/>
          </a:xfrm>
          <a:prstGeom prst="rect">
            <a:avLst/>
          </a:prstGeom>
        </p:spPr>
        <p:txBody>
          <a:bodyPr vert="horz" lIns="91440" tIns="45720" rIns="91440" bIns="45720" rtlCol="0" anchor="b"/>
          <a:lstStyle>
            <a:lvl1pPr algn="r">
              <a:defRPr sz="1200"/>
            </a:lvl1pPr>
          </a:lstStyle>
          <a:p>
            <a:fld id="{9B4DDC14-2C05-4AA1-8466-06444C9DFD37}" type="slidenum">
              <a:rPr kumimoji="1" lang="ja-JP" altLang="en-US" smtClean="0"/>
              <a:t>‹#›</a:t>
            </a:fld>
            <a:endParaRPr kumimoji="1" lang="ja-JP" altLang="en-US"/>
          </a:p>
        </p:txBody>
      </p:sp>
    </p:spTree>
    <p:extLst>
      <p:ext uri="{BB962C8B-B14F-4D97-AF65-F5344CB8AC3E}">
        <p14:creationId xmlns:p14="http://schemas.microsoft.com/office/powerpoint/2010/main" val="302906361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B8130A59-F19D-436F-AEEB-C368391221EB}"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31344816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F77FC2F-9552-4A82-8A85-4143211629E7}"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1038838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A680A56-F41C-4A8E-8057-BE0441BB8209}"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86860146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60457D3-46F1-4B7A-B1B9-FF32873F6A6E}"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790847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367B36C-1ED7-40C0-99BE-1B5014A6E7F6}"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154168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30ECE95F-7FAB-4A0B-AD32-0E1295FB638E}" type="datetime1">
              <a:rPr kumimoji="1" lang="ja-JP" altLang="en-US" smtClean="0"/>
              <a:t>2025/7/23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3452172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B701A47-ED4B-45CD-86E5-F2B67F025326}" type="datetime1">
              <a:rPr kumimoji="1" lang="ja-JP" altLang="en-US" smtClean="0"/>
              <a:t>2025/7/23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466744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46CE5BB-FF17-496A-B0F2-285AD47E51AF}" type="datetime1">
              <a:rPr kumimoji="1" lang="ja-JP" altLang="en-US" smtClean="0"/>
              <a:t>2025/7/23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1590479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42C9EA6-78E4-41B8-8F48-6CDE7911782C}" type="datetime1">
              <a:rPr kumimoji="1" lang="ja-JP" altLang="en-US" smtClean="0"/>
              <a:t>2025/7/23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1112400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28C57AE-1AB7-45AD-B65D-1EB7BA7D1FF3}" type="datetime1">
              <a:rPr kumimoji="1" lang="ja-JP" altLang="en-US" smtClean="0"/>
              <a:t>2025/7/23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3504127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583ECF5-B630-41D6-8C77-275C686F6708}" type="datetime1">
              <a:rPr kumimoji="1" lang="ja-JP" altLang="en-US" smtClean="0"/>
              <a:t>2025/7/23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3869735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39E6A-846E-4719-913F-7686135BC345}" type="datetime1">
              <a:rPr kumimoji="1" lang="ja-JP" altLang="en-US" smtClean="0"/>
              <a:t>2025/7/23</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1017137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png"/><Relationship Id="rId2" Type="http://schemas.microsoft.com/office/2007/relationships/media" Target="../media/media8.m4a"/><Relationship Id="rId1" Type="http://schemas.openxmlformats.org/officeDocument/2006/relationships/vmlDrawing" Target="../drawings/vmlDrawing1.v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kaigokensaku.mhlw.go.jp/shinsei/" TargetMode="External"/><Relationship Id="rId5" Type="http://schemas.openxmlformats.org/officeDocument/2006/relationships/image" Target="../media/image5.png"/><Relationship Id="rId4" Type="http://schemas.openxmlformats.org/officeDocument/2006/relationships/hyperlink" Target="https://www.town.kikuyo.lg.jp/kiji0034976/index.html"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hyperlink" Target="https://www.town.kikuyu.lg.jp/kiji0033478/index.html" TargetMode="External"/><Relationship Id="rId4" Type="http://schemas.openxmlformats.org/officeDocument/2006/relationships/image" Target="../media/image6.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hyperlink" Target="http://172.16.251.10/scripts/cbgrn/grn.exe/groupmail/exchange_history?aid=19&amp;cid=92&amp;mid=384587&amp;email=kaigohoken%40town.kikuyo.lg.jp&amp;sf=" TargetMode="External"/><Relationship Id="rId4" Type="http://schemas.openxmlformats.org/officeDocument/2006/relationships/hyperlink" Target="https://www.town.kikuyo.lg.jp/kiji0034599/index.html"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9.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hyperlink" Target="https://www.mhlw.go.jp/stf/seisakunitsuite/bunya/hukushi_kaigo/kaigo_koureisha/service/index.html"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hyperlink" Target="https://www.mhlw.go.jp/content/12300000/001248430.pdf"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10.e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12.emf"/><Relationship Id="rId4" Type="http://schemas.openxmlformats.org/officeDocument/2006/relationships/image" Target="../media/image11.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hyperlink" Target="https://www.pref.kumamoto.jp/soshiki/32/101495.html"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hyperlink" Target="https://www.mhlw.go.jp/stf/seisakunitsuite/bunya/hukushi_kaigo/kaigo_koureisha/taisakumatome_13635.html" TargetMode="External"/><Relationship Id="rId4" Type="http://schemas.openxmlformats.org/officeDocument/2006/relationships/hyperlink" Target="https://www.mhlw.go.jp/stf/seisakunitsuite/bunya/hukushi_kaigo/kaigo_koureisha/douga_00002.html"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hyperlink" Target="https://www.pref.kumamoto.jp/soshiki/32/51070.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4.png"/><Relationship Id="rId5" Type="http://schemas.openxmlformats.org/officeDocument/2006/relationships/hyperlink" Target="https://www.pref.kumamoto.jp/soshiki/32/222442.html" TargetMode="External"/><Relationship Id="rId4" Type="http://schemas.openxmlformats.org/officeDocument/2006/relationships/hyperlink" Target="https://www.mhlw.go.jp/stf/tyousa-bunseki.html"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hyperlink" Target="https://www.mhlw.go.jp/stf/seisakunitsuite/bunya/koyou_roudou/koyoukintou/seisaku06/index.html"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3.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hyperlink" Target="https://www.mhlw.go.jp/content/001227728.pdf" TargetMode="Externa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hyperlink" Target="https://www.mhlw.go.jp/content/12300000/001227990.pdf" TargetMode="Externa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hyperlink" Target="https://www.mhlw.go.jp/content/12300000/001227990.pdf"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png"/><Relationship Id="rId5" Type="http://schemas.openxmlformats.org/officeDocument/2006/relationships/hyperlink" Target="https://www.town.kikuyo.lg.jp/kiji0031783/index.html" TargetMode="External"/><Relationship Id="rId4" Type="http://schemas.openxmlformats.org/officeDocument/2006/relationships/hyperlink" Target="mailto:morishima@town.kikuyo.lg.jp"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75209" y="743014"/>
            <a:ext cx="10307781" cy="2971801"/>
          </a:xfrm>
        </p:spPr>
        <p:txBody>
          <a:bodyPr tIns="36000" anchor="ctr" anchorCtr="0">
            <a:normAutofit/>
          </a:bodyPr>
          <a:lstStyle/>
          <a:p>
            <a:pPr algn="ctr"/>
            <a:r>
              <a:rPr kumimoji="1" lang="ja-JP" altLang="en-US" sz="4800" dirty="0" smtClean="0"/>
              <a:t>令和</a:t>
            </a:r>
            <a:r>
              <a:rPr lang="ja-JP" altLang="en-US" sz="4800" dirty="0"/>
              <a:t>７</a:t>
            </a:r>
            <a:r>
              <a:rPr kumimoji="1" lang="ja-JP" altLang="en-US" sz="4800" dirty="0" smtClean="0"/>
              <a:t>年度</a:t>
            </a:r>
            <a:r>
              <a:rPr kumimoji="1" lang="en-US" altLang="ja-JP" sz="4800" dirty="0" smtClean="0"/>
              <a:t/>
            </a:r>
            <a:br>
              <a:rPr kumimoji="1" lang="en-US" altLang="ja-JP" sz="4800" dirty="0" smtClean="0"/>
            </a:br>
            <a:r>
              <a:rPr lang="ja-JP" altLang="en-US" sz="4800" dirty="0"/>
              <a:t>介護</a:t>
            </a:r>
            <a:r>
              <a:rPr lang="ja-JP" altLang="en-US" sz="4800" dirty="0" smtClean="0"/>
              <a:t>サービス事業者集団指導</a:t>
            </a:r>
            <a:endParaRPr kumimoji="1" lang="ja-JP" altLang="en-US" sz="4800" dirty="0"/>
          </a:p>
        </p:txBody>
      </p:sp>
      <p:sp>
        <p:nvSpPr>
          <p:cNvPr id="3" name="サブタイトル 2"/>
          <p:cNvSpPr>
            <a:spLocks noGrp="1"/>
          </p:cNvSpPr>
          <p:nvPr>
            <p:ph type="subTitle" idx="1"/>
          </p:nvPr>
        </p:nvSpPr>
        <p:spPr>
          <a:xfrm>
            <a:off x="1457100" y="4755390"/>
            <a:ext cx="9144000" cy="1184564"/>
          </a:xfrm>
        </p:spPr>
        <p:txBody>
          <a:bodyPr anchor="ctr" anchorCtr="0">
            <a:normAutofit/>
          </a:bodyPr>
          <a:lstStyle/>
          <a:p>
            <a:pPr algn="ctr"/>
            <a:r>
              <a:rPr kumimoji="1" lang="ja-JP" altLang="en-US" sz="4000" dirty="0" smtClean="0"/>
              <a:t>菊陽町介護保険課</a:t>
            </a:r>
            <a:endParaRPr kumimoji="1" lang="en-US" altLang="ja-JP" sz="4000" dirty="0" smtClean="0"/>
          </a:p>
        </p:txBody>
      </p:sp>
      <p:sp>
        <p:nvSpPr>
          <p:cNvPr id="4" name="サブタイトル 2"/>
          <p:cNvSpPr txBox="1">
            <a:spLocks/>
          </p:cNvSpPr>
          <p:nvPr/>
        </p:nvSpPr>
        <p:spPr>
          <a:xfrm>
            <a:off x="1457100" y="3348000"/>
            <a:ext cx="9144000" cy="1184564"/>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4000" dirty="0" smtClean="0"/>
              <a:t>認知症対応型通所介護事業所編</a:t>
            </a:r>
            <a:endParaRPr lang="en-US" altLang="ja-JP" sz="4000" dirty="0" smtClean="0"/>
          </a:p>
        </p:txBody>
      </p:sp>
      <p:sp>
        <p:nvSpPr>
          <p:cNvPr id="5" name="スライド番号プレースホルダー 4"/>
          <p:cNvSpPr>
            <a:spLocks noGrp="1"/>
          </p:cNvSpPr>
          <p:nvPr>
            <p:ph type="sldNum" sz="quarter" idx="12"/>
          </p:nvPr>
        </p:nvSpPr>
        <p:spPr/>
        <p:txBody>
          <a:bodyPr/>
          <a:lstStyle/>
          <a:p>
            <a:fld id="{D339279A-9CE5-4E47-B07B-F5EE1F1AD395}" type="slidenum">
              <a:rPr kumimoji="1" lang="ja-JP" altLang="en-US" smtClean="0"/>
              <a:t>1</a:t>
            </a:fld>
            <a:endParaRPr kumimoji="1" lang="ja-JP" altLang="en-US"/>
          </a:p>
        </p:txBody>
      </p:sp>
    </p:spTree>
    <p:extLst>
      <p:ext uri="{BB962C8B-B14F-4D97-AF65-F5344CB8AC3E}">
        <p14:creationId xmlns:p14="http://schemas.microsoft.com/office/powerpoint/2010/main" val="4282932909"/>
      </p:ext>
    </p:extLst>
  </p:cSld>
  <p:clrMapOvr>
    <a:masterClrMapping/>
  </p:clrMapOvr>
  <mc:AlternateContent xmlns:mc="http://schemas.openxmlformats.org/markup-compatibility/2006" xmlns:p14="http://schemas.microsoft.com/office/powerpoint/2010/main">
    <mc:Choice Requires="p14">
      <p:transition spd="slow" p14:dur="2000" advTm="8474"/>
    </mc:Choice>
    <mc:Fallback xmlns="">
      <p:transition spd="slow" advTm="8474"/>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43665" y="6389887"/>
            <a:ext cx="2743200" cy="365125"/>
          </a:xfrm>
        </p:spPr>
        <p:txBody>
          <a:bodyPr/>
          <a:lstStyle/>
          <a:p>
            <a:fld id="{D339279A-9CE5-4E47-B07B-F5EE1F1AD395}" type="slidenum">
              <a:rPr kumimoji="1" lang="ja-JP" altLang="en-US" smtClean="0"/>
              <a:t>10</a:t>
            </a:fld>
            <a:endParaRPr kumimoji="1" lang="ja-JP" altLang="en-US" dirty="0"/>
          </a:p>
        </p:txBody>
      </p:sp>
      <p:sp>
        <p:nvSpPr>
          <p:cNvPr id="7" name="コンテンツ プレースホルダー 2"/>
          <p:cNvSpPr txBox="1">
            <a:spLocks/>
          </p:cNvSpPr>
          <p:nvPr/>
        </p:nvSpPr>
        <p:spPr>
          <a:xfrm>
            <a:off x="0" y="5613"/>
            <a:ext cx="12235798" cy="6785487"/>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54013" indent="3175">
              <a:buNone/>
            </a:pPr>
            <a:endParaRPr lang="en-US" altLang="ja-JP" sz="1600" u="sng" dirty="0" smtClean="0"/>
          </a:p>
          <a:p>
            <a:pPr marL="354013" indent="0">
              <a:buNone/>
            </a:pPr>
            <a:r>
              <a:rPr lang="ja-JP" altLang="en-US" sz="2000" dirty="0" smtClean="0"/>
              <a:t>　</a:t>
            </a:r>
            <a:r>
              <a:rPr lang="ja-JP" altLang="en-US" sz="2000" u="sng" dirty="0"/>
              <a:t>●</a:t>
            </a:r>
            <a:r>
              <a:rPr lang="ja-JP" altLang="en-US" sz="2000" u="sng" dirty="0" smtClean="0"/>
              <a:t> 家族</a:t>
            </a:r>
            <a:r>
              <a:rPr lang="ja-JP" altLang="en-US" sz="2000" u="sng" dirty="0"/>
              <a:t>の個人情報に係る家族の同意がとられていなかった。</a:t>
            </a:r>
            <a:endParaRPr lang="en-US" altLang="ja-JP" sz="2000" u="sng" dirty="0"/>
          </a:p>
          <a:p>
            <a:pPr marL="1524000" indent="0">
              <a:buNone/>
            </a:pPr>
            <a:r>
              <a:rPr lang="ja-JP" altLang="en-US" sz="2000" dirty="0" smtClean="0"/>
              <a:t>利用者の個人情報に係る同意書に家族の署名があるものの、それが家族の個人情報に係る同意を含むということが読み取れないものがありました。利用者と利用者家族の個人情報に係る同意書を</a:t>
            </a:r>
            <a:r>
              <a:rPr lang="en-US" altLang="ja-JP" sz="2000" dirty="0" smtClean="0"/>
              <a:t>1</a:t>
            </a:r>
            <a:r>
              <a:rPr lang="ja-JP" altLang="en-US" sz="2000" dirty="0" smtClean="0"/>
              <a:t>枚で作成する場合、利用者だけでなく利用者</a:t>
            </a:r>
            <a:r>
              <a:rPr lang="ja-JP" altLang="en-US" sz="2000" dirty="0"/>
              <a:t>家族の個人情報</a:t>
            </a:r>
            <a:r>
              <a:rPr lang="ja-JP" altLang="en-US" sz="2000" dirty="0" smtClean="0"/>
              <a:t>に係る同意であることも明確にし、利用者家族の個人情報については利用者</a:t>
            </a:r>
            <a:r>
              <a:rPr lang="ja-JP" altLang="en-US" sz="2000" dirty="0"/>
              <a:t>家族の同意を得てください</a:t>
            </a:r>
            <a:r>
              <a:rPr lang="ja-JP" altLang="en-US" sz="2000" dirty="0" smtClean="0"/>
              <a:t>。</a:t>
            </a:r>
            <a:endParaRPr lang="en-US" altLang="ja-JP" sz="2000" dirty="0" smtClean="0"/>
          </a:p>
          <a:p>
            <a:pPr marL="354013" indent="3175">
              <a:buNone/>
            </a:pPr>
            <a:endParaRPr lang="en-US" altLang="ja-JP" sz="1800" u="sng" dirty="0" smtClean="0"/>
          </a:p>
          <a:p>
            <a:pPr marL="354013" indent="3175">
              <a:buNone/>
            </a:pPr>
            <a:r>
              <a:rPr lang="ja-JP" altLang="en-US" sz="2000" dirty="0" smtClean="0"/>
              <a:t>　</a:t>
            </a:r>
            <a:r>
              <a:rPr lang="ja-JP" altLang="en-US" sz="2000" u="sng" dirty="0"/>
              <a:t>●</a:t>
            </a:r>
            <a:r>
              <a:rPr lang="ja-JP" altLang="en-US" sz="2000" u="sng" dirty="0" smtClean="0"/>
              <a:t> 運営</a:t>
            </a:r>
            <a:r>
              <a:rPr lang="ja-JP" altLang="en-US" sz="2000" u="sng" dirty="0"/>
              <a:t>規程の記載内容が実際と違っていた。（営業時間、従業者の員数等）</a:t>
            </a:r>
            <a:endParaRPr lang="en-US" altLang="ja-JP" sz="2000" u="sng" dirty="0"/>
          </a:p>
          <a:p>
            <a:pPr marL="354013" indent="3175">
              <a:buNone/>
            </a:pPr>
            <a:r>
              <a:rPr lang="ja-JP" altLang="en-US" sz="2000" dirty="0" smtClean="0"/>
              <a:t>　</a:t>
            </a:r>
            <a:r>
              <a:rPr lang="ja-JP" altLang="en-US" sz="2000" u="sng" dirty="0"/>
              <a:t>●</a:t>
            </a:r>
            <a:r>
              <a:rPr lang="ja-JP" altLang="en-US" sz="2000" u="sng" dirty="0" smtClean="0"/>
              <a:t> 運営</a:t>
            </a:r>
            <a:r>
              <a:rPr lang="ja-JP" altLang="en-US" sz="2000" u="sng" dirty="0"/>
              <a:t>規程に虐待の防止の措置に関する事項が定められていなかった。</a:t>
            </a:r>
            <a:endParaRPr lang="en-US" altLang="ja-JP" sz="2000" u="sng" dirty="0"/>
          </a:p>
          <a:p>
            <a:pPr marL="1524000" indent="0" defTabSz="911225">
              <a:buNone/>
            </a:pPr>
            <a:r>
              <a:rPr lang="ja-JP" altLang="en-US" sz="2000" dirty="0"/>
              <a:t>運営規程や重要事項説明書は、</a:t>
            </a:r>
            <a:r>
              <a:rPr lang="ja-JP" altLang="en-US" sz="2000" dirty="0" smtClean="0"/>
              <a:t>利用者等が</a:t>
            </a:r>
            <a:r>
              <a:rPr lang="ja-JP" altLang="en-US" sz="2000" dirty="0"/>
              <a:t>事業内容等を</a:t>
            </a:r>
            <a:r>
              <a:rPr lang="ja-JP" altLang="en-US" sz="2000" dirty="0" smtClean="0"/>
              <a:t>知る重要な資料</a:t>
            </a:r>
            <a:r>
              <a:rPr lang="ja-JP" altLang="en-US" sz="2000" dirty="0"/>
              <a:t>になります</a:t>
            </a:r>
            <a:r>
              <a:rPr lang="ja-JP" altLang="en-US" sz="2000" dirty="0" smtClean="0"/>
              <a:t>。実際との整合性</a:t>
            </a:r>
            <a:r>
              <a:rPr lang="ja-JP" altLang="en-US" sz="2000" dirty="0"/>
              <a:t>がとれている</a:t>
            </a:r>
            <a:r>
              <a:rPr lang="ja-JP" altLang="en-US" sz="2000" dirty="0" smtClean="0"/>
              <a:t>か、必要な事項に漏れはないか、随時確認して</a:t>
            </a:r>
            <a:r>
              <a:rPr lang="ja-JP" altLang="en-US" sz="2000" dirty="0"/>
              <a:t>ください</a:t>
            </a:r>
            <a:r>
              <a:rPr lang="ja-JP" altLang="en-US" sz="2000" dirty="0" smtClean="0"/>
              <a:t>。</a:t>
            </a:r>
            <a:endParaRPr lang="en-US" altLang="ja-JP" sz="2000" dirty="0" smtClean="0"/>
          </a:p>
          <a:p>
            <a:pPr marL="900113" indent="-276225" defTabSz="911225">
              <a:buNone/>
            </a:pPr>
            <a:r>
              <a:rPr lang="en-US" altLang="ja-JP" sz="2000" dirty="0" smtClean="0"/>
              <a:t>※</a:t>
            </a:r>
            <a:r>
              <a:rPr lang="ja-JP" altLang="en-US" sz="2000" dirty="0" smtClean="0"/>
              <a:t>令和</a:t>
            </a:r>
            <a:r>
              <a:rPr lang="en-US" altLang="ja-JP" sz="2000" dirty="0" smtClean="0"/>
              <a:t>7</a:t>
            </a:r>
            <a:r>
              <a:rPr lang="ja-JP" altLang="en-US" sz="2000" dirty="0" smtClean="0"/>
              <a:t>年</a:t>
            </a:r>
            <a:r>
              <a:rPr lang="en-US" altLang="ja-JP" sz="2000" dirty="0" smtClean="0"/>
              <a:t>4</a:t>
            </a:r>
            <a:r>
              <a:rPr lang="ja-JP" altLang="en-US" sz="2000" dirty="0" smtClean="0"/>
              <a:t>月から、重要事項をウェブサイト（法人ホームページ等又は介護情報公表システム）に掲載することが義務付けられました。</a:t>
            </a:r>
            <a:r>
              <a:rPr lang="ja-JP" altLang="en-US" sz="2000" dirty="0"/>
              <a:t>　</a:t>
            </a:r>
            <a:endParaRPr lang="en-US" altLang="ja-JP" sz="2000" dirty="0" smtClean="0"/>
          </a:p>
          <a:p>
            <a:pPr marL="1344613" indent="-720725" defTabSz="911225">
              <a:buNone/>
            </a:pPr>
            <a:endParaRPr lang="en-US" altLang="ja-JP" sz="2200" dirty="0" smtClean="0"/>
          </a:p>
          <a:p>
            <a:pPr marL="1344613" indent="-720725" defTabSz="911225">
              <a:buNone/>
            </a:pPr>
            <a:r>
              <a:rPr lang="ja-JP" altLang="en-US" sz="2000" u="sng" dirty="0"/>
              <a:t>●</a:t>
            </a:r>
            <a:r>
              <a:rPr lang="ja-JP" altLang="en-US" sz="2000" u="sng" dirty="0" smtClean="0"/>
              <a:t> 複数の事業所別に勤務時間が区分された勤務表が作成されていなかった。</a:t>
            </a:r>
            <a:endParaRPr lang="en-US" altLang="ja-JP" sz="2000" u="sng" dirty="0" smtClean="0"/>
          </a:p>
          <a:p>
            <a:pPr marL="1524000" indent="0">
              <a:buNone/>
            </a:pPr>
            <a:r>
              <a:rPr lang="ja-JP" altLang="en-US" sz="2000" dirty="0" smtClean="0"/>
              <a:t>同一事業者の複数</a:t>
            </a:r>
            <a:r>
              <a:rPr lang="ja-JP" altLang="en-US" sz="2000" dirty="0"/>
              <a:t>の事業所を</a:t>
            </a:r>
            <a:r>
              <a:rPr lang="ja-JP" altLang="en-US" sz="2000" dirty="0" smtClean="0"/>
              <a:t>兼務する職員がいる場合、事業所の人員</a:t>
            </a:r>
            <a:r>
              <a:rPr lang="ja-JP" altLang="en-US" sz="2000" dirty="0"/>
              <a:t>配置基準を充たしていることが確認できる</a:t>
            </a:r>
            <a:r>
              <a:rPr lang="ja-JP" altLang="en-US" sz="2000" dirty="0" smtClean="0"/>
              <a:t>よう、事業所別に勤務表を作成してください。また、同一</a:t>
            </a:r>
            <a:r>
              <a:rPr lang="ja-JP" altLang="en-US" sz="2000" dirty="0"/>
              <a:t>事業所内で複数の</a:t>
            </a:r>
            <a:r>
              <a:rPr lang="ja-JP" altLang="en-US" sz="2000" dirty="0" smtClean="0"/>
              <a:t>職種を兼務する職員がいる場合も、職種別の勤務時間がわかるように作成してください。</a:t>
            </a:r>
            <a:r>
              <a:rPr lang="en-US" altLang="ja-JP" sz="2000" dirty="0" smtClean="0"/>
              <a:t> </a:t>
            </a:r>
          </a:p>
          <a:p>
            <a:pPr marL="627063" indent="0" defTabSz="627063">
              <a:buNone/>
            </a:pPr>
            <a:r>
              <a:rPr lang="ja-JP" altLang="en-US" sz="2000" u="sng" dirty="0"/>
              <a:t>●</a:t>
            </a:r>
            <a:r>
              <a:rPr lang="ja-JP" altLang="en-US" sz="2000" u="sng" dirty="0" smtClean="0"/>
              <a:t> 新任</a:t>
            </a:r>
            <a:r>
              <a:rPr lang="ja-JP" altLang="en-US" sz="2000" u="sng" dirty="0"/>
              <a:t>職員研修に必要な項目が実施されていなかった</a:t>
            </a:r>
            <a:r>
              <a:rPr lang="ja-JP" altLang="en-US" sz="2000" u="sng" dirty="0" smtClean="0"/>
              <a:t>。（虐待防止等）</a:t>
            </a:r>
            <a:r>
              <a:rPr lang="ja-JP" altLang="en-US" sz="2000" dirty="0" smtClean="0"/>
              <a:t>　　　　次ページ参照</a:t>
            </a:r>
            <a:endParaRPr lang="en-US" altLang="ja-JP" sz="2000" dirty="0" smtClean="0"/>
          </a:p>
        </p:txBody>
      </p:sp>
      <p:sp>
        <p:nvSpPr>
          <p:cNvPr id="8" name="右矢印 7"/>
          <p:cNvSpPr/>
          <p:nvPr/>
        </p:nvSpPr>
        <p:spPr>
          <a:xfrm>
            <a:off x="949196" y="974018"/>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右矢印 8"/>
          <p:cNvSpPr/>
          <p:nvPr/>
        </p:nvSpPr>
        <p:spPr>
          <a:xfrm>
            <a:off x="949196" y="3306866"/>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243570" y="287220"/>
            <a:ext cx="11851448" cy="17027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243570" y="2236417"/>
            <a:ext cx="11851448" cy="2292483"/>
          </a:xfrm>
          <a:prstGeom prst="roundRect">
            <a:avLst>
              <a:gd name="adj" fmla="val 111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0"/>
          <p:cNvSpPr/>
          <p:nvPr/>
        </p:nvSpPr>
        <p:spPr>
          <a:xfrm>
            <a:off x="53516" y="5613"/>
            <a:ext cx="1510479"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a:t>秘密保持</a:t>
            </a:r>
            <a:endParaRPr lang="en-US" altLang="ja-JP" sz="2000" dirty="0"/>
          </a:p>
        </p:txBody>
      </p:sp>
      <p:sp>
        <p:nvSpPr>
          <p:cNvPr id="4" name="角丸四角形 3"/>
          <p:cNvSpPr/>
          <p:nvPr/>
        </p:nvSpPr>
        <p:spPr>
          <a:xfrm>
            <a:off x="49829" y="2025061"/>
            <a:ext cx="1514166"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a:t>運営</a:t>
            </a:r>
            <a:r>
              <a:rPr lang="ja-JP" altLang="en-US" sz="2000" dirty="0" smtClean="0"/>
              <a:t>規程</a:t>
            </a:r>
            <a:endParaRPr lang="en-US" altLang="ja-JP" sz="2000" dirty="0"/>
          </a:p>
        </p:txBody>
      </p:sp>
      <p:sp>
        <p:nvSpPr>
          <p:cNvPr id="15" name="角丸四角形 14"/>
          <p:cNvSpPr/>
          <p:nvPr/>
        </p:nvSpPr>
        <p:spPr>
          <a:xfrm>
            <a:off x="243570" y="4838731"/>
            <a:ext cx="11851449" cy="1946036"/>
          </a:xfrm>
          <a:prstGeom prst="roundRect">
            <a:avLst>
              <a:gd name="adj" fmla="val 111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49829" y="4602133"/>
            <a:ext cx="2283321" cy="404062"/>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smtClean="0"/>
              <a:t>勤務体制の確保</a:t>
            </a:r>
            <a:endParaRPr lang="en-US" altLang="ja-JP" sz="2000" dirty="0"/>
          </a:p>
        </p:txBody>
      </p:sp>
      <p:sp>
        <p:nvSpPr>
          <p:cNvPr id="17" name="右矢印 16"/>
          <p:cNvSpPr/>
          <p:nvPr/>
        </p:nvSpPr>
        <p:spPr>
          <a:xfrm>
            <a:off x="9083783" y="6360132"/>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a:off x="949196" y="5512693"/>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48448735"/>
      </p:ext>
    </p:extLst>
  </p:cSld>
  <p:clrMapOvr>
    <a:masterClrMapping/>
  </p:clrMapOvr>
  <mc:AlternateContent xmlns:mc="http://schemas.openxmlformats.org/markup-compatibility/2006" xmlns:p14="http://schemas.microsoft.com/office/powerpoint/2010/main">
    <mc:Choice Requires="p14">
      <p:transition spd="slow" p14:dur="2000" advTm="45994"/>
    </mc:Choice>
    <mc:Fallback xmlns="">
      <p:transition spd="slow" advTm="45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11</a:t>
            </a:fld>
            <a:endParaRPr kumimoji="1" lang="ja-JP" altLang="en-US" dirty="0"/>
          </a:p>
        </p:txBody>
      </p:sp>
      <p:sp>
        <p:nvSpPr>
          <p:cNvPr id="11" name="角丸四角形 10"/>
          <p:cNvSpPr/>
          <p:nvPr/>
        </p:nvSpPr>
        <p:spPr>
          <a:xfrm>
            <a:off x="3439982" y="27709"/>
            <a:ext cx="5098472"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smtClean="0"/>
              <a:t>委員会・研修・訓練の実施回数</a:t>
            </a:r>
            <a:endParaRPr lang="en-US" altLang="ja-JP" sz="2000" dirty="0" smtClean="0"/>
          </a:p>
        </p:txBody>
      </p:sp>
      <p:graphicFrame>
        <p:nvGraphicFramePr>
          <p:cNvPr id="8" name="オブジェクト 7"/>
          <p:cNvGraphicFramePr>
            <a:graphicFrameLocks noChangeAspect="1"/>
          </p:cNvGraphicFramePr>
          <p:nvPr>
            <p:extLst>
              <p:ext uri="{D42A27DB-BD31-4B8C-83A1-F6EECF244321}">
                <p14:modId xmlns:p14="http://schemas.microsoft.com/office/powerpoint/2010/main" val="229115575"/>
              </p:ext>
            </p:extLst>
          </p:nvPr>
        </p:nvGraphicFramePr>
        <p:xfrm>
          <a:off x="204717" y="387927"/>
          <a:ext cx="11569002" cy="6478190"/>
        </p:xfrm>
        <a:graphic>
          <a:graphicData uri="http://schemas.openxmlformats.org/presentationml/2006/ole">
            <mc:AlternateContent xmlns:mc="http://schemas.openxmlformats.org/markup-compatibility/2006">
              <mc:Choice xmlns:v="urn:schemas-microsoft-com:vml" Requires="v">
                <p:oleObj spid="_x0000_s1028" name="ワークシート" r:id="rId5" imgW="17925885" imgH="10039169" progId="Excel.Sheet.12">
                  <p:embed/>
                </p:oleObj>
              </mc:Choice>
              <mc:Fallback>
                <p:oleObj name="ワークシート" r:id="rId5" imgW="17925885" imgH="10039169" progId="Excel.Sheet.12">
                  <p:embed/>
                  <p:pic>
                    <p:nvPicPr>
                      <p:cNvPr id="8" name="オブジェクト 7"/>
                      <p:cNvPicPr/>
                      <p:nvPr/>
                    </p:nvPicPr>
                    <p:blipFill>
                      <a:blip r:embed="rId6"/>
                      <a:stretch>
                        <a:fillRect/>
                      </a:stretch>
                    </p:blipFill>
                    <p:spPr>
                      <a:xfrm>
                        <a:off x="204717" y="387927"/>
                        <a:ext cx="11569002" cy="6478190"/>
                      </a:xfrm>
                      <a:prstGeom prst="rect">
                        <a:avLst/>
                      </a:prstGeom>
                      <a:ln w="6350">
                        <a:solidFill>
                          <a:schemeClr val="tx1"/>
                        </a:solidFill>
                      </a:ln>
                    </p:spPr>
                  </p:pic>
                </p:oleObj>
              </mc:Fallback>
            </mc:AlternateContent>
          </a:graphicData>
        </a:graphic>
      </p:graphicFrame>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96144440"/>
      </p:ext>
    </p:extLst>
  </p:cSld>
  <p:clrMapOvr>
    <a:masterClrMapping/>
  </p:clrMapOvr>
  <mc:AlternateContent xmlns:mc="http://schemas.openxmlformats.org/markup-compatibility/2006" xmlns:p14="http://schemas.microsoft.com/office/powerpoint/2010/main">
    <mc:Choice Requires="p14">
      <p:transition spd="slow" p14:dur="2000" advTm="12393"/>
    </mc:Choice>
    <mc:Fallback xmlns="">
      <p:transition spd="slow" advTm="12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12</a:t>
            </a:fld>
            <a:endParaRPr kumimoji="1" lang="ja-JP" altLang="en-US" dirty="0"/>
          </a:p>
        </p:txBody>
      </p:sp>
      <p:sp>
        <p:nvSpPr>
          <p:cNvPr id="7" name="コンテンツ プレースホルダー 2"/>
          <p:cNvSpPr txBox="1">
            <a:spLocks/>
          </p:cNvSpPr>
          <p:nvPr/>
        </p:nvSpPr>
        <p:spPr>
          <a:xfrm>
            <a:off x="117987" y="5102941"/>
            <a:ext cx="12191999" cy="5047533"/>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sz="2000" dirty="0"/>
          </a:p>
          <a:p>
            <a:pPr marL="0" indent="0">
              <a:buFont typeface="Arial" panose="020B0604020202020204" pitchFamily="34" charset="0"/>
              <a:buNone/>
            </a:pPr>
            <a:r>
              <a:rPr lang="ja-JP" altLang="en-US" sz="2000" dirty="0" smtClean="0"/>
              <a:t>　</a:t>
            </a:r>
            <a:r>
              <a:rPr lang="ja-JP" altLang="en-US" sz="2000" dirty="0"/>
              <a:t>　</a:t>
            </a:r>
            <a:endParaRPr lang="en-US" altLang="ja-JP" sz="2000" dirty="0" smtClean="0"/>
          </a:p>
          <a:p>
            <a:pPr marL="0" indent="0">
              <a:buFont typeface="Arial" panose="020B0604020202020204" pitchFamily="34" charset="0"/>
              <a:buNone/>
            </a:pPr>
            <a:endParaRPr lang="en-US" altLang="ja-JP" sz="2000" dirty="0" smtClean="0"/>
          </a:p>
          <a:p>
            <a:pPr marL="0" indent="0">
              <a:buFont typeface="Arial" panose="020B0604020202020204" pitchFamily="34" charset="0"/>
              <a:buNone/>
            </a:pPr>
            <a:endParaRPr lang="en-US" altLang="ja-JP" sz="2000" dirty="0" smtClean="0"/>
          </a:p>
          <a:p>
            <a:pPr marL="0" indent="0">
              <a:buFont typeface="Arial" panose="020B0604020202020204" pitchFamily="34" charset="0"/>
              <a:buNone/>
            </a:pPr>
            <a:endParaRPr lang="ja-JP" altLang="en-US" sz="2000" dirty="0"/>
          </a:p>
        </p:txBody>
      </p:sp>
      <p:sp>
        <p:nvSpPr>
          <p:cNvPr id="9" name="コンテンツ プレースホルダー 2"/>
          <p:cNvSpPr txBox="1">
            <a:spLocks/>
          </p:cNvSpPr>
          <p:nvPr/>
        </p:nvSpPr>
        <p:spPr>
          <a:xfrm>
            <a:off x="0" y="477333"/>
            <a:ext cx="12192000" cy="2086687"/>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03213" indent="0">
              <a:buNone/>
            </a:pPr>
            <a:r>
              <a:rPr lang="ja-JP" altLang="en-US" sz="2000" u="sng" dirty="0" smtClean="0"/>
              <a:t>● 加算の算定要件を満たすことがわかる記録が不明確だった。</a:t>
            </a:r>
            <a:endParaRPr lang="en-US" altLang="ja-JP" sz="2000" u="sng" dirty="0" smtClean="0"/>
          </a:p>
          <a:p>
            <a:pPr marL="303213" indent="0">
              <a:buNone/>
            </a:pPr>
            <a:endParaRPr lang="en-US" altLang="ja-JP" sz="100" u="sng" dirty="0" smtClean="0"/>
          </a:p>
          <a:p>
            <a:pPr marL="1250950" indent="0">
              <a:buNone/>
            </a:pPr>
            <a:r>
              <a:rPr lang="ja-JP" altLang="en-US" sz="2000" dirty="0"/>
              <a:t>加算の多くは、算定要件として、記録の整備が</a:t>
            </a:r>
            <a:r>
              <a:rPr lang="ja-JP" altLang="en-US" sz="2000" dirty="0" smtClean="0"/>
              <a:t>求められています。</a:t>
            </a:r>
            <a:endParaRPr lang="en-US" altLang="ja-JP" sz="2000" dirty="0" smtClean="0"/>
          </a:p>
          <a:p>
            <a:pPr marL="1250950" indent="0">
              <a:buNone/>
            </a:pPr>
            <a:r>
              <a:rPr lang="ja-JP" altLang="en-US" sz="2000" dirty="0"/>
              <a:t>記録が</a:t>
            </a:r>
            <a:r>
              <a:rPr lang="ja-JP" altLang="en-US" sz="2000" dirty="0" smtClean="0"/>
              <a:t>明文上</a:t>
            </a:r>
            <a:r>
              <a:rPr lang="ja-JP" altLang="en-US" sz="2000" dirty="0"/>
              <a:t>必須とされているか否かに関わらず、算定要件を満たしていることが事後的に確認</a:t>
            </a:r>
            <a:r>
              <a:rPr lang="ja-JP" altLang="en-US" sz="2000" dirty="0" smtClean="0"/>
              <a:t>できなければなりません。</a:t>
            </a:r>
            <a:endParaRPr lang="en-US" altLang="ja-JP" sz="2000" dirty="0" smtClean="0"/>
          </a:p>
          <a:p>
            <a:pPr marL="1250950" indent="0">
              <a:buNone/>
            </a:pPr>
            <a:r>
              <a:rPr lang="ja-JP" altLang="en-US" sz="2000" dirty="0" smtClean="0"/>
              <a:t>加算</a:t>
            </a:r>
            <a:r>
              <a:rPr lang="ja-JP" altLang="en-US" sz="2000" dirty="0"/>
              <a:t>要件を満たしていることを、事業所自ら説明できるよう書類の整備</a:t>
            </a:r>
            <a:r>
              <a:rPr lang="ja-JP" altLang="en-US" sz="2000" dirty="0" smtClean="0"/>
              <a:t>を行ってください。</a:t>
            </a:r>
            <a:endParaRPr lang="en-US" altLang="ja-JP" sz="2000" dirty="0"/>
          </a:p>
        </p:txBody>
      </p:sp>
      <p:sp>
        <p:nvSpPr>
          <p:cNvPr id="8" name="角丸四角形 7"/>
          <p:cNvSpPr/>
          <p:nvPr/>
        </p:nvSpPr>
        <p:spPr>
          <a:xfrm>
            <a:off x="242047" y="170041"/>
            <a:ext cx="11779624" cy="2535078"/>
          </a:xfrm>
          <a:prstGeom prst="roundRect">
            <a:avLst>
              <a:gd name="adj" fmla="val 111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103686" y="59579"/>
            <a:ext cx="2283321"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smtClean="0"/>
              <a:t>介護報酬（加算</a:t>
            </a:r>
            <a:r>
              <a:rPr lang="ja-JP" altLang="en-US" dirty="0" smtClean="0"/>
              <a:t>）</a:t>
            </a:r>
            <a:endParaRPr lang="en-US" altLang="ja-JP" dirty="0"/>
          </a:p>
        </p:txBody>
      </p:sp>
      <p:sp>
        <p:nvSpPr>
          <p:cNvPr id="10" name="右矢印 9"/>
          <p:cNvSpPr/>
          <p:nvPr/>
        </p:nvSpPr>
        <p:spPr>
          <a:xfrm>
            <a:off x="741890" y="1052871"/>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0" y="2815581"/>
            <a:ext cx="12192000" cy="4124206"/>
          </a:xfrm>
          <a:prstGeom prst="rect">
            <a:avLst/>
          </a:prstGeom>
        </p:spPr>
        <p:txBody>
          <a:bodyPr wrap="square">
            <a:spAutoFit/>
          </a:bodyPr>
          <a:lstStyle/>
          <a:p>
            <a:r>
              <a:rPr lang="en-US" altLang="ja-JP" sz="2000" dirty="0" smtClean="0"/>
              <a:t>【</a:t>
            </a:r>
            <a:r>
              <a:rPr lang="ja-JP" altLang="en-US" sz="2000" dirty="0" smtClean="0"/>
              <a:t>加算</a:t>
            </a:r>
            <a:r>
              <a:rPr lang="ja-JP" altLang="en-US" sz="2000" dirty="0"/>
              <a:t>要件の</a:t>
            </a:r>
            <a:r>
              <a:rPr lang="ja-JP" altLang="en-US" sz="2000" dirty="0" smtClean="0"/>
              <a:t>確認</a:t>
            </a:r>
            <a:r>
              <a:rPr lang="en-US" altLang="ja-JP" sz="2000" dirty="0" smtClean="0"/>
              <a:t>】</a:t>
            </a:r>
            <a:endParaRPr lang="ja-JP" altLang="en-US" sz="2000" dirty="0"/>
          </a:p>
          <a:p>
            <a:pPr marL="174625" indent="-174625"/>
            <a:r>
              <a:rPr lang="ja-JP" altLang="en-US" sz="2000" dirty="0" smtClean="0"/>
              <a:t>・ケアレスミスによる</a:t>
            </a:r>
            <a:r>
              <a:rPr lang="ja-JP" altLang="en-US" sz="2000" dirty="0"/>
              <a:t>報酬</a:t>
            </a:r>
            <a:r>
              <a:rPr lang="ja-JP" altLang="en-US" sz="2000" dirty="0" smtClean="0"/>
              <a:t>返還を防ぐため</a:t>
            </a:r>
            <a:r>
              <a:rPr lang="ja-JP" altLang="en-US" sz="2000" dirty="0"/>
              <a:t>、報酬告示、解釈通知、関連する告示</a:t>
            </a:r>
            <a:r>
              <a:rPr lang="en-US" altLang="ja-JP" sz="2000" dirty="0"/>
              <a:t>(</a:t>
            </a:r>
            <a:r>
              <a:rPr lang="ja-JP" altLang="en-US" sz="2000" dirty="0"/>
              <a:t>「</a:t>
            </a:r>
            <a:r>
              <a:rPr lang="ja-JP" altLang="en-US" sz="2000" dirty="0" smtClean="0"/>
              <a:t>厚生</a:t>
            </a:r>
            <a:r>
              <a:rPr lang="ja-JP" altLang="en-US" sz="2000" dirty="0"/>
              <a:t>労働大臣が定める</a:t>
            </a:r>
            <a:r>
              <a:rPr lang="en-US" altLang="ja-JP" sz="2000" dirty="0"/>
              <a:t>…</a:t>
            </a:r>
            <a:r>
              <a:rPr lang="ja-JP" altLang="en-US" sz="2000" dirty="0"/>
              <a:t>」</a:t>
            </a:r>
            <a:r>
              <a:rPr lang="en-US" altLang="ja-JP" sz="2000" dirty="0"/>
              <a:t>)</a:t>
            </a:r>
            <a:r>
              <a:rPr lang="ja-JP" altLang="en-US" sz="2000" dirty="0"/>
              <a:t>及び厚生労働省発出のＱ＆Ａ等を</a:t>
            </a:r>
            <a:r>
              <a:rPr lang="ja-JP" altLang="en-US" sz="2000" dirty="0" smtClean="0"/>
              <a:t>確認してください。</a:t>
            </a:r>
            <a:endParaRPr lang="en-US" altLang="ja-JP" sz="2000" dirty="0" smtClean="0"/>
          </a:p>
          <a:p>
            <a:pPr marL="174625" indent="-174625"/>
            <a:r>
              <a:rPr lang="ja-JP" altLang="en-US" sz="2000" dirty="0" smtClean="0"/>
              <a:t>・</a:t>
            </a:r>
            <a:r>
              <a:rPr lang="ja-JP" altLang="en-US" sz="2000" dirty="0"/>
              <a:t>要件は、単位数表、解釈通知その他の通知類及びＱ＆Ａに分散している場合が</a:t>
            </a:r>
            <a:r>
              <a:rPr lang="ja-JP" altLang="en-US" sz="2000" dirty="0" smtClean="0"/>
              <a:t>ある</a:t>
            </a:r>
            <a:r>
              <a:rPr lang="ja-JP" altLang="en-US" sz="2000" dirty="0"/>
              <a:t>ため、遺漏がないよう</a:t>
            </a:r>
            <a:r>
              <a:rPr lang="ja-JP" altLang="en-US" sz="2000" dirty="0" smtClean="0"/>
              <a:t>注意して</a:t>
            </a:r>
            <a:r>
              <a:rPr lang="ja-JP" altLang="en-US" sz="2000" dirty="0"/>
              <a:t>く</a:t>
            </a:r>
            <a:r>
              <a:rPr lang="ja-JP" altLang="en-US" sz="2000" dirty="0" smtClean="0"/>
              <a:t>ださい。</a:t>
            </a:r>
            <a:endParaRPr lang="en-US" altLang="ja-JP" sz="2000" dirty="0" smtClean="0"/>
          </a:p>
          <a:p>
            <a:pPr marL="174625" indent="-174625"/>
            <a:endParaRPr lang="ja-JP" altLang="en-US" sz="1000" dirty="0"/>
          </a:p>
          <a:p>
            <a:r>
              <a:rPr lang="en-US" altLang="ja-JP" dirty="0" smtClean="0"/>
              <a:t>【</a:t>
            </a:r>
            <a:r>
              <a:rPr lang="ja-JP" altLang="en-US" dirty="0"/>
              <a:t>主な告示・</a:t>
            </a:r>
            <a:r>
              <a:rPr lang="ja-JP" altLang="en-US" dirty="0" smtClean="0"/>
              <a:t>解釈通等</a:t>
            </a:r>
            <a:r>
              <a:rPr lang="en-US" altLang="ja-JP" dirty="0"/>
              <a:t>】</a:t>
            </a:r>
          </a:p>
          <a:p>
            <a:r>
              <a:rPr lang="ja-JP" altLang="en-US" dirty="0" smtClean="0"/>
              <a:t>・指定地域密着型サービスに</a:t>
            </a:r>
            <a:r>
              <a:rPr lang="ja-JP" altLang="en-US" dirty="0"/>
              <a:t>要する費用の額の算定に関する</a:t>
            </a:r>
            <a:r>
              <a:rPr lang="ja-JP" altLang="en-US" dirty="0" smtClean="0"/>
              <a:t>基準</a:t>
            </a:r>
            <a:r>
              <a:rPr lang="en-US" altLang="zh-CN" dirty="0" smtClean="0"/>
              <a:t>〔</a:t>
            </a:r>
            <a:r>
              <a:rPr lang="ja-JP" altLang="en-US" dirty="0" smtClean="0"/>
              <a:t>平成</a:t>
            </a:r>
            <a:r>
              <a:rPr lang="en-US" altLang="ja-JP" dirty="0" smtClean="0"/>
              <a:t>18</a:t>
            </a:r>
            <a:r>
              <a:rPr lang="ja-JP" altLang="en-US" dirty="0"/>
              <a:t>年</a:t>
            </a:r>
            <a:r>
              <a:rPr lang="en-US" altLang="ja-JP" dirty="0" smtClean="0"/>
              <a:t>3</a:t>
            </a:r>
            <a:r>
              <a:rPr lang="ja-JP" altLang="en-US" dirty="0" smtClean="0"/>
              <a:t>月</a:t>
            </a:r>
            <a:r>
              <a:rPr lang="en-US" altLang="ja-JP" dirty="0" smtClean="0"/>
              <a:t>14</a:t>
            </a:r>
            <a:r>
              <a:rPr lang="ja-JP" altLang="en-US" dirty="0" smtClean="0"/>
              <a:t>日厚生労働省告示第</a:t>
            </a:r>
            <a:r>
              <a:rPr lang="en-US" altLang="ja-JP" dirty="0" smtClean="0"/>
              <a:t>126</a:t>
            </a:r>
            <a:r>
              <a:rPr lang="ja-JP" altLang="en-US" dirty="0" smtClean="0"/>
              <a:t>号</a:t>
            </a:r>
            <a:r>
              <a:rPr lang="en-US" altLang="zh-CN" dirty="0" smtClean="0"/>
              <a:t>〕</a:t>
            </a:r>
            <a:endParaRPr lang="en-US" altLang="ja-JP" dirty="0" smtClean="0"/>
          </a:p>
          <a:p>
            <a:pPr marL="174625" indent="-174625"/>
            <a:r>
              <a:rPr lang="ja-JP" altLang="en-US" dirty="0" smtClean="0"/>
              <a:t>・指定地域密着型サービスに要する費用の額の算定に関する基準及び指定地域密着型介護予防サービス</a:t>
            </a:r>
            <a:r>
              <a:rPr lang="ja-JP" altLang="en-US" dirty="0"/>
              <a:t>に要する費用の額の算定に関する</a:t>
            </a:r>
            <a:r>
              <a:rPr lang="ja-JP" altLang="en-US" dirty="0" smtClean="0"/>
              <a:t>基準の</a:t>
            </a:r>
            <a:r>
              <a:rPr lang="ja-JP" altLang="en-US" dirty="0"/>
              <a:t>制定に伴う実施上の留意事項に</a:t>
            </a:r>
            <a:r>
              <a:rPr lang="ja-JP" altLang="en-US" dirty="0" smtClean="0"/>
              <a:t>ついて</a:t>
            </a:r>
            <a:endParaRPr lang="en-US" altLang="ja-JP" dirty="0" smtClean="0"/>
          </a:p>
          <a:p>
            <a:pPr marL="174625" indent="-174625"/>
            <a:r>
              <a:rPr lang="ja-JP" altLang="en-US" dirty="0" smtClean="0"/>
              <a:t>・指定居宅介護支援に</a:t>
            </a:r>
            <a:r>
              <a:rPr lang="ja-JP" altLang="en-US" dirty="0"/>
              <a:t>要する費用の額の算定に関する</a:t>
            </a:r>
            <a:r>
              <a:rPr lang="ja-JP" altLang="en-US" dirty="0" smtClean="0"/>
              <a:t>基準</a:t>
            </a:r>
            <a:r>
              <a:rPr lang="en-US" altLang="zh-CN" dirty="0" smtClean="0"/>
              <a:t>〔</a:t>
            </a:r>
            <a:r>
              <a:rPr lang="ja-JP" altLang="en-US" dirty="0" smtClean="0"/>
              <a:t>平成</a:t>
            </a:r>
            <a:r>
              <a:rPr lang="en-US" altLang="ja-JP" dirty="0" smtClean="0"/>
              <a:t>12</a:t>
            </a:r>
            <a:r>
              <a:rPr lang="ja-JP" altLang="en-US" dirty="0" smtClean="0"/>
              <a:t>年</a:t>
            </a:r>
            <a:r>
              <a:rPr lang="en-US" altLang="ja-JP" dirty="0" smtClean="0"/>
              <a:t>2</a:t>
            </a:r>
            <a:r>
              <a:rPr lang="ja-JP" altLang="en-US" dirty="0" smtClean="0"/>
              <a:t>月</a:t>
            </a:r>
            <a:r>
              <a:rPr lang="en-US" altLang="ja-JP" dirty="0" smtClean="0"/>
              <a:t>10</a:t>
            </a:r>
            <a:r>
              <a:rPr lang="ja-JP" altLang="en-US" dirty="0" smtClean="0"/>
              <a:t>日厚生省告示第</a:t>
            </a:r>
            <a:r>
              <a:rPr lang="en-US" altLang="ja-JP" dirty="0" smtClean="0"/>
              <a:t>20</a:t>
            </a:r>
            <a:r>
              <a:rPr lang="ja-JP" altLang="en-US" dirty="0" smtClean="0"/>
              <a:t>号</a:t>
            </a:r>
            <a:r>
              <a:rPr lang="en-US" altLang="zh-CN" dirty="0" smtClean="0"/>
              <a:t>〕</a:t>
            </a:r>
          </a:p>
          <a:p>
            <a:pPr marL="174625" indent="-174625"/>
            <a:r>
              <a:rPr lang="ja-JP" altLang="en-US" dirty="0" smtClean="0"/>
              <a:t>・指定居宅サービス</a:t>
            </a:r>
            <a:r>
              <a:rPr lang="ja-JP" altLang="en-US" dirty="0"/>
              <a:t>に要する費用の額の算定に関する</a:t>
            </a:r>
            <a:r>
              <a:rPr lang="ja-JP" altLang="en-US" dirty="0" smtClean="0"/>
              <a:t>基準（訪問通所サービス、居宅療養管理指導及び福祉用具貸与に係る部分）及び指定居宅介護支援に</a:t>
            </a:r>
            <a:r>
              <a:rPr lang="ja-JP" altLang="en-US" dirty="0"/>
              <a:t>要する費用の額の算定に関する基準の制定に伴う実施上の留意事項について</a:t>
            </a:r>
            <a:endParaRPr lang="en-US" altLang="ja-JP" dirty="0"/>
          </a:p>
          <a:p>
            <a:pPr marL="174625" indent="-174625"/>
            <a:r>
              <a:rPr lang="ja-JP" altLang="en-US" dirty="0" smtClean="0"/>
              <a:t>・厚生</a:t>
            </a:r>
            <a:r>
              <a:rPr lang="ja-JP" altLang="en-US" dirty="0"/>
              <a:t>労働省が発した各種Ｑ＆</a:t>
            </a:r>
            <a:r>
              <a:rPr lang="ja-JP" altLang="en-US" dirty="0" smtClean="0"/>
              <a:t>Ａ</a:t>
            </a:r>
            <a:endParaRPr lang="ja-JP" altLang="en-US"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78598549"/>
      </p:ext>
    </p:extLst>
  </p:cSld>
  <p:clrMapOvr>
    <a:masterClrMapping/>
  </p:clrMapOvr>
  <mc:AlternateContent xmlns:mc="http://schemas.openxmlformats.org/markup-compatibility/2006" xmlns:p14="http://schemas.microsoft.com/office/powerpoint/2010/main">
    <mc:Choice Requires="p14">
      <p:transition spd="slow" p14:dur="2000" advTm="66316"/>
    </mc:Choice>
    <mc:Fallback xmlns="">
      <p:transition spd="slow" advTm="66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57815" y="6492875"/>
            <a:ext cx="2743200" cy="365125"/>
          </a:xfrm>
        </p:spPr>
        <p:txBody>
          <a:bodyPr/>
          <a:lstStyle/>
          <a:p>
            <a:fld id="{D339279A-9CE5-4E47-B07B-F5EE1F1AD395}" type="slidenum">
              <a:rPr kumimoji="1" lang="ja-JP" altLang="en-US" smtClean="0"/>
              <a:t>13</a:t>
            </a:fld>
            <a:endParaRPr kumimoji="1" lang="ja-JP" altLang="en-US" dirty="0"/>
          </a:p>
        </p:txBody>
      </p:sp>
      <p:sp>
        <p:nvSpPr>
          <p:cNvPr id="3" name="タイトル 1"/>
          <p:cNvSpPr txBox="1">
            <a:spLocks/>
          </p:cNvSpPr>
          <p:nvPr/>
        </p:nvSpPr>
        <p:spPr>
          <a:xfrm>
            <a:off x="0" y="0"/>
            <a:ext cx="12192000" cy="468246"/>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３　電子申請届出システムについて</a:t>
            </a:r>
            <a:endParaRPr lang="ja-JP" altLang="en-US" sz="2400" b="1" dirty="0"/>
          </a:p>
        </p:txBody>
      </p:sp>
      <p:sp>
        <p:nvSpPr>
          <p:cNvPr id="4" name="正方形/長方形 3"/>
          <p:cNvSpPr/>
          <p:nvPr/>
        </p:nvSpPr>
        <p:spPr>
          <a:xfrm>
            <a:off x="15976" y="525505"/>
            <a:ext cx="12192000" cy="1323439"/>
          </a:xfrm>
          <a:prstGeom prst="rect">
            <a:avLst/>
          </a:prstGeom>
        </p:spPr>
        <p:txBody>
          <a:bodyPr wrap="square">
            <a:spAutoFit/>
          </a:bodyPr>
          <a:lstStyle/>
          <a:p>
            <a:pPr marL="82550" lvl="0" indent="220663"/>
            <a:r>
              <a:rPr lang="ja-JP" altLang="en-US" sz="2000" dirty="0" smtClean="0">
                <a:solidFill>
                  <a:prstClr val="black"/>
                </a:solidFill>
              </a:rPr>
              <a:t>菊陽町では、</a:t>
            </a:r>
            <a:r>
              <a:rPr lang="ja-JP" altLang="en-US" sz="2000" dirty="0">
                <a:solidFill>
                  <a:prstClr val="black"/>
                </a:solidFill>
              </a:rPr>
              <a:t>介護保険サービス事業者等が申請・届出を簡易に行うことができるよう、</a:t>
            </a:r>
            <a:r>
              <a:rPr lang="ja-JP" altLang="en-US" sz="2000" dirty="0" smtClean="0">
                <a:solidFill>
                  <a:prstClr val="black"/>
                </a:solidFill>
              </a:rPr>
              <a:t>令和</a:t>
            </a:r>
            <a:r>
              <a:rPr lang="en-US" altLang="ja-JP" sz="2000" dirty="0" smtClean="0">
                <a:solidFill>
                  <a:prstClr val="black"/>
                </a:solidFill>
              </a:rPr>
              <a:t>7</a:t>
            </a:r>
            <a:r>
              <a:rPr lang="ja-JP" altLang="en-US" sz="2000" dirty="0" smtClean="0">
                <a:solidFill>
                  <a:prstClr val="black"/>
                </a:solidFill>
              </a:rPr>
              <a:t>年</a:t>
            </a:r>
            <a:r>
              <a:rPr lang="en-US" altLang="ja-JP" sz="2000" dirty="0" smtClean="0">
                <a:solidFill>
                  <a:prstClr val="black"/>
                </a:solidFill>
              </a:rPr>
              <a:t>7</a:t>
            </a:r>
            <a:r>
              <a:rPr lang="ja-JP" altLang="en-US" sz="2000" dirty="0" smtClean="0">
                <a:solidFill>
                  <a:prstClr val="black"/>
                </a:solidFill>
              </a:rPr>
              <a:t>月</a:t>
            </a:r>
            <a:r>
              <a:rPr lang="en-US" altLang="ja-JP" sz="2000" dirty="0" smtClean="0">
                <a:solidFill>
                  <a:prstClr val="black"/>
                </a:solidFill>
              </a:rPr>
              <a:t>1</a:t>
            </a:r>
            <a:r>
              <a:rPr lang="ja-JP" altLang="en-US" sz="2000" dirty="0" smtClean="0">
                <a:solidFill>
                  <a:prstClr val="black"/>
                </a:solidFill>
              </a:rPr>
              <a:t>日から「</a:t>
            </a:r>
            <a:r>
              <a:rPr lang="ja-JP" altLang="en-US" sz="2000" dirty="0">
                <a:solidFill>
                  <a:prstClr val="black"/>
                </a:solidFill>
              </a:rPr>
              <a:t>電子申請届出システム」を使用したオンラインでの各種申請・届出を</a:t>
            </a:r>
            <a:r>
              <a:rPr lang="ja-JP" altLang="en-US" sz="2000" dirty="0" smtClean="0">
                <a:solidFill>
                  <a:prstClr val="black"/>
                </a:solidFill>
              </a:rPr>
              <a:t>受け付けます。</a:t>
            </a:r>
            <a:endParaRPr lang="en-US" altLang="ja-JP" sz="2000" dirty="0" smtClean="0">
              <a:solidFill>
                <a:prstClr val="black"/>
              </a:solidFill>
            </a:endParaRPr>
          </a:p>
          <a:p>
            <a:pPr marL="82550" lvl="0" indent="220663"/>
            <a:r>
              <a:rPr lang="ja-JP" altLang="en-US" sz="2000" dirty="0">
                <a:solidFill>
                  <a:prstClr val="black"/>
                </a:solidFill>
              </a:rPr>
              <a:t>詳しく</a:t>
            </a:r>
            <a:r>
              <a:rPr lang="ja-JP" altLang="en-US" sz="2000" dirty="0" smtClean="0">
                <a:solidFill>
                  <a:prstClr val="black"/>
                </a:solidFill>
              </a:rPr>
              <a:t>は、町ホームページをご覧ください。</a:t>
            </a:r>
            <a:r>
              <a:rPr lang="en-US" altLang="ja-JP" sz="2000" dirty="0" smtClean="0">
                <a:solidFill>
                  <a:prstClr val="black"/>
                </a:solidFill>
                <a:hlinkClick r:id="rId4"/>
              </a:rPr>
              <a:t>https</a:t>
            </a:r>
            <a:r>
              <a:rPr lang="en-US" altLang="ja-JP" sz="2000" dirty="0">
                <a:solidFill>
                  <a:prstClr val="black"/>
                </a:solidFill>
                <a:hlinkClick r:id="rId4"/>
              </a:rPr>
              <a:t>://</a:t>
            </a:r>
            <a:r>
              <a:rPr lang="en-US" altLang="ja-JP" sz="2000" dirty="0" smtClean="0">
                <a:solidFill>
                  <a:prstClr val="black"/>
                </a:solidFill>
                <a:hlinkClick r:id="rId4"/>
              </a:rPr>
              <a:t>www.town.kikuyo.lg.jp/kiji0034976/index.html</a:t>
            </a:r>
            <a:endParaRPr lang="en-US" altLang="ja-JP" sz="2000" dirty="0" smtClean="0">
              <a:solidFill>
                <a:prstClr val="black"/>
              </a:solidFill>
            </a:endParaRPr>
          </a:p>
          <a:p>
            <a:pPr marL="82550" lvl="0" indent="220663"/>
            <a:endParaRPr lang="en-US" altLang="ja-JP" sz="2000" dirty="0" smtClean="0">
              <a:solidFill>
                <a:prstClr val="black"/>
              </a:solidFill>
            </a:endParaRPr>
          </a:p>
        </p:txBody>
      </p:sp>
      <p:pic>
        <p:nvPicPr>
          <p:cNvPr id="10" name="図 9"/>
          <p:cNvPicPr>
            <a:picLocks noChangeAspect="1"/>
          </p:cNvPicPr>
          <p:nvPr/>
        </p:nvPicPr>
        <p:blipFill>
          <a:blip r:embed="rId5"/>
          <a:stretch>
            <a:fillRect/>
          </a:stretch>
        </p:blipFill>
        <p:spPr>
          <a:xfrm>
            <a:off x="890520" y="3115035"/>
            <a:ext cx="10410825" cy="1790700"/>
          </a:xfrm>
          <a:prstGeom prst="rect">
            <a:avLst/>
          </a:prstGeom>
        </p:spPr>
      </p:pic>
      <p:sp>
        <p:nvSpPr>
          <p:cNvPr id="11" name="正方形/長方形 10"/>
          <p:cNvSpPr/>
          <p:nvPr/>
        </p:nvSpPr>
        <p:spPr>
          <a:xfrm>
            <a:off x="834214" y="1637707"/>
            <a:ext cx="10523435" cy="1477328"/>
          </a:xfrm>
          <a:prstGeom prst="rect">
            <a:avLst/>
          </a:prstGeom>
          <a:solidFill>
            <a:schemeClr val="accent1">
              <a:lumMod val="20000"/>
              <a:lumOff val="80000"/>
              <a:alpha val="26000"/>
            </a:schemeClr>
          </a:solidFill>
          <a:ln cap="rnd">
            <a:solidFill>
              <a:schemeClr val="tx1"/>
            </a:solidFill>
            <a:bevel/>
          </a:ln>
        </p:spPr>
        <p:txBody>
          <a:bodyPr wrap="square">
            <a:spAutoFit/>
          </a:bodyPr>
          <a:lstStyle/>
          <a:p>
            <a:pPr marL="88900"/>
            <a:r>
              <a:rPr lang="ja-JP" altLang="en-US" dirty="0"/>
              <a:t>電子申請届出システムによる申請・届出のメリット</a:t>
            </a:r>
          </a:p>
          <a:p>
            <a:pPr marL="265113"/>
            <a:r>
              <a:rPr lang="ja-JP" altLang="en-US" dirty="0" smtClean="0"/>
              <a:t>⚫提出</a:t>
            </a:r>
            <a:r>
              <a:rPr lang="ja-JP" altLang="en-US" dirty="0"/>
              <a:t>書類の印刷、郵送・持参等の手間なく、ウェブ上で申請・届出を完結させることが</a:t>
            </a:r>
            <a:r>
              <a:rPr lang="ja-JP" altLang="en-US" dirty="0" smtClean="0"/>
              <a:t>できます</a:t>
            </a:r>
            <a:r>
              <a:rPr lang="ja-JP" altLang="en-US" dirty="0"/>
              <a:t>。</a:t>
            </a:r>
          </a:p>
          <a:p>
            <a:pPr marL="265113"/>
            <a:r>
              <a:rPr lang="ja-JP" altLang="en-US" dirty="0" smtClean="0"/>
              <a:t>⚫申請</a:t>
            </a:r>
            <a:r>
              <a:rPr lang="ja-JP" altLang="en-US" dirty="0"/>
              <a:t>・届出の様式・付表についてウェブ画面で入力することが</a:t>
            </a:r>
            <a:r>
              <a:rPr lang="ja-JP" altLang="en-US" dirty="0" smtClean="0"/>
              <a:t>できます。</a:t>
            </a:r>
            <a:endParaRPr lang="ja-JP" altLang="en-US" dirty="0"/>
          </a:p>
          <a:p>
            <a:pPr marL="265113"/>
            <a:r>
              <a:rPr lang="ja-JP" altLang="en-US" dirty="0" smtClean="0"/>
              <a:t>⚫添付書類は電子</a:t>
            </a:r>
            <a:r>
              <a:rPr lang="ja-JP" altLang="en-US" dirty="0"/>
              <a:t>ファイルでの提出が</a:t>
            </a:r>
            <a:r>
              <a:rPr lang="ja-JP" altLang="en-US" dirty="0" smtClean="0"/>
              <a:t>可能です。</a:t>
            </a:r>
            <a:endParaRPr lang="ja-JP" altLang="en-US" dirty="0"/>
          </a:p>
          <a:p>
            <a:pPr marL="265113"/>
            <a:r>
              <a:rPr lang="ja-JP" altLang="en-US" dirty="0" smtClean="0"/>
              <a:t>⚫申請</a:t>
            </a:r>
            <a:r>
              <a:rPr lang="ja-JP" altLang="en-US" dirty="0"/>
              <a:t>・届出の受付状況や結果について、システム上で確認が可能</a:t>
            </a:r>
            <a:r>
              <a:rPr lang="ja-JP" altLang="en-US" dirty="0" smtClean="0"/>
              <a:t>です。</a:t>
            </a:r>
            <a:endParaRPr lang="ja-JP" altLang="en-US" dirty="0"/>
          </a:p>
        </p:txBody>
      </p:sp>
      <p:sp>
        <p:nvSpPr>
          <p:cNvPr id="13" name="正方形/長方形 12"/>
          <p:cNvSpPr/>
          <p:nvPr/>
        </p:nvSpPr>
        <p:spPr>
          <a:xfrm>
            <a:off x="47932" y="4919008"/>
            <a:ext cx="12160044" cy="1938992"/>
          </a:xfrm>
          <a:prstGeom prst="rect">
            <a:avLst/>
          </a:prstGeom>
        </p:spPr>
        <p:txBody>
          <a:bodyPr wrap="square">
            <a:spAutoFit/>
          </a:bodyPr>
          <a:lstStyle/>
          <a:p>
            <a:r>
              <a:rPr lang="ja-JP" altLang="en-US" sz="2000" dirty="0" smtClean="0"/>
              <a:t>〇 電子申請・届出システム（ログイン）はこちら</a:t>
            </a:r>
            <a:r>
              <a:rPr lang="ja-JP" altLang="en-US" sz="2000" dirty="0"/>
              <a:t>　</a:t>
            </a:r>
            <a:r>
              <a:rPr lang="en-US" altLang="ja-JP" sz="2000" dirty="0" smtClean="0">
                <a:hlinkClick r:id="rId6"/>
              </a:rPr>
              <a:t>https</a:t>
            </a:r>
            <a:r>
              <a:rPr lang="en-US" altLang="ja-JP" sz="2000" dirty="0">
                <a:hlinkClick r:id="rId6"/>
              </a:rPr>
              <a:t>://www.kaigokensaku.mhlw.go.jp/shinsei</a:t>
            </a:r>
            <a:r>
              <a:rPr lang="en-US" altLang="ja-JP" sz="2000" dirty="0" smtClean="0">
                <a:hlinkClick r:id="rId6"/>
              </a:rPr>
              <a:t>/</a:t>
            </a:r>
            <a:endParaRPr lang="en-US" altLang="ja-JP" sz="2000" dirty="0" smtClean="0"/>
          </a:p>
          <a:p>
            <a:pPr marL="177800" indent="-177800"/>
            <a:r>
              <a:rPr lang="en-US" altLang="ja-JP" sz="2000" dirty="0" smtClean="0"/>
              <a:t>※ </a:t>
            </a:r>
            <a:r>
              <a:rPr lang="ja-JP" altLang="en-US" sz="2000" dirty="0" smtClean="0"/>
              <a:t>電子</a:t>
            </a:r>
            <a:r>
              <a:rPr lang="ja-JP" altLang="en-US" sz="2000" dirty="0"/>
              <a:t>申請届出システムをご利用されるためには</a:t>
            </a:r>
            <a:r>
              <a:rPr lang="ja-JP" altLang="en-US" sz="2000" dirty="0" smtClean="0"/>
              <a:t>、</a:t>
            </a:r>
            <a:r>
              <a:rPr lang="en-US" altLang="ja-JP" sz="2000" dirty="0" smtClean="0"/>
              <a:t>G</a:t>
            </a:r>
            <a:r>
              <a:rPr lang="ja-JP" altLang="en-US" sz="2000" dirty="0"/>
              <a:t>ビズ </a:t>
            </a:r>
            <a:r>
              <a:rPr lang="en-US" altLang="ja-JP" sz="2000" dirty="0"/>
              <a:t>ID</a:t>
            </a:r>
            <a:r>
              <a:rPr lang="ja-JP" altLang="en-US" sz="2000" dirty="0"/>
              <a:t>アカウントの取得が必須です。</a:t>
            </a:r>
          </a:p>
          <a:p>
            <a:r>
              <a:rPr lang="ja-JP" altLang="en-US" sz="2000" dirty="0" smtClean="0"/>
              <a:t>　未取得の場合は、</a:t>
            </a:r>
            <a:r>
              <a:rPr lang="en-US" altLang="ja-JP" sz="2000" dirty="0" smtClean="0"/>
              <a:t>G</a:t>
            </a:r>
            <a:r>
              <a:rPr lang="ja-JP" altLang="en-US" sz="2000" dirty="0"/>
              <a:t>ビズ </a:t>
            </a:r>
            <a:r>
              <a:rPr lang="en-US" altLang="ja-JP" sz="2000" dirty="0"/>
              <a:t>ID</a:t>
            </a:r>
            <a:r>
              <a:rPr lang="ja-JP" altLang="en-US" sz="2000" dirty="0" smtClean="0"/>
              <a:t>ホームページ（</a:t>
            </a:r>
            <a:r>
              <a:rPr lang="en-US" altLang="ja-JP" sz="2000" dirty="0" smtClean="0"/>
              <a:t>https://gbiz-id.go.jp</a:t>
            </a:r>
            <a:r>
              <a:rPr lang="ja-JP" altLang="en-US" sz="2000" dirty="0" smtClean="0"/>
              <a:t>）の</a:t>
            </a:r>
            <a:r>
              <a:rPr lang="ja-JP" altLang="en-US" sz="2000" dirty="0"/>
              <a:t>トップ画面からアカウントを作成してください</a:t>
            </a:r>
            <a:r>
              <a:rPr lang="ja-JP" altLang="en-US" sz="2000" dirty="0" smtClean="0"/>
              <a:t>。</a:t>
            </a:r>
            <a:endParaRPr lang="en-US" altLang="ja-JP" sz="2000" dirty="0" smtClean="0"/>
          </a:p>
          <a:p>
            <a:pPr marL="177800" indent="-177800"/>
            <a:r>
              <a:rPr lang="en-US" altLang="ja-JP" sz="2000" dirty="0" smtClean="0"/>
              <a:t>※ </a:t>
            </a:r>
            <a:r>
              <a:rPr lang="ja-JP" altLang="en-US" sz="2000" dirty="0" smtClean="0"/>
              <a:t>電子</a:t>
            </a:r>
            <a:r>
              <a:rPr lang="ja-JP" altLang="en-US" sz="2000" dirty="0"/>
              <a:t>申請届出システムで</a:t>
            </a:r>
            <a:r>
              <a:rPr lang="ja-JP" altLang="en-US" sz="2000" dirty="0" smtClean="0"/>
              <a:t>利用できる </a:t>
            </a:r>
            <a:r>
              <a:rPr lang="en-US" altLang="ja-JP" sz="2000" dirty="0"/>
              <a:t>G</a:t>
            </a:r>
            <a:r>
              <a:rPr lang="ja-JP" altLang="en-US" sz="2000" dirty="0"/>
              <a:t>ビズ </a:t>
            </a:r>
            <a:r>
              <a:rPr lang="en-US" altLang="ja-JP" sz="2000" dirty="0"/>
              <a:t>ID</a:t>
            </a:r>
            <a:r>
              <a:rPr lang="ja-JP" altLang="en-US" sz="2000" dirty="0"/>
              <a:t>のアカウント種類は、「 </a:t>
            </a:r>
            <a:r>
              <a:rPr lang="en-US" altLang="ja-JP" sz="2000" dirty="0" err="1"/>
              <a:t>gBizID</a:t>
            </a:r>
            <a:r>
              <a:rPr lang="ja-JP" altLang="en-US" sz="2000" dirty="0"/>
              <a:t>プライム」と「 </a:t>
            </a:r>
            <a:r>
              <a:rPr lang="en-US" altLang="ja-JP" sz="2000" dirty="0" err="1"/>
              <a:t>gBizID</a:t>
            </a:r>
            <a:r>
              <a:rPr lang="ja-JP" altLang="en-US" sz="2000" dirty="0"/>
              <a:t>メンバー」です。（「 </a:t>
            </a:r>
            <a:r>
              <a:rPr lang="en-US" altLang="ja-JP" sz="2000" dirty="0"/>
              <a:t>G</a:t>
            </a:r>
            <a:r>
              <a:rPr lang="ja-JP" altLang="en-US" sz="2000" dirty="0"/>
              <a:t>ビズ </a:t>
            </a:r>
            <a:r>
              <a:rPr lang="en-US" altLang="ja-JP" sz="2000" dirty="0"/>
              <a:t>ID</a:t>
            </a:r>
            <a:r>
              <a:rPr lang="ja-JP" altLang="en-US" sz="2000" dirty="0" smtClean="0"/>
              <a:t>エントリー</a:t>
            </a:r>
            <a:r>
              <a:rPr lang="ja-JP" altLang="en-US" sz="2000" dirty="0"/>
              <a:t>」はご利用頂けません。）</a:t>
            </a:r>
          </a:p>
        </p:txBody>
      </p:sp>
      <p:pic>
        <p:nvPicPr>
          <p:cNvPr id="9" name="オーディ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95917066"/>
      </p:ext>
    </p:extLst>
  </p:cSld>
  <p:clrMapOvr>
    <a:masterClrMapping/>
  </p:clrMapOvr>
  <mc:AlternateContent xmlns:mc="http://schemas.openxmlformats.org/markup-compatibility/2006" xmlns:p14="http://schemas.microsoft.com/office/powerpoint/2010/main">
    <mc:Choice Requires="p14">
      <p:transition spd="slow" p14:dur="2000" advTm="37742"/>
    </mc:Choice>
    <mc:Fallback xmlns="">
      <p:transition spd="slow" advTm="37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4"/>
          <a:stretch>
            <a:fillRect/>
          </a:stretch>
        </p:blipFill>
        <p:spPr>
          <a:xfrm>
            <a:off x="0" y="830339"/>
            <a:ext cx="5727032" cy="3252432"/>
          </a:xfrm>
          <a:prstGeom prst="rect">
            <a:avLst/>
          </a:prstGeom>
        </p:spPr>
      </p:pic>
      <p:sp>
        <p:nvSpPr>
          <p:cNvPr id="2" name="タイトル 1"/>
          <p:cNvSpPr txBox="1">
            <a:spLocks/>
          </p:cNvSpPr>
          <p:nvPr/>
        </p:nvSpPr>
        <p:spPr>
          <a:xfrm>
            <a:off x="0" y="-32906"/>
            <a:ext cx="12192000" cy="847203"/>
          </a:xfrm>
          <a:prstGeom prst="rect">
            <a:avLst/>
          </a:prstGeom>
          <a:solidFill>
            <a:schemeClr val="accent1">
              <a:lumMod val="20000"/>
              <a:lumOff val="80000"/>
            </a:schemeClr>
          </a:solidFill>
          <a:ln w="25400">
            <a:solidFill>
              <a:schemeClr val="tx1"/>
            </a:solidFill>
          </a:ln>
        </p:spPr>
        <p:txBody>
          <a:bodyPr tIns="144000" anchor="ctr" anchorCtr="0">
            <a:normAutofit fontScale="90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722313" indent="-722313">
              <a:tabLst>
                <a:tab pos="9512300" algn="l"/>
              </a:tabLst>
            </a:pPr>
            <a:r>
              <a:rPr lang="ja-JP" altLang="en-US" sz="2700" b="1" dirty="0" smtClean="0"/>
              <a:t>４　各種届出等</a:t>
            </a:r>
            <a:endParaRPr lang="en-US" altLang="ja-JP" sz="2700" b="1" dirty="0" smtClean="0"/>
          </a:p>
          <a:p>
            <a:pPr marL="722313" indent="-722313">
              <a:tabLst>
                <a:tab pos="9512300" algn="l"/>
              </a:tabLst>
            </a:pPr>
            <a:r>
              <a:rPr lang="ja-JP" altLang="en-US" sz="3200" b="1" dirty="0"/>
              <a:t>　</a:t>
            </a:r>
            <a:r>
              <a:rPr lang="ja-JP" altLang="en-US" sz="3200" b="1" dirty="0" smtClean="0"/>
              <a:t>　　　　</a:t>
            </a:r>
            <a:r>
              <a:rPr lang="ja-JP" altLang="en-US" sz="2200" dirty="0" smtClean="0"/>
              <a:t>様式等は菊陽町ホームページに掲載　</a:t>
            </a:r>
            <a:r>
              <a:rPr lang="en-US" altLang="ja-JP" sz="2200" dirty="0" smtClean="0">
                <a:hlinkClick r:id="rId5"/>
              </a:rPr>
              <a:t>https://www.town.kikuyu.lg.jp/kiji0033478/index.html</a:t>
            </a:r>
            <a:endParaRPr lang="en-US" altLang="ja-JP" sz="2200" dirty="0" smtClean="0"/>
          </a:p>
        </p:txBody>
      </p:sp>
      <p:sp>
        <p:nvSpPr>
          <p:cNvPr id="7" name="テキスト ボックス 6"/>
          <p:cNvSpPr txBox="1"/>
          <p:nvPr/>
        </p:nvSpPr>
        <p:spPr>
          <a:xfrm>
            <a:off x="5565790" y="1029082"/>
            <a:ext cx="6130339" cy="646331"/>
          </a:xfrm>
          <a:prstGeom prst="rect">
            <a:avLst/>
          </a:prstGeom>
          <a:noFill/>
          <a:ln>
            <a:noFill/>
            <a:round/>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r>
              <a:rPr lang="zh-TW" altLang="en-US" dirty="0"/>
              <a:t>別紙様式第二号（四</a:t>
            </a:r>
            <a:r>
              <a:rPr lang="zh-TW" altLang="en-US" dirty="0" smtClean="0"/>
              <a:t>）</a:t>
            </a:r>
            <a:r>
              <a:rPr lang="ja-JP" altLang="en-US" dirty="0" smtClean="0"/>
              <a:t>＋付表第二号（一）～（十二）</a:t>
            </a:r>
            <a:endParaRPr lang="en-US" altLang="ja-JP" dirty="0" smtClean="0"/>
          </a:p>
          <a:p>
            <a:r>
              <a:rPr lang="ja-JP" altLang="en-US" dirty="0" smtClean="0"/>
              <a:t>添付書類は次ページの一覧表を参照してください。</a:t>
            </a:r>
            <a:endParaRPr kumimoji="1" lang="ja-JP" altLang="en-US" dirty="0"/>
          </a:p>
        </p:txBody>
      </p:sp>
      <p:sp>
        <p:nvSpPr>
          <p:cNvPr id="9" name="テキスト ボックス 8"/>
          <p:cNvSpPr txBox="1"/>
          <p:nvPr/>
        </p:nvSpPr>
        <p:spPr>
          <a:xfrm>
            <a:off x="5565791" y="1700740"/>
            <a:ext cx="6512477" cy="923330"/>
          </a:xfrm>
          <a:prstGeom prst="rect">
            <a:avLst/>
          </a:prstGeom>
          <a:noFill/>
          <a:ln>
            <a:noFill/>
            <a:prstDash val="solid"/>
          </a:ln>
        </p:spPr>
        <p:txBody>
          <a:bodyPr wrap="square" rtlCol="0" anchor="ctr" anchorCtr="0">
            <a:spAutoFit/>
          </a:bodyPr>
          <a:lstStyle/>
          <a:p>
            <a:r>
              <a:rPr lang="zh-TW" altLang="en-US" dirty="0"/>
              <a:t>別紙様式第二号（三</a:t>
            </a:r>
            <a:r>
              <a:rPr lang="zh-TW" altLang="en-US" dirty="0" smtClean="0"/>
              <a:t>）</a:t>
            </a:r>
            <a:endParaRPr lang="en-US" altLang="zh-TW" dirty="0" smtClean="0"/>
          </a:p>
          <a:p>
            <a:r>
              <a:rPr kumimoji="1" lang="en-US" altLang="ja-JP" dirty="0" smtClean="0"/>
              <a:t>※</a:t>
            </a:r>
            <a:r>
              <a:rPr kumimoji="1" lang="ja-JP" altLang="en-US" dirty="0" smtClean="0"/>
              <a:t>現にサービスを受けている人に対する措置を必ず記入してください</a:t>
            </a:r>
            <a:r>
              <a:rPr kumimoji="1" lang="ja-JP" altLang="en-US" sz="1600" dirty="0" smtClean="0"/>
              <a:t>。</a:t>
            </a:r>
            <a:endParaRPr kumimoji="1" lang="ja-JP" altLang="en-US" sz="1600" dirty="0"/>
          </a:p>
        </p:txBody>
      </p:sp>
      <p:sp>
        <p:nvSpPr>
          <p:cNvPr id="10" name="テキスト ボックス 9"/>
          <p:cNvSpPr txBox="1"/>
          <p:nvPr/>
        </p:nvSpPr>
        <p:spPr>
          <a:xfrm>
            <a:off x="5565790" y="2604562"/>
            <a:ext cx="4184073" cy="369332"/>
          </a:xfrm>
          <a:prstGeom prst="rect">
            <a:avLst/>
          </a:prstGeom>
          <a:noFill/>
        </p:spPr>
        <p:txBody>
          <a:bodyPr wrap="square" rtlCol="0" anchor="ctr" anchorCtr="0">
            <a:spAutoFit/>
          </a:bodyPr>
          <a:lstStyle/>
          <a:p>
            <a:r>
              <a:rPr lang="zh-TW" altLang="en-US" dirty="0"/>
              <a:t>別紙様式第二号（五）</a:t>
            </a:r>
            <a:endParaRPr kumimoji="1" lang="ja-JP" altLang="en-US" dirty="0"/>
          </a:p>
        </p:txBody>
      </p:sp>
      <p:sp>
        <p:nvSpPr>
          <p:cNvPr id="12" name="テキスト ボックス 11"/>
          <p:cNvSpPr txBox="1"/>
          <p:nvPr/>
        </p:nvSpPr>
        <p:spPr>
          <a:xfrm>
            <a:off x="5565790" y="2994928"/>
            <a:ext cx="6512477" cy="1200329"/>
          </a:xfrm>
          <a:prstGeom prst="rect">
            <a:avLst/>
          </a:prstGeom>
          <a:noFill/>
        </p:spPr>
        <p:txBody>
          <a:bodyPr wrap="square" rtlCol="0" anchor="ctr" anchorCtr="0">
            <a:spAutoFit/>
          </a:bodyPr>
          <a:lstStyle/>
          <a:p>
            <a:r>
              <a:rPr lang="ja-JP" altLang="en-US" dirty="0" smtClean="0"/>
              <a:t>別紙３－２（介護</a:t>
            </a:r>
            <a:r>
              <a:rPr lang="ja-JP" altLang="en-US" dirty="0"/>
              <a:t>給付費算定に係る体制等に関する</a:t>
            </a:r>
            <a:r>
              <a:rPr lang="ja-JP" altLang="en-US" dirty="0" smtClean="0"/>
              <a:t>届出書）</a:t>
            </a:r>
            <a:endParaRPr lang="en-US" altLang="ja-JP" dirty="0" smtClean="0"/>
          </a:p>
          <a:p>
            <a:r>
              <a:rPr lang="ja-JP" altLang="en-US" dirty="0" smtClean="0"/>
              <a:t>別紙</a:t>
            </a:r>
            <a:r>
              <a:rPr lang="en-US" altLang="ja-JP" dirty="0" smtClean="0"/>
              <a:t>1-3</a:t>
            </a:r>
            <a:r>
              <a:rPr lang="ja-JP" altLang="en-US" dirty="0" smtClean="0"/>
              <a:t>又は</a:t>
            </a:r>
            <a:r>
              <a:rPr lang="en-US" altLang="ja-JP" dirty="0" smtClean="0"/>
              <a:t>1-1</a:t>
            </a:r>
            <a:r>
              <a:rPr lang="ja-JP" altLang="en-US" dirty="0" smtClean="0"/>
              <a:t>（介護給付費算定に係る体制等状況一覧表）</a:t>
            </a:r>
            <a:endParaRPr lang="en-US" altLang="ja-JP" dirty="0" smtClean="0"/>
          </a:p>
          <a:p>
            <a:r>
              <a:rPr kumimoji="1" lang="ja-JP" altLang="en-US" dirty="0" smtClean="0"/>
              <a:t>添付書類は、備考（別紙</a:t>
            </a:r>
            <a:r>
              <a:rPr kumimoji="1" lang="en-US" altLang="ja-JP" dirty="0" smtClean="0"/>
              <a:t>1-3</a:t>
            </a:r>
            <a:r>
              <a:rPr kumimoji="1" lang="ja-JP" altLang="en-US" dirty="0" smtClean="0"/>
              <a:t>）又は備考（別紙</a:t>
            </a:r>
            <a:r>
              <a:rPr kumimoji="1" lang="en-US" altLang="ja-JP" dirty="0" smtClean="0"/>
              <a:t>1</a:t>
            </a:r>
            <a:r>
              <a:rPr kumimoji="1" lang="ja-JP" altLang="en-US" dirty="0" smtClean="0"/>
              <a:t>）で確認してください。</a:t>
            </a:r>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773832843"/>
              </p:ext>
            </p:extLst>
          </p:nvPr>
        </p:nvGraphicFramePr>
        <p:xfrm>
          <a:off x="2333767" y="4101465"/>
          <a:ext cx="8899191" cy="2756535"/>
        </p:xfrm>
        <a:graphic>
          <a:graphicData uri="http://schemas.openxmlformats.org/drawingml/2006/table">
            <a:tbl>
              <a:tblPr/>
              <a:tblGrid>
                <a:gridCol w="4152053">
                  <a:extLst>
                    <a:ext uri="{9D8B030D-6E8A-4147-A177-3AD203B41FA5}">
                      <a16:colId xmlns:a16="http://schemas.microsoft.com/office/drawing/2014/main" val="3153711582"/>
                    </a:ext>
                  </a:extLst>
                </a:gridCol>
                <a:gridCol w="4747138">
                  <a:extLst>
                    <a:ext uri="{9D8B030D-6E8A-4147-A177-3AD203B41FA5}">
                      <a16:colId xmlns:a16="http://schemas.microsoft.com/office/drawing/2014/main" val="2615941389"/>
                    </a:ext>
                  </a:extLst>
                </a:gridCol>
              </a:tblGrid>
              <a:tr h="241911">
                <a:tc>
                  <a:txBody>
                    <a:bodyPr/>
                    <a:lstStyle/>
                    <a:p>
                      <a:pPr algn="ctr"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サービスの種類</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算定される単位数が増える場合の算定開始時期</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83289072"/>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認知症</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対応型共同生活介護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3">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届出</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が受理された月の翌月から</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受理</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日が月の初日の場合はその月から</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3085412"/>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地域</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密着型老人福祉施設入所者生活介護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1158008872"/>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地域</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密着型特定施設入居者生活介護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27399752"/>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認知症</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対応型通所介護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6">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１５日</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までに提出　⇒　翌月から</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１６日</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以降に提出　⇒　翌々月から</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2841155"/>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地域</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密着型通所介護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532411114"/>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小規模</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多機能型居宅介護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108868383"/>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夜間</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対応型訪問介護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2908957141"/>
                  </a:ext>
                </a:extLst>
              </a:tr>
              <a:tr h="212809">
                <a:tc>
                  <a:txBody>
                    <a:bodyPr/>
                    <a:lstStyle/>
                    <a:p>
                      <a:pPr algn="l" fontAlgn="ctr"/>
                      <a:r>
                        <a:rPr lang="ja-JP" altLang="en-US" sz="14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400" b="0" i="0" u="none" strike="noStrike" dirty="0" smtClean="0">
                          <a:solidFill>
                            <a:srgbClr val="000000"/>
                          </a:solidFill>
                          <a:effectLst/>
                          <a:latin typeface="游ゴシック" panose="020B0400000000000000" pitchFamily="50" charset="-128"/>
                          <a:ea typeface="游ゴシック" panose="020B0400000000000000" pitchFamily="50" charset="-128"/>
                        </a:rPr>
                        <a:t>看護</a:t>
                      </a:r>
                      <a:r>
                        <a:rPr lang="zh-TW" altLang="en-US" sz="1400" b="0" i="0" u="none" strike="noStrike" dirty="0">
                          <a:solidFill>
                            <a:srgbClr val="000000"/>
                          </a:solidFill>
                          <a:effectLst/>
                          <a:latin typeface="游ゴシック" panose="020B0400000000000000" pitchFamily="50" charset="-128"/>
                          <a:ea typeface="游ゴシック" panose="020B0400000000000000" pitchFamily="50" charset="-128"/>
                        </a:rPr>
                        <a:t>小規模多機能型居宅介護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2610875534"/>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定期</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巡回・随時対応型訪問介護看護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563106584"/>
                  </a:ext>
                </a:extLst>
              </a:tr>
              <a:tr h="241911">
                <a:tc gridSpan="2">
                  <a:txBody>
                    <a:bodyPr/>
                    <a:lstStyle/>
                    <a:p>
                      <a:pPr algn="l" fontAlgn="ctr"/>
                      <a:r>
                        <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加算</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の取下げ、減算等は事実発生日から算定体制変更となります。</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extLst>
                  <a:ext uri="{0D108BD9-81ED-4DB2-BD59-A6C34878D82A}">
                    <a16:rowId xmlns:a16="http://schemas.microsoft.com/office/drawing/2014/main" val="2697597046"/>
                  </a:ext>
                </a:extLst>
              </a:tr>
            </a:tbl>
          </a:graphicData>
        </a:graphic>
      </p:graphicFrame>
      <p:sp>
        <p:nvSpPr>
          <p:cNvPr id="6" name="スライド番号プレースホルダー 5"/>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14</a:t>
            </a:fld>
            <a:endParaRPr kumimoji="1" lang="ja-JP" altLang="en-US" dirty="0"/>
          </a:p>
        </p:txBody>
      </p:sp>
      <p:sp>
        <p:nvSpPr>
          <p:cNvPr id="3" name="屈折矢印 2"/>
          <p:cNvSpPr/>
          <p:nvPr/>
        </p:nvSpPr>
        <p:spPr>
          <a:xfrm rot="5400000">
            <a:off x="1425870" y="3631406"/>
            <a:ext cx="625026" cy="1190768"/>
          </a:xfrm>
          <a:prstGeom prst="bentUpArrow">
            <a:avLst>
              <a:gd name="adj1" fmla="val 29633"/>
              <a:gd name="adj2" fmla="val 25000"/>
              <a:gd name="adj3" fmla="val 25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オーディオ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53848177"/>
      </p:ext>
    </p:extLst>
  </p:cSld>
  <p:clrMapOvr>
    <a:masterClrMapping/>
  </p:clrMapOvr>
  <mc:AlternateContent xmlns:mc="http://schemas.openxmlformats.org/markup-compatibility/2006" xmlns:p14="http://schemas.microsoft.com/office/powerpoint/2010/main">
    <mc:Choice Requires="p14">
      <p:transition spd="slow" p14:dur="2000" advTm="30777"/>
    </mc:Choice>
    <mc:Fallback xmlns="">
      <p:transition spd="slow" advTm="30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15</a:t>
            </a:fld>
            <a:endParaRPr kumimoji="1" lang="ja-JP" altLang="en-US" dirty="0"/>
          </a:p>
        </p:txBody>
      </p:sp>
      <p:pic>
        <p:nvPicPr>
          <p:cNvPr id="9" name="図 8"/>
          <p:cNvPicPr>
            <a:picLocks noChangeAspect="1"/>
          </p:cNvPicPr>
          <p:nvPr/>
        </p:nvPicPr>
        <p:blipFill>
          <a:blip r:embed="rId4"/>
          <a:stretch>
            <a:fillRect/>
          </a:stretch>
        </p:blipFill>
        <p:spPr>
          <a:xfrm>
            <a:off x="0" y="0"/>
            <a:ext cx="12192000" cy="6858000"/>
          </a:xfrm>
          <a:prstGeom prst="rect">
            <a:avLst/>
          </a:prstGeom>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29563606"/>
      </p:ext>
    </p:extLst>
  </p:cSld>
  <p:clrMapOvr>
    <a:masterClrMapping/>
  </p:clrMapOvr>
  <mc:AlternateContent xmlns:mc="http://schemas.openxmlformats.org/markup-compatibility/2006" xmlns:p14="http://schemas.microsoft.com/office/powerpoint/2010/main">
    <mc:Choice Requires="p14">
      <p:transition spd="slow" p14:dur="2000" advTm="26029"/>
    </mc:Choice>
    <mc:Fallback xmlns="">
      <p:transition spd="slow" advTm="26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339279A-9CE5-4E47-B07B-F5EE1F1AD395}" type="slidenum">
              <a:rPr kumimoji="1" lang="ja-JP" altLang="en-US" smtClean="0"/>
              <a:t>16</a:t>
            </a:fld>
            <a:endParaRPr kumimoji="1" lang="ja-JP" altLang="en-US"/>
          </a:p>
        </p:txBody>
      </p:sp>
      <p:pic>
        <p:nvPicPr>
          <p:cNvPr id="22" name="図 21"/>
          <p:cNvPicPr>
            <a:picLocks noChangeAspect="1"/>
          </p:cNvPicPr>
          <p:nvPr/>
        </p:nvPicPr>
        <p:blipFill>
          <a:blip r:embed="rId4"/>
          <a:stretch>
            <a:fillRect/>
          </a:stretch>
        </p:blipFill>
        <p:spPr>
          <a:xfrm>
            <a:off x="67778" y="1905"/>
            <a:ext cx="12032782" cy="6858000"/>
          </a:xfrm>
          <a:prstGeom prst="rect">
            <a:avLst/>
          </a:prstGeom>
          <a:solidFill>
            <a:schemeClr val="bg1"/>
          </a:solidFill>
          <a:ln>
            <a:noFill/>
          </a:ln>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24107120"/>
      </p:ext>
    </p:extLst>
  </p:cSld>
  <p:clrMapOvr>
    <a:masterClrMapping/>
  </p:clrMapOvr>
  <mc:AlternateContent xmlns:mc="http://schemas.openxmlformats.org/markup-compatibility/2006" xmlns:p14="http://schemas.microsoft.com/office/powerpoint/2010/main">
    <mc:Choice Requires="p14">
      <p:transition spd="slow" p14:dur="2000" advTm="8502"/>
    </mc:Choice>
    <mc:Fallback xmlns="">
      <p:transition spd="slow" advTm="8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0" y="0"/>
            <a:ext cx="12192000" cy="468246"/>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５　事故報告</a:t>
            </a:r>
            <a:endParaRPr lang="ja-JP" altLang="en-US" sz="2400" b="1" dirty="0"/>
          </a:p>
        </p:txBody>
      </p:sp>
      <p:sp>
        <p:nvSpPr>
          <p:cNvPr id="4" name="テキスト ボックス 3"/>
          <p:cNvSpPr txBox="1"/>
          <p:nvPr/>
        </p:nvSpPr>
        <p:spPr>
          <a:xfrm>
            <a:off x="0" y="468246"/>
            <a:ext cx="12192000" cy="6647974"/>
          </a:xfrm>
          <a:prstGeom prst="rect">
            <a:avLst/>
          </a:prstGeom>
          <a:noFill/>
          <a:ln w="19050">
            <a:noFill/>
          </a:ln>
        </p:spPr>
        <p:txBody>
          <a:bodyPr wrap="square" rtlCol="0">
            <a:spAutoFit/>
          </a:bodyPr>
          <a:lstStyle/>
          <a:p>
            <a:pPr marL="265113" indent="-265113"/>
            <a:endParaRPr lang="en-US" altLang="ja-JP" sz="600" dirty="0" smtClean="0"/>
          </a:p>
          <a:p>
            <a:pPr marL="265113" indent="-265113"/>
            <a:r>
              <a:rPr lang="ja-JP" altLang="en-US" sz="2000" dirty="0" smtClean="0"/>
              <a:t>■ 介護</a:t>
            </a:r>
            <a:r>
              <a:rPr lang="ja-JP" altLang="en-US" sz="2000" dirty="0"/>
              <a:t>サービス提供時に発生した事故等については、以下の基準</a:t>
            </a:r>
            <a:r>
              <a:rPr lang="ja-JP" altLang="en-US" sz="2000" dirty="0" smtClean="0"/>
              <a:t>省令及び当該基準省令を基に菊陽町が定めた条例</a:t>
            </a:r>
            <a:r>
              <a:rPr lang="ja-JP" altLang="en-US" sz="2000" dirty="0"/>
              <a:t>で、市町村（保険者）、利用者の家族、利用者に係る居宅介護支援事業者（施設</a:t>
            </a:r>
            <a:r>
              <a:rPr lang="ja-JP" altLang="en-US" sz="2000" dirty="0" smtClean="0"/>
              <a:t>サービス事</a:t>
            </a:r>
            <a:r>
              <a:rPr lang="ja-JP" altLang="en-US" sz="2000" dirty="0"/>
              <a:t>業者は除く。）等に速やかに連絡を行う等、必要な措置を講じるよう定められています</a:t>
            </a:r>
            <a:r>
              <a:rPr lang="ja-JP" altLang="en-US" sz="2000" dirty="0" smtClean="0"/>
              <a:t>。</a:t>
            </a:r>
            <a:endParaRPr lang="en-US" altLang="ja-JP" sz="2000" dirty="0" smtClean="0"/>
          </a:p>
          <a:p>
            <a:pPr marL="449263" indent="-449263"/>
            <a:r>
              <a:rPr lang="ja-JP" altLang="en-US" sz="2000" dirty="0" smtClean="0"/>
              <a:t>　・</a:t>
            </a:r>
            <a:r>
              <a:rPr lang="ja-JP" altLang="en-US" sz="2000" dirty="0"/>
              <a:t>指定地域密着型サービスの事業の人員、設備及び運営に関する基準 </a:t>
            </a:r>
            <a:r>
              <a:rPr lang="ja-JP" altLang="en-US" sz="2000" dirty="0" smtClean="0"/>
              <a:t>第</a:t>
            </a:r>
            <a:r>
              <a:rPr lang="en-US" altLang="ja-JP" sz="2000" dirty="0" smtClean="0"/>
              <a:t>3</a:t>
            </a:r>
            <a:r>
              <a:rPr lang="ja-JP" altLang="en-US" sz="2000" dirty="0" smtClean="0"/>
              <a:t>条の</a:t>
            </a:r>
            <a:r>
              <a:rPr lang="en-US" altLang="ja-JP" sz="2000" dirty="0" smtClean="0"/>
              <a:t>38</a:t>
            </a:r>
            <a:r>
              <a:rPr lang="ja-JP" altLang="en-US" sz="2000" dirty="0" err="1" smtClean="0"/>
              <a:t>、</a:t>
            </a:r>
            <a:r>
              <a:rPr lang="ja-JP" altLang="en-US" sz="2000" dirty="0" smtClean="0"/>
              <a:t>第</a:t>
            </a:r>
            <a:r>
              <a:rPr lang="en-US" altLang="ja-JP" sz="2000" dirty="0" smtClean="0"/>
              <a:t>35</a:t>
            </a:r>
            <a:r>
              <a:rPr lang="ja-JP" altLang="en-US" sz="2000" dirty="0" smtClean="0"/>
              <a:t>条、第</a:t>
            </a:r>
            <a:r>
              <a:rPr lang="en-US" altLang="ja-JP" sz="2000" dirty="0" smtClean="0"/>
              <a:t>155</a:t>
            </a:r>
            <a:r>
              <a:rPr lang="ja-JP" altLang="en-US" sz="2000" dirty="0" smtClean="0"/>
              <a:t>条</a:t>
            </a:r>
            <a:endParaRPr lang="ja-JP" altLang="en-US" sz="2000" dirty="0"/>
          </a:p>
          <a:p>
            <a:pPr marL="449263" indent="-449263"/>
            <a:r>
              <a:rPr lang="ja-JP" altLang="en-US" sz="2000" dirty="0" smtClean="0"/>
              <a:t>　・</a:t>
            </a:r>
            <a:r>
              <a:rPr lang="ja-JP" altLang="en-US" sz="2000" dirty="0"/>
              <a:t>指定地域密着型介護予防サービスの事業の人員、設備及び運営並びに指定</a:t>
            </a:r>
            <a:r>
              <a:rPr lang="ja-JP" altLang="en-US" sz="2000" dirty="0" smtClean="0"/>
              <a:t>地域</a:t>
            </a:r>
            <a:r>
              <a:rPr lang="ja-JP" altLang="en-US" sz="2000" dirty="0"/>
              <a:t>密着型介護</a:t>
            </a:r>
            <a:r>
              <a:rPr lang="ja-JP" altLang="en-US" sz="2000" dirty="0" smtClean="0"/>
              <a:t>予防サービス</a:t>
            </a:r>
            <a:r>
              <a:rPr lang="ja-JP" altLang="en-US" sz="2000" dirty="0"/>
              <a:t>に係る介護予防のための効果的な支援の方法に</a:t>
            </a:r>
            <a:r>
              <a:rPr lang="ja-JP" altLang="en-US" sz="2000" dirty="0" smtClean="0"/>
              <a:t>関する</a:t>
            </a:r>
            <a:r>
              <a:rPr lang="ja-JP" altLang="en-US" sz="2000" dirty="0"/>
              <a:t>基準 </a:t>
            </a:r>
            <a:r>
              <a:rPr lang="ja-JP" altLang="en-US" sz="2000" dirty="0" smtClean="0"/>
              <a:t>第</a:t>
            </a:r>
            <a:r>
              <a:rPr lang="en-US" altLang="ja-JP" sz="2000" dirty="0" smtClean="0"/>
              <a:t>37</a:t>
            </a:r>
            <a:r>
              <a:rPr lang="ja-JP" altLang="en-US" sz="2000" dirty="0" smtClean="0"/>
              <a:t>条</a:t>
            </a:r>
            <a:endParaRPr lang="ja-JP" altLang="en-US" sz="2000" dirty="0"/>
          </a:p>
          <a:p>
            <a:pPr marL="265113" indent="-265113"/>
            <a:r>
              <a:rPr lang="ja-JP" altLang="en-US" sz="2000" dirty="0" smtClean="0"/>
              <a:t>　・</a:t>
            </a:r>
            <a:r>
              <a:rPr lang="ja-JP" altLang="en-US" sz="2000" dirty="0"/>
              <a:t>指定居宅介護支援等の事業の人員及び運営に関する基準 </a:t>
            </a:r>
            <a:r>
              <a:rPr lang="ja-JP" altLang="en-US" sz="2000" dirty="0" smtClean="0"/>
              <a:t>第</a:t>
            </a:r>
            <a:r>
              <a:rPr lang="en-US" altLang="ja-JP" sz="2000" dirty="0" smtClean="0"/>
              <a:t>27</a:t>
            </a:r>
            <a:r>
              <a:rPr lang="ja-JP" altLang="en-US" sz="2000" dirty="0" smtClean="0"/>
              <a:t>条</a:t>
            </a:r>
            <a:endParaRPr lang="en-US" altLang="ja-JP" sz="2000" dirty="0" smtClean="0"/>
          </a:p>
          <a:p>
            <a:pPr marL="265113" indent="-265113"/>
            <a:endParaRPr lang="en-US" altLang="ja-JP" sz="1600" dirty="0" smtClean="0"/>
          </a:p>
          <a:p>
            <a:pPr marL="265113" indent="-265113"/>
            <a:r>
              <a:rPr lang="ja-JP" altLang="en-US" sz="2000" dirty="0" smtClean="0"/>
              <a:t>■ 事故が発生した場合は次ページの「介護サービス提供時に発生した事故等についての連絡手順」に基づき報告を行って</a:t>
            </a:r>
            <a:r>
              <a:rPr lang="ja-JP" altLang="en-US" sz="2000" dirty="0"/>
              <a:t>ください。</a:t>
            </a:r>
          </a:p>
          <a:p>
            <a:pPr marL="265113" indent="-265113"/>
            <a:r>
              <a:rPr lang="ja-JP" altLang="en-US" sz="2000" dirty="0" smtClean="0"/>
              <a:t>　報告先の市町村は</a:t>
            </a:r>
            <a:r>
              <a:rPr lang="ja-JP" altLang="en-US" sz="2000" dirty="0"/>
              <a:t>、</a:t>
            </a:r>
            <a:r>
              <a:rPr lang="ja-JP" altLang="en-US" sz="2000" u="sng" dirty="0"/>
              <a:t>事故にあった被保険者の保険者である市町村</a:t>
            </a:r>
            <a:r>
              <a:rPr lang="ja-JP" altLang="en-US" sz="2000" dirty="0"/>
              <a:t>です。</a:t>
            </a:r>
          </a:p>
          <a:p>
            <a:pPr marL="536575" indent="-536575"/>
            <a:r>
              <a:rPr lang="en-US" altLang="ja-JP" sz="2000" dirty="0" smtClean="0"/>
              <a:t>※ </a:t>
            </a:r>
            <a:r>
              <a:rPr lang="ja-JP" altLang="en-US" sz="2000" dirty="0" smtClean="0"/>
              <a:t>事故</a:t>
            </a:r>
            <a:r>
              <a:rPr lang="ja-JP" altLang="en-US" sz="2000" dirty="0"/>
              <a:t>にあった被保険者の保険者が菊陽町以外の場合は、保険者市町村と菊陽町に連絡を</a:t>
            </a:r>
            <a:r>
              <a:rPr lang="ja-JP" altLang="en-US" sz="2000" dirty="0" smtClean="0"/>
              <a:t>お願いし</a:t>
            </a:r>
            <a:r>
              <a:rPr lang="ja-JP" altLang="en-US" sz="2000" dirty="0"/>
              <a:t>ます。</a:t>
            </a:r>
          </a:p>
          <a:p>
            <a:pPr marL="265113" indent="-265113"/>
            <a:endParaRPr lang="en-US" altLang="ja-JP" sz="1600" dirty="0" smtClean="0"/>
          </a:p>
          <a:p>
            <a:pPr marL="265113" indent="-265113"/>
            <a:r>
              <a:rPr lang="ja-JP" altLang="en-US" sz="2000" dirty="0" smtClean="0"/>
              <a:t>■ 各施設</a:t>
            </a:r>
            <a:r>
              <a:rPr lang="ja-JP" altLang="en-US" sz="2000" dirty="0"/>
              <a:t>（事業所）は、日頃からの事故マネジメント（事故防止策、事故後の対応策、責任者、</a:t>
            </a:r>
            <a:r>
              <a:rPr lang="ja-JP" altLang="en-US" sz="2000" dirty="0" smtClean="0"/>
              <a:t>連絡体制</a:t>
            </a:r>
            <a:r>
              <a:rPr lang="ja-JP" altLang="en-US" sz="2000" dirty="0"/>
              <a:t>整備等）に</a:t>
            </a:r>
            <a:r>
              <a:rPr lang="ja-JP" altLang="en-US" sz="2000" dirty="0" smtClean="0"/>
              <a:t>努めてください。</a:t>
            </a:r>
            <a:endParaRPr lang="en-US" altLang="ja-JP" sz="2000" dirty="0" smtClean="0"/>
          </a:p>
          <a:p>
            <a:pPr marL="265113" indent="-265113"/>
            <a:endParaRPr lang="en-US" altLang="ja-JP" sz="1600" dirty="0"/>
          </a:p>
          <a:p>
            <a:pPr marL="265113" indent="-265113"/>
            <a:r>
              <a:rPr lang="ja-JP" altLang="en-US" sz="2000" dirty="0" smtClean="0"/>
              <a:t>■ 報告様式（菊陽町ホームページに掲載しています。）</a:t>
            </a:r>
            <a:r>
              <a:rPr lang="ja-JP" altLang="en-US" sz="2000" dirty="0"/>
              <a:t>　</a:t>
            </a:r>
            <a:endParaRPr lang="en-US" altLang="ja-JP" sz="2000" dirty="0" smtClean="0"/>
          </a:p>
          <a:p>
            <a:pPr marL="265113" indent="-265113"/>
            <a:r>
              <a:rPr lang="ja-JP" altLang="en-US" sz="2000" dirty="0"/>
              <a:t>　</a:t>
            </a:r>
            <a:r>
              <a:rPr lang="ja-JP" altLang="en-US" sz="2000" dirty="0" smtClean="0"/>
              <a:t>　</a:t>
            </a:r>
            <a:r>
              <a:rPr lang="en-US" altLang="ja-JP" sz="2000" dirty="0">
                <a:hlinkClick r:id="rId4"/>
              </a:rPr>
              <a:t>https://</a:t>
            </a:r>
            <a:r>
              <a:rPr lang="en-US" altLang="ja-JP" sz="2000" dirty="0" smtClean="0">
                <a:hlinkClick r:id="rId4"/>
              </a:rPr>
              <a:t>www.town.kikuyo.lg.jp/kiji0034599/index.html</a:t>
            </a:r>
            <a:endParaRPr lang="en-US" altLang="ja-JP" sz="2000" dirty="0" smtClean="0"/>
          </a:p>
          <a:p>
            <a:pPr marL="265113" indent="-265113"/>
            <a:endParaRPr lang="en-US" altLang="ja-JP" sz="1600" dirty="0" smtClean="0"/>
          </a:p>
          <a:p>
            <a:pPr marL="265113" indent="-265113"/>
            <a:r>
              <a:rPr lang="en-US" altLang="ja-JP" sz="2000" dirty="0" smtClean="0"/>
              <a:t>※ </a:t>
            </a:r>
            <a:r>
              <a:rPr lang="ja-JP" altLang="en-US" sz="2000" dirty="0" smtClean="0"/>
              <a:t>報告書は菊陽町介護保険課にメールで提出してください。</a:t>
            </a:r>
            <a:endParaRPr lang="en-US" altLang="ja-JP" sz="2000" dirty="0" smtClean="0"/>
          </a:p>
          <a:p>
            <a:pPr marL="265113" indent="-265113"/>
            <a:r>
              <a:rPr lang="ja-JP" altLang="en-US" sz="2000" dirty="0"/>
              <a:t>　</a:t>
            </a:r>
            <a:r>
              <a:rPr lang="ja-JP" altLang="en-US" sz="2000" dirty="0" smtClean="0"/>
              <a:t>　提出先メールアドレス：</a:t>
            </a:r>
            <a:r>
              <a:rPr lang="en-US" altLang="ja-JP" u="sng" dirty="0" smtClean="0">
                <a:hlinkClick r:id="rId5"/>
              </a:rPr>
              <a:t>kaigohoken@town.kikuyo.lg.jp</a:t>
            </a:r>
            <a:endParaRPr lang="en-US" altLang="ja-JP" sz="2000" dirty="0"/>
          </a:p>
        </p:txBody>
      </p:sp>
      <p:sp>
        <p:nvSpPr>
          <p:cNvPr id="5" name="スライド番号プレースホルダー 4"/>
          <p:cNvSpPr>
            <a:spLocks noGrp="1"/>
          </p:cNvSpPr>
          <p:nvPr>
            <p:ph type="sldNum" sz="quarter" idx="12"/>
          </p:nvPr>
        </p:nvSpPr>
        <p:spPr>
          <a:xfrm>
            <a:off x="9448800" y="6439207"/>
            <a:ext cx="2743200" cy="365125"/>
          </a:xfrm>
        </p:spPr>
        <p:txBody>
          <a:bodyPr/>
          <a:lstStyle/>
          <a:p>
            <a:fld id="{D339279A-9CE5-4E47-B07B-F5EE1F1AD395}" type="slidenum">
              <a:rPr kumimoji="1" lang="ja-JP" altLang="en-US" smtClean="0"/>
              <a:t>17</a:t>
            </a:fld>
            <a:endParaRPr kumimoji="1" lang="ja-JP" altLang="en-US"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48205410"/>
      </p:ext>
    </p:extLst>
  </p:cSld>
  <p:clrMapOvr>
    <a:masterClrMapping/>
  </p:clrMapOvr>
  <mc:AlternateContent xmlns:mc="http://schemas.openxmlformats.org/markup-compatibility/2006" xmlns:p14="http://schemas.microsoft.com/office/powerpoint/2010/main">
    <mc:Choice Requires="p14">
      <p:transition spd="slow" p14:dur="2000" advTm="46047"/>
    </mc:Choice>
    <mc:Fallback xmlns="">
      <p:transition spd="slow" advTm="46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p:cNvSpPr txBox="1">
            <a:spLocks/>
          </p:cNvSpPr>
          <p:nvPr/>
        </p:nvSpPr>
        <p:spPr>
          <a:xfrm>
            <a:off x="145284" y="36028"/>
            <a:ext cx="10060154" cy="31438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endParaRPr lang="ja-JP" altLang="en-US" sz="2000" dirty="0"/>
          </a:p>
        </p:txBody>
      </p:sp>
      <p:sp>
        <p:nvSpPr>
          <p:cNvPr id="6" name="テキスト ボックス 5"/>
          <p:cNvSpPr txBox="1"/>
          <p:nvPr/>
        </p:nvSpPr>
        <p:spPr>
          <a:xfrm>
            <a:off x="0" y="509504"/>
            <a:ext cx="12192000" cy="6278642"/>
          </a:xfrm>
          <a:prstGeom prst="rect">
            <a:avLst/>
          </a:prstGeom>
          <a:noFill/>
          <a:ln w="19050">
            <a:noFill/>
          </a:ln>
        </p:spPr>
        <p:txBody>
          <a:bodyPr wrap="square" rtlCol="0">
            <a:spAutoFit/>
          </a:bodyPr>
          <a:lstStyle/>
          <a:p>
            <a:r>
              <a:rPr lang="ja-JP" altLang="en-US" sz="2000" dirty="0" smtClean="0"/>
              <a:t>■ 連絡方法</a:t>
            </a:r>
            <a:endParaRPr lang="en-US" altLang="ja-JP" sz="2000" dirty="0" smtClean="0"/>
          </a:p>
          <a:p>
            <a:endParaRPr lang="en-US" altLang="ja-JP" sz="2000" dirty="0"/>
          </a:p>
          <a:p>
            <a:pPr marL="3043238"/>
            <a:endParaRPr lang="en-US" altLang="ja-JP" sz="1000" dirty="0" smtClean="0"/>
          </a:p>
          <a:p>
            <a:pPr marL="3043238"/>
            <a:r>
              <a:rPr lang="ja-JP" altLang="en-US" sz="2000" dirty="0" smtClean="0"/>
              <a:t>救急時の対応</a:t>
            </a:r>
            <a:endParaRPr lang="en-US" altLang="ja-JP" sz="2000" dirty="0" smtClean="0"/>
          </a:p>
          <a:p>
            <a:pPr marL="3043238"/>
            <a:r>
              <a:rPr lang="ja-JP" altLang="en-US" sz="2000" dirty="0" smtClean="0"/>
              <a:t>利用者の家族等へ連絡、利用者に係る居宅介護支援事業所へ連絡 </a:t>
            </a:r>
            <a:endParaRPr lang="en-US" altLang="ja-JP" sz="2000" dirty="0" smtClean="0"/>
          </a:p>
          <a:p>
            <a:pPr marL="3043238"/>
            <a:endParaRPr lang="en-US" altLang="ja-JP" sz="1200" dirty="0" smtClean="0"/>
          </a:p>
          <a:p>
            <a:pPr marL="2155825"/>
            <a:endParaRPr lang="en-US" altLang="ja-JP" sz="2000" dirty="0" smtClean="0"/>
          </a:p>
          <a:p>
            <a:pPr marL="2155825"/>
            <a:endParaRPr lang="en-US" altLang="ja-JP" sz="1000" dirty="0"/>
          </a:p>
          <a:p>
            <a:pPr marL="2155825"/>
            <a:r>
              <a:rPr lang="ja-JP" altLang="en-US" sz="2000" dirty="0" smtClean="0"/>
              <a:t>事故発生後の当面の対応が済み次第、文書により事故の連絡を行う。</a:t>
            </a:r>
            <a:endParaRPr lang="en-US" altLang="ja-JP" sz="2000" dirty="0" smtClean="0"/>
          </a:p>
          <a:p>
            <a:pPr marL="2155825"/>
            <a:r>
              <a:rPr lang="en-US" altLang="ja-JP" sz="2000" dirty="0" smtClean="0"/>
              <a:t>※ </a:t>
            </a:r>
            <a:r>
              <a:rPr lang="ja-JP" altLang="en-US" sz="2000" dirty="0" smtClean="0"/>
              <a:t>特に重大又は異例な事故の場合、第一報は、電話等により速やかに行うよう努める。</a:t>
            </a:r>
            <a:endParaRPr lang="en-US" altLang="ja-JP" sz="2000" dirty="0" smtClean="0"/>
          </a:p>
          <a:p>
            <a:endParaRPr lang="en-US" altLang="ja-JP" sz="1000" dirty="0" smtClean="0"/>
          </a:p>
          <a:p>
            <a:r>
              <a:rPr lang="ja-JP" altLang="en-US" sz="2000" dirty="0" smtClean="0"/>
              <a:t>■ 連絡対象の事故の範囲</a:t>
            </a:r>
            <a:endParaRPr lang="en-US" altLang="ja-JP" sz="2000" dirty="0"/>
          </a:p>
          <a:p>
            <a:r>
              <a:rPr lang="ja-JP" altLang="en-US" sz="2000" dirty="0" smtClean="0"/>
              <a:t>・サービス</a:t>
            </a:r>
            <a:r>
              <a:rPr lang="ja-JP" altLang="en-US" sz="2000" dirty="0"/>
              <a:t>提供による利用者の事故等 </a:t>
            </a:r>
            <a:endParaRPr lang="ja-JP" altLang="en-US" sz="2000" dirty="0" smtClean="0"/>
          </a:p>
          <a:p>
            <a:r>
              <a:rPr lang="ja-JP" altLang="en-US" sz="2000" dirty="0" smtClean="0"/>
              <a:t>　事業者側の過失や責任の有無に関らず、死亡・医療機関での治療を要する程度の状態に至ったもの。</a:t>
            </a:r>
            <a:endParaRPr lang="en-US" altLang="ja-JP" sz="2000" dirty="0"/>
          </a:p>
          <a:p>
            <a:r>
              <a:rPr lang="ja-JP" altLang="en-US" sz="2000" dirty="0" smtClean="0"/>
              <a:t>・食中毒、感染症</a:t>
            </a:r>
            <a:r>
              <a:rPr lang="ja-JP" altLang="en-US" sz="2000" dirty="0"/>
              <a:t>の集団</a:t>
            </a:r>
            <a:r>
              <a:rPr lang="ja-JP" altLang="en-US" sz="2000" dirty="0" smtClean="0"/>
              <a:t>発生</a:t>
            </a:r>
            <a:endParaRPr lang="en-US" altLang="ja-JP" sz="2000" dirty="0" smtClean="0"/>
          </a:p>
          <a:p>
            <a:pPr marL="722313" indent="-722313"/>
            <a:r>
              <a:rPr lang="ja-JP" altLang="en-US" sz="2000" dirty="0"/>
              <a:t> </a:t>
            </a:r>
            <a:r>
              <a:rPr lang="ja-JP" altLang="en-US" sz="2000" dirty="0" smtClean="0"/>
              <a:t>　⇒</a:t>
            </a:r>
            <a:r>
              <a:rPr lang="ja-JP" altLang="en-US" sz="2000" dirty="0"/>
              <a:t>平成</a:t>
            </a:r>
            <a:r>
              <a:rPr lang="en-US" altLang="ja-JP" sz="2000" dirty="0"/>
              <a:t>17</a:t>
            </a:r>
            <a:r>
              <a:rPr lang="ja-JP" altLang="en-US" sz="2000" dirty="0"/>
              <a:t>年</a:t>
            </a:r>
            <a:r>
              <a:rPr lang="en-US" altLang="ja-JP" sz="2000" dirty="0"/>
              <a:t>2</a:t>
            </a:r>
            <a:r>
              <a:rPr lang="ja-JP" altLang="en-US" sz="2000" dirty="0"/>
              <a:t>月</a:t>
            </a:r>
            <a:r>
              <a:rPr lang="en-US" altLang="ja-JP" sz="2000" dirty="0"/>
              <a:t>22</a:t>
            </a:r>
            <a:r>
              <a:rPr lang="ja-JP" altLang="en-US" sz="2000" dirty="0"/>
              <a:t>日付け老発第</a:t>
            </a:r>
            <a:r>
              <a:rPr lang="en-US" altLang="ja-JP" sz="2000" dirty="0"/>
              <a:t>0222001</a:t>
            </a:r>
            <a:r>
              <a:rPr lang="ja-JP" altLang="en-US" sz="2000" dirty="0"/>
              <a:t>号厚生労働省老健局長他４局長合同通知「社会福祉施設等における感染症等発生時に係る報告について」を参照</a:t>
            </a:r>
            <a:endParaRPr lang="en-US" altLang="ja-JP" sz="2000" dirty="0"/>
          </a:p>
          <a:p>
            <a:r>
              <a:rPr lang="ja-JP" altLang="en-US" sz="2000" dirty="0"/>
              <a:t> 　</a:t>
            </a:r>
            <a:r>
              <a:rPr lang="ja-JP" altLang="en-US" sz="2000" dirty="0" smtClean="0"/>
              <a:t>⇒「熊本県</a:t>
            </a:r>
            <a:r>
              <a:rPr lang="ja-JP" altLang="en-US" sz="2000" dirty="0"/>
              <a:t>入浴施設におけるレジオネラ症の発生防止のため</a:t>
            </a:r>
            <a:r>
              <a:rPr lang="ja-JP" altLang="en-US" sz="2000" dirty="0" smtClean="0"/>
              <a:t>の衛生管理</a:t>
            </a:r>
            <a:r>
              <a:rPr lang="ja-JP" altLang="en-US" sz="2000" dirty="0"/>
              <a:t>に関する</a:t>
            </a:r>
            <a:r>
              <a:rPr lang="ja-JP" altLang="en-US" sz="2000" dirty="0" smtClean="0"/>
              <a:t>条例」を</a:t>
            </a:r>
            <a:r>
              <a:rPr lang="ja-JP" altLang="en-US" sz="2000" dirty="0"/>
              <a:t>参照</a:t>
            </a:r>
            <a:endParaRPr lang="en-US" altLang="ja-JP" sz="2000" dirty="0"/>
          </a:p>
          <a:p>
            <a:pPr marL="273050" indent="-273050"/>
            <a:r>
              <a:rPr lang="ja-JP" altLang="en-US" sz="2000" dirty="0" smtClean="0"/>
              <a:t>・火災</a:t>
            </a:r>
            <a:r>
              <a:rPr lang="ja-JP" altLang="en-US" sz="2000" dirty="0"/>
              <a:t>・震災・風水害等により、施設設備の相当程度の破損を伴うなど、介護サービスの提供に</a:t>
            </a:r>
            <a:r>
              <a:rPr lang="ja-JP" altLang="en-US" sz="2000" dirty="0" smtClean="0"/>
              <a:t>重大な</a:t>
            </a:r>
            <a:r>
              <a:rPr lang="ja-JP" altLang="en-US" sz="2000" dirty="0"/>
              <a:t>影響のあったもの。 </a:t>
            </a:r>
          </a:p>
          <a:p>
            <a:r>
              <a:rPr lang="ja-JP" altLang="en-US" sz="2000" dirty="0" smtClean="0"/>
              <a:t>・施設</a:t>
            </a:r>
            <a:r>
              <a:rPr lang="ja-JP" altLang="en-US" sz="2000" dirty="0"/>
              <a:t>（事業所）の体制の問題等により、利用者の処遇に影響があった</a:t>
            </a:r>
            <a:r>
              <a:rPr lang="ja-JP" altLang="en-US" sz="2000" dirty="0" smtClean="0"/>
              <a:t>もの</a:t>
            </a:r>
            <a:endParaRPr lang="en-US" altLang="ja-JP" sz="2000" dirty="0" smtClean="0"/>
          </a:p>
          <a:p>
            <a:r>
              <a:rPr lang="ja-JP" altLang="en-US" sz="2000" dirty="0" smtClean="0"/>
              <a:t>・</a:t>
            </a:r>
            <a:r>
              <a:rPr lang="ja-JP" altLang="en-US" sz="2000" dirty="0"/>
              <a:t>利用者・家族等の個人情報漏洩、誤嚥、誤薬、離設、送迎中の事故等は、怪我等がなくても</a:t>
            </a:r>
            <a:r>
              <a:rPr lang="ja-JP" altLang="en-US" sz="2000" dirty="0" smtClean="0"/>
              <a:t>要報告</a:t>
            </a:r>
            <a:endParaRPr lang="en-US" altLang="ja-JP" sz="2000" dirty="0" smtClean="0"/>
          </a:p>
        </p:txBody>
      </p:sp>
      <p:sp>
        <p:nvSpPr>
          <p:cNvPr id="9" name="正方形/長方形 8"/>
          <p:cNvSpPr/>
          <p:nvPr/>
        </p:nvSpPr>
        <p:spPr>
          <a:xfrm>
            <a:off x="1957083" y="638691"/>
            <a:ext cx="5494594" cy="3657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kumimoji="1" lang="ja-JP" altLang="en-US" sz="2000" dirty="0" smtClean="0">
                <a:ln w="0"/>
                <a:solidFill>
                  <a:schemeClr val="tx1"/>
                </a:solidFill>
                <a:effectLst>
                  <a:outerShdw blurRad="38100" dist="19050" dir="2700000" algn="tl" rotWithShape="0">
                    <a:schemeClr val="dk1">
                      <a:alpha val="40000"/>
                    </a:schemeClr>
                  </a:outerShdw>
                </a:effectLst>
              </a:rPr>
              <a:t>サービス提供時（送迎中を含む）に事故発</a:t>
            </a:r>
            <a:r>
              <a:rPr kumimoji="1" lang="ja-JP" altLang="en-US" dirty="0" smtClean="0">
                <a:ln w="0"/>
                <a:solidFill>
                  <a:schemeClr val="tx1"/>
                </a:solidFill>
                <a:effectLst>
                  <a:outerShdw blurRad="38100" dist="19050" dir="2700000" algn="tl" rotWithShape="0">
                    <a:schemeClr val="dk1">
                      <a:alpha val="40000"/>
                    </a:schemeClr>
                  </a:outerShdw>
                </a:effectLst>
              </a:rPr>
              <a:t>生</a:t>
            </a:r>
            <a:endParaRPr kumimoji="1" lang="ja-JP" altLang="en-US" dirty="0"/>
          </a:p>
        </p:txBody>
      </p:sp>
      <p:sp>
        <p:nvSpPr>
          <p:cNvPr id="10" name="下矢印 9"/>
          <p:cNvSpPr/>
          <p:nvPr/>
        </p:nvSpPr>
        <p:spPr>
          <a:xfrm>
            <a:off x="2292168" y="992846"/>
            <a:ext cx="239813" cy="10393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1965920" y="2032179"/>
            <a:ext cx="8755302" cy="4270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tIns="0" rIns="180000" bIns="0" rtlCol="0" anchor="ctr"/>
          <a:lstStyle/>
          <a:p>
            <a:r>
              <a:rPr kumimoji="1" lang="ja-JP" altLang="en-US" sz="1600" dirty="0" smtClean="0">
                <a:ln w="0"/>
                <a:solidFill>
                  <a:schemeClr val="tx1"/>
                </a:solidFill>
                <a:effectLst>
                  <a:outerShdw blurRad="38100" dist="19050" dir="2700000" algn="tl" rotWithShape="0">
                    <a:schemeClr val="dk1">
                      <a:alpha val="40000"/>
                    </a:schemeClr>
                  </a:outerShdw>
                </a:effectLst>
              </a:rPr>
              <a:t>　</a:t>
            </a:r>
            <a:r>
              <a:rPr kumimoji="1" lang="ja-JP" altLang="en-US" sz="2000" dirty="0" smtClean="0">
                <a:ln w="0"/>
                <a:solidFill>
                  <a:schemeClr val="tx1"/>
                </a:solidFill>
                <a:effectLst>
                  <a:outerShdw blurRad="38100" dist="19050" dir="2700000" algn="tl" rotWithShape="0">
                    <a:schemeClr val="dk1">
                      <a:alpha val="40000"/>
                    </a:schemeClr>
                  </a:outerShdw>
                </a:effectLst>
              </a:rPr>
              <a:t>事業者から菊陽町へ報告（感染症又は食中毒の場合は保健所にも報告）</a:t>
            </a:r>
            <a:endParaRPr kumimoji="1" lang="en-US" altLang="ja-JP" sz="2000" dirty="0" smtClean="0">
              <a:ln w="0"/>
              <a:solidFill>
                <a:schemeClr val="tx1"/>
              </a:solidFill>
              <a:effectLst>
                <a:outerShdw blurRad="38100" dist="19050" dir="2700000" algn="tl" rotWithShape="0">
                  <a:schemeClr val="dk1">
                    <a:alpha val="40000"/>
                  </a:schemeClr>
                </a:outerShdw>
              </a:effectLst>
            </a:endParaRPr>
          </a:p>
        </p:txBody>
      </p:sp>
      <p:sp>
        <p:nvSpPr>
          <p:cNvPr id="4" name="スライド番号プレースホルダー 3"/>
          <p:cNvSpPr>
            <a:spLocks noGrp="1"/>
          </p:cNvSpPr>
          <p:nvPr>
            <p:ph type="sldNum" sz="quarter" idx="12"/>
          </p:nvPr>
        </p:nvSpPr>
        <p:spPr>
          <a:xfrm>
            <a:off x="9448800" y="6459537"/>
            <a:ext cx="2743200" cy="365125"/>
          </a:xfrm>
        </p:spPr>
        <p:txBody>
          <a:bodyPr/>
          <a:lstStyle/>
          <a:p>
            <a:fld id="{D339279A-9CE5-4E47-B07B-F5EE1F1AD395}" type="slidenum">
              <a:rPr kumimoji="1" lang="ja-JP" altLang="en-US" smtClean="0"/>
              <a:t>18</a:t>
            </a:fld>
            <a:endParaRPr kumimoji="1" lang="ja-JP" altLang="en-US" dirty="0"/>
          </a:p>
        </p:txBody>
      </p:sp>
      <p:sp>
        <p:nvSpPr>
          <p:cNvPr id="13" name="下矢印 12"/>
          <p:cNvSpPr/>
          <p:nvPr/>
        </p:nvSpPr>
        <p:spPr>
          <a:xfrm>
            <a:off x="2970401" y="1004443"/>
            <a:ext cx="223175" cy="356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2412074" y="51713"/>
            <a:ext cx="7172458" cy="46040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ln w="0"/>
                <a:solidFill>
                  <a:schemeClr val="tx1"/>
                </a:solidFill>
                <a:effectLst>
                  <a:outerShdw blurRad="38100" dist="19050" dir="2700000" algn="tl" rotWithShape="0">
                    <a:schemeClr val="dk1">
                      <a:alpha val="40000"/>
                    </a:schemeClr>
                  </a:outerShdw>
                </a:effectLst>
              </a:rPr>
              <a:t>介護サービス提供時に発生した事故等についての連絡手順</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16121994"/>
      </p:ext>
    </p:extLst>
  </p:cSld>
  <p:clrMapOvr>
    <a:masterClrMapping/>
  </p:clrMapOvr>
  <mc:AlternateContent xmlns:mc="http://schemas.openxmlformats.org/markup-compatibility/2006" xmlns:p14="http://schemas.microsoft.com/office/powerpoint/2010/main">
    <mc:Choice Requires="p14">
      <p:transition spd="slow" p14:dur="2000" advTm="52375"/>
    </mc:Choice>
    <mc:Fallback xmlns="">
      <p:transition spd="slow" advTm="52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3396" y="0"/>
            <a:ext cx="12192000" cy="6863417"/>
          </a:xfrm>
          <a:prstGeom prst="rect">
            <a:avLst/>
          </a:prstGeom>
          <a:solidFill>
            <a:schemeClr val="bg1"/>
          </a:solidFill>
          <a:ln w="19050">
            <a:noFill/>
          </a:ln>
        </p:spPr>
        <p:txBody>
          <a:bodyPr wrap="square" rtlCol="0">
            <a:spAutoFit/>
          </a:bodyPr>
          <a:lstStyle/>
          <a:p>
            <a:r>
              <a:rPr lang="ja-JP" altLang="en-US" sz="2000" dirty="0" smtClean="0"/>
              <a:t>■ 事故</a:t>
            </a:r>
            <a:r>
              <a:rPr lang="ja-JP" altLang="en-US" sz="2000" dirty="0"/>
              <a:t>に関する留意事項</a:t>
            </a:r>
            <a:endParaRPr lang="en-US" altLang="ja-JP" sz="2000" dirty="0"/>
          </a:p>
          <a:p>
            <a:r>
              <a:rPr lang="ja-JP" altLang="en-US" sz="2000" dirty="0"/>
              <a:t>　・重要事項の説明時「緊急時等における対応方法」について説明していますか。</a:t>
            </a:r>
          </a:p>
          <a:p>
            <a:r>
              <a:rPr lang="ja-JP" altLang="en-US" sz="2000" dirty="0"/>
              <a:t>　・事故発生時には家族等へ事故発生の状況等を説明していますか。</a:t>
            </a:r>
            <a:endParaRPr lang="en-US" altLang="ja-JP" sz="2000" dirty="0"/>
          </a:p>
          <a:p>
            <a:r>
              <a:rPr lang="ja-JP" altLang="en-US" sz="2000" dirty="0"/>
              <a:t>　・事故が発生した際にはその原因を解明し、再発防止策を講じていますか。</a:t>
            </a:r>
          </a:p>
          <a:p>
            <a:r>
              <a:rPr lang="ja-JP" altLang="en-US" sz="2000" dirty="0"/>
              <a:t>　・報告すべき事故はすべて事故報告書を提出していますか</a:t>
            </a:r>
            <a:r>
              <a:rPr lang="ja-JP" altLang="en-US" sz="2000" dirty="0" smtClean="0"/>
              <a:t>。</a:t>
            </a:r>
            <a:endParaRPr lang="en-US" altLang="ja-JP" sz="2000" dirty="0"/>
          </a:p>
          <a:p>
            <a:pPr marL="530225" indent="-261938"/>
            <a:r>
              <a:rPr lang="en-US" altLang="ja-JP" sz="2000" dirty="0" smtClean="0"/>
              <a:t>※ </a:t>
            </a:r>
            <a:r>
              <a:rPr lang="ja-JP" altLang="en-US" sz="2000" dirty="0" smtClean="0"/>
              <a:t>事故報告及びヒヤリット情報を事業所内で共有していますか？情報</a:t>
            </a:r>
            <a:r>
              <a:rPr lang="ja-JP" altLang="en-US" sz="2000" dirty="0"/>
              <a:t>を共有・分析して対策する</a:t>
            </a:r>
            <a:r>
              <a:rPr lang="ja-JP" altLang="en-US" sz="2000" dirty="0" smtClean="0"/>
              <a:t>ことは</a:t>
            </a:r>
            <a:r>
              <a:rPr lang="ja-JP" altLang="en-US" sz="2000" dirty="0"/>
              <a:t>、事故が発生する前に危険を察知し、対策を講じる</a:t>
            </a:r>
            <a:r>
              <a:rPr lang="ja-JP" altLang="en-US" sz="2000" dirty="0" smtClean="0"/>
              <a:t>ためにも重要です。</a:t>
            </a:r>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smtClean="0"/>
          </a:p>
        </p:txBody>
      </p:sp>
      <p:graphicFrame>
        <p:nvGraphicFramePr>
          <p:cNvPr id="12" name="表 11"/>
          <p:cNvGraphicFramePr>
            <a:graphicFrameLocks noGrp="1"/>
          </p:cNvGraphicFramePr>
          <p:nvPr>
            <p:extLst>
              <p:ext uri="{D42A27DB-BD31-4B8C-83A1-F6EECF244321}">
                <p14:modId xmlns:p14="http://schemas.microsoft.com/office/powerpoint/2010/main" val="1935626706"/>
              </p:ext>
            </p:extLst>
          </p:nvPr>
        </p:nvGraphicFramePr>
        <p:xfrm>
          <a:off x="-23394" y="2193029"/>
          <a:ext cx="12191998" cy="4631633"/>
        </p:xfrm>
        <a:graphic>
          <a:graphicData uri="http://schemas.openxmlformats.org/drawingml/2006/table">
            <a:tbl>
              <a:tblPr/>
              <a:tblGrid>
                <a:gridCol w="257722">
                  <a:extLst>
                    <a:ext uri="{9D8B030D-6E8A-4147-A177-3AD203B41FA5}">
                      <a16:colId xmlns:a16="http://schemas.microsoft.com/office/drawing/2014/main" val="4232582746"/>
                    </a:ext>
                  </a:extLst>
                </a:gridCol>
                <a:gridCol w="1713920">
                  <a:extLst>
                    <a:ext uri="{9D8B030D-6E8A-4147-A177-3AD203B41FA5}">
                      <a16:colId xmlns:a16="http://schemas.microsoft.com/office/drawing/2014/main" val="78615463"/>
                    </a:ext>
                  </a:extLst>
                </a:gridCol>
                <a:gridCol w="783752">
                  <a:extLst>
                    <a:ext uri="{9D8B030D-6E8A-4147-A177-3AD203B41FA5}">
                      <a16:colId xmlns:a16="http://schemas.microsoft.com/office/drawing/2014/main" val="4026881875"/>
                    </a:ext>
                  </a:extLst>
                </a:gridCol>
                <a:gridCol w="783752">
                  <a:extLst>
                    <a:ext uri="{9D8B030D-6E8A-4147-A177-3AD203B41FA5}">
                      <a16:colId xmlns:a16="http://schemas.microsoft.com/office/drawing/2014/main" val="3404434399"/>
                    </a:ext>
                  </a:extLst>
                </a:gridCol>
                <a:gridCol w="783752">
                  <a:extLst>
                    <a:ext uri="{9D8B030D-6E8A-4147-A177-3AD203B41FA5}">
                      <a16:colId xmlns:a16="http://schemas.microsoft.com/office/drawing/2014/main" val="3485738482"/>
                    </a:ext>
                  </a:extLst>
                </a:gridCol>
                <a:gridCol w="783752">
                  <a:extLst>
                    <a:ext uri="{9D8B030D-6E8A-4147-A177-3AD203B41FA5}">
                      <a16:colId xmlns:a16="http://schemas.microsoft.com/office/drawing/2014/main" val="2552471654"/>
                    </a:ext>
                  </a:extLst>
                </a:gridCol>
                <a:gridCol w="783752">
                  <a:extLst>
                    <a:ext uri="{9D8B030D-6E8A-4147-A177-3AD203B41FA5}">
                      <a16:colId xmlns:a16="http://schemas.microsoft.com/office/drawing/2014/main" val="2508105421"/>
                    </a:ext>
                  </a:extLst>
                </a:gridCol>
                <a:gridCol w="783752">
                  <a:extLst>
                    <a:ext uri="{9D8B030D-6E8A-4147-A177-3AD203B41FA5}">
                      <a16:colId xmlns:a16="http://schemas.microsoft.com/office/drawing/2014/main" val="3678149813"/>
                    </a:ext>
                  </a:extLst>
                </a:gridCol>
                <a:gridCol w="783752">
                  <a:extLst>
                    <a:ext uri="{9D8B030D-6E8A-4147-A177-3AD203B41FA5}">
                      <a16:colId xmlns:a16="http://schemas.microsoft.com/office/drawing/2014/main" val="1633140751"/>
                    </a:ext>
                  </a:extLst>
                </a:gridCol>
                <a:gridCol w="783752">
                  <a:extLst>
                    <a:ext uri="{9D8B030D-6E8A-4147-A177-3AD203B41FA5}">
                      <a16:colId xmlns:a16="http://schemas.microsoft.com/office/drawing/2014/main" val="805431989"/>
                    </a:ext>
                  </a:extLst>
                </a:gridCol>
                <a:gridCol w="783752">
                  <a:extLst>
                    <a:ext uri="{9D8B030D-6E8A-4147-A177-3AD203B41FA5}">
                      <a16:colId xmlns:a16="http://schemas.microsoft.com/office/drawing/2014/main" val="2370314776"/>
                    </a:ext>
                  </a:extLst>
                </a:gridCol>
                <a:gridCol w="783752">
                  <a:extLst>
                    <a:ext uri="{9D8B030D-6E8A-4147-A177-3AD203B41FA5}">
                      <a16:colId xmlns:a16="http://schemas.microsoft.com/office/drawing/2014/main" val="837238340"/>
                    </a:ext>
                  </a:extLst>
                </a:gridCol>
                <a:gridCol w="783752">
                  <a:extLst>
                    <a:ext uri="{9D8B030D-6E8A-4147-A177-3AD203B41FA5}">
                      <a16:colId xmlns:a16="http://schemas.microsoft.com/office/drawing/2014/main" val="3646757994"/>
                    </a:ext>
                  </a:extLst>
                </a:gridCol>
                <a:gridCol w="783752">
                  <a:extLst>
                    <a:ext uri="{9D8B030D-6E8A-4147-A177-3AD203B41FA5}">
                      <a16:colId xmlns:a16="http://schemas.microsoft.com/office/drawing/2014/main" val="3800721970"/>
                    </a:ext>
                  </a:extLst>
                </a:gridCol>
                <a:gridCol w="815332">
                  <a:extLst>
                    <a:ext uri="{9D8B030D-6E8A-4147-A177-3AD203B41FA5}">
                      <a16:colId xmlns:a16="http://schemas.microsoft.com/office/drawing/2014/main" val="55192589"/>
                    </a:ext>
                  </a:extLst>
                </a:gridCol>
              </a:tblGrid>
              <a:tr h="249468">
                <a:tc gridSpan="5">
                  <a:txBody>
                    <a:bodyPr/>
                    <a:lstStyle/>
                    <a:p>
                      <a:pPr algn="l" fontAlgn="b"/>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令和６年度発生事故報告集計結果</a:t>
                      </a:r>
                    </a:p>
                  </a:txBody>
                  <a:tcPr marL="89199" marR="7433" marT="7433" marB="0" anchor="b">
                    <a:lnL>
                      <a:noFill/>
                    </a:lnL>
                    <a:lnR>
                      <a:noFill/>
                    </a:lnR>
                    <a:lnT>
                      <a:noFill/>
                    </a:lnT>
                    <a:lnB>
                      <a:noFill/>
                    </a:lnB>
                    <a:solidFill>
                      <a:srgbClr val="FFFF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3028927680"/>
                  </a:ext>
                </a:extLst>
              </a:tr>
              <a:tr h="225705">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l" fontAlgn="ctr"/>
                      <a:r>
                        <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rPr>
                        <a:t>1</a:t>
                      </a:r>
                      <a:r>
                        <a:rPr lang="ja-JP" altLang="en-US" sz="1400" b="1" i="0" u="none" strike="noStrike" dirty="0">
                          <a:solidFill>
                            <a:srgbClr val="000000"/>
                          </a:solidFill>
                          <a:effectLst/>
                          <a:latin typeface="ＭＳ Ｐゴシック" panose="020B0600070205080204" pitchFamily="50" charset="-128"/>
                          <a:ea typeface="ＭＳ Ｐゴシック" panose="020B0600070205080204" pitchFamily="50" charset="-128"/>
                        </a:rPr>
                        <a:t>　年齢区分</a:t>
                      </a:r>
                    </a:p>
                  </a:txBody>
                  <a:tcPr marL="89199" marR="7433" marT="743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3036878563"/>
                  </a:ext>
                </a:extLst>
              </a:tr>
              <a:tr h="298513">
                <a:tc>
                  <a:txBody>
                    <a:bodyPr/>
                    <a:lstStyle/>
                    <a:p>
                      <a:pPr algn="ct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年齢区分</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60</a:t>
                      </a: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70</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80</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90</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100</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他</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合計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extLst>
                  <a:ext uri="{0D108BD9-81ED-4DB2-BD59-A6C34878D82A}">
                    <a16:rowId xmlns:a16="http://schemas.microsoft.com/office/drawing/2014/main" val="3224968348"/>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人数</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3125065354"/>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割合（％）</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40.0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804903588"/>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　介護区分</a:t>
                      </a:r>
                    </a:p>
                  </a:txBody>
                  <a:tcPr marL="89199" marR="7433" marT="743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1365175753"/>
                  </a:ext>
                </a:extLst>
              </a:tr>
              <a:tr h="298513">
                <a:tc>
                  <a:txBody>
                    <a:bodyPr/>
                    <a:lstStyle/>
                    <a:p>
                      <a:pPr algn="ct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介護１</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介護２</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介護３</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介護４</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介護５</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不明</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総計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extLst>
                  <a:ext uri="{0D108BD9-81ED-4DB2-BD59-A6C34878D82A}">
                    <a16:rowId xmlns:a16="http://schemas.microsoft.com/office/drawing/2014/main" val="3195290821"/>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事故件数</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9</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2115443978"/>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割合（％）</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43.3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551884876"/>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３　発生月</a:t>
                      </a:r>
                    </a:p>
                  </a:txBody>
                  <a:tcPr marL="89199" marR="7433" marT="743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07526491"/>
                  </a:ext>
                </a:extLst>
              </a:tr>
              <a:tr h="298513">
                <a:tc>
                  <a:txBody>
                    <a:bodyPr/>
                    <a:lstStyle/>
                    <a:p>
                      <a:pPr algn="ct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4</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5</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7</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8</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9</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a:t>
                      </a: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11</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12</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2</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合計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854325607"/>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事故件数</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4</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56144909"/>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割合（％）</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20.0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45970799"/>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l"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４　発生時時間帯</a:t>
                      </a:r>
                    </a:p>
                  </a:txBody>
                  <a:tcPr marL="89199" marR="7433" marT="743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90934706"/>
                  </a:ext>
                </a:extLst>
              </a:tr>
              <a:tr h="491555">
                <a:tc>
                  <a:txBody>
                    <a:bodyPr/>
                    <a:lstStyle/>
                    <a:p>
                      <a:pPr algn="ct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０～</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４時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４～</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６時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６～</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８時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８～</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１０時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１０～</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１２時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１２～</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１４時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１４～</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１６時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１６～</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１８時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１８～</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２０時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２０～</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２２時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２２～</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２４時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総計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601460879"/>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事故件数</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5</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4</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4</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47440947"/>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割合（％）</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80706221"/>
                  </a:ext>
                </a:extLst>
              </a:tr>
            </a:tbl>
          </a:graphicData>
        </a:graphic>
      </p:graphicFrame>
      <p:sp>
        <p:nvSpPr>
          <p:cNvPr id="4" name="スライド番号プレースホルダー 3"/>
          <p:cNvSpPr>
            <a:spLocks noGrp="1"/>
          </p:cNvSpPr>
          <p:nvPr>
            <p:ph type="sldNum" sz="quarter" idx="12"/>
          </p:nvPr>
        </p:nvSpPr>
        <p:spPr>
          <a:xfrm>
            <a:off x="9448799" y="6459537"/>
            <a:ext cx="2743200" cy="365125"/>
          </a:xfrm>
        </p:spPr>
        <p:txBody>
          <a:bodyPr/>
          <a:lstStyle/>
          <a:p>
            <a:fld id="{D339279A-9CE5-4E47-B07B-F5EE1F1AD395}" type="slidenum">
              <a:rPr kumimoji="1" lang="ja-JP" altLang="en-US" smtClean="0"/>
              <a:t>19</a:t>
            </a:fld>
            <a:endParaRPr kumimoji="1" lang="ja-JP" altLang="en-US"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98262368"/>
      </p:ext>
    </p:extLst>
  </p:cSld>
  <p:clrMapOvr>
    <a:masterClrMapping/>
  </p:clrMapOvr>
  <mc:AlternateContent xmlns:mc="http://schemas.openxmlformats.org/markup-compatibility/2006" xmlns:p14="http://schemas.microsoft.com/office/powerpoint/2010/main">
    <mc:Choice Requires="p14">
      <p:transition spd="slow" p14:dur="2000" advTm="56541"/>
    </mc:Choice>
    <mc:Fallback xmlns="">
      <p:transition spd="slow" advTm="56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65312" y="-335180"/>
            <a:ext cx="10515600" cy="1325563"/>
          </a:xfrm>
        </p:spPr>
        <p:txBody>
          <a:bodyPr>
            <a:normAutofit/>
          </a:bodyPr>
          <a:lstStyle/>
          <a:p>
            <a:pPr algn="ctr"/>
            <a:r>
              <a:rPr kumimoji="1" lang="ja-JP" altLang="en-US" sz="2800" dirty="0" smtClean="0"/>
              <a:t>目　　次</a:t>
            </a:r>
            <a:endParaRPr kumimoji="1" lang="ja-JP" altLang="en-US" sz="2800" dirty="0"/>
          </a:p>
        </p:txBody>
      </p:sp>
      <p:sp>
        <p:nvSpPr>
          <p:cNvPr id="3" name="コンテンツ プレースホルダー 2"/>
          <p:cNvSpPr>
            <a:spLocks noGrp="1"/>
          </p:cNvSpPr>
          <p:nvPr>
            <p:ph idx="1"/>
          </p:nvPr>
        </p:nvSpPr>
        <p:spPr>
          <a:xfrm>
            <a:off x="678874" y="452294"/>
            <a:ext cx="11381508" cy="6040581"/>
          </a:xfrm>
        </p:spPr>
        <p:txBody>
          <a:bodyPr>
            <a:noAutofit/>
          </a:bodyPr>
          <a:lstStyle/>
          <a:p>
            <a:pPr marL="0" indent="0">
              <a:lnSpc>
                <a:spcPct val="100000"/>
              </a:lnSpc>
              <a:spcBef>
                <a:spcPts val="0"/>
              </a:spcBef>
              <a:buNone/>
            </a:pPr>
            <a:r>
              <a:rPr lang="ja-JP" altLang="en-US" sz="2400" dirty="0" smtClean="0"/>
              <a:t>（共通編）</a:t>
            </a:r>
            <a:endParaRPr lang="en-US" altLang="ja-JP" sz="2400" dirty="0" smtClean="0"/>
          </a:p>
          <a:p>
            <a:pPr marL="442913" indent="0">
              <a:lnSpc>
                <a:spcPct val="100000"/>
              </a:lnSpc>
              <a:spcBef>
                <a:spcPts val="0"/>
              </a:spcBef>
              <a:buNone/>
            </a:pPr>
            <a:r>
              <a:rPr lang="ja-JP" altLang="en-US" sz="2400" dirty="0" smtClean="0"/>
              <a:t>１</a:t>
            </a:r>
            <a:r>
              <a:rPr lang="ja-JP" altLang="en-US" sz="2400" dirty="0"/>
              <a:t>　</a:t>
            </a:r>
            <a:r>
              <a:rPr lang="ja-JP" altLang="en-US" sz="2400" dirty="0" smtClean="0"/>
              <a:t>令和７年度</a:t>
            </a:r>
            <a:r>
              <a:rPr lang="ja-JP" altLang="en-US" sz="2400" dirty="0"/>
              <a:t>菊陽町所管介護サービス事業者等指導</a:t>
            </a:r>
            <a:r>
              <a:rPr lang="ja-JP" altLang="en-US" sz="2400" dirty="0" smtClean="0"/>
              <a:t>計画</a:t>
            </a:r>
            <a:endParaRPr lang="en-US" altLang="ja-JP" sz="2400" dirty="0" smtClean="0"/>
          </a:p>
          <a:p>
            <a:pPr marL="442913" indent="0">
              <a:lnSpc>
                <a:spcPct val="100000"/>
              </a:lnSpc>
              <a:spcBef>
                <a:spcPts val="0"/>
              </a:spcBef>
              <a:buNone/>
            </a:pPr>
            <a:r>
              <a:rPr lang="ja-JP" altLang="en-US" sz="2400" dirty="0" smtClean="0"/>
              <a:t>２　令和６年度菊陽町所管介護サービス事業者等の運営指導結果</a:t>
            </a:r>
            <a:r>
              <a:rPr lang="ja-JP" altLang="en-US" sz="2400" dirty="0"/>
              <a:t>　</a:t>
            </a:r>
            <a:endParaRPr lang="en-US" altLang="ja-JP" sz="2400" dirty="0" smtClean="0"/>
          </a:p>
          <a:p>
            <a:pPr marL="442913" indent="0">
              <a:lnSpc>
                <a:spcPct val="100000"/>
              </a:lnSpc>
              <a:spcBef>
                <a:spcPts val="0"/>
              </a:spcBef>
              <a:buNone/>
            </a:pPr>
            <a:r>
              <a:rPr lang="ja-JP" altLang="en-US" sz="2400" dirty="0" smtClean="0"/>
              <a:t>３　電子申請システムについて</a:t>
            </a:r>
            <a:endParaRPr lang="en-US" altLang="ja-JP" sz="2400" dirty="0" smtClean="0"/>
          </a:p>
          <a:p>
            <a:pPr marL="442913" indent="0">
              <a:lnSpc>
                <a:spcPct val="100000"/>
              </a:lnSpc>
              <a:spcBef>
                <a:spcPts val="0"/>
              </a:spcBef>
              <a:buNone/>
            </a:pPr>
            <a:r>
              <a:rPr lang="ja-JP" altLang="en-US" sz="2400" dirty="0" smtClean="0"/>
              <a:t>４　各種</a:t>
            </a:r>
            <a:r>
              <a:rPr lang="ja-JP" altLang="en-US" sz="2400" dirty="0"/>
              <a:t>届出</a:t>
            </a:r>
            <a:r>
              <a:rPr lang="ja-JP" altLang="en-US" sz="2400" dirty="0" smtClean="0"/>
              <a:t>等</a:t>
            </a:r>
            <a:endParaRPr lang="en-US" altLang="ja-JP" sz="2400" dirty="0" smtClean="0"/>
          </a:p>
          <a:p>
            <a:pPr marL="442913" indent="0">
              <a:lnSpc>
                <a:spcPct val="100000"/>
              </a:lnSpc>
              <a:spcBef>
                <a:spcPts val="0"/>
              </a:spcBef>
              <a:buNone/>
            </a:pPr>
            <a:r>
              <a:rPr lang="ja-JP" altLang="en-US" sz="2400" dirty="0"/>
              <a:t>５　事故</a:t>
            </a:r>
            <a:r>
              <a:rPr lang="ja-JP" altLang="en-US" sz="2400" dirty="0" smtClean="0"/>
              <a:t>報告</a:t>
            </a:r>
            <a:endParaRPr lang="en-US" altLang="ja-JP" sz="2400" dirty="0" smtClean="0"/>
          </a:p>
          <a:p>
            <a:pPr marL="442913" indent="0">
              <a:lnSpc>
                <a:spcPct val="100000"/>
              </a:lnSpc>
              <a:spcBef>
                <a:spcPts val="0"/>
              </a:spcBef>
              <a:buNone/>
            </a:pPr>
            <a:r>
              <a:rPr lang="ja-JP" altLang="en-US" sz="2400" dirty="0"/>
              <a:t>６　業務管理</a:t>
            </a:r>
            <a:r>
              <a:rPr lang="ja-JP" altLang="en-US" sz="2400" dirty="0" smtClean="0"/>
              <a:t>体制について</a:t>
            </a:r>
            <a:endParaRPr lang="en-US" altLang="ja-JP" sz="2400" dirty="0" smtClean="0"/>
          </a:p>
          <a:p>
            <a:pPr marL="442913" indent="0">
              <a:lnSpc>
                <a:spcPct val="100000"/>
              </a:lnSpc>
              <a:spcBef>
                <a:spcPts val="0"/>
              </a:spcBef>
              <a:buNone/>
            </a:pPr>
            <a:r>
              <a:rPr lang="ja-JP" altLang="en-US" sz="2400" dirty="0"/>
              <a:t>７</a:t>
            </a:r>
            <a:r>
              <a:rPr lang="ja-JP" altLang="en-US" sz="2400" dirty="0" smtClean="0"/>
              <a:t>　高齢者虐待防止</a:t>
            </a:r>
            <a:endParaRPr lang="en-US" altLang="ja-JP" sz="2400" dirty="0" smtClean="0"/>
          </a:p>
          <a:p>
            <a:pPr marL="442913" indent="0">
              <a:lnSpc>
                <a:spcPct val="100000"/>
              </a:lnSpc>
              <a:spcBef>
                <a:spcPts val="0"/>
              </a:spcBef>
              <a:buNone/>
            </a:pPr>
            <a:r>
              <a:rPr lang="ja-JP" altLang="en-US" sz="2400" dirty="0" smtClean="0"/>
              <a:t>８　生産性向上委員会について</a:t>
            </a:r>
            <a:endParaRPr lang="en-US" altLang="ja-JP" sz="2400" dirty="0" smtClean="0"/>
          </a:p>
          <a:p>
            <a:pPr marL="442913" indent="0">
              <a:lnSpc>
                <a:spcPct val="100000"/>
              </a:lnSpc>
              <a:spcBef>
                <a:spcPts val="0"/>
              </a:spcBef>
              <a:buNone/>
            </a:pPr>
            <a:r>
              <a:rPr lang="ja-JP" altLang="en-US" sz="2400" dirty="0" smtClean="0"/>
              <a:t>９　災害への備え</a:t>
            </a:r>
            <a:endParaRPr lang="en-US" altLang="ja-JP" sz="2400" dirty="0" smtClean="0"/>
          </a:p>
          <a:p>
            <a:pPr marL="442913" indent="0">
              <a:lnSpc>
                <a:spcPct val="100000"/>
              </a:lnSpc>
              <a:spcBef>
                <a:spcPts val="0"/>
              </a:spcBef>
              <a:buNone/>
            </a:pPr>
            <a:r>
              <a:rPr lang="ja-JP" altLang="en-US" sz="2400" dirty="0" smtClean="0"/>
              <a:t>１０　感染症対策について</a:t>
            </a:r>
            <a:endParaRPr lang="en-US" altLang="ja-JP" sz="2400" dirty="0" smtClean="0"/>
          </a:p>
          <a:p>
            <a:pPr marL="442913" indent="0">
              <a:lnSpc>
                <a:spcPct val="100000"/>
              </a:lnSpc>
              <a:spcBef>
                <a:spcPts val="0"/>
              </a:spcBef>
              <a:buNone/>
            </a:pPr>
            <a:r>
              <a:rPr lang="ja-JP" altLang="en-US" sz="2400" dirty="0" smtClean="0"/>
              <a:t>１１　介護サービス情報の公表制度について</a:t>
            </a:r>
            <a:endParaRPr lang="en-US" altLang="ja-JP" sz="2400" dirty="0" smtClean="0"/>
          </a:p>
          <a:p>
            <a:pPr marL="442913" indent="0">
              <a:lnSpc>
                <a:spcPct val="100000"/>
              </a:lnSpc>
              <a:spcBef>
                <a:spcPts val="0"/>
              </a:spcBef>
              <a:buNone/>
            </a:pPr>
            <a:r>
              <a:rPr lang="ja-JP" altLang="en-US" sz="2400" dirty="0" smtClean="0"/>
              <a:t>１２　介護サービス事業者の経営情報データベースについて</a:t>
            </a:r>
            <a:endParaRPr lang="en-US" altLang="ja-JP" sz="2400" dirty="0" smtClean="0"/>
          </a:p>
          <a:p>
            <a:pPr marL="442913" indent="0">
              <a:lnSpc>
                <a:spcPct val="100000"/>
              </a:lnSpc>
              <a:spcBef>
                <a:spcPts val="0"/>
              </a:spcBef>
              <a:buNone/>
            </a:pPr>
            <a:r>
              <a:rPr lang="ja-JP" altLang="en-US" sz="2400" dirty="0" smtClean="0"/>
              <a:t>１３　介護職員等処遇改善加算について</a:t>
            </a:r>
            <a:endParaRPr lang="en-US" altLang="ja-JP" sz="2400" dirty="0" smtClean="0"/>
          </a:p>
          <a:p>
            <a:pPr marL="0" indent="0">
              <a:lnSpc>
                <a:spcPct val="100000"/>
              </a:lnSpc>
              <a:spcBef>
                <a:spcPts val="0"/>
              </a:spcBef>
              <a:buNone/>
            </a:pPr>
            <a:r>
              <a:rPr lang="ja-JP" altLang="en-US" sz="2400" dirty="0" smtClean="0"/>
              <a:t>（認知症対応型通所介護）</a:t>
            </a:r>
            <a:endParaRPr lang="en-US" altLang="ja-JP" sz="2400" dirty="0" smtClean="0"/>
          </a:p>
          <a:p>
            <a:pPr marL="442913" indent="0">
              <a:lnSpc>
                <a:spcPct val="100000"/>
              </a:lnSpc>
              <a:spcBef>
                <a:spcPts val="0"/>
              </a:spcBef>
              <a:buNone/>
            </a:pPr>
            <a:r>
              <a:rPr lang="ja-JP" altLang="en-US" sz="2400" dirty="0" smtClean="0"/>
              <a:t>１４</a:t>
            </a:r>
            <a:r>
              <a:rPr lang="ja-JP" altLang="en-US" sz="2400" dirty="0"/>
              <a:t>　</a:t>
            </a:r>
            <a:r>
              <a:rPr lang="ja-JP" altLang="en-US" sz="2400" dirty="0" smtClean="0"/>
              <a:t>認知症対応型通所介護に</a:t>
            </a:r>
            <a:r>
              <a:rPr lang="ja-JP" altLang="en-US" sz="2400" dirty="0"/>
              <a:t>関する基準の概要</a:t>
            </a:r>
            <a:endParaRPr lang="en-US" altLang="ja-JP" sz="2400" dirty="0"/>
          </a:p>
          <a:p>
            <a:pPr marL="442913" indent="0">
              <a:lnSpc>
                <a:spcPct val="100000"/>
              </a:lnSpc>
              <a:spcBef>
                <a:spcPts val="0"/>
              </a:spcBef>
              <a:buNone/>
            </a:pPr>
            <a:r>
              <a:rPr lang="ja-JP" altLang="en-US" sz="2400" dirty="0" smtClean="0"/>
              <a:t>１５　介護報酬について　</a:t>
            </a:r>
            <a:endParaRPr kumimoji="1" lang="ja-JP" altLang="en-US" sz="2400" dirty="0"/>
          </a:p>
        </p:txBody>
      </p:sp>
      <p:sp>
        <p:nvSpPr>
          <p:cNvPr id="5" name="スライド番号プレースホルダー 4"/>
          <p:cNvSpPr>
            <a:spLocks noGrp="1"/>
          </p:cNvSpPr>
          <p:nvPr>
            <p:ph type="sldNum" sz="quarter" idx="12"/>
          </p:nvPr>
        </p:nvSpPr>
        <p:spPr>
          <a:xfrm>
            <a:off x="9317182" y="6492875"/>
            <a:ext cx="2743200" cy="365125"/>
          </a:xfrm>
        </p:spPr>
        <p:txBody>
          <a:bodyPr/>
          <a:lstStyle/>
          <a:p>
            <a:fld id="{D339279A-9CE5-4E47-B07B-F5EE1F1AD395}" type="slidenum">
              <a:rPr kumimoji="1" lang="ja-JP" altLang="en-US" smtClean="0"/>
              <a:t>2</a:t>
            </a:fld>
            <a:endParaRPr kumimoji="1" lang="ja-JP" altLang="en-US" dirty="0"/>
          </a:p>
        </p:txBody>
      </p:sp>
    </p:spTree>
    <p:extLst>
      <p:ext uri="{BB962C8B-B14F-4D97-AF65-F5344CB8AC3E}">
        <p14:creationId xmlns:p14="http://schemas.microsoft.com/office/powerpoint/2010/main" val="491200163"/>
      </p:ext>
    </p:extLst>
  </p:cSld>
  <p:clrMapOvr>
    <a:masterClrMapping/>
  </p:clrMapOvr>
  <mc:AlternateContent xmlns:mc="http://schemas.openxmlformats.org/markup-compatibility/2006" xmlns:p14="http://schemas.microsoft.com/office/powerpoint/2010/main">
    <mc:Choice Requires="p14">
      <p:transition spd="slow" p14:dur="2000" advTm="2072"/>
    </mc:Choice>
    <mc:Fallback xmlns="">
      <p:transition spd="slow" advTm="2072"/>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20</a:t>
            </a:fld>
            <a:endParaRPr kumimoji="1" lang="ja-JP" altLang="en-US"/>
          </a:p>
        </p:txBody>
      </p:sp>
      <p:pic>
        <p:nvPicPr>
          <p:cNvPr id="9" name="図 8"/>
          <p:cNvPicPr>
            <a:picLocks noChangeAspect="1"/>
          </p:cNvPicPr>
          <p:nvPr/>
        </p:nvPicPr>
        <p:blipFill>
          <a:blip r:embed="rId4"/>
          <a:stretch>
            <a:fillRect/>
          </a:stretch>
        </p:blipFill>
        <p:spPr>
          <a:xfrm>
            <a:off x="0" y="-27710"/>
            <a:ext cx="12192000" cy="6767723"/>
          </a:xfrm>
          <a:prstGeom prst="rect">
            <a:avLst/>
          </a:prstGeom>
          <a:ln w="6350">
            <a:solidFill>
              <a:schemeClr val="tx1"/>
            </a:solidFill>
          </a:ln>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99018852"/>
      </p:ext>
    </p:extLst>
  </p:cSld>
  <p:clrMapOvr>
    <a:masterClrMapping/>
  </p:clrMapOvr>
  <mc:AlternateContent xmlns:mc="http://schemas.openxmlformats.org/markup-compatibility/2006" xmlns:p14="http://schemas.microsoft.com/office/powerpoint/2010/main">
    <mc:Choice Requires="p14">
      <p:transition spd="slow" p14:dur="2000" advTm="1367"/>
    </mc:Choice>
    <mc:Fallback xmlns="">
      <p:transition spd="slow" advTm="1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24318" y="15850"/>
            <a:ext cx="12192000" cy="468246"/>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６　業務管理体制</a:t>
            </a:r>
            <a:endParaRPr lang="ja-JP" altLang="en-US" sz="2400" b="1" dirty="0"/>
          </a:p>
        </p:txBody>
      </p:sp>
      <p:sp>
        <p:nvSpPr>
          <p:cNvPr id="7" name="テキスト ボックス 6"/>
          <p:cNvSpPr txBox="1"/>
          <p:nvPr/>
        </p:nvSpPr>
        <p:spPr>
          <a:xfrm>
            <a:off x="-24318" y="484096"/>
            <a:ext cx="12192000" cy="6524863"/>
          </a:xfrm>
          <a:prstGeom prst="rect">
            <a:avLst/>
          </a:prstGeom>
          <a:noFill/>
          <a:ln w="19050">
            <a:noFill/>
          </a:ln>
        </p:spPr>
        <p:txBody>
          <a:bodyPr wrap="square" rtlCol="0">
            <a:spAutoFit/>
          </a:bodyPr>
          <a:lstStyle/>
          <a:p>
            <a:pPr marL="179388" indent="-179388"/>
            <a:r>
              <a:rPr lang="ja-JP" altLang="en-US" sz="2000" dirty="0" smtClean="0"/>
              <a:t>■ 介護</a:t>
            </a:r>
            <a:r>
              <a:rPr lang="ja-JP" altLang="en-US" sz="2000" dirty="0"/>
              <a:t>サービス事業者（以下「事業者」という。）には、介護保険法に規定する法令遵守等の義務の履行の確保のため、業務管理体制の整備が義務付けられて</a:t>
            </a:r>
            <a:r>
              <a:rPr lang="ja-JP" altLang="en-US" sz="2000" dirty="0" smtClean="0"/>
              <a:t>います。（</a:t>
            </a:r>
            <a:r>
              <a:rPr lang="ja-JP" altLang="en-US" sz="2000" dirty="0"/>
              <a:t>介護保険法第１１５条の</a:t>
            </a:r>
            <a:r>
              <a:rPr lang="ja-JP" altLang="en-US" sz="2000" dirty="0" smtClean="0"/>
              <a:t>３２）</a:t>
            </a:r>
            <a:endParaRPr lang="en-US" altLang="ja-JP" sz="2000" dirty="0"/>
          </a:p>
          <a:p>
            <a:pPr marL="179388" indent="-179388"/>
            <a:endParaRPr lang="en-US" altLang="ja-JP" sz="1000" dirty="0" smtClean="0"/>
          </a:p>
          <a:p>
            <a:pPr marL="179388" indent="-179388"/>
            <a:r>
              <a:rPr lang="ja-JP" altLang="en-US" sz="2000" dirty="0" smtClean="0"/>
              <a:t>■ 届出</a:t>
            </a:r>
            <a:r>
              <a:rPr lang="ja-JP" altLang="en-US" sz="2000" dirty="0"/>
              <a:t>は、指定事業所単位ではなく、申請（開設）者である事業者（法人）ごとに行います</a:t>
            </a:r>
            <a:r>
              <a:rPr lang="ja-JP" altLang="en-US" sz="2000" dirty="0" smtClean="0"/>
              <a:t>。</a:t>
            </a:r>
            <a:endParaRPr lang="en-US" altLang="ja-JP" sz="2000" dirty="0" smtClean="0"/>
          </a:p>
          <a:p>
            <a:endParaRPr lang="en-US" altLang="ja-JP" sz="1500"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sz="1200" dirty="0" smtClean="0"/>
          </a:p>
          <a:p>
            <a:endParaRPr lang="en-US" altLang="ja-JP" sz="1200" dirty="0" smtClean="0"/>
          </a:p>
          <a:p>
            <a:endParaRPr lang="en-US" altLang="ja-JP" sz="1400" dirty="0" smtClean="0"/>
          </a:p>
          <a:p>
            <a:endParaRPr lang="en-US" altLang="ja-JP" sz="1400" dirty="0"/>
          </a:p>
          <a:p>
            <a:endParaRPr lang="en-US" altLang="ja-JP" sz="1000" dirty="0" smtClean="0"/>
          </a:p>
          <a:p>
            <a:r>
              <a:rPr lang="en-US" altLang="ja-JP" sz="1500" dirty="0" smtClean="0"/>
              <a:t>※ </a:t>
            </a:r>
            <a:r>
              <a:rPr lang="ja-JP" altLang="en-US" sz="1500" dirty="0" smtClean="0"/>
              <a:t>事業所等の数には、介護予防及び介護予防支援事業所を</a:t>
            </a:r>
            <a:endParaRPr lang="en-US" altLang="ja-JP" sz="1500" dirty="0" smtClean="0"/>
          </a:p>
          <a:p>
            <a:r>
              <a:rPr lang="ja-JP" altLang="en-US" sz="1500" dirty="0" smtClean="0"/>
              <a:t>　含み、みなし事業所、総合事業における介護予防・生活</a:t>
            </a:r>
            <a:endParaRPr lang="en-US" altLang="ja-JP" sz="1500" dirty="0" smtClean="0"/>
          </a:p>
          <a:p>
            <a:r>
              <a:rPr lang="ja-JP" altLang="en-US" sz="1500" dirty="0" smtClean="0"/>
              <a:t>　支援サービス事業は、事業所等の数から除く。</a:t>
            </a:r>
            <a:endParaRPr lang="ja-JP" altLang="en-US" sz="1500" dirty="0"/>
          </a:p>
        </p:txBody>
      </p:sp>
      <p:sp>
        <p:nvSpPr>
          <p:cNvPr id="4" name="テキスト ボックス 3"/>
          <p:cNvSpPr txBox="1"/>
          <p:nvPr/>
        </p:nvSpPr>
        <p:spPr>
          <a:xfrm>
            <a:off x="332716" y="1726743"/>
            <a:ext cx="11477932" cy="1569660"/>
          </a:xfrm>
          <a:prstGeom prst="rect">
            <a:avLst/>
          </a:prstGeom>
          <a:noFill/>
          <a:ln w="12700">
            <a:solidFill>
              <a:schemeClr val="tx1"/>
            </a:solidFill>
            <a:prstDash val="sysDot"/>
          </a:ln>
        </p:spPr>
        <p:txBody>
          <a:bodyPr wrap="square" rtlCol="0">
            <a:spAutoFit/>
          </a:bodyPr>
          <a:lstStyle/>
          <a:p>
            <a:r>
              <a:rPr lang="ja-JP" altLang="en-US" sz="2000" dirty="0" smtClean="0"/>
              <a:t>● まだ届出</a:t>
            </a:r>
            <a:r>
              <a:rPr lang="ja-JP" altLang="en-US" sz="2000" dirty="0"/>
              <a:t>されていない</a:t>
            </a:r>
            <a:r>
              <a:rPr lang="ja-JP" altLang="en-US" sz="2000" dirty="0" smtClean="0"/>
              <a:t>事業者は、</a:t>
            </a:r>
            <a:r>
              <a:rPr lang="ja-JP" altLang="en-US" sz="2000" dirty="0"/>
              <a:t>速やか</a:t>
            </a:r>
            <a:r>
              <a:rPr lang="ja-JP" altLang="en-US" sz="2000" dirty="0" smtClean="0"/>
              <a:t>に届け出を</a:t>
            </a:r>
            <a:r>
              <a:rPr lang="ja-JP" altLang="en-US" sz="2000" dirty="0"/>
              <a:t>行ってください</a:t>
            </a:r>
            <a:r>
              <a:rPr lang="ja-JP" altLang="en-US" sz="2000" dirty="0" smtClean="0"/>
              <a:t>。</a:t>
            </a:r>
            <a:endParaRPr lang="en-US" altLang="ja-JP" sz="2000" dirty="0" smtClean="0"/>
          </a:p>
          <a:p>
            <a:r>
              <a:rPr lang="ja-JP" altLang="en-US" sz="2000" dirty="0" smtClean="0"/>
              <a:t>● 既</a:t>
            </a:r>
            <a:r>
              <a:rPr lang="ja-JP" altLang="en-US" sz="2000" dirty="0"/>
              <a:t>に届出されている</a:t>
            </a:r>
            <a:r>
              <a:rPr lang="ja-JP" altLang="en-US" sz="2000" dirty="0" smtClean="0"/>
              <a:t>事業者で、届出内容に変更</a:t>
            </a:r>
            <a:r>
              <a:rPr lang="ja-JP" altLang="en-US" sz="2000" dirty="0"/>
              <a:t>があった場合には</a:t>
            </a:r>
            <a:r>
              <a:rPr lang="ja-JP" altLang="en-US" sz="2000" dirty="0" smtClean="0"/>
              <a:t>、変更届</a:t>
            </a:r>
            <a:r>
              <a:rPr lang="ja-JP" altLang="en-US" sz="2000" dirty="0"/>
              <a:t>を提出してください</a:t>
            </a:r>
            <a:r>
              <a:rPr lang="ja-JP" altLang="en-US" sz="2000" dirty="0" smtClean="0"/>
              <a:t>。</a:t>
            </a:r>
            <a:endParaRPr lang="en-US" altLang="ja-JP" sz="2000" dirty="0" smtClean="0"/>
          </a:p>
          <a:p>
            <a:pPr marL="265113" indent="-265113"/>
            <a:r>
              <a:rPr lang="ja-JP" altLang="en-US" sz="2000" dirty="0" smtClean="0"/>
              <a:t>● 様式等詳細は、厚生労働省のホームページ「介護サービス事業者の</a:t>
            </a:r>
            <a:r>
              <a:rPr lang="ja-JP" altLang="en-US" sz="2000" dirty="0"/>
              <a:t>業務管理体制</a:t>
            </a:r>
            <a:r>
              <a:rPr lang="ja-JP" altLang="en-US" sz="2000" dirty="0" smtClean="0"/>
              <a:t>」</a:t>
            </a:r>
            <a:r>
              <a:rPr lang="en-US" altLang="ja-JP" dirty="0">
                <a:hlinkClick r:id="rId4"/>
              </a:rPr>
              <a:t>https://</a:t>
            </a:r>
            <a:r>
              <a:rPr lang="en-US" altLang="ja-JP" dirty="0" smtClean="0">
                <a:hlinkClick r:id="rId4"/>
              </a:rPr>
              <a:t>www.mhlw.go.jp/stf/seisakunitsuite/bunya/hukushi_kaigo/kaigo_koureisha/service/index.html</a:t>
            </a:r>
            <a:endParaRPr lang="en-US" altLang="ja-JP" dirty="0" smtClean="0"/>
          </a:p>
          <a:p>
            <a:pPr marL="176213"/>
            <a:r>
              <a:rPr lang="ja-JP" altLang="en-US" dirty="0" smtClean="0"/>
              <a:t>を参照してください。</a:t>
            </a:r>
            <a:endParaRPr kumimoji="1" lang="ja-JP" altLang="en-US" dirty="0"/>
          </a:p>
        </p:txBody>
      </p:sp>
      <p:graphicFrame>
        <p:nvGraphicFramePr>
          <p:cNvPr id="17" name="表 16"/>
          <p:cNvGraphicFramePr>
            <a:graphicFrameLocks noGrp="1"/>
          </p:cNvGraphicFramePr>
          <p:nvPr>
            <p:extLst>
              <p:ext uri="{D42A27DB-BD31-4B8C-83A1-F6EECF244321}">
                <p14:modId xmlns:p14="http://schemas.microsoft.com/office/powerpoint/2010/main" val="1550989922"/>
              </p:ext>
            </p:extLst>
          </p:nvPr>
        </p:nvGraphicFramePr>
        <p:xfrm>
          <a:off x="174524" y="3482400"/>
          <a:ext cx="4918590" cy="2448929"/>
        </p:xfrm>
        <a:graphic>
          <a:graphicData uri="http://schemas.openxmlformats.org/drawingml/2006/table">
            <a:tbl>
              <a:tblPr/>
              <a:tblGrid>
                <a:gridCol w="400663">
                  <a:extLst>
                    <a:ext uri="{9D8B030D-6E8A-4147-A177-3AD203B41FA5}">
                      <a16:colId xmlns:a16="http://schemas.microsoft.com/office/drawing/2014/main" val="3607632128"/>
                    </a:ext>
                  </a:extLst>
                </a:gridCol>
                <a:gridCol w="2392610">
                  <a:extLst>
                    <a:ext uri="{9D8B030D-6E8A-4147-A177-3AD203B41FA5}">
                      <a16:colId xmlns:a16="http://schemas.microsoft.com/office/drawing/2014/main" val="25433159"/>
                    </a:ext>
                  </a:extLst>
                </a:gridCol>
                <a:gridCol w="572864">
                  <a:extLst>
                    <a:ext uri="{9D8B030D-6E8A-4147-A177-3AD203B41FA5}">
                      <a16:colId xmlns:a16="http://schemas.microsoft.com/office/drawing/2014/main" val="648643953"/>
                    </a:ext>
                  </a:extLst>
                </a:gridCol>
                <a:gridCol w="140635">
                  <a:extLst>
                    <a:ext uri="{9D8B030D-6E8A-4147-A177-3AD203B41FA5}">
                      <a16:colId xmlns:a16="http://schemas.microsoft.com/office/drawing/2014/main" val="3548023180"/>
                    </a:ext>
                  </a:extLst>
                </a:gridCol>
                <a:gridCol w="635591">
                  <a:extLst>
                    <a:ext uri="{9D8B030D-6E8A-4147-A177-3AD203B41FA5}">
                      <a16:colId xmlns:a16="http://schemas.microsoft.com/office/drawing/2014/main" val="3874831844"/>
                    </a:ext>
                  </a:extLst>
                </a:gridCol>
                <a:gridCol w="123450">
                  <a:extLst>
                    <a:ext uri="{9D8B030D-6E8A-4147-A177-3AD203B41FA5}">
                      <a16:colId xmlns:a16="http://schemas.microsoft.com/office/drawing/2014/main" val="2626962952"/>
                    </a:ext>
                  </a:extLst>
                </a:gridCol>
                <a:gridCol w="652777">
                  <a:extLst>
                    <a:ext uri="{9D8B030D-6E8A-4147-A177-3AD203B41FA5}">
                      <a16:colId xmlns:a16="http://schemas.microsoft.com/office/drawing/2014/main" val="2253506081"/>
                    </a:ext>
                  </a:extLst>
                </a:gridCol>
              </a:tblGrid>
              <a:tr h="295326">
                <a:tc gridSpan="3">
                  <a:txBody>
                    <a:bodyPr/>
                    <a:lstStyle/>
                    <a:p>
                      <a:pPr algn="l" fontAlgn="ct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業務管理体制整備の内容</a:t>
                      </a: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2">
                  <a:txBody>
                    <a:bodyPr/>
                    <a:lstStyle/>
                    <a:p>
                      <a:pPr algn="ctr"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460339534"/>
                  </a:ext>
                </a:extLst>
              </a:tr>
              <a:tr h="315520">
                <a:tc rowSpan="2"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kumimoji="1" lang="ja-JP" altLang="en-US"/>
                    </a:p>
                  </a:txBody>
                  <a:tcPr/>
                </a:tc>
                <a:tc gridSpan="5">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事業所等の数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795725140"/>
                  </a:ext>
                </a:extLst>
              </a:tr>
              <a:tr h="522999">
                <a:tc gridSpan="2" vMerge="1">
                  <a:txBody>
                    <a:bodyPr/>
                    <a:lstStyle/>
                    <a:p>
                      <a:endParaRPr kumimoji="1" lang="ja-JP" altLang="en-US"/>
                    </a:p>
                  </a:txBody>
                  <a:tcPr/>
                </a:tc>
                <a:tc hMerge="1" vMerge="1">
                  <a:txBody>
                    <a:bodyPr/>
                    <a:lstStyle/>
                    <a:p>
                      <a:endParaRPr kumimoji="1" lang="ja-JP" altLang="en-US"/>
                    </a:p>
                  </a:txBody>
                  <a:tcPr/>
                </a:tc>
                <a:tc gridSpan="2">
                  <a:txBody>
                    <a:bodyPr/>
                    <a:lstStyle/>
                    <a:p>
                      <a:pPr algn="ctr" fontAlgn="ctr"/>
                      <a:r>
                        <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以上</a:t>
                      </a:r>
                      <a:b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rPr>
                        <a:t>20</a:t>
                      </a: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未満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ja-JP" sz="1400" b="0" i="0" u="none" strike="noStrike">
                          <a:solidFill>
                            <a:srgbClr val="000000"/>
                          </a:solidFill>
                          <a:effectLst/>
                          <a:latin typeface="游ゴシック" panose="020B0400000000000000" pitchFamily="50" charset="-128"/>
                          <a:ea typeface="游ゴシック" panose="020B0400000000000000" pitchFamily="50" charset="-128"/>
                        </a:rPr>
                        <a:t>20</a:t>
                      </a: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以上</a:t>
                      </a:r>
                      <a:b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1400" b="0" i="0" u="none" strike="noStrike">
                          <a:solidFill>
                            <a:srgbClr val="000000"/>
                          </a:solidFill>
                          <a:effectLst/>
                          <a:latin typeface="游ゴシック" panose="020B0400000000000000" pitchFamily="50" charset="-128"/>
                          <a:ea typeface="游ゴシック" panose="020B0400000000000000" pitchFamily="50" charset="-128"/>
                        </a:rPr>
                        <a:t>100</a:t>
                      </a: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未満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smtClean="0">
                          <a:solidFill>
                            <a:srgbClr val="000000"/>
                          </a:solidFill>
                          <a:effectLst/>
                          <a:latin typeface="游ゴシック" panose="020B0400000000000000" pitchFamily="50" charset="-128"/>
                          <a:ea typeface="游ゴシック" panose="020B0400000000000000" pitchFamily="50" charset="-128"/>
                        </a:rPr>
                        <a:t>100</a:t>
                      </a:r>
                    </a:p>
                    <a:p>
                      <a:pPr algn="ctr" fontAlgn="ctr"/>
                      <a:r>
                        <a:rPr lang="ja-JP" altLang="en-US" sz="1400" b="0" i="0" u="none" strike="noStrike" dirty="0" smtClean="0">
                          <a:solidFill>
                            <a:srgbClr val="000000"/>
                          </a:solidFill>
                          <a:effectLst/>
                          <a:latin typeface="游ゴシック" panose="020B0400000000000000" pitchFamily="50" charset="-128"/>
                          <a:ea typeface="游ゴシック" panose="020B0400000000000000" pitchFamily="50" charset="-128"/>
                        </a:rPr>
                        <a:t>以上</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9894700"/>
                  </a:ext>
                </a:extLst>
              </a:tr>
              <a:tr h="456872">
                <a:tc rowSpan="3">
                  <a:txBody>
                    <a:bodyPr/>
                    <a:lstStyle/>
                    <a:p>
                      <a:pPr algn="ctr"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整備内容</a:t>
                      </a:r>
                    </a:p>
                  </a:txBody>
                  <a:tcPr marL="9525" marR="9525" marT="9525"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法令</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順守責任者の選任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6790548"/>
                  </a:ext>
                </a:extLst>
              </a:tr>
              <a:tr h="429106">
                <a:tc vMerge="1">
                  <a:txBody>
                    <a:bodyPr/>
                    <a:lstStyle/>
                    <a:p>
                      <a:endParaRPr kumimoji="1" lang="ja-JP" altLang="en-US"/>
                    </a:p>
                  </a:txBody>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法令</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順守規程の整備</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0571752"/>
                  </a:ext>
                </a:extLst>
              </a:tr>
              <a:tr h="429106">
                <a:tc vMerge="1">
                  <a:txBody>
                    <a:bodyPr/>
                    <a:lstStyle/>
                    <a:p>
                      <a:endParaRPr kumimoji="1" lang="ja-JP" altLang="en-US"/>
                    </a:p>
                  </a:txBody>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監査</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の定期的な実施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9561426"/>
                  </a:ext>
                </a:extLst>
              </a:tr>
            </a:tbl>
          </a:graphicData>
        </a:graphic>
      </p:graphicFrame>
      <p:graphicFrame>
        <p:nvGraphicFramePr>
          <p:cNvPr id="18" name="表 17"/>
          <p:cNvGraphicFramePr>
            <a:graphicFrameLocks noGrp="1"/>
          </p:cNvGraphicFramePr>
          <p:nvPr>
            <p:extLst>
              <p:ext uri="{D42A27DB-BD31-4B8C-83A1-F6EECF244321}">
                <p14:modId xmlns:p14="http://schemas.microsoft.com/office/powerpoint/2010/main" val="4170119592"/>
              </p:ext>
            </p:extLst>
          </p:nvPr>
        </p:nvGraphicFramePr>
        <p:xfrm>
          <a:off x="5220932" y="3482400"/>
          <a:ext cx="6843249" cy="3152364"/>
        </p:xfrm>
        <a:graphic>
          <a:graphicData uri="http://schemas.openxmlformats.org/drawingml/2006/table">
            <a:tbl>
              <a:tblPr/>
              <a:tblGrid>
                <a:gridCol w="4837468">
                  <a:extLst>
                    <a:ext uri="{9D8B030D-6E8A-4147-A177-3AD203B41FA5}">
                      <a16:colId xmlns:a16="http://schemas.microsoft.com/office/drawing/2014/main" val="2679467079"/>
                    </a:ext>
                  </a:extLst>
                </a:gridCol>
                <a:gridCol w="2005781">
                  <a:extLst>
                    <a:ext uri="{9D8B030D-6E8A-4147-A177-3AD203B41FA5}">
                      <a16:colId xmlns:a16="http://schemas.microsoft.com/office/drawing/2014/main" val="4197453865"/>
                    </a:ext>
                  </a:extLst>
                </a:gridCol>
              </a:tblGrid>
              <a:tr h="359354">
                <a:tc>
                  <a:txBody>
                    <a:bodyPr/>
                    <a:lstStyle/>
                    <a:p>
                      <a:pPr algn="l" fontAlgn="ct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届出先</a:t>
                      </a: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0298623"/>
                  </a:ext>
                </a:extLst>
              </a:tr>
              <a:tr h="272969">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区分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届出先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3764107"/>
                  </a:ext>
                </a:extLst>
              </a:tr>
              <a:tr h="500077">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事業所等が３以上の地方厚生局の管轄区域に所在する事業者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厚生労働大臣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9121912"/>
                  </a:ext>
                </a:extLst>
              </a:tr>
              <a:tr h="502262">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事業所等が２以上の都道府県の区域に所在し、かつ</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、２</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以下の地方厚生局の管轄区域に所在する事業者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事業者の主たる事務所が所在する都道府県知事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3512567"/>
                  </a:ext>
                </a:extLst>
              </a:tr>
              <a:tr h="338480">
                <a:tc>
                  <a:txBody>
                    <a:bodyPr/>
                    <a:lstStyle/>
                    <a:p>
                      <a:pPr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全ての</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事業所等が１の都道府県の区域に所在する事業者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都道府県知事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3407184"/>
                  </a:ext>
                </a:extLst>
              </a:tr>
              <a:tr h="33848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全ての事業所等が１の指定都市の区域に所在する事業者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指定都市の長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8843509"/>
                  </a:ext>
                </a:extLst>
              </a:tr>
              <a:tr h="33848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全ての事業所等が１の中核市の区域に所在する事業者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中核市の長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8058889"/>
                  </a:ext>
                </a:extLst>
              </a:tr>
              <a:tr h="502262">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地域密着型（予防を含む）のみを行う事業者であって、事業所等が同一市町村内に所在する事業者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市町村長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3213526"/>
                  </a:ext>
                </a:extLst>
              </a:tr>
            </a:tbl>
          </a:graphicData>
        </a:graphic>
      </p:graphicFrame>
      <p:sp>
        <p:nvSpPr>
          <p:cNvPr id="5" name="スライド番号プレースホルダー 4"/>
          <p:cNvSpPr>
            <a:spLocks noGrp="1"/>
          </p:cNvSpPr>
          <p:nvPr>
            <p:ph type="sldNum" sz="quarter" idx="12"/>
          </p:nvPr>
        </p:nvSpPr>
        <p:spPr>
          <a:xfrm>
            <a:off x="9320981" y="6634765"/>
            <a:ext cx="2743200" cy="365125"/>
          </a:xfrm>
        </p:spPr>
        <p:txBody>
          <a:bodyPr/>
          <a:lstStyle/>
          <a:p>
            <a:fld id="{D339279A-9CE5-4E47-B07B-F5EE1F1AD395}" type="slidenum">
              <a:rPr kumimoji="1" lang="ja-JP" altLang="en-US" smtClean="0"/>
              <a:t>21</a:t>
            </a:fld>
            <a:endParaRPr kumimoji="1" lang="ja-JP" altLang="en-US" dirty="0"/>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39534721"/>
      </p:ext>
    </p:extLst>
  </p:cSld>
  <p:clrMapOvr>
    <a:masterClrMapping/>
  </p:clrMapOvr>
  <mc:AlternateContent xmlns:mc="http://schemas.openxmlformats.org/markup-compatibility/2006" xmlns:p14="http://schemas.microsoft.com/office/powerpoint/2010/main">
    <mc:Choice Requires="p14">
      <p:transition spd="slow" p14:dur="2000" advTm="32011"/>
    </mc:Choice>
    <mc:Fallback xmlns="">
      <p:transition spd="slow" advTm="32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0" y="0"/>
            <a:ext cx="12192000" cy="468246"/>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７　高齢者虐待防止</a:t>
            </a:r>
            <a:endParaRPr lang="ja-JP" altLang="en-US" sz="2400" b="1" dirty="0"/>
          </a:p>
        </p:txBody>
      </p:sp>
      <p:sp>
        <p:nvSpPr>
          <p:cNvPr id="4" name="正方形/長方形 3"/>
          <p:cNvSpPr/>
          <p:nvPr/>
        </p:nvSpPr>
        <p:spPr>
          <a:xfrm>
            <a:off x="-1" y="649796"/>
            <a:ext cx="12192000" cy="1661993"/>
          </a:xfrm>
          <a:prstGeom prst="rect">
            <a:avLst/>
          </a:prstGeom>
          <a:ln w="19050">
            <a:noFill/>
          </a:ln>
        </p:spPr>
        <p:txBody>
          <a:bodyPr wrap="square">
            <a:spAutoFit/>
          </a:bodyPr>
          <a:lstStyle/>
          <a:p>
            <a:r>
              <a:rPr lang="ja-JP" altLang="en-US" b="1" dirty="0" smtClean="0"/>
              <a:t>　</a:t>
            </a:r>
            <a:r>
              <a:rPr lang="ja-JP" altLang="en-US" sz="2200" b="1" dirty="0" smtClean="0"/>
              <a:t>高齢者虐待とは、</a:t>
            </a:r>
            <a:r>
              <a:rPr lang="ja-JP" altLang="en-US" sz="2000" dirty="0" smtClean="0"/>
              <a:t>高齢者</a:t>
            </a:r>
            <a:r>
              <a:rPr lang="ja-JP" altLang="en-US" sz="2000" dirty="0"/>
              <a:t>（</a:t>
            </a:r>
            <a:r>
              <a:rPr lang="en-US" altLang="ja-JP" sz="2000" dirty="0"/>
              <a:t>65</a:t>
            </a:r>
            <a:r>
              <a:rPr lang="ja-JP" altLang="en-US" sz="2000" dirty="0"/>
              <a:t>歳以上の人）に対する養護者及び養介護施設従事者等による虐待</a:t>
            </a:r>
            <a:r>
              <a:rPr lang="ja-JP" altLang="en-US" sz="2000" dirty="0" smtClean="0"/>
              <a:t>行為。 </a:t>
            </a:r>
            <a:endParaRPr lang="en-US" altLang="ja-JP" sz="2000" dirty="0" smtClean="0"/>
          </a:p>
          <a:p>
            <a:r>
              <a:rPr lang="ja-JP" altLang="en-US" sz="2000" dirty="0" smtClean="0"/>
              <a:t>（１）養護者</a:t>
            </a:r>
            <a:endParaRPr lang="en-US" altLang="ja-JP" sz="2000" dirty="0" smtClean="0"/>
          </a:p>
          <a:p>
            <a:r>
              <a:rPr lang="ja-JP" altLang="en-US" sz="2000" dirty="0" smtClean="0"/>
              <a:t>　　高齢者</a:t>
            </a:r>
            <a:r>
              <a:rPr lang="ja-JP" altLang="en-US" sz="2000" dirty="0"/>
              <a:t>を現に養護する者で養介護施設従事者に該当しない者</a:t>
            </a:r>
            <a:r>
              <a:rPr lang="ja-JP" altLang="en-US" sz="2000" dirty="0" smtClean="0"/>
              <a:t>。（家族</a:t>
            </a:r>
            <a:r>
              <a:rPr lang="ja-JP" altLang="en-US" sz="2000" dirty="0"/>
              <a:t>、同居人、近隣住民</a:t>
            </a:r>
            <a:r>
              <a:rPr lang="ja-JP" altLang="en-US" sz="2000" dirty="0" smtClean="0"/>
              <a:t>など）</a:t>
            </a:r>
            <a:endParaRPr lang="en-US" altLang="ja-JP" sz="2000" dirty="0" smtClean="0"/>
          </a:p>
          <a:p>
            <a:r>
              <a:rPr lang="ja-JP" altLang="en-US" sz="2000" dirty="0" smtClean="0"/>
              <a:t>（</a:t>
            </a:r>
            <a:r>
              <a:rPr lang="ja-JP" altLang="en-US" sz="2000" dirty="0"/>
              <a:t>２）養介護施設</a:t>
            </a:r>
            <a:r>
              <a:rPr lang="ja-JP" altLang="en-US" sz="2000" dirty="0" smtClean="0"/>
              <a:t>従事者</a:t>
            </a:r>
            <a:endParaRPr lang="en-US" altLang="ja-JP" sz="2000" dirty="0" smtClean="0"/>
          </a:p>
          <a:p>
            <a:r>
              <a:rPr lang="ja-JP" altLang="en-US" sz="2000" dirty="0"/>
              <a:t>　　老人福祉法や介護保険法で規定されている高齢者向け福祉・介護サービスの業務に従事する</a:t>
            </a:r>
            <a:r>
              <a:rPr lang="ja-JP" altLang="en-US" sz="2000" dirty="0" smtClean="0"/>
              <a:t>職員。</a:t>
            </a:r>
            <a:endParaRPr lang="ja-JP" altLang="en-US" sz="2000" dirty="0"/>
          </a:p>
        </p:txBody>
      </p:sp>
      <p:sp>
        <p:nvSpPr>
          <p:cNvPr id="7" name="正方形/長方形 6"/>
          <p:cNvSpPr/>
          <p:nvPr/>
        </p:nvSpPr>
        <p:spPr>
          <a:xfrm>
            <a:off x="122902" y="2313710"/>
            <a:ext cx="11946193" cy="4401205"/>
          </a:xfrm>
          <a:prstGeom prst="rect">
            <a:avLst/>
          </a:prstGeom>
          <a:ln w="12700">
            <a:solidFill>
              <a:schemeClr val="tx1"/>
            </a:solidFill>
            <a:prstDash val="sysDot"/>
          </a:ln>
        </p:spPr>
        <p:txBody>
          <a:bodyPr wrap="square" tIns="0" bIns="0">
            <a:spAutoFit/>
          </a:bodyPr>
          <a:lstStyle/>
          <a:p>
            <a:endParaRPr lang="ja-JP" altLang="en-US" sz="1000" dirty="0">
              <a:solidFill>
                <a:srgbClr val="000000"/>
              </a:solidFill>
              <a:latin typeface="Wingdings 2" panose="05020102010507070707" pitchFamily="18" charset="2"/>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身体的</a:t>
            </a:r>
            <a:r>
              <a:rPr lang="ja-JP" altLang="en-US" sz="2000" b="1" dirty="0">
                <a:solidFill>
                  <a:srgbClr val="FF0000"/>
                </a:solidFill>
                <a:ea typeface="メイリオ" panose="020B0604030504040204" pitchFamily="50" charset="-128"/>
              </a:rPr>
              <a:t>虐待</a:t>
            </a:r>
            <a:endParaRPr lang="ja-JP" altLang="en-US" sz="2000" dirty="0">
              <a:solidFill>
                <a:srgbClr val="FF0000"/>
              </a:solidFill>
              <a:ea typeface="メイリオ" panose="020B0604030504040204" pitchFamily="50" charset="-128"/>
            </a:endParaRPr>
          </a:p>
          <a:p>
            <a:r>
              <a:rPr lang="ja-JP" altLang="en-US" sz="2000" dirty="0" smtClean="0">
                <a:solidFill>
                  <a:srgbClr val="000000"/>
                </a:solidFill>
                <a:ea typeface="メイリオ" panose="020B0604030504040204" pitchFamily="50" charset="-128"/>
              </a:rPr>
              <a:t>（例）殴る</a:t>
            </a:r>
            <a:r>
              <a:rPr lang="ja-JP" altLang="en-US" sz="2000" dirty="0">
                <a:solidFill>
                  <a:srgbClr val="000000"/>
                </a:solidFill>
                <a:ea typeface="メイリオ" panose="020B0604030504040204" pitchFamily="50" charset="-128"/>
              </a:rPr>
              <a:t>、蹴る</a:t>
            </a:r>
            <a:r>
              <a:rPr lang="ja-JP" altLang="en-US" sz="2000" dirty="0" smtClean="0">
                <a:solidFill>
                  <a:srgbClr val="000000"/>
                </a:solidFill>
                <a:ea typeface="メイリオ" panose="020B0604030504040204" pitchFamily="50" charset="-128"/>
              </a:rPr>
              <a:t>、つねる、物を投げつける、無理</a:t>
            </a:r>
            <a:r>
              <a:rPr lang="ja-JP" altLang="en-US" sz="2000" dirty="0">
                <a:solidFill>
                  <a:srgbClr val="000000"/>
                </a:solidFill>
                <a:ea typeface="メイリオ" panose="020B0604030504040204" pitchFamily="50" charset="-128"/>
              </a:rPr>
              <a:t>に食事を口に入れる、ベッドに</a:t>
            </a:r>
            <a:r>
              <a:rPr lang="ja-JP" altLang="en-US" sz="2000" dirty="0" smtClean="0">
                <a:solidFill>
                  <a:srgbClr val="000000"/>
                </a:solidFill>
                <a:ea typeface="メイリオ" panose="020B0604030504040204" pitchFamily="50" charset="-128"/>
              </a:rPr>
              <a:t>縛り付ける等</a:t>
            </a:r>
            <a:endParaRPr lang="en-US" altLang="ja-JP" sz="2000" dirty="0" smtClean="0">
              <a:solidFill>
                <a:srgbClr val="000000"/>
              </a:solidFill>
              <a:ea typeface="メイリオ" panose="020B0604030504040204" pitchFamily="50" charset="-128"/>
            </a:endParaRPr>
          </a:p>
          <a:p>
            <a:endParaRPr lang="en-US" altLang="ja-JP" sz="800" dirty="0" smtClean="0">
              <a:solidFill>
                <a:srgbClr val="FF0000"/>
              </a:solidFill>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介護</a:t>
            </a:r>
            <a:r>
              <a:rPr lang="ja-JP" altLang="en-US" sz="2000" b="1" dirty="0">
                <a:solidFill>
                  <a:srgbClr val="FF0000"/>
                </a:solidFill>
                <a:ea typeface="メイリオ" panose="020B0604030504040204" pitchFamily="50" charset="-128"/>
              </a:rPr>
              <a:t>・世話の放棄・放任</a:t>
            </a:r>
            <a:endParaRPr lang="ja-JP" altLang="en-US" sz="2000" dirty="0">
              <a:solidFill>
                <a:srgbClr val="FF0000"/>
              </a:solidFill>
              <a:ea typeface="メイリオ" panose="020B0604030504040204" pitchFamily="50" charset="-128"/>
            </a:endParaRPr>
          </a:p>
          <a:p>
            <a:pPr marL="625475" indent="-625475"/>
            <a:r>
              <a:rPr lang="ja-JP" altLang="en-US" sz="2000" dirty="0">
                <a:solidFill>
                  <a:srgbClr val="000000"/>
                </a:solidFill>
                <a:ea typeface="メイリオ" panose="020B0604030504040204" pitchFamily="50" charset="-128"/>
              </a:rPr>
              <a:t>（例）髪や爪が伸び放題、床ずれができるなど体位調整や栄養管理を</a:t>
            </a:r>
            <a:r>
              <a:rPr lang="ja-JP" altLang="en-US" sz="2000" dirty="0" smtClean="0">
                <a:solidFill>
                  <a:srgbClr val="000000"/>
                </a:solidFill>
                <a:ea typeface="メイリオ" panose="020B0604030504040204" pitchFamily="50" charset="-128"/>
              </a:rPr>
              <a:t>怠る、いつも</a:t>
            </a:r>
            <a:r>
              <a:rPr lang="ja-JP" altLang="en-US" sz="2000" dirty="0">
                <a:solidFill>
                  <a:srgbClr val="000000"/>
                </a:solidFill>
                <a:ea typeface="メイリオ" panose="020B0604030504040204" pitchFamily="50" charset="-128"/>
              </a:rPr>
              <a:t>同じ服、介護</a:t>
            </a:r>
            <a:r>
              <a:rPr lang="ja-JP" altLang="en-US" sz="2000" dirty="0" smtClean="0">
                <a:solidFill>
                  <a:srgbClr val="000000"/>
                </a:solidFill>
                <a:ea typeface="メイリオ" panose="020B0604030504040204" pitchFamily="50" charset="-128"/>
              </a:rPr>
              <a:t>・医療サービスを制限</a:t>
            </a:r>
            <a:r>
              <a:rPr lang="ja-JP" altLang="en-US" sz="2000" dirty="0">
                <a:solidFill>
                  <a:srgbClr val="000000"/>
                </a:solidFill>
                <a:ea typeface="メイリオ" panose="020B0604030504040204" pitchFamily="50" charset="-128"/>
              </a:rPr>
              <a:t>又は使わせない、ナースコールを使用させない</a:t>
            </a:r>
            <a:r>
              <a:rPr lang="ja-JP" altLang="en-US" sz="2000" dirty="0" smtClean="0">
                <a:solidFill>
                  <a:srgbClr val="000000"/>
                </a:solidFill>
                <a:ea typeface="メイリオ" panose="020B0604030504040204" pitchFamily="50" charset="-128"/>
              </a:rPr>
              <a:t>等</a:t>
            </a:r>
            <a:endParaRPr lang="en-US" altLang="ja-JP" sz="2000" dirty="0" smtClean="0">
              <a:solidFill>
                <a:srgbClr val="000000"/>
              </a:solidFill>
              <a:ea typeface="メイリオ" panose="020B0604030504040204" pitchFamily="50" charset="-128"/>
            </a:endParaRPr>
          </a:p>
          <a:p>
            <a:endParaRPr lang="en-US" altLang="ja-JP" sz="800" dirty="0" smtClean="0">
              <a:solidFill>
                <a:srgbClr val="FF0000"/>
              </a:solidFill>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心理的</a:t>
            </a:r>
            <a:r>
              <a:rPr lang="ja-JP" altLang="en-US" sz="2000" b="1" dirty="0">
                <a:solidFill>
                  <a:srgbClr val="FF0000"/>
                </a:solidFill>
                <a:ea typeface="メイリオ" panose="020B0604030504040204" pitchFamily="50" charset="-128"/>
              </a:rPr>
              <a:t>虐待</a:t>
            </a:r>
            <a:endParaRPr lang="ja-JP" altLang="en-US" sz="2000" dirty="0">
              <a:solidFill>
                <a:srgbClr val="FF0000"/>
              </a:solidFill>
              <a:ea typeface="メイリオ" panose="020B0604030504040204" pitchFamily="50" charset="-128"/>
            </a:endParaRPr>
          </a:p>
          <a:p>
            <a:r>
              <a:rPr lang="ja-JP" altLang="en-US" sz="2000" dirty="0">
                <a:solidFill>
                  <a:srgbClr val="000000"/>
                </a:solidFill>
                <a:ea typeface="メイリオ" panose="020B0604030504040204" pitchFamily="50" charset="-128"/>
              </a:rPr>
              <a:t>（例）怒鳴る、ののしる、悪口を言う、侮辱を込めて子供のように扱う、意図的に無視する等</a:t>
            </a:r>
            <a:endParaRPr lang="ja-JP" altLang="en-US" sz="2000" dirty="0"/>
          </a:p>
          <a:p>
            <a:endParaRPr lang="en-US" altLang="ja-JP" sz="800" dirty="0" smtClean="0">
              <a:solidFill>
                <a:srgbClr val="FF0000"/>
              </a:solidFill>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性的</a:t>
            </a:r>
            <a:r>
              <a:rPr lang="ja-JP" altLang="en-US" sz="2000" b="1" dirty="0">
                <a:solidFill>
                  <a:srgbClr val="FF0000"/>
                </a:solidFill>
                <a:ea typeface="メイリオ" panose="020B0604030504040204" pitchFamily="50" charset="-128"/>
              </a:rPr>
              <a:t>虐待</a:t>
            </a:r>
            <a:endParaRPr lang="ja-JP" altLang="en-US" sz="2000" dirty="0">
              <a:solidFill>
                <a:srgbClr val="FF0000"/>
              </a:solidFill>
              <a:ea typeface="メイリオ" panose="020B0604030504040204" pitchFamily="50" charset="-128"/>
            </a:endParaRPr>
          </a:p>
          <a:p>
            <a:r>
              <a:rPr lang="ja-JP" altLang="en-US" sz="2000" dirty="0">
                <a:solidFill>
                  <a:srgbClr val="000000"/>
                </a:solidFill>
                <a:ea typeface="メイリオ" panose="020B0604030504040204" pitchFamily="50" charset="-128"/>
              </a:rPr>
              <a:t>（例）人前で排せつやおむつ交換をする、キス・性器への接触・性的行為を強要する等</a:t>
            </a:r>
            <a:endParaRPr lang="ja-JP" altLang="en-US" sz="2000" dirty="0"/>
          </a:p>
          <a:p>
            <a:endParaRPr lang="en-US" altLang="ja-JP" sz="800" dirty="0" smtClean="0">
              <a:solidFill>
                <a:srgbClr val="FF0000"/>
              </a:solidFill>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経済的</a:t>
            </a:r>
            <a:r>
              <a:rPr lang="ja-JP" altLang="en-US" sz="2000" b="1" dirty="0">
                <a:solidFill>
                  <a:srgbClr val="FF0000"/>
                </a:solidFill>
                <a:ea typeface="メイリオ" panose="020B0604030504040204" pitchFamily="50" charset="-128"/>
              </a:rPr>
              <a:t>虐待</a:t>
            </a:r>
            <a:endParaRPr lang="ja-JP" altLang="en-US" sz="2000" dirty="0">
              <a:solidFill>
                <a:srgbClr val="FF0000"/>
              </a:solidFill>
              <a:ea typeface="メイリオ" panose="020B0604030504040204" pitchFamily="50" charset="-128"/>
            </a:endParaRPr>
          </a:p>
          <a:p>
            <a:pPr marL="625475" indent="-625475"/>
            <a:r>
              <a:rPr lang="ja-JP" altLang="en-US" sz="2000" dirty="0">
                <a:solidFill>
                  <a:srgbClr val="000000"/>
                </a:solidFill>
                <a:ea typeface="メイリオ" panose="020B0604030504040204" pitchFamily="50" charset="-128"/>
              </a:rPr>
              <a:t>（例）金銭を寄付・贈与するよう強要する、金銭・財産等の着服・窃盗、立場を利用してお金</a:t>
            </a:r>
            <a:r>
              <a:rPr lang="ja-JP" altLang="en-US" sz="2000" dirty="0" smtClean="0">
                <a:solidFill>
                  <a:srgbClr val="000000"/>
                </a:solidFill>
                <a:ea typeface="メイリオ" panose="020B0604030504040204" pitchFamily="50" charset="-128"/>
              </a:rPr>
              <a:t>を借りる</a:t>
            </a:r>
            <a:r>
              <a:rPr lang="ja-JP" altLang="en-US" sz="2000" dirty="0">
                <a:solidFill>
                  <a:srgbClr val="000000"/>
                </a:solidFill>
                <a:ea typeface="メイリオ" panose="020B0604030504040204" pitchFamily="50" charset="-128"/>
              </a:rPr>
              <a:t>、</a:t>
            </a:r>
            <a:r>
              <a:rPr lang="ja-JP" altLang="en-US" sz="2000" dirty="0" smtClean="0">
                <a:solidFill>
                  <a:srgbClr val="000000"/>
                </a:solidFill>
                <a:ea typeface="メイリオ" panose="020B0604030504040204" pitchFamily="50" charset="-128"/>
              </a:rPr>
              <a:t>日常的に使用</a:t>
            </a:r>
            <a:r>
              <a:rPr lang="ja-JP" altLang="en-US" sz="2000" dirty="0">
                <a:solidFill>
                  <a:srgbClr val="000000"/>
                </a:solidFill>
                <a:ea typeface="メイリオ" panose="020B0604030504040204" pitchFamily="50" charset="-128"/>
              </a:rPr>
              <a:t>するお金を不当に制限する</a:t>
            </a:r>
            <a:r>
              <a:rPr lang="ja-JP" altLang="en-US" sz="2000" dirty="0" smtClean="0">
                <a:solidFill>
                  <a:srgbClr val="000000"/>
                </a:solidFill>
                <a:ea typeface="メイリオ" panose="020B0604030504040204" pitchFamily="50" charset="-128"/>
              </a:rPr>
              <a:t>等</a:t>
            </a:r>
            <a:endParaRPr lang="ja-JP" altLang="en-US" sz="2000" dirty="0"/>
          </a:p>
        </p:txBody>
      </p:sp>
      <p:sp>
        <p:nvSpPr>
          <p:cNvPr id="5" name="スライド番号プレースホルダー 4"/>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22</a:t>
            </a:fld>
            <a:endParaRPr kumimoji="1" lang="ja-JP" altLang="en-US" dirty="0"/>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97173422"/>
      </p:ext>
    </p:extLst>
  </p:cSld>
  <p:clrMapOvr>
    <a:masterClrMapping/>
  </p:clrMapOvr>
  <mc:AlternateContent xmlns:mc="http://schemas.openxmlformats.org/markup-compatibility/2006" xmlns:p14="http://schemas.microsoft.com/office/powerpoint/2010/main">
    <mc:Choice Requires="p14">
      <p:transition spd="slow" p14:dur="2000" advTm="19487"/>
    </mc:Choice>
    <mc:Fallback xmlns="">
      <p:transition spd="slow" advTm="19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 y="9945"/>
            <a:ext cx="12191999" cy="7078861"/>
          </a:xfrm>
          <a:prstGeom prst="rect">
            <a:avLst/>
          </a:prstGeom>
          <a:ln w="19050">
            <a:noFill/>
          </a:ln>
        </p:spPr>
        <p:txBody>
          <a:bodyPr wrap="square">
            <a:spAutoFit/>
          </a:bodyPr>
          <a:lstStyle/>
          <a:p>
            <a:endParaRPr lang="en-US" altLang="ja-JP" dirty="0">
              <a:ea typeface="メイリオ" panose="020B0604030504040204" pitchFamily="50" charset="-128"/>
            </a:endParaRPr>
          </a:p>
          <a:p>
            <a:endParaRPr lang="en-US" altLang="ja-JP" dirty="0" smtClean="0">
              <a:ea typeface="メイリオ" panose="020B0604030504040204" pitchFamily="50" charset="-128"/>
            </a:endParaRPr>
          </a:p>
          <a:p>
            <a:endParaRPr lang="en-US" altLang="ja-JP" dirty="0">
              <a:ea typeface="メイリオ" panose="020B0604030504040204" pitchFamily="50" charset="-128"/>
            </a:endParaRPr>
          </a:p>
          <a:p>
            <a:endParaRPr lang="en-US" altLang="ja-JP" dirty="0" smtClean="0">
              <a:ea typeface="メイリオ" panose="020B0604030504040204" pitchFamily="50" charset="-128"/>
            </a:endParaRPr>
          </a:p>
          <a:p>
            <a:endParaRPr lang="en-US" altLang="ja-JP" dirty="0">
              <a:ea typeface="メイリオ" panose="020B0604030504040204" pitchFamily="50" charset="-128"/>
            </a:endParaRPr>
          </a:p>
          <a:p>
            <a:endParaRPr lang="en-US" altLang="ja-JP" sz="1000" dirty="0" smtClean="0">
              <a:ea typeface="メイリオ" panose="020B0604030504040204" pitchFamily="50" charset="-128"/>
            </a:endParaRPr>
          </a:p>
          <a:p>
            <a:endParaRPr lang="en-US" altLang="ja-JP" dirty="0">
              <a:ea typeface="メイリオ" panose="020B0604030504040204" pitchFamily="50" charset="-128"/>
            </a:endParaRPr>
          </a:p>
          <a:p>
            <a:endParaRPr lang="en-US" altLang="ja-JP" sz="1000" dirty="0" smtClean="0">
              <a:ea typeface="メイリオ" panose="020B0604030504040204" pitchFamily="50" charset="-128"/>
            </a:endParaRPr>
          </a:p>
          <a:p>
            <a:pPr marL="88900"/>
            <a:r>
              <a:rPr lang="ja-JP" altLang="en-US" sz="2000" dirty="0" smtClean="0">
                <a:ea typeface="メイリオ" panose="020B0604030504040204" pitchFamily="50" charset="-128"/>
              </a:rPr>
              <a:t>◎ 緊急</a:t>
            </a:r>
            <a:r>
              <a:rPr lang="ja-JP" altLang="en-US" sz="2000" dirty="0">
                <a:ea typeface="メイリオ" panose="020B0604030504040204" pitchFamily="50" charset="-128"/>
              </a:rPr>
              <a:t>やむを得ない場合に</a:t>
            </a:r>
            <a:r>
              <a:rPr lang="ja-JP" altLang="en-US" sz="2000" dirty="0" smtClean="0">
                <a:ea typeface="メイリオ" panose="020B0604030504040204" pitchFamily="50" charset="-128"/>
              </a:rPr>
              <a:t>限って、例外的に高齢者虐待に該当しないと考えられる。</a:t>
            </a:r>
            <a:endParaRPr lang="ja-JP" altLang="en-US" sz="2000" dirty="0">
              <a:ea typeface="メイリオ" panose="020B0604030504040204" pitchFamily="50" charset="-128"/>
            </a:endParaRPr>
          </a:p>
          <a:p>
            <a:pPr marL="354013"/>
            <a:r>
              <a:rPr lang="ja-JP" altLang="en-US" sz="2000" dirty="0">
                <a:solidFill>
                  <a:srgbClr val="000000"/>
                </a:solidFill>
                <a:ea typeface="メイリオ" panose="020B0604030504040204" pitchFamily="50" charset="-128"/>
              </a:rPr>
              <a:t>・緊急やむを得ない場合に該当するかは、慎重に判断する。</a:t>
            </a:r>
          </a:p>
          <a:p>
            <a:pPr marL="354013"/>
            <a:r>
              <a:rPr lang="ja-JP" altLang="en-US" sz="2000" dirty="0">
                <a:solidFill>
                  <a:srgbClr val="000000"/>
                </a:solidFill>
                <a:ea typeface="メイリオ" panose="020B0604030504040204" pitchFamily="50" charset="-128"/>
              </a:rPr>
              <a:t>・担当職員個人ではなく、関係者や施設全体で判断し、判断根拠を記録に残す。</a:t>
            </a:r>
          </a:p>
          <a:p>
            <a:pPr marL="354013"/>
            <a:r>
              <a:rPr lang="ja-JP" altLang="en-US" sz="2000" dirty="0">
                <a:solidFill>
                  <a:srgbClr val="000000"/>
                </a:solidFill>
                <a:ea typeface="メイリオ" panose="020B0604030504040204" pitchFamily="50" charset="-128"/>
              </a:rPr>
              <a:t>・本人や家族には、身体拘束の内容、目的、理由、時間、時間帯、期間などを説明し、理解を求める。</a:t>
            </a:r>
          </a:p>
          <a:p>
            <a:pPr marL="530225" indent="-176213"/>
            <a:r>
              <a:rPr lang="ja-JP" altLang="en-US" sz="2000" dirty="0">
                <a:solidFill>
                  <a:srgbClr val="000000"/>
                </a:solidFill>
                <a:ea typeface="メイリオ" panose="020B0604030504040204" pitchFamily="50" charset="-128"/>
              </a:rPr>
              <a:t>・身体拘束の態様や時間、心身の状況などを記録するとともに、常に観察、再検討し、要件に該当しなくなれば、</a:t>
            </a:r>
            <a:r>
              <a:rPr lang="ja-JP" altLang="en-US" sz="2000" dirty="0" smtClean="0">
                <a:solidFill>
                  <a:srgbClr val="000000"/>
                </a:solidFill>
                <a:ea typeface="メイリオ" panose="020B0604030504040204" pitchFamily="50" charset="-128"/>
              </a:rPr>
              <a:t>直ち</a:t>
            </a:r>
            <a:r>
              <a:rPr lang="ja-JP" altLang="en-US" sz="2000" dirty="0">
                <a:solidFill>
                  <a:srgbClr val="000000"/>
                </a:solidFill>
                <a:ea typeface="メイリオ" panose="020B0604030504040204" pitchFamily="50" charset="-128"/>
              </a:rPr>
              <a:t>に解除する。</a:t>
            </a:r>
            <a:endParaRPr lang="en-US" altLang="ja-JP" sz="2000" dirty="0">
              <a:solidFill>
                <a:srgbClr val="000000"/>
              </a:solidFill>
              <a:ea typeface="メイリオ" panose="020B0604030504040204" pitchFamily="50" charset="-128"/>
            </a:endParaRPr>
          </a:p>
          <a:p>
            <a:pPr marL="88900"/>
            <a:endParaRPr lang="en-US" altLang="ja-JP" sz="1000" dirty="0" smtClean="0">
              <a:ea typeface="メイリオ" panose="020B0604030504040204" pitchFamily="50" charset="-128"/>
            </a:endParaRPr>
          </a:p>
          <a:p>
            <a:pPr marL="88900"/>
            <a:r>
              <a:rPr lang="ja-JP" altLang="en-US" sz="2000" dirty="0" smtClean="0">
                <a:ea typeface="メイリオ" panose="020B0604030504040204" pitchFamily="50" charset="-128"/>
              </a:rPr>
              <a:t>◎ 緊急</a:t>
            </a:r>
            <a:r>
              <a:rPr lang="ja-JP" altLang="en-US" sz="2000" dirty="0">
                <a:ea typeface="メイリオ" panose="020B0604030504040204" pitchFamily="50" charset="-128"/>
              </a:rPr>
              <a:t>やむを得ない場合とは</a:t>
            </a:r>
            <a:r>
              <a:rPr lang="ja-JP" altLang="en-US" sz="2000" dirty="0" smtClean="0">
                <a:ea typeface="メイリオ" panose="020B0604030504040204" pitchFamily="50" charset="-128"/>
              </a:rPr>
              <a:t>？</a:t>
            </a:r>
            <a:endParaRPr lang="en-US" altLang="ja-JP" sz="2000" dirty="0" smtClean="0">
              <a:ea typeface="メイリオ" panose="020B0604030504040204" pitchFamily="50" charset="-128"/>
            </a:endParaRPr>
          </a:p>
          <a:p>
            <a:pPr marL="633413"/>
            <a:r>
              <a:rPr lang="ja-JP" altLang="en-US" sz="2000" dirty="0" smtClean="0">
                <a:ea typeface="メイリオ" panose="020B0604030504040204" pitchFamily="50" charset="-128"/>
              </a:rPr>
              <a:t>　１</a:t>
            </a:r>
            <a:r>
              <a:rPr lang="ja-JP" altLang="en-US" sz="2000" dirty="0">
                <a:ea typeface="メイリオ" panose="020B0604030504040204" pitchFamily="50" charset="-128"/>
              </a:rPr>
              <a:t>．切迫性</a:t>
            </a:r>
          </a:p>
          <a:p>
            <a:pPr marL="633413"/>
            <a:r>
              <a:rPr lang="ja-JP" altLang="en-US" sz="2000" dirty="0" smtClean="0">
                <a:ea typeface="メイリオ" panose="020B0604030504040204" pitchFamily="50" charset="-128"/>
              </a:rPr>
              <a:t>　　利用者</a:t>
            </a:r>
            <a:r>
              <a:rPr lang="ja-JP" altLang="en-US" sz="2000" dirty="0">
                <a:ea typeface="メイリオ" panose="020B0604030504040204" pitchFamily="50" charset="-128"/>
              </a:rPr>
              <a:t>本人又は他の利用者等の生命又は身体が危険にさらされる可能性が著しく高いこと。</a:t>
            </a:r>
          </a:p>
          <a:p>
            <a:pPr marL="633413"/>
            <a:r>
              <a:rPr lang="ja-JP" altLang="en-US" sz="2000" dirty="0" smtClean="0">
                <a:ea typeface="メイリオ" panose="020B0604030504040204" pitchFamily="50" charset="-128"/>
              </a:rPr>
              <a:t>　２</a:t>
            </a:r>
            <a:r>
              <a:rPr lang="ja-JP" altLang="en-US" sz="2000" dirty="0">
                <a:ea typeface="メイリオ" panose="020B0604030504040204" pitchFamily="50" charset="-128"/>
              </a:rPr>
              <a:t>．非代替性</a:t>
            </a:r>
          </a:p>
          <a:p>
            <a:pPr marL="633413"/>
            <a:r>
              <a:rPr lang="ja-JP" altLang="en-US" sz="2000" dirty="0" smtClean="0">
                <a:ea typeface="メイリオ" panose="020B0604030504040204" pitchFamily="50" charset="-128"/>
              </a:rPr>
              <a:t>　　身体</a:t>
            </a:r>
            <a:r>
              <a:rPr lang="ja-JP" altLang="en-US" sz="2000" dirty="0">
                <a:ea typeface="メイリオ" panose="020B0604030504040204" pitchFamily="50" charset="-128"/>
              </a:rPr>
              <a:t>拘束その他の行動制限を行う以外に代替する介護方法がないこと。</a:t>
            </a:r>
          </a:p>
          <a:p>
            <a:pPr marL="633413"/>
            <a:r>
              <a:rPr lang="ja-JP" altLang="en-US" sz="2000" dirty="0" smtClean="0">
                <a:ea typeface="メイリオ" panose="020B0604030504040204" pitchFamily="50" charset="-128"/>
              </a:rPr>
              <a:t>　３</a:t>
            </a:r>
            <a:r>
              <a:rPr lang="ja-JP" altLang="en-US" sz="2000" dirty="0">
                <a:ea typeface="メイリオ" panose="020B0604030504040204" pitchFamily="50" charset="-128"/>
              </a:rPr>
              <a:t>．一時性</a:t>
            </a:r>
          </a:p>
          <a:p>
            <a:pPr marL="633413"/>
            <a:r>
              <a:rPr lang="ja-JP" altLang="en-US" sz="2000" dirty="0" smtClean="0">
                <a:ea typeface="メイリオ" panose="020B0604030504040204" pitchFamily="50" charset="-128"/>
              </a:rPr>
              <a:t>　　身体</a:t>
            </a:r>
            <a:r>
              <a:rPr lang="ja-JP" altLang="en-US" sz="2000" dirty="0">
                <a:ea typeface="メイリオ" panose="020B0604030504040204" pitchFamily="50" charset="-128"/>
              </a:rPr>
              <a:t>拘束その他の行動制</a:t>
            </a:r>
            <a:r>
              <a:rPr lang="ja-JP" altLang="en-US" sz="2000" dirty="0">
                <a:solidFill>
                  <a:srgbClr val="000000"/>
                </a:solidFill>
                <a:ea typeface="メイリオ" panose="020B0604030504040204" pitchFamily="50" charset="-128"/>
              </a:rPr>
              <a:t>限が一時的なものであること。</a:t>
            </a:r>
          </a:p>
          <a:p>
            <a:endParaRPr lang="en-US" altLang="ja-JP" sz="1000" dirty="0" smtClean="0">
              <a:solidFill>
                <a:srgbClr val="000000"/>
              </a:solidFill>
              <a:ea typeface="メイリオ" panose="020B0604030504040204" pitchFamily="50" charset="-128"/>
            </a:endParaRPr>
          </a:p>
          <a:p>
            <a:r>
              <a:rPr lang="en-US" altLang="ja-JP" sz="2000" dirty="0" smtClean="0">
                <a:solidFill>
                  <a:srgbClr val="000000"/>
                </a:solidFill>
                <a:ea typeface="メイリオ" panose="020B0604030504040204" pitchFamily="50" charset="-128"/>
              </a:rPr>
              <a:t>※ </a:t>
            </a:r>
            <a:r>
              <a:rPr lang="ja-JP" altLang="en-US" sz="2000" dirty="0" smtClean="0">
                <a:solidFill>
                  <a:srgbClr val="000000"/>
                </a:solidFill>
                <a:ea typeface="メイリオ" panose="020B0604030504040204" pitchFamily="50" charset="-128"/>
              </a:rPr>
              <a:t>介護</a:t>
            </a:r>
            <a:r>
              <a:rPr lang="ja-JP" altLang="en-US" sz="2000" dirty="0">
                <a:solidFill>
                  <a:srgbClr val="000000"/>
                </a:solidFill>
                <a:ea typeface="メイリオ" panose="020B0604030504040204" pitchFamily="50" charset="-128"/>
              </a:rPr>
              <a:t>施設・事業所等で働く方々へ</a:t>
            </a:r>
            <a:r>
              <a:rPr lang="ja-JP" altLang="en-US" sz="2000" dirty="0" smtClean="0">
                <a:solidFill>
                  <a:srgbClr val="000000"/>
                </a:solidFill>
                <a:ea typeface="メイリオ" panose="020B0604030504040204" pitchFamily="50" charset="-128"/>
              </a:rPr>
              <a:t>の身体</a:t>
            </a:r>
            <a:r>
              <a:rPr lang="ja-JP" altLang="en-US" sz="2000" dirty="0">
                <a:solidFill>
                  <a:srgbClr val="000000"/>
                </a:solidFill>
                <a:ea typeface="メイリオ" panose="020B0604030504040204" pitchFamily="50" charset="-128"/>
              </a:rPr>
              <a:t>拘束廃止・防止の手引き（令和６年</a:t>
            </a:r>
            <a:r>
              <a:rPr lang="ja-JP" altLang="en-US" sz="2000" dirty="0" smtClean="0">
                <a:solidFill>
                  <a:srgbClr val="000000"/>
                </a:solidFill>
                <a:ea typeface="メイリオ" panose="020B0604030504040204" pitchFamily="50" charset="-128"/>
              </a:rPr>
              <a:t>３月）</a:t>
            </a:r>
            <a:endParaRPr lang="en-US" altLang="ja-JP" sz="2000" dirty="0">
              <a:solidFill>
                <a:srgbClr val="000000"/>
              </a:solidFill>
              <a:ea typeface="メイリオ" panose="020B0604030504040204" pitchFamily="50" charset="-128"/>
            </a:endParaRPr>
          </a:p>
          <a:p>
            <a:pPr marL="354013"/>
            <a:r>
              <a:rPr lang="en-US" altLang="ja-JP" dirty="0">
                <a:solidFill>
                  <a:srgbClr val="000000"/>
                </a:solidFill>
                <a:ea typeface="メイリオ" panose="020B0604030504040204" pitchFamily="50" charset="-128"/>
                <a:hlinkClick r:id="rId4"/>
              </a:rPr>
              <a:t>https://</a:t>
            </a:r>
            <a:r>
              <a:rPr lang="en-US" altLang="ja-JP" dirty="0" smtClean="0">
                <a:solidFill>
                  <a:srgbClr val="000000"/>
                </a:solidFill>
                <a:ea typeface="メイリオ" panose="020B0604030504040204" pitchFamily="50" charset="-128"/>
                <a:hlinkClick r:id="rId4"/>
              </a:rPr>
              <a:t>www.mhlw.go.jp/content/12300000/001248430.pdf</a:t>
            </a:r>
            <a:endParaRPr lang="ja-JP" altLang="en-US" dirty="0">
              <a:solidFill>
                <a:srgbClr val="000000"/>
              </a:solidFill>
              <a:ea typeface="メイリオ" panose="020B0604030504040204" pitchFamily="50" charset="-128"/>
            </a:endParaRPr>
          </a:p>
        </p:txBody>
      </p:sp>
      <p:sp>
        <p:nvSpPr>
          <p:cNvPr id="3" name="スライド番号プレースホルダー 2"/>
          <p:cNvSpPr>
            <a:spLocks noGrp="1"/>
          </p:cNvSpPr>
          <p:nvPr>
            <p:ph type="sldNum" sz="quarter" idx="12"/>
          </p:nvPr>
        </p:nvSpPr>
        <p:spPr>
          <a:xfrm>
            <a:off x="9448799" y="6492875"/>
            <a:ext cx="2743200" cy="365125"/>
          </a:xfrm>
        </p:spPr>
        <p:txBody>
          <a:bodyPr/>
          <a:lstStyle/>
          <a:p>
            <a:fld id="{D339279A-9CE5-4E47-B07B-F5EE1F1AD395}" type="slidenum">
              <a:rPr kumimoji="1" lang="ja-JP" altLang="en-US" smtClean="0"/>
              <a:t>23</a:t>
            </a:fld>
            <a:endParaRPr kumimoji="1" lang="ja-JP" altLang="en-US"/>
          </a:p>
        </p:txBody>
      </p:sp>
      <p:sp>
        <p:nvSpPr>
          <p:cNvPr id="4" name="角丸四角形 3"/>
          <p:cNvSpPr/>
          <p:nvPr/>
        </p:nvSpPr>
        <p:spPr>
          <a:xfrm>
            <a:off x="398076" y="681532"/>
            <a:ext cx="11395846" cy="12388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r>
              <a:rPr lang="ja-JP" altLang="en-US" sz="2000" dirty="0">
                <a:ln w="0"/>
                <a:solidFill>
                  <a:schemeClr val="tx1"/>
                </a:solidFill>
                <a:effectLst>
                  <a:outerShdw blurRad="38100" dist="19050" dir="2700000" algn="tl" rotWithShape="0">
                    <a:schemeClr val="dk1">
                      <a:alpha val="40000"/>
                    </a:schemeClr>
                  </a:outerShdw>
                </a:effectLst>
                <a:ea typeface="メイリオ" panose="020B0604030504040204" pitchFamily="50" charset="-128"/>
              </a:rPr>
              <a:t>身体拘束は、本人の行動を、当人以外の者が制限することであり、当然してはならないことです。</a:t>
            </a:r>
          </a:p>
          <a:p>
            <a:r>
              <a:rPr lang="ja-JP" altLang="en-US" sz="2000" dirty="0">
                <a:ln w="0"/>
                <a:solidFill>
                  <a:schemeClr val="tx1"/>
                </a:solidFill>
                <a:effectLst>
                  <a:outerShdw blurRad="38100" dist="19050" dir="2700000" algn="tl" rotWithShape="0">
                    <a:schemeClr val="dk1">
                      <a:alpha val="40000"/>
                    </a:schemeClr>
                  </a:outerShdw>
                </a:effectLst>
                <a:ea typeface="メイリオ" panose="020B0604030504040204" pitchFamily="50" charset="-128"/>
              </a:rPr>
              <a:t>緊急やむを得ない場合であっても、当人以外の者が、本人に対して、非常に強い権限を行使する重みを理解し、本人の尊厳を守るために、適正な手続きを極めて慎重に行う必要があります。</a:t>
            </a:r>
            <a:endParaRPr lang="en-US" altLang="ja-JP" sz="2000" dirty="0">
              <a:ln w="0"/>
              <a:solidFill>
                <a:schemeClr val="tx1"/>
              </a:solidFill>
              <a:effectLst>
                <a:outerShdw blurRad="38100" dist="19050" dir="2700000" algn="tl" rotWithShape="0">
                  <a:schemeClr val="dk1">
                    <a:alpha val="40000"/>
                  </a:schemeClr>
                </a:outerShdw>
              </a:effectLst>
              <a:ea typeface="メイリオ" panose="020B0604030504040204" pitchFamily="50" charset="-128"/>
            </a:endParaRPr>
          </a:p>
        </p:txBody>
      </p:sp>
      <p:sp>
        <p:nvSpPr>
          <p:cNvPr id="6" name="角丸四角形 5"/>
          <p:cNvSpPr/>
          <p:nvPr/>
        </p:nvSpPr>
        <p:spPr>
          <a:xfrm>
            <a:off x="2490147" y="9945"/>
            <a:ext cx="7649493" cy="81599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r>
              <a:rPr lang="ja-JP" altLang="en-US" sz="2400" b="1" dirty="0">
                <a:solidFill>
                  <a:srgbClr val="FF0000"/>
                </a:solidFill>
                <a:ea typeface="メイリオ" panose="020B0604030504040204" pitchFamily="50" charset="-128"/>
              </a:rPr>
              <a:t>身体拘束をしないことが基本！！</a:t>
            </a:r>
            <a:endParaRPr lang="en-US" altLang="ja-JP" sz="2400" b="1" dirty="0">
              <a:solidFill>
                <a:srgbClr val="FF0000"/>
              </a:solidFill>
              <a:ea typeface="メイリオ" panose="020B0604030504040204" pitchFamily="50" charset="-128"/>
            </a:endParaRPr>
          </a:p>
          <a:p>
            <a:pPr algn="ctr"/>
            <a:r>
              <a:rPr lang="ja-JP" altLang="en-US" sz="2400" b="1" dirty="0">
                <a:solidFill>
                  <a:srgbClr val="FF0000"/>
                </a:solidFill>
                <a:ea typeface="メイリオ" panose="020B0604030504040204" pitchFamily="50" charset="-128"/>
              </a:rPr>
              <a:t>身体拘束は、原則としてすべて高齢者虐待に該当</a:t>
            </a:r>
            <a:r>
              <a:rPr lang="ja-JP" altLang="en-US" sz="2400" b="1" dirty="0" smtClean="0">
                <a:solidFill>
                  <a:srgbClr val="FF0000"/>
                </a:solidFill>
                <a:ea typeface="メイリオ" panose="020B0604030504040204" pitchFamily="50" charset="-128"/>
              </a:rPr>
              <a:t>する</a:t>
            </a:r>
            <a:endParaRPr lang="en-US" altLang="ja-JP" dirty="0">
              <a:ea typeface="メイリオ" panose="020B0604030504040204" pitchFamily="50" charset="-128"/>
            </a:endParaRPr>
          </a:p>
        </p:txBody>
      </p:sp>
      <p:pic>
        <p:nvPicPr>
          <p:cNvPr id="12" name="オーディオ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63376851"/>
      </p:ext>
    </p:extLst>
  </p:cSld>
  <p:clrMapOvr>
    <a:masterClrMapping/>
  </p:clrMapOvr>
  <mc:AlternateContent xmlns:mc="http://schemas.openxmlformats.org/markup-compatibility/2006" xmlns:p14="http://schemas.microsoft.com/office/powerpoint/2010/main">
    <mc:Choice Requires="p14">
      <p:transition spd="slow" p14:dur="2000" advTm="55189"/>
    </mc:Choice>
    <mc:Fallback xmlns="">
      <p:transition spd="slow" advTm="55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392022" y="121244"/>
            <a:ext cx="9428378" cy="398060"/>
          </a:xfrm>
          <a:prstGeom prst="roundRect">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tx1"/>
                </a:solidFill>
              </a:rPr>
              <a:t>介護事業者は、</a:t>
            </a:r>
            <a:r>
              <a:rPr lang="ja-JP" altLang="en-US" sz="2000" dirty="0" smtClean="0">
                <a:solidFill>
                  <a:schemeClr val="tx1"/>
                </a:solidFill>
              </a:rPr>
              <a:t>次に掲げる措置</a:t>
            </a:r>
            <a:r>
              <a:rPr lang="ja-JP" altLang="en-US" sz="2000" dirty="0">
                <a:solidFill>
                  <a:schemeClr val="tx1"/>
                </a:solidFill>
              </a:rPr>
              <a:t>を講じることが義務付けられています</a:t>
            </a:r>
            <a:endParaRPr kumimoji="1" lang="ja-JP" altLang="en-US" sz="2000" dirty="0">
              <a:solidFill>
                <a:schemeClr val="tx1"/>
              </a:solidFill>
            </a:endParaRPr>
          </a:p>
        </p:txBody>
      </p:sp>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24</a:t>
            </a:fld>
            <a:endParaRPr kumimoji="1" lang="ja-JP" altLang="en-US" dirty="0"/>
          </a:p>
        </p:txBody>
      </p:sp>
      <p:pic>
        <p:nvPicPr>
          <p:cNvPr id="15" name="図 14"/>
          <p:cNvPicPr>
            <a:picLocks noChangeAspect="1"/>
          </p:cNvPicPr>
          <p:nvPr/>
        </p:nvPicPr>
        <p:blipFill>
          <a:blip r:embed="rId4"/>
          <a:stretch>
            <a:fillRect/>
          </a:stretch>
        </p:blipFill>
        <p:spPr>
          <a:xfrm>
            <a:off x="122875" y="978568"/>
            <a:ext cx="11966671" cy="5394936"/>
          </a:xfrm>
          <a:prstGeom prst="rect">
            <a:avLst/>
          </a:prstGeom>
          <a:ln>
            <a:solidFill>
              <a:schemeClr val="accent1">
                <a:shade val="50000"/>
              </a:schemeClr>
            </a:solidFill>
          </a:ln>
        </p:spPr>
      </p:pic>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11183457"/>
      </p:ext>
    </p:extLst>
  </p:cSld>
  <p:clrMapOvr>
    <a:masterClrMapping/>
  </p:clrMapOvr>
  <mc:AlternateContent xmlns:mc="http://schemas.openxmlformats.org/markup-compatibility/2006" xmlns:p14="http://schemas.microsoft.com/office/powerpoint/2010/main">
    <mc:Choice Requires="p14">
      <p:transition spd="slow" p14:dur="2000" advTm="11634"/>
    </mc:Choice>
    <mc:Fallback xmlns="">
      <p:transition spd="slow" advTm="11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7619" y="1938992"/>
            <a:ext cx="12192000" cy="5016758"/>
          </a:xfrm>
          <a:prstGeom prst="rect">
            <a:avLst/>
          </a:prstGeom>
          <a:noFill/>
          <a:ln w="12700">
            <a:solidFill>
              <a:schemeClr val="tx1"/>
            </a:solidFill>
          </a:ln>
        </p:spPr>
        <p:txBody>
          <a:bodyPr wrap="square" rtlCol="0">
            <a:spAutoFit/>
          </a:bodyPr>
          <a:lstStyle/>
          <a:p>
            <a:pPr algn="ctr"/>
            <a:r>
              <a:rPr lang="ja-JP" altLang="en-US" sz="2000" dirty="0" smtClean="0"/>
              <a:t>令和５年度</a:t>
            </a:r>
            <a:r>
              <a:rPr lang="ja-JP" altLang="en-US" sz="2000" dirty="0"/>
              <a:t>熊本</a:t>
            </a:r>
            <a:r>
              <a:rPr lang="ja-JP" altLang="en-US" sz="2000" dirty="0" smtClean="0"/>
              <a:t>県内の高齢者虐待防止法に</a:t>
            </a:r>
            <a:r>
              <a:rPr lang="ja-JP" altLang="en-US" sz="2000" dirty="0"/>
              <a:t>基づく対応状況等に関する調査結果から</a:t>
            </a:r>
            <a:endParaRPr lang="en-US" altLang="ja-JP" sz="2000" dirty="0" smtClean="0"/>
          </a:p>
          <a:p>
            <a:pPr algn="ctr"/>
            <a:r>
              <a:rPr lang="ja-JP" altLang="en-US" sz="2000" dirty="0" smtClean="0"/>
              <a:t>～要介護施設従事者等による虐待件数～　</a:t>
            </a:r>
            <a:endParaRPr lang="en-US" altLang="ja-JP" sz="2000" dirty="0"/>
          </a:p>
          <a:p>
            <a:pPr algn="ctr"/>
            <a:endParaRPr lang="en-US" altLang="ja-JP" dirty="0" smtClean="0"/>
          </a:p>
          <a:p>
            <a:pPr algn="ctr"/>
            <a:endParaRPr lang="en-US" altLang="ja-JP" sz="1600" dirty="0"/>
          </a:p>
          <a:p>
            <a:pPr algn="ctr"/>
            <a:endParaRPr lang="en-US" altLang="ja-JP" sz="1600" dirty="0" smtClean="0"/>
          </a:p>
          <a:p>
            <a:pPr algn="ctr"/>
            <a:endParaRPr lang="en-US" altLang="ja-JP" sz="1600" dirty="0"/>
          </a:p>
          <a:p>
            <a:pPr algn="ctr"/>
            <a:endParaRPr lang="en-US" altLang="ja-JP" sz="1600" dirty="0" smtClean="0"/>
          </a:p>
          <a:p>
            <a:pPr algn="ctr"/>
            <a:endParaRPr lang="en-US" altLang="ja-JP" sz="1600" dirty="0"/>
          </a:p>
          <a:p>
            <a:pPr algn="ctr"/>
            <a:endParaRPr lang="en-US" altLang="ja-JP" sz="1600" dirty="0" smtClean="0"/>
          </a:p>
          <a:p>
            <a:pPr algn="ctr"/>
            <a:endParaRPr lang="en-US" altLang="ja-JP" sz="1000" dirty="0"/>
          </a:p>
          <a:p>
            <a:pPr algn="ctr"/>
            <a:r>
              <a:rPr lang="ja-JP" altLang="en-US" sz="2000" dirty="0" smtClean="0"/>
              <a:t>～虐待の発生要因（課題区分別に件数が多い上位</a:t>
            </a:r>
            <a:r>
              <a:rPr lang="en-US" altLang="ja-JP" sz="2000" dirty="0" smtClean="0"/>
              <a:t>2</a:t>
            </a:r>
            <a:r>
              <a:rPr lang="ja-JP" altLang="en-US" sz="2000" dirty="0" smtClean="0"/>
              <a:t>つ）～</a:t>
            </a:r>
            <a:endParaRPr lang="en-US" altLang="ja-JP" sz="2000" dirty="0" smtClean="0"/>
          </a:p>
          <a:p>
            <a:pPr algn="ctr"/>
            <a:endParaRPr lang="en-US" altLang="ja-JP" sz="2000" dirty="0" smtClean="0"/>
          </a:p>
          <a:p>
            <a:r>
              <a:rPr lang="ja-JP" altLang="en-US" sz="1600" dirty="0" smtClean="0"/>
              <a:t>　</a:t>
            </a:r>
            <a:endParaRPr lang="en-US" altLang="ja-JP" sz="1600" dirty="0" smtClean="0"/>
          </a:p>
          <a:p>
            <a:endParaRPr lang="en-US" altLang="ja-JP" sz="1600" dirty="0"/>
          </a:p>
          <a:p>
            <a:endParaRPr lang="en-US" altLang="ja-JP" sz="1600" dirty="0" smtClean="0"/>
          </a:p>
          <a:p>
            <a:endParaRPr lang="en-US" altLang="ja-JP" sz="1600" dirty="0"/>
          </a:p>
          <a:p>
            <a:endParaRPr lang="en-US" altLang="ja-JP" sz="1600" dirty="0" smtClean="0"/>
          </a:p>
          <a:p>
            <a:pPr algn="ctr"/>
            <a:endParaRPr lang="en-US" altLang="ja-JP" sz="1000" dirty="0" smtClean="0"/>
          </a:p>
          <a:p>
            <a:pPr algn="r"/>
            <a:endParaRPr lang="en-US" altLang="ja-JP" sz="1200" dirty="0" smtClean="0"/>
          </a:p>
          <a:p>
            <a:r>
              <a:rPr lang="ja-JP" altLang="en-US" sz="1400" dirty="0" smtClean="0"/>
              <a:t>　　　出展：熊本県認知症施策・地域ケア</a:t>
            </a:r>
            <a:r>
              <a:rPr lang="ja-JP" altLang="en-US" sz="1400" dirty="0"/>
              <a:t>推進課「令和</a:t>
            </a:r>
            <a:r>
              <a:rPr lang="en-US" altLang="ja-JP" sz="1400" dirty="0"/>
              <a:t>5</a:t>
            </a:r>
            <a:r>
              <a:rPr lang="ja-JP" altLang="en-US" sz="1400" dirty="0" smtClean="0"/>
              <a:t>年度の</a:t>
            </a:r>
            <a:r>
              <a:rPr lang="ja-JP" altLang="en-US" sz="1400" dirty="0"/>
              <a:t>熊本県内における「高齢者虐待防止法」に基づく対応状況等に関する調査結果」</a:t>
            </a:r>
            <a:r>
              <a:rPr lang="ja-JP" altLang="en-US" sz="1400" dirty="0" smtClean="0"/>
              <a:t>　　　</a:t>
            </a:r>
            <a:endParaRPr lang="en-US" altLang="ja-JP" sz="1400" dirty="0" smtClean="0"/>
          </a:p>
        </p:txBody>
      </p:sp>
      <p:sp>
        <p:nvSpPr>
          <p:cNvPr id="19" name="正方形/長方形 18"/>
          <p:cNvSpPr/>
          <p:nvPr/>
        </p:nvSpPr>
        <p:spPr>
          <a:xfrm>
            <a:off x="-7620" y="0"/>
            <a:ext cx="12192000" cy="1938992"/>
          </a:xfrm>
          <a:prstGeom prst="rect">
            <a:avLst/>
          </a:prstGeom>
          <a:ln w="19050">
            <a:noFill/>
          </a:ln>
        </p:spPr>
        <p:txBody>
          <a:bodyPr wrap="square">
            <a:spAutoFit/>
          </a:bodyPr>
          <a:lstStyle/>
          <a:p>
            <a:r>
              <a:rPr lang="ja-JP" altLang="en-US" sz="2000" dirty="0" smtClean="0"/>
              <a:t>■ 高齢者虐待に係る通報</a:t>
            </a:r>
            <a:endParaRPr lang="en-US" altLang="ja-JP" sz="2000" dirty="0" smtClean="0"/>
          </a:p>
          <a:p>
            <a:pPr marL="273050" indent="-273050"/>
            <a:r>
              <a:rPr lang="ja-JP" altLang="en-US" sz="2000" dirty="0" smtClean="0"/>
              <a:t>・養護者による虐待</a:t>
            </a:r>
            <a:r>
              <a:rPr lang="ja-JP" altLang="en-US" sz="2000" dirty="0"/>
              <a:t>を受けたと思われる高齢者を発見</a:t>
            </a:r>
            <a:r>
              <a:rPr lang="ja-JP" altLang="en-US" sz="2000" dirty="0" smtClean="0"/>
              <a:t>した者は、当該高齢者の生命又は身体に重大な危険が生じている場合は、速やかに、これを市町村に通報しなければならない。</a:t>
            </a:r>
            <a:endParaRPr lang="en-US" altLang="ja-JP" sz="2000" dirty="0" smtClean="0"/>
          </a:p>
          <a:p>
            <a:pPr marL="266700" indent="-266700"/>
            <a:r>
              <a:rPr lang="ja-JP" altLang="en-US" sz="2000" dirty="0" smtClean="0"/>
              <a:t>・自らが従事する養</a:t>
            </a:r>
            <a:r>
              <a:rPr lang="ja-JP" altLang="en-US" sz="2000" dirty="0"/>
              <a:t>介護</a:t>
            </a:r>
            <a:r>
              <a:rPr lang="ja-JP" altLang="en-US" sz="2000" dirty="0" smtClean="0"/>
              <a:t>施設や養介護事業所で、養介護施設従業者等による高齢者</a:t>
            </a:r>
            <a:r>
              <a:rPr lang="ja-JP" altLang="en-US" sz="2000" dirty="0"/>
              <a:t>虐待</a:t>
            </a:r>
            <a:r>
              <a:rPr lang="ja-JP" altLang="en-US" sz="2000" dirty="0" smtClean="0"/>
              <a:t>を受けたと思われる高齢者を発見</a:t>
            </a:r>
            <a:r>
              <a:rPr lang="ja-JP" altLang="en-US" sz="2000" dirty="0"/>
              <a:t>した</a:t>
            </a:r>
            <a:r>
              <a:rPr lang="ja-JP" altLang="en-US" sz="2000" dirty="0" smtClean="0"/>
              <a:t>場合は、速やかに市町村に通報しなければならない。</a:t>
            </a:r>
            <a:endParaRPr lang="ja-JP" altLang="en-US" sz="2000" dirty="0"/>
          </a:p>
          <a:p>
            <a:r>
              <a:rPr lang="ja-JP" altLang="en-US" sz="2000" dirty="0" smtClean="0"/>
              <a:t>・養</a:t>
            </a:r>
            <a:r>
              <a:rPr lang="ja-JP" altLang="en-US" sz="2000" dirty="0"/>
              <a:t>介護施設従事者等は、通報したことを理由と</a:t>
            </a:r>
            <a:r>
              <a:rPr lang="ja-JP" altLang="en-US" sz="2000" dirty="0" smtClean="0"/>
              <a:t>して</a:t>
            </a:r>
            <a:r>
              <a:rPr lang="ja-JP" altLang="en-US" sz="2000" dirty="0"/>
              <a:t>、解雇その他不利益な扱いを受けない</a:t>
            </a:r>
            <a:r>
              <a:rPr lang="ja-JP" altLang="en-US" sz="2000" dirty="0" smtClean="0"/>
              <a:t>。</a:t>
            </a:r>
            <a:endParaRPr lang="ja-JP" altLang="en-US" sz="2000" dirty="0"/>
          </a:p>
        </p:txBody>
      </p:sp>
      <p:sp>
        <p:nvSpPr>
          <p:cNvPr id="3" name="スライド番号プレースホルダー 2"/>
          <p:cNvSpPr>
            <a:spLocks noGrp="1"/>
          </p:cNvSpPr>
          <p:nvPr>
            <p:ph type="sldNum" sz="quarter" idx="12"/>
          </p:nvPr>
        </p:nvSpPr>
        <p:spPr>
          <a:xfrm>
            <a:off x="9236013" y="6465832"/>
            <a:ext cx="2743200" cy="365125"/>
          </a:xfrm>
        </p:spPr>
        <p:txBody>
          <a:bodyPr/>
          <a:lstStyle/>
          <a:p>
            <a:fld id="{D339279A-9CE5-4E47-B07B-F5EE1F1AD395}" type="slidenum">
              <a:rPr kumimoji="1" lang="ja-JP" altLang="en-US" smtClean="0"/>
              <a:t>25</a:t>
            </a:fld>
            <a:endParaRPr kumimoji="1" lang="ja-JP" altLang="en-US" dirty="0"/>
          </a:p>
        </p:txBody>
      </p:sp>
      <p:pic>
        <p:nvPicPr>
          <p:cNvPr id="2" name="図 1"/>
          <p:cNvPicPr>
            <a:picLocks noChangeAspect="1"/>
          </p:cNvPicPr>
          <p:nvPr/>
        </p:nvPicPr>
        <p:blipFill>
          <a:blip r:embed="rId4"/>
          <a:stretch>
            <a:fillRect/>
          </a:stretch>
        </p:blipFill>
        <p:spPr>
          <a:xfrm>
            <a:off x="1" y="2590801"/>
            <a:ext cx="12192000" cy="1900217"/>
          </a:xfrm>
          <a:prstGeom prst="rect">
            <a:avLst/>
          </a:prstGeom>
          <a:ln>
            <a:solidFill>
              <a:schemeClr val="tx1"/>
            </a:solidFill>
          </a:ln>
        </p:spPr>
      </p:pic>
      <p:pic>
        <p:nvPicPr>
          <p:cNvPr id="6" name="図 5"/>
          <p:cNvPicPr>
            <a:picLocks noChangeAspect="1"/>
          </p:cNvPicPr>
          <p:nvPr/>
        </p:nvPicPr>
        <p:blipFill>
          <a:blip r:embed="rId5"/>
          <a:stretch>
            <a:fillRect/>
          </a:stretch>
        </p:blipFill>
        <p:spPr>
          <a:xfrm>
            <a:off x="1" y="4756806"/>
            <a:ext cx="12192000" cy="1814824"/>
          </a:xfrm>
          <a:prstGeom prst="rect">
            <a:avLst/>
          </a:prstGeom>
        </p:spPr>
      </p:pic>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94376450"/>
      </p:ext>
    </p:extLst>
  </p:cSld>
  <p:clrMapOvr>
    <a:masterClrMapping/>
  </p:clrMapOvr>
  <mc:AlternateContent xmlns:mc="http://schemas.openxmlformats.org/markup-compatibility/2006" xmlns:p14="http://schemas.microsoft.com/office/powerpoint/2010/main">
    <mc:Choice Requires="p14">
      <p:transition spd="slow" p14:dur="2000" advTm="28244"/>
    </mc:Choice>
    <mc:Fallback xmlns="">
      <p:transition spd="slow" advTm="28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26</a:t>
            </a:fld>
            <a:endParaRPr kumimoji="1" lang="ja-JP" altLang="en-US" dirty="0"/>
          </a:p>
        </p:txBody>
      </p:sp>
      <p:sp>
        <p:nvSpPr>
          <p:cNvPr id="3" name="正方形/長方形 2"/>
          <p:cNvSpPr/>
          <p:nvPr/>
        </p:nvSpPr>
        <p:spPr>
          <a:xfrm>
            <a:off x="0" y="812164"/>
            <a:ext cx="12023188" cy="6140142"/>
          </a:xfrm>
          <a:prstGeom prst="rect">
            <a:avLst/>
          </a:prstGeom>
        </p:spPr>
        <p:txBody>
          <a:bodyPr wrap="square">
            <a:spAutoFit/>
          </a:bodyPr>
          <a:lstStyle/>
          <a:p>
            <a:endParaRPr lang="en-US" altLang="ja-JP" sz="500" dirty="0" smtClean="0">
              <a:solidFill>
                <a:srgbClr val="000000"/>
              </a:solidFill>
            </a:endParaRPr>
          </a:p>
          <a:p>
            <a:r>
              <a:rPr lang="ja-JP" altLang="en-US" sz="2000" dirty="0" smtClean="0">
                <a:solidFill>
                  <a:srgbClr val="000000"/>
                </a:solidFill>
              </a:rPr>
              <a:t>介護</a:t>
            </a:r>
            <a:r>
              <a:rPr lang="ja-JP" altLang="en-US" sz="2000" dirty="0">
                <a:solidFill>
                  <a:srgbClr val="000000"/>
                </a:solidFill>
              </a:rPr>
              <a:t>現場における生産性の向上に資する取組の促進を図る観点から、現場における課題を抽出及び分析した上で</a:t>
            </a:r>
            <a:r>
              <a:rPr lang="ja-JP" altLang="en-US" sz="2000" dirty="0" smtClean="0">
                <a:solidFill>
                  <a:srgbClr val="000000"/>
                </a:solidFill>
              </a:rPr>
              <a:t>、事業所</a:t>
            </a:r>
            <a:r>
              <a:rPr lang="ja-JP" altLang="en-US" sz="2000" dirty="0">
                <a:solidFill>
                  <a:srgbClr val="000000"/>
                </a:solidFill>
              </a:rPr>
              <a:t>の状況に応じて、利用者の安全並びに介護サービスの質の確保及び職員の負担軽減に資する方策を検討するための委員会の設置が</a:t>
            </a:r>
            <a:r>
              <a:rPr lang="ja-JP" altLang="en-US" sz="2000" dirty="0" smtClean="0">
                <a:solidFill>
                  <a:srgbClr val="000000"/>
                </a:solidFill>
              </a:rPr>
              <a:t>義務付けられます。（</a:t>
            </a:r>
            <a:r>
              <a:rPr lang="ja-JP" altLang="en-US" sz="2000" u="sng" dirty="0" smtClean="0">
                <a:solidFill>
                  <a:srgbClr val="000000"/>
                </a:solidFill>
              </a:rPr>
              <a:t>令和</a:t>
            </a:r>
            <a:r>
              <a:rPr lang="en-US" altLang="ja-JP" sz="2000" u="sng" dirty="0">
                <a:solidFill>
                  <a:srgbClr val="000000"/>
                </a:solidFill>
              </a:rPr>
              <a:t>9</a:t>
            </a:r>
            <a:r>
              <a:rPr lang="ja-JP" altLang="en-US" sz="2000" u="sng" dirty="0">
                <a:solidFill>
                  <a:srgbClr val="000000"/>
                </a:solidFill>
              </a:rPr>
              <a:t>年</a:t>
            </a:r>
            <a:r>
              <a:rPr lang="en-US" altLang="ja-JP" sz="2000" u="sng" dirty="0">
                <a:solidFill>
                  <a:srgbClr val="000000"/>
                </a:solidFill>
              </a:rPr>
              <a:t>3</a:t>
            </a:r>
            <a:r>
              <a:rPr lang="ja-JP" altLang="en-US" sz="2000" u="sng" dirty="0">
                <a:solidFill>
                  <a:srgbClr val="000000"/>
                </a:solidFill>
              </a:rPr>
              <a:t>月</a:t>
            </a:r>
            <a:r>
              <a:rPr lang="en-US" altLang="ja-JP" sz="2000" u="sng" dirty="0">
                <a:solidFill>
                  <a:srgbClr val="000000"/>
                </a:solidFill>
              </a:rPr>
              <a:t>31</a:t>
            </a:r>
            <a:r>
              <a:rPr lang="ja-JP" altLang="en-US" sz="2000" u="sng" dirty="0" smtClean="0">
                <a:solidFill>
                  <a:srgbClr val="000000"/>
                </a:solidFill>
              </a:rPr>
              <a:t>日までは経過措置</a:t>
            </a:r>
            <a:r>
              <a:rPr lang="ja-JP" altLang="en-US" sz="2000" dirty="0" smtClean="0">
                <a:solidFill>
                  <a:srgbClr val="000000"/>
                </a:solidFill>
              </a:rPr>
              <a:t>）</a:t>
            </a:r>
            <a:endParaRPr lang="en-US" altLang="ja-JP" sz="2000" dirty="0" smtClean="0">
              <a:solidFill>
                <a:srgbClr val="000000"/>
              </a:solidFill>
            </a:endParaRPr>
          </a:p>
          <a:p>
            <a:pPr marL="266700" indent="-266700"/>
            <a:endParaRPr lang="en-US" altLang="ja-JP" sz="1000" dirty="0" smtClean="0">
              <a:solidFill>
                <a:srgbClr val="000000"/>
              </a:solidFill>
            </a:endParaRPr>
          </a:p>
          <a:p>
            <a:pPr marL="266700" indent="-266700"/>
            <a:r>
              <a:rPr lang="ja-JP" altLang="en-US" sz="2000" dirty="0" smtClean="0">
                <a:solidFill>
                  <a:srgbClr val="000000"/>
                </a:solidFill>
              </a:rPr>
              <a:t>● </a:t>
            </a:r>
            <a:r>
              <a:rPr lang="ja-JP" altLang="en-US" sz="2000" dirty="0">
                <a:solidFill>
                  <a:srgbClr val="000000"/>
                </a:solidFill>
              </a:rPr>
              <a:t>事業者は、当該事業所における業務の効率化、介護サービスの質の向上その他の生産性の向上に資する取組の促進を図るため、当該事業所に</a:t>
            </a:r>
            <a:r>
              <a:rPr lang="ja-JP" altLang="en-US" sz="2000" dirty="0" smtClean="0">
                <a:solidFill>
                  <a:srgbClr val="000000"/>
                </a:solidFill>
              </a:rPr>
              <a:t>おける利用者の</a:t>
            </a:r>
            <a:r>
              <a:rPr lang="ja-JP" altLang="en-US" sz="2000" dirty="0">
                <a:solidFill>
                  <a:srgbClr val="000000"/>
                </a:solidFill>
              </a:rPr>
              <a:t>安全並びに介護サービスの質の確保及び職員の負担軽減に資する方策を検討するための委員会（テレビ電話装置等を活用して行うことができるものとする。）を定期的に開催しなければならない</a:t>
            </a:r>
            <a:r>
              <a:rPr lang="ja-JP" altLang="en-US" sz="2000" dirty="0" smtClean="0">
                <a:solidFill>
                  <a:srgbClr val="000000"/>
                </a:solidFill>
              </a:rPr>
              <a:t>。</a:t>
            </a:r>
            <a:endParaRPr lang="en-US" altLang="ja-JP" sz="2000" dirty="0" smtClean="0">
              <a:solidFill>
                <a:srgbClr val="000000"/>
              </a:solidFill>
            </a:endParaRPr>
          </a:p>
          <a:p>
            <a:pPr marL="266700" indent="-266700"/>
            <a:r>
              <a:rPr lang="ja-JP" altLang="en-US" sz="2000" dirty="0" smtClean="0">
                <a:solidFill>
                  <a:srgbClr val="000000"/>
                </a:solidFill>
              </a:rPr>
              <a:t> </a:t>
            </a:r>
            <a:r>
              <a:rPr lang="ja-JP" altLang="en-US" sz="2000" dirty="0">
                <a:solidFill>
                  <a:srgbClr val="000000"/>
                </a:solidFill>
              </a:rPr>
              <a:t>（</a:t>
            </a:r>
            <a:r>
              <a:rPr lang="ja-JP" altLang="en-US" sz="2000" u="sng" dirty="0">
                <a:solidFill>
                  <a:srgbClr val="000000"/>
                </a:solidFill>
              </a:rPr>
              <a:t>委員会構成メンバー</a:t>
            </a:r>
            <a:r>
              <a:rPr lang="ja-JP" altLang="en-US" sz="2000" dirty="0">
                <a:solidFill>
                  <a:srgbClr val="000000"/>
                </a:solidFill>
              </a:rPr>
              <a:t>） </a:t>
            </a:r>
            <a:endParaRPr lang="en-US" altLang="ja-JP" sz="2000" dirty="0" smtClean="0">
              <a:solidFill>
                <a:srgbClr val="000000"/>
              </a:solidFill>
            </a:endParaRPr>
          </a:p>
          <a:p>
            <a:pPr marL="450850" indent="-184150"/>
            <a:r>
              <a:rPr lang="ja-JP" altLang="en-US" sz="2000" dirty="0" smtClean="0">
                <a:solidFill>
                  <a:srgbClr val="000000"/>
                </a:solidFill>
              </a:rPr>
              <a:t>・</a:t>
            </a:r>
            <a:r>
              <a:rPr lang="ja-JP" altLang="en-US" sz="2000" dirty="0">
                <a:solidFill>
                  <a:srgbClr val="000000"/>
                </a:solidFill>
              </a:rPr>
              <a:t>本委員会は、生産性向上の取組を促進する観点から、管理者やケア等を行う職種を含む幅広い職種により構成することが望ましく、各事業所の状況に応じ、必要な構成メンバーを検討すること</a:t>
            </a:r>
            <a:r>
              <a:rPr lang="ja-JP" altLang="en-US" sz="2000" dirty="0" smtClean="0">
                <a:solidFill>
                  <a:srgbClr val="000000"/>
                </a:solidFill>
              </a:rPr>
              <a:t>。</a:t>
            </a:r>
            <a:endParaRPr lang="en-US" altLang="ja-JP" sz="2000" dirty="0" smtClean="0">
              <a:solidFill>
                <a:srgbClr val="000000"/>
              </a:solidFill>
            </a:endParaRPr>
          </a:p>
          <a:p>
            <a:pPr marL="266700" indent="-266700"/>
            <a:r>
              <a:rPr lang="ja-JP" altLang="en-US" sz="2000" dirty="0" smtClean="0">
                <a:solidFill>
                  <a:srgbClr val="000000"/>
                </a:solidFill>
              </a:rPr>
              <a:t>（</a:t>
            </a:r>
            <a:r>
              <a:rPr lang="ja-JP" altLang="en-US" sz="2000" u="sng" dirty="0">
                <a:solidFill>
                  <a:srgbClr val="000000"/>
                </a:solidFill>
              </a:rPr>
              <a:t>開催頻度</a:t>
            </a:r>
            <a:r>
              <a:rPr lang="ja-JP" altLang="en-US" sz="2000" dirty="0" smtClean="0">
                <a:solidFill>
                  <a:srgbClr val="000000"/>
                </a:solidFill>
              </a:rPr>
              <a:t>）</a:t>
            </a:r>
            <a:endParaRPr lang="en-US" altLang="ja-JP" sz="2000" dirty="0" smtClean="0">
              <a:solidFill>
                <a:srgbClr val="000000"/>
              </a:solidFill>
            </a:endParaRPr>
          </a:p>
          <a:p>
            <a:pPr marL="450850" indent="-184150"/>
            <a:r>
              <a:rPr lang="ja-JP" altLang="en-US" sz="2000" dirty="0" smtClean="0">
                <a:solidFill>
                  <a:srgbClr val="000000"/>
                </a:solidFill>
              </a:rPr>
              <a:t>・</a:t>
            </a:r>
            <a:r>
              <a:rPr lang="ja-JP" altLang="en-US" sz="2000" dirty="0">
                <a:solidFill>
                  <a:srgbClr val="000000"/>
                </a:solidFill>
              </a:rPr>
              <a:t>本委員会は、定期的に開催することが必要であるが、開催する頻度については、本委員会の開催が形骸化することがないよう留意した上で、各事業所の状況を踏まえ、適切な開催頻度を決めることが望ましい</a:t>
            </a:r>
            <a:r>
              <a:rPr lang="ja-JP" altLang="en-US" sz="2000" dirty="0" smtClean="0">
                <a:solidFill>
                  <a:srgbClr val="000000"/>
                </a:solidFill>
              </a:rPr>
              <a:t>。</a:t>
            </a:r>
            <a:endParaRPr lang="en-US" altLang="ja-JP" sz="2000" dirty="0" smtClean="0">
              <a:solidFill>
                <a:srgbClr val="000000"/>
              </a:solidFill>
            </a:endParaRPr>
          </a:p>
          <a:p>
            <a:pPr marL="266700" indent="-266700"/>
            <a:r>
              <a:rPr lang="ja-JP" altLang="en-US" sz="2000" dirty="0" smtClean="0">
                <a:solidFill>
                  <a:srgbClr val="000000"/>
                </a:solidFill>
              </a:rPr>
              <a:t>（</a:t>
            </a:r>
            <a:r>
              <a:rPr lang="ja-JP" altLang="en-US" sz="2000" u="sng" dirty="0">
                <a:solidFill>
                  <a:srgbClr val="000000"/>
                </a:solidFill>
              </a:rPr>
              <a:t>ガイドライン等</a:t>
            </a:r>
            <a:r>
              <a:rPr lang="ja-JP" altLang="en-US" sz="2000" dirty="0">
                <a:solidFill>
                  <a:srgbClr val="000000"/>
                </a:solidFill>
              </a:rPr>
              <a:t>） </a:t>
            </a:r>
            <a:endParaRPr lang="en-US" altLang="ja-JP" sz="2000" dirty="0" smtClean="0">
              <a:solidFill>
                <a:srgbClr val="000000"/>
              </a:solidFill>
            </a:endParaRPr>
          </a:p>
          <a:p>
            <a:pPr marL="450850" indent="-184150"/>
            <a:r>
              <a:rPr lang="ja-JP" altLang="en-US" sz="2000" dirty="0" smtClean="0">
                <a:solidFill>
                  <a:srgbClr val="000000"/>
                </a:solidFill>
              </a:rPr>
              <a:t>・</a:t>
            </a:r>
            <a:r>
              <a:rPr lang="ja-JP" altLang="en-US" sz="2000" dirty="0">
                <a:solidFill>
                  <a:srgbClr val="000000"/>
                </a:solidFill>
              </a:rPr>
              <a:t>本委員会の開催に当たっては、厚生労働省老健局高齢者支援課 「介護サービス事業における生産性向上に資するガイドライン」等を参考に取組を進めることが望ましい</a:t>
            </a:r>
            <a:r>
              <a:rPr lang="ja-JP" altLang="en-US" sz="2000" dirty="0" smtClean="0">
                <a:solidFill>
                  <a:srgbClr val="000000"/>
                </a:solidFill>
              </a:rPr>
              <a:t>。</a:t>
            </a:r>
            <a:endParaRPr lang="en-US" altLang="ja-JP" sz="2000" dirty="0" smtClean="0">
              <a:solidFill>
                <a:srgbClr val="000000"/>
              </a:solidFill>
            </a:endParaRPr>
          </a:p>
          <a:p>
            <a:r>
              <a:rPr lang="ja-JP" altLang="en-US" sz="2000" dirty="0" smtClean="0">
                <a:solidFill>
                  <a:srgbClr val="000000"/>
                </a:solidFill>
              </a:rPr>
              <a:t>　　</a:t>
            </a:r>
            <a:r>
              <a:rPr lang="en-US" altLang="ja-JP" sz="2000" dirty="0" smtClean="0">
                <a:solidFill>
                  <a:srgbClr val="000000"/>
                </a:solidFill>
              </a:rPr>
              <a:t>【</a:t>
            </a:r>
            <a:r>
              <a:rPr lang="ja-JP" altLang="en-US" sz="2000" dirty="0" smtClean="0">
                <a:solidFill>
                  <a:srgbClr val="000000"/>
                </a:solidFill>
              </a:rPr>
              <a:t>参照</a:t>
            </a:r>
            <a:r>
              <a:rPr lang="en-US" altLang="ja-JP" sz="2000" dirty="0" smtClean="0">
                <a:solidFill>
                  <a:srgbClr val="000000"/>
                </a:solidFill>
              </a:rPr>
              <a:t>】</a:t>
            </a:r>
            <a:r>
              <a:rPr lang="ja-JP" altLang="en-US" sz="2000" dirty="0" smtClean="0">
                <a:solidFill>
                  <a:srgbClr val="000000"/>
                </a:solidFill>
              </a:rPr>
              <a:t>厚生労働省ホームページ「介護分野の生産性向上 ～お知らせ～」</a:t>
            </a:r>
          </a:p>
          <a:p>
            <a:pPr marL="1427163"/>
            <a:r>
              <a:rPr lang="ja-JP" altLang="en-US" dirty="0">
                <a:solidFill>
                  <a:srgbClr val="000000"/>
                </a:solidFill>
              </a:rPr>
              <a:t>　</a:t>
            </a:r>
            <a:r>
              <a:rPr lang="en-US" altLang="ja-JP" u="sng" dirty="0" smtClean="0">
                <a:solidFill>
                  <a:srgbClr val="0563C2"/>
                </a:solidFill>
              </a:rPr>
              <a:t>https</a:t>
            </a:r>
            <a:r>
              <a:rPr lang="en-US" altLang="ja-JP" u="sng" dirty="0">
                <a:solidFill>
                  <a:srgbClr val="0563C2"/>
                </a:solidFill>
              </a:rPr>
              <a:t>://</a:t>
            </a:r>
            <a:r>
              <a:rPr lang="en-US" altLang="ja-JP" u="sng" dirty="0" smtClean="0">
                <a:solidFill>
                  <a:srgbClr val="0563C2"/>
                </a:solidFill>
              </a:rPr>
              <a:t>www.mhlw.go.jp/stf/kaigo-seisansei-information.html</a:t>
            </a:r>
            <a:endParaRPr lang="ja-JP" altLang="en-US" dirty="0">
              <a:solidFill>
                <a:srgbClr val="000000"/>
              </a:solidFill>
            </a:endParaRPr>
          </a:p>
        </p:txBody>
      </p:sp>
      <p:sp>
        <p:nvSpPr>
          <p:cNvPr id="4" name="タイトル 1"/>
          <p:cNvSpPr txBox="1">
            <a:spLocks/>
          </p:cNvSpPr>
          <p:nvPr/>
        </p:nvSpPr>
        <p:spPr>
          <a:xfrm>
            <a:off x="0" y="-1"/>
            <a:ext cx="12192000" cy="812165"/>
          </a:xfrm>
          <a:prstGeom prst="rect">
            <a:avLst/>
          </a:prstGeom>
          <a:solidFill>
            <a:schemeClr val="accent1">
              <a:lumMod val="20000"/>
              <a:lumOff val="80000"/>
            </a:schemeClr>
          </a:solidFill>
          <a:ln w="25400">
            <a:solidFill>
              <a:schemeClr val="tx1"/>
            </a:solidFill>
          </a:ln>
        </p:spPr>
        <p:txBody>
          <a:bodyPr bIns="0"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８</a:t>
            </a:r>
            <a:r>
              <a:rPr lang="ja-JP" altLang="en-US" sz="2400" b="1" dirty="0"/>
              <a:t>　</a:t>
            </a:r>
            <a:r>
              <a:rPr lang="ja-JP" altLang="en-US" sz="2400" b="1" dirty="0" smtClean="0"/>
              <a:t>生産性向上委員会について　</a:t>
            </a:r>
            <a:endParaRPr lang="en-US" altLang="ja-JP" sz="2400" b="1" dirty="0" smtClean="0"/>
          </a:p>
          <a:p>
            <a:pPr algn="r"/>
            <a:r>
              <a:rPr lang="en-US" altLang="ja-JP" sz="1800" dirty="0" smtClean="0">
                <a:solidFill>
                  <a:srgbClr val="000000"/>
                </a:solidFill>
                <a:latin typeface="+mn-lt"/>
              </a:rPr>
              <a:t>※ </a:t>
            </a:r>
            <a:r>
              <a:rPr lang="ja-JP" altLang="en-US" sz="1800" dirty="0" smtClean="0">
                <a:solidFill>
                  <a:srgbClr val="000000"/>
                </a:solidFill>
                <a:latin typeface="+mn-lt"/>
              </a:rPr>
              <a:t>令和</a:t>
            </a:r>
            <a:r>
              <a:rPr lang="en-US" altLang="ja-JP" sz="1800" dirty="0">
                <a:solidFill>
                  <a:srgbClr val="000000"/>
                </a:solidFill>
                <a:latin typeface="+mn-lt"/>
              </a:rPr>
              <a:t>9</a:t>
            </a:r>
            <a:r>
              <a:rPr lang="ja-JP" altLang="en-US" sz="1800" dirty="0" smtClean="0">
                <a:solidFill>
                  <a:srgbClr val="000000"/>
                </a:solidFill>
                <a:latin typeface="+mn-lt"/>
              </a:rPr>
              <a:t>年</a:t>
            </a:r>
            <a:r>
              <a:rPr lang="en-US" altLang="ja-JP" sz="1800" dirty="0" smtClean="0">
                <a:solidFill>
                  <a:srgbClr val="000000"/>
                </a:solidFill>
                <a:latin typeface="+mn-lt"/>
              </a:rPr>
              <a:t>4</a:t>
            </a:r>
            <a:r>
              <a:rPr lang="ja-JP" altLang="en-US" sz="1800" dirty="0" smtClean="0">
                <a:solidFill>
                  <a:srgbClr val="000000"/>
                </a:solidFill>
                <a:latin typeface="+mn-lt"/>
              </a:rPr>
              <a:t>月</a:t>
            </a:r>
            <a:r>
              <a:rPr lang="en-US" altLang="ja-JP" sz="1800" dirty="0" smtClean="0">
                <a:solidFill>
                  <a:srgbClr val="000000"/>
                </a:solidFill>
                <a:latin typeface="+mn-lt"/>
              </a:rPr>
              <a:t>1</a:t>
            </a:r>
            <a:r>
              <a:rPr lang="ja-JP" altLang="en-US" sz="1800" dirty="0" smtClean="0">
                <a:solidFill>
                  <a:srgbClr val="000000"/>
                </a:solidFill>
                <a:latin typeface="+mn-lt"/>
              </a:rPr>
              <a:t>日から義務化（</a:t>
            </a:r>
            <a:r>
              <a:rPr lang="ja-JP" altLang="en-US" sz="1800" dirty="0">
                <a:solidFill>
                  <a:srgbClr val="000000"/>
                </a:solidFill>
                <a:latin typeface="+mn-lt"/>
              </a:rPr>
              <a:t>居住系サービス、多機能系サービス、施設系サービス） </a:t>
            </a:r>
            <a:endParaRPr lang="en-US" altLang="ja-JP" sz="1800" b="1" dirty="0">
              <a:latin typeface="+mn-lt"/>
            </a:endParaRPr>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51603422"/>
      </p:ext>
    </p:extLst>
  </p:cSld>
  <p:clrMapOvr>
    <a:masterClrMapping/>
  </p:clrMapOvr>
  <mc:AlternateContent xmlns:mc="http://schemas.openxmlformats.org/markup-compatibility/2006" xmlns:p14="http://schemas.microsoft.com/office/powerpoint/2010/main">
    <mc:Choice Requires="p14">
      <p:transition spd="slow" p14:dur="2000" advTm="47802"/>
    </mc:Choice>
    <mc:Fallback xmlns="">
      <p:transition spd="slow" advTm="47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74387" y="6492875"/>
            <a:ext cx="2743200" cy="365125"/>
          </a:xfrm>
        </p:spPr>
        <p:txBody>
          <a:bodyPr/>
          <a:lstStyle/>
          <a:p>
            <a:fld id="{D339279A-9CE5-4E47-B07B-F5EE1F1AD395}" type="slidenum">
              <a:rPr kumimoji="1" lang="ja-JP" altLang="en-US" smtClean="0"/>
              <a:t>27</a:t>
            </a:fld>
            <a:endParaRPr kumimoji="1" lang="ja-JP" altLang="en-US" dirty="0"/>
          </a:p>
        </p:txBody>
      </p:sp>
      <p:sp>
        <p:nvSpPr>
          <p:cNvPr id="4" name="タイトル 1"/>
          <p:cNvSpPr txBox="1">
            <a:spLocks/>
          </p:cNvSpPr>
          <p:nvPr/>
        </p:nvSpPr>
        <p:spPr>
          <a:xfrm>
            <a:off x="0" y="0"/>
            <a:ext cx="12192000" cy="374073"/>
          </a:xfrm>
          <a:prstGeom prst="rect">
            <a:avLst/>
          </a:prstGeom>
          <a:solidFill>
            <a:schemeClr val="accent1">
              <a:lumMod val="20000"/>
              <a:lumOff val="80000"/>
            </a:schemeClr>
          </a:solidFill>
          <a:ln w="25400">
            <a:solidFill>
              <a:schemeClr val="tx1"/>
            </a:solidFill>
          </a:ln>
        </p:spPr>
        <p:txBody>
          <a:bodyPr tIns="36000" bIns="0"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９</a:t>
            </a:r>
            <a:r>
              <a:rPr lang="ja-JP" altLang="en-US" sz="2400" b="1" dirty="0"/>
              <a:t>　</a:t>
            </a:r>
            <a:r>
              <a:rPr lang="ja-JP" altLang="en-US" sz="2400" b="1" dirty="0" smtClean="0"/>
              <a:t>災害への備え</a:t>
            </a:r>
            <a:r>
              <a:rPr lang="ja-JP" altLang="en-US" sz="2400" b="1" dirty="0"/>
              <a:t>　</a:t>
            </a:r>
            <a:endParaRPr lang="en-US" altLang="ja-JP" sz="2400" b="1" dirty="0"/>
          </a:p>
        </p:txBody>
      </p:sp>
      <p:sp>
        <p:nvSpPr>
          <p:cNvPr id="9" name="正方形/長方形 8"/>
          <p:cNvSpPr/>
          <p:nvPr/>
        </p:nvSpPr>
        <p:spPr>
          <a:xfrm>
            <a:off x="0" y="5454721"/>
            <a:ext cx="12192000" cy="1369606"/>
          </a:xfrm>
          <a:prstGeom prst="rect">
            <a:avLst/>
          </a:prstGeom>
          <a:ln>
            <a:solidFill>
              <a:schemeClr val="tx1"/>
            </a:solidFill>
          </a:ln>
        </p:spPr>
        <p:txBody>
          <a:bodyPr wrap="square">
            <a:spAutoFit/>
          </a:bodyPr>
          <a:lstStyle/>
          <a:p>
            <a:pPr marL="82550" indent="180975"/>
            <a:endParaRPr lang="en-US" altLang="ja-JP" sz="300" dirty="0" smtClean="0"/>
          </a:p>
          <a:p>
            <a:pPr marL="82550" indent="180975"/>
            <a:r>
              <a:rPr lang="ja-JP" altLang="en-US" sz="1600" dirty="0" smtClean="0"/>
              <a:t>災害</a:t>
            </a:r>
            <a:r>
              <a:rPr lang="ja-JP" altLang="en-US" sz="1600" dirty="0"/>
              <a:t>時における高齢者施設・事業所の被害状況を国・自治体が迅速に把握・共有し、被災した介護施設等への迅速かつ適切な支援につなげるため、介護サービス情報公表システムに「災害時情報共有機能」が追加されています</a:t>
            </a:r>
            <a:r>
              <a:rPr lang="ja-JP" altLang="en-US" sz="1600" dirty="0" smtClean="0"/>
              <a:t>。</a:t>
            </a:r>
            <a:endParaRPr lang="en-US" altLang="ja-JP" sz="1600" dirty="0" smtClean="0"/>
          </a:p>
          <a:p>
            <a:pPr marL="82550" indent="180975"/>
            <a:r>
              <a:rPr lang="ja-JP" altLang="en-US" sz="1600" dirty="0" smtClean="0"/>
              <a:t>大規模災害等が発生した際に、厚生労働省が災害情報を登録した後、被災状況の入力が可能になります。</a:t>
            </a:r>
            <a:endParaRPr lang="en-US" altLang="ja-JP" sz="1600" dirty="0"/>
          </a:p>
          <a:p>
            <a:pPr marL="722313" indent="-442913"/>
            <a:r>
              <a:rPr lang="en-US" altLang="ja-JP" sz="1600" dirty="0" smtClean="0"/>
              <a:t>※ </a:t>
            </a:r>
            <a:r>
              <a:rPr lang="ja-JP" altLang="en-US" sz="1600" dirty="0" smtClean="0"/>
              <a:t>詳しく</a:t>
            </a:r>
            <a:r>
              <a:rPr lang="ja-JP" altLang="en-US" sz="1600" dirty="0"/>
              <a:t>は　県ホームページ（介護施設・事業所等における災害時情報共有システムについて</a:t>
            </a:r>
            <a:r>
              <a:rPr lang="ja-JP" altLang="en-US" sz="1600" dirty="0" smtClean="0"/>
              <a:t>）をご覧ください。</a:t>
            </a:r>
            <a:r>
              <a:rPr lang="en-US" altLang="ja-JP" sz="1600" dirty="0" smtClean="0">
                <a:hlinkClick r:id="rId4"/>
              </a:rPr>
              <a:t>https</a:t>
            </a:r>
            <a:r>
              <a:rPr lang="en-US" altLang="ja-JP" sz="1600" dirty="0">
                <a:hlinkClick r:id="rId4"/>
              </a:rPr>
              <a:t>://www.pref.kumamoto.jp/soshiki/32/101495.html</a:t>
            </a:r>
            <a:endParaRPr lang="ja-JP" altLang="en-US" sz="1600" dirty="0"/>
          </a:p>
        </p:txBody>
      </p:sp>
      <p:graphicFrame>
        <p:nvGraphicFramePr>
          <p:cNvPr id="19" name="表 18"/>
          <p:cNvGraphicFramePr>
            <a:graphicFrameLocks noGrp="1"/>
          </p:cNvGraphicFramePr>
          <p:nvPr>
            <p:extLst>
              <p:ext uri="{D42A27DB-BD31-4B8C-83A1-F6EECF244321}">
                <p14:modId xmlns:p14="http://schemas.microsoft.com/office/powerpoint/2010/main" val="2111004586"/>
              </p:ext>
            </p:extLst>
          </p:nvPr>
        </p:nvGraphicFramePr>
        <p:xfrm>
          <a:off x="0" y="501663"/>
          <a:ext cx="12192001" cy="4704365"/>
        </p:xfrm>
        <a:graphic>
          <a:graphicData uri="http://schemas.openxmlformats.org/drawingml/2006/table">
            <a:tbl>
              <a:tblPr/>
              <a:tblGrid>
                <a:gridCol w="817418">
                  <a:extLst>
                    <a:ext uri="{9D8B030D-6E8A-4147-A177-3AD203B41FA5}">
                      <a16:colId xmlns:a16="http://schemas.microsoft.com/office/drawing/2014/main" val="777439000"/>
                    </a:ext>
                  </a:extLst>
                </a:gridCol>
                <a:gridCol w="3588327">
                  <a:extLst>
                    <a:ext uri="{9D8B030D-6E8A-4147-A177-3AD203B41FA5}">
                      <a16:colId xmlns:a16="http://schemas.microsoft.com/office/drawing/2014/main" val="2634508687"/>
                    </a:ext>
                  </a:extLst>
                </a:gridCol>
                <a:gridCol w="1482437">
                  <a:extLst>
                    <a:ext uri="{9D8B030D-6E8A-4147-A177-3AD203B41FA5}">
                      <a16:colId xmlns:a16="http://schemas.microsoft.com/office/drawing/2014/main" val="921834559"/>
                    </a:ext>
                  </a:extLst>
                </a:gridCol>
                <a:gridCol w="1579418">
                  <a:extLst>
                    <a:ext uri="{9D8B030D-6E8A-4147-A177-3AD203B41FA5}">
                      <a16:colId xmlns:a16="http://schemas.microsoft.com/office/drawing/2014/main" val="1137287104"/>
                    </a:ext>
                  </a:extLst>
                </a:gridCol>
                <a:gridCol w="4724401">
                  <a:extLst>
                    <a:ext uri="{9D8B030D-6E8A-4147-A177-3AD203B41FA5}">
                      <a16:colId xmlns:a16="http://schemas.microsoft.com/office/drawing/2014/main" val="1520106068"/>
                    </a:ext>
                  </a:extLst>
                </a:gridCol>
              </a:tblGrid>
              <a:tr h="257251">
                <a:tc rowSpan="2">
                  <a:txBody>
                    <a:bodyPr/>
                    <a:lstStyle/>
                    <a:p>
                      <a:pPr algn="l" fontAlgn="ct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防災計画</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rowSpan="2">
                  <a:txBody>
                    <a:bodyPr/>
                    <a:lstStyle/>
                    <a:p>
                      <a:pPr algn="ctr" fontAlgn="ctr"/>
                      <a:r>
                        <a:rPr lang="zh-TW" altLang="en-US" sz="1800" b="0" i="0" u="none" strike="noStrike" dirty="0" smtClean="0">
                          <a:solidFill>
                            <a:srgbClr val="000000"/>
                          </a:solidFill>
                          <a:effectLst/>
                          <a:latin typeface="游ゴシック" panose="020B0400000000000000" pitchFamily="50" charset="-128"/>
                          <a:ea typeface="游ゴシック" panose="020B0400000000000000" pitchFamily="50" charset="-128"/>
                        </a:rPr>
                        <a:t>       業務</a:t>
                      </a:r>
                      <a:r>
                        <a:rPr lang="zh-TW" altLang="en-US" sz="1800" b="0" i="0" u="none" strike="noStrike" dirty="0">
                          <a:solidFill>
                            <a:srgbClr val="000000"/>
                          </a:solidFill>
                          <a:effectLst/>
                          <a:latin typeface="游ゴシック" panose="020B0400000000000000" pitchFamily="50" charset="-128"/>
                          <a:ea typeface="游ゴシック" panose="020B0400000000000000" pitchFamily="50" charset="-128"/>
                        </a:rPr>
                        <a:t>継続計画</a:t>
                      </a:r>
                      <a:r>
                        <a:rPr lang="en-US" altLang="zh-TW" sz="1800" b="0" i="0" u="none" strike="noStrike" dirty="0">
                          <a:solidFill>
                            <a:srgbClr val="000000"/>
                          </a:solidFill>
                          <a:effectLst/>
                          <a:latin typeface="游ゴシック" panose="020B0400000000000000" pitchFamily="50" charset="-128"/>
                          <a:ea typeface="游ゴシック" panose="020B0400000000000000" pitchFamily="50" charset="-128"/>
                        </a:rPr>
                        <a:t>(BCP</a:t>
                      </a:r>
                      <a:r>
                        <a:rPr lang="en-US" altLang="zh-TW" sz="1800" b="0" i="0" u="none" strike="noStrike" dirty="0" smtClean="0">
                          <a:solidFill>
                            <a:srgbClr val="000000"/>
                          </a:solidFill>
                          <a:effectLst/>
                          <a:latin typeface="游ゴシック" panose="020B0400000000000000" pitchFamily="50" charset="-128"/>
                          <a:ea typeface="游ゴシック" panose="020B0400000000000000" pitchFamily="50" charset="-128"/>
                        </a:rPr>
                        <a:t>)</a:t>
                      </a:r>
                    </a:p>
                    <a:p>
                      <a:pPr algn="ctr" fontAlgn="ctr"/>
                      <a:r>
                        <a:rPr lang="ja-JP" altLang="en-US" sz="18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en-US" altLang="ja-JP" sz="18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ja-JP" altLang="en-US" sz="1800" b="0" i="0" u="none" strike="noStrike" dirty="0" smtClean="0">
                          <a:solidFill>
                            <a:srgbClr val="000000"/>
                          </a:solidFill>
                          <a:effectLst/>
                          <a:latin typeface="游ゴシック" panose="020B0400000000000000" pitchFamily="50" charset="-128"/>
                          <a:ea typeface="游ゴシック" panose="020B0400000000000000" pitchFamily="50" charset="-128"/>
                        </a:rPr>
                        <a:t>災害にかかる計画 </a:t>
                      </a:r>
                      <a:endParaRPr lang="en-US" altLang="zh-TW" sz="1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7520555"/>
                  </a:ext>
                </a:extLst>
              </a:tr>
              <a:tr h="257251">
                <a:tc vMerge="1">
                  <a:txBody>
                    <a:bodyPr/>
                    <a:lstStyle/>
                    <a:p>
                      <a:endParaRPr kumimoji="1" lang="ja-JP" altLang="en-US"/>
                    </a:p>
                  </a:txBody>
                  <a:tcPr/>
                </a:tc>
                <a:tc>
                  <a:txBody>
                    <a:bodyPr/>
                    <a:lstStyle/>
                    <a:p>
                      <a:pPr algn="ctr" fontAlgn="ctr"/>
                      <a:r>
                        <a:rPr lang="zh-TW" altLang="en-US" sz="1800" b="0" i="0" u="none" strike="noStrike">
                          <a:solidFill>
                            <a:srgbClr val="000000"/>
                          </a:solidFill>
                          <a:effectLst/>
                          <a:latin typeface="游ゴシック" panose="020B0400000000000000" pitchFamily="50" charset="-128"/>
                          <a:ea typeface="游ゴシック" panose="020B0400000000000000" pitchFamily="50" charset="-128"/>
                        </a:rPr>
                        <a:t>非常災害対策計画</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消防計画</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800" b="0" i="0" u="none" strike="noStrike" dirty="0">
                          <a:solidFill>
                            <a:srgbClr val="000000"/>
                          </a:solidFill>
                          <a:effectLst/>
                          <a:latin typeface="游ゴシック" panose="020B0400000000000000" pitchFamily="50" charset="-128"/>
                          <a:ea typeface="游ゴシック" panose="020B0400000000000000" pitchFamily="50" charset="-128"/>
                        </a:rPr>
                        <a:t>避難確保計画</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831794429"/>
                  </a:ext>
                </a:extLst>
              </a:tr>
              <a:tr h="892739">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対象施設等</a:t>
                      </a: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・入所系施設、</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事業所</a:t>
                      </a:r>
                      <a:endPar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通所系事業所</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・小規模多機能型居宅介護事業所</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・看護小規模多機能型居宅介護事業所</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多数の者が出入、勤務、又は居住する防火対象物</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町防災計画に記載された要配慮者利用施設　</a:t>
                      </a:r>
                      <a:endPar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該当なし</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全ての</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介護</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施設、事業所</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3988198"/>
                  </a:ext>
                </a:extLst>
              </a:tr>
              <a:tr h="308146">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対象災害</a:t>
                      </a: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地域・地形を考慮して起こりうる災害</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火災、地震等</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500" b="0" i="0" u="none" strike="noStrike" dirty="0">
                          <a:solidFill>
                            <a:srgbClr val="000000"/>
                          </a:solidFill>
                          <a:effectLst/>
                          <a:latin typeface="游ゴシック" panose="020B0400000000000000" pitchFamily="50" charset="-128"/>
                          <a:ea typeface="游ゴシック" panose="020B0400000000000000" pitchFamily="50" charset="-128"/>
                        </a:rPr>
                        <a:t>風水害、土砂災害</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自然災害</a:t>
                      </a:r>
                      <a:endPar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2504057"/>
                  </a:ext>
                </a:extLst>
              </a:tr>
              <a:tr h="509794">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主な目的</a:t>
                      </a: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・身体、生命</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の安全</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確保　・</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物的被害の軽減</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・重要な業務を中断させない</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・業務を中断しても可能な限り</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短期間</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で</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復旧させる</a:t>
                      </a: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9835116"/>
                  </a:ext>
                </a:extLst>
              </a:tr>
              <a:tr h="1863021">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主</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な</a:t>
                      </a:r>
                      <a:endPar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記載事項</a:t>
                      </a: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・施設・事業所の立地条件</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・災害に関する情報の入手方法</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・災害時の連絡先と通信手段の確認</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・避難を開始する時期と判断基準</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・避難場所、避難経路、避難方法</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・災害時の人員体制</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・指揮</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系統、・</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関係機関との連携体制</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・食料，防災資機材等の</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備蓄　　　　等</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・自衛消防組織</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・防火管理者</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・消防設備</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整備</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経路確保</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・避難経路</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訓練</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　　　　　　等</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・有するリスク</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・防災体制</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・情報収集と伝達</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・避難先、経路、方法</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・避難用設備備品</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・防災教育と</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訓練</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　　　　　　等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360363" indent="-360363"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（総論）リスクの把握、優先業務の選定　</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等</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marL="360363" indent="-360363"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平常時の対応</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）建物</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・設備の安全対策、</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衛生面</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の</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対策、電気</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・ガス・水道・通信・</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システム停止時の対策、必需品</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の備蓄、資金対策　</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等</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marL="360363" indent="-360363"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緊急時の対応）</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rPr>
                        <a:t>BCP</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発動基準、対応体制、安否確認、</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職員参集</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基準</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、重要</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業務の継続、復旧</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対応、</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　等</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marL="360363" indent="-360363"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他施設、地域との連携）</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0826373"/>
                  </a:ext>
                </a:extLst>
              </a:tr>
              <a:tr h="447897">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実施</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事項</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・避難、救出、その他の訓練</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・消火、通報、避難の訓練</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・避難訓練</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・定期的な訓練（シミュレーション）</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・研修</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2753012"/>
                  </a:ext>
                </a:extLst>
              </a:tr>
            </a:tbl>
          </a:graphicData>
        </a:graphic>
      </p:graphicFrame>
      <p:sp>
        <p:nvSpPr>
          <p:cNvPr id="10" name="角丸四角形 9"/>
          <p:cNvSpPr/>
          <p:nvPr/>
        </p:nvSpPr>
        <p:spPr>
          <a:xfrm>
            <a:off x="0" y="434055"/>
            <a:ext cx="3352800" cy="30647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ln w="0"/>
                <a:solidFill>
                  <a:schemeClr val="tx1"/>
                </a:solidFill>
                <a:effectLst>
                  <a:outerShdw blurRad="38100" dist="19050" dir="2700000" algn="tl" rotWithShape="0">
                    <a:schemeClr val="dk1">
                      <a:alpha val="40000"/>
                    </a:schemeClr>
                  </a:outerShdw>
                </a:effectLst>
              </a:rPr>
              <a:t>（１）備えておくべき対策</a:t>
            </a:r>
            <a:endParaRPr lang="en-US" altLang="ja-JP" dirty="0">
              <a:ln w="0"/>
              <a:solidFill>
                <a:schemeClr val="tx1"/>
              </a:solidFill>
              <a:effectLst>
                <a:outerShdw blurRad="38100" dist="19050" dir="2700000" algn="tl" rotWithShape="0">
                  <a:schemeClr val="dk1">
                    <a:alpha val="40000"/>
                  </a:schemeClr>
                </a:outerShdw>
              </a:effectLst>
            </a:endParaRPr>
          </a:p>
        </p:txBody>
      </p:sp>
      <p:sp>
        <p:nvSpPr>
          <p:cNvPr id="6" name="角丸四角形 5"/>
          <p:cNvSpPr/>
          <p:nvPr/>
        </p:nvSpPr>
        <p:spPr>
          <a:xfrm>
            <a:off x="0" y="5259426"/>
            <a:ext cx="4435522" cy="23886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n w="0"/>
                <a:solidFill>
                  <a:schemeClr val="tx1"/>
                </a:solidFill>
                <a:effectLst>
                  <a:outerShdw blurRad="38100" dist="19050" dir="2700000" algn="tl" rotWithShape="0">
                    <a:schemeClr val="dk1">
                      <a:alpha val="40000"/>
                    </a:schemeClr>
                  </a:outerShdw>
                </a:effectLst>
              </a:rPr>
              <a:t>（２）災害発生時における被災状況報告</a:t>
            </a:r>
            <a:endParaRPr lang="en-US" altLang="ja-JP" dirty="0">
              <a:ln w="0"/>
              <a:solidFill>
                <a:schemeClr val="tx1"/>
              </a:solidFill>
              <a:effectLst>
                <a:outerShdw blurRad="38100" dist="19050" dir="2700000" algn="tl" rotWithShape="0">
                  <a:schemeClr val="dk1">
                    <a:alpha val="40000"/>
                  </a:schemeClr>
                </a:outerShdw>
              </a:effectLst>
            </a:endParaRPr>
          </a:p>
        </p:txBody>
      </p:sp>
      <p:pic>
        <p:nvPicPr>
          <p:cNvPr id="14" name="オーディオ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74716112"/>
      </p:ext>
    </p:extLst>
  </p:cSld>
  <p:clrMapOvr>
    <a:masterClrMapping/>
  </p:clrMapOvr>
  <mc:AlternateContent xmlns:mc="http://schemas.openxmlformats.org/markup-compatibility/2006" xmlns:p14="http://schemas.microsoft.com/office/powerpoint/2010/main">
    <mc:Choice Requires="p14">
      <p:transition spd="slow" p14:dur="2000" advTm="86215"/>
    </mc:Choice>
    <mc:Fallback xmlns="">
      <p:transition spd="slow" advTm="86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28</a:t>
            </a:fld>
            <a:endParaRPr kumimoji="1" lang="ja-JP" altLang="en-US" dirty="0"/>
          </a:p>
        </p:txBody>
      </p:sp>
      <p:sp>
        <p:nvSpPr>
          <p:cNvPr id="4" name="タイトル 1"/>
          <p:cNvSpPr txBox="1">
            <a:spLocks/>
          </p:cNvSpPr>
          <p:nvPr/>
        </p:nvSpPr>
        <p:spPr>
          <a:xfrm>
            <a:off x="0" y="0"/>
            <a:ext cx="12192000" cy="48702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１０</a:t>
            </a:r>
            <a:r>
              <a:rPr lang="ja-JP" altLang="en-US" sz="2400" b="1" dirty="0"/>
              <a:t>　</a:t>
            </a:r>
            <a:r>
              <a:rPr lang="ja-JP" altLang="en-US" sz="2400" b="1" dirty="0" smtClean="0"/>
              <a:t>感染症対策について</a:t>
            </a:r>
            <a:r>
              <a:rPr lang="ja-JP" altLang="en-US" sz="2400" b="1" dirty="0"/>
              <a:t>　</a:t>
            </a:r>
            <a:endParaRPr lang="en-US" altLang="ja-JP" sz="2400" b="1" dirty="0"/>
          </a:p>
        </p:txBody>
      </p:sp>
      <p:sp>
        <p:nvSpPr>
          <p:cNvPr id="10" name="正方形/長方形 9"/>
          <p:cNvSpPr/>
          <p:nvPr/>
        </p:nvSpPr>
        <p:spPr>
          <a:xfrm>
            <a:off x="0" y="524685"/>
            <a:ext cx="12192000" cy="369332"/>
          </a:xfrm>
          <a:prstGeom prst="rect">
            <a:avLst/>
          </a:prstGeom>
        </p:spPr>
        <p:txBody>
          <a:bodyPr wrap="square">
            <a:spAutoFit/>
          </a:bodyPr>
          <a:lstStyle/>
          <a:p>
            <a:endParaRPr lang="en-US" altLang="ja-JP" dirty="0">
              <a:latin typeface="HGSｺﾞｼｯｸM" panose="020B0600000000000000" pitchFamily="50" charset="-128"/>
              <a:ea typeface="HGSｺﾞｼｯｸM" panose="020B0600000000000000" pitchFamily="50" charset="-128"/>
            </a:endParaRPr>
          </a:p>
        </p:txBody>
      </p:sp>
      <p:sp>
        <p:nvSpPr>
          <p:cNvPr id="14" name="正方形/長方形 13"/>
          <p:cNvSpPr/>
          <p:nvPr/>
        </p:nvSpPr>
        <p:spPr>
          <a:xfrm>
            <a:off x="0" y="625525"/>
            <a:ext cx="12192000" cy="6324808"/>
          </a:xfrm>
          <a:prstGeom prst="rect">
            <a:avLst/>
          </a:prstGeom>
        </p:spPr>
        <p:txBody>
          <a:bodyPr wrap="square">
            <a:spAutoFit/>
          </a:bodyPr>
          <a:lstStyle/>
          <a:p>
            <a:r>
              <a:rPr lang="ja-JP" altLang="en-US" dirty="0" smtClean="0"/>
              <a:t>　</a:t>
            </a:r>
            <a:r>
              <a:rPr lang="ja-JP" altLang="en-US" sz="2000" dirty="0" smtClean="0"/>
              <a:t>高齢者</a:t>
            </a:r>
            <a:r>
              <a:rPr lang="ja-JP" altLang="en-US" sz="2000" dirty="0"/>
              <a:t>は、感染症等に対する抵抗力が弱く、また、罹患することにより重篤化しやすいことから、特に注意が必要</a:t>
            </a:r>
            <a:r>
              <a:rPr lang="ja-JP" altLang="en-US" sz="2000" dirty="0" smtClean="0"/>
              <a:t>です。介護</a:t>
            </a:r>
            <a:r>
              <a:rPr lang="ja-JP" altLang="en-US" sz="2000" dirty="0"/>
              <a:t>サービス事業所</a:t>
            </a:r>
            <a:r>
              <a:rPr lang="ja-JP" altLang="en-US" sz="2000" dirty="0" smtClean="0"/>
              <a:t>には</a:t>
            </a:r>
            <a:r>
              <a:rPr lang="ja-JP" altLang="en-US" sz="2000" dirty="0"/>
              <a:t>、</a:t>
            </a:r>
            <a:r>
              <a:rPr lang="ja-JP" altLang="en-US" sz="2000" dirty="0" smtClean="0"/>
              <a:t>感染症対策として、次の措置が義務付けられています。</a:t>
            </a:r>
            <a:endParaRPr lang="en-US" altLang="ja-JP" sz="2000" dirty="0" smtClean="0"/>
          </a:p>
          <a:p>
            <a:pPr marL="539750" indent="-276225"/>
            <a:endParaRPr lang="en-US" altLang="ja-JP" sz="1000" dirty="0" smtClean="0"/>
          </a:p>
          <a:p>
            <a:pPr marL="539750" indent="-276225"/>
            <a:r>
              <a:rPr lang="ja-JP" altLang="en-US" sz="2000" dirty="0" smtClean="0"/>
              <a:t>① 感染症</a:t>
            </a:r>
            <a:r>
              <a:rPr lang="ja-JP" altLang="en-US" sz="2000" dirty="0"/>
              <a:t>の予防及びまん延の防止の</a:t>
            </a:r>
            <a:r>
              <a:rPr lang="ja-JP" altLang="en-US" sz="2000" dirty="0" smtClean="0"/>
              <a:t>ために、次の措置を講じること。</a:t>
            </a:r>
            <a:endParaRPr lang="en-US" altLang="ja-JP" sz="2000" dirty="0"/>
          </a:p>
          <a:p>
            <a:pPr marL="804863" indent="-360363"/>
            <a:r>
              <a:rPr lang="ja-JP" altLang="en-US" sz="2000" dirty="0" smtClean="0"/>
              <a:t>ア）感染症の予防及びまん延の防止のための対策を検討する委員会による定期的検討と、その結果を従業者に周知すること。</a:t>
            </a:r>
            <a:endParaRPr lang="en-US" altLang="ja-JP" sz="2000" dirty="0" smtClean="0"/>
          </a:p>
          <a:p>
            <a:pPr marL="804863" indent="-360363"/>
            <a:r>
              <a:rPr lang="ja-JP" altLang="en-US" sz="2000" dirty="0"/>
              <a:t>イ）</a:t>
            </a:r>
            <a:r>
              <a:rPr lang="ja-JP" altLang="en-US" sz="2000" dirty="0" smtClean="0"/>
              <a:t>感染症</a:t>
            </a:r>
            <a:r>
              <a:rPr lang="ja-JP" altLang="en-US" sz="2000" dirty="0"/>
              <a:t>の予防及びまん延の防止のため</a:t>
            </a:r>
            <a:r>
              <a:rPr lang="ja-JP" altLang="en-US" sz="2000" dirty="0" smtClean="0"/>
              <a:t>の指針を整備すること。</a:t>
            </a:r>
            <a:endParaRPr lang="en-US" altLang="ja-JP" sz="2000" dirty="0"/>
          </a:p>
          <a:p>
            <a:pPr marL="804863" indent="-360363"/>
            <a:r>
              <a:rPr lang="ja-JP" altLang="en-US" sz="2000" dirty="0"/>
              <a:t>ウ）</a:t>
            </a:r>
            <a:r>
              <a:rPr lang="ja-JP" altLang="en-US" sz="2000" dirty="0" smtClean="0"/>
              <a:t>感染症</a:t>
            </a:r>
            <a:r>
              <a:rPr lang="ja-JP" altLang="en-US" sz="2000" dirty="0"/>
              <a:t>の予防及びまん延の防止のため</a:t>
            </a:r>
            <a:r>
              <a:rPr lang="ja-JP" altLang="en-US" sz="2000" dirty="0" smtClean="0"/>
              <a:t>の研修及び訓練を定期的に実施すること。</a:t>
            </a:r>
            <a:endParaRPr lang="en-US" altLang="ja-JP" sz="2000" dirty="0"/>
          </a:p>
          <a:p>
            <a:pPr marL="623888" indent="-360363"/>
            <a:r>
              <a:rPr lang="ja-JP" altLang="en-US" sz="2000" dirty="0" smtClean="0"/>
              <a:t>② 感染症に係る業務継続計画に関する次の措置を講じること。</a:t>
            </a:r>
            <a:endParaRPr lang="en-US" altLang="ja-JP" sz="2000" dirty="0" smtClean="0"/>
          </a:p>
          <a:p>
            <a:pPr marL="723900" indent="-263525"/>
            <a:r>
              <a:rPr lang="ja-JP" altLang="en-US" sz="2000" dirty="0" smtClean="0"/>
              <a:t>ア）業務継続計画を作成すること。</a:t>
            </a:r>
            <a:endParaRPr lang="en-US" altLang="ja-JP" sz="2000" dirty="0" smtClean="0"/>
          </a:p>
          <a:p>
            <a:pPr marL="723900" indent="-263525"/>
            <a:r>
              <a:rPr lang="ja-JP" altLang="en-US" sz="2000" dirty="0"/>
              <a:t>イ）</a:t>
            </a:r>
            <a:r>
              <a:rPr lang="ja-JP" altLang="en-US" sz="2000" dirty="0" smtClean="0"/>
              <a:t>業務継続計画を周知し、必要な研修及び訓練を定期的に実施すること。</a:t>
            </a:r>
            <a:endParaRPr lang="en-US" altLang="ja-JP" sz="2000" dirty="0" smtClean="0"/>
          </a:p>
          <a:p>
            <a:pPr marL="723900" indent="-263525"/>
            <a:r>
              <a:rPr lang="ja-JP" altLang="en-US" sz="2000" dirty="0"/>
              <a:t>ウ）</a:t>
            </a:r>
            <a:r>
              <a:rPr lang="ja-JP" altLang="en-US" sz="2000" dirty="0" smtClean="0"/>
              <a:t>必要に応じ、業務継続計画の変更を行うこと。</a:t>
            </a:r>
            <a:endParaRPr lang="ja-JP" altLang="en-US" sz="2000" dirty="0"/>
          </a:p>
          <a:p>
            <a:endParaRPr lang="en-US" altLang="ja-JP" sz="500" dirty="0" smtClean="0"/>
          </a:p>
          <a:p>
            <a:endParaRPr lang="en-US" altLang="ja-JP" sz="2000" dirty="0" smtClean="0"/>
          </a:p>
          <a:p>
            <a:r>
              <a:rPr lang="ja-JP" altLang="en-US" sz="1900" dirty="0" smtClean="0"/>
              <a:t>厚生</a:t>
            </a:r>
            <a:r>
              <a:rPr lang="ja-JP" altLang="en-US" sz="1900" dirty="0"/>
              <a:t>労働省</a:t>
            </a:r>
            <a:r>
              <a:rPr lang="ja-JP" altLang="en-US" sz="1900" dirty="0" smtClean="0"/>
              <a:t>ホームページに次の資料が掲載されています。</a:t>
            </a:r>
            <a:r>
              <a:rPr lang="ja-JP" altLang="en-US" sz="1900" dirty="0"/>
              <a:t>　</a:t>
            </a:r>
            <a:endParaRPr lang="en-US" altLang="ja-JP" sz="1900" dirty="0" smtClean="0"/>
          </a:p>
          <a:p>
            <a:r>
              <a:rPr lang="ja-JP" altLang="en-US" sz="1900" dirty="0" smtClean="0"/>
              <a:t>〇 </a:t>
            </a:r>
            <a:r>
              <a:rPr lang="ja-JP" altLang="en-US" sz="1900" dirty="0"/>
              <a:t>介護施設・事業所における業務継続計画（ＢＣＰ）作成支援に関する</a:t>
            </a:r>
            <a:r>
              <a:rPr lang="ja-JP" altLang="en-US" sz="1900" dirty="0" smtClean="0"/>
              <a:t>研修（</a:t>
            </a:r>
            <a:r>
              <a:rPr lang="ja-JP" altLang="en-US" sz="1900" dirty="0"/>
              <a:t>ガイドライン資料と研修動画</a:t>
            </a:r>
            <a:r>
              <a:rPr lang="ja-JP" altLang="en-US" sz="1900" dirty="0" smtClean="0"/>
              <a:t>）</a:t>
            </a:r>
            <a:endParaRPr lang="en-US" altLang="ja-JP" sz="1900" dirty="0" smtClean="0"/>
          </a:p>
          <a:p>
            <a:pPr marL="179388"/>
            <a:r>
              <a:rPr lang="en-US" altLang="ja-JP" dirty="0" smtClean="0">
                <a:hlinkClick r:id="rId4"/>
              </a:rPr>
              <a:t>https://www.mhlw.go.jp/stf/seisakunitsuite/bunya/hukushi_kaigo/kaigo_koureisha/douga_00002.html</a:t>
            </a:r>
            <a:endParaRPr lang="en-US" altLang="ja-JP" dirty="0" smtClean="0"/>
          </a:p>
          <a:p>
            <a:r>
              <a:rPr lang="ja-JP" altLang="en-US" sz="1900" dirty="0" smtClean="0"/>
              <a:t>〇「</a:t>
            </a:r>
            <a:r>
              <a:rPr lang="ja-JP" altLang="en-US" sz="1900" dirty="0"/>
              <a:t>介護事業所等向けの新型コロナウイルス感染症対策等まとめページ</a:t>
            </a:r>
            <a:r>
              <a:rPr lang="ja-JP" altLang="en-US" sz="1900" dirty="0" smtClean="0"/>
              <a:t>」</a:t>
            </a:r>
            <a:endParaRPr lang="en-US" altLang="ja-JP" sz="1900" dirty="0"/>
          </a:p>
          <a:p>
            <a:pPr marL="95250"/>
            <a:r>
              <a:rPr lang="en-US" altLang="ja-JP" dirty="0" smtClean="0">
                <a:hlinkClick r:id="rId5"/>
              </a:rPr>
              <a:t>https</a:t>
            </a:r>
            <a:r>
              <a:rPr lang="en-US" altLang="ja-JP" dirty="0">
                <a:hlinkClick r:id="rId5"/>
              </a:rPr>
              <a:t>://www.mhlw.go.jp/stf/seisakunitsuite/bunya/hukushi_kaigo/kaigo_koureisha/taisakumatome_13635.html</a:t>
            </a:r>
            <a:endParaRPr lang="en-US" altLang="ja-JP" dirty="0"/>
          </a:p>
          <a:p>
            <a:pPr marL="539750"/>
            <a:r>
              <a:rPr lang="ja-JP" altLang="en-US" sz="1900" dirty="0" smtClean="0"/>
              <a:t>次の感染</a:t>
            </a:r>
            <a:r>
              <a:rPr lang="ja-JP" altLang="en-US" sz="1900" dirty="0"/>
              <a:t>対策</a:t>
            </a:r>
            <a:r>
              <a:rPr lang="ja-JP" altLang="en-US" sz="1900" dirty="0" smtClean="0"/>
              <a:t>マニュアル等が</a:t>
            </a:r>
            <a:r>
              <a:rPr lang="ja-JP" altLang="en-US" sz="1900" dirty="0"/>
              <a:t>掲載されています。</a:t>
            </a:r>
            <a:endParaRPr lang="en-US" altLang="ja-JP" sz="1900" dirty="0">
              <a:hlinkClick r:id="rId5"/>
            </a:endParaRPr>
          </a:p>
          <a:p>
            <a:pPr marL="539750"/>
            <a:r>
              <a:rPr lang="ja-JP" altLang="en-US" sz="1900" dirty="0" smtClean="0"/>
              <a:t>・介護現場における感染対策の手引き　第</a:t>
            </a:r>
            <a:r>
              <a:rPr lang="en-US" altLang="ja-JP" sz="1900" dirty="0" smtClean="0"/>
              <a:t>3</a:t>
            </a:r>
            <a:r>
              <a:rPr lang="ja-JP" altLang="en-US" sz="1900" dirty="0" smtClean="0"/>
              <a:t>版（厚生労働省老健局　令和</a:t>
            </a:r>
            <a:r>
              <a:rPr lang="en-US" altLang="ja-JP" sz="1900" dirty="0" smtClean="0"/>
              <a:t>5</a:t>
            </a:r>
            <a:r>
              <a:rPr lang="ja-JP" altLang="en-US" sz="1900" dirty="0" smtClean="0"/>
              <a:t>年</a:t>
            </a:r>
            <a:r>
              <a:rPr lang="en-US" altLang="ja-JP" sz="1900" dirty="0" smtClean="0"/>
              <a:t>9</a:t>
            </a:r>
            <a:r>
              <a:rPr lang="ja-JP" altLang="en-US" sz="1900" dirty="0" smtClean="0"/>
              <a:t>月）</a:t>
            </a:r>
            <a:endParaRPr lang="en-US" altLang="ja-JP" sz="1900" dirty="0" smtClean="0"/>
          </a:p>
          <a:p>
            <a:pPr marL="539750"/>
            <a:r>
              <a:rPr lang="ja-JP" altLang="en-US" sz="1900" dirty="0" smtClean="0"/>
              <a:t>・概要版　介護職員のための感染対策マニュアル（令和</a:t>
            </a:r>
            <a:r>
              <a:rPr lang="en-US" altLang="ja-JP" sz="1900" dirty="0" smtClean="0"/>
              <a:t>5</a:t>
            </a:r>
            <a:r>
              <a:rPr lang="ja-JP" altLang="en-US" sz="1900" dirty="0" smtClean="0"/>
              <a:t>年</a:t>
            </a:r>
            <a:r>
              <a:rPr lang="en-US" altLang="ja-JP" sz="1900" dirty="0" smtClean="0"/>
              <a:t>12</a:t>
            </a:r>
            <a:r>
              <a:rPr lang="ja-JP" altLang="en-US" sz="1900" dirty="0" smtClean="0"/>
              <a:t>月作成）（施設系）（</a:t>
            </a:r>
            <a:r>
              <a:rPr lang="ja-JP" altLang="en-US" sz="1900" dirty="0"/>
              <a:t>通所</a:t>
            </a:r>
            <a:r>
              <a:rPr lang="ja-JP" altLang="en-US" sz="1900" dirty="0" smtClean="0"/>
              <a:t>系）（訪問系）</a:t>
            </a:r>
            <a:endParaRPr lang="en-US" altLang="ja-JP" sz="1900"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27126520"/>
      </p:ext>
    </p:extLst>
  </p:cSld>
  <p:clrMapOvr>
    <a:masterClrMapping/>
  </p:clrMapOvr>
  <mc:AlternateContent xmlns:mc="http://schemas.openxmlformats.org/markup-compatibility/2006" xmlns:p14="http://schemas.microsoft.com/office/powerpoint/2010/main">
    <mc:Choice Requires="p14">
      <p:transition spd="slow" p14:dur="2000" advTm="49084"/>
    </mc:Choice>
    <mc:Fallback xmlns="">
      <p:transition spd="slow" advTm="49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631328"/>
            <a:ext cx="12192000" cy="6124754"/>
          </a:xfrm>
          <a:prstGeom prst="rect">
            <a:avLst/>
          </a:prstGeom>
        </p:spPr>
        <p:txBody>
          <a:bodyPr wrap="square">
            <a:spAutoFit/>
          </a:bodyPr>
          <a:lstStyle/>
          <a:p>
            <a:pPr marL="179388" indent="-179388"/>
            <a:r>
              <a:rPr lang="ja-JP" altLang="en-US" sz="2000" dirty="0" smtClean="0">
                <a:solidFill>
                  <a:srgbClr val="000000"/>
                </a:solidFill>
              </a:rPr>
              <a:t>■「</a:t>
            </a:r>
            <a:r>
              <a:rPr lang="ja-JP" altLang="en-US" sz="2000" dirty="0">
                <a:solidFill>
                  <a:srgbClr val="000000"/>
                </a:solidFill>
              </a:rPr>
              <a:t>介護サービス情報の公表」は、介護サービス事業者のサービス内容や運営状況に関する</a:t>
            </a:r>
            <a:r>
              <a:rPr lang="ja-JP" altLang="en-US" sz="2000" dirty="0" smtClean="0">
                <a:solidFill>
                  <a:srgbClr val="000000"/>
                </a:solidFill>
              </a:rPr>
              <a:t>情報を公表</a:t>
            </a:r>
            <a:r>
              <a:rPr lang="ja-JP" altLang="en-US" sz="2000" dirty="0">
                <a:solidFill>
                  <a:srgbClr val="000000"/>
                </a:solidFill>
              </a:rPr>
              <a:t>する制度です。</a:t>
            </a:r>
          </a:p>
          <a:p>
            <a:pPr marL="179388"/>
            <a:r>
              <a:rPr lang="ja-JP" altLang="en-US" sz="2000" dirty="0">
                <a:solidFill>
                  <a:srgbClr val="000000"/>
                </a:solidFill>
              </a:rPr>
              <a:t>　</a:t>
            </a:r>
            <a:r>
              <a:rPr lang="ja-JP" altLang="en-US" sz="2000" dirty="0" smtClean="0">
                <a:solidFill>
                  <a:srgbClr val="000000"/>
                </a:solidFill>
              </a:rPr>
              <a:t>介護</a:t>
            </a:r>
            <a:r>
              <a:rPr lang="ja-JP" altLang="en-US" sz="2000" dirty="0">
                <a:solidFill>
                  <a:srgbClr val="000000"/>
                </a:solidFill>
              </a:rPr>
              <a:t>サービスの利用者等が公表されたサービス事業者の情報を比較検討することにより、</a:t>
            </a:r>
            <a:r>
              <a:rPr lang="ja-JP" altLang="en-US" sz="2000" dirty="0" smtClean="0">
                <a:solidFill>
                  <a:srgbClr val="000000"/>
                </a:solidFill>
              </a:rPr>
              <a:t>利用者</a:t>
            </a:r>
            <a:r>
              <a:rPr lang="ja-JP" altLang="en-US" sz="2000" dirty="0">
                <a:solidFill>
                  <a:srgbClr val="000000"/>
                </a:solidFill>
              </a:rPr>
              <a:t>等の主体的な</a:t>
            </a:r>
            <a:r>
              <a:rPr lang="ja-JP" altLang="en-US" sz="2000" dirty="0" smtClean="0">
                <a:solidFill>
                  <a:srgbClr val="000000"/>
                </a:solidFill>
              </a:rPr>
              <a:t>事</a:t>
            </a:r>
            <a:r>
              <a:rPr lang="ja-JP" altLang="en-US" sz="2000" dirty="0">
                <a:solidFill>
                  <a:srgbClr val="000000"/>
                </a:solidFill>
              </a:rPr>
              <a:t>　</a:t>
            </a:r>
            <a:r>
              <a:rPr lang="ja-JP" altLang="en-US" sz="2000" dirty="0" smtClean="0">
                <a:solidFill>
                  <a:srgbClr val="000000"/>
                </a:solidFill>
              </a:rPr>
              <a:t>業者</a:t>
            </a:r>
            <a:r>
              <a:rPr lang="ja-JP" altLang="en-US" sz="2000" dirty="0">
                <a:solidFill>
                  <a:srgbClr val="000000"/>
                </a:solidFill>
              </a:rPr>
              <a:t>の選択を可能にすることを目的としています。</a:t>
            </a:r>
          </a:p>
          <a:p>
            <a:r>
              <a:rPr lang="ja-JP" altLang="en-US" sz="2000" dirty="0">
                <a:solidFill>
                  <a:srgbClr val="000000"/>
                </a:solidFill>
              </a:rPr>
              <a:t>　</a:t>
            </a:r>
            <a:r>
              <a:rPr lang="ja-JP" altLang="en-US" sz="2000" dirty="0" smtClean="0">
                <a:solidFill>
                  <a:srgbClr val="000000"/>
                </a:solidFill>
              </a:rPr>
              <a:t>　対象事</a:t>
            </a:r>
            <a:r>
              <a:rPr lang="ja-JP" altLang="en-US" sz="2000" dirty="0">
                <a:solidFill>
                  <a:srgbClr val="000000"/>
                </a:solidFill>
              </a:rPr>
              <a:t>業者は、介護サービス情報の報告が義務付けられています</a:t>
            </a:r>
            <a:r>
              <a:rPr lang="ja-JP" altLang="en-US" sz="2000" dirty="0" smtClean="0">
                <a:solidFill>
                  <a:srgbClr val="000000"/>
                </a:solidFill>
              </a:rPr>
              <a:t>。</a:t>
            </a:r>
            <a:endParaRPr lang="en-US" altLang="ja-JP" sz="2000" dirty="0" smtClean="0">
              <a:solidFill>
                <a:srgbClr val="000000"/>
              </a:solidFill>
            </a:endParaRPr>
          </a:p>
          <a:p>
            <a:pPr indent="179388"/>
            <a:r>
              <a:rPr lang="ja-JP" altLang="en-US" sz="2000" dirty="0" smtClean="0">
                <a:solidFill>
                  <a:srgbClr val="000000"/>
                </a:solidFill>
              </a:rPr>
              <a:t>情報</a:t>
            </a:r>
            <a:r>
              <a:rPr lang="ja-JP" altLang="en-US" sz="2000" dirty="0">
                <a:solidFill>
                  <a:srgbClr val="000000"/>
                </a:solidFill>
              </a:rPr>
              <a:t>公表をすること等に</a:t>
            </a:r>
            <a:r>
              <a:rPr lang="ja-JP" altLang="en-US" sz="2000" dirty="0" smtClean="0">
                <a:solidFill>
                  <a:srgbClr val="000000"/>
                </a:solidFill>
              </a:rPr>
              <a:t>より事</a:t>
            </a:r>
            <a:r>
              <a:rPr lang="ja-JP" altLang="en-US" sz="2000" dirty="0">
                <a:solidFill>
                  <a:srgbClr val="000000"/>
                </a:solidFill>
              </a:rPr>
              <a:t>業者のサービスの質の</a:t>
            </a:r>
            <a:r>
              <a:rPr lang="ja-JP" altLang="en-US" sz="2000" dirty="0" smtClean="0">
                <a:solidFill>
                  <a:srgbClr val="000000"/>
                </a:solidFill>
              </a:rPr>
              <a:t>向上へ</a:t>
            </a:r>
            <a:r>
              <a:rPr lang="ja-JP" altLang="en-US" sz="2000" dirty="0">
                <a:solidFill>
                  <a:srgbClr val="000000"/>
                </a:solidFill>
              </a:rPr>
              <a:t>の効果が期待されています</a:t>
            </a:r>
            <a:r>
              <a:rPr lang="ja-JP" altLang="en-US" sz="2000" dirty="0" smtClean="0">
                <a:solidFill>
                  <a:srgbClr val="000000"/>
                </a:solidFill>
              </a:rPr>
              <a:t>。</a:t>
            </a:r>
            <a:endParaRPr lang="en-US" altLang="ja-JP" sz="2000" dirty="0" smtClean="0">
              <a:solidFill>
                <a:srgbClr val="000000"/>
              </a:solidFill>
            </a:endParaRPr>
          </a:p>
          <a:p>
            <a:endParaRPr lang="en-US" altLang="ja-JP" dirty="0" smtClean="0">
              <a:solidFill>
                <a:srgbClr val="000000"/>
              </a:solidFill>
            </a:endParaRPr>
          </a:p>
          <a:p>
            <a:endParaRPr lang="en-US" altLang="ja-JP" dirty="0">
              <a:solidFill>
                <a:srgbClr val="000000"/>
              </a:solidFill>
            </a:endParaRPr>
          </a:p>
          <a:p>
            <a:endParaRPr lang="en-US" altLang="ja-JP" dirty="0" smtClean="0">
              <a:solidFill>
                <a:srgbClr val="000000"/>
              </a:solidFill>
            </a:endParaRPr>
          </a:p>
          <a:p>
            <a:endParaRPr lang="en-US" altLang="ja-JP" dirty="0" smtClean="0"/>
          </a:p>
          <a:p>
            <a:r>
              <a:rPr lang="ja-JP" altLang="en-US" sz="2000" dirty="0" smtClean="0"/>
              <a:t>■「</a:t>
            </a:r>
            <a:r>
              <a:rPr lang="ja-JP" altLang="en-US" sz="2000" dirty="0"/>
              <a:t>運営情報」欄に</a:t>
            </a:r>
            <a:r>
              <a:rPr lang="ja-JP" altLang="en-US" sz="2000" dirty="0" smtClean="0"/>
              <a:t>、</a:t>
            </a:r>
            <a:endParaRPr lang="en-US" altLang="ja-JP" sz="2000" dirty="0" smtClean="0"/>
          </a:p>
          <a:p>
            <a:r>
              <a:rPr lang="ja-JP" altLang="en-US" sz="2000" dirty="0"/>
              <a:t>　</a:t>
            </a:r>
            <a:r>
              <a:rPr lang="ja-JP" altLang="en-US" sz="2000" dirty="0" smtClean="0"/>
              <a:t>財務</a:t>
            </a:r>
            <a:r>
              <a:rPr lang="ja-JP" altLang="en-US" sz="2000" dirty="0"/>
              <a:t>諸表等を掲載する</a:t>
            </a:r>
            <a:r>
              <a:rPr lang="ja-JP" altLang="en-US" sz="2000" dirty="0" smtClean="0"/>
              <a:t>項目</a:t>
            </a:r>
            <a:endParaRPr lang="en-US" altLang="ja-JP" sz="2000" dirty="0" smtClean="0"/>
          </a:p>
          <a:p>
            <a:r>
              <a:rPr lang="ja-JP" altLang="en-US" sz="2000" dirty="0"/>
              <a:t>　</a:t>
            </a:r>
            <a:r>
              <a:rPr lang="ja-JP" altLang="en-US" sz="2000" dirty="0" smtClean="0"/>
              <a:t>が</a:t>
            </a:r>
            <a:r>
              <a:rPr lang="ja-JP" altLang="en-US" sz="2000" dirty="0"/>
              <a:t>追加されました。</a:t>
            </a:r>
            <a:endParaRPr lang="en-US" altLang="ja-JP" sz="2000" dirty="0" smtClean="0"/>
          </a:p>
          <a:p>
            <a:endParaRPr lang="en-US" altLang="ja-JP" sz="2000" dirty="0" smtClean="0"/>
          </a:p>
          <a:p>
            <a:r>
              <a:rPr lang="ja-JP" altLang="en-US" sz="2000" dirty="0" smtClean="0"/>
              <a:t>■</a:t>
            </a:r>
            <a:r>
              <a:rPr lang="ja-JP" altLang="en-US" sz="2000" dirty="0"/>
              <a:t>「事業所の特色」欄に</a:t>
            </a:r>
            <a:r>
              <a:rPr lang="ja-JP" altLang="en-US" sz="2000" dirty="0" smtClean="0"/>
              <a:t>、</a:t>
            </a:r>
            <a:endParaRPr lang="en-US" altLang="ja-JP" sz="2000" dirty="0" smtClean="0"/>
          </a:p>
          <a:p>
            <a:r>
              <a:rPr lang="ja-JP" altLang="en-US" sz="2000" dirty="0"/>
              <a:t>　</a:t>
            </a:r>
            <a:r>
              <a:rPr lang="ja-JP" altLang="en-US" sz="2000" dirty="0" smtClean="0"/>
              <a:t>運営</a:t>
            </a:r>
            <a:r>
              <a:rPr lang="ja-JP" altLang="en-US" sz="2000" dirty="0"/>
              <a:t>規程の概要等の重要</a:t>
            </a:r>
            <a:r>
              <a:rPr lang="ja-JP" altLang="en-US" sz="2000" dirty="0" smtClean="0"/>
              <a:t>事項</a:t>
            </a:r>
            <a:endParaRPr lang="en-US" altLang="ja-JP" sz="2000" dirty="0" smtClean="0"/>
          </a:p>
          <a:p>
            <a:r>
              <a:rPr lang="ja-JP" altLang="en-US" sz="2000" dirty="0"/>
              <a:t>　</a:t>
            </a:r>
            <a:r>
              <a:rPr lang="ja-JP" altLang="en-US" sz="2000" dirty="0" smtClean="0"/>
              <a:t>を</a:t>
            </a:r>
            <a:r>
              <a:rPr lang="ja-JP" altLang="en-US" sz="2000" dirty="0"/>
              <a:t>掲載可能となりました。</a:t>
            </a:r>
            <a:endParaRPr lang="en-US" altLang="ja-JP" sz="2000" dirty="0"/>
          </a:p>
          <a:p>
            <a:endParaRPr lang="en-US" altLang="ja-JP" sz="2000" dirty="0" smtClean="0"/>
          </a:p>
          <a:p>
            <a:r>
              <a:rPr lang="ja-JP" altLang="en-US" sz="2000" dirty="0" smtClean="0"/>
              <a:t>詳しくは</a:t>
            </a:r>
            <a:endParaRPr lang="en-US" altLang="ja-JP" sz="2000" dirty="0" smtClean="0"/>
          </a:p>
          <a:p>
            <a:r>
              <a:rPr lang="ja-JP" altLang="en-US" sz="2000" dirty="0" smtClean="0"/>
              <a:t>熊本県「介護</a:t>
            </a:r>
            <a:r>
              <a:rPr lang="ja-JP" altLang="en-US" sz="2000" dirty="0"/>
              <a:t>サービス情報の</a:t>
            </a:r>
            <a:r>
              <a:rPr lang="ja-JP" altLang="en-US" sz="2000" dirty="0" smtClean="0"/>
              <a:t>公表」</a:t>
            </a:r>
            <a:r>
              <a:rPr lang="ja-JP" altLang="en-US" sz="2000" dirty="0"/>
              <a:t>　</a:t>
            </a:r>
            <a:r>
              <a:rPr lang="en-US" altLang="ja-JP" sz="2000" dirty="0">
                <a:hlinkClick r:id="rId4"/>
              </a:rPr>
              <a:t>https://</a:t>
            </a:r>
            <a:r>
              <a:rPr lang="en-US" altLang="ja-JP" sz="2000" dirty="0" smtClean="0">
                <a:hlinkClick r:id="rId4"/>
              </a:rPr>
              <a:t>www.pref.kumamoto.jp/soshiki/32/51070.html</a:t>
            </a:r>
            <a:endParaRPr lang="en-US" altLang="ja-JP" sz="2000" dirty="0"/>
          </a:p>
        </p:txBody>
      </p:sp>
      <p:pic>
        <p:nvPicPr>
          <p:cNvPr id="5" name="図 4"/>
          <p:cNvPicPr>
            <a:picLocks noChangeAspect="1"/>
          </p:cNvPicPr>
          <p:nvPr/>
        </p:nvPicPr>
        <p:blipFill>
          <a:blip r:embed="rId5"/>
          <a:stretch>
            <a:fillRect/>
          </a:stretch>
        </p:blipFill>
        <p:spPr>
          <a:xfrm>
            <a:off x="3999096" y="2910328"/>
            <a:ext cx="8010684" cy="3173265"/>
          </a:xfrm>
          <a:prstGeom prst="rect">
            <a:avLst/>
          </a:prstGeom>
        </p:spPr>
      </p:pic>
      <p:sp>
        <p:nvSpPr>
          <p:cNvPr id="6" name="タイトル 1"/>
          <p:cNvSpPr txBox="1">
            <a:spLocks/>
          </p:cNvSpPr>
          <p:nvPr/>
        </p:nvSpPr>
        <p:spPr>
          <a:xfrm>
            <a:off x="0" y="0"/>
            <a:ext cx="12192000" cy="52468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１１</a:t>
            </a:r>
            <a:r>
              <a:rPr lang="ja-JP" altLang="en-US" sz="2400" b="1" dirty="0"/>
              <a:t>　介護サービス情報の公表制度に</a:t>
            </a:r>
            <a:r>
              <a:rPr lang="ja-JP" altLang="en-US" sz="2400" b="1" dirty="0" smtClean="0"/>
              <a:t>ついて</a:t>
            </a:r>
            <a:r>
              <a:rPr lang="ja-JP" altLang="en-US" sz="2400" b="1" dirty="0"/>
              <a:t>　</a:t>
            </a:r>
            <a:endParaRPr lang="en-US" altLang="ja-JP" sz="2400" b="1" dirty="0"/>
          </a:p>
        </p:txBody>
      </p:sp>
      <p:sp>
        <p:nvSpPr>
          <p:cNvPr id="3" name="スライド番号プレースホルダー 2"/>
          <p:cNvSpPr>
            <a:spLocks noGrp="1"/>
          </p:cNvSpPr>
          <p:nvPr>
            <p:ph type="sldNum" sz="quarter" idx="12"/>
          </p:nvPr>
        </p:nvSpPr>
        <p:spPr>
          <a:xfrm>
            <a:off x="9448800" y="6459537"/>
            <a:ext cx="2743200" cy="365125"/>
          </a:xfrm>
        </p:spPr>
        <p:txBody>
          <a:bodyPr/>
          <a:lstStyle/>
          <a:p>
            <a:fld id="{D339279A-9CE5-4E47-B07B-F5EE1F1AD395}" type="slidenum">
              <a:rPr kumimoji="1" lang="ja-JP" altLang="en-US" smtClean="0"/>
              <a:t>29</a:t>
            </a:fld>
            <a:endParaRPr kumimoji="1" lang="ja-JP" altLang="en-US"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2464003"/>
      </p:ext>
    </p:extLst>
  </p:cSld>
  <p:clrMapOvr>
    <a:masterClrMapping/>
  </p:clrMapOvr>
  <mc:AlternateContent xmlns:mc="http://schemas.openxmlformats.org/markup-compatibility/2006" xmlns:p14="http://schemas.microsoft.com/office/powerpoint/2010/main">
    <mc:Choice Requires="p14">
      <p:transition spd="slow" p14:dur="2000" advTm="21931"/>
    </mc:Choice>
    <mc:Fallback xmlns="">
      <p:transition spd="slow" advTm="21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共通編</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3</a:t>
            </a:fld>
            <a:endParaRPr kumimoji="1" lang="ja-JP" altLang="en-US" dirty="0"/>
          </a:p>
        </p:txBody>
      </p:sp>
    </p:spTree>
    <p:extLst>
      <p:ext uri="{BB962C8B-B14F-4D97-AF65-F5344CB8AC3E}">
        <p14:creationId xmlns:p14="http://schemas.microsoft.com/office/powerpoint/2010/main" val="4122411012"/>
      </p:ext>
    </p:extLst>
  </p:cSld>
  <p:clrMapOvr>
    <a:masterClrMapping/>
  </p:clrMapOvr>
  <mc:AlternateContent xmlns:mc="http://schemas.openxmlformats.org/markup-compatibility/2006" xmlns:p14="http://schemas.microsoft.com/office/powerpoint/2010/main">
    <mc:Choice Requires="p14">
      <p:transition spd="slow" p14:dur="2000" advTm="3076"/>
    </mc:Choice>
    <mc:Fallback xmlns="">
      <p:transition spd="slow" advTm="3076"/>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77362" y="6356350"/>
            <a:ext cx="2743200" cy="365125"/>
          </a:xfrm>
        </p:spPr>
        <p:txBody>
          <a:bodyPr/>
          <a:lstStyle/>
          <a:p>
            <a:fld id="{D339279A-9CE5-4E47-B07B-F5EE1F1AD395}" type="slidenum">
              <a:rPr kumimoji="1" lang="ja-JP" altLang="en-US" smtClean="0"/>
              <a:t>30</a:t>
            </a:fld>
            <a:endParaRPr kumimoji="1" lang="ja-JP" altLang="en-US" dirty="0"/>
          </a:p>
        </p:txBody>
      </p:sp>
      <p:sp>
        <p:nvSpPr>
          <p:cNvPr id="4" name="タイトル 1"/>
          <p:cNvSpPr txBox="1">
            <a:spLocks/>
          </p:cNvSpPr>
          <p:nvPr/>
        </p:nvSpPr>
        <p:spPr>
          <a:xfrm>
            <a:off x="0" y="0"/>
            <a:ext cx="12192000" cy="52468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１２</a:t>
            </a:r>
            <a:r>
              <a:rPr lang="ja-JP" altLang="en-US" sz="2400" b="1" dirty="0"/>
              <a:t>　介護サービス事業者の経営情報データベースに</a:t>
            </a:r>
            <a:r>
              <a:rPr lang="ja-JP" altLang="en-US" sz="2400" b="1" dirty="0" smtClean="0"/>
              <a:t>ついて</a:t>
            </a:r>
            <a:r>
              <a:rPr lang="ja-JP" altLang="en-US" sz="2400" b="1" dirty="0"/>
              <a:t>　</a:t>
            </a:r>
            <a:endParaRPr lang="en-US" altLang="ja-JP" sz="2400" b="1" dirty="0"/>
          </a:p>
        </p:txBody>
      </p:sp>
      <p:sp>
        <p:nvSpPr>
          <p:cNvPr id="5" name="正方形/長方形 4"/>
          <p:cNvSpPr/>
          <p:nvPr/>
        </p:nvSpPr>
        <p:spPr>
          <a:xfrm>
            <a:off x="1" y="524685"/>
            <a:ext cx="12191999" cy="6294031"/>
          </a:xfrm>
          <a:prstGeom prst="rect">
            <a:avLst/>
          </a:prstGeom>
        </p:spPr>
        <p:txBody>
          <a:bodyPr wrap="square">
            <a:spAutoFit/>
          </a:bodyPr>
          <a:lstStyle/>
          <a:p>
            <a:r>
              <a:rPr lang="ja-JP" altLang="en-US" sz="2000" dirty="0" smtClean="0"/>
              <a:t>介護</a:t>
            </a:r>
            <a:r>
              <a:rPr lang="ja-JP" altLang="en-US" sz="2000" dirty="0"/>
              <a:t>サービス事業者の毎年度の経営状況を把握し、事業者を取り</a:t>
            </a:r>
            <a:r>
              <a:rPr lang="ja-JP" altLang="en-US" sz="2000" dirty="0" smtClean="0"/>
              <a:t>まく様々</a:t>
            </a:r>
            <a:r>
              <a:rPr lang="ja-JP" altLang="en-US" sz="2000" dirty="0"/>
              <a:t>な課題に対する的確な支援策を検討するため</a:t>
            </a:r>
            <a:r>
              <a:rPr lang="ja-JP" altLang="en-US" sz="2000" dirty="0" smtClean="0"/>
              <a:t>、令和</a:t>
            </a:r>
            <a:r>
              <a:rPr lang="en-US" altLang="ja-JP" sz="2000" dirty="0" smtClean="0"/>
              <a:t>7</a:t>
            </a:r>
            <a:r>
              <a:rPr lang="ja-JP" altLang="en-US" sz="2000" dirty="0" smtClean="0"/>
              <a:t>年</a:t>
            </a:r>
            <a:r>
              <a:rPr lang="en-US" altLang="ja-JP" sz="2000" dirty="0" smtClean="0"/>
              <a:t>1</a:t>
            </a:r>
            <a:r>
              <a:rPr lang="ja-JP" altLang="en-US" sz="2000" dirty="0" smtClean="0"/>
              <a:t>月から、</a:t>
            </a:r>
            <a:r>
              <a:rPr lang="ja-JP" altLang="en-US" sz="2000" dirty="0"/>
              <a:t>介護サービス事業者の経営</a:t>
            </a:r>
            <a:r>
              <a:rPr lang="ja-JP" altLang="en-US" sz="2000" dirty="0" smtClean="0"/>
              <a:t>情報</a:t>
            </a:r>
            <a:r>
              <a:rPr lang="ja-JP" altLang="en-US" sz="2000" dirty="0"/>
              <a:t>の</a:t>
            </a:r>
            <a:r>
              <a:rPr lang="ja-JP" altLang="en-US" sz="2000" dirty="0" smtClean="0"/>
              <a:t>データベースの運用が始まりました。</a:t>
            </a:r>
            <a:endParaRPr lang="en-US" altLang="ja-JP" sz="2000" dirty="0" smtClean="0"/>
          </a:p>
          <a:p>
            <a:endParaRPr lang="en-US" altLang="ja-JP" sz="2000" dirty="0" smtClean="0"/>
          </a:p>
          <a:p>
            <a:r>
              <a:rPr lang="en-US" altLang="ja-JP" sz="2000" dirty="0" smtClean="0"/>
              <a:t>【</a:t>
            </a:r>
            <a:r>
              <a:rPr lang="ja-JP" altLang="en-US" sz="2000" dirty="0" smtClean="0"/>
              <a:t>制度の概要</a:t>
            </a:r>
            <a:r>
              <a:rPr lang="en-US" altLang="ja-JP" sz="2000" dirty="0" smtClean="0"/>
              <a:t>】</a:t>
            </a:r>
          </a:p>
          <a:p>
            <a:endParaRPr lang="en-US" altLang="ja-JP" sz="300" dirty="0" smtClean="0"/>
          </a:p>
          <a:p>
            <a:pPr marL="82550"/>
            <a:r>
              <a:rPr lang="ja-JP" altLang="en-US" sz="2000" dirty="0" smtClean="0"/>
              <a:t>介護サービス事業者は、毎会計年度修了後に経営情報を県知事に報告する。</a:t>
            </a:r>
            <a:endParaRPr lang="en-US" altLang="ja-JP" sz="2000" dirty="0" smtClean="0"/>
          </a:p>
          <a:p>
            <a:r>
              <a:rPr lang="ja-JP" altLang="en-US" sz="2000" dirty="0" smtClean="0"/>
              <a:t>（対象）原則</a:t>
            </a:r>
            <a:r>
              <a:rPr lang="ja-JP" altLang="en-US" sz="2000" dirty="0"/>
              <a:t>、全ての介護サービス事業者</a:t>
            </a:r>
          </a:p>
          <a:p>
            <a:pPr marL="1344613" indent="-276225">
              <a:tabLst>
                <a:tab pos="1163638" algn="l"/>
              </a:tabLst>
            </a:pPr>
            <a:r>
              <a:rPr lang="en-US" altLang="ja-JP" sz="2000" smtClean="0"/>
              <a:t>※</a:t>
            </a:r>
            <a:r>
              <a:rPr lang="ja-JP" altLang="en-US" sz="2000" dirty="0"/>
              <a:t>ただし</a:t>
            </a:r>
            <a:r>
              <a:rPr lang="ja-JP" altLang="en-US" sz="2000" dirty="0" smtClean="0"/>
              <a:t>、過去</a:t>
            </a:r>
            <a:r>
              <a:rPr lang="ja-JP" altLang="en-US" sz="2000" dirty="0"/>
              <a:t>１年間で提供を行った介護サービスの対価として支払いを受けた金額が</a:t>
            </a:r>
            <a:r>
              <a:rPr lang="en-US" altLang="ja-JP" sz="2000" dirty="0"/>
              <a:t>100</a:t>
            </a:r>
            <a:r>
              <a:rPr lang="ja-JP" altLang="en-US" sz="2000" dirty="0"/>
              <a:t>万円以下の</a:t>
            </a:r>
            <a:r>
              <a:rPr lang="ja-JP" altLang="en-US" sz="2000" dirty="0" smtClean="0"/>
              <a:t>もの及び災害</a:t>
            </a:r>
            <a:r>
              <a:rPr lang="ja-JP" altLang="en-US" sz="2000" dirty="0"/>
              <a:t>その他都道府県知事に対し報告を行うことが出来ないことにつき正当な理由がある</a:t>
            </a:r>
            <a:r>
              <a:rPr lang="ja-JP" altLang="en-US" sz="2000" dirty="0" smtClean="0"/>
              <a:t>ものは対象外。</a:t>
            </a:r>
            <a:endParaRPr lang="en-US" altLang="ja-JP" sz="2000" dirty="0" smtClean="0"/>
          </a:p>
          <a:p>
            <a:pPr marL="1344613" indent="-1344613"/>
            <a:r>
              <a:rPr lang="ja-JP" altLang="en-US" sz="2000" dirty="0" smtClean="0"/>
              <a:t>（報告</a:t>
            </a:r>
            <a:r>
              <a:rPr lang="ja-JP" altLang="en-US" sz="2000" dirty="0"/>
              <a:t>方法</a:t>
            </a:r>
            <a:r>
              <a:rPr lang="ja-JP" altLang="en-US" sz="2000" dirty="0" smtClean="0"/>
              <a:t>）　介護</a:t>
            </a:r>
            <a:r>
              <a:rPr lang="ja-JP" altLang="en-US" sz="2000" dirty="0"/>
              <a:t>サービス事業者経営情報</a:t>
            </a:r>
            <a:r>
              <a:rPr lang="ja-JP" altLang="en-US" sz="2000" dirty="0" smtClean="0"/>
              <a:t>データベースシステム</a:t>
            </a:r>
            <a:endParaRPr lang="en-US" altLang="ja-JP" sz="2000" dirty="0" smtClean="0"/>
          </a:p>
          <a:p>
            <a:pPr marL="1344613" indent="-1344613"/>
            <a:r>
              <a:rPr lang="ja-JP" altLang="en-US" sz="2000" dirty="0" smtClean="0"/>
              <a:t>（報告期限）毎会計年度修了後３ヶ月以内</a:t>
            </a:r>
            <a:endParaRPr lang="en-US" altLang="ja-JP" dirty="0" smtClean="0"/>
          </a:p>
          <a:p>
            <a:endParaRPr lang="en-US" altLang="ja-JP" sz="2000" dirty="0" smtClean="0"/>
          </a:p>
          <a:p>
            <a:pPr marL="263525" indent="-263525"/>
            <a:endParaRPr lang="en-US" altLang="ja-JP" sz="2000" dirty="0" smtClean="0"/>
          </a:p>
          <a:p>
            <a:pPr marL="263525" indent="-263525"/>
            <a:r>
              <a:rPr lang="ja-JP" altLang="en-US" sz="2000" dirty="0" smtClean="0"/>
              <a:t>詳しくは</a:t>
            </a:r>
            <a:endParaRPr lang="en-US" altLang="ja-JP" sz="2000" dirty="0" smtClean="0"/>
          </a:p>
          <a:p>
            <a:pPr marL="263525" indent="-263525"/>
            <a:r>
              <a:rPr lang="ja-JP" altLang="en-US" sz="2000" dirty="0" smtClean="0"/>
              <a:t>厚生労働省</a:t>
            </a:r>
            <a:endParaRPr lang="en-US" altLang="ja-JP" sz="2000" dirty="0" smtClean="0"/>
          </a:p>
          <a:p>
            <a:pPr marL="263525" indent="-263525"/>
            <a:r>
              <a:rPr lang="ja-JP" altLang="en-US" sz="2000" dirty="0" smtClean="0"/>
              <a:t>「</a:t>
            </a:r>
            <a:r>
              <a:rPr lang="ja-JP" altLang="en-US" sz="2000" dirty="0"/>
              <a:t>介護サービス事業者経営情報データベースシステム」</a:t>
            </a:r>
            <a:endParaRPr lang="en-US" altLang="ja-JP" sz="2000" dirty="0"/>
          </a:p>
          <a:p>
            <a:pPr marL="263525">
              <a:tabLst>
                <a:tab pos="539750" algn="l"/>
              </a:tabLst>
            </a:pPr>
            <a:r>
              <a:rPr lang="en-US" altLang="ja-JP" sz="2000" dirty="0">
                <a:hlinkClick r:id="rId4"/>
              </a:rPr>
              <a:t>https://www.mhlw.go.jp/stf/tyousa-bunseki.html</a:t>
            </a:r>
            <a:endParaRPr lang="ja-JP" altLang="en-US" sz="2000" dirty="0"/>
          </a:p>
          <a:p>
            <a:pPr marL="263525" indent="-263525"/>
            <a:r>
              <a:rPr lang="ja-JP" altLang="en-US" sz="2000" dirty="0" smtClean="0"/>
              <a:t>熊本県</a:t>
            </a:r>
            <a:endParaRPr lang="en-US" altLang="ja-JP" sz="2000" dirty="0" smtClean="0"/>
          </a:p>
          <a:p>
            <a:pPr marL="263525" indent="-263525"/>
            <a:r>
              <a:rPr lang="ja-JP" altLang="en-US" sz="2000" dirty="0" smtClean="0"/>
              <a:t>「</a:t>
            </a:r>
            <a:r>
              <a:rPr lang="ja-JP" altLang="en-US" sz="2000" dirty="0"/>
              <a:t>介護サービス事業者経営情報の調査及び分析等に関する制度について」</a:t>
            </a:r>
            <a:endParaRPr lang="en-US" altLang="ja-JP" sz="2000" dirty="0" smtClean="0"/>
          </a:p>
          <a:p>
            <a:pPr marL="352425" indent="-79375"/>
            <a:r>
              <a:rPr lang="en-US" altLang="ja-JP" sz="2000" dirty="0" smtClean="0">
                <a:hlinkClick r:id="rId5"/>
              </a:rPr>
              <a:t>https</a:t>
            </a:r>
            <a:r>
              <a:rPr lang="en-US" altLang="ja-JP" sz="2000" dirty="0">
                <a:hlinkClick r:id="rId5"/>
              </a:rPr>
              <a:t>://</a:t>
            </a:r>
            <a:r>
              <a:rPr lang="en-US" altLang="ja-JP" sz="2000" dirty="0" smtClean="0">
                <a:hlinkClick r:id="rId5"/>
              </a:rPr>
              <a:t>www.pref.kumamoto.jp/soshiki/32/222442.html</a:t>
            </a:r>
            <a:endParaRPr lang="en-US" altLang="ja-JP" sz="2000" dirty="0" smtClean="0"/>
          </a:p>
        </p:txBody>
      </p:sp>
      <p:pic>
        <p:nvPicPr>
          <p:cNvPr id="9" name="図 8"/>
          <p:cNvPicPr>
            <a:picLocks noChangeAspect="1"/>
          </p:cNvPicPr>
          <p:nvPr/>
        </p:nvPicPr>
        <p:blipFill>
          <a:blip r:embed="rId6"/>
          <a:stretch>
            <a:fillRect/>
          </a:stretch>
        </p:blipFill>
        <p:spPr>
          <a:xfrm>
            <a:off x="6744998" y="3681078"/>
            <a:ext cx="5264727" cy="2412930"/>
          </a:xfrm>
          <a:prstGeom prst="rect">
            <a:avLst/>
          </a:prstGeom>
          <a:ln w="6350">
            <a:solidFill>
              <a:schemeClr val="tx1"/>
            </a:solidFill>
          </a:ln>
        </p:spPr>
      </p:pic>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57248805"/>
      </p:ext>
    </p:extLst>
  </p:cSld>
  <p:clrMapOvr>
    <a:masterClrMapping/>
  </p:clrMapOvr>
  <mc:AlternateContent xmlns:mc="http://schemas.openxmlformats.org/markup-compatibility/2006" xmlns:p14="http://schemas.microsoft.com/office/powerpoint/2010/main">
    <mc:Choice Requires="p14">
      <p:transition spd="slow" p14:dur="2000" advTm="47837"/>
    </mc:Choice>
    <mc:Fallback xmlns="">
      <p:transition spd="slow" advTm="47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9263" y="6492875"/>
            <a:ext cx="2743200" cy="365125"/>
          </a:xfrm>
        </p:spPr>
        <p:txBody>
          <a:bodyPr/>
          <a:lstStyle/>
          <a:p>
            <a:fld id="{41D9830F-53EB-46B6-9EC0-C4C68F82A889}" type="slidenum">
              <a:rPr kumimoji="1" lang="ja-JP" altLang="en-US" smtClean="0"/>
              <a:t>31</a:t>
            </a:fld>
            <a:endParaRPr kumimoji="1" lang="ja-JP" altLang="en-US" dirty="0"/>
          </a:p>
        </p:txBody>
      </p:sp>
      <p:sp>
        <p:nvSpPr>
          <p:cNvPr id="3" name="正方形/長方形 2"/>
          <p:cNvSpPr/>
          <p:nvPr/>
        </p:nvSpPr>
        <p:spPr>
          <a:xfrm>
            <a:off x="0" y="2333685"/>
            <a:ext cx="12192000" cy="4524315"/>
          </a:xfrm>
          <a:prstGeom prst="rect">
            <a:avLst/>
          </a:prstGeom>
        </p:spPr>
        <p:txBody>
          <a:bodyPr wrap="square">
            <a:spAutoFit/>
          </a:bodyPr>
          <a:lstStyle/>
          <a:p>
            <a:endParaRPr lang="en-US" altLang="ja-JP" sz="800" b="1" dirty="0" smtClean="0"/>
          </a:p>
          <a:p>
            <a:r>
              <a:rPr lang="en-US" altLang="ja-JP" sz="2000" dirty="0" smtClean="0"/>
              <a:t>【</a:t>
            </a:r>
            <a:r>
              <a:rPr lang="ja-JP" altLang="en-US" sz="2000" dirty="0" smtClean="0"/>
              <a:t>基本的考え方</a:t>
            </a:r>
            <a:r>
              <a:rPr lang="en-US" altLang="ja-JP" sz="2000" dirty="0" smtClean="0"/>
              <a:t>】</a:t>
            </a:r>
          </a:p>
          <a:p>
            <a:pPr marL="357188" indent="-171450"/>
            <a:r>
              <a:rPr lang="ja-JP" altLang="en-US" sz="2000" dirty="0" smtClean="0"/>
              <a:t>① 処遇改善加算の算定額に相当する介護職員その他の職員の賃金（基本給、手当、賞与等（退職手当を除く）を含む）の改善（以下「賃金改善」といい、当該賃金改善に伴う法定福利費等の事業主負担の増加分を含むことができる。）を実施しなければならない。</a:t>
            </a:r>
            <a:endParaRPr lang="en-US" altLang="ja-JP" sz="2000" dirty="0" smtClean="0"/>
          </a:p>
          <a:p>
            <a:pPr marL="357188" indent="-171450"/>
            <a:r>
              <a:rPr lang="ja-JP" altLang="en-US" sz="2000" dirty="0" smtClean="0"/>
              <a:t>② 賃金改善は、基本給、手当、賞与等のうち対象とする項目を特定したうえで行う。</a:t>
            </a:r>
            <a:endParaRPr lang="en-US" altLang="ja-JP" sz="2000" dirty="0" smtClean="0"/>
          </a:p>
          <a:p>
            <a:pPr marL="357188" indent="-171450"/>
            <a:r>
              <a:rPr lang="ja-JP" altLang="en-US" sz="2000" dirty="0"/>
              <a:t>　</a:t>
            </a:r>
            <a:r>
              <a:rPr lang="en-US" altLang="ja-JP" sz="2000" dirty="0" smtClean="0"/>
              <a:t>※ </a:t>
            </a:r>
            <a:r>
              <a:rPr lang="ja-JP" altLang="en-US" sz="2000" dirty="0" smtClean="0"/>
              <a:t>原則として、賃金水準を低下させてはならない。</a:t>
            </a:r>
            <a:endParaRPr lang="en-US" altLang="ja-JP" sz="2000" dirty="0"/>
          </a:p>
          <a:p>
            <a:pPr marL="357188" indent="-171450"/>
            <a:r>
              <a:rPr lang="ja-JP" altLang="en-US" sz="2000" dirty="0" smtClean="0"/>
              <a:t>③ 加算を用いて行う賃金改善における職員間の賃金配分については、介護職員への配分を基本とし、特に経験・技能のある介護職員（介護</a:t>
            </a:r>
            <a:r>
              <a:rPr lang="ja-JP" altLang="en-US" sz="2000" dirty="0"/>
              <a:t>福祉士の資格を有するとともに、所属する法人等における勤続</a:t>
            </a:r>
            <a:r>
              <a:rPr lang="ja-JP" altLang="en-US" sz="2000" dirty="0" smtClean="0"/>
              <a:t>年数</a:t>
            </a:r>
            <a:r>
              <a:rPr lang="en-US" altLang="ja-JP" sz="2000" dirty="0" smtClean="0"/>
              <a:t>10</a:t>
            </a:r>
            <a:r>
              <a:rPr lang="ja-JP" altLang="en-US" sz="2000" dirty="0" smtClean="0"/>
              <a:t>年</a:t>
            </a:r>
            <a:r>
              <a:rPr lang="ja-JP" altLang="en-US" sz="2000" dirty="0"/>
              <a:t>以上の介護職員を基本としつつ、他の法人における経験や、当該</a:t>
            </a:r>
            <a:r>
              <a:rPr lang="ja-JP" altLang="en-US" sz="2000" dirty="0" smtClean="0"/>
              <a:t>職員</a:t>
            </a:r>
            <a:r>
              <a:rPr lang="ja-JP" altLang="en-US" sz="2000" dirty="0"/>
              <a:t>の業務や技能等を踏まえ、各事業者の裁量で設定</a:t>
            </a:r>
            <a:r>
              <a:rPr lang="ja-JP" altLang="en-US" sz="2000" dirty="0" smtClean="0"/>
              <a:t>する。</a:t>
            </a:r>
            <a:r>
              <a:rPr lang="ja-JP" altLang="en-US" sz="2000" dirty="0"/>
              <a:t>以下</a:t>
            </a:r>
            <a:r>
              <a:rPr lang="ja-JP" altLang="en-US" sz="2000" dirty="0" smtClean="0"/>
              <a:t>同じ）</a:t>
            </a:r>
            <a:r>
              <a:rPr lang="ja-JP" altLang="en-US" sz="2000" dirty="0"/>
              <a:t>に重点的に配分することとするが</a:t>
            </a:r>
            <a:r>
              <a:rPr lang="ja-JP" altLang="en-US" sz="2000" dirty="0" smtClean="0"/>
              <a:t>、事</a:t>
            </a:r>
            <a:r>
              <a:rPr lang="ja-JP" altLang="en-US" sz="2000" dirty="0"/>
              <a:t>業者等の判断に</a:t>
            </a:r>
            <a:r>
              <a:rPr lang="ja-JP" altLang="en-US" sz="2000" dirty="0" smtClean="0"/>
              <a:t>より</a:t>
            </a:r>
            <a:r>
              <a:rPr lang="ja-JP" altLang="en-US" sz="2000" dirty="0"/>
              <a:t>、介護職員以外の職種への配分も含め、事業所内で柔軟な配分を</a:t>
            </a:r>
            <a:r>
              <a:rPr lang="ja-JP" altLang="en-US" sz="2000" dirty="0" smtClean="0"/>
              <a:t>認める。</a:t>
            </a:r>
            <a:endParaRPr lang="en-US" altLang="ja-JP" sz="2000" dirty="0" smtClean="0"/>
          </a:p>
          <a:p>
            <a:pPr marL="628650" indent="-171450"/>
            <a:r>
              <a:rPr lang="en-US" altLang="ja-JP" sz="2000" dirty="0" smtClean="0"/>
              <a:t>※ </a:t>
            </a:r>
            <a:r>
              <a:rPr lang="ja-JP" altLang="en-US" sz="2000" dirty="0" smtClean="0"/>
              <a:t>例えば</a:t>
            </a:r>
            <a:r>
              <a:rPr lang="ja-JP" altLang="en-US" sz="2000" dirty="0"/>
              <a:t>、一部の職員に加算を原資とする賃金改善を</a:t>
            </a:r>
            <a:r>
              <a:rPr lang="ja-JP" altLang="en-US" sz="2000" dirty="0" smtClean="0"/>
              <a:t>集中させる</a:t>
            </a:r>
            <a:r>
              <a:rPr lang="ja-JP" altLang="en-US" sz="2000" dirty="0"/>
              <a:t>ことや、同一法人内の一部の事業所のみに賃金改善を集中させる</a:t>
            </a:r>
            <a:r>
              <a:rPr lang="ja-JP" altLang="en-US" sz="2000" dirty="0" smtClean="0"/>
              <a:t>こと</a:t>
            </a:r>
            <a:r>
              <a:rPr lang="ja-JP" altLang="en-US" sz="2000" dirty="0"/>
              <a:t>など、職務の内容や勤務の実態に見合わない著しく偏った配分は</a:t>
            </a:r>
            <a:r>
              <a:rPr lang="ja-JP" altLang="en-US" sz="2000" dirty="0" smtClean="0"/>
              <a:t>行わな</a:t>
            </a:r>
            <a:r>
              <a:rPr lang="ja-JP" altLang="en-US" dirty="0" smtClean="0"/>
              <a:t>い</a:t>
            </a:r>
            <a:r>
              <a:rPr lang="ja-JP" altLang="en-US" dirty="0"/>
              <a:t>こと。</a:t>
            </a:r>
            <a:endParaRPr lang="ja-JP" altLang="en-US" sz="2000" dirty="0"/>
          </a:p>
        </p:txBody>
      </p:sp>
      <p:graphicFrame>
        <p:nvGraphicFramePr>
          <p:cNvPr id="4" name="表 3"/>
          <p:cNvGraphicFramePr>
            <a:graphicFrameLocks noGrp="1"/>
          </p:cNvGraphicFramePr>
          <p:nvPr>
            <p:extLst>
              <p:ext uri="{D42A27DB-BD31-4B8C-83A1-F6EECF244321}">
                <p14:modId xmlns:p14="http://schemas.microsoft.com/office/powerpoint/2010/main" val="3948528733"/>
              </p:ext>
            </p:extLst>
          </p:nvPr>
        </p:nvGraphicFramePr>
        <p:xfrm>
          <a:off x="593291" y="807143"/>
          <a:ext cx="9381982" cy="1584960"/>
        </p:xfrm>
        <a:graphic>
          <a:graphicData uri="http://schemas.openxmlformats.org/drawingml/2006/table">
            <a:tbl>
              <a:tblPr firstRow="1" bandRow="1">
                <a:tableStyleId>{5C22544A-7EE6-4342-B048-85BDC9FD1C3A}</a:tableStyleId>
              </a:tblPr>
              <a:tblGrid>
                <a:gridCol w="3949955">
                  <a:extLst>
                    <a:ext uri="{9D8B030D-6E8A-4147-A177-3AD203B41FA5}">
                      <a16:colId xmlns:a16="http://schemas.microsoft.com/office/drawing/2014/main" val="715487939"/>
                    </a:ext>
                  </a:extLst>
                </a:gridCol>
                <a:gridCol w="3229038">
                  <a:extLst>
                    <a:ext uri="{9D8B030D-6E8A-4147-A177-3AD203B41FA5}">
                      <a16:colId xmlns:a16="http://schemas.microsoft.com/office/drawing/2014/main" val="1569460866"/>
                    </a:ext>
                  </a:extLst>
                </a:gridCol>
                <a:gridCol w="2202989">
                  <a:extLst>
                    <a:ext uri="{9D8B030D-6E8A-4147-A177-3AD203B41FA5}">
                      <a16:colId xmlns:a16="http://schemas.microsoft.com/office/drawing/2014/main" val="548120509"/>
                    </a:ext>
                  </a:extLst>
                </a:gridCol>
              </a:tblGrid>
              <a:tr h="387032">
                <a:tc>
                  <a:txBody>
                    <a:bodyPr/>
                    <a:lstStyle/>
                    <a:p>
                      <a:r>
                        <a:rPr kumimoji="1" lang="ja-JP" altLang="en-US" sz="2000" b="0" dirty="0" smtClean="0">
                          <a:solidFill>
                            <a:schemeClr val="tx1"/>
                          </a:solidFill>
                        </a:rPr>
                        <a:t>介護職員等処遇改善加算</a:t>
                      </a:r>
                      <a:r>
                        <a:rPr kumimoji="1" lang="en-US" altLang="ja-JP" sz="2000" b="0" dirty="0" smtClean="0">
                          <a:solidFill>
                            <a:schemeClr val="tx1"/>
                          </a:solidFill>
                        </a:rPr>
                        <a:t>(Ⅰ)</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lgn="l"/>
                      <a:r>
                        <a:rPr kumimoji="1" lang="ja-JP" altLang="en-US" sz="2000" b="0" dirty="0" smtClean="0">
                          <a:solidFill>
                            <a:schemeClr val="tx1"/>
                          </a:solidFill>
                        </a:rPr>
                        <a:t>基本サービス費に各種加算減算（処遇改善加算を除く）を加えた</a:t>
                      </a:r>
                      <a:r>
                        <a:rPr kumimoji="1" lang="en-US" altLang="ja-JP" sz="2000" b="0" dirty="0" smtClean="0">
                          <a:solidFill>
                            <a:schemeClr val="tx1"/>
                          </a:solidFill>
                        </a:rPr>
                        <a:t>1</a:t>
                      </a:r>
                      <a:r>
                        <a:rPr kumimoji="1" lang="ja-JP" altLang="en-US" sz="2000" b="0" dirty="0" smtClean="0">
                          <a:solidFill>
                            <a:schemeClr val="tx1"/>
                          </a:solidFill>
                        </a:rPr>
                        <a:t>月当たりの総単位数</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dirty="0" smtClean="0">
                          <a:solidFill>
                            <a:schemeClr val="tx1"/>
                          </a:solidFill>
                        </a:rPr>
                        <a:t>×</a:t>
                      </a:r>
                      <a:r>
                        <a:rPr kumimoji="1" lang="ja-JP" altLang="en-US" sz="2000" b="0" dirty="0" smtClean="0">
                          <a:solidFill>
                            <a:schemeClr val="tx1"/>
                          </a:solidFill>
                        </a:rPr>
                        <a:t>　加算率（％）</a:t>
                      </a:r>
                    </a:p>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5506158"/>
                  </a:ext>
                </a:extLst>
              </a:tr>
              <a:tr h="387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(Ⅱ)</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3815738"/>
                  </a:ext>
                </a:extLst>
              </a:tr>
              <a:tr h="387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(Ⅲ)</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9596148"/>
                  </a:ext>
                </a:extLst>
              </a:tr>
              <a:tr h="387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(Ⅳ)</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5458373"/>
                  </a:ext>
                </a:extLst>
              </a:tr>
            </a:tbl>
          </a:graphicData>
        </a:graphic>
      </p:graphicFrame>
      <p:sp>
        <p:nvSpPr>
          <p:cNvPr id="5" name="タイトル 1"/>
          <p:cNvSpPr txBox="1">
            <a:spLocks/>
          </p:cNvSpPr>
          <p:nvPr/>
        </p:nvSpPr>
        <p:spPr>
          <a:xfrm>
            <a:off x="0" y="7974"/>
            <a:ext cx="12192000" cy="52468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１３</a:t>
            </a:r>
            <a:r>
              <a:rPr lang="ja-JP" altLang="en-US" sz="2400" b="1" dirty="0"/>
              <a:t>　</a:t>
            </a:r>
            <a:r>
              <a:rPr lang="ja-JP" altLang="en-US" sz="2400" b="1" dirty="0" smtClean="0"/>
              <a:t>介護職員等処遇改善加算について</a:t>
            </a:r>
            <a:r>
              <a:rPr lang="ja-JP" altLang="en-US" sz="2400" b="1" dirty="0"/>
              <a:t>　</a:t>
            </a:r>
            <a:endParaRPr lang="en-US" altLang="ja-JP" sz="2400" b="1"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68973357"/>
      </p:ext>
    </p:extLst>
  </p:cSld>
  <p:clrMapOvr>
    <a:masterClrMapping/>
  </p:clrMapOvr>
  <mc:AlternateContent xmlns:mc="http://schemas.openxmlformats.org/markup-compatibility/2006" xmlns:p14="http://schemas.microsoft.com/office/powerpoint/2010/main">
    <mc:Choice Requires="p14">
      <p:transition spd="slow" p14:dur="2000" advTm="57316"/>
    </mc:Choice>
    <mc:Fallback xmlns="">
      <p:transition spd="slow" advTm="57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32</a:t>
            </a:fld>
            <a:endParaRPr kumimoji="1" lang="ja-JP" altLang="en-US" dirty="0"/>
          </a:p>
        </p:txBody>
      </p:sp>
      <p:graphicFrame>
        <p:nvGraphicFramePr>
          <p:cNvPr id="3" name="表 2"/>
          <p:cNvGraphicFramePr>
            <a:graphicFrameLocks noGrp="1"/>
          </p:cNvGraphicFramePr>
          <p:nvPr>
            <p:extLst/>
          </p:nvPr>
        </p:nvGraphicFramePr>
        <p:xfrm>
          <a:off x="102373" y="386893"/>
          <a:ext cx="11930102" cy="3840120"/>
        </p:xfrm>
        <a:graphic>
          <a:graphicData uri="http://schemas.openxmlformats.org/drawingml/2006/table">
            <a:tbl>
              <a:tblPr firstRow="1" bandRow="1">
                <a:tableStyleId>{5C22544A-7EE6-4342-B048-85BDC9FD1C3A}</a:tableStyleId>
              </a:tblPr>
              <a:tblGrid>
                <a:gridCol w="653906">
                  <a:extLst>
                    <a:ext uri="{9D8B030D-6E8A-4147-A177-3AD203B41FA5}">
                      <a16:colId xmlns:a16="http://schemas.microsoft.com/office/drawing/2014/main" val="3716996817"/>
                    </a:ext>
                  </a:extLst>
                </a:gridCol>
                <a:gridCol w="1029648">
                  <a:extLst>
                    <a:ext uri="{9D8B030D-6E8A-4147-A177-3AD203B41FA5}">
                      <a16:colId xmlns:a16="http://schemas.microsoft.com/office/drawing/2014/main" val="2079890110"/>
                    </a:ext>
                  </a:extLst>
                </a:gridCol>
                <a:gridCol w="2028825">
                  <a:extLst>
                    <a:ext uri="{9D8B030D-6E8A-4147-A177-3AD203B41FA5}">
                      <a16:colId xmlns:a16="http://schemas.microsoft.com/office/drawing/2014/main" val="1475578200"/>
                    </a:ext>
                  </a:extLst>
                </a:gridCol>
                <a:gridCol w="928687">
                  <a:extLst>
                    <a:ext uri="{9D8B030D-6E8A-4147-A177-3AD203B41FA5}">
                      <a16:colId xmlns:a16="http://schemas.microsoft.com/office/drawing/2014/main" val="3421398343"/>
                    </a:ext>
                  </a:extLst>
                </a:gridCol>
                <a:gridCol w="985838">
                  <a:extLst>
                    <a:ext uri="{9D8B030D-6E8A-4147-A177-3AD203B41FA5}">
                      <a16:colId xmlns:a16="http://schemas.microsoft.com/office/drawing/2014/main" val="3466104425"/>
                    </a:ext>
                  </a:extLst>
                </a:gridCol>
                <a:gridCol w="985837">
                  <a:extLst>
                    <a:ext uri="{9D8B030D-6E8A-4147-A177-3AD203B41FA5}">
                      <a16:colId xmlns:a16="http://schemas.microsoft.com/office/drawing/2014/main" val="247815630"/>
                    </a:ext>
                  </a:extLst>
                </a:gridCol>
                <a:gridCol w="1200150">
                  <a:extLst>
                    <a:ext uri="{9D8B030D-6E8A-4147-A177-3AD203B41FA5}">
                      <a16:colId xmlns:a16="http://schemas.microsoft.com/office/drawing/2014/main" val="1499923515"/>
                    </a:ext>
                  </a:extLst>
                </a:gridCol>
                <a:gridCol w="914400">
                  <a:extLst>
                    <a:ext uri="{9D8B030D-6E8A-4147-A177-3AD203B41FA5}">
                      <a16:colId xmlns:a16="http://schemas.microsoft.com/office/drawing/2014/main" val="34878235"/>
                    </a:ext>
                  </a:extLst>
                </a:gridCol>
                <a:gridCol w="1171575">
                  <a:extLst>
                    <a:ext uri="{9D8B030D-6E8A-4147-A177-3AD203B41FA5}">
                      <a16:colId xmlns:a16="http://schemas.microsoft.com/office/drawing/2014/main" val="233745208"/>
                    </a:ext>
                  </a:extLst>
                </a:gridCol>
                <a:gridCol w="1128714">
                  <a:extLst>
                    <a:ext uri="{9D8B030D-6E8A-4147-A177-3AD203B41FA5}">
                      <a16:colId xmlns:a16="http://schemas.microsoft.com/office/drawing/2014/main" val="2810922931"/>
                    </a:ext>
                  </a:extLst>
                </a:gridCol>
                <a:gridCol w="902522">
                  <a:extLst>
                    <a:ext uri="{9D8B030D-6E8A-4147-A177-3AD203B41FA5}">
                      <a16:colId xmlns:a16="http://schemas.microsoft.com/office/drawing/2014/main" val="1195971773"/>
                    </a:ext>
                  </a:extLst>
                </a:gridCol>
              </a:tblGrid>
              <a:tr h="436520">
                <a:tc rowSpan="3">
                  <a:txBody>
                    <a:bodyPr/>
                    <a:lstStyle/>
                    <a:p>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kumimoji="1" lang="ja-JP" altLang="en-US" b="0" dirty="0" smtClean="0">
                          <a:solidFill>
                            <a:schemeClr val="tx1"/>
                          </a:solidFill>
                        </a:rPr>
                        <a:t>月額賃金改善要件</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algn="ctr"/>
                      <a:r>
                        <a:rPr kumimoji="1" lang="ja-JP" altLang="en-US" b="0" dirty="0" smtClean="0">
                          <a:solidFill>
                            <a:schemeClr val="tx1"/>
                          </a:solidFill>
                        </a:rPr>
                        <a:t>キャリアパス要件</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3">
                  <a:txBody>
                    <a:bodyPr/>
                    <a:lstStyle/>
                    <a:p>
                      <a:pPr algn="ctr"/>
                      <a:r>
                        <a:rPr kumimoji="1" lang="ja-JP" altLang="en-US" b="0" dirty="0" smtClean="0">
                          <a:solidFill>
                            <a:schemeClr val="tx1"/>
                          </a:solidFill>
                        </a:rPr>
                        <a:t>職場環境等要件</a:t>
                      </a:r>
                      <a:endParaRPr kumimoji="1" lang="en-US" altLang="ja-JP" b="0" dirty="0" smtClean="0">
                        <a:solidFill>
                          <a:schemeClr val="tx1"/>
                        </a:solidFill>
                      </a:endParaRPr>
                    </a:p>
                    <a:p>
                      <a:pPr algn="ctr"/>
                      <a:r>
                        <a:rPr kumimoji="1" lang="ja-JP" altLang="en-US" b="0" dirty="0" smtClean="0">
                          <a:solidFill>
                            <a:schemeClr val="tx1"/>
                          </a:solidFill>
                        </a:rPr>
                        <a:t>　　　　　　　</a:t>
                      </a:r>
                      <a:r>
                        <a:rPr kumimoji="1" lang="en-US" altLang="ja-JP" b="0" dirty="0" smtClean="0">
                          <a:solidFill>
                            <a:schemeClr val="tx1"/>
                          </a:solidFill>
                        </a:rPr>
                        <a:t>※4</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0409446"/>
                  </a:ext>
                </a:extLst>
              </a:tr>
              <a:tr h="457200">
                <a:tc vMerge="1">
                  <a:txBody>
                    <a:bodyPr/>
                    <a:lstStyle/>
                    <a:p>
                      <a:endParaRPr kumimoji="1" lang="ja-JP" altLang="en-US"/>
                    </a:p>
                  </a:txBody>
                  <a:tcPr/>
                </a:tc>
                <a:tc>
                  <a:txBody>
                    <a:bodyPr/>
                    <a:lstStyle/>
                    <a:p>
                      <a:pPr algn="ctr"/>
                      <a:r>
                        <a:rPr kumimoji="1" lang="en-US" altLang="ja-JP" b="0" dirty="0" smtClean="0">
                          <a:solidFill>
                            <a:schemeClr val="tx1"/>
                          </a:solidFill>
                        </a:rPr>
                        <a:t>Ⅰ</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Ⅱ</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Ⅰ</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Ⅱ</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Ⅲ</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Ⅳ</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Ⅴ</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v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210211"/>
                  </a:ext>
                </a:extLst>
              </a:tr>
              <a:tr h="370840">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加算</a:t>
                      </a:r>
                      <a:r>
                        <a:rPr kumimoji="1" lang="en-US" altLang="ja-JP" b="0" dirty="0" smtClean="0">
                          <a:solidFill>
                            <a:schemeClr val="tx1"/>
                          </a:solidFill>
                        </a:rPr>
                        <a:t>Ⅳ</a:t>
                      </a:r>
                      <a:r>
                        <a:rPr kumimoji="1" lang="ja-JP" altLang="en-US" b="0" dirty="0" smtClean="0">
                          <a:solidFill>
                            <a:schemeClr val="tx1"/>
                          </a:solidFill>
                        </a:rPr>
                        <a:t>の</a:t>
                      </a:r>
                      <a:r>
                        <a:rPr kumimoji="1" lang="en-US" altLang="ja-JP" b="0" dirty="0" smtClean="0">
                          <a:solidFill>
                            <a:schemeClr val="tx1"/>
                          </a:solidFill>
                        </a:rPr>
                        <a:t>1/2</a:t>
                      </a:r>
                      <a:r>
                        <a:rPr kumimoji="1" lang="ja-JP" altLang="en-US" b="0" dirty="0" smtClean="0">
                          <a:solidFill>
                            <a:schemeClr val="tx1"/>
                          </a:solidFill>
                        </a:rPr>
                        <a:t>以上の月額賃金改善</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旧ベア加算相当の</a:t>
                      </a:r>
                      <a:r>
                        <a:rPr kumimoji="1" lang="en-US" altLang="ja-JP" b="0" dirty="0" smtClean="0">
                          <a:solidFill>
                            <a:schemeClr val="tx1"/>
                          </a:solidFill>
                        </a:rPr>
                        <a:t>2/3</a:t>
                      </a:r>
                      <a:r>
                        <a:rPr kumimoji="1" lang="ja-JP" altLang="en-US" b="0" dirty="0" smtClean="0">
                          <a:solidFill>
                            <a:schemeClr val="tx1"/>
                          </a:solidFill>
                        </a:rPr>
                        <a:t>以上の新規の月額賃金改善</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任用要件・賃金体系の整備等</a:t>
                      </a:r>
                      <a:r>
                        <a:rPr kumimoji="1" lang="ja-JP" altLang="en-US" b="0" baseline="0" dirty="0" smtClean="0">
                          <a:solidFill>
                            <a:schemeClr val="tx1"/>
                          </a:solidFill>
                        </a:rPr>
                        <a:t>  </a:t>
                      </a:r>
                      <a:r>
                        <a:rPr kumimoji="1" lang="en-US" altLang="ja-JP" b="0" dirty="0" smtClean="0">
                          <a:solidFill>
                            <a:schemeClr val="tx1"/>
                          </a:solidFill>
                        </a:rPr>
                        <a:t>※1</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研修の実施等</a:t>
                      </a:r>
                      <a:endParaRPr kumimoji="1" lang="en-US" altLang="ja-JP" b="0" dirty="0" smtClean="0">
                        <a:solidFill>
                          <a:schemeClr val="tx1"/>
                        </a:solidFill>
                      </a:endParaRPr>
                    </a:p>
                    <a:p>
                      <a:r>
                        <a:rPr kumimoji="1" lang="en-US" altLang="ja-JP" b="0" dirty="0" smtClean="0">
                          <a:solidFill>
                            <a:schemeClr val="tx1"/>
                          </a:solidFill>
                        </a:rPr>
                        <a:t>※2</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昇給の仕組みの整備等</a:t>
                      </a:r>
                      <a:endParaRPr kumimoji="1" lang="en-US" altLang="ja-JP" b="0" dirty="0" smtClean="0">
                        <a:solidFill>
                          <a:schemeClr val="tx1"/>
                        </a:solidFill>
                      </a:endParaRPr>
                    </a:p>
                    <a:p>
                      <a:r>
                        <a:rPr kumimoji="1" lang="en-US" altLang="ja-JP" b="0" dirty="0" smtClean="0">
                          <a:solidFill>
                            <a:schemeClr val="tx1"/>
                          </a:solidFill>
                        </a:rPr>
                        <a:t>※</a:t>
                      </a:r>
                      <a:r>
                        <a:rPr kumimoji="1" lang="ja-JP" altLang="en-US" b="0" dirty="0" smtClean="0">
                          <a:solidFill>
                            <a:schemeClr val="tx1"/>
                          </a:solidFill>
                        </a:rPr>
                        <a:t>３</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改善後の賃金要件</a:t>
                      </a:r>
                      <a:r>
                        <a:rPr kumimoji="1" lang="en-US" altLang="ja-JP" b="0" dirty="0" smtClean="0">
                          <a:solidFill>
                            <a:schemeClr val="tx1"/>
                          </a:solidFill>
                        </a:rPr>
                        <a:t>(440</a:t>
                      </a:r>
                      <a:r>
                        <a:rPr kumimoji="1" lang="ja-JP" altLang="en-US" b="0" dirty="0" smtClean="0">
                          <a:solidFill>
                            <a:schemeClr val="tx1"/>
                          </a:solidFill>
                        </a:rPr>
                        <a:t>万円</a:t>
                      </a:r>
                      <a:r>
                        <a:rPr kumimoji="1" lang="en-US" altLang="ja-JP" b="0" dirty="0" smtClean="0">
                          <a:solidFill>
                            <a:schemeClr val="tx1"/>
                          </a:solidFill>
                        </a:rPr>
                        <a:t>1</a:t>
                      </a:r>
                      <a:r>
                        <a:rPr kumimoji="1" lang="ja-JP" altLang="en-US" b="0" dirty="0" smtClean="0">
                          <a:solidFill>
                            <a:schemeClr val="tx1"/>
                          </a:solidFill>
                        </a:rPr>
                        <a:t>人以上</a:t>
                      </a:r>
                      <a:r>
                        <a:rPr kumimoji="1" lang="en-US" altLang="ja-JP"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介護福祉士等の配置要件</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区分ごとに</a:t>
                      </a:r>
                      <a:r>
                        <a:rPr kumimoji="1" lang="en-US" altLang="ja-JP" b="0" dirty="0" smtClean="0">
                          <a:solidFill>
                            <a:schemeClr val="tx1"/>
                          </a:solidFill>
                        </a:rPr>
                        <a:t>1</a:t>
                      </a:r>
                      <a:r>
                        <a:rPr kumimoji="1" lang="ja-JP" altLang="en-US" b="0" dirty="0" smtClean="0">
                          <a:solidFill>
                            <a:schemeClr val="tx1"/>
                          </a:solidFill>
                        </a:rPr>
                        <a:t>以上取組</a:t>
                      </a:r>
                      <a:r>
                        <a:rPr kumimoji="1" lang="en-US" altLang="ja-JP" b="0" dirty="0" smtClean="0">
                          <a:solidFill>
                            <a:schemeClr val="tx1"/>
                          </a:solidFill>
                        </a:rPr>
                        <a:t>(</a:t>
                      </a:r>
                      <a:r>
                        <a:rPr kumimoji="1" lang="ja-JP" altLang="en-US" b="0" dirty="0" smtClean="0">
                          <a:solidFill>
                            <a:schemeClr val="tx1"/>
                          </a:solidFill>
                        </a:rPr>
                        <a:t>生産性向上は</a:t>
                      </a:r>
                      <a:r>
                        <a:rPr kumimoji="1" lang="en-US" altLang="ja-JP" b="0" dirty="0" smtClean="0">
                          <a:solidFill>
                            <a:schemeClr val="tx1"/>
                          </a:solidFill>
                        </a:rPr>
                        <a:t>2</a:t>
                      </a:r>
                      <a:r>
                        <a:rPr kumimoji="1" lang="ja-JP" altLang="en-US" b="0" dirty="0" smtClean="0">
                          <a:solidFill>
                            <a:schemeClr val="tx1"/>
                          </a:solidFill>
                        </a:rPr>
                        <a:t>以上</a:t>
                      </a:r>
                      <a:r>
                        <a:rPr kumimoji="1" lang="en-US" altLang="ja-JP"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区分ごとに</a:t>
                      </a:r>
                      <a:r>
                        <a:rPr kumimoji="1" lang="en-US" altLang="ja-JP" b="0" dirty="0" smtClean="0">
                          <a:solidFill>
                            <a:schemeClr val="tx1"/>
                          </a:solidFill>
                        </a:rPr>
                        <a:t>2</a:t>
                      </a:r>
                      <a:r>
                        <a:rPr kumimoji="1" lang="ja-JP" altLang="en-US" b="0" dirty="0" smtClean="0">
                          <a:solidFill>
                            <a:schemeClr val="tx1"/>
                          </a:solidFill>
                        </a:rPr>
                        <a:t>以上取組</a:t>
                      </a:r>
                      <a:r>
                        <a:rPr kumimoji="1" lang="en-US" altLang="ja-JP" b="0" dirty="0" smtClean="0">
                          <a:solidFill>
                            <a:schemeClr val="tx1"/>
                          </a:solidFill>
                        </a:rPr>
                        <a:t>(</a:t>
                      </a:r>
                      <a:r>
                        <a:rPr kumimoji="1" lang="ja-JP" altLang="en-US" b="0" dirty="0" smtClean="0">
                          <a:solidFill>
                            <a:schemeClr val="tx1"/>
                          </a:solidFill>
                        </a:rPr>
                        <a:t>生産性向上は</a:t>
                      </a:r>
                      <a:r>
                        <a:rPr kumimoji="1" lang="en-US" altLang="ja-JP" b="0" dirty="0" smtClean="0">
                          <a:solidFill>
                            <a:schemeClr val="tx1"/>
                          </a:solidFill>
                        </a:rPr>
                        <a:t>3</a:t>
                      </a:r>
                      <a:r>
                        <a:rPr kumimoji="1" lang="ja-JP" altLang="en-US" b="0" dirty="0" smtClean="0">
                          <a:solidFill>
                            <a:schemeClr val="tx1"/>
                          </a:solidFill>
                        </a:rPr>
                        <a:t>以上</a:t>
                      </a:r>
                      <a:r>
                        <a:rPr kumimoji="1" lang="en-US" altLang="ja-JP"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b="0" dirty="0" smtClean="0">
                          <a:solidFill>
                            <a:schemeClr val="tx1"/>
                          </a:solidFill>
                        </a:rPr>
                        <a:t>HP</a:t>
                      </a:r>
                      <a:r>
                        <a:rPr kumimoji="1" lang="ja-JP" altLang="en-US" b="0" dirty="0" smtClean="0">
                          <a:solidFill>
                            <a:schemeClr val="tx1"/>
                          </a:solidFill>
                        </a:rPr>
                        <a:t>掲載等を通じた見える化</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9467511"/>
                  </a:ext>
                </a:extLst>
              </a:tr>
              <a:tr h="370840">
                <a:tc>
                  <a:txBody>
                    <a:bodyPr/>
                    <a:lstStyle/>
                    <a:p>
                      <a:r>
                        <a:rPr kumimoji="1" lang="en-US" altLang="ja-JP" dirty="0" smtClean="0"/>
                        <a:t>(Ⅰ)</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lgn="ctr"/>
                      <a:r>
                        <a:rPr kumimoji="1" lang="ja-JP" altLang="en-US" b="0" dirty="0" smtClean="0">
                          <a:solidFill>
                            <a:schemeClr val="tx1"/>
                          </a:solidFill>
                        </a:rPr>
                        <a:t>〇 </a:t>
                      </a:r>
                      <a:endParaRPr kumimoji="1" lang="en-US" altLang="ja-JP" b="0" dirty="0" smtClean="0">
                        <a:solidFill>
                          <a:schemeClr val="tx1"/>
                        </a:solidFill>
                      </a:endParaRPr>
                    </a:p>
                    <a:p>
                      <a:pPr algn="l"/>
                      <a:r>
                        <a:rPr kumimoji="1" lang="en-US" altLang="ja-JP" b="0" dirty="0" smtClean="0">
                          <a:solidFill>
                            <a:schemeClr val="tx1"/>
                          </a:solidFill>
                        </a:rPr>
                        <a:t>R7.3</a:t>
                      </a:r>
                      <a:r>
                        <a:rPr kumimoji="1" lang="ja-JP" altLang="en-US" b="0" dirty="0" smtClean="0">
                          <a:solidFill>
                            <a:schemeClr val="tx1"/>
                          </a:solidFill>
                        </a:rPr>
                        <a:t>月時点で加算</a:t>
                      </a:r>
                      <a:r>
                        <a:rPr kumimoji="1" lang="en-US" altLang="ja-JP" b="0" dirty="0" smtClean="0">
                          <a:solidFill>
                            <a:schemeClr val="tx1"/>
                          </a:solidFill>
                        </a:rPr>
                        <a:t>Ⅴ(</a:t>
                      </a:r>
                      <a:r>
                        <a:rPr kumimoji="1" lang="en-US" altLang="ja-JP" sz="1600" b="0" dirty="0" smtClean="0">
                          <a:solidFill>
                            <a:schemeClr val="tx1"/>
                          </a:solidFill>
                        </a:rPr>
                        <a:t>1)(3)(5)(6)(8)(10)(11)(12)(14)</a:t>
                      </a:r>
                      <a:r>
                        <a:rPr kumimoji="1" lang="ja-JP" altLang="en-US" b="0" dirty="0" smtClean="0">
                          <a:solidFill>
                            <a:schemeClr val="tx1"/>
                          </a:solidFill>
                        </a:rPr>
                        <a:t>を算定していた事業所</a:t>
                      </a:r>
                      <a:endParaRPr kumimoji="1" lang="en-US" altLang="ja-JP" b="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7686146"/>
                  </a:ext>
                </a:extLst>
              </a:tr>
              <a:tr h="370840">
                <a:tc>
                  <a:txBody>
                    <a:bodyPr/>
                    <a:lstStyle/>
                    <a:p>
                      <a:r>
                        <a:rPr kumimoji="1" lang="en-US" altLang="ja-JP" dirty="0" smtClean="0"/>
                        <a:t>(Ⅱ)</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5686712"/>
                  </a:ext>
                </a:extLst>
              </a:tr>
              <a:tr h="370840">
                <a:tc>
                  <a:txBody>
                    <a:bodyPr/>
                    <a:lstStyle/>
                    <a:p>
                      <a:r>
                        <a:rPr kumimoji="1" lang="en-US" altLang="ja-JP" dirty="0" smtClean="0"/>
                        <a:t>(Ⅲ)</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5401548"/>
                  </a:ext>
                </a:extLst>
              </a:tr>
              <a:tr h="370840">
                <a:tc>
                  <a:txBody>
                    <a:bodyPr/>
                    <a:lstStyle/>
                    <a:p>
                      <a:r>
                        <a:rPr kumimoji="1" lang="en-US" altLang="ja-JP" dirty="0" smtClean="0"/>
                        <a:t>(Ⅳ)</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7547078"/>
                  </a:ext>
                </a:extLst>
              </a:tr>
            </a:tbl>
          </a:graphicData>
        </a:graphic>
      </p:graphicFrame>
      <p:sp>
        <p:nvSpPr>
          <p:cNvPr id="4" name="正方形/長方形 3"/>
          <p:cNvSpPr/>
          <p:nvPr/>
        </p:nvSpPr>
        <p:spPr>
          <a:xfrm>
            <a:off x="0" y="0"/>
            <a:ext cx="12192000" cy="6986528"/>
          </a:xfrm>
          <a:prstGeom prst="rect">
            <a:avLst/>
          </a:prstGeom>
        </p:spPr>
        <p:txBody>
          <a:bodyPr wrap="square">
            <a:spAutoFit/>
          </a:bodyPr>
          <a:lstStyle/>
          <a:p>
            <a:r>
              <a:rPr lang="en-US" altLang="ja-JP" sz="2000" dirty="0" smtClean="0"/>
              <a:t>【</a:t>
            </a:r>
            <a:r>
              <a:rPr lang="ja-JP" altLang="en-US" sz="2000" dirty="0" smtClean="0"/>
              <a:t>加算の要件</a:t>
            </a:r>
            <a:r>
              <a:rPr lang="en-US" altLang="ja-JP" sz="2000" dirty="0" smtClean="0"/>
              <a:t>】</a:t>
            </a:r>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800" dirty="0" smtClean="0"/>
          </a:p>
          <a:p>
            <a:pPr marL="357188" indent="-357188"/>
            <a:r>
              <a:rPr lang="en-US" altLang="ja-JP" sz="2000" dirty="0" smtClean="0"/>
              <a:t>※1</a:t>
            </a:r>
            <a:r>
              <a:rPr lang="ja-JP" altLang="en-US" sz="2000" dirty="0"/>
              <a:t> </a:t>
            </a:r>
            <a:r>
              <a:rPr lang="ja-JP" altLang="en-US" sz="2000" dirty="0" smtClean="0"/>
              <a:t>令和</a:t>
            </a:r>
            <a:r>
              <a:rPr lang="en-US" altLang="ja-JP" sz="2000" dirty="0" smtClean="0"/>
              <a:t>8</a:t>
            </a:r>
            <a:r>
              <a:rPr lang="ja-JP" altLang="en-US" sz="2000" dirty="0" smtClean="0"/>
              <a:t>年</a:t>
            </a:r>
            <a:r>
              <a:rPr lang="en-US" altLang="ja-JP" sz="2000" dirty="0" smtClean="0"/>
              <a:t>3</a:t>
            </a:r>
            <a:r>
              <a:rPr lang="ja-JP" altLang="en-US" sz="2000" dirty="0" smtClean="0"/>
              <a:t>月末までに「任用の際における職位、職責、職務内容等に応じた任用等の要件（賃金に関するものを含む）を定めること」及び「職位、職責、職務内容等に応じた賃金体系（一時金等の臨時的に支払われるものを除く）について定めること」の</a:t>
            </a:r>
            <a:r>
              <a:rPr lang="ja-JP" altLang="en-US" sz="2000" dirty="0"/>
              <a:t>整備を行うことを誓約した場合は、</a:t>
            </a:r>
            <a:r>
              <a:rPr lang="ja-JP" altLang="en-US" sz="2000" dirty="0" smtClean="0"/>
              <a:t>令和</a:t>
            </a:r>
            <a:r>
              <a:rPr lang="en-US" altLang="ja-JP" sz="2000" dirty="0" smtClean="0"/>
              <a:t>7</a:t>
            </a:r>
            <a:r>
              <a:rPr lang="ja-JP" altLang="en-US" sz="2000" dirty="0" smtClean="0"/>
              <a:t>年度当初から</a:t>
            </a:r>
            <a:r>
              <a:rPr lang="ja-JP" altLang="en-US" sz="2000" dirty="0"/>
              <a:t>キャリアパス要件</a:t>
            </a:r>
            <a:r>
              <a:rPr lang="en-US" altLang="ja-JP" sz="2000" dirty="0"/>
              <a:t>Ⅰ</a:t>
            </a:r>
            <a:r>
              <a:rPr lang="ja-JP" altLang="en-US" sz="2000" dirty="0"/>
              <a:t>を満たしたものと</a:t>
            </a:r>
            <a:r>
              <a:rPr lang="ja-JP" altLang="en-US" sz="2000" dirty="0" smtClean="0"/>
              <a:t>取り扱う。</a:t>
            </a:r>
            <a:r>
              <a:rPr lang="ja-JP" altLang="en-US" sz="2000" u="sng" dirty="0" smtClean="0"/>
              <a:t>当該</a:t>
            </a:r>
            <a:r>
              <a:rPr lang="ja-JP" altLang="en-US" sz="2000" u="sng" dirty="0"/>
              <a:t>誓約をした場合は、</a:t>
            </a:r>
            <a:r>
              <a:rPr lang="ja-JP" altLang="en-US" sz="2000" u="sng" dirty="0" smtClean="0"/>
              <a:t>令和</a:t>
            </a:r>
            <a:r>
              <a:rPr lang="en-US" altLang="ja-JP" sz="2000" u="sng" dirty="0" smtClean="0"/>
              <a:t>8</a:t>
            </a:r>
            <a:r>
              <a:rPr lang="ja-JP" altLang="en-US" sz="2000" u="sng" dirty="0" smtClean="0"/>
              <a:t>年</a:t>
            </a:r>
            <a:r>
              <a:rPr lang="en-US" altLang="ja-JP" sz="2000" u="sng" dirty="0" smtClean="0"/>
              <a:t>3</a:t>
            </a:r>
            <a:r>
              <a:rPr lang="ja-JP" altLang="en-US" sz="2000" u="sng" dirty="0" smtClean="0"/>
              <a:t>月</a:t>
            </a:r>
            <a:r>
              <a:rPr lang="ja-JP" altLang="en-US" sz="2000" u="sng" dirty="0"/>
              <a:t>末までに当該定めの</a:t>
            </a:r>
            <a:r>
              <a:rPr lang="ja-JP" altLang="en-US" sz="2000" u="sng" dirty="0" smtClean="0"/>
              <a:t>整備</a:t>
            </a:r>
            <a:r>
              <a:rPr lang="ja-JP" altLang="en-US" sz="2000" u="sng" dirty="0"/>
              <a:t>を行い、実績報告書においてその旨を報告する</a:t>
            </a:r>
            <a:r>
              <a:rPr lang="ja-JP" altLang="en-US" sz="2000" u="sng" dirty="0" smtClean="0"/>
              <a:t>こと</a:t>
            </a:r>
            <a:r>
              <a:rPr lang="ja-JP" altLang="en-US" sz="2000" dirty="0" smtClean="0"/>
              <a:t>。</a:t>
            </a:r>
            <a:endParaRPr lang="en-US" altLang="ja-JP" sz="2000" dirty="0" smtClean="0"/>
          </a:p>
          <a:p>
            <a:pPr marL="357188" indent="-357188"/>
            <a:r>
              <a:rPr lang="en-US" altLang="ja-JP" sz="2000" dirty="0" smtClean="0"/>
              <a:t>※2 </a:t>
            </a:r>
            <a:r>
              <a:rPr lang="ja-JP" altLang="en-US" sz="2000" dirty="0" smtClean="0"/>
              <a:t>令和</a:t>
            </a:r>
            <a:r>
              <a:rPr lang="en-US" altLang="ja-JP" sz="2000" dirty="0" smtClean="0"/>
              <a:t>8</a:t>
            </a:r>
            <a:r>
              <a:rPr lang="ja-JP" altLang="en-US" sz="2000" dirty="0" smtClean="0"/>
              <a:t>年</a:t>
            </a:r>
            <a:r>
              <a:rPr lang="en-US" altLang="ja-JP" sz="2000" dirty="0" smtClean="0"/>
              <a:t>3</a:t>
            </a:r>
            <a:r>
              <a:rPr lang="ja-JP" altLang="en-US" sz="2000" dirty="0" smtClean="0"/>
              <a:t>月末</a:t>
            </a:r>
            <a:r>
              <a:rPr lang="ja-JP" altLang="en-US" sz="2000" dirty="0"/>
              <a:t>まで</a:t>
            </a:r>
            <a:r>
              <a:rPr lang="ja-JP" altLang="en-US" sz="2000" dirty="0" smtClean="0"/>
              <a:t>に資質向上のための計画</a:t>
            </a:r>
            <a:r>
              <a:rPr lang="ja-JP" altLang="en-US" sz="2000" dirty="0"/>
              <a:t>を策定し、研修の実施又は研修機会の確保を行う</a:t>
            </a:r>
            <a:r>
              <a:rPr lang="ja-JP" altLang="en-US" sz="2000" dirty="0" smtClean="0"/>
              <a:t>こ</a:t>
            </a:r>
            <a:r>
              <a:rPr lang="ja-JP" altLang="en-US" sz="2000" dirty="0"/>
              <a:t>とを誓約した場合は、</a:t>
            </a:r>
            <a:r>
              <a:rPr lang="ja-JP" altLang="en-US" sz="2000" dirty="0" smtClean="0"/>
              <a:t>令和</a:t>
            </a:r>
            <a:r>
              <a:rPr lang="en-US" altLang="ja-JP" sz="2000" dirty="0" smtClean="0"/>
              <a:t>7</a:t>
            </a:r>
            <a:r>
              <a:rPr lang="ja-JP" altLang="en-US" sz="2000" dirty="0" smtClean="0"/>
              <a:t>年度</a:t>
            </a:r>
            <a:r>
              <a:rPr lang="ja-JP" altLang="en-US" sz="2000" dirty="0"/>
              <a:t>当初からキャリアパス要件</a:t>
            </a:r>
            <a:r>
              <a:rPr lang="en-US" altLang="ja-JP" sz="2000" dirty="0"/>
              <a:t>Ⅱ</a:t>
            </a:r>
            <a:r>
              <a:rPr lang="ja-JP" altLang="en-US" sz="2000" dirty="0"/>
              <a:t>を</a:t>
            </a:r>
            <a:r>
              <a:rPr lang="ja-JP" altLang="en-US" sz="2000" dirty="0" smtClean="0"/>
              <a:t>満たしたもの</a:t>
            </a:r>
            <a:r>
              <a:rPr lang="ja-JP" altLang="en-US" sz="2000" dirty="0"/>
              <a:t>と</a:t>
            </a:r>
            <a:r>
              <a:rPr lang="ja-JP" altLang="en-US" sz="2000" dirty="0" smtClean="0"/>
              <a:t>取り扱う。</a:t>
            </a:r>
            <a:r>
              <a:rPr lang="ja-JP" altLang="en-US" sz="2000" u="sng" dirty="0"/>
              <a:t>当該誓約をした</a:t>
            </a:r>
            <a:r>
              <a:rPr lang="ja-JP" altLang="en-US" sz="2000" u="sng" dirty="0" smtClean="0"/>
              <a:t>場合は</a:t>
            </a:r>
            <a:r>
              <a:rPr lang="ja-JP" altLang="en-US" sz="2000" u="sng" dirty="0"/>
              <a:t>、令和８年３月末までに当該計画の策定等を行い、実績報告書に</a:t>
            </a:r>
            <a:r>
              <a:rPr lang="ja-JP" altLang="en-US" sz="2000" u="sng" dirty="0" smtClean="0"/>
              <a:t>おいてその</a:t>
            </a:r>
            <a:r>
              <a:rPr lang="ja-JP" altLang="en-US" sz="2000" u="sng" dirty="0"/>
              <a:t>旨を報告する</a:t>
            </a:r>
            <a:r>
              <a:rPr lang="ja-JP" altLang="en-US" sz="2000" u="sng" dirty="0" smtClean="0"/>
              <a:t>こと。</a:t>
            </a:r>
            <a:endParaRPr lang="en-US" altLang="ja-JP" sz="2000" u="sng" dirty="0" smtClean="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0730723"/>
      </p:ext>
    </p:extLst>
  </p:cSld>
  <p:clrMapOvr>
    <a:masterClrMapping/>
  </p:clrMapOvr>
  <mc:AlternateContent xmlns:mc="http://schemas.openxmlformats.org/markup-compatibility/2006" xmlns:p14="http://schemas.microsoft.com/office/powerpoint/2010/main">
    <mc:Choice Requires="p14">
      <p:transition spd="slow" p14:dur="2000" advTm="57945"/>
    </mc:Choice>
    <mc:Fallback xmlns="">
      <p:transition spd="slow" advTm="57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72392"/>
            <a:ext cx="2743200" cy="365125"/>
          </a:xfrm>
        </p:spPr>
        <p:txBody>
          <a:bodyPr/>
          <a:lstStyle/>
          <a:p>
            <a:fld id="{41D9830F-53EB-46B6-9EC0-C4C68F82A889}" type="slidenum">
              <a:rPr kumimoji="1" lang="ja-JP" altLang="en-US" smtClean="0"/>
              <a:t>33</a:t>
            </a:fld>
            <a:endParaRPr kumimoji="1" lang="ja-JP" altLang="en-US" dirty="0"/>
          </a:p>
        </p:txBody>
      </p:sp>
      <p:sp>
        <p:nvSpPr>
          <p:cNvPr id="3" name="正方形/長方形 2"/>
          <p:cNvSpPr/>
          <p:nvPr/>
        </p:nvSpPr>
        <p:spPr>
          <a:xfrm>
            <a:off x="0" y="0"/>
            <a:ext cx="12192000" cy="7017306"/>
          </a:xfrm>
          <a:prstGeom prst="rect">
            <a:avLst/>
          </a:prstGeom>
        </p:spPr>
        <p:txBody>
          <a:bodyPr wrap="square">
            <a:spAutoFit/>
          </a:bodyPr>
          <a:lstStyle/>
          <a:p>
            <a:pPr marL="357188" indent="-357188"/>
            <a:r>
              <a:rPr lang="en-US" altLang="ja-JP" sz="2000" dirty="0" smtClean="0"/>
              <a:t>※3 </a:t>
            </a:r>
            <a:r>
              <a:rPr lang="ja-JP" altLang="en-US" sz="2000" dirty="0" smtClean="0"/>
              <a:t>令和</a:t>
            </a:r>
            <a:r>
              <a:rPr lang="en-US" altLang="ja-JP" sz="2000" dirty="0" smtClean="0"/>
              <a:t>8</a:t>
            </a:r>
            <a:r>
              <a:rPr lang="ja-JP" altLang="en-US" sz="2000" dirty="0" smtClean="0"/>
              <a:t>年</a:t>
            </a:r>
            <a:r>
              <a:rPr lang="en-US" altLang="ja-JP" sz="2000" dirty="0" smtClean="0"/>
              <a:t>3</a:t>
            </a:r>
            <a:r>
              <a:rPr lang="ja-JP" altLang="en-US" sz="2000" dirty="0" smtClean="0"/>
              <a:t>月</a:t>
            </a:r>
            <a:r>
              <a:rPr lang="ja-JP" altLang="en-US" sz="2000" dirty="0"/>
              <a:t>末まで</a:t>
            </a:r>
            <a:r>
              <a:rPr lang="ja-JP" altLang="en-US" sz="2000" dirty="0" smtClean="0"/>
              <a:t>に経験若しくは資格等に応じて昇給する仕組み又は一定の基準に基づき定期に昇給を判定する仕組みの</a:t>
            </a:r>
            <a:r>
              <a:rPr lang="ja-JP" altLang="en-US" sz="2000" dirty="0"/>
              <a:t>整備を行うことを誓約した場合は、</a:t>
            </a:r>
            <a:r>
              <a:rPr lang="ja-JP" altLang="en-US" sz="2000" dirty="0" smtClean="0"/>
              <a:t>令和</a:t>
            </a:r>
            <a:r>
              <a:rPr lang="en-US" altLang="ja-JP" sz="2000" dirty="0" smtClean="0"/>
              <a:t>7</a:t>
            </a:r>
            <a:r>
              <a:rPr lang="ja-JP" altLang="en-US" sz="2000" dirty="0" smtClean="0"/>
              <a:t>年度</a:t>
            </a:r>
            <a:r>
              <a:rPr lang="ja-JP" altLang="en-US" sz="2000" dirty="0"/>
              <a:t>当初</a:t>
            </a:r>
            <a:r>
              <a:rPr lang="ja-JP" altLang="en-US" sz="2000" dirty="0" smtClean="0"/>
              <a:t>からキャリアパス</a:t>
            </a:r>
            <a:r>
              <a:rPr lang="ja-JP" altLang="en-US" sz="2000" dirty="0"/>
              <a:t>要件</a:t>
            </a:r>
            <a:r>
              <a:rPr lang="en-US" altLang="ja-JP" sz="2000" dirty="0"/>
              <a:t>Ⅲ</a:t>
            </a:r>
            <a:r>
              <a:rPr lang="ja-JP" altLang="en-US" sz="2000" dirty="0"/>
              <a:t>を満たしたものと</a:t>
            </a:r>
            <a:r>
              <a:rPr lang="ja-JP" altLang="en-US" sz="2000" dirty="0" smtClean="0"/>
              <a:t>取り扱う。</a:t>
            </a:r>
            <a:r>
              <a:rPr lang="ja-JP" altLang="en-US" sz="2000" u="sng" dirty="0"/>
              <a:t>当該誓約をした場合は、</a:t>
            </a:r>
            <a:r>
              <a:rPr lang="ja-JP" altLang="en-US" sz="2000" u="sng" dirty="0" smtClean="0"/>
              <a:t>令和</a:t>
            </a:r>
            <a:r>
              <a:rPr lang="en-US" altLang="ja-JP" sz="2000" u="sng" dirty="0" smtClean="0"/>
              <a:t>8</a:t>
            </a:r>
            <a:r>
              <a:rPr lang="ja-JP" altLang="en-US" sz="2000" u="sng" dirty="0" smtClean="0"/>
              <a:t>年</a:t>
            </a:r>
            <a:r>
              <a:rPr lang="en-US" altLang="ja-JP" sz="2000" u="sng" dirty="0" smtClean="0"/>
              <a:t>3</a:t>
            </a:r>
            <a:r>
              <a:rPr lang="ja-JP" altLang="en-US" sz="2000" u="sng" dirty="0" smtClean="0"/>
              <a:t>月</a:t>
            </a:r>
            <a:r>
              <a:rPr lang="ja-JP" altLang="en-US" sz="2000" u="sng" dirty="0"/>
              <a:t>末までに当該仕組みの</a:t>
            </a:r>
            <a:r>
              <a:rPr lang="ja-JP" altLang="en-US" sz="2000" u="sng" dirty="0" smtClean="0"/>
              <a:t>整備を</a:t>
            </a:r>
            <a:r>
              <a:rPr lang="ja-JP" altLang="en-US" sz="2000" u="sng" dirty="0"/>
              <a:t>行い、実績報告書においてその旨を報告すること</a:t>
            </a:r>
            <a:r>
              <a:rPr lang="ja-JP" altLang="en-US" sz="2000" u="sng" dirty="0" smtClean="0"/>
              <a:t>。</a:t>
            </a:r>
            <a:endParaRPr lang="en-US" altLang="ja-JP" sz="2000" u="sng" dirty="0" smtClean="0"/>
          </a:p>
          <a:p>
            <a:pPr marL="357188" indent="-357188"/>
            <a:r>
              <a:rPr lang="en-US" altLang="ja-JP" sz="2000" dirty="0" smtClean="0"/>
              <a:t>※4 </a:t>
            </a:r>
            <a:r>
              <a:rPr lang="ja-JP" altLang="en-US" sz="2000" dirty="0" smtClean="0"/>
              <a:t>令和</a:t>
            </a:r>
            <a:r>
              <a:rPr lang="en-US" altLang="ja-JP" sz="2000" dirty="0" smtClean="0"/>
              <a:t>8</a:t>
            </a:r>
            <a:r>
              <a:rPr lang="ja-JP" altLang="en-US" sz="2000" dirty="0" smtClean="0"/>
              <a:t>年</a:t>
            </a:r>
            <a:r>
              <a:rPr lang="en-US" altLang="ja-JP" sz="2000" dirty="0" smtClean="0"/>
              <a:t>3</a:t>
            </a:r>
            <a:r>
              <a:rPr lang="ja-JP" altLang="en-US" sz="2000" dirty="0" smtClean="0"/>
              <a:t>月末までに</a:t>
            </a:r>
            <a:r>
              <a:rPr lang="ja-JP" altLang="en-US" sz="2000" dirty="0"/>
              <a:t>職場環境等要件に係る取組を行うことを誓約した場合は、</a:t>
            </a:r>
            <a:r>
              <a:rPr lang="ja-JP" altLang="en-US" sz="2000" dirty="0" smtClean="0"/>
              <a:t>令和</a:t>
            </a:r>
            <a:r>
              <a:rPr lang="en-US" altLang="ja-JP" sz="2000" dirty="0" smtClean="0"/>
              <a:t>7</a:t>
            </a:r>
            <a:r>
              <a:rPr lang="ja-JP" altLang="en-US" sz="2000" dirty="0" smtClean="0"/>
              <a:t>年度</a:t>
            </a:r>
            <a:r>
              <a:rPr lang="ja-JP" altLang="en-US" sz="2000" dirty="0"/>
              <a:t>当初から職場環境等要件を満たしたものと</a:t>
            </a:r>
            <a:r>
              <a:rPr lang="ja-JP" altLang="en-US" sz="2000" dirty="0" smtClean="0"/>
              <a:t>取り扱う。</a:t>
            </a:r>
            <a:r>
              <a:rPr lang="ja-JP" altLang="en-US" sz="2000" u="sng" dirty="0"/>
              <a:t>当該誓約をした場合は、</a:t>
            </a:r>
            <a:r>
              <a:rPr lang="ja-JP" altLang="en-US" sz="2000" u="sng" dirty="0" smtClean="0"/>
              <a:t>令和</a:t>
            </a:r>
            <a:r>
              <a:rPr lang="en-US" altLang="ja-JP" sz="2000" u="sng" dirty="0" smtClean="0"/>
              <a:t>8</a:t>
            </a:r>
            <a:r>
              <a:rPr lang="ja-JP" altLang="en-US" sz="2000" u="sng" dirty="0" smtClean="0"/>
              <a:t>年</a:t>
            </a:r>
            <a:r>
              <a:rPr lang="en-US" altLang="ja-JP" sz="2000" u="sng" dirty="0" smtClean="0"/>
              <a:t>3</a:t>
            </a:r>
            <a:r>
              <a:rPr lang="ja-JP" altLang="en-US" sz="2000" u="sng" dirty="0" smtClean="0"/>
              <a:t>月</a:t>
            </a:r>
            <a:r>
              <a:rPr lang="ja-JP" altLang="en-US" sz="2000" u="sng" dirty="0"/>
              <a:t>末までに当該取組</a:t>
            </a:r>
            <a:r>
              <a:rPr lang="ja-JP" altLang="en-US" sz="2000" u="sng" dirty="0" smtClean="0"/>
              <a:t>を行い</a:t>
            </a:r>
            <a:r>
              <a:rPr lang="ja-JP" altLang="en-US" sz="2000" u="sng" dirty="0"/>
              <a:t>、実績報告書においてその旨を報告すること</a:t>
            </a:r>
            <a:r>
              <a:rPr lang="ja-JP" altLang="en-US" sz="2000" u="sng" dirty="0" smtClean="0"/>
              <a:t>。</a:t>
            </a:r>
            <a:r>
              <a:rPr lang="ja-JP" altLang="en-US" sz="2000" dirty="0"/>
              <a:t>また、介護人材確保・</a:t>
            </a:r>
            <a:r>
              <a:rPr lang="ja-JP" altLang="en-US" sz="2000" dirty="0" smtClean="0"/>
              <a:t>職場</a:t>
            </a:r>
            <a:r>
              <a:rPr lang="ja-JP" altLang="en-US" sz="2000" dirty="0"/>
              <a:t>環境改善等事業の申請を行った場合は、</a:t>
            </a:r>
            <a:r>
              <a:rPr lang="ja-JP" altLang="en-US" sz="2000" dirty="0" smtClean="0"/>
              <a:t>令和</a:t>
            </a:r>
            <a:r>
              <a:rPr lang="en-US" altLang="ja-JP" sz="2000" dirty="0" smtClean="0"/>
              <a:t>7</a:t>
            </a:r>
            <a:r>
              <a:rPr lang="ja-JP" altLang="en-US" sz="2000" dirty="0" smtClean="0"/>
              <a:t>年度</a:t>
            </a:r>
            <a:r>
              <a:rPr lang="ja-JP" altLang="en-US" sz="2000" dirty="0"/>
              <a:t>における職場環境</a:t>
            </a:r>
            <a:r>
              <a:rPr lang="ja-JP" altLang="en-US" sz="2000" dirty="0" smtClean="0"/>
              <a:t>等要件</a:t>
            </a:r>
            <a:r>
              <a:rPr lang="ja-JP" altLang="en-US" sz="2000" dirty="0"/>
              <a:t>に係る適用を猶予</a:t>
            </a:r>
            <a:r>
              <a:rPr lang="ja-JP" altLang="en-US" sz="2000" dirty="0" smtClean="0"/>
              <a:t>する。</a:t>
            </a:r>
            <a:endParaRPr lang="en-US" altLang="ja-JP" sz="2000" dirty="0" smtClean="0"/>
          </a:p>
          <a:p>
            <a:pPr marL="2514600" indent="-2514600"/>
            <a:endParaRPr lang="en-US" altLang="ja-JP" sz="500" dirty="0" smtClean="0"/>
          </a:p>
          <a:p>
            <a:pPr marL="2514600" indent="-2514600"/>
            <a:r>
              <a:rPr lang="en-US" altLang="ja-JP" sz="2000" dirty="0" smtClean="0"/>
              <a:t>【</a:t>
            </a:r>
            <a:r>
              <a:rPr lang="ja-JP" altLang="en-US" sz="2000" dirty="0" smtClean="0"/>
              <a:t>処遇改善計画書の</a:t>
            </a:r>
            <a:r>
              <a:rPr lang="ja-JP" altLang="en-US" sz="2000" spc="-100" dirty="0"/>
              <a:t>提出期限</a:t>
            </a:r>
            <a:r>
              <a:rPr lang="en-US" altLang="ja-JP" sz="2000" dirty="0" smtClean="0"/>
              <a:t>】…</a:t>
            </a:r>
            <a:r>
              <a:rPr lang="ja-JP" altLang="en-US" sz="2000" spc="-100" dirty="0" smtClean="0"/>
              <a:t>当該事業</a:t>
            </a:r>
            <a:r>
              <a:rPr lang="ja-JP" altLang="en-US" sz="2000" spc="-100" dirty="0"/>
              <a:t>年度</a:t>
            </a:r>
            <a:r>
              <a:rPr lang="ja-JP" altLang="en-US" sz="2000" spc="-100" dirty="0" smtClean="0"/>
              <a:t>においてはじめて処遇改善加を算定する月の前々月</a:t>
            </a:r>
            <a:r>
              <a:rPr lang="ja-JP" altLang="en-US" sz="2000" spc="-100" dirty="0"/>
              <a:t>の末日まで。</a:t>
            </a:r>
            <a:endParaRPr lang="en-US" altLang="ja-JP" sz="2000" spc="-100" dirty="0"/>
          </a:p>
          <a:p>
            <a:r>
              <a:rPr lang="en-US" altLang="ja-JP" sz="2000" dirty="0" smtClean="0"/>
              <a:t>【</a:t>
            </a:r>
            <a:r>
              <a:rPr lang="ja-JP" altLang="en-US" sz="2000" dirty="0"/>
              <a:t>実績報告の提出期限</a:t>
            </a:r>
            <a:r>
              <a:rPr lang="en-US" altLang="ja-JP" sz="2000" dirty="0" smtClean="0"/>
              <a:t>】…</a:t>
            </a:r>
            <a:r>
              <a:rPr lang="ja-JP" altLang="en-US" sz="2000" dirty="0" smtClean="0"/>
              <a:t>各事業</a:t>
            </a:r>
            <a:r>
              <a:rPr lang="ja-JP" altLang="en-US" sz="2000" dirty="0"/>
              <a:t>年度における最終の加算の支払いがあった月の翌々月の末日まで。</a:t>
            </a:r>
            <a:endParaRPr lang="en-US" altLang="ja-JP" sz="2000" dirty="0"/>
          </a:p>
          <a:p>
            <a:r>
              <a:rPr lang="en-US" altLang="ja-JP" sz="2000" dirty="0" smtClean="0"/>
              <a:t>【</a:t>
            </a:r>
            <a:r>
              <a:rPr lang="ja-JP" altLang="en-US" sz="2000" dirty="0"/>
              <a:t>変更届</a:t>
            </a:r>
            <a:r>
              <a:rPr lang="en-US" altLang="ja-JP" sz="2000" dirty="0"/>
              <a:t>】</a:t>
            </a:r>
          </a:p>
          <a:p>
            <a:pPr marL="357188" indent="-171450"/>
            <a:r>
              <a:rPr lang="ja-JP" altLang="en-US" sz="2000" dirty="0"/>
              <a:t>次の①～④のいずれかに該当する場合は、変更届を提出すること。</a:t>
            </a:r>
            <a:endParaRPr lang="en-US" altLang="ja-JP" sz="2000" dirty="0"/>
          </a:p>
          <a:p>
            <a:pPr marL="542925" indent="-185738"/>
            <a:r>
              <a:rPr lang="ja-JP" altLang="en-US" sz="2000" dirty="0"/>
              <a:t>① 会社法の規定による吸収合併、新設合併等により、処遇改善計画書の作成単位が変更となる場合。</a:t>
            </a:r>
          </a:p>
          <a:p>
            <a:pPr marL="542925" indent="-185738"/>
            <a:r>
              <a:rPr lang="ja-JP" altLang="en-US" sz="2000" dirty="0"/>
              <a:t>② 複数の介護サービス事業所等について一括して申請を行う事業者において、当該申請に関係する</a:t>
            </a:r>
            <a:r>
              <a:rPr lang="ja-JP" altLang="en-US" sz="2000" dirty="0" smtClean="0"/>
              <a:t>介護サービス</a:t>
            </a:r>
            <a:r>
              <a:rPr lang="ja-JP" altLang="en-US" sz="2000" dirty="0"/>
              <a:t>事業所等に増減（新規指定、廃止等の事由による。）があった場合。</a:t>
            </a:r>
            <a:endParaRPr lang="en-US" altLang="ja-JP" sz="2000" dirty="0"/>
          </a:p>
          <a:p>
            <a:pPr marL="542925" indent="-185738"/>
            <a:r>
              <a:rPr lang="ja-JP" altLang="en-US" sz="2000" dirty="0" smtClean="0"/>
              <a:t>③ </a:t>
            </a:r>
            <a:r>
              <a:rPr lang="ja-JP" altLang="en-US" sz="2000" dirty="0"/>
              <a:t>キャリアパス要件</a:t>
            </a:r>
            <a:r>
              <a:rPr lang="en-US" altLang="ja-JP" sz="2000" dirty="0"/>
              <a:t>Ⅰ</a:t>
            </a:r>
            <a:r>
              <a:rPr lang="ja-JP" altLang="en-US" sz="2000" dirty="0"/>
              <a:t>から</a:t>
            </a:r>
            <a:r>
              <a:rPr lang="en-US" altLang="ja-JP" sz="2000" dirty="0"/>
              <a:t>Ⅲ</a:t>
            </a:r>
            <a:r>
              <a:rPr lang="ja-JP" altLang="en-US" sz="2000" dirty="0" err="1"/>
              <a:t>までに</a:t>
            </a:r>
            <a:r>
              <a:rPr lang="ja-JP" altLang="en-US" sz="2000" dirty="0"/>
              <a:t>関する適合状況に変更（算定する処遇改善加算の区分に変更が生じる場合に限る。）があった場合。</a:t>
            </a:r>
            <a:endParaRPr lang="en-US" altLang="ja-JP" sz="2000" dirty="0"/>
          </a:p>
          <a:p>
            <a:pPr marL="542925" indent="-185738"/>
            <a:r>
              <a:rPr lang="ja-JP" altLang="en-US" sz="2000" dirty="0"/>
              <a:t>④ キャリアパス要件</a:t>
            </a:r>
            <a:r>
              <a:rPr lang="en-US" altLang="ja-JP" sz="2000" dirty="0"/>
              <a:t>Ⅴ</a:t>
            </a:r>
            <a:r>
              <a:rPr lang="ja-JP" altLang="en-US" sz="2000" dirty="0"/>
              <a:t>（介護福祉士等の配置要件）に関する適合状況に変更があり、算定する処遇改善加算の区分に変更が生じる場合</a:t>
            </a:r>
            <a:r>
              <a:rPr lang="ja-JP" altLang="en-US" sz="2000" dirty="0" smtClean="0"/>
              <a:t>。</a:t>
            </a:r>
            <a:endParaRPr lang="en-US" altLang="ja-JP" sz="2000" dirty="0" smtClean="0"/>
          </a:p>
          <a:p>
            <a:pPr marL="357188" indent="-171450"/>
            <a:r>
              <a:rPr lang="en-US" altLang="ja-JP" sz="2000" dirty="0" smtClean="0"/>
              <a:t>※ </a:t>
            </a:r>
            <a:r>
              <a:rPr lang="ja-JP" altLang="en-US" sz="2000" dirty="0" smtClean="0"/>
              <a:t>就業規則を改訂（介護</a:t>
            </a:r>
            <a:r>
              <a:rPr lang="ja-JP" altLang="en-US" sz="2000" dirty="0"/>
              <a:t>職員の処遇に関する内容に限る。）した場合は</a:t>
            </a:r>
            <a:r>
              <a:rPr lang="ja-JP" altLang="en-US" sz="2000" dirty="0" smtClean="0"/>
              <a:t>、実績</a:t>
            </a:r>
            <a:r>
              <a:rPr lang="ja-JP" altLang="en-US" sz="2000" dirty="0"/>
              <a:t>報告書を提出する際に</a:t>
            </a:r>
            <a:r>
              <a:rPr lang="ja-JP" altLang="en-US" sz="2000" dirty="0" smtClean="0"/>
              <a:t>、当該</a:t>
            </a:r>
            <a:r>
              <a:rPr lang="ja-JP" altLang="en-US" sz="2000" dirty="0"/>
              <a:t>改訂の概要を変更届出書に記載し</a:t>
            </a:r>
            <a:r>
              <a:rPr lang="ja-JP" altLang="en-US" sz="2000" dirty="0" smtClean="0"/>
              <a:t>、併せて提出</a:t>
            </a:r>
            <a:r>
              <a:rPr lang="ja-JP" altLang="en-US" sz="2000" dirty="0"/>
              <a:t>すること</a:t>
            </a:r>
            <a:r>
              <a:rPr lang="ja-JP" altLang="en-US" sz="2000" dirty="0" smtClean="0"/>
              <a:t>。</a:t>
            </a:r>
            <a:endParaRPr lang="en-US" altLang="ja-JP" sz="2000" dirty="0" smtClean="0"/>
          </a:p>
          <a:p>
            <a:pPr marL="357188" indent="-357188"/>
            <a:r>
              <a:rPr lang="en-US" altLang="ja-JP" sz="2000" dirty="0" smtClean="0"/>
              <a:t>【</a:t>
            </a:r>
            <a:r>
              <a:rPr lang="ja-JP" altLang="en-US" sz="2000" dirty="0" smtClean="0"/>
              <a:t>提出先</a:t>
            </a:r>
            <a:r>
              <a:rPr lang="en-US" altLang="ja-JP" sz="2000" dirty="0" smtClean="0"/>
              <a:t>】…</a:t>
            </a:r>
            <a:r>
              <a:rPr lang="ja-JP" altLang="en-US" sz="2000" dirty="0" smtClean="0"/>
              <a:t>菊陽町（当該地域密着型サービス事業所の指定を行う市町村）</a:t>
            </a:r>
            <a:endParaRPr lang="en-US" altLang="ja-JP" sz="2000"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76718259"/>
      </p:ext>
    </p:extLst>
  </p:cSld>
  <p:clrMapOvr>
    <a:masterClrMapping/>
  </p:clrMapOvr>
  <mc:AlternateContent xmlns:mc="http://schemas.openxmlformats.org/markup-compatibility/2006" xmlns:p14="http://schemas.microsoft.com/office/powerpoint/2010/main">
    <mc:Choice Requires="p14">
      <p:transition spd="slow" p14:dur="2000" advTm="86089"/>
    </mc:Choice>
    <mc:Fallback xmlns="">
      <p:transition spd="slow" advTm="86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認知症対応型通所介護</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34</a:t>
            </a:fld>
            <a:endParaRPr kumimoji="1" lang="ja-JP" altLang="en-US" dirty="0"/>
          </a:p>
        </p:txBody>
      </p:sp>
    </p:spTree>
    <p:extLst>
      <p:ext uri="{BB962C8B-B14F-4D97-AF65-F5344CB8AC3E}">
        <p14:creationId xmlns:p14="http://schemas.microsoft.com/office/powerpoint/2010/main" val="2230072789"/>
      </p:ext>
    </p:extLst>
  </p:cSld>
  <p:clrMapOvr>
    <a:masterClrMapping/>
  </p:clrMapOvr>
  <mc:AlternateContent xmlns:mc="http://schemas.openxmlformats.org/markup-compatibility/2006" xmlns:p14="http://schemas.microsoft.com/office/powerpoint/2010/main">
    <mc:Choice Requires="p14">
      <p:transition spd="slow" p14:dur="2000" advTm="3076"/>
    </mc:Choice>
    <mc:Fallback xmlns="">
      <p:transition spd="slow" advTm="3076"/>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70205"/>
            <a:ext cx="2743200" cy="365125"/>
          </a:xfrm>
        </p:spPr>
        <p:txBody>
          <a:bodyPr/>
          <a:lstStyle/>
          <a:p>
            <a:fld id="{41D9830F-53EB-46B6-9EC0-C4C68F82A889}" type="slidenum">
              <a:rPr kumimoji="1" lang="ja-JP" altLang="en-US" smtClean="0"/>
              <a:t>35</a:t>
            </a:fld>
            <a:endParaRPr kumimoji="1" lang="ja-JP" altLang="en-US"/>
          </a:p>
        </p:txBody>
      </p:sp>
      <p:sp>
        <p:nvSpPr>
          <p:cNvPr id="3" name="タイトル 1"/>
          <p:cNvSpPr txBox="1">
            <a:spLocks/>
          </p:cNvSpPr>
          <p:nvPr/>
        </p:nvSpPr>
        <p:spPr>
          <a:xfrm>
            <a:off x="1" y="0"/>
            <a:ext cx="12191999" cy="468246"/>
          </a:xfrm>
          <a:prstGeom prst="rect">
            <a:avLst/>
          </a:prstGeom>
          <a:solidFill>
            <a:schemeClr val="accent1">
              <a:lumMod val="20000"/>
              <a:lumOff val="80000"/>
            </a:schemeClr>
          </a:solidFill>
          <a:ln w="25400">
            <a:solidFill>
              <a:schemeClr val="tx1"/>
            </a:solidFill>
          </a:ln>
        </p:spPr>
        <p:txBody>
          <a:bodyPr anchor="ctr" anchorCtr="0">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１４　認知症対応型通所介護に</a:t>
            </a:r>
            <a:r>
              <a:rPr lang="ja-JP" altLang="en-US" sz="2400" b="1" dirty="0"/>
              <a:t>関する基準の概要</a:t>
            </a:r>
          </a:p>
        </p:txBody>
      </p:sp>
      <p:sp>
        <p:nvSpPr>
          <p:cNvPr id="5" name="正方形/長方形 4"/>
          <p:cNvSpPr/>
          <p:nvPr/>
        </p:nvSpPr>
        <p:spPr>
          <a:xfrm>
            <a:off x="-13854" y="466867"/>
            <a:ext cx="12191999" cy="707886"/>
          </a:xfrm>
          <a:prstGeom prst="rect">
            <a:avLst/>
          </a:prstGeom>
        </p:spPr>
        <p:txBody>
          <a:bodyPr wrap="square">
            <a:spAutoFit/>
          </a:bodyPr>
          <a:lstStyle/>
          <a:p>
            <a:r>
              <a:rPr lang="ja-JP" altLang="en-US" sz="2000" dirty="0" smtClean="0"/>
              <a:t>■</a:t>
            </a:r>
            <a:r>
              <a:rPr lang="ja-JP" altLang="en-US" sz="2000" b="1" dirty="0"/>
              <a:t>人員</a:t>
            </a:r>
            <a:r>
              <a:rPr lang="ja-JP" altLang="en-US" sz="2000" b="1" dirty="0" smtClean="0"/>
              <a:t>基準等</a:t>
            </a:r>
            <a:endParaRPr lang="en-US" altLang="ja-JP" sz="2000" b="1" dirty="0" smtClean="0"/>
          </a:p>
          <a:p>
            <a:r>
              <a:rPr lang="ja-JP" altLang="en-US" sz="2000" b="1" dirty="0" smtClean="0"/>
              <a:t>（１）単独型</a:t>
            </a:r>
            <a:r>
              <a:rPr lang="ja-JP" altLang="en-US" sz="2000" b="1" dirty="0"/>
              <a:t>・併設型指定認知症対応型通所</a:t>
            </a:r>
            <a:r>
              <a:rPr lang="ja-JP" altLang="en-US" sz="2000" b="1" dirty="0" smtClean="0"/>
              <a:t>介護</a:t>
            </a:r>
            <a:r>
              <a:rPr lang="en-US" altLang="ja-JP" sz="2000" b="1" dirty="0" smtClean="0"/>
              <a:t>【</a:t>
            </a:r>
            <a:r>
              <a:rPr lang="ja-JP" altLang="en-US" sz="2000" b="1" dirty="0" smtClean="0"/>
              <a:t>第</a:t>
            </a:r>
            <a:r>
              <a:rPr lang="en-US" altLang="ja-JP" sz="2000" b="1" dirty="0" smtClean="0"/>
              <a:t>42</a:t>
            </a:r>
            <a:r>
              <a:rPr lang="ja-JP" altLang="en-US" sz="2000" b="1" dirty="0" smtClean="0"/>
              <a:t>条</a:t>
            </a:r>
            <a:r>
              <a:rPr lang="en-US" altLang="ja-JP" sz="2000" b="1" dirty="0" smtClean="0"/>
              <a:t>】</a:t>
            </a:r>
          </a:p>
        </p:txBody>
      </p:sp>
      <p:graphicFrame>
        <p:nvGraphicFramePr>
          <p:cNvPr id="6" name="表 5"/>
          <p:cNvGraphicFramePr>
            <a:graphicFrameLocks noGrp="1"/>
          </p:cNvGraphicFramePr>
          <p:nvPr>
            <p:extLst>
              <p:ext uri="{D42A27DB-BD31-4B8C-83A1-F6EECF244321}">
                <p14:modId xmlns:p14="http://schemas.microsoft.com/office/powerpoint/2010/main" val="1138052548"/>
              </p:ext>
            </p:extLst>
          </p:nvPr>
        </p:nvGraphicFramePr>
        <p:xfrm>
          <a:off x="0" y="1174753"/>
          <a:ext cx="12192004" cy="5600700"/>
        </p:xfrm>
        <a:graphic>
          <a:graphicData uri="http://schemas.openxmlformats.org/drawingml/2006/table">
            <a:tbl>
              <a:tblPr firstRow="1" bandRow="1">
                <a:tableStyleId>{5C22544A-7EE6-4342-B048-85BDC9FD1C3A}</a:tableStyleId>
              </a:tblPr>
              <a:tblGrid>
                <a:gridCol w="771528">
                  <a:extLst>
                    <a:ext uri="{9D8B030D-6E8A-4147-A177-3AD203B41FA5}">
                      <a16:colId xmlns:a16="http://schemas.microsoft.com/office/drawing/2014/main" val="1954725472"/>
                    </a:ext>
                  </a:extLst>
                </a:gridCol>
                <a:gridCol w="2171700">
                  <a:extLst>
                    <a:ext uri="{9D8B030D-6E8A-4147-A177-3AD203B41FA5}">
                      <a16:colId xmlns:a16="http://schemas.microsoft.com/office/drawing/2014/main" val="1784275241"/>
                    </a:ext>
                  </a:extLst>
                </a:gridCol>
                <a:gridCol w="4316554">
                  <a:extLst>
                    <a:ext uri="{9D8B030D-6E8A-4147-A177-3AD203B41FA5}">
                      <a16:colId xmlns:a16="http://schemas.microsoft.com/office/drawing/2014/main" val="1856996698"/>
                    </a:ext>
                  </a:extLst>
                </a:gridCol>
                <a:gridCol w="4932222">
                  <a:extLst>
                    <a:ext uri="{9D8B030D-6E8A-4147-A177-3AD203B41FA5}">
                      <a16:colId xmlns:a16="http://schemas.microsoft.com/office/drawing/2014/main" val="3263559303"/>
                    </a:ext>
                  </a:extLst>
                </a:gridCol>
              </a:tblGrid>
              <a:tr h="295209">
                <a:tc>
                  <a:txBody>
                    <a:bodyPr/>
                    <a:lstStyle/>
                    <a:p>
                      <a:r>
                        <a:rPr kumimoji="1" lang="ja-JP" altLang="en-US" sz="2000" b="0" dirty="0" smtClean="0">
                          <a:solidFill>
                            <a:schemeClr val="tx1"/>
                          </a:solidFill>
                        </a:rPr>
                        <a:t>職種</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2000" b="0" dirty="0" smtClean="0">
                          <a:solidFill>
                            <a:schemeClr val="tx1"/>
                          </a:solidFill>
                        </a:rPr>
                        <a:t>資格要件</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kumimoji="1" lang="ja-JP" altLang="en-US" sz="2000" b="0" dirty="0" smtClean="0">
                          <a:solidFill>
                            <a:schemeClr val="tx1"/>
                          </a:solidFill>
                        </a:rPr>
                        <a:t>配置要件</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226248673"/>
                  </a:ext>
                </a:extLst>
              </a:tr>
              <a:tr h="185420">
                <a:tc>
                  <a:txBody>
                    <a:bodyPr/>
                    <a:lstStyle/>
                    <a:p>
                      <a:r>
                        <a:rPr kumimoji="1" lang="ja-JP" altLang="en-US" sz="2000" b="0" dirty="0" smtClean="0">
                          <a:solidFill>
                            <a:schemeClr val="tx1"/>
                          </a:solidFill>
                        </a:rPr>
                        <a:t>管理者</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2200"/>
                        </a:lnSpc>
                      </a:pPr>
                      <a:r>
                        <a:rPr kumimoji="1" lang="ja-JP" altLang="en-US" sz="2000" b="0" dirty="0" smtClean="0">
                          <a:solidFill>
                            <a:schemeClr val="tx1"/>
                          </a:solidFill>
                        </a:rPr>
                        <a:t>認知症対応型サービス事業管理者研修</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nSpc>
                          <a:spcPct val="100000"/>
                        </a:lnSpc>
                      </a:pPr>
                      <a:r>
                        <a:rPr kumimoji="1" lang="ja-JP" altLang="en-US" sz="2000" b="0" dirty="0" smtClean="0">
                          <a:solidFill>
                            <a:schemeClr val="tx1"/>
                          </a:solidFill>
                        </a:rPr>
                        <a:t>常勤職員であること</a:t>
                      </a:r>
                      <a:endParaRPr kumimoji="1" lang="en-US" altLang="ja-JP" sz="2000" b="0" dirty="0" smtClean="0">
                        <a:solidFill>
                          <a:schemeClr val="tx1"/>
                        </a:solidFill>
                      </a:endParaRPr>
                    </a:p>
                    <a:p>
                      <a:pPr>
                        <a:lnSpc>
                          <a:spcPct val="100000"/>
                        </a:lnSpc>
                      </a:pPr>
                      <a:r>
                        <a:rPr kumimoji="1" lang="en-US" altLang="ja-JP" sz="2000" b="0" dirty="0" smtClean="0">
                          <a:solidFill>
                            <a:schemeClr val="tx1"/>
                          </a:solidFill>
                        </a:rPr>
                        <a:t>※</a:t>
                      </a:r>
                      <a:r>
                        <a:rPr kumimoji="1" lang="ja-JP" altLang="en-US" sz="2000" b="0" dirty="0" smtClean="0">
                          <a:solidFill>
                            <a:schemeClr val="tx1"/>
                          </a:solidFill>
                        </a:rPr>
                        <a:t>支障がない場合は、当該事業所の他の職種、他事業所等と兼務可。</a:t>
                      </a:r>
                      <a:endParaRPr kumimoji="1" lang="en-US" altLang="ja-JP" sz="2000" b="0" dirty="0" smtClean="0">
                        <a:solidFill>
                          <a:schemeClr val="tx1"/>
                        </a:solidFill>
                      </a:endParaRPr>
                    </a:p>
                    <a:p>
                      <a:pPr marL="271463" indent="0">
                        <a:lnSpc>
                          <a:spcPct val="100000"/>
                        </a:lnSpc>
                      </a:pPr>
                      <a:r>
                        <a:rPr kumimoji="1" lang="ja-JP" altLang="en-US" sz="2000" b="0" dirty="0" smtClean="0">
                          <a:solidFill>
                            <a:schemeClr val="tx1"/>
                          </a:solidFill>
                        </a:rPr>
                        <a:t>併設される入所施設の看護・介護職員との兼務は原則不可。</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3753676526"/>
                  </a:ext>
                </a:extLst>
              </a:tr>
              <a:tr h="1112520">
                <a:tc rowSpan="2">
                  <a:txBody>
                    <a:bodyPr/>
                    <a:lstStyle/>
                    <a:p>
                      <a:r>
                        <a:rPr kumimoji="1" lang="ja-JP" altLang="en-US" sz="2000" b="0" dirty="0" smtClean="0">
                          <a:solidFill>
                            <a:schemeClr val="tx1"/>
                          </a:solidFill>
                        </a:rPr>
                        <a:t>生活相談員</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2200"/>
                        </a:lnSpc>
                      </a:pPr>
                      <a:r>
                        <a:rPr kumimoji="1" lang="ja-JP" altLang="en-US" sz="2000" b="0" dirty="0" smtClean="0">
                          <a:solidFill>
                            <a:schemeClr val="tx1"/>
                          </a:solidFill>
                        </a:rPr>
                        <a:t>・社会福祉主事</a:t>
                      </a:r>
                      <a:endParaRPr kumimoji="1" lang="en-US" altLang="ja-JP" sz="2000" b="0" dirty="0" smtClean="0">
                        <a:solidFill>
                          <a:schemeClr val="tx1"/>
                        </a:solidFill>
                      </a:endParaRPr>
                    </a:p>
                    <a:p>
                      <a:pPr>
                        <a:lnSpc>
                          <a:spcPts val="2200"/>
                        </a:lnSpc>
                      </a:pPr>
                      <a:r>
                        <a:rPr kumimoji="1" lang="ja-JP" altLang="en-US" sz="2000" b="0" dirty="0" smtClean="0">
                          <a:solidFill>
                            <a:schemeClr val="tx1"/>
                          </a:solidFill>
                        </a:rPr>
                        <a:t>（任用資格可）</a:t>
                      </a:r>
                      <a:endParaRPr kumimoji="1" lang="en-US" altLang="ja-JP" sz="2000" b="0" dirty="0" smtClean="0">
                        <a:solidFill>
                          <a:schemeClr val="tx1"/>
                        </a:solidFill>
                      </a:endParaRPr>
                    </a:p>
                    <a:p>
                      <a:pPr>
                        <a:lnSpc>
                          <a:spcPts val="2200"/>
                        </a:lnSpc>
                      </a:pPr>
                      <a:r>
                        <a:rPr kumimoji="1" lang="ja-JP" altLang="en-US" sz="2000" b="0" dirty="0" smtClean="0">
                          <a:solidFill>
                            <a:schemeClr val="tx1"/>
                          </a:solidFill>
                        </a:rPr>
                        <a:t>・社会福祉士</a:t>
                      </a:r>
                      <a:endParaRPr kumimoji="1" lang="en-US" altLang="ja-JP" sz="2000" b="0" dirty="0" smtClean="0">
                        <a:solidFill>
                          <a:schemeClr val="tx1"/>
                        </a:solidFill>
                      </a:endParaRPr>
                    </a:p>
                    <a:p>
                      <a:pPr>
                        <a:lnSpc>
                          <a:spcPts val="2200"/>
                        </a:lnSpc>
                      </a:pPr>
                      <a:r>
                        <a:rPr kumimoji="1" lang="ja-JP" altLang="en-US" sz="2000" b="0" dirty="0" smtClean="0">
                          <a:solidFill>
                            <a:schemeClr val="tx1"/>
                          </a:solidFill>
                        </a:rPr>
                        <a:t>・</a:t>
                      </a:r>
                      <a:r>
                        <a:rPr kumimoji="1" lang="ja-JP" altLang="en-US" sz="2000" b="0" spc="-100" baseline="0" dirty="0" smtClean="0">
                          <a:solidFill>
                            <a:schemeClr val="tx1"/>
                          </a:solidFill>
                        </a:rPr>
                        <a:t>精神保健福祉士</a:t>
                      </a:r>
                      <a:endParaRPr kumimoji="1" lang="en-US" altLang="ja-JP" sz="2000" b="0" spc="-100" baseline="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nSpc>
                          <a:spcPct val="100000"/>
                        </a:lnSpc>
                      </a:pPr>
                      <a:r>
                        <a:rPr kumimoji="1" lang="ja-JP" altLang="en-US" sz="2000" b="0" dirty="0" smtClean="0">
                          <a:solidFill>
                            <a:schemeClr val="tx1"/>
                          </a:solidFill>
                        </a:rPr>
                        <a:t>サービス提供時間数（開始時刻から終了時刻まで）に応じて、専ら通所介護サービスの提供に当たる生活相談員が１名以上確保されること。（単位、従業員の員数にかかわらず）</a:t>
                      </a:r>
                      <a:endParaRPr kumimoji="1" lang="en-US" altLang="ja-JP" sz="2000" b="0" dirty="0" smtClean="0">
                        <a:solidFill>
                          <a:schemeClr val="tx1"/>
                        </a:solidFill>
                      </a:endParaRPr>
                    </a:p>
                    <a:p>
                      <a:pPr marL="185738" indent="0">
                        <a:lnSpc>
                          <a:spcPct val="100000"/>
                        </a:lnSpc>
                        <a:tabLst>
                          <a:tab pos="357188" algn="l"/>
                        </a:tabLst>
                      </a:pPr>
                      <a:r>
                        <a:rPr kumimoji="1" lang="ja-JP" altLang="en-US" sz="2000" b="0" dirty="0" smtClean="0">
                          <a:solidFill>
                            <a:schemeClr val="tx1"/>
                          </a:solidFill>
                        </a:rPr>
                        <a:t>提供日ごとに、（生活相談員の勤務延時間数</a:t>
                      </a:r>
                      <a:r>
                        <a:rPr kumimoji="1" lang="en-US" altLang="ja-JP" sz="2000" b="0" dirty="0" smtClean="0">
                          <a:solidFill>
                            <a:schemeClr val="tx1"/>
                          </a:solidFill>
                        </a:rPr>
                        <a:t>÷</a:t>
                      </a:r>
                      <a:r>
                        <a:rPr kumimoji="1" lang="ja-JP" altLang="en-US" sz="2000" b="0" dirty="0" smtClean="0">
                          <a:solidFill>
                            <a:schemeClr val="tx1"/>
                          </a:solidFill>
                        </a:rPr>
                        <a:t>提供時間数）≧１</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3000857053"/>
                  </a:ext>
                </a:extLst>
              </a:tr>
              <a:tr h="322713">
                <a:tc vMerge="1">
                  <a:txBody>
                    <a:bodyPr/>
                    <a:lstStyle/>
                    <a:p>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2000" b="0" dirty="0" smtClean="0">
                          <a:solidFill>
                            <a:schemeClr val="tx1"/>
                          </a:solidFill>
                        </a:rPr>
                        <a:t>・上記と同等以上の能力を有すると認められる者（介護福祉士、介護支援専門員等）</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286131224"/>
                  </a:ext>
                </a:extLst>
              </a:tr>
              <a:tr h="370840">
                <a:tc>
                  <a:txBody>
                    <a:bodyPr/>
                    <a:lstStyle/>
                    <a:p>
                      <a:r>
                        <a:rPr lang="ja-JP" altLang="en-US" sz="2000" b="0" dirty="0" smtClean="0"/>
                        <a:t>機能訓練指導員</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ja-JP" altLang="en-US" sz="2000" dirty="0" smtClean="0"/>
                        <a:t>・理学療法士　　・作業療法士　</a:t>
                      </a:r>
                      <a:endParaRPr lang="en-US" altLang="ja-JP" sz="2000" dirty="0" smtClean="0"/>
                    </a:p>
                    <a:p>
                      <a:r>
                        <a:rPr lang="ja-JP" altLang="en-US" sz="2000" dirty="0" smtClean="0"/>
                        <a:t>・言語聴覚士　　・看護職員　　</a:t>
                      </a:r>
                      <a:endParaRPr lang="en-US" altLang="ja-JP" sz="2000" dirty="0" smtClean="0"/>
                    </a:p>
                    <a:p>
                      <a:r>
                        <a:rPr lang="ja-JP" altLang="en-US" sz="2000" dirty="0" smtClean="0"/>
                        <a:t>・柔道整復師、あん摩マッサージ指圧師　</a:t>
                      </a:r>
                      <a:endParaRPr lang="en-US" altLang="ja-JP" sz="2000" dirty="0" smtClean="0"/>
                    </a:p>
                    <a:p>
                      <a:pPr marL="263525" indent="-263525"/>
                      <a:r>
                        <a:rPr lang="ja-JP" altLang="en-US" sz="2000" dirty="0" smtClean="0"/>
                        <a:t>・はり師又はきゅう師（理学療法士、作業療法士、言語聴覚士、看護職員、柔道整復師又はあん摩マッサージ指圧師の資格を有する機能訓練指導員を配置した事業所で</a:t>
                      </a:r>
                      <a:r>
                        <a:rPr lang="en-US" altLang="ja-JP" sz="2000" dirty="0" smtClean="0"/>
                        <a:t>6</a:t>
                      </a:r>
                      <a:r>
                        <a:rPr lang="ja-JP" altLang="en-US" sz="2000" dirty="0" smtClean="0"/>
                        <a:t>月以上の機能訓練指導に従事した経験を有する者に限る。）</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5738" indent="-185738"/>
                      <a:r>
                        <a:rPr kumimoji="1" lang="ja-JP" altLang="en-US" sz="2000" dirty="0" smtClean="0"/>
                        <a:t>１以上</a:t>
                      </a:r>
                      <a:endParaRPr kumimoji="1" lang="en-US" altLang="ja-JP" sz="2000" dirty="0" smtClean="0"/>
                    </a:p>
                    <a:p>
                      <a:pPr marL="185738" indent="-185738"/>
                      <a:r>
                        <a:rPr kumimoji="1" lang="en-US" altLang="ja-JP" sz="2000" dirty="0" smtClean="0"/>
                        <a:t>※ </a:t>
                      </a:r>
                      <a:r>
                        <a:rPr kumimoji="1" lang="ja-JP" altLang="en-US" sz="2000" dirty="0" smtClean="0"/>
                        <a:t>当該事業所の他の職務に従事することができる。</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5388411"/>
                  </a:ext>
                </a:extLst>
              </a:tr>
            </a:tbl>
          </a:graphicData>
        </a:graphic>
      </p:graphicFrame>
    </p:spTree>
    <p:extLst>
      <p:ext uri="{BB962C8B-B14F-4D97-AF65-F5344CB8AC3E}">
        <p14:creationId xmlns:p14="http://schemas.microsoft.com/office/powerpoint/2010/main" val="799274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36</a:t>
            </a:fld>
            <a:endParaRPr kumimoji="1" lang="ja-JP" altLang="en-US"/>
          </a:p>
        </p:txBody>
      </p:sp>
      <p:graphicFrame>
        <p:nvGraphicFramePr>
          <p:cNvPr id="3" name="表 2"/>
          <p:cNvGraphicFramePr>
            <a:graphicFrameLocks noGrp="1"/>
          </p:cNvGraphicFramePr>
          <p:nvPr>
            <p:extLst>
              <p:ext uri="{D42A27DB-BD31-4B8C-83A1-F6EECF244321}">
                <p14:modId xmlns:p14="http://schemas.microsoft.com/office/powerpoint/2010/main" val="2116166541"/>
              </p:ext>
            </p:extLst>
          </p:nvPr>
        </p:nvGraphicFramePr>
        <p:xfrm>
          <a:off x="0" y="0"/>
          <a:ext cx="12192004" cy="6705600"/>
        </p:xfrm>
        <a:graphic>
          <a:graphicData uri="http://schemas.openxmlformats.org/drawingml/2006/table">
            <a:tbl>
              <a:tblPr firstRow="1" bandRow="1">
                <a:tableStyleId>{5C22544A-7EE6-4342-B048-85BDC9FD1C3A}</a:tableStyleId>
              </a:tblPr>
              <a:tblGrid>
                <a:gridCol w="721136">
                  <a:extLst>
                    <a:ext uri="{9D8B030D-6E8A-4147-A177-3AD203B41FA5}">
                      <a16:colId xmlns:a16="http://schemas.microsoft.com/office/drawing/2014/main" val="1954725472"/>
                    </a:ext>
                  </a:extLst>
                </a:gridCol>
                <a:gridCol w="1572076">
                  <a:extLst>
                    <a:ext uri="{9D8B030D-6E8A-4147-A177-3AD203B41FA5}">
                      <a16:colId xmlns:a16="http://schemas.microsoft.com/office/drawing/2014/main" val="1784275241"/>
                    </a:ext>
                  </a:extLst>
                </a:gridCol>
                <a:gridCol w="9898792">
                  <a:extLst>
                    <a:ext uri="{9D8B030D-6E8A-4147-A177-3AD203B41FA5}">
                      <a16:colId xmlns:a16="http://schemas.microsoft.com/office/drawing/2014/main" val="2526002570"/>
                    </a:ext>
                  </a:extLst>
                </a:gridCol>
              </a:tblGrid>
              <a:tr h="295209">
                <a:tc>
                  <a:txBody>
                    <a:bodyPr/>
                    <a:lstStyle/>
                    <a:p>
                      <a:r>
                        <a:rPr kumimoji="1" lang="ja-JP" altLang="en-US" sz="2000" b="0" dirty="0" smtClean="0">
                          <a:solidFill>
                            <a:schemeClr val="tx1"/>
                          </a:solidFill>
                        </a:rPr>
                        <a:t>職種</a:t>
                      </a:r>
                      <a:endParaRPr kumimoji="1" lang="ja-JP" altLang="en-US" sz="2000" b="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2000" b="0" dirty="0" smtClean="0">
                          <a:solidFill>
                            <a:schemeClr val="tx1"/>
                          </a:solidFill>
                        </a:rPr>
                        <a:t>資格要件</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000" b="0" dirty="0" smtClean="0">
                          <a:solidFill>
                            <a:schemeClr val="tx1"/>
                          </a:solidFill>
                        </a:rPr>
                        <a:t>配置要件</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248673"/>
                  </a:ext>
                </a:extLst>
              </a:tr>
              <a:tr h="2484120">
                <a:tc>
                  <a:txBody>
                    <a:bodyPr/>
                    <a:lstStyle/>
                    <a:p>
                      <a:r>
                        <a:rPr kumimoji="1" lang="ja-JP" altLang="en-US" sz="2000" b="0" dirty="0" smtClean="0">
                          <a:solidFill>
                            <a:schemeClr val="tx1"/>
                          </a:solidFill>
                        </a:rPr>
                        <a:t>看護職員又は介護職員</a:t>
                      </a:r>
                      <a:endParaRPr kumimoji="1" lang="ja-JP" altLang="en-US" sz="2000" b="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2000" b="0" dirty="0" smtClean="0">
                          <a:solidFill>
                            <a:schemeClr val="tx1"/>
                          </a:solidFill>
                        </a:rPr>
                        <a:t>(</a:t>
                      </a:r>
                      <a:r>
                        <a:rPr kumimoji="1" lang="ja-JP" altLang="en-US" sz="2000" b="0" dirty="0" smtClean="0">
                          <a:solidFill>
                            <a:schemeClr val="tx1"/>
                          </a:solidFill>
                        </a:rPr>
                        <a:t>看護職員</a:t>
                      </a:r>
                      <a:r>
                        <a:rPr kumimoji="1" lang="en-US" altLang="ja-JP" sz="2000" b="0" dirty="0" smtClean="0">
                          <a:solidFill>
                            <a:schemeClr val="tx1"/>
                          </a:solidFill>
                        </a:rPr>
                        <a:t>)</a:t>
                      </a:r>
                    </a:p>
                    <a:p>
                      <a:r>
                        <a:rPr kumimoji="1" lang="ja-JP" altLang="en-US" sz="2000" b="0" dirty="0" smtClean="0">
                          <a:solidFill>
                            <a:schemeClr val="tx1"/>
                          </a:solidFill>
                        </a:rPr>
                        <a:t>・看護師</a:t>
                      </a:r>
                      <a:endParaRPr kumimoji="1" lang="en-US" altLang="ja-JP" sz="2000" b="0" dirty="0" smtClean="0">
                        <a:solidFill>
                          <a:schemeClr val="tx1"/>
                        </a:solidFill>
                      </a:endParaRPr>
                    </a:p>
                    <a:p>
                      <a:r>
                        <a:rPr kumimoji="1" lang="ja-JP" altLang="en-US" sz="2000" b="0" dirty="0" smtClean="0">
                          <a:solidFill>
                            <a:schemeClr val="tx1"/>
                          </a:solidFill>
                        </a:rPr>
                        <a:t>・准看護師</a:t>
                      </a:r>
                      <a:endParaRPr kumimoji="1" lang="en-US" altLang="ja-JP" sz="2000" b="0" dirty="0" smtClean="0">
                        <a:solidFill>
                          <a:schemeClr val="tx1"/>
                        </a:solidFill>
                      </a:endParaRPr>
                    </a:p>
                    <a:p>
                      <a:r>
                        <a:rPr kumimoji="1" lang="en-US" altLang="ja-JP" sz="2000" b="0" dirty="0" smtClean="0">
                          <a:solidFill>
                            <a:schemeClr val="tx1"/>
                          </a:solidFill>
                        </a:rPr>
                        <a:t>(</a:t>
                      </a:r>
                      <a:r>
                        <a:rPr kumimoji="1" lang="ja-JP" altLang="en-US" sz="2000" b="0" dirty="0" smtClean="0">
                          <a:solidFill>
                            <a:schemeClr val="tx1"/>
                          </a:solidFill>
                        </a:rPr>
                        <a:t>介護職員</a:t>
                      </a:r>
                      <a:r>
                        <a:rPr kumimoji="1" lang="en-US" altLang="ja-JP" sz="2000" b="0" dirty="0" smtClean="0">
                          <a:solidFill>
                            <a:schemeClr val="tx1"/>
                          </a:solidFill>
                        </a:rPr>
                        <a:t>)</a:t>
                      </a:r>
                    </a:p>
                    <a:p>
                      <a:r>
                        <a:rPr kumimoji="1" lang="ja-JP" altLang="en-US" sz="2000" b="0" dirty="0" smtClean="0">
                          <a:solidFill>
                            <a:schemeClr val="tx1"/>
                          </a:solidFill>
                        </a:rPr>
                        <a:t>・特になし</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r>
                        <a:rPr kumimoji="1" lang="ja-JP" altLang="en-US" sz="2000" dirty="0" smtClean="0"/>
                        <a:t>① 単位ごとに</a:t>
                      </a:r>
                      <a:endParaRPr kumimoji="1" lang="en-US" altLang="ja-JP" sz="2000" dirty="0" smtClean="0"/>
                    </a:p>
                    <a:p>
                      <a:pPr>
                        <a:lnSpc>
                          <a:spcPct val="100000"/>
                        </a:lnSpc>
                      </a:pPr>
                      <a:r>
                        <a:rPr kumimoji="1" lang="ja-JP" altLang="en-US" sz="2000" dirty="0" smtClean="0"/>
                        <a:t>・専らサービスの提供に当たる看護職員又は介護職員を１名以上</a:t>
                      </a:r>
                      <a:endParaRPr kumimoji="1" lang="en-US" altLang="ja-JP" sz="2000" dirty="0" smtClean="0"/>
                    </a:p>
                    <a:p>
                      <a:pPr marL="263525" indent="-263525">
                        <a:lnSpc>
                          <a:spcPct val="100000"/>
                        </a:lnSpc>
                      </a:pPr>
                      <a:r>
                        <a:rPr kumimoji="1" lang="ja-JP" altLang="en-US" sz="2000" dirty="0" smtClean="0"/>
                        <a:t>・サービスを提供する時間帯に専従する看護職員又は介護職員の勤務時間数の合計数をサービス提供時間数で除して得た数が１以上確保されるために必要な数</a:t>
                      </a:r>
                      <a:endParaRPr kumimoji="1" lang="en-US" altLang="ja-JP" sz="2000" dirty="0" smtClean="0"/>
                    </a:p>
                    <a:p>
                      <a:pPr marL="185738" marR="0" lvl="0" indent="-185738" algn="l" defTabSz="914400" rtl="0" eaLnBrk="1" fontAlgn="auto" latinLnBrk="0" hangingPunct="1">
                        <a:lnSpc>
                          <a:spcPct val="100000"/>
                        </a:lnSpc>
                        <a:spcBef>
                          <a:spcPts val="0"/>
                        </a:spcBef>
                        <a:spcAft>
                          <a:spcPts val="0"/>
                        </a:spcAft>
                        <a:buClrTx/>
                        <a:buSzTx/>
                        <a:buFontTx/>
                        <a:buNone/>
                        <a:tabLst/>
                        <a:defRPr/>
                      </a:pPr>
                      <a:r>
                        <a:rPr lang="ja-JP" altLang="en-US" sz="2000" dirty="0" smtClean="0"/>
                        <a:t>②</a:t>
                      </a:r>
                      <a:r>
                        <a:rPr lang="en-US" altLang="ja-JP" sz="2000" dirty="0" smtClean="0"/>
                        <a:t> </a:t>
                      </a:r>
                      <a:r>
                        <a:rPr lang="ja-JP" altLang="en-US" sz="2000" dirty="0" smtClean="0"/>
                        <a:t>単位ごとに、看護職員又は介護職員を、常時１人以上確保されるように従事させなければならない。</a:t>
                      </a:r>
                      <a:endParaRPr lang="en-US" altLang="ja-JP" sz="2000" dirty="0" smtClean="0"/>
                    </a:p>
                    <a:p>
                      <a:pPr>
                        <a:lnSpc>
                          <a:spcPct val="100000"/>
                        </a:lnSpc>
                      </a:pPr>
                      <a:endParaRPr kumimoji="1" lang="en-US" altLang="ja-JP" sz="1000" dirty="0" smtClean="0"/>
                    </a:p>
                    <a:p>
                      <a:pPr>
                        <a:lnSpc>
                          <a:spcPct val="100000"/>
                        </a:lnSpc>
                      </a:pPr>
                      <a:r>
                        <a:rPr kumimoji="1" lang="en-US" altLang="ja-JP" sz="2000" dirty="0" smtClean="0"/>
                        <a:t>※ </a:t>
                      </a:r>
                      <a:r>
                        <a:rPr kumimoji="1" lang="ja-JP" altLang="en-US" sz="2000" dirty="0" smtClean="0"/>
                        <a:t>単位ごとに２名以上配置すること。（</a:t>
                      </a:r>
                      <a:r>
                        <a:rPr kumimoji="1" lang="en-US" altLang="ja-JP" sz="2000" dirty="0" smtClean="0"/>
                        <a:t> </a:t>
                      </a:r>
                      <a:r>
                        <a:rPr kumimoji="1" lang="ja-JP" altLang="en-US" sz="2000" dirty="0" smtClean="0"/>
                        <a:t>必ずしも看護職員でなくてもよい。）</a:t>
                      </a:r>
                      <a:endParaRPr kumimoji="1" lang="en-US" altLang="ja-JP" sz="2000" dirty="0" smtClean="0"/>
                    </a:p>
                    <a:p>
                      <a:pPr marL="185738" indent="-185738">
                        <a:lnSpc>
                          <a:spcPct val="100000"/>
                        </a:lnSpc>
                      </a:pPr>
                      <a:r>
                        <a:rPr lang="en-US" altLang="ja-JP" sz="2000" dirty="0" smtClean="0"/>
                        <a:t>※</a:t>
                      </a:r>
                      <a:r>
                        <a:rPr lang="en-US" altLang="ja-JP" sz="2000" baseline="0" dirty="0" smtClean="0"/>
                        <a:t> </a:t>
                      </a:r>
                      <a:r>
                        <a:rPr lang="ja-JP" altLang="en-US" sz="2000" baseline="0" dirty="0" smtClean="0"/>
                        <a:t>サービス提供時間数は、当該単位における平均提供時間数</a:t>
                      </a:r>
                      <a:r>
                        <a:rPr kumimoji="1" lang="ja-JP" altLang="en-US" sz="2000" dirty="0" smtClean="0"/>
                        <a:t>（</a:t>
                      </a:r>
                      <a:r>
                        <a:rPr lang="ja-JP" altLang="en-US" sz="2000" dirty="0" smtClean="0"/>
                        <a:t>利用者ごとの提供時間数の合計を利用者数で除して得た数</a:t>
                      </a:r>
                      <a:r>
                        <a:rPr kumimoji="1" lang="ja-JP" altLang="en-US" sz="2000" dirty="0" smtClean="0"/>
                        <a:t>）。</a:t>
                      </a:r>
                      <a:endParaRPr kumimoji="1" lang="en-US" altLang="ja-JP" sz="2000" dirty="0" smtClean="0"/>
                    </a:p>
                    <a:p>
                      <a:pPr marL="185738" indent="-185738">
                        <a:lnSpc>
                          <a:spcPct val="100000"/>
                        </a:lnSpc>
                      </a:pPr>
                      <a:r>
                        <a:rPr lang="en-US" altLang="ja-JP" sz="2000" dirty="0" smtClean="0"/>
                        <a:t>※ </a:t>
                      </a:r>
                      <a:r>
                        <a:rPr lang="ja-JP" altLang="en-US" sz="2000" dirty="0" smtClean="0"/>
                        <a:t>専らサービスの提供にあたる看護職員又は介護職員は、提供時間帯を通じて専従する必要はないが、当該職員は、提供時間帯を通じて当該事業所と密接かつ適切な連携を図ること。</a:t>
                      </a:r>
                      <a:endParaRPr lang="en-US" altLang="ja-JP" sz="2000" dirty="0" smtClean="0"/>
                    </a:p>
                    <a:p>
                      <a:pPr marL="185738" indent="-185738">
                        <a:lnSpc>
                          <a:spcPct val="100000"/>
                        </a:lnSpc>
                      </a:pPr>
                      <a:r>
                        <a:rPr lang="en-US" altLang="ja-JP" sz="2000" dirty="0" smtClean="0"/>
                        <a:t>※ </a:t>
                      </a:r>
                      <a:r>
                        <a:rPr lang="ja-JP" altLang="en-US" sz="2000" dirty="0" smtClean="0"/>
                        <a:t>複数の単位のサービスを同じ時間帯に実施している場合、単位ごとに看護職員又は介護職員が常に１以上確保されている限りにおいては、他のサービスの単位の看護職員又は介護職員として従事するなど、単位を超えて柔軟な配置ができる。</a:t>
                      </a:r>
                      <a:endParaRPr kumimoji="1" lang="en-US" altLang="ja-JP" sz="20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3676526"/>
                  </a:ext>
                </a:extLst>
              </a:tr>
              <a:tr h="253842">
                <a:tc gridSpan="3">
                  <a:txBody>
                    <a:bodyPr/>
                    <a:lstStyle/>
                    <a:p>
                      <a:r>
                        <a:rPr lang="en-US" altLang="ja-JP" sz="2000" b="0" dirty="0" smtClean="0"/>
                        <a:t>※ </a:t>
                      </a:r>
                      <a:r>
                        <a:rPr lang="ja-JP" altLang="en-US" sz="2000" b="0" dirty="0" smtClean="0"/>
                        <a:t>生活相談員、看護職員又は介護職員のうち１人以上は、常勤でなければならない。</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185738" indent="-185738">
                        <a:lnSpc>
                          <a:spcPct val="100000"/>
                        </a:lnSpc>
                      </a:pPr>
                      <a:endParaRPr kumimoji="1" lang="en-US" altLang="ja-JP" sz="20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4297299"/>
                  </a:ext>
                </a:extLst>
              </a:tr>
              <a:tr h="350520">
                <a:tc gridSpan="3">
                  <a:txBody>
                    <a:bodyPr/>
                    <a:lstStyle/>
                    <a:p>
                      <a:pPr marL="185738" indent="-185738"/>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943085271"/>
                  </a:ext>
                </a:extLst>
              </a:tr>
              <a:tr h="350520">
                <a:tc gridSpan="2">
                  <a:txBody>
                    <a:bodyPr/>
                    <a:lstStyle/>
                    <a:p>
                      <a:pPr marL="185738" marR="0" lvl="0" indent="-185738" algn="l" defTabSz="914400" rtl="0" eaLnBrk="1" fontAlgn="auto" latinLnBrk="0" hangingPunct="1">
                        <a:lnSpc>
                          <a:spcPct val="100000"/>
                        </a:lnSpc>
                        <a:spcBef>
                          <a:spcPts val="0"/>
                        </a:spcBef>
                        <a:spcAft>
                          <a:spcPts val="0"/>
                        </a:spcAft>
                        <a:buClrTx/>
                        <a:buSzTx/>
                        <a:buFontTx/>
                        <a:buNone/>
                        <a:tabLst/>
                        <a:defRPr/>
                      </a:pPr>
                      <a:r>
                        <a:rPr kumimoji="1" lang="ja-JP" altLang="en-US" sz="2000" b="0" dirty="0" smtClean="0">
                          <a:solidFill>
                            <a:schemeClr val="tx1"/>
                          </a:solidFill>
                        </a:rPr>
                        <a:t>利用定員等</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dirty="0" smtClean="0">
                          <a:solidFill>
                            <a:schemeClr val="tx1"/>
                          </a:solidFill>
                        </a:rPr>
                        <a:t>サービス単位は、その提供が１又は複数の利用者に対して一体的に行われるものをいい、その利用定員は</a:t>
                      </a:r>
                      <a:r>
                        <a:rPr kumimoji="1" lang="en-US" altLang="ja-JP" sz="2000" b="0" dirty="0" smtClean="0">
                          <a:solidFill>
                            <a:schemeClr val="tx1"/>
                          </a:solidFill>
                        </a:rPr>
                        <a:t>12</a:t>
                      </a:r>
                      <a:r>
                        <a:rPr kumimoji="1" lang="ja-JP" altLang="en-US" sz="2000" b="0" dirty="0" smtClean="0">
                          <a:solidFill>
                            <a:schemeClr val="tx1"/>
                          </a:solidFill>
                        </a:rPr>
                        <a:t>人以下とする。</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7163443"/>
                  </a:ext>
                </a:extLst>
              </a:tr>
            </a:tbl>
          </a:graphicData>
        </a:graphic>
      </p:graphicFrame>
    </p:spTree>
    <p:extLst>
      <p:ext uri="{BB962C8B-B14F-4D97-AF65-F5344CB8AC3E}">
        <p14:creationId xmlns:p14="http://schemas.microsoft.com/office/powerpoint/2010/main" val="853021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05610"/>
            <a:ext cx="2743200" cy="365125"/>
          </a:xfrm>
        </p:spPr>
        <p:txBody>
          <a:bodyPr/>
          <a:lstStyle/>
          <a:p>
            <a:fld id="{41D9830F-53EB-46B6-9EC0-C4C68F82A889}" type="slidenum">
              <a:rPr kumimoji="1" lang="ja-JP" altLang="en-US" smtClean="0"/>
              <a:t>37</a:t>
            </a:fld>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925855612"/>
              </p:ext>
            </p:extLst>
          </p:nvPr>
        </p:nvGraphicFramePr>
        <p:xfrm>
          <a:off x="0" y="400110"/>
          <a:ext cx="12191999" cy="5613975"/>
        </p:xfrm>
        <a:graphic>
          <a:graphicData uri="http://schemas.openxmlformats.org/drawingml/2006/table">
            <a:tbl>
              <a:tblPr firstRow="1" bandRow="1">
                <a:tableStyleId>{5C22544A-7EE6-4342-B048-85BDC9FD1C3A}</a:tableStyleId>
              </a:tblPr>
              <a:tblGrid>
                <a:gridCol w="767560">
                  <a:extLst>
                    <a:ext uri="{9D8B030D-6E8A-4147-A177-3AD203B41FA5}">
                      <a16:colId xmlns:a16="http://schemas.microsoft.com/office/drawing/2014/main" val="1954725472"/>
                    </a:ext>
                  </a:extLst>
                </a:gridCol>
                <a:gridCol w="2160529">
                  <a:extLst>
                    <a:ext uri="{9D8B030D-6E8A-4147-A177-3AD203B41FA5}">
                      <a16:colId xmlns:a16="http://schemas.microsoft.com/office/drawing/2014/main" val="1784275241"/>
                    </a:ext>
                  </a:extLst>
                </a:gridCol>
                <a:gridCol w="9263910">
                  <a:extLst>
                    <a:ext uri="{9D8B030D-6E8A-4147-A177-3AD203B41FA5}">
                      <a16:colId xmlns:a16="http://schemas.microsoft.com/office/drawing/2014/main" val="1856996698"/>
                    </a:ext>
                  </a:extLst>
                </a:gridCol>
              </a:tblGrid>
              <a:tr h="585728">
                <a:tc>
                  <a:txBody>
                    <a:bodyPr/>
                    <a:lstStyle/>
                    <a:p>
                      <a:r>
                        <a:rPr kumimoji="1" lang="ja-JP" altLang="en-US" sz="2000" b="0" dirty="0" smtClean="0">
                          <a:solidFill>
                            <a:schemeClr val="tx1"/>
                          </a:solidFill>
                        </a:rPr>
                        <a:t>職種</a:t>
                      </a:r>
                      <a:endParaRPr kumimoji="1" lang="ja-JP" altLang="en-US" sz="2000" b="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2000" b="0" dirty="0" smtClean="0">
                          <a:solidFill>
                            <a:schemeClr val="tx1"/>
                          </a:solidFill>
                        </a:rPr>
                        <a:t>資格要件</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000" b="0" dirty="0" smtClean="0">
                          <a:solidFill>
                            <a:schemeClr val="tx1"/>
                          </a:solidFill>
                        </a:rPr>
                        <a:t>配置用件</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248673"/>
                  </a:ext>
                </a:extLst>
              </a:tr>
              <a:tr h="1743075">
                <a:tc>
                  <a:txBody>
                    <a:bodyPr/>
                    <a:lstStyle/>
                    <a:p>
                      <a:r>
                        <a:rPr kumimoji="1" lang="ja-JP" altLang="en-US" sz="2000" b="0" dirty="0" smtClean="0">
                          <a:solidFill>
                            <a:schemeClr val="tx1"/>
                          </a:solidFill>
                        </a:rPr>
                        <a:t>管</a:t>
                      </a:r>
                      <a:endParaRPr kumimoji="1" lang="en-US" altLang="ja-JP" sz="2000" b="0" dirty="0" smtClean="0">
                        <a:solidFill>
                          <a:schemeClr val="tx1"/>
                        </a:solidFill>
                      </a:endParaRPr>
                    </a:p>
                    <a:p>
                      <a:r>
                        <a:rPr kumimoji="1" lang="ja-JP" altLang="en-US" sz="2000" b="0" dirty="0" smtClean="0">
                          <a:solidFill>
                            <a:schemeClr val="tx1"/>
                          </a:solidFill>
                        </a:rPr>
                        <a:t>理</a:t>
                      </a:r>
                      <a:endParaRPr kumimoji="1" lang="en-US" altLang="ja-JP" sz="2000" b="0" dirty="0" smtClean="0">
                        <a:solidFill>
                          <a:schemeClr val="tx1"/>
                        </a:solidFill>
                      </a:endParaRPr>
                    </a:p>
                    <a:p>
                      <a:r>
                        <a:rPr kumimoji="1" lang="ja-JP" altLang="en-US" sz="2000" b="0" dirty="0" smtClean="0">
                          <a:solidFill>
                            <a:schemeClr val="tx1"/>
                          </a:solidFill>
                        </a:rPr>
                        <a:t>者</a:t>
                      </a:r>
                      <a:endParaRPr kumimoji="1" lang="ja-JP" altLang="en-US" sz="2000" b="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2200"/>
                        </a:lnSpc>
                      </a:pPr>
                      <a:r>
                        <a:rPr kumimoji="1" lang="ja-JP" altLang="en-US" sz="2000" b="0" dirty="0" smtClean="0">
                          <a:solidFill>
                            <a:schemeClr val="tx1"/>
                          </a:solidFill>
                        </a:rPr>
                        <a:t>認知症対応型サービス事業管理者研修</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nSpc>
                          <a:spcPct val="100000"/>
                        </a:lnSpc>
                      </a:pPr>
                      <a:r>
                        <a:rPr kumimoji="1" lang="ja-JP" altLang="en-US" sz="2000" b="0" dirty="0" smtClean="0">
                          <a:solidFill>
                            <a:schemeClr val="tx1"/>
                          </a:solidFill>
                        </a:rPr>
                        <a:t>常勤職員であること</a:t>
                      </a:r>
                      <a:endParaRPr kumimoji="1" lang="en-US" altLang="ja-JP" sz="2000" b="0" dirty="0" smtClean="0">
                        <a:solidFill>
                          <a:schemeClr val="tx1"/>
                        </a:solidFill>
                      </a:endParaRPr>
                    </a:p>
                    <a:p>
                      <a:pPr marL="185738" indent="-185738">
                        <a:lnSpc>
                          <a:spcPct val="100000"/>
                        </a:lnSpc>
                      </a:pPr>
                      <a:r>
                        <a:rPr kumimoji="1" lang="en-US" altLang="ja-JP" sz="2000" b="0" dirty="0" smtClean="0">
                          <a:solidFill>
                            <a:schemeClr val="tx1"/>
                          </a:solidFill>
                        </a:rPr>
                        <a:t>※ </a:t>
                      </a:r>
                      <a:r>
                        <a:rPr kumimoji="1" lang="ja-JP" altLang="en-US" sz="2000" b="0" dirty="0" smtClean="0">
                          <a:solidFill>
                            <a:schemeClr val="tx1"/>
                          </a:solidFill>
                        </a:rPr>
                        <a:t>支障がない場合は、当該事業所の他の職種、他事業所・施設等の職務との兼務可。併設される入所施設の看護・介護職員との兼務は原則不可。</a:t>
                      </a:r>
                      <a:endParaRPr kumimoji="1" lang="en-US" altLang="ja-JP" sz="2000" b="0" dirty="0" smtClean="0">
                        <a:solidFill>
                          <a:schemeClr val="tx1"/>
                        </a:solidFill>
                      </a:endParaRPr>
                    </a:p>
                    <a:p>
                      <a:pPr marL="271463" indent="-271463">
                        <a:lnSpc>
                          <a:spcPct val="100000"/>
                        </a:lnSpc>
                      </a:pPr>
                      <a:r>
                        <a:rPr kumimoji="1" lang="en-US" altLang="ja-JP" sz="2000" b="0" dirty="0" smtClean="0">
                          <a:solidFill>
                            <a:schemeClr val="tx1"/>
                          </a:solidFill>
                        </a:rPr>
                        <a:t>※ </a:t>
                      </a:r>
                      <a:r>
                        <a:rPr kumimoji="1" lang="ja-JP" altLang="en-US" sz="2000" b="0" dirty="0" smtClean="0">
                          <a:solidFill>
                            <a:schemeClr val="tx1"/>
                          </a:solidFill>
                        </a:rPr>
                        <a:t>支障がない場合は、当該事業所の他の職務に従事し、かつ、他の本体事業所等の職務に従事することとしても差し支えない。</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3676526"/>
                  </a:ext>
                </a:extLst>
              </a:tr>
              <a:tr h="3285172">
                <a:tc>
                  <a:txBody>
                    <a:bodyPr/>
                    <a:lstStyle/>
                    <a:p>
                      <a:r>
                        <a:rPr lang="ja-JP" altLang="en-US" sz="2000" dirty="0" smtClean="0"/>
                        <a:t>従</a:t>
                      </a:r>
                      <a:endParaRPr lang="en-US" altLang="ja-JP" sz="2000" dirty="0" smtClean="0"/>
                    </a:p>
                    <a:p>
                      <a:r>
                        <a:rPr lang="ja-JP" altLang="en-US" sz="2000" dirty="0" smtClean="0"/>
                        <a:t>業</a:t>
                      </a:r>
                      <a:endParaRPr lang="en-US" altLang="ja-JP" sz="2000" dirty="0" smtClean="0"/>
                    </a:p>
                    <a:p>
                      <a:r>
                        <a:rPr lang="ja-JP" altLang="en-US" sz="2000" dirty="0" smtClean="0"/>
                        <a:t>者</a:t>
                      </a:r>
                      <a:endParaRPr lang="ja-JP" altLang="en-US" sz="2000" dirty="0"/>
                    </a:p>
                  </a:txBody>
                  <a:tcPr anchor="ctr" anchorCtr="1">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indent="220663"/>
                      <a:r>
                        <a:rPr lang="ja-JP" altLang="en-US" sz="2000" dirty="0" smtClean="0">
                          <a:latin typeface="+mn-lt"/>
                        </a:rPr>
                        <a:t>共用型指定認知症対応型通所介護事業所に置くべき従業者の員数は、本体事業所等の利用者、入居者又は入所者の数と当該共用型指定認知症対応型通所介護の利用者の数を合計した数について、本体事業所等の人員基準に規定する従業者の員数を満たすために必要な数以上とする。</a:t>
                      </a:r>
                    </a:p>
                    <a:p>
                      <a:pPr marL="179388" indent="-179388"/>
                      <a:endParaRPr lang="en-US" altLang="ja-JP" sz="1000" dirty="0" smtClean="0">
                        <a:latin typeface="+mn-lt"/>
                      </a:endParaRPr>
                    </a:p>
                    <a:p>
                      <a:pPr marL="179388" indent="-179388"/>
                      <a:r>
                        <a:rPr lang="en-US" altLang="ja-JP" sz="2000" dirty="0" smtClean="0">
                          <a:latin typeface="+mn-lt"/>
                        </a:rPr>
                        <a:t>※ </a:t>
                      </a:r>
                      <a:r>
                        <a:rPr lang="ja-JP" altLang="en-US" sz="2000" dirty="0" smtClean="0">
                          <a:latin typeface="+mn-lt"/>
                        </a:rPr>
                        <a:t>利用者数の計算に当たっては、</a:t>
                      </a:r>
                      <a:r>
                        <a:rPr lang="en-US" altLang="ja-JP" sz="2000" dirty="0" smtClean="0">
                          <a:latin typeface="+mn-lt"/>
                        </a:rPr>
                        <a:t>3</a:t>
                      </a:r>
                      <a:r>
                        <a:rPr lang="ja-JP" altLang="en-US" sz="2000" dirty="0" smtClean="0">
                          <a:latin typeface="+mn-lt"/>
                        </a:rPr>
                        <a:t>時間以上</a:t>
                      </a:r>
                      <a:r>
                        <a:rPr lang="en-US" altLang="ja-JP" sz="2000" dirty="0" smtClean="0">
                          <a:latin typeface="+mn-lt"/>
                        </a:rPr>
                        <a:t>4</a:t>
                      </a:r>
                      <a:r>
                        <a:rPr lang="ja-JP" altLang="en-US" sz="2000" dirty="0" smtClean="0">
                          <a:latin typeface="+mn-lt"/>
                        </a:rPr>
                        <a:t>時間未満及び</a:t>
                      </a:r>
                      <a:r>
                        <a:rPr lang="en-US" altLang="ja-JP" sz="2000" dirty="0" smtClean="0">
                          <a:latin typeface="+mn-lt"/>
                        </a:rPr>
                        <a:t>4</a:t>
                      </a:r>
                      <a:r>
                        <a:rPr lang="ja-JP" altLang="en-US" sz="2000" dirty="0" smtClean="0">
                          <a:latin typeface="+mn-lt"/>
                        </a:rPr>
                        <a:t>時間以上</a:t>
                      </a:r>
                      <a:r>
                        <a:rPr lang="en-US" altLang="ja-JP" sz="2000" dirty="0" smtClean="0">
                          <a:latin typeface="+mn-lt"/>
                        </a:rPr>
                        <a:t>5</a:t>
                      </a:r>
                      <a:r>
                        <a:rPr lang="ja-JP" altLang="en-US" sz="2000" dirty="0" smtClean="0">
                          <a:latin typeface="+mn-lt"/>
                        </a:rPr>
                        <a:t>時間未満の報酬を算定している利用者（２時間以上３時間未満の報酬を算定している利用者を含む。）については、利用者数に</a:t>
                      </a:r>
                      <a:r>
                        <a:rPr lang="en-US" altLang="ja-JP" sz="2000" dirty="0" smtClean="0">
                          <a:latin typeface="+mn-lt"/>
                        </a:rPr>
                        <a:t>2</a:t>
                      </a:r>
                      <a:r>
                        <a:rPr lang="ja-JP" altLang="en-US" sz="2000" dirty="0" smtClean="0">
                          <a:latin typeface="+mn-lt"/>
                        </a:rPr>
                        <a:t>分の</a:t>
                      </a:r>
                      <a:r>
                        <a:rPr lang="en-US" altLang="ja-JP" sz="2000" dirty="0" smtClean="0">
                          <a:latin typeface="+mn-lt"/>
                        </a:rPr>
                        <a:t>1</a:t>
                      </a:r>
                      <a:r>
                        <a:rPr lang="ja-JP" altLang="en-US" sz="2000" dirty="0" smtClean="0">
                          <a:latin typeface="+mn-lt"/>
                        </a:rPr>
                        <a:t>を乗じて得た数とし、</a:t>
                      </a:r>
                      <a:r>
                        <a:rPr lang="en-US" altLang="ja-JP" sz="2000" dirty="0" smtClean="0">
                          <a:latin typeface="+mn-lt"/>
                        </a:rPr>
                        <a:t>5</a:t>
                      </a:r>
                      <a:r>
                        <a:rPr lang="ja-JP" altLang="en-US" sz="2000" dirty="0" smtClean="0">
                          <a:latin typeface="+mn-lt"/>
                        </a:rPr>
                        <a:t>時間以上</a:t>
                      </a:r>
                      <a:r>
                        <a:rPr lang="en-US" altLang="ja-JP" sz="2000" dirty="0" smtClean="0">
                          <a:latin typeface="+mn-lt"/>
                        </a:rPr>
                        <a:t>6</a:t>
                      </a:r>
                      <a:r>
                        <a:rPr lang="ja-JP" altLang="en-US" sz="2000" dirty="0" smtClean="0">
                          <a:latin typeface="+mn-lt"/>
                        </a:rPr>
                        <a:t>時間未満及び</a:t>
                      </a:r>
                      <a:r>
                        <a:rPr lang="en-US" altLang="ja-JP" sz="2000" dirty="0" smtClean="0">
                          <a:latin typeface="+mn-lt"/>
                        </a:rPr>
                        <a:t>6</a:t>
                      </a:r>
                      <a:r>
                        <a:rPr lang="ja-JP" altLang="en-US" sz="2000" dirty="0" smtClean="0">
                          <a:latin typeface="+mn-lt"/>
                        </a:rPr>
                        <a:t>時間以上</a:t>
                      </a:r>
                      <a:r>
                        <a:rPr lang="en-US" altLang="ja-JP" sz="2000" dirty="0" smtClean="0">
                          <a:latin typeface="+mn-lt"/>
                        </a:rPr>
                        <a:t>7</a:t>
                      </a:r>
                      <a:r>
                        <a:rPr lang="ja-JP" altLang="en-US" sz="2000" dirty="0" smtClean="0">
                          <a:latin typeface="+mn-lt"/>
                        </a:rPr>
                        <a:t>時間未満の報酬を算定している利用者については、利用者数に</a:t>
                      </a:r>
                      <a:r>
                        <a:rPr lang="en-US" altLang="ja-JP" sz="2000" dirty="0" smtClean="0">
                          <a:latin typeface="+mn-lt"/>
                        </a:rPr>
                        <a:t>4</a:t>
                      </a:r>
                      <a:r>
                        <a:rPr lang="ja-JP" altLang="en-US" sz="2000" dirty="0" smtClean="0">
                          <a:latin typeface="+mn-lt"/>
                        </a:rPr>
                        <a:t>分の</a:t>
                      </a:r>
                      <a:r>
                        <a:rPr lang="en-US" altLang="ja-JP" sz="2000" dirty="0" smtClean="0">
                          <a:latin typeface="+mn-lt"/>
                        </a:rPr>
                        <a:t>3</a:t>
                      </a:r>
                      <a:r>
                        <a:rPr lang="ja-JP" altLang="en-US" sz="2000" dirty="0" smtClean="0">
                          <a:latin typeface="+mn-lt"/>
                        </a:rPr>
                        <a:t>を乗じて得た数とし、</a:t>
                      </a:r>
                      <a:r>
                        <a:rPr lang="en-US" altLang="ja-JP" sz="2000" dirty="0" smtClean="0">
                          <a:latin typeface="+mn-lt"/>
                        </a:rPr>
                        <a:t>7</a:t>
                      </a:r>
                      <a:r>
                        <a:rPr lang="ja-JP" altLang="en-US" sz="2000" dirty="0" smtClean="0">
                          <a:latin typeface="+mn-lt"/>
                        </a:rPr>
                        <a:t>時間以上</a:t>
                      </a:r>
                      <a:r>
                        <a:rPr lang="en-US" altLang="ja-JP" sz="2000" dirty="0" smtClean="0">
                          <a:latin typeface="+mn-lt"/>
                        </a:rPr>
                        <a:t>8</a:t>
                      </a:r>
                      <a:r>
                        <a:rPr lang="ja-JP" altLang="en-US" sz="2000" dirty="0" smtClean="0">
                          <a:latin typeface="+mn-lt"/>
                        </a:rPr>
                        <a:t>時間未満及び</a:t>
                      </a:r>
                      <a:r>
                        <a:rPr lang="en-US" altLang="ja-JP" sz="2000" dirty="0" smtClean="0">
                          <a:latin typeface="+mn-lt"/>
                        </a:rPr>
                        <a:t>8</a:t>
                      </a:r>
                      <a:r>
                        <a:rPr lang="ja-JP" altLang="en-US" sz="2000" dirty="0" smtClean="0">
                          <a:latin typeface="+mn-lt"/>
                        </a:rPr>
                        <a:t>時間以上</a:t>
                      </a:r>
                      <a:r>
                        <a:rPr lang="en-US" altLang="ja-JP" sz="2000" dirty="0" smtClean="0">
                          <a:latin typeface="+mn-lt"/>
                        </a:rPr>
                        <a:t>9</a:t>
                      </a:r>
                      <a:r>
                        <a:rPr lang="ja-JP" altLang="en-US" sz="2000" dirty="0" smtClean="0">
                          <a:latin typeface="+mn-lt"/>
                        </a:rPr>
                        <a:t>時間未満の報酬を算定している利用者については、利用者数に</a:t>
                      </a:r>
                      <a:r>
                        <a:rPr lang="en-US" altLang="ja-JP" sz="2000" dirty="0" smtClean="0">
                          <a:latin typeface="+mn-lt"/>
                        </a:rPr>
                        <a:t>1</a:t>
                      </a:r>
                      <a:r>
                        <a:rPr lang="ja-JP" altLang="en-US" sz="2000" dirty="0" smtClean="0">
                          <a:latin typeface="+mn-lt"/>
                        </a:rPr>
                        <a:t>を乗じて得た数として計算した全利用者</a:t>
                      </a:r>
                      <a:r>
                        <a:rPr lang="ja-JP" altLang="en-US" sz="2000" dirty="0" smtClean="0"/>
                        <a:t>の延べ数をもとに算出する。</a:t>
                      </a:r>
                      <a:endParaRPr lang="ja-JP" altLang="en-US" sz="2000"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0857053"/>
                  </a:ext>
                </a:extLst>
              </a:tr>
            </a:tbl>
          </a:graphicData>
        </a:graphic>
      </p:graphicFrame>
      <p:sp>
        <p:nvSpPr>
          <p:cNvPr id="3" name="正方形/長方形 2"/>
          <p:cNvSpPr/>
          <p:nvPr/>
        </p:nvSpPr>
        <p:spPr>
          <a:xfrm>
            <a:off x="0" y="0"/>
            <a:ext cx="7186583" cy="400110"/>
          </a:xfrm>
          <a:prstGeom prst="rect">
            <a:avLst/>
          </a:prstGeom>
        </p:spPr>
        <p:txBody>
          <a:bodyPr wrap="none">
            <a:spAutoFit/>
          </a:bodyPr>
          <a:lstStyle/>
          <a:p>
            <a:pPr lvl="0"/>
            <a:r>
              <a:rPr lang="ja-JP" altLang="en-US" sz="2000" b="1" dirty="0">
                <a:solidFill>
                  <a:prstClr val="black"/>
                </a:solidFill>
              </a:rPr>
              <a:t>（２）共用型指定認知症対応型通所</a:t>
            </a:r>
            <a:r>
              <a:rPr lang="ja-JP" altLang="en-US" sz="2000" b="1" dirty="0" smtClean="0">
                <a:solidFill>
                  <a:prstClr val="black"/>
                </a:solidFill>
              </a:rPr>
              <a:t>介護</a:t>
            </a:r>
            <a:r>
              <a:rPr lang="en-US" altLang="ja-JP" sz="2000" b="1" dirty="0" smtClean="0">
                <a:solidFill>
                  <a:prstClr val="black"/>
                </a:solidFill>
              </a:rPr>
              <a:t>【</a:t>
            </a:r>
            <a:r>
              <a:rPr lang="ja-JP" altLang="en-US" sz="2000" b="1" dirty="0" smtClean="0">
                <a:solidFill>
                  <a:prstClr val="black"/>
                </a:solidFill>
              </a:rPr>
              <a:t>第</a:t>
            </a:r>
            <a:r>
              <a:rPr lang="en-US" altLang="ja-JP" sz="2000" b="1" dirty="0" smtClean="0">
                <a:solidFill>
                  <a:prstClr val="black"/>
                </a:solidFill>
              </a:rPr>
              <a:t>45</a:t>
            </a:r>
            <a:r>
              <a:rPr lang="ja-JP" altLang="en-US" sz="2000" b="1" dirty="0" smtClean="0">
                <a:solidFill>
                  <a:prstClr val="black"/>
                </a:solidFill>
              </a:rPr>
              <a:t>条、第</a:t>
            </a:r>
            <a:r>
              <a:rPr lang="en-US" altLang="ja-JP" sz="2000" b="1" dirty="0" smtClean="0">
                <a:solidFill>
                  <a:prstClr val="black"/>
                </a:solidFill>
              </a:rPr>
              <a:t>46</a:t>
            </a:r>
            <a:r>
              <a:rPr lang="ja-JP" altLang="en-US" sz="2000" b="1" dirty="0" smtClean="0">
                <a:solidFill>
                  <a:prstClr val="black"/>
                </a:solidFill>
              </a:rPr>
              <a:t>条</a:t>
            </a:r>
            <a:r>
              <a:rPr lang="en-US" altLang="ja-JP" sz="2000" b="1" dirty="0" smtClean="0">
                <a:solidFill>
                  <a:prstClr val="black"/>
                </a:solidFill>
              </a:rPr>
              <a:t>】</a:t>
            </a:r>
            <a:endParaRPr lang="en-US" altLang="ja-JP" sz="2000" b="1" dirty="0">
              <a:solidFill>
                <a:prstClr val="black"/>
              </a:solidFill>
            </a:endParaRPr>
          </a:p>
        </p:txBody>
      </p:sp>
    </p:spTree>
    <p:extLst>
      <p:ext uri="{BB962C8B-B14F-4D97-AF65-F5344CB8AC3E}">
        <p14:creationId xmlns:p14="http://schemas.microsoft.com/office/powerpoint/2010/main" val="4823616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38</a:t>
            </a:fld>
            <a:endParaRPr kumimoji="1" lang="ja-JP" altLang="en-US"/>
          </a:p>
        </p:txBody>
      </p:sp>
      <p:graphicFrame>
        <p:nvGraphicFramePr>
          <p:cNvPr id="5" name="表 4"/>
          <p:cNvGraphicFramePr>
            <a:graphicFrameLocks noGrp="1"/>
          </p:cNvGraphicFramePr>
          <p:nvPr>
            <p:extLst>
              <p:ext uri="{D42A27DB-BD31-4B8C-83A1-F6EECF244321}">
                <p14:modId xmlns:p14="http://schemas.microsoft.com/office/powerpoint/2010/main" val="1410206340"/>
              </p:ext>
            </p:extLst>
          </p:nvPr>
        </p:nvGraphicFramePr>
        <p:xfrm>
          <a:off x="0" y="0"/>
          <a:ext cx="12192002" cy="3307020"/>
        </p:xfrm>
        <a:graphic>
          <a:graphicData uri="http://schemas.openxmlformats.org/drawingml/2006/table">
            <a:tbl>
              <a:tblPr firstRow="1" bandRow="1">
                <a:tableStyleId>{5C22544A-7EE6-4342-B048-85BDC9FD1C3A}</a:tableStyleId>
              </a:tblPr>
              <a:tblGrid>
                <a:gridCol w="485775">
                  <a:extLst>
                    <a:ext uri="{9D8B030D-6E8A-4147-A177-3AD203B41FA5}">
                      <a16:colId xmlns:a16="http://schemas.microsoft.com/office/drawing/2014/main" val="1954725472"/>
                    </a:ext>
                  </a:extLst>
                </a:gridCol>
                <a:gridCol w="5843588">
                  <a:extLst>
                    <a:ext uri="{9D8B030D-6E8A-4147-A177-3AD203B41FA5}">
                      <a16:colId xmlns:a16="http://schemas.microsoft.com/office/drawing/2014/main" val="1784275241"/>
                    </a:ext>
                  </a:extLst>
                </a:gridCol>
                <a:gridCol w="5862639">
                  <a:extLst>
                    <a:ext uri="{9D8B030D-6E8A-4147-A177-3AD203B41FA5}">
                      <a16:colId xmlns:a16="http://schemas.microsoft.com/office/drawing/2014/main" val="521537352"/>
                    </a:ext>
                  </a:extLst>
                </a:gridCol>
              </a:tblGrid>
              <a:tr h="800070">
                <a:tc rowSpan="4">
                  <a:txBody>
                    <a:bodyPr/>
                    <a:lstStyle/>
                    <a:p>
                      <a:r>
                        <a:rPr lang="ja-JP" altLang="en-US" sz="2000" b="0" dirty="0" smtClean="0">
                          <a:solidFill>
                            <a:prstClr val="black"/>
                          </a:solidFill>
                        </a:rPr>
                        <a:t>利</a:t>
                      </a:r>
                      <a:endParaRPr lang="en-US" altLang="ja-JP" sz="2000" b="0" dirty="0" smtClean="0">
                        <a:solidFill>
                          <a:prstClr val="black"/>
                        </a:solidFill>
                      </a:endParaRPr>
                    </a:p>
                    <a:p>
                      <a:r>
                        <a:rPr lang="ja-JP" altLang="en-US" sz="2000" b="0" dirty="0" smtClean="0">
                          <a:solidFill>
                            <a:prstClr val="black"/>
                          </a:solidFill>
                        </a:rPr>
                        <a:t>用</a:t>
                      </a:r>
                      <a:endParaRPr lang="en-US" altLang="ja-JP" sz="2000" b="0" dirty="0" smtClean="0">
                        <a:solidFill>
                          <a:prstClr val="black"/>
                        </a:solidFill>
                      </a:endParaRPr>
                    </a:p>
                    <a:p>
                      <a:r>
                        <a:rPr lang="ja-JP" altLang="en-US" sz="2000" b="0" dirty="0" smtClean="0">
                          <a:solidFill>
                            <a:prstClr val="black"/>
                          </a:solidFill>
                        </a:rPr>
                        <a:t>定</a:t>
                      </a:r>
                      <a:endParaRPr lang="en-US" altLang="ja-JP" sz="2000" b="0" dirty="0" smtClean="0">
                        <a:solidFill>
                          <a:prstClr val="black"/>
                        </a:solidFill>
                      </a:endParaRPr>
                    </a:p>
                    <a:p>
                      <a:r>
                        <a:rPr lang="ja-JP" altLang="en-US" sz="2000" b="0" dirty="0" smtClean="0">
                          <a:solidFill>
                            <a:prstClr val="black"/>
                          </a:solidFill>
                        </a:rPr>
                        <a:t>員</a:t>
                      </a:r>
                      <a:endParaRPr lang="ja-JP" altLang="en-US" sz="2000" b="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9388" indent="-179388" algn="ctr"/>
                      <a:r>
                        <a:rPr lang="ja-JP" altLang="en-US" sz="2000" b="0" dirty="0" smtClean="0">
                          <a:solidFill>
                            <a:schemeClr val="tx1"/>
                          </a:solidFill>
                        </a:rPr>
                        <a:t>本体事業所等の種類</a:t>
                      </a:r>
                      <a:endParaRPr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9388" marR="0" lvl="0" indent="-179388" algn="ctr" defTabSz="914400" rtl="0" eaLnBrk="1" fontAlgn="auto" latinLnBrk="0" hangingPunct="1">
                        <a:lnSpc>
                          <a:spcPct val="100000"/>
                        </a:lnSpc>
                        <a:spcBef>
                          <a:spcPts val="0"/>
                        </a:spcBef>
                        <a:spcAft>
                          <a:spcPts val="0"/>
                        </a:spcAft>
                        <a:buClrTx/>
                        <a:buSzTx/>
                        <a:buFontTx/>
                        <a:buNone/>
                        <a:tabLst/>
                        <a:defRPr/>
                      </a:pPr>
                      <a:r>
                        <a:rPr lang="ja-JP" altLang="en-US" sz="2000" b="0" dirty="0" smtClean="0">
                          <a:solidFill>
                            <a:schemeClr val="tx1"/>
                          </a:solidFill>
                        </a:rPr>
                        <a:t>共用型指定認知症対応型通所介護事業所の利用定員</a:t>
                      </a:r>
                      <a:endParaRPr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248673"/>
                  </a:ext>
                </a:extLst>
              </a:tr>
              <a:tr h="800070">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0" dirty="0" smtClean="0">
                          <a:solidFill>
                            <a:prstClr val="black"/>
                          </a:solidFill>
                        </a:rPr>
                        <a:t>指定（介護予防）認知症対応型共同生活護事業所</a:t>
                      </a:r>
                      <a:endParaRPr lang="ja-JP" altLang="en-US" sz="2000" b="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9388" marR="0" lvl="0" indent="-179388" algn="l" defTabSz="914400" rtl="0" eaLnBrk="1" fontAlgn="auto" latinLnBrk="0" hangingPunct="1">
                        <a:lnSpc>
                          <a:spcPct val="100000"/>
                        </a:lnSpc>
                        <a:spcBef>
                          <a:spcPts val="0"/>
                        </a:spcBef>
                        <a:spcAft>
                          <a:spcPts val="0"/>
                        </a:spcAft>
                        <a:buClrTx/>
                        <a:buSzTx/>
                        <a:buFontTx/>
                        <a:buNone/>
                        <a:tabLst/>
                        <a:defRPr/>
                      </a:pPr>
                      <a:r>
                        <a:rPr lang="ja-JP" altLang="en-US" sz="2000" b="0" dirty="0" smtClean="0">
                          <a:solidFill>
                            <a:prstClr val="black"/>
                          </a:solidFill>
                        </a:rPr>
                        <a:t>共同生活住居ごとに、１日当たり３人以下</a:t>
                      </a:r>
                      <a:endParaRPr lang="ja-JP" altLang="en-US" sz="2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0601365"/>
                  </a:ext>
                </a:extLst>
              </a:tr>
              <a:tr h="647670">
                <a:tc vMerge="1">
                  <a:txBody>
                    <a:bodyPr/>
                    <a:lstStyle/>
                    <a:p>
                      <a:endParaRPr kumimoji="1" lang="ja-JP" altLang="en-US"/>
                    </a:p>
                  </a:txBody>
                  <a:tcPr/>
                </a:tc>
                <a:tc>
                  <a:txBody>
                    <a:bodyPr/>
                    <a:lstStyle/>
                    <a:p>
                      <a:pPr marL="0" indent="0"/>
                      <a:r>
                        <a:rPr lang="ja-JP" altLang="en-US" sz="2000" b="0" spc="0" baseline="0" dirty="0" smtClean="0">
                          <a:solidFill>
                            <a:prstClr val="black"/>
                          </a:solidFill>
                        </a:rPr>
                        <a:t>指定地域密着型特定施設又は指定地域密着型介護老人福祉施設（ユニット型を除く）</a:t>
                      </a:r>
                      <a:endParaRPr lang="ja-JP" altLang="en-US" sz="2000" b="0" spc="0" baseline="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76225" lvl="0" indent="-276225"/>
                      <a:r>
                        <a:rPr lang="ja-JP" altLang="en-US" sz="2000" b="0" dirty="0" smtClean="0">
                          <a:solidFill>
                            <a:prstClr val="black"/>
                          </a:solidFill>
                        </a:rPr>
                        <a:t>施設ごとに、１日当たり３人以下</a:t>
                      </a:r>
                      <a:endParaRPr lang="en-US" altLang="ja-JP" sz="2000" b="0" dirty="0">
                        <a:solidFill>
                          <a:prstClr val="black"/>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6688159"/>
                  </a:ext>
                </a:extLst>
              </a:tr>
              <a:tr h="497840">
                <a:tc vMerge="1">
                  <a:txBody>
                    <a:bodyPr/>
                    <a:lstStyle/>
                    <a:p>
                      <a:endParaRPr kumimoji="1" lang="ja-JP" altLang="en-US"/>
                    </a:p>
                  </a:txBody>
                  <a:tcPr/>
                </a:tc>
                <a:tc>
                  <a:txBody>
                    <a:bodyPr/>
                    <a:lstStyle/>
                    <a:p>
                      <a:pPr marL="179388" indent="-179388"/>
                      <a:r>
                        <a:rPr lang="ja-JP" altLang="en-US" sz="2000" b="0" dirty="0" smtClean="0">
                          <a:solidFill>
                            <a:prstClr val="black"/>
                          </a:solidFill>
                        </a:rPr>
                        <a:t>ユニット型指定地域密着型介護老人福祉施設</a:t>
                      </a:r>
                      <a:endParaRPr lang="ja-JP" altLang="en-US" sz="2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0" dirty="0" smtClean="0">
                          <a:solidFill>
                            <a:prstClr val="black"/>
                          </a:solidFill>
                        </a:rPr>
                        <a:t>ユニットごとに、当該施設の入居者の数と当該共用型指定認知症対応型通所介護の利用者の数の合計が１日当たり１２人以下となる数</a:t>
                      </a:r>
                      <a:endParaRPr lang="ja-JP" altLang="en-US" sz="2000" b="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635157"/>
                  </a:ext>
                </a:extLst>
              </a:tr>
            </a:tbl>
          </a:graphicData>
        </a:graphic>
      </p:graphicFrame>
      <p:sp>
        <p:nvSpPr>
          <p:cNvPr id="6" name="正方形/長方形 5"/>
          <p:cNvSpPr/>
          <p:nvPr/>
        </p:nvSpPr>
        <p:spPr>
          <a:xfrm>
            <a:off x="-23813" y="3307020"/>
            <a:ext cx="12192000" cy="1292662"/>
          </a:xfrm>
          <a:prstGeom prst="rect">
            <a:avLst/>
          </a:prstGeom>
        </p:spPr>
        <p:txBody>
          <a:bodyPr wrap="square">
            <a:spAutoFit/>
          </a:bodyPr>
          <a:lstStyle/>
          <a:p>
            <a:pPr marL="276225" lvl="0" indent="-276225"/>
            <a:r>
              <a:rPr lang="en-US" altLang="ja-JP" sz="2000" dirty="0" smtClean="0">
                <a:solidFill>
                  <a:prstClr val="black"/>
                </a:solidFill>
              </a:rPr>
              <a:t>※</a:t>
            </a:r>
            <a:r>
              <a:rPr lang="ja-JP" altLang="en-US" sz="2000" dirty="0" smtClean="0">
                <a:solidFill>
                  <a:prstClr val="black"/>
                </a:solidFill>
              </a:rPr>
              <a:t> 事業所</a:t>
            </a:r>
            <a:r>
              <a:rPr lang="ja-JP" altLang="en-US" sz="2000" dirty="0">
                <a:solidFill>
                  <a:prstClr val="black"/>
                </a:solidFill>
              </a:rPr>
              <a:t>における</a:t>
            </a:r>
            <a:r>
              <a:rPr lang="en-US" altLang="ja-JP" sz="2000" dirty="0">
                <a:solidFill>
                  <a:prstClr val="black"/>
                </a:solidFill>
              </a:rPr>
              <a:t>1</a:t>
            </a:r>
            <a:r>
              <a:rPr lang="ja-JP" altLang="en-US" sz="2000" dirty="0">
                <a:solidFill>
                  <a:prstClr val="black"/>
                </a:solidFill>
              </a:rPr>
              <a:t>日当たりの利用定員とは、共同生活住居、施設又はユニットごとに、</a:t>
            </a:r>
            <a:r>
              <a:rPr lang="en-US" altLang="ja-JP" sz="2000" dirty="0">
                <a:solidFill>
                  <a:prstClr val="black"/>
                </a:solidFill>
              </a:rPr>
              <a:t>1</a:t>
            </a:r>
            <a:r>
              <a:rPr lang="ja-JP" altLang="en-US" sz="2000" dirty="0">
                <a:solidFill>
                  <a:prstClr val="black"/>
                </a:solidFill>
              </a:rPr>
              <a:t>日の同一時間帯に受け入れることができる利用者の数の上限である。したがって、半日しか利用しない者がいる場合は、</a:t>
            </a:r>
            <a:r>
              <a:rPr lang="en-US" altLang="ja-JP" sz="2000" dirty="0">
                <a:solidFill>
                  <a:prstClr val="black"/>
                </a:solidFill>
              </a:rPr>
              <a:t>1</a:t>
            </a:r>
            <a:r>
              <a:rPr lang="ja-JP" altLang="en-US" sz="2000" dirty="0">
                <a:solidFill>
                  <a:prstClr val="black"/>
                </a:solidFill>
              </a:rPr>
              <a:t>日の延べ人数は当該利用定員を超えることもある。</a:t>
            </a:r>
            <a:endParaRPr lang="en-US" altLang="ja-JP" sz="2000" dirty="0">
              <a:solidFill>
                <a:prstClr val="black"/>
              </a:solidFill>
            </a:endParaRPr>
          </a:p>
          <a:p>
            <a:pPr marL="179388" lvl="0" indent="-179388"/>
            <a:endParaRPr lang="ja-JP" altLang="en-US" dirty="0">
              <a:solidFill>
                <a:prstClr val="black"/>
              </a:solidFill>
            </a:endParaRPr>
          </a:p>
        </p:txBody>
      </p:sp>
      <p:sp>
        <p:nvSpPr>
          <p:cNvPr id="7" name="正方形/長方形 6"/>
          <p:cNvSpPr/>
          <p:nvPr/>
        </p:nvSpPr>
        <p:spPr>
          <a:xfrm>
            <a:off x="-23813" y="4611231"/>
            <a:ext cx="12192000" cy="2246769"/>
          </a:xfrm>
          <a:prstGeom prst="rect">
            <a:avLst/>
          </a:prstGeom>
        </p:spPr>
        <p:txBody>
          <a:bodyPr wrap="square">
            <a:spAutoFit/>
          </a:bodyPr>
          <a:lstStyle/>
          <a:p>
            <a:pPr lvl="0"/>
            <a:r>
              <a:rPr lang="ja-JP" altLang="en-US" sz="2000" b="1" dirty="0">
                <a:solidFill>
                  <a:prstClr val="black"/>
                </a:solidFill>
              </a:rPr>
              <a:t>＜用語 の定義＞</a:t>
            </a:r>
          </a:p>
          <a:p>
            <a:pPr lvl="0"/>
            <a:r>
              <a:rPr lang="ja-JP" altLang="en-US" sz="2000" b="1" dirty="0">
                <a:solidFill>
                  <a:prstClr val="black"/>
                </a:solidFill>
              </a:rPr>
              <a:t>「常勤」</a:t>
            </a:r>
          </a:p>
          <a:p>
            <a:pPr lvl="0" indent="263525"/>
            <a:r>
              <a:rPr lang="ja-JP" altLang="en-US" sz="2000" dirty="0">
                <a:solidFill>
                  <a:prstClr val="black"/>
                </a:solidFill>
              </a:rPr>
              <a:t>当該事業所における勤務時間が、当該事業所において定められている常勤の従業者が勤務すべき時間</a:t>
            </a:r>
            <a:r>
              <a:rPr lang="en-US" altLang="ja-JP" sz="2000" dirty="0">
                <a:solidFill>
                  <a:prstClr val="black"/>
                </a:solidFill>
              </a:rPr>
              <a:t>(32</a:t>
            </a:r>
            <a:r>
              <a:rPr lang="ja-JP" altLang="en-US" sz="2000" dirty="0">
                <a:solidFill>
                  <a:prstClr val="black"/>
                </a:solidFill>
              </a:rPr>
              <a:t>時間を下回る場合は</a:t>
            </a:r>
            <a:r>
              <a:rPr lang="en-US" altLang="ja-JP" sz="2000" dirty="0">
                <a:solidFill>
                  <a:prstClr val="black"/>
                </a:solidFill>
              </a:rPr>
              <a:t>32</a:t>
            </a:r>
            <a:r>
              <a:rPr lang="ja-JP" altLang="en-US" sz="2000" dirty="0">
                <a:solidFill>
                  <a:prstClr val="black"/>
                </a:solidFill>
              </a:rPr>
              <a:t>時間を基本とする。</a:t>
            </a:r>
            <a:r>
              <a:rPr lang="en-US" altLang="ja-JP" sz="2000" dirty="0">
                <a:solidFill>
                  <a:prstClr val="black"/>
                </a:solidFill>
              </a:rPr>
              <a:t>)</a:t>
            </a:r>
            <a:r>
              <a:rPr lang="ja-JP" altLang="en-US" sz="2000" dirty="0">
                <a:solidFill>
                  <a:prstClr val="black"/>
                </a:solidFill>
              </a:rPr>
              <a:t>に達していることをいう。</a:t>
            </a:r>
            <a:endParaRPr lang="en-US" altLang="ja-JP" sz="2000" dirty="0">
              <a:solidFill>
                <a:prstClr val="black"/>
              </a:solidFill>
            </a:endParaRPr>
          </a:p>
          <a:p>
            <a:pPr lvl="0" indent="263525"/>
            <a:r>
              <a:rPr lang="ja-JP" altLang="en-US" sz="2000" dirty="0">
                <a:solidFill>
                  <a:prstClr val="black"/>
                </a:solidFill>
              </a:rPr>
              <a:t>ただし、母性健康管理措置又は育児及び介護のための所定労働時間の短縮等が講じられている者については、利用者の処遇に支障がない体制が事業所として整っている場合は、例外的に常勤の従業者が勤務すべき時間数を</a:t>
            </a:r>
            <a:r>
              <a:rPr lang="en-US" altLang="ja-JP" sz="2000" dirty="0">
                <a:solidFill>
                  <a:prstClr val="black"/>
                </a:solidFill>
              </a:rPr>
              <a:t>30</a:t>
            </a:r>
            <a:r>
              <a:rPr lang="ja-JP" altLang="en-US" sz="2000" dirty="0">
                <a:solidFill>
                  <a:prstClr val="black"/>
                </a:solidFill>
              </a:rPr>
              <a:t>時間として取り扱うことを可能とする。</a:t>
            </a:r>
            <a:endParaRPr lang="en-US" altLang="ja-JP" sz="2000" dirty="0">
              <a:solidFill>
                <a:prstClr val="black"/>
              </a:solidFill>
            </a:endParaRPr>
          </a:p>
        </p:txBody>
      </p:sp>
    </p:spTree>
    <p:extLst>
      <p:ext uri="{BB962C8B-B14F-4D97-AF65-F5344CB8AC3E}">
        <p14:creationId xmlns:p14="http://schemas.microsoft.com/office/powerpoint/2010/main" val="33790480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39</a:t>
            </a:fld>
            <a:endParaRPr kumimoji="1" lang="ja-JP" altLang="en-US"/>
          </a:p>
        </p:txBody>
      </p:sp>
      <p:sp>
        <p:nvSpPr>
          <p:cNvPr id="5" name="正方形/長方形 4"/>
          <p:cNvSpPr/>
          <p:nvPr/>
        </p:nvSpPr>
        <p:spPr>
          <a:xfrm>
            <a:off x="1" y="0"/>
            <a:ext cx="12191999" cy="6247864"/>
          </a:xfrm>
          <a:prstGeom prst="rect">
            <a:avLst/>
          </a:prstGeom>
        </p:spPr>
        <p:txBody>
          <a:bodyPr wrap="square">
            <a:spAutoFit/>
          </a:bodyPr>
          <a:lstStyle/>
          <a:p>
            <a:pPr lvl="0" indent="263525"/>
            <a:r>
              <a:rPr lang="ja-JP" altLang="en-US" sz="2000" dirty="0" smtClean="0">
                <a:solidFill>
                  <a:prstClr val="black"/>
                </a:solidFill>
              </a:rPr>
              <a:t>同一</a:t>
            </a:r>
            <a:r>
              <a:rPr lang="ja-JP" altLang="en-US" sz="2000" dirty="0">
                <a:solidFill>
                  <a:prstClr val="black"/>
                </a:solidFill>
              </a:rPr>
              <a:t>の事業者によって当該事業所に併設される事業所の職務であって、当該事業所の職務と同時並行的に行われることが差し支えないと考えられるものについては、それぞれに係る勤務時間の合計が常勤の従業者が勤務すべき時間に達していれば、常勤の要件を満たすものであることとする</a:t>
            </a:r>
            <a:r>
              <a:rPr lang="ja-JP" altLang="en-US" sz="2000" dirty="0" smtClean="0">
                <a:solidFill>
                  <a:prstClr val="black"/>
                </a:solidFill>
              </a:rPr>
              <a:t>。</a:t>
            </a:r>
            <a:endParaRPr lang="en-US" altLang="ja-JP" sz="2000" dirty="0" smtClean="0">
              <a:solidFill>
                <a:prstClr val="black"/>
              </a:solidFill>
            </a:endParaRPr>
          </a:p>
          <a:p>
            <a:pPr lvl="0" indent="263525"/>
            <a:r>
              <a:rPr lang="ja-JP" altLang="en-US" sz="2000" dirty="0" smtClean="0">
                <a:solidFill>
                  <a:prstClr val="black"/>
                </a:solidFill>
              </a:rPr>
              <a:t>また</a:t>
            </a:r>
            <a:r>
              <a:rPr lang="ja-JP" altLang="en-US" sz="2000" dirty="0">
                <a:solidFill>
                  <a:prstClr val="black"/>
                </a:solidFill>
              </a:rPr>
              <a:t>、人員基準において常勤要件が設けられている場合、従事者が労働</a:t>
            </a:r>
            <a:r>
              <a:rPr lang="ja-JP" altLang="en-US" sz="2000" dirty="0" smtClean="0">
                <a:solidFill>
                  <a:prstClr val="black"/>
                </a:solidFill>
              </a:rPr>
              <a:t>基準法第</a:t>
            </a:r>
            <a:r>
              <a:rPr lang="en-US" altLang="ja-JP" sz="2000" dirty="0" smtClean="0">
                <a:solidFill>
                  <a:prstClr val="black"/>
                </a:solidFill>
              </a:rPr>
              <a:t>65</a:t>
            </a:r>
            <a:r>
              <a:rPr lang="ja-JP" altLang="en-US" sz="2000" dirty="0">
                <a:solidFill>
                  <a:prstClr val="black"/>
                </a:solidFill>
              </a:rPr>
              <a:t>条に規定する産前産後休業、母性健康管理措置、育児・介護休業法第２条第１号に規定する育児休業、同条第２号に規定する介護休業、同法第</a:t>
            </a:r>
            <a:r>
              <a:rPr lang="en-US" altLang="ja-JP" sz="2000" dirty="0">
                <a:solidFill>
                  <a:prstClr val="black"/>
                </a:solidFill>
              </a:rPr>
              <a:t>23</a:t>
            </a:r>
            <a:r>
              <a:rPr lang="ja-JP" altLang="en-US" sz="2000" dirty="0">
                <a:solidFill>
                  <a:prstClr val="black"/>
                </a:solidFill>
              </a:rPr>
              <a:t>条第２項の育児休業に関する制度に準ずる措置又は同法第</a:t>
            </a:r>
            <a:r>
              <a:rPr lang="en-US" altLang="ja-JP" sz="2000" dirty="0">
                <a:solidFill>
                  <a:prstClr val="black"/>
                </a:solidFill>
              </a:rPr>
              <a:t>24</a:t>
            </a:r>
            <a:r>
              <a:rPr lang="ja-JP" altLang="en-US" sz="2000" dirty="0">
                <a:solidFill>
                  <a:prstClr val="black"/>
                </a:solidFill>
              </a:rPr>
              <a:t>条第１項（第２号に係る部分に限る。）の規定により同項第２号に規定する育児休業に関する制度に準じて講ずる措置による休業を取得中の期間において、当該人員基準において求められる資質を有する複数の非常勤の従事者を常勤の従業者の員数に換算することにより、人員基準を満たすことが可能であることとする</a:t>
            </a:r>
            <a:r>
              <a:rPr lang="ja-JP" altLang="en-US" sz="2000" dirty="0" smtClean="0">
                <a:solidFill>
                  <a:prstClr val="black"/>
                </a:solidFill>
              </a:rPr>
              <a:t>。</a:t>
            </a:r>
            <a:endParaRPr lang="en-US" altLang="ja-JP" sz="2000" dirty="0" smtClean="0">
              <a:solidFill>
                <a:prstClr val="black"/>
              </a:solidFill>
            </a:endParaRPr>
          </a:p>
          <a:p>
            <a:pPr lvl="0" indent="263525"/>
            <a:endParaRPr lang="en-US" altLang="ja-JP" sz="2000" dirty="0">
              <a:solidFill>
                <a:prstClr val="black"/>
              </a:solidFill>
            </a:endParaRPr>
          </a:p>
          <a:p>
            <a:r>
              <a:rPr lang="ja-JP" altLang="en-US" sz="2000" b="1" dirty="0" smtClean="0"/>
              <a:t>「勤務延時間数」</a:t>
            </a:r>
          </a:p>
          <a:p>
            <a:pPr indent="263525"/>
            <a:r>
              <a:rPr lang="ja-JP" altLang="en-US" sz="2000" dirty="0" smtClean="0"/>
              <a:t>当該</a:t>
            </a:r>
            <a:r>
              <a:rPr lang="ja-JP" altLang="en-US" sz="2000" dirty="0"/>
              <a:t>事業に係るサービスの提供に従事する時間又</a:t>
            </a:r>
            <a:r>
              <a:rPr lang="ja-JP" altLang="en-US" sz="2000" dirty="0" smtClean="0"/>
              <a:t>はサービス</a:t>
            </a:r>
            <a:r>
              <a:rPr lang="ja-JP" altLang="en-US" sz="2000" dirty="0"/>
              <a:t>の提供のための準備等を行う時間（待機の時間を含む。）として明確に位置付けられている時間の合計数とする。なお、従業者一人につき、勤務延時間数に算入することができる時間数は、当該事業所において常勤の従業者が勤務すべき勤務時間数を上限とすること</a:t>
            </a:r>
            <a:r>
              <a:rPr lang="ja-JP" altLang="en-US" sz="2000" dirty="0" smtClean="0"/>
              <a:t>。</a:t>
            </a:r>
            <a:endParaRPr lang="en-US" altLang="ja-JP" sz="2000" dirty="0" smtClean="0"/>
          </a:p>
          <a:p>
            <a:pPr indent="263525"/>
            <a:endParaRPr lang="ja-JP" altLang="en-US" sz="2000" dirty="0"/>
          </a:p>
          <a:p>
            <a:r>
              <a:rPr lang="ja-JP" altLang="en-US" sz="2000" b="1" dirty="0" smtClean="0"/>
              <a:t>「専ら</a:t>
            </a:r>
            <a:r>
              <a:rPr lang="ja-JP" altLang="en-US" sz="2000" b="1" dirty="0"/>
              <a:t>従事する」「専ら提供に当たる」</a:t>
            </a:r>
          </a:p>
          <a:p>
            <a:r>
              <a:rPr lang="ja-JP" altLang="en-US" sz="2000" dirty="0" smtClean="0"/>
              <a:t>原則</a:t>
            </a:r>
            <a:r>
              <a:rPr lang="ja-JP" altLang="en-US" sz="2000" dirty="0"/>
              <a:t>として、サービス提供時間帯を通じて当該サービス以外の職務に従事しないことを</a:t>
            </a:r>
            <a:r>
              <a:rPr lang="ja-JP" altLang="en-US" sz="2000" dirty="0" smtClean="0"/>
              <a:t>いう。　</a:t>
            </a:r>
            <a:endParaRPr lang="en-US" altLang="ja-JP" sz="2000" dirty="0" smtClean="0"/>
          </a:p>
          <a:p>
            <a:pPr indent="263525"/>
            <a:r>
              <a:rPr lang="ja-JP" altLang="en-US" sz="2000" dirty="0" smtClean="0"/>
              <a:t>この</a:t>
            </a:r>
            <a:r>
              <a:rPr lang="ja-JP" altLang="en-US" sz="2000" dirty="0"/>
              <a:t>場合のサービス提供時間帯とは、当該従事者の当該事業所における勤務時間をいうものであり、</a:t>
            </a:r>
            <a:r>
              <a:rPr lang="ja-JP" altLang="en-US" sz="2000" dirty="0" smtClean="0"/>
              <a:t>当該従業者</a:t>
            </a:r>
            <a:r>
              <a:rPr lang="ja-JP" altLang="en-US" sz="2000" dirty="0"/>
              <a:t>の常勤・非常勤の別を問わない</a:t>
            </a:r>
            <a:r>
              <a:rPr lang="ja-JP" altLang="en-US" sz="2000" dirty="0" smtClean="0"/>
              <a:t>。</a:t>
            </a:r>
            <a:endParaRPr lang="ja-JP" altLang="en-US" sz="2000" dirty="0"/>
          </a:p>
        </p:txBody>
      </p:sp>
    </p:spTree>
    <p:extLst>
      <p:ext uri="{BB962C8B-B14F-4D97-AF65-F5344CB8AC3E}">
        <p14:creationId xmlns:p14="http://schemas.microsoft.com/office/powerpoint/2010/main" val="33658861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6232"/>
            <a:ext cx="12192000" cy="468246"/>
          </a:xfrm>
          <a:solidFill>
            <a:schemeClr val="accent1">
              <a:lumMod val="20000"/>
              <a:lumOff val="80000"/>
            </a:schemeClr>
          </a:solidFill>
          <a:ln w="25400">
            <a:solidFill>
              <a:schemeClr val="tx1"/>
            </a:solidFill>
          </a:ln>
        </p:spPr>
        <p:txBody>
          <a:bodyPr>
            <a:normAutofit/>
          </a:bodyPr>
          <a:lstStyle/>
          <a:p>
            <a:r>
              <a:rPr kumimoji="1" lang="ja-JP" altLang="en-US" sz="2400" b="1" dirty="0" smtClean="0"/>
              <a:t>１　令和７年度菊陽町所管介護サービス事業者等指導計画</a:t>
            </a:r>
            <a:endParaRPr kumimoji="1" lang="ja-JP" altLang="en-US" sz="2400" b="1" dirty="0"/>
          </a:p>
        </p:txBody>
      </p:sp>
      <p:sp>
        <p:nvSpPr>
          <p:cNvPr id="3" name="コンテンツ プレースホルダー 2"/>
          <p:cNvSpPr>
            <a:spLocks noGrp="1"/>
          </p:cNvSpPr>
          <p:nvPr>
            <p:ph idx="1"/>
          </p:nvPr>
        </p:nvSpPr>
        <p:spPr>
          <a:xfrm>
            <a:off x="0" y="522910"/>
            <a:ext cx="12192000" cy="4471426"/>
          </a:xfrm>
          <a:ln w="19050">
            <a:noFill/>
          </a:ln>
        </p:spPr>
        <p:txBody>
          <a:bodyPr lIns="72000" tIns="108000">
            <a:noAutofit/>
          </a:bodyPr>
          <a:lstStyle/>
          <a:p>
            <a:pPr marL="0" indent="0">
              <a:buNone/>
            </a:pPr>
            <a:r>
              <a:rPr lang="ja-JP" altLang="en-US" sz="2000" dirty="0" smtClean="0"/>
              <a:t>（１）指導</a:t>
            </a:r>
            <a:r>
              <a:rPr lang="ja-JP" altLang="en-US" sz="2000" dirty="0"/>
              <a:t>監査の</a:t>
            </a:r>
            <a:r>
              <a:rPr lang="ja-JP" altLang="en-US" sz="2000" dirty="0" smtClean="0"/>
              <a:t>目的</a:t>
            </a:r>
            <a:endParaRPr lang="en-US" altLang="ja-JP" sz="2000" dirty="0"/>
          </a:p>
          <a:p>
            <a:pPr marL="265113" indent="222250">
              <a:buNone/>
            </a:pPr>
            <a:r>
              <a:rPr lang="ja-JP" altLang="en-US" sz="2000" dirty="0" smtClean="0"/>
              <a:t>介護</a:t>
            </a:r>
            <a:r>
              <a:rPr lang="ja-JP" altLang="en-US" sz="2000" dirty="0"/>
              <a:t>サービスごとに定める人員、設備及び運営に関する基準、サービスに要する</a:t>
            </a:r>
            <a:r>
              <a:rPr lang="ja-JP" altLang="en-US" sz="2000" dirty="0" smtClean="0"/>
              <a:t>費用の</a:t>
            </a:r>
            <a:r>
              <a:rPr lang="ja-JP" altLang="en-US" sz="2000" dirty="0"/>
              <a:t>額の算定に関する基準等の法令等に定める介護給付等対象サービスの取扱い</a:t>
            </a:r>
            <a:r>
              <a:rPr lang="ja-JP" altLang="en-US" sz="2000" dirty="0" smtClean="0"/>
              <a:t>及び介護報酬</a:t>
            </a:r>
            <a:r>
              <a:rPr lang="ja-JP" altLang="en-US" sz="2000" dirty="0"/>
              <a:t>の請求等に関する事項並びに高齢者虐待の防止に関する事項について、</a:t>
            </a:r>
            <a:r>
              <a:rPr lang="ja-JP" altLang="en-US" sz="2000" dirty="0" smtClean="0"/>
              <a:t>その内容の周知</a:t>
            </a:r>
            <a:r>
              <a:rPr lang="ja-JP" altLang="en-US" sz="2000" dirty="0"/>
              <a:t>徹底を図り、サービスの質の確保及び保険給付の適正化を図ることを</a:t>
            </a:r>
            <a:r>
              <a:rPr lang="ja-JP" altLang="en-US" sz="2000" dirty="0" smtClean="0"/>
              <a:t>目的としています。</a:t>
            </a:r>
            <a:endParaRPr lang="en-US" altLang="ja-JP" sz="2000" dirty="0" smtClean="0"/>
          </a:p>
          <a:p>
            <a:pPr marL="265113" indent="222250">
              <a:buNone/>
            </a:pPr>
            <a:endParaRPr lang="ja-JP" altLang="en-US" sz="1000" dirty="0"/>
          </a:p>
          <a:p>
            <a:pPr marL="0" indent="0">
              <a:buNone/>
            </a:pPr>
            <a:r>
              <a:rPr lang="ja-JP" altLang="en-US" sz="2000" dirty="0" smtClean="0"/>
              <a:t>（２）指導監査の方針</a:t>
            </a:r>
            <a:endParaRPr lang="en-US" altLang="ja-JP" sz="2000" dirty="0" smtClean="0"/>
          </a:p>
          <a:p>
            <a:pPr marL="263525" indent="179388">
              <a:buNone/>
            </a:pPr>
            <a:r>
              <a:rPr lang="ja-JP" altLang="en-US" sz="2000" dirty="0" smtClean="0"/>
              <a:t>利用者</a:t>
            </a:r>
            <a:r>
              <a:rPr lang="ja-JP" altLang="en-US" sz="2000" dirty="0"/>
              <a:t>の自立支援及び尊厳の保持を念頭に、利用者本位のサービスが提供され、介護サ－ビスの質が確保されているか、適正な保険給付、指定基準が遵守されているか、高齢者の虐待防止及び身体拘束廃止、個人情報の保護に関して適切な措置を講じているか等に重点を置いて</a:t>
            </a:r>
            <a:r>
              <a:rPr lang="ja-JP" altLang="en-US" sz="2000" dirty="0" smtClean="0"/>
              <a:t>実施します。</a:t>
            </a:r>
            <a:endParaRPr lang="ja-JP" altLang="en-US" sz="2000" dirty="0"/>
          </a:p>
          <a:p>
            <a:pPr marL="263525" indent="179388">
              <a:buNone/>
            </a:pPr>
            <a:r>
              <a:rPr lang="ja-JP" altLang="en-US" sz="2000" dirty="0" smtClean="0"/>
              <a:t>また</a:t>
            </a:r>
            <a:r>
              <a:rPr lang="ja-JP" altLang="en-US" sz="2000" dirty="0"/>
              <a:t>、重大な法令違反、介護報酬の不正請求、不適切な介護サービス提供の疑いがある場合には、介護保険制度の信頼の維持及び利用者保護の観点から、速やかに監査の実施及び関係機関への通報等を</a:t>
            </a:r>
            <a:r>
              <a:rPr lang="ja-JP" altLang="en-US" sz="2000" dirty="0" smtClean="0"/>
              <a:t>行います。</a:t>
            </a:r>
            <a:endParaRPr lang="en-US" altLang="ja-JP" sz="2000" dirty="0" smtClean="0"/>
          </a:p>
          <a:p>
            <a:pPr marL="263525" indent="179388">
              <a:buNone/>
            </a:pPr>
            <a:endParaRPr lang="ja-JP" altLang="en-US" sz="1000" dirty="0"/>
          </a:p>
          <a:p>
            <a:pPr marL="0" indent="0">
              <a:buNone/>
            </a:pPr>
            <a:r>
              <a:rPr lang="ja-JP" altLang="en-US" sz="2000" dirty="0" smtClean="0"/>
              <a:t>（３）指導</a:t>
            </a:r>
            <a:r>
              <a:rPr lang="ja-JP" altLang="en-US" sz="2000" dirty="0"/>
              <a:t>監査</a:t>
            </a:r>
            <a:r>
              <a:rPr lang="ja-JP" altLang="en-US" sz="2000" dirty="0" smtClean="0"/>
              <a:t>の指導対象</a:t>
            </a:r>
            <a:endParaRPr lang="en-US" altLang="ja-JP" sz="2000" dirty="0" smtClean="0"/>
          </a:p>
          <a:p>
            <a:pPr marL="263525" indent="179388">
              <a:buNone/>
            </a:pPr>
            <a:r>
              <a:rPr lang="ja-JP" altLang="en-US" sz="2000" dirty="0"/>
              <a:t>菊陽町が指定した全ての地域密着型サービス、居宅介護支援、介護予防サービス、介護予防支援を行う者（以下「</a:t>
            </a:r>
            <a:r>
              <a:rPr lang="ja-JP" altLang="en-US" sz="2000" dirty="0" smtClean="0"/>
              <a:t>事業者」</a:t>
            </a:r>
            <a:r>
              <a:rPr lang="ja-JP" altLang="en-US" sz="2000" dirty="0"/>
              <a:t>という。）を</a:t>
            </a:r>
            <a:r>
              <a:rPr lang="ja-JP" altLang="en-US" sz="2000" dirty="0" smtClean="0"/>
              <a:t>対象とします。</a:t>
            </a:r>
            <a:endParaRPr lang="en-US" altLang="ja-JP" sz="2000" dirty="0"/>
          </a:p>
        </p:txBody>
      </p:sp>
      <p:sp>
        <p:nvSpPr>
          <p:cNvPr id="8" name="コンテンツ プレースホルダー 2"/>
          <p:cNvSpPr txBox="1">
            <a:spLocks/>
          </p:cNvSpPr>
          <p:nvPr/>
        </p:nvSpPr>
        <p:spPr>
          <a:xfrm>
            <a:off x="1039088" y="3916630"/>
            <a:ext cx="9455727" cy="3633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2000" dirty="0"/>
          </a:p>
        </p:txBody>
      </p:sp>
      <p:sp>
        <p:nvSpPr>
          <p:cNvPr id="5" name="スライド番号プレースホルダー 4"/>
          <p:cNvSpPr>
            <a:spLocks noGrp="1"/>
          </p:cNvSpPr>
          <p:nvPr>
            <p:ph type="sldNum" sz="quarter" idx="12"/>
          </p:nvPr>
        </p:nvSpPr>
        <p:spPr>
          <a:xfrm>
            <a:off x="9331036" y="6342496"/>
            <a:ext cx="2743200" cy="365125"/>
          </a:xfrm>
        </p:spPr>
        <p:txBody>
          <a:bodyPr/>
          <a:lstStyle/>
          <a:p>
            <a:fld id="{D339279A-9CE5-4E47-B07B-F5EE1F1AD395}" type="slidenum">
              <a:rPr kumimoji="1" lang="ja-JP" altLang="en-US" smtClean="0"/>
              <a:t>4</a:t>
            </a:fld>
            <a:endParaRPr kumimoji="1" lang="ja-JP" altLang="en-US"/>
          </a:p>
        </p:txBody>
      </p:sp>
      <p:pic>
        <p:nvPicPr>
          <p:cNvPr id="12" name="オーディオ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1950218"/>
      </p:ext>
    </p:extLst>
  </p:cSld>
  <p:clrMapOvr>
    <a:masterClrMapping/>
  </p:clrMapOvr>
  <mc:AlternateContent xmlns:mc="http://schemas.openxmlformats.org/markup-compatibility/2006" xmlns:p14="http://schemas.microsoft.com/office/powerpoint/2010/main">
    <mc:Choice Requires="p14">
      <p:transition spd="slow" p14:dur="2000" advTm="38570"/>
    </mc:Choice>
    <mc:Fallback xmlns="">
      <p:transition spd="slow" advTm="38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40</a:t>
            </a:fld>
            <a:endParaRPr kumimoji="1" lang="ja-JP" altLang="en-US"/>
          </a:p>
        </p:txBody>
      </p:sp>
      <p:sp>
        <p:nvSpPr>
          <p:cNvPr id="3" name="正方形/長方形 2"/>
          <p:cNvSpPr/>
          <p:nvPr/>
        </p:nvSpPr>
        <p:spPr>
          <a:xfrm>
            <a:off x="0" y="0"/>
            <a:ext cx="12192000" cy="6863417"/>
          </a:xfrm>
          <a:prstGeom prst="rect">
            <a:avLst/>
          </a:prstGeom>
        </p:spPr>
        <p:txBody>
          <a:bodyPr wrap="square">
            <a:spAutoFit/>
          </a:bodyPr>
          <a:lstStyle/>
          <a:p>
            <a:r>
              <a:rPr lang="ja-JP" altLang="en-US" sz="2000" b="1" dirty="0" smtClean="0"/>
              <a:t>■設備</a:t>
            </a:r>
            <a:r>
              <a:rPr lang="ja-JP" altLang="en-US" sz="2000" b="1" dirty="0"/>
              <a:t>に関する</a:t>
            </a:r>
            <a:r>
              <a:rPr lang="ja-JP" altLang="en-US" sz="2000" b="1" dirty="0" smtClean="0"/>
              <a:t>基準</a:t>
            </a:r>
            <a:endParaRPr lang="en-US" altLang="ja-JP" sz="2000" b="1" dirty="0" smtClean="0"/>
          </a:p>
          <a:p>
            <a:r>
              <a:rPr lang="ja-JP" altLang="en-US" sz="2000" b="1" dirty="0" smtClean="0"/>
              <a:t>単独型</a:t>
            </a:r>
            <a:r>
              <a:rPr lang="ja-JP" altLang="en-US" sz="2000" b="1" dirty="0"/>
              <a:t>・併設型指定認知症対応型通所</a:t>
            </a:r>
            <a:r>
              <a:rPr lang="ja-JP" altLang="en-US" sz="2000" b="1" dirty="0" smtClean="0"/>
              <a:t>介護</a:t>
            </a:r>
            <a:r>
              <a:rPr lang="en-US" altLang="ja-JP" sz="2000" b="1" dirty="0"/>
              <a:t>【</a:t>
            </a:r>
            <a:r>
              <a:rPr lang="ja-JP" altLang="en-US" sz="2000" b="1" dirty="0"/>
              <a:t>第</a:t>
            </a:r>
            <a:r>
              <a:rPr lang="en-US" altLang="ja-JP" sz="2000" b="1" dirty="0"/>
              <a:t>44</a:t>
            </a:r>
            <a:r>
              <a:rPr lang="ja-JP" altLang="en-US" sz="2000" b="1" dirty="0"/>
              <a:t>条</a:t>
            </a:r>
            <a:r>
              <a:rPr lang="en-US" altLang="ja-JP" sz="2000" b="1" dirty="0" smtClean="0"/>
              <a:t>】</a:t>
            </a:r>
          </a:p>
          <a:p>
            <a:pPr marL="3043238" indent="-3043238">
              <a:tabLst>
                <a:tab pos="1614488" algn="l"/>
              </a:tabLst>
            </a:pPr>
            <a:r>
              <a:rPr lang="ja-JP" altLang="en-US" sz="2000" dirty="0" smtClean="0"/>
              <a:t>① 食堂及び機能訓練室　：それぞれ必要な広さを有するものとし、合計した面積が３平方メートルに利用定員を乗じて得た面積以上とする。（支障がなければ同一の場所で可）</a:t>
            </a:r>
          </a:p>
          <a:p>
            <a:r>
              <a:rPr lang="ja-JP" altLang="en-US" sz="2000" dirty="0" smtClean="0"/>
              <a:t>② 静養室</a:t>
            </a:r>
          </a:p>
          <a:p>
            <a:r>
              <a:rPr lang="ja-JP" altLang="en-US" sz="2000" dirty="0" smtClean="0"/>
              <a:t>③ 相談室　：遮へい物の設置等により相談内容が漏えいしないよう配慮されていること。</a:t>
            </a:r>
          </a:p>
          <a:p>
            <a:r>
              <a:rPr lang="ja-JP" altLang="en-US" sz="2000" dirty="0" smtClean="0"/>
              <a:t>④ 事務室　：専用のスペースとなっていること。</a:t>
            </a:r>
          </a:p>
          <a:p>
            <a:r>
              <a:rPr lang="ja-JP" altLang="en-US" sz="2000" dirty="0" smtClean="0"/>
              <a:t>⑤ 消火設備その他の非常災害に際して必要な設備</a:t>
            </a:r>
            <a:endParaRPr lang="en-US" altLang="ja-JP" sz="2000" dirty="0" smtClean="0"/>
          </a:p>
          <a:p>
            <a:pPr marL="1343025"/>
            <a:r>
              <a:rPr lang="ja-JP" altLang="en-US" sz="2000" dirty="0" smtClean="0"/>
              <a:t>：消防法その他の法令等に規定された設備を確実に設置しなければならない。</a:t>
            </a:r>
            <a:endParaRPr lang="en-US" altLang="ja-JP" sz="2000" dirty="0" smtClean="0"/>
          </a:p>
          <a:p>
            <a:r>
              <a:rPr lang="ja-JP" altLang="en-US" sz="2000" dirty="0" smtClean="0"/>
              <a:t>⑥ その他、サービス提供に必要な設備及び備品</a:t>
            </a:r>
            <a:endParaRPr lang="en-US" altLang="ja-JP" sz="2000" dirty="0" smtClean="0"/>
          </a:p>
          <a:p>
            <a:endParaRPr lang="en-US" altLang="ja-JP" sz="2000" dirty="0" smtClean="0"/>
          </a:p>
          <a:p>
            <a:r>
              <a:rPr lang="en-US" altLang="ja-JP" sz="2000" dirty="0" smtClean="0"/>
              <a:t>【</a:t>
            </a:r>
            <a:r>
              <a:rPr lang="ja-JP" altLang="en-US" sz="2000" dirty="0" smtClean="0"/>
              <a:t>設備に係る共用について</a:t>
            </a:r>
            <a:r>
              <a:rPr lang="en-US" altLang="ja-JP" sz="2000" dirty="0" smtClean="0"/>
              <a:t>】</a:t>
            </a:r>
            <a:endParaRPr lang="ja-JP" altLang="en-US" sz="2000" dirty="0" smtClean="0"/>
          </a:p>
          <a:p>
            <a:pPr marL="185738" indent="171450"/>
            <a:r>
              <a:rPr lang="ja-JP" altLang="en-US" sz="2000" dirty="0" smtClean="0"/>
              <a:t>事業所と指定居宅サービス事業所等を併設している場合に、利用者へのサービス提供に支障がない場合は、設備基準上両方のサービスに規定があるものは共用が可能。</a:t>
            </a:r>
            <a:endParaRPr lang="en-US" altLang="ja-JP" sz="2000" dirty="0" smtClean="0"/>
          </a:p>
          <a:p>
            <a:pPr marL="185738" indent="179388"/>
            <a:r>
              <a:rPr lang="ja-JP" altLang="en-US" sz="2000" dirty="0" smtClean="0"/>
              <a:t>ただし、事業所の機能訓練室等と、事業所と併設の関係にある病院、診療所、介護老人保健施設又は介護医療院における指定通所リハビリテーション等を行うためのスペースについて共用する場合にあっては、以下の条件に適合することをもって、これらが同一の部屋等であっても差し支えない。</a:t>
            </a:r>
          </a:p>
          <a:p>
            <a:pPr marL="442913" indent="-180975"/>
            <a:r>
              <a:rPr lang="en-US" altLang="ja-JP" sz="2000" dirty="0" smtClean="0"/>
              <a:t>ⅰ</a:t>
            </a:r>
            <a:r>
              <a:rPr lang="ja-JP" altLang="en-US" sz="2000" dirty="0" smtClean="0"/>
              <a:t>）当該部屋等において、事業所の機能訓練室等と指定通所リハビリテーション等を行うためのスペースが明確に区分されていること。</a:t>
            </a:r>
          </a:p>
          <a:p>
            <a:pPr marL="442913" indent="-180975"/>
            <a:r>
              <a:rPr lang="en-US" altLang="ja-JP" sz="2000" dirty="0" smtClean="0"/>
              <a:t>ⅱ</a:t>
            </a:r>
            <a:r>
              <a:rPr lang="ja-JP" altLang="en-US" sz="2000" dirty="0" smtClean="0"/>
              <a:t>）事業所の機能訓練室等として使用される区分が、事業所の設備基準を満たし、かつ、指定通所リハビリテーション等を行うためのスペースとして使用される区分が、指定通所リハビリテーション事業所等の設備基準を満たすこと。</a:t>
            </a:r>
          </a:p>
        </p:txBody>
      </p:sp>
    </p:spTree>
    <p:extLst>
      <p:ext uri="{BB962C8B-B14F-4D97-AF65-F5344CB8AC3E}">
        <p14:creationId xmlns:p14="http://schemas.microsoft.com/office/powerpoint/2010/main" val="35473363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29725" y="6356350"/>
            <a:ext cx="2743200" cy="365125"/>
          </a:xfrm>
        </p:spPr>
        <p:txBody>
          <a:bodyPr/>
          <a:lstStyle/>
          <a:p>
            <a:fld id="{41D9830F-53EB-46B6-9EC0-C4C68F82A889}" type="slidenum">
              <a:rPr kumimoji="1" lang="ja-JP" altLang="en-US" smtClean="0"/>
              <a:t>41</a:t>
            </a:fld>
            <a:endParaRPr kumimoji="1" lang="ja-JP" altLang="en-US"/>
          </a:p>
        </p:txBody>
      </p:sp>
      <p:sp>
        <p:nvSpPr>
          <p:cNvPr id="3" name="正方形/長方形 2"/>
          <p:cNvSpPr/>
          <p:nvPr/>
        </p:nvSpPr>
        <p:spPr>
          <a:xfrm>
            <a:off x="0" y="0"/>
            <a:ext cx="12192000" cy="1938992"/>
          </a:xfrm>
          <a:prstGeom prst="rect">
            <a:avLst/>
          </a:prstGeom>
        </p:spPr>
        <p:txBody>
          <a:bodyPr wrap="square">
            <a:spAutoFit/>
          </a:bodyPr>
          <a:lstStyle/>
          <a:p>
            <a:pPr marL="442913" indent="-171450"/>
            <a:r>
              <a:rPr lang="en-US" altLang="ja-JP" sz="2000" dirty="0" smtClean="0"/>
              <a:t>※ </a:t>
            </a:r>
            <a:r>
              <a:rPr lang="ja-JP" altLang="en-US" sz="2000" dirty="0" smtClean="0"/>
              <a:t>玄関</a:t>
            </a:r>
            <a:r>
              <a:rPr lang="ja-JP" altLang="en-US" sz="2000" dirty="0"/>
              <a:t>、廊下、階段、送迎車両など、基準上は規定がないが、設置されるものについても、利用者へのサービス提供に支障がない場合は、共用が可能である</a:t>
            </a:r>
            <a:r>
              <a:rPr lang="ja-JP" altLang="en-US" sz="2000" dirty="0" smtClean="0"/>
              <a:t>。</a:t>
            </a:r>
            <a:endParaRPr lang="en-US" altLang="ja-JP" sz="2000" dirty="0" smtClean="0"/>
          </a:p>
          <a:p>
            <a:pPr marL="442913" indent="-171450"/>
            <a:r>
              <a:rPr lang="en-US" altLang="ja-JP" sz="2000" dirty="0" smtClean="0"/>
              <a:t>※ </a:t>
            </a:r>
            <a:r>
              <a:rPr lang="ja-JP" altLang="en-US" sz="2000" dirty="0" smtClean="0"/>
              <a:t>設備</a:t>
            </a:r>
            <a:r>
              <a:rPr lang="ja-JP" altLang="en-US" sz="2000" dirty="0"/>
              <a:t>を共用する場合、基準第</a:t>
            </a:r>
            <a:r>
              <a:rPr lang="en-US" altLang="ja-JP" sz="2000" dirty="0" smtClean="0"/>
              <a:t>33</a:t>
            </a:r>
            <a:r>
              <a:rPr lang="ja-JP" altLang="en-US" sz="2000" dirty="0" smtClean="0"/>
              <a:t>条</a:t>
            </a:r>
            <a:r>
              <a:rPr lang="ja-JP" altLang="en-US" sz="2000" dirty="0"/>
              <a:t>第</a:t>
            </a:r>
            <a:r>
              <a:rPr lang="en-US" altLang="ja-JP" sz="2000" dirty="0"/>
              <a:t>2</a:t>
            </a:r>
            <a:r>
              <a:rPr lang="ja-JP" altLang="en-US" sz="2000" dirty="0" smtClean="0"/>
              <a:t>項に</a:t>
            </a:r>
            <a:r>
              <a:rPr lang="ja-JP" altLang="en-US" sz="2000" dirty="0"/>
              <a:t>おいて</a:t>
            </a:r>
            <a:r>
              <a:rPr lang="ja-JP" altLang="en-US" sz="2000" dirty="0" smtClean="0"/>
              <a:t>、事業者</a:t>
            </a:r>
            <a:r>
              <a:rPr lang="ja-JP" altLang="en-US" sz="2000" dirty="0"/>
              <a:t>は、事業所において感染症が発生し、又はまん延しないように必要な措置を講じるよう努めなければならないと定められているところであるが、衛生管理等に一層努めること。</a:t>
            </a:r>
          </a:p>
          <a:p>
            <a:r>
              <a:rPr lang="ja-JP" altLang="en-US" sz="2000" dirty="0" smtClean="0"/>
              <a:t>　</a:t>
            </a:r>
            <a:endParaRPr lang="en-US" altLang="ja-JP" sz="2000" dirty="0"/>
          </a:p>
        </p:txBody>
      </p:sp>
      <p:sp>
        <p:nvSpPr>
          <p:cNvPr id="4" name="正方形/長方形 3"/>
          <p:cNvSpPr/>
          <p:nvPr/>
        </p:nvSpPr>
        <p:spPr>
          <a:xfrm>
            <a:off x="257175" y="2009469"/>
            <a:ext cx="11715750" cy="3434374"/>
          </a:xfrm>
          <a:prstGeom prst="rect">
            <a:avLst/>
          </a:prstGeom>
          <a:ln w="6350">
            <a:solidFill>
              <a:schemeClr val="tx1"/>
            </a:solidFill>
            <a:prstDash val="sysDot"/>
          </a:ln>
        </p:spPr>
        <p:txBody>
          <a:bodyPr wrap="square" tIns="108000" bIns="108000" anchor="ctr" anchorCtr="0">
            <a:spAutoFit/>
          </a:bodyPr>
          <a:lstStyle/>
          <a:p>
            <a:pPr lvl="0"/>
            <a:r>
              <a:rPr lang="en-US" altLang="ja-JP" sz="2000" dirty="0" smtClean="0">
                <a:solidFill>
                  <a:prstClr val="black"/>
                </a:solidFill>
              </a:rPr>
              <a:t>【</a:t>
            </a:r>
            <a:r>
              <a:rPr lang="ja-JP" altLang="en-US" sz="2000" dirty="0" smtClean="0">
                <a:solidFill>
                  <a:prstClr val="black"/>
                </a:solidFill>
              </a:rPr>
              <a:t>夜間</a:t>
            </a:r>
            <a:r>
              <a:rPr lang="ja-JP" altLang="en-US" sz="2000" dirty="0">
                <a:solidFill>
                  <a:prstClr val="black"/>
                </a:solidFill>
              </a:rPr>
              <a:t>及び深夜に単独型・併設型指定認知症対応型通所介護以外のサービス提供する</a:t>
            </a:r>
            <a:r>
              <a:rPr lang="ja-JP" altLang="en-US" sz="2000" dirty="0" smtClean="0">
                <a:solidFill>
                  <a:prstClr val="black"/>
                </a:solidFill>
              </a:rPr>
              <a:t>場合</a:t>
            </a:r>
            <a:r>
              <a:rPr lang="en-US" altLang="ja-JP" sz="2000" dirty="0" smtClean="0">
                <a:solidFill>
                  <a:prstClr val="black"/>
                </a:solidFill>
              </a:rPr>
              <a:t>】</a:t>
            </a:r>
          </a:p>
          <a:p>
            <a:pPr lvl="0"/>
            <a:endParaRPr lang="en-US" altLang="ja-JP" sz="900" dirty="0">
              <a:solidFill>
                <a:prstClr val="black"/>
              </a:solidFill>
            </a:endParaRPr>
          </a:p>
          <a:p>
            <a:pPr lvl="0" indent="185738" defTabSz="185738"/>
            <a:r>
              <a:rPr lang="ja-JP" altLang="en-US" sz="2000" dirty="0" smtClean="0">
                <a:solidFill>
                  <a:prstClr val="black"/>
                </a:solidFill>
              </a:rPr>
              <a:t>事業所</a:t>
            </a:r>
            <a:r>
              <a:rPr lang="ja-JP" altLang="en-US" sz="2000" dirty="0">
                <a:solidFill>
                  <a:prstClr val="black"/>
                </a:solidFill>
              </a:rPr>
              <a:t>の設備を利用し、夜間及び深夜に単独型・併設型指定認知症対応型通所介護以外のサービス</a:t>
            </a:r>
            <a:r>
              <a:rPr lang="en-US" altLang="ja-JP" sz="2000" dirty="0">
                <a:solidFill>
                  <a:prstClr val="black"/>
                </a:solidFill>
              </a:rPr>
              <a:t>(</a:t>
            </a:r>
            <a:r>
              <a:rPr lang="ja-JP" altLang="en-US" sz="2000" dirty="0">
                <a:solidFill>
                  <a:prstClr val="black"/>
                </a:solidFill>
              </a:rPr>
              <a:t>以下「宿泊サービス</a:t>
            </a:r>
            <a:r>
              <a:rPr lang="ja-JP" altLang="en-US" sz="2000" dirty="0" smtClean="0">
                <a:solidFill>
                  <a:prstClr val="black"/>
                </a:solidFill>
              </a:rPr>
              <a:t>」</a:t>
            </a:r>
            <a:r>
              <a:rPr lang="en-US" altLang="ja-JP" sz="2000" dirty="0" smtClean="0">
                <a:solidFill>
                  <a:prstClr val="black"/>
                </a:solidFill>
              </a:rPr>
              <a:t>)</a:t>
            </a:r>
            <a:r>
              <a:rPr lang="ja-JP" altLang="en-US" sz="2000" dirty="0" err="1">
                <a:solidFill>
                  <a:prstClr val="black"/>
                </a:solidFill>
              </a:rPr>
              <a:t>を提</a:t>
            </a:r>
            <a:r>
              <a:rPr lang="ja-JP" altLang="en-US" sz="2000" dirty="0">
                <a:solidFill>
                  <a:prstClr val="black"/>
                </a:solidFill>
              </a:rPr>
              <a:t>供する場合には、当該サービスの内容を当該サービスの提供開始前に当該単独型・併設型指定認知症対応型通所介護事業者に係る指定を行った市町村（菊陽町）へ届け出ること。</a:t>
            </a:r>
          </a:p>
          <a:p>
            <a:pPr marL="357188" lvl="0" indent="-257175" defTabSz="185738"/>
            <a:r>
              <a:rPr lang="en-US" altLang="ja-JP" sz="2000" dirty="0" smtClean="0">
                <a:solidFill>
                  <a:prstClr val="black"/>
                </a:solidFill>
              </a:rPr>
              <a:t>※ </a:t>
            </a:r>
            <a:r>
              <a:rPr lang="ja-JP" altLang="en-US" sz="2000" dirty="0" smtClean="0">
                <a:solidFill>
                  <a:prstClr val="black"/>
                </a:solidFill>
              </a:rPr>
              <a:t>事</a:t>
            </a:r>
            <a:r>
              <a:rPr lang="ja-JP" altLang="en-US" sz="2000" dirty="0">
                <a:solidFill>
                  <a:prstClr val="black"/>
                </a:solidFill>
              </a:rPr>
              <a:t>業者は宿泊サービスの届出内容に係る介護サービス情報を都道府県に</a:t>
            </a:r>
            <a:r>
              <a:rPr lang="ja-JP" altLang="en-US" sz="2000" dirty="0" smtClean="0">
                <a:solidFill>
                  <a:prstClr val="black"/>
                </a:solidFill>
              </a:rPr>
              <a:t>報告</a:t>
            </a:r>
            <a:r>
              <a:rPr lang="ja-JP" altLang="en-US" sz="2000" dirty="0">
                <a:solidFill>
                  <a:prstClr val="black"/>
                </a:solidFill>
              </a:rPr>
              <a:t>し</a:t>
            </a:r>
            <a:r>
              <a:rPr lang="ja-JP" altLang="en-US" sz="2000" dirty="0" smtClean="0">
                <a:solidFill>
                  <a:prstClr val="black"/>
                </a:solidFill>
              </a:rPr>
              <a:t>、介護情報公表制度を活用し、宿泊サービスの内容を講評すること。</a:t>
            </a:r>
            <a:endParaRPr lang="en-US" altLang="ja-JP" sz="2000" dirty="0" smtClean="0">
              <a:solidFill>
                <a:prstClr val="black"/>
              </a:solidFill>
            </a:endParaRPr>
          </a:p>
          <a:p>
            <a:pPr marL="357188" lvl="0" indent="-257175" defTabSz="185738"/>
            <a:r>
              <a:rPr lang="en-US" altLang="ja-JP" sz="2000" dirty="0" smtClean="0">
                <a:solidFill>
                  <a:prstClr val="black"/>
                </a:solidFill>
              </a:rPr>
              <a:t>※ </a:t>
            </a:r>
            <a:r>
              <a:rPr lang="ja-JP" altLang="en-US" sz="2000" dirty="0" smtClean="0">
                <a:solidFill>
                  <a:prstClr val="black"/>
                </a:solidFill>
              </a:rPr>
              <a:t>事</a:t>
            </a:r>
            <a:r>
              <a:rPr lang="ja-JP" altLang="en-US" sz="2000" dirty="0">
                <a:solidFill>
                  <a:prstClr val="black"/>
                </a:solidFill>
              </a:rPr>
              <a:t>業者は届け出た宿泊サービスの内容に変更がある場合は、変更の事由が生じてから</a:t>
            </a:r>
            <a:r>
              <a:rPr lang="en-US" altLang="ja-JP" sz="2000" dirty="0">
                <a:solidFill>
                  <a:prstClr val="black"/>
                </a:solidFill>
              </a:rPr>
              <a:t>10</a:t>
            </a:r>
            <a:r>
              <a:rPr lang="ja-JP" altLang="en-US" sz="2000" dirty="0">
                <a:solidFill>
                  <a:prstClr val="black"/>
                </a:solidFill>
              </a:rPr>
              <a:t>日以内、宿泊サービスを休止又は廃止する場合は、その休止又は廃止の日の</a:t>
            </a:r>
            <a:r>
              <a:rPr lang="en-US" altLang="ja-JP" sz="2000" dirty="0">
                <a:solidFill>
                  <a:prstClr val="black"/>
                </a:solidFill>
              </a:rPr>
              <a:t>1</a:t>
            </a:r>
            <a:r>
              <a:rPr lang="ja-JP" altLang="en-US" sz="2000" dirty="0">
                <a:solidFill>
                  <a:prstClr val="black"/>
                </a:solidFill>
              </a:rPr>
              <a:t>月前までに菊陽町に届け出るよう努めること。</a:t>
            </a:r>
          </a:p>
        </p:txBody>
      </p:sp>
    </p:spTree>
    <p:extLst>
      <p:ext uri="{BB962C8B-B14F-4D97-AF65-F5344CB8AC3E}">
        <p14:creationId xmlns:p14="http://schemas.microsoft.com/office/powerpoint/2010/main" val="11624752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42</a:t>
            </a:fld>
            <a:endParaRPr kumimoji="1" lang="ja-JP" altLang="en-US"/>
          </a:p>
        </p:txBody>
      </p:sp>
      <p:sp>
        <p:nvSpPr>
          <p:cNvPr id="3" name="正方形/長方形 2"/>
          <p:cNvSpPr/>
          <p:nvPr/>
        </p:nvSpPr>
        <p:spPr>
          <a:xfrm>
            <a:off x="0" y="0"/>
            <a:ext cx="12192000" cy="7325082"/>
          </a:xfrm>
          <a:prstGeom prst="rect">
            <a:avLst/>
          </a:prstGeom>
        </p:spPr>
        <p:txBody>
          <a:bodyPr wrap="square">
            <a:spAutoFit/>
          </a:bodyPr>
          <a:lstStyle/>
          <a:p>
            <a:r>
              <a:rPr lang="ja-JP" altLang="en-US" sz="2000" b="1" dirty="0" smtClean="0"/>
              <a:t>■運営に関する基準</a:t>
            </a:r>
            <a:endParaRPr lang="en-US" altLang="ja-JP" sz="2000" b="1" dirty="0" smtClean="0"/>
          </a:p>
          <a:p>
            <a:r>
              <a:rPr lang="ja-JP" altLang="en-US" sz="2000" b="1" dirty="0" smtClean="0"/>
              <a:t>（１）内容</a:t>
            </a:r>
            <a:r>
              <a:rPr lang="ja-JP" altLang="en-US" sz="2000" b="1" dirty="0"/>
              <a:t>及び手続の説明及び</a:t>
            </a:r>
            <a:r>
              <a:rPr lang="ja-JP" altLang="en-US" sz="2000" b="1" dirty="0" smtClean="0"/>
              <a:t>同意</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7</a:t>
            </a:r>
            <a:r>
              <a:rPr lang="ja-JP" altLang="en-US" sz="2000" b="1" dirty="0"/>
              <a:t>第</a:t>
            </a:r>
            <a:r>
              <a:rPr lang="en-US" altLang="ja-JP" sz="2000" b="1" dirty="0"/>
              <a:t>1</a:t>
            </a:r>
            <a:r>
              <a:rPr lang="ja-JP" altLang="en-US" sz="2000" b="1" dirty="0"/>
              <a:t>項</a:t>
            </a:r>
            <a:r>
              <a:rPr lang="en-US" altLang="ja-JP" sz="2000" b="1" dirty="0"/>
              <a:t>】</a:t>
            </a:r>
          </a:p>
          <a:p>
            <a:pPr marL="263525" indent="220663"/>
            <a:r>
              <a:rPr lang="ja-JP" altLang="en-US" sz="2000" dirty="0" smtClean="0"/>
              <a:t>事業者</a:t>
            </a:r>
            <a:r>
              <a:rPr lang="ja-JP" altLang="en-US" sz="2000" dirty="0"/>
              <a:t>は、サービス提供の開始に際し、あらかじめ、利用申込者又はその家族に</a:t>
            </a:r>
            <a:r>
              <a:rPr lang="ja-JP" altLang="en-US" sz="2000" dirty="0" smtClean="0"/>
              <a:t>対し</a:t>
            </a:r>
            <a:r>
              <a:rPr lang="ja-JP" altLang="en-US" sz="2000" dirty="0"/>
              <a:t>、</a:t>
            </a:r>
            <a:r>
              <a:rPr lang="ja-JP" altLang="en-US" sz="2000" dirty="0" smtClean="0"/>
              <a:t>運営規程の</a:t>
            </a:r>
            <a:r>
              <a:rPr lang="ja-JP" altLang="en-US" sz="2000" dirty="0"/>
              <a:t>概要</a:t>
            </a:r>
            <a:r>
              <a:rPr lang="ja-JP" altLang="en-US" sz="2000" dirty="0" smtClean="0"/>
              <a:t>、従</a:t>
            </a:r>
            <a:r>
              <a:rPr lang="ja-JP" altLang="en-US" sz="2000" dirty="0"/>
              <a:t>業者の</a:t>
            </a:r>
            <a:r>
              <a:rPr lang="ja-JP" altLang="en-US" sz="2000" dirty="0" smtClean="0"/>
              <a:t>勤務体制</a:t>
            </a:r>
            <a:r>
              <a:rPr lang="ja-JP" altLang="en-US" sz="2000" dirty="0"/>
              <a:t>、事故発生時の対応、苦情処理の体制、</a:t>
            </a:r>
            <a:r>
              <a:rPr lang="ja-JP" altLang="en-US" sz="2000" dirty="0" smtClean="0"/>
              <a:t>提供</a:t>
            </a:r>
            <a:r>
              <a:rPr lang="ja-JP" altLang="en-US" sz="2000" dirty="0"/>
              <a:t>するサービスの第三者評価の実施状況</a:t>
            </a:r>
            <a:r>
              <a:rPr lang="en-US" altLang="ja-JP" sz="2000" dirty="0"/>
              <a:t>(</a:t>
            </a:r>
            <a:r>
              <a:rPr lang="ja-JP" altLang="en-US" sz="2000" dirty="0" smtClean="0"/>
              <a:t>実施の</a:t>
            </a:r>
            <a:r>
              <a:rPr lang="ja-JP" altLang="en-US" sz="2000" dirty="0"/>
              <a:t>有無、実施した直近の</a:t>
            </a:r>
            <a:r>
              <a:rPr lang="ja-JP" altLang="en-US" sz="2000" dirty="0" smtClean="0"/>
              <a:t>年月日、実施した評価</a:t>
            </a:r>
            <a:r>
              <a:rPr lang="ja-JP" altLang="en-US" sz="2000" dirty="0"/>
              <a:t>機関の名称、評価結果の開示状況）等の利用申込者が</a:t>
            </a:r>
            <a:r>
              <a:rPr lang="ja-JP" altLang="en-US" sz="2000" dirty="0" smtClean="0"/>
              <a:t>サービス</a:t>
            </a:r>
            <a:r>
              <a:rPr lang="ja-JP" altLang="en-US" sz="2000" dirty="0"/>
              <a:t>を選択するため</a:t>
            </a:r>
            <a:r>
              <a:rPr lang="ja-JP" altLang="en-US" sz="2000" dirty="0" smtClean="0"/>
              <a:t>に必要</a:t>
            </a:r>
            <a:r>
              <a:rPr lang="ja-JP" altLang="en-US" sz="2000" dirty="0"/>
              <a:t>な重要事項</a:t>
            </a:r>
            <a:r>
              <a:rPr lang="ja-JP" altLang="en-US" sz="2000" dirty="0" smtClean="0"/>
              <a:t>を記した文書</a:t>
            </a:r>
            <a:r>
              <a:rPr lang="ja-JP" altLang="en-US" sz="2000" dirty="0"/>
              <a:t>を交付して説明を行い</a:t>
            </a:r>
            <a:r>
              <a:rPr lang="ja-JP" altLang="en-US" sz="2000" dirty="0" smtClean="0"/>
              <a:t>、サービス提供の開始について利用申込者</a:t>
            </a:r>
            <a:r>
              <a:rPr lang="ja-JP" altLang="en-US" sz="2000" dirty="0"/>
              <a:t>の同意を得なければならない</a:t>
            </a:r>
            <a:r>
              <a:rPr lang="ja-JP" altLang="en-US" sz="2000" dirty="0" smtClean="0"/>
              <a:t>。</a:t>
            </a:r>
            <a:endParaRPr lang="en-US" altLang="ja-JP" sz="2000" dirty="0" smtClean="0"/>
          </a:p>
          <a:p>
            <a:pPr marL="263525" indent="220663"/>
            <a:r>
              <a:rPr lang="ja-JP" altLang="en-US" sz="2000" dirty="0" smtClean="0"/>
              <a:t>なお</a:t>
            </a:r>
            <a:r>
              <a:rPr lang="ja-JP" altLang="en-US" sz="2000" dirty="0"/>
              <a:t>、</a:t>
            </a:r>
            <a:r>
              <a:rPr lang="ja-JP" altLang="en-US" sz="2000" dirty="0" smtClean="0"/>
              <a:t>同意については書面</a:t>
            </a:r>
            <a:r>
              <a:rPr lang="ja-JP" altLang="en-US" sz="2000" dirty="0"/>
              <a:t>によって確認する</a:t>
            </a:r>
            <a:r>
              <a:rPr lang="ja-JP" altLang="en-US" sz="2000" dirty="0" smtClean="0"/>
              <a:t>ことが</a:t>
            </a:r>
            <a:r>
              <a:rPr lang="ja-JP" altLang="en-US" sz="2000" dirty="0"/>
              <a:t>適当である</a:t>
            </a:r>
            <a:r>
              <a:rPr lang="ja-JP" altLang="en-US" sz="2000" dirty="0" smtClean="0"/>
              <a:t>。</a:t>
            </a:r>
            <a:endParaRPr lang="en-US" altLang="ja-JP" sz="2000" b="1" dirty="0" smtClean="0"/>
          </a:p>
          <a:p>
            <a:pPr marL="263525" indent="220663"/>
            <a:r>
              <a:rPr lang="ja-JP" altLang="en-US" sz="2000" dirty="0" smtClean="0"/>
              <a:t>利用</a:t>
            </a:r>
            <a:r>
              <a:rPr lang="ja-JP" altLang="en-US" sz="2000" dirty="0"/>
              <a:t>申込者又はその家族からの申出があった場合には</a:t>
            </a:r>
            <a:r>
              <a:rPr lang="ja-JP" altLang="en-US" sz="2000" dirty="0" smtClean="0"/>
              <a:t>、当該</a:t>
            </a:r>
            <a:r>
              <a:rPr lang="ja-JP" altLang="en-US" sz="2000" dirty="0"/>
              <a:t>利用申込者又はその家族の承諾を得て、当該文書に</a:t>
            </a:r>
            <a:r>
              <a:rPr lang="ja-JP" altLang="en-US" sz="2000" dirty="0" smtClean="0"/>
              <a:t>記すべき重要</a:t>
            </a:r>
            <a:r>
              <a:rPr lang="ja-JP" altLang="en-US" sz="2000" dirty="0"/>
              <a:t>事項</a:t>
            </a:r>
            <a:r>
              <a:rPr lang="ja-JP" altLang="en-US" sz="2000" dirty="0" smtClean="0"/>
              <a:t>を電磁的方法に</a:t>
            </a:r>
            <a:r>
              <a:rPr lang="ja-JP" altLang="en-US" sz="2000" dirty="0"/>
              <a:t>より提供することができる。この場合において</a:t>
            </a:r>
            <a:r>
              <a:rPr lang="ja-JP" altLang="en-US" sz="2000" dirty="0" smtClean="0"/>
              <a:t>、事</a:t>
            </a:r>
            <a:r>
              <a:rPr lang="ja-JP" altLang="en-US" sz="2000" dirty="0"/>
              <a:t>業者は、当該文書を交付した</a:t>
            </a:r>
            <a:r>
              <a:rPr lang="ja-JP" altLang="en-US" sz="2000" dirty="0" smtClean="0"/>
              <a:t>ものとみなす。</a:t>
            </a:r>
            <a:endParaRPr lang="en-US" altLang="ja-JP" sz="2000" dirty="0" smtClean="0"/>
          </a:p>
          <a:p>
            <a:endParaRPr lang="en-US" altLang="ja-JP" sz="1400" b="1" dirty="0" smtClean="0"/>
          </a:p>
          <a:p>
            <a:r>
              <a:rPr lang="ja-JP" altLang="en-US" sz="2000" b="1" dirty="0" smtClean="0"/>
              <a:t>（２）提供</a:t>
            </a:r>
            <a:r>
              <a:rPr lang="ja-JP" altLang="en-US" sz="2000" b="1" dirty="0"/>
              <a:t>拒否の</a:t>
            </a:r>
            <a:r>
              <a:rPr lang="ja-JP" altLang="en-US" sz="2000" b="1" dirty="0" smtClean="0"/>
              <a:t>禁止</a:t>
            </a:r>
            <a:r>
              <a:rPr lang="en-US" altLang="ja-JP" sz="2000" b="1" dirty="0" smtClean="0"/>
              <a:t>【</a:t>
            </a:r>
            <a:r>
              <a:rPr lang="ja-JP" altLang="en-US" sz="2000" b="1" dirty="0"/>
              <a:t>第</a:t>
            </a:r>
            <a:r>
              <a:rPr lang="en-US" altLang="ja-JP" sz="2000" b="1" dirty="0"/>
              <a:t>3</a:t>
            </a:r>
            <a:r>
              <a:rPr lang="ja-JP" altLang="en-US" sz="2000" b="1" dirty="0"/>
              <a:t>条の</a:t>
            </a:r>
            <a:r>
              <a:rPr lang="en-US" altLang="ja-JP" sz="2000" b="1" dirty="0"/>
              <a:t>8】</a:t>
            </a:r>
          </a:p>
          <a:p>
            <a:r>
              <a:rPr lang="ja-JP" altLang="en-US" sz="2000" dirty="0" smtClean="0"/>
              <a:t>　　事</a:t>
            </a:r>
            <a:r>
              <a:rPr lang="ja-JP" altLang="en-US" sz="2000" dirty="0"/>
              <a:t>業者は、正当な理由なくサービスの提供を拒んではならない</a:t>
            </a:r>
            <a:r>
              <a:rPr lang="ja-JP" altLang="en-US" sz="2000" dirty="0" smtClean="0"/>
              <a:t>。</a:t>
            </a:r>
            <a:endParaRPr lang="en-US" altLang="ja-JP" sz="2000" dirty="0" smtClean="0"/>
          </a:p>
          <a:p>
            <a:r>
              <a:rPr lang="ja-JP" altLang="en-US" sz="2000" dirty="0" smtClean="0"/>
              <a:t>　　正当</a:t>
            </a:r>
            <a:r>
              <a:rPr lang="ja-JP" altLang="en-US" sz="2000" dirty="0"/>
              <a:t>な理由がある場合とは</a:t>
            </a:r>
            <a:r>
              <a:rPr lang="ja-JP" altLang="en-US" sz="2000" dirty="0" smtClean="0"/>
              <a:t>、以下の場合を言う。</a:t>
            </a:r>
            <a:endParaRPr lang="en-US" altLang="ja-JP" sz="2000" dirty="0" smtClean="0"/>
          </a:p>
          <a:p>
            <a:r>
              <a:rPr lang="ja-JP" altLang="en-US" sz="2000" dirty="0"/>
              <a:t>　</a:t>
            </a:r>
            <a:r>
              <a:rPr lang="ja-JP" altLang="en-US" sz="2000" dirty="0" smtClean="0"/>
              <a:t>　① 当該</a:t>
            </a:r>
            <a:r>
              <a:rPr lang="ja-JP" altLang="en-US" sz="2000" dirty="0"/>
              <a:t>事業所の現員からは利用申込に応じきれない</a:t>
            </a:r>
            <a:r>
              <a:rPr lang="ja-JP" altLang="en-US" sz="2000" dirty="0" smtClean="0"/>
              <a:t>場合</a:t>
            </a:r>
            <a:endParaRPr lang="en-US" altLang="ja-JP" sz="2000" dirty="0" smtClean="0"/>
          </a:p>
          <a:p>
            <a:r>
              <a:rPr lang="ja-JP" altLang="en-US" sz="2000" dirty="0"/>
              <a:t>　</a:t>
            </a:r>
            <a:r>
              <a:rPr lang="ja-JP" altLang="en-US" sz="2000" dirty="0" smtClean="0"/>
              <a:t>　② 利用</a:t>
            </a:r>
            <a:r>
              <a:rPr lang="ja-JP" altLang="en-US" sz="2000" dirty="0"/>
              <a:t>申込者の居住地が当該事業所の通常の事業の実施地域外である</a:t>
            </a:r>
            <a:r>
              <a:rPr lang="ja-JP" altLang="en-US" sz="2000" dirty="0" smtClean="0"/>
              <a:t>場合</a:t>
            </a:r>
            <a:endParaRPr lang="en-US" altLang="ja-JP" sz="2000" dirty="0" smtClean="0"/>
          </a:p>
          <a:p>
            <a:r>
              <a:rPr lang="ja-JP" altLang="en-US" sz="2000" dirty="0"/>
              <a:t>　</a:t>
            </a:r>
            <a:r>
              <a:rPr lang="ja-JP" altLang="en-US" sz="2000" dirty="0" smtClean="0"/>
              <a:t>　③ その他</a:t>
            </a:r>
            <a:r>
              <a:rPr lang="ja-JP" altLang="en-US" sz="2000" dirty="0"/>
              <a:t>利用申込者に対し自ら適切</a:t>
            </a:r>
            <a:r>
              <a:rPr lang="ja-JP" altLang="en-US" sz="2000" dirty="0" smtClean="0"/>
              <a:t>な提供</a:t>
            </a:r>
            <a:r>
              <a:rPr lang="ja-JP" altLang="en-US" sz="2000" dirty="0"/>
              <a:t>することが困難な</a:t>
            </a:r>
            <a:r>
              <a:rPr lang="ja-JP" altLang="en-US" sz="2000" dirty="0" smtClean="0"/>
              <a:t>場合</a:t>
            </a:r>
            <a:endParaRPr lang="en-US" altLang="ja-JP" sz="2000" b="1" dirty="0" smtClean="0"/>
          </a:p>
          <a:p>
            <a:endParaRPr lang="en-US" altLang="ja-JP" sz="1400" b="1" dirty="0" smtClean="0"/>
          </a:p>
          <a:p>
            <a:r>
              <a:rPr lang="ja-JP" altLang="en-US" sz="2000" b="1" dirty="0" smtClean="0"/>
              <a:t>（３）サービス</a:t>
            </a:r>
            <a:r>
              <a:rPr lang="ja-JP" altLang="en-US" sz="2000" b="1" dirty="0"/>
              <a:t>提供困難時の</a:t>
            </a:r>
            <a:r>
              <a:rPr lang="ja-JP" altLang="en-US" sz="2000" b="1" dirty="0" smtClean="0"/>
              <a:t>対応</a:t>
            </a:r>
            <a:r>
              <a:rPr lang="en-US" altLang="ja-JP" sz="2000" b="1" dirty="0" smtClean="0"/>
              <a:t>【</a:t>
            </a:r>
            <a:r>
              <a:rPr lang="ja-JP" altLang="en-US" sz="2000" b="1" dirty="0"/>
              <a:t>第</a:t>
            </a:r>
            <a:r>
              <a:rPr lang="en-US" altLang="ja-JP" sz="2000" b="1" dirty="0"/>
              <a:t>3</a:t>
            </a:r>
            <a:r>
              <a:rPr lang="ja-JP" altLang="en-US" sz="2000" b="1" dirty="0"/>
              <a:t>条の</a:t>
            </a:r>
            <a:r>
              <a:rPr lang="en-US" altLang="ja-JP" sz="2000" b="1" dirty="0"/>
              <a:t>9】</a:t>
            </a:r>
          </a:p>
          <a:p>
            <a:pPr marL="263525" indent="179388"/>
            <a:r>
              <a:rPr lang="ja-JP" altLang="en-US" sz="2000" dirty="0" smtClean="0"/>
              <a:t>事</a:t>
            </a:r>
            <a:r>
              <a:rPr lang="ja-JP" altLang="en-US" sz="2000" dirty="0"/>
              <a:t>業者は、事業所の通常の事業の実施地域等を勘案し、利用申込者に対し自ら適切なサービスを提供</a:t>
            </a:r>
            <a:r>
              <a:rPr lang="ja-JP" altLang="en-US" sz="2000" dirty="0" smtClean="0"/>
              <a:t>すること</a:t>
            </a:r>
            <a:r>
              <a:rPr lang="ja-JP" altLang="en-US" sz="2000" dirty="0"/>
              <a:t>が困難</a:t>
            </a:r>
            <a:r>
              <a:rPr lang="ja-JP" altLang="en-US" sz="2000" dirty="0" smtClean="0"/>
              <a:t>であると</a:t>
            </a:r>
            <a:r>
              <a:rPr lang="ja-JP" altLang="en-US" sz="2000" dirty="0"/>
              <a:t>認めた場合</a:t>
            </a:r>
            <a:r>
              <a:rPr lang="ja-JP" altLang="en-US" sz="2000" dirty="0" smtClean="0"/>
              <a:t>は、当該</a:t>
            </a:r>
            <a:r>
              <a:rPr lang="ja-JP" altLang="en-US" sz="2000" dirty="0"/>
              <a:t>利用申込者に係る指定居宅介護支援者への連絡、適当な他の</a:t>
            </a:r>
            <a:r>
              <a:rPr lang="ja-JP" altLang="en-US" sz="2000" dirty="0" smtClean="0"/>
              <a:t>指定認知症</a:t>
            </a:r>
            <a:r>
              <a:rPr lang="ja-JP" altLang="en-US" sz="2000" dirty="0"/>
              <a:t>対応型通所介護事</a:t>
            </a:r>
            <a:r>
              <a:rPr lang="ja-JP" altLang="en-US" sz="2000" dirty="0" smtClean="0"/>
              <a:t>業者等の紹介</a:t>
            </a:r>
            <a:r>
              <a:rPr lang="ja-JP" altLang="en-US" sz="2000" dirty="0"/>
              <a:t>その他必要な措置を速やかに講じなければならない</a:t>
            </a:r>
            <a:r>
              <a:rPr lang="ja-JP" altLang="en-US" sz="2000" dirty="0" smtClean="0"/>
              <a:t>。</a:t>
            </a:r>
            <a:endParaRPr lang="en-US" altLang="ja-JP" sz="2000" dirty="0" smtClean="0"/>
          </a:p>
          <a:p>
            <a:endParaRPr lang="en-US" altLang="ja-JP" b="1" dirty="0" smtClean="0"/>
          </a:p>
        </p:txBody>
      </p:sp>
    </p:spTree>
    <p:extLst>
      <p:ext uri="{BB962C8B-B14F-4D97-AF65-F5344CB8AC3E}">
        <p14:creationId xmlns:p14="http://schemas.microsoft.com/office/powerpoint/2010/main" val="42665939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43</a:t>
            </a:fld>
            <a:endParaRPr kumimoji="1" lang="ja-JP" altLang="en-US"/>
          </a:p>
        </p:txBody>
      </p:sp>
      <p:sp>
        <p:nvSpPr>
          <p:cNvPr id="3" name="正方形/長方形 2"/>
          <p:cNvSpPr/>
          <p:nvPr/>
        </p:nvSpPr>
        <p:spPr>
          <a:xfrm>
            <a:off x="0" y="0"/>
            <a:ext cx="12192000" cy="7007491"/>
          </a:xfrm>
          <a:prstGeom prst="rect">
            <a:avLst/>
          </a:prstGeom>
        </p:spPr>
        <p:txBody>
          <a:bodyPr wrap="square" bIns="0" anchor="t" anchorCtr="0">
            <a:spAutoFit/>
          </a:bodyPr>
          <a:lstStyle/>
          <a:p>
            <a:r>
              <a:rPr lang="ja-JP" altLang="en-US" sz="2000" b="1" dirty="0"/>
              <a:t>（４）心身の状況等の把握</a:t>
            </a:r>
            <a:r>
              <a:rPr lang="ja-JP" altLang="en-US" sz="2000" dirty="0"/>
              <a:t>）</a:t>
            </a:r>
            <a:r>
              <a:rPr lang="en-US" altLang="ja-JP" sz="2000" b="1" dirty="0"/>
              <a:t>【</a:t>
            </a:r>
            <a:r>
              <a:rPr lang="ja-JP" altLang="en-US" sz="2000" b="1" dirty="0"/>
              <a:t>第</a:t>
            </a:r>
            <a:r>
              <a:rPr lang="en-US" altLang="ja-JP" sz="2000" b="1" dirty="0"/>
              <a:t>23</a:t>
            </a:r>
            <a:r>
              <a:rPr lang="ja-JP" altLang="en-US" sz="2000" b="1" dirty="0"/>
              <a:t>条</a:t>
            </a:r>
            <a:r>
              <a:rPr lang="en-US" altLang="ja-JP" sz="2000" b="1" dirty="0"/>
              <a:t>】</a:t>
            </a:r>
          </a:p>
          <a:p>
            <a:pPr marL="263525" indent="179388"/>
            <a:r>
              <a:rPr lang="ja-JP" altLang="en-US" sz="2000" dirty="0"/>
              <a:t>事業者は、サービスの提供に当たっては、利用者に係る指定居宅介護支援事業者が開催するサービス担当者会議等を通じて、利用者の心身の状況、その置かれている環境、他の保健医療サービス又は福祉サービスの利用状況等の把握に努めなければならない</a:t>
            </a:r>
            <a:r>
              <a:rPr lang="ja-JP" altLang="en-US" sz="2000" dirty="0" smtClean="0"/>
              <a:t>。</a:t>
            </a:r>
            <a:endParaRPr lang="en-US" altLang="ja-JP" sz="2000" dirty="0" smtClean="0"/>
          </a:p>
          <a:p>
            <a:pPr marL="263525" indent="179388"/>
            <a:endParaRPr lang="en-US" altLang="ja-JP" sz="1000" b="1" dirty="0"/>
          </a:p>
          <a:p>
            <a:r>
              <a:rPr lang="ja-JP" altLang="en-US" sz="2000" b="1" dirty="0">
                <a:solidFill>
                  <a:srgbClr val="111111"/>
                </a:solidFill>
                <a:latin typeface="ヒラギノ角ゴ Pro W3"/>
              </a:rPr>
              <a:t>（５）指定居宅介護支援事業者等との連携</a:t>
            </a:r>
            <a:r>
              <a:rPr lang="en-US" altLang="ja-JP" sz="2000" b="1" dirty="0">
                <a:solidFill>
                  <a:srgbClr val="111111"/>
                </a:solidFill>
                <a:latin typeface="ヒラギノ角ゴ Pro W3"/>
              </a:rPr>
              <a:t>【</a:t>
            </a:r>
            <a:r>
              <a:rPr lang="ja-JP" altLang="en-US" sz="2000" b="1" dirty="0">
                <a:solidFill>
                  <a:srgbClr val="111111"/>
                </a:solidFill>
                <a:latin typeface="ヒラギノ角ゴ Pro W3"/>
              </a:rPr>
              <a:t>第</a:t>
            </a:r>
            <a:r>
              <a:rPr lang="en-US" altLang="ja-JP" sz="2000" b="1" dirty="0">
                <a:solidFill>
                  <a:srgbClr val="111111"/>
                </a:solidFill>
                <a:latin typeface="ヒラギノ角ゴ Pro W3"/>
              </a:rPr>
              <a:t>3</a:t>
            </a:r>
            <a:r>
              <a:rPr lang="ja-JP" altLang="en-US" sz="2000" b="1" dirty="0">
                <a:solidFill>
                  <a:srgbClr val="111111"/>
                </a:solidFill>
                <a:latin typeface="ヒラギノ角ゴ Pro W3"/>
              </a:rPr>
              <a:t>条の</a:t>
            </a:r>
            <a:r>
              <a:rPr lang="en-US" altLang="ja-JP" sz="2000" b="1" dirty="0">
                <a:solidFill>
                  <a:srgbClr val="111111"/>
                </a:solidFill>
                <a:latin typeface="ヒラギノ角ゴ Pro W3"/>
              </a:rPr>
              <a:t>13】</a:t>
            </a:r>
            <a:endParaRPr lang="ja-JP" altLang="en-US" sz="2000" b="1" dirty="0">
              <a:solidFill>
                <a:srgbClr val="111111"/>
              </a:solidFill>
              <a:latin typeface="ヒラギノ角ゴ Pro W3"/>
            </a:endParaRPr>
          </a:p>
          <a:p>
            <a:pPr marL="498475" indent="-234950"/>
            <a:r>
              <a:rPr lang="ja-JP" altLang="en-US" sz="2000" dirty="0" smtClean="0">
                <a:solidFill>
                  <a:srgbClr val="111111"/>
                </a:solidFill>
                <a:latin typeface="ヒラギノ角ゴ Pro W3"/>
              </a:rPr>
              <a:t>① 事</a:t>
            </a:r>
            <a:r>
              <a:rPr lang="ja-JP" altLang="en-US" sz="2000" dirty="0">
                <a:solidFill>
                  <a:srgbClr val="111111"/>
                </a:solidFill>
                <a:latin typeface="ヒラギノ角ゴ Pro W3"/>
              </a:rPr>
              <a:t>業者は、サービスを提供するに当たっては、指定居宅介護支援事業者その他保健医療サービス又は福祉サービスを提供する者との密接な連携に努めなければならない。</a:t>
            </a:r>
            <a:endParaRPr lang="en-US" altLang="ja-JP" sz="2000" dirty="0">
              <a:solidFill>
                <a:srgbClr val="111111"/>
              </a:solidFill>
              <a:latin typeface="ヒラギノ角ゴ Pro W3"/>
            </a:endParaRPr>
          </a:p>
          <a:p>
            <a:pPr marL="498475" indent="-234950"/>
            <a:r>
              <a:rPr lang="ja-JP" altLang="en-US" sz="2000" dirty="0" smtClean="0">
                <a:solidFill>
                  <a:srgbClr val="111111"/>
                </a:solidFill>
                <a:latin typeface="ヒラギノ角ゴ Pro W3"/>
              </a:rPr>
              <a:t>② 事</a:t>
            </a:r>
            <a:r>
              <a:rPr lang="ja-JP" altLang="en-US" sz="2000" dirty="0">
                <a:solidFill>
                  <a:srgbClr val="111111"/>
                </a:solidFill>
                <a:latin typeface="ヒラギノ角ゴ Pro W3"/>
              </a:rPr>
              <a:t>業者は、サービスの提供の終了に際しては、利用者又はその家族に対して適切な指導を行うとともに、当該利用者に係る指定居宅介護支援事業者に対する情報の提供及び保健医療サービス又は福祉サービスを提供する者との密接な連携に努めなければならない。</a:t>
            </a:r>
            <a:endParaRPr lang="en-US" altLang="ja-JP" sz="2000" dirty="0">
              <a:solidFill>
                <a:srgbClr val="111111"/>
              </a:solidFill>
              <a:latin typeface="ヒラギノ角ゴ Pro W3"/>
            </a:endParaRPr>
          </a:p>
          <a:p>
            <a:pPr marL="498475" indent="-234950"/>
            <a:endParaRPr lang="en-US" altLang="ja-JP" sz="1000" dirty="0">
              <a:solidFill>
                <a:srgbClr val="111111"/>
              </a:solidFill>
              <a:latin typeface="ヒラギノ角ゴ Pro W3"/>
            </a:endParaRPr>
          </a:p>
          <a:p>
            <a:r>
              <a:rPr lang="ja-JP" altLang="en-US" sz="2000" b="1" dirty="0"/>
              <a:t>（６）法定代理受領サービスの提供を受けるための援助</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14】</a:t>
            </a:r>
            <a:endParaRPr lang="ja-JP" altLang="en-US" sz="2000" b="1" dirty="0"/>
          </a:p>
          <a:p>
            <a:pPr marL="263525" indent="276225"/>
            <a:r>
              <a:rPr lang="ja-JP" altLang="en-US" sz="2000" dirty="0"/>
              <a:t>事業者は、サービスの提供の開始に際し、利用申込者が施行規則第</a:t>
            </a:r>
            <a:r>
              <a:rPr lang="en-US" altLang="ja-JP" sz="2000" dirty="0"/>
              <a:t>65</a:t>
            </a:r>
            <a:r>
              <a:rPr lang="ja-JP" altLang="en-US" sz="2000" dirty="0"/>
              <a:t>条の</a:t>
            </a:r>
            <a:r>
              <a:rPr lang="en-US" altLang="ja-JP" sz="2000" dirty="0"/>
              <a:t>4</a:t>
            </a:r>
            <a:r>
              <a:rPr lang="ja-JP" altLang="en-US" sz="2000" dirty="0"/>
              <a:t>各号（地域密着型サービス費の代理受領の要件）のいずれにも該当しないときは、当該利用申込者又はその家族に対し、居宅サービス計画の作成を指定居宅介護支援事業者に依頼する旨を市町村に対して届け出ること等により、サービスの提供を法定代理受領サービスとして受けることができる旨を説明すること、指定居宅介護支援事業者に関する情報を提供することその他の法定代理受領サービスを行うために必要な援助を行わなければならない。</a:t>
            </a:r>
          </a:p>
          <a:p>
            <a:pPr marL="498475" indent="-234950"/>
            <a:endParaRPr lang="en-US" altLang="ja-JP" sz="1000" dirty="0">
              <a:solidFill>
                <a:srgbClr val="111111"/>
              </a:solidFill>
              <a:latin typeface="ヒラギノ角ゴ Pro W3"/>
            </a:endParaRPr>
          </a:p>
          <a:p>
            <a:r>
              <a:rPr lang="ja-JP" altLang="en-US" sz="2000" b="1" dirty="0"/>
              <a:t>（７）居宅サービス計画に沿ったサービスの提供</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15】</a:t>
            </a:r>
            <a:endParaRPr lang="ja-JP" altLang="en-US" sz="2000" b="1" dirty="0"/>
          </a:p>
          <a:p>
            <a:pPr marL="263525" indent="263525"/>
            <a:r>
              <a:rPr lang="ja-JP" altLang="en-US" sz="2000" dirty="0"/>
              <a:t>事業者は、居宅サービス計画が作成されている場合は、当該居宅サービス計画に沿ったサービスを提供しなければならない。サービスの時間帯又は内容等の変更を行った場合は、当該利用者を担当する介護支援専門員に対し適宜報告を行う等、基準第３条の</a:t>
            </a:r>
            <a:r>
              <a:rPr lang="en-US" altLang="ja-JP" sz="2000" dirty="0"/>
              <a:t>13</a:t>
            </a:r>
            <a:r>
              <a:rPr lang="ja-JP" altLang="en-US" sz="2000" dirty="0"/>
              <a:t>の趣旨を踏まえて適切な連携を図るものと</a:t>
            </a:r>
            <a:r>
              <a:rPr lang="ja-JP" altLang="en-US" sz="2000" dirty="0" smtClean="0"/>
              <a:t>する。</a:t>
            </a:r>
            <a:endParaRPr lang="en-US" altLang="ja-JP" sz="2000" dirty="0"/>
          </a:p>
        </p:txBody>
      </p:sp>
    </p:spTree>
    <p:extLst>
      <p:ext uri="{BB962C8B-B14F-4D97-AF65-F5344CB8AC3E}">
        <p14:creationId xmlns:p14="http://schemas.microsoft.com/office/powerpoint/2010/main" val="19909415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109364" y="6492875"/>
            <a:ext cx="2743200" cy="365125"/>
          </a:xfrm>
        </p:spPr>
        <p:txBody>
          <a:bodyPr/>
          <a:lstStyle/>
          <a:p>
            <a:fld id="{41D9830F-53EB-46B6-9EC0-C4C68F82A889}" type="slidenum">
              <a:rPr kumimoji="1" lang="ja-JP" altLang="en-US" smtClean="0"/>
              <a:t>44</a:t>
            </a:fld>
            <a:endParaRPr kumimoji="1" lang="ja-JP" altLang="en-US" dirty="0"/>
          </a:p>
        </p:txBody>
      </p:sp>
      <p:sp>
        <p:nvSpPr>
          <p:cNvPr id="3" name="正方形/長方形 2"/>
          <p:cNvSpPr/>
          <p:nvPr/>
        </p:nvSpPr>
        <p:spPr>
          <a:xfrm>
            <a:off x="0" y="0"/>
            <a:ext cx="12192000" cy="6863417"/>
          </a:xfrm>
          <a:prstGeom prst="rect">
            <a:avLst/>
          </a:prstGeom>
        </p:spPr>
        <p:txBody>
          <a:bodyPr wrap="square">
            <a:spAutoFit/>
          </a:bodyPr>
          <a:lstStyle/>
          <a:p>
            <a:pPr lvl="0" eaLnBrk="0" fontAlgn="base" hangingPunct="0">
              <a:spcBef>
                <a:spcPct val="0"/>
              </a:spcBef>
              <a:spcAft>
                <a:spcPct val="0"/>
              </a:spcAft>
            </a:pPr>
            <a:r>
              <a:rPr kumimoji="0" lang="ja-JP" altLang="en-US" sz="2000" b="1" dirty="0" smtClean="0">
                <a:latin typeface="Arial" panose="020B0604020202020204" pitchFamily="34" charset="0"/>
              </a:rPr>
              <a:t>（８）</a:t>
            </a:r>
            <a:r>
              <a:rPr kumimoji="0" lang="ja-JP" altLang="ja-JP" sz="2000" b="1" dirty="0" smtClean="0">
                <a:latin typeface="Arial" panose="020B0604020202020204" pitchFamily="34" charset="0"/>
              </a:rPr>
              <a:t>居宅</a:t>
            </a:r>
            <a:r>
              <a:rPr kumimoji="0" lang="ja-JP" altLang="ja-JP" sz="2000" b="1" dirty="0">
                <a:latin typeface="Arial" panose="020B0604020202020204" pitchFamily="34" charset="0"/>
              </a:rPr>
              <a:t>サービス計画等の変更の</a:t>
            </a:r>
            <a:r>
              <a:rPr kumimoji="0" lang="ja-JP" altLang="ja-JP" sz="2000" b="1" dirty="0" smtClean="0">
                <a:latin typeface="Arial" panose="020B0604020202020204" pitchFamily="34" charset="0"/>
              </a:rPr>
              <a:t>援助</a:t>
            </a:r>
            <a:r>
              <a:rPr kumimoji="0" lang="en-US" altLang="ja-JP" sz="2000" b="1" dirty="0" smtClean="0">
                <a:latin typeface="Arial" panose="020B0604020202020204" pitchFamily="34" charset="0"/>
              </a:rPr>
              <a:t>【</a:t>
            </a:r>
            <a:r>
              <a:rPr kumimoji="0" lang="ja-JP" altLang="en-US" sz="2000" b="1" dirty="0" smtClean="0">
                <a:latin typeface="Arial" panose="020B0604020202020204" pitchFamily="34" charset="0"/>
              </a:rPr>
              <a:t>第</a:t>
            </a:r>
            <a:r>
              <a:rPr kumimoji="0" lang="en-US" altLang="ja-JP" sz="2000" b="1" dirty="0" smtClean="0">
                <a:latin typeface="Arial" panose="020B0604020202020204" pitchFamily="34" charset="0"/>
              </a:rPr>
              <a:t>3</a:t>
            </a:r>
            <a:r>
              <a:rPr kumimoji="0" lang="ja-JP" altLang="en-US" sz="2000" b="1" dirty="0" smtClean="0">
                <a:latin typeface="Arial" panose="020B0604020202020204" pitchFamily="34" charset="0"/>
              </a:rPr>
              <a:t>条の</a:t>
            </a:r>
            <a:r>
              <a:rPr kumimoji="0" lang="en-US" altLang="ja-JP" sz="2000" b="1" dirty="0" smtClean="0">
                <a:latin typeface="Arial" panose="020B0604020202020204" pitchFamily="34" charset="0"/>
              </a:rPr>
              <a:t>16】</a:t>
            </a:r>
            <a:endParaRPr kumimoji="0" lang="ja-JP" altLang="ja-JP" sz="2000" b="1" dirty="0">
              <a:latin typeface="Arial" panose="020B0604020202020204" pitchFamily="34" charset="0"/>
            </a:endParaRPr>
          </a:p>
          <a:p>
            <a:pPr marL="263525" lvl="0" indent="220663" eaLnBrk="0" fontAlgn="base" hangingPunct="0">
              <a:spcBef>
                <a:spcPct val="0"/>
              </a:spcBef>
              <a:spcAft>
                <a:spcPct val="0"/>
              </a:spcAft>
            </a:pPr>
            <a:r>
              <a:rPr lang="ja-JP" altLang="en-US" sz="2000" dirty="0" smtClean="0"/>
              <a:t>事</a:t>
            </a:r>
            <a:r>
              <a:rPr lang="ja-JP" altLang="en-US" sz="2000" dirty="0"/>
              <a:t>業者は、利用者が居宅サービス計画の変更を希望する場合（利用者の状態の変化等により追加的なサービスが必要となり、当該サービスを法定代理受領サービスとして行う等のために居宅サービス計画の変更が必要となった場合で</a:t>
            </a:r>
            <a:r>
              <a:rPr lang="ja-JP" altLang="en-US" sz="2000" dirty="0" smtClean="0"/>
              <a:t>、事</a:t>
            </a:r>
            <a:r>
              <a:rPr lang="ja-JP" altLang="en-US" sz="2000" dirty="0"/>
              <a:t>業者からの当該変更の必要性の説明に対し利用者が同意する場合を含む。）は、当該利用者に係る指定居宅介護支援事業者への連絡、サービスを追加する場合に当該サービスを法定代理受領サービスとして利用する場合には支給限度額の範囲内で居宅サービス計画を変更する必要がある旨の説明その他の必要な援助を行わなければ</a:t>
            </a:r>
            <a:r>
              <a:rPr lang="ja-JP" altLang="en-US" sz="2000" dirty="0" smtClean="0"/>
              <a:t>ならない。</a:t>
            </a:r>
            <a:endParaRPr lang="en-US" altLang="ja-JP" sz="2000" dirty="0" smtClean="0"/>
          </a:p>
          <a:p>
            <a:pPr marL="263525" lvl="0" indent="220663" eaLnBrk="0" fontAlgn="base" hangingPunct="0">
              <a:spcBef>
                <a:spcPct val="0"/>
              </a:spcBef>
              <a:spcAft>
                <a:spcPct val="0"/>
              </a:spcAft>
            </a:pPr>
            <a:endParaRPr kumimoji="0" lang="en-US" altLang="ja-JP" sz="1200" dirty="0">
              <a:latin typeface="Arial" panose="020B0604020202020204" pitchFamily="34" charset="0"/>
            </a:endParaRPr>
          </a:p>
          <a:p>
            <a:r>
              <a:rPr lang="ja-JP" altLang="en-US" sz="2000" b="1" dirty="0"/>
              <a:t>（９）サービスの提供の記録</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18】</a:t>
            </a:r>
          </a:p>
          <a:p>
            <a:pPr marL="442913" indent="-179388"/>
            <a:r>
              <a:rPr lang="ja-JP" altLang="en-US" sz="2000" dirty="0" smtClean="0"/>
              <a:t>① 事</a:t>
            </a:r>
            <a:r>
              <a:rPr lang="ja-JP" altLang="en-US" sz="2000" dirty="0"/>
              <a:t>業者は、サービスを提供した際には、サービスの提供日及び内容、保険給付の額その他必要な事項を、利用者の居宅サービス計画を記載した書面又はこれに準ずる書面に記載しなければならない。</a:t>
            </a:r>
          </a:p>
          <a:p>
            <a:pPr marL="442913" indent="-179388"/>
            <a:r>
              <a:rPr lang="ja-JP" altLang="en-US" sz="2000" dirty="0" smtClean="0"/>
              <a:t>② 事</a:t>
            </a:r>
            <a:r>
              <a:rPr lang="ja-JP" altLang="en-US" sz="2000" dirty="0"/>
              <a:t>業者は、サービスを提供した際には、提供した具体的なサービスの内容等を記録するとともに、利用者からの申出があった場合には、文書の交付その他適切な方法により、その情報を利用者に対して提供しなければならない。</a:t>
            </a:r>
          </a:p>
          <a:p>
            <a:endParaRPr lang="en-US" altLang="ja-JP" sz="1200" b="1" dirty="0"/>
          </a:p>
          <a:p>
            <a:r>
              <a:rPr lang="ja-JP" altLang="en-US" sz="2000" b="1" dirty="0"/>
              <a:t>（１０）利用料等の受領 </a:t>
            </a:r>
            <a:r>
              <a:rPr lang="en-US" altLang="ja-JP" sz="2000" b="1" dirty="0"/>
              <a:t>【</a:t>
            </a:r>
            <a:r>
              <a:rPr lang="ja-JP" altLang="en-US" sz="2000" b="1" dirty="0"/>
              <a:t>第</a:t>
            </a:r>
            <a:r>
              <a:rPr lang="en-US" altLang="ja-JP" sz="2000" b="1" dirty="0"/>
              <a:t>24</a:t>
            </a:r>
            <a:r>
              <a:rPr lang="ja-JP" altLang="en-US" sz="2000" b="1" dirty="0"/>
              <a:t>条</a:t>
            </a:r>
            <a:r>
              <a:rPr lang="en-US" altLang="ja-JP" sz="2000" b="1" dirty="0"/>
              <a:t>】</a:t>
            </a:r>
          </a:p>
          <a:p>
            <a:pPr marL="442913" indent="-179388"/>
            <a:r>
              <a:rPr lang="ja-JP" altLang="en-US" sz="2000" dirty="0" smtClean="0"/>
              <a:t>① 事</a:t>
            </a:r>
            <a:r>
              <a:rPr lang="ja-JP" altLang="en-US" sz="2000" dirty="0"/>
              <a:t>業者は、法定代理受領サービスに該当するサービスを提供した際には、その利用者から利用料の一部として、地域密着型介護サービス費用基準額から事業者に支払われる地域密着型介護サービス費の額を控除して得た額の支払を受けるものとする。</a:t>
            </a:r>
          </a:p>
          <a:p>
            <a:pPr marL="442913" indent="-179388"/>
            <a:r>
              <a:rPr lang="ja-JP" altLang="en-US" sz="2000" dirty="0" smtClean="0"/>
              <a:t>② 事</a:t>
            </a:r>
            <a:r>
              <a:rPr lang="ja-JP" altLang="en-US" sz="2000" dirty="0"/>
              <a:t>業者は、法定代理受領サービスに該当しないサービスを提供した際にその利用者から支払を受ける利用料の額と、指定認知症対応型通所介護サービス費用基準額との間に不合理な差が生じないようにしなければならない。</a:t>
            </a:r>
          </a:p>
          <a:p>
            <a:pPr marL="442913" indent="-179388"/>
            <a:r>
              <a:rPr lang="ja-JP" altLang="en-US" sz="2000" dirty="0" smtClean="0"/>
              <a:t>③ 上記</a:t>
            </a:r>
            <a:r>
              <a:rPr lang="ja-JP" altLang="en-US" sz="2000" dirty="0"/>
              <a:t>利用料のほかに以下に掲げる費用の額の支払を利用者から受けることができる</a:t>
            </a:r>
            <a:r>
              <a:rPr lang="ja-JP" altLang="en-US" sz="2000" dirty="0" smtClean="0"/>
              <a:t>。</a:t>
            </a:r>
            <a:endParaRPr kumimoji="0" lang="en-US" altLang="ja-JP" sz="2000" dirty="0">
              <a:latin typeface="Arial" panose="020B0604020202020204" pitchFamily="34" charset="0"/>
            </a:endParaRPr>
          </a:p>
        </p:txBody>
      </p:sp>
      <p:sp>
        <p:nvSpPr>
          <p:cNvPr id="5" name="Rectangle 2"/>
          <p:cNvSpPr>
            <a:spLocks noChangeArrowheads="1"/>
          </p:cNvSpPr>
          <p:nvPr/>
        </p:nvSpPr>
        <p:spPr bwMode="auto">
          <a:xfrm>
            <a:off x="0" y="-292387"/>
            <a:ext cx="753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34914"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ja-JP" altLang="ja-JP" sz="900" b="0" i="0" u="none" strike="noStrike" cap="none" normalizeH="0" baseline="0" dirty="0" smtClean="0">
                <a:ln>
                  <a:noFill/>
                </a:ln>
                <a:solidFill>
                  <a:srgbClr val="111111"/>
                </a:solidFill>
                <a:effectLst/>
                <a:latin typeface="Arial" panose="020B0604020202020204" pitchFamily="34" charset="0"/>
                <a:ea typeface="ヒラギノ角ゴ Pro W3"/>
              </a:rPr>
              <a:t/>
            </a:r>
            <a:br>
              <a:rPr kumimoji="0" lang="ja-JP" altLang="ja-JP" sz="900" b="0" i="0" u="none" strike="noStrike" cap="none" normalizeH="0" baseline="0" dirty="0" smtClean="0">
                <a:ln>
                  <a:noFill/>
                </a:ln>
                <a:solidFill>
                  <a:srgbClr val="111111"/>
                </a:solidFill>
                <a:effectLst/>
                <a:latin typeface="Arial" panose="020B0604020202020204" pitchFamily="34" charset="0"/>
                <a:ea typeface="ヒラギノ角ゴ Pro W3"/>
              </a:rPr>
            </a:br>
            <a:endParaRPr kumimoji="0" lang="ja-JP" altLang="ja-JP" sz="11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524623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45</a:t>
            </a:fld>
            <a:endParaRPr kumimoji="1" lang="ja-JP" altLang="en-US"/>
          </a:p>
        </p:txBody>
      </p:sp>
      <p:sp>
        <p:nvSpPr>
          <p:cNvPr id="3" name="正方形/長方形 2"/>
          <p:cNvSpPr/>
          <p:nvPr/>
        </p:nvSpPr>
        <p:spPr>
          <a:xfrm>
            <a:off x="0" y="0"/>
            <a:ext cx="12192000" cy="7109639"/>
          </a:xfrm>
          <a:prstGeom prst="rect">
            <a:avLst/>
          </a:prstGeom>
        </p:spPr>
        <p:txBody>
          <a:bodyPr wrap="square">
            <a:spAutoFit/>
          </a:bodyPr>
          <a:lstStyle/>
          <a:p>
            <a:pPr marL="542925" indent="-271463">
              <a:lnSpc>
                <a:spcPts val="2300"/>
              </a:lnSpc>
            </a:pPr>
            <a:r>
              <a:rPr lang="en-US" altLang="ja-JP" sz="2000" dirty="0" smtClean="0"/>
              <a:t>ⅰ</a:t>
            </a:r>
            <a:r>
              <a:rPr lang="ja-JP" altLang="en-US" sz="2000" dirty="0" smtClean="0"/>
              <a:t>）</a:t>
            </a:r>
            <a:r>
              <a:rPr lang="ja-JP" altLang="en-US" sz="2000" spc="-80" dirty="0" smtClean="0"/>
              <a:t>利用者</a:t>
            </a:r>
            <a:r>
              <a:rPr lang="ja-JP" altLang="en-US" sz="2000" spc="-80" dirty="0"/>
              <a:t>の選定により通常の事業の実施地域以外の地域に居住する利用者に対して行う送迎に要する</a:t>
            </a:r>
            <a:r>
              <a:rPr lang="ja-JP" altLang="en-US" sz="2000" spc="-80" dirty="0" smtClean="0"/>
              <a:t>費用</a:t>
            </a:r>
            <a:endParaRPr lang="en-US" altLang="ja-JP" sz="2000" spc="-80" dirty="0" smtClean="0"/>
          </a:p>
          <a:p>
            <a:pPr marL="542925" indent="-271463">
              <a:lnSpc>
                <a:spcPts val="2300"/>
              </a:lnSpc>
            </a:pPr>
            <a:r>
              <a:rPr lang="en-US" altLang="ja-JP" sz="2000" dirty="0" smtClean="0"/>
              <a:t>ⅱ</a:t>
            </a:r>
            <a:r>
              <a:rPr lang="ja-JP" altLang="en-US" sz="2000" dirty="0" smtClean="0"/>
              <a:t>）通常</a:t>
            </a:r>
            <a:r>
              <a:rPr lang="ja-JP" altLang="en-US" sz="2000" dirty="0"/>
              <a:t>要する時間を超える指定認知症対応型通所介護であって利用者の選定に係るものの提供に伴い必要となる費用の範囲内で、通常の認知症対応型通所介護に係る地域密着型介護サービス費用基準額を超える費用</a:t>
            </a:r>
          </a:p>
          <a:p>
            <a:pPr marL="542925" indent="-271463">
              <a:lnSpc>
                <a:spcPts val="2300"/>
              </a:lnSpc>
            </a:pPr>
            <a:r>
              <a:rPr lang="en-US" altLang="ja-JP" sz="2000" dirty="0" smtClean="0"/>
              <a:t>ⅲ</a:t>
            </a:r>
            <a:r>
              <a:rPr lang="ja-JP" altLang="en-US" sz="2000" dirty="0" smtClean="0"/>
              <a:t>）食事</a:t>
            </a:r>
            <a:r>
              <a:rPr lang="ja-JP" altLang="en-US" sz="2000" dirty="0"/>
              <a:t>の提供に要する費用</a:t>
            </a:r>
            <a:endParaRPr lang="en-US" altLang="ja-JP" sz="2000" dirty="0"/>
          </a:p>
          <a:p>
            <a:pPr marL="542925" lvl="0" indent="-271463" eaLnBrk="0" fontAlgn="base" hangingPunct="0">
              <a:lnSpc>
                <a:spcPts val="2300"/>
              </a:lnSpc>
              <a:spcBef>
                <a:spcPct val="0"/>
              </a:spcBef>
              <a:spcAft>
                <a:spcPct val="0"/>
              </a:spcAft>
            </a:pPr>
            <a:r>
              <a:rPr lang="en-US" altLang="ja-JP" sz="2000" dirty="0" smtClean="0"/>
              <a:t>ⅳ</a:t>
            </a:r>
            <a:r>
              <a:rPr lang="ja-JP" altLang="en-US" sz="2000" dirty="0" smtClean="0"/>
              <a:t>）おむつ</a:t>
            </a:r>
            <a:r>
              <a:rPr lang="ja-JP" altLang="en-US" sz="2000" dirty="0"/>
              <a:t>代</a:t>
            </a:r>
          </a:p>
          <a:p>
            <a:pPr marL="542925" indent="-271463">
              <a:lnSpc>
                <a:spcPts val="2300"/>
              </a:lnSpc>
            </a:pPr>
            <a:r>
              <a:rPr lang="en-US" altLang="ja-JP" sz="2000" dirty="0" smtClean="0"/>
              <a:t>ⅴ</a:t>
            </a:r>
            <a:r>
              <a:rPr lang="ja-JP" altLang="en-US" sz="2000" dirty="0" smtClean="0"/>
              <a:t>）利用者</a:t>
            </a:r>
            <a:r>
              <a:rPr lang="ja-JP" altLang="en-US" sz="2000" dirty="0"/>
              <a:t>の希望によって身の回り品又は教養娯楽として日常生活に必要なものを事業者が提供する場合に係る費用</a:t>
            </a:r>
            <a:r>
              <a:rPr lang="ja-JP" altLang="en-US" sz="2000" dirty="0" smtClean="0"/>
              <a:t>。</a:t>
            </a:r>
            <a:endParaRPr lang="en-US" altLang="ja-JP" sz="2000" dirty="0" smtClean="0"/>
          </a:p>
          <a:p>
            <a:pPr marL="714375" indent="-442913">
              <a:lnSpc>
                <a:spcPts val="2300"/>
              </a:lnSpc>
            </a:pPr>
            <a:r>
              <a:rPr lang="ja-JP" altLang="en-US" sz="2000" dirty="0"/>
              <a:t>　</a:t>
            </a:r>
            <a:r>
              <a:rPr lang="en-US" altLang="ja-JP" sz="2000" dirty="0" smtClean="0"/>
              <a:t>※ </a:t>
            </a:r>
            <a:r>
              <a:rPr lang="ja-JP" altLang="en-US" sz="2000" dirty="0" smtClean="0"/>
              <a:t>利用者</a:t>
            </a:r>
            <a:r>
              <a:rPr lang="ja-JP" altLang="en-US" sz="2000" dirty="0"/>
              <a:t>の希望によるものであり、全ての利用者に対して一律に提供し、その費用を画一的に徴収することは</a:t>
            </a:r>
            <a:r>
              <a:rPr lang="ja-JP" altLang="en-US" sz="2000" dirty="0" smtClean="0"/>
              <a:t>認められない</a:t>
            </a:r>
            <a:r>
              <a:rPr lang="ja-JP" altLang="en-US" sz="2000" dirty="0"/>
              <a:t>。</a:t>
            </a:r>
          </a:p>
          <a:p>
            <a:pPr marL="442913" indent="-442913"/>
            <a:r>
              <a:rPr lang="ja-JP" altLang="en-US" sz="2000" dirty="0" smtClean="0"/>
              <a:t>　</a:t>
            </a:r>
            <a:r>
              <a:rPr lang="en-US" altLang="ja-JP" sz="2000" dirty="0" smtClean="0"/>
              <a:t>※</a:t>
            </a:r>
            <a:r>
              <a:rPr lang="ja-JP" altLang="en-US" sz="2000" dirty="0" smtClean="0"/>
              <a:t> 事</a:t>
            </a:r>
            <a:r>
              <a:rPr lang="ja-JP" altLang="en-US" sz="2000" dirty="0"/>
              <a:t>業者は、</a:t>
            </a:r>
            <a:r>
              <a:rPr lang="ja-JP" altLang="en-US" sz="2000" dirty="0" smtClean="0"/>
              <a:t>前項</a:t>
            </a:r>
            <a:r>
              <a:rPr lang="en-US" altLang="ja-JP" sz="2000" dirty="0" smtClean="0"/>
              <a:t>ⅰ</a:t>
            </a:r>
            <a:r>
              <a:rPr lang="ja-JP" altLang="en-US" sz="2000" dirty="0" smtClean="0"/>
              <a:t>）～</a:t>
            </a:r>
            <a:r>
              <a:rPr lang="en-US" altLang="ja-JP" sz="2000" dirty="0" smtClean="0"/>
              <a:t>7ⅴ</a:t>
            </a:r>
            <a:r>
              <a:rPr lang="ja-JP" altLang="en-US" sz="2000" dirty="0" smtClean="0"/>
              <a:t>）の</a:t>
            </a:r>
            <a:r>
              <a:rPr lang="ja-JP" altLang="en-US" sz="2000" dirty="0"/>
              <a:t>費用の額に係るサービスの提供に当たっては、あらかじめ、利用者又は</a:t>
            </a:r>
            <a:r>
              <a:rPr lang="ja-JP" altLang="en-US" sz="2000" spc="-30" dirty="0"/>
              <a:t>その家族に対し、</a:t>
            </a:r>
            <a:r>
              <a:rPr lang="ja-JP" altLang="en-US" sz="2000" spc="-30" dirty="0" smtClean="0"/>
              <a:t>当該サービスの内容及び費用について説明を行い、利用者の同意を得なければならない。</a:t>
            </a:r>
          </a:p>
          <a:p>
            <a:endParaRPr lang="en-US" altLang="ja-JP" sz="1600" b="1" dirty="0" smtClean="0"/>
          </a:p>
          <a:p>
            <a:r>
              <a:rPr lang="ja-JP" altLang="en-US" sz="2000" b="1" dirty="0" smtClean="0"/>
              <a:t>（</a:t>
            </a:r>
            <a:r>
              <a:rPr lang="ja-JP" altLang="en-US" sz="2000" b="1" dirty="0"/>
              <a:t>１１）保険給付の請求のための証明書の交付</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20】</a:t>
            </a:r>
          </a:p>
          <a:p>
            <a:pPr marL="249238" indent="193675"/>
            <a:r>
              <a:rPr lang="ja-JP" altLang="en-US" sz="2000" dirty="0"/>
              <a:t>事業者は、法定代理受領サービスに該当しないサービスに係る利用料の支払を受けた場合は、提供したサービスの内容、費用の額その他必要と認められる事項を記載したサービス提供証明書を利用者に対して交付しなければならない。</a:t>
            </a:r>
            <a:endParaRPr lang="en-US" altLang="ja-JP" sz="2000" dirty="0"/>
          </a:p>
          <a:p>
            <a:pPr marL="249238" indent="193675"/>
            <a:endParaRPr lang="en-US" altLang="ja-JP" sz="1600" dirty="0"/>
          </a:p>
          <a:p>
            <a:r>
              <a:rPr lang="ja-JP" altLang="en-US" sz="2000" b="1" dirty="0"/>
              <a:t>（１２）指定認知症対応型通所介護の基本取扱方針</a:t>
            </a:r>
            <a:r>
              <a:rPr lang="en-US" altLang="ja-JP" sz="2000" b="1" dirty="0"/>
              <a:t>【</a:t>
            </a:r>
            <a:r>
              <a:rPr lang="ja-JP" altLang="en-US" sz="2000" b="1" dirty="0"/>
              <a:t>第</a:t>
            </a:r>
            <a:r>
              <a:rPr lang="en-US" altLang="ja-JP" sz="2000" b="1" dirty="0"/>
              <a:t>50</a:t>
            </a:r>
            <a:r>
              <a:rPr lang="ja-JP" altLang="en-US" sz="2000" b="1" dirty="0"/>
              <a:t>条</a:t>
            </a:r>
            <a:r>
              <a:rPr lang="en-US" altLang="ja-JP" sz="2000" b="1" dirty="0"/>
              <a:t>】</a:t>
            </a:r>
          </a:p>
          <a:p>
            <a:pPr marL="484188" indent="-220663"/>
            <a:r>
              <a:rPr lang="ja-JP" altLang="en-US" sz="2000" dirty="0" smtClean="0"/>
              <a:t>① </a:t>
            </a:r>
            <a:r>
              <a:rPr lang="ja-JP" altLang="en-US" sz="2000" spc="-50" dirty="0" smtClean="0"/>
              <a:t>利用者</a:t>
            </a:r>
            <a:r>
              <a:rPr lang="ja-JP" altLang="en-US" sz="2000" spc="-50" dirty="0"/>
              <a:t>の認知症の症状の進行の緩和に資するよう、その目標を設定し、計画的に行わなければならない。</a:t>
            </a:r>
          </a:p>
          <a:p>
            <a:pPr marL="484188" indent="-220663"/>
            <a:r>
              <a:rPr lang="ja-JP" altLang="en-US" sz="2000" dirty="0" smtClean="0"/>
              <a:t>② 事</a:t>
            </a:r>
            <a:r>
              <a:rPr lang="ja-JP" altLang="en-US" sz="2000" dirty="0"/>
              <a:t>業者は、自らその提供する指定認知症対応型通所介護の質の評価を行い常にその改善を図らなければならない</a:t>
            </a:r>
            <a:r>
              <a:rPr lang="ja-JP" altLang="en-US" sz="2000" dirty="0" smtClean="0"/>
              <a:t>。</a:t>
            </a:r>
            <a:endParaRPr lang="en-US" altLang="ja-JP" sz="2000" b="1" dirty="0" smtClean="0"/>
          </a:p>
        </p:txBody>
      </p:sp>
    </p:spTree>
    <p:extLst>
      <p:ext uri="{BB962C8B-B14F-4D97-AF65-F5344CB8AC3E}">
        <p14:creationId xmlns:p14="http://schemas.microsoft.com/office/powerpoint/2010/main" val="41997797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46</a:t>
            </a:fld>
            <a:endParaRPr kumimoji="1" lang="ja-JP" altLang="en-US"/>
          </a:p>
        </p:txBody>
      </p:sp>
      <p:sp>
        <p:nvSpPr>
          <p:cNvPr id="3" name="正方形/長方形 2"/>
          <p:cNvSpPr/>
          <p:nvPr/>
        </p:nvSpPr>
        <p:spPr>
          <a:xfrm>
            <a:off x="0" y="89941"/>
            <a:ext cx="12192000" cy="6863417"/>
          </a:xfrm>
          <a:prstGeom prst="rect">
            <a:avLst/>
          </a:prstGeom>
        </p:spPr>
        <p:txBody>
          <a:bodyPr wrap="square">
            <a:spAutoFit/>
          </a:bodyPr>
          <a:lstStyle/>
          <a:p>
            <a:r>
              <a:rPr lang="ja-JP" altLang="en-US" sz="2000" b="1" dirty="0"/>
              <a:t>（１３）指定認知症対応型通所介護の具体的取扱方針</a:t>
            </a:r>
            <a:r>
              <a:rPr lang="en-US" altLang="ja-JP" sz="2000" b="1" dirty="0"/>
              <a:t>【</a:t>
            </a:r>
            <a:r>
              <a:rPr lang="ja-JP" altLang="en-US" sz="2000" b="1" dirty="0"/>
              <a:t>第</a:t>
            </a:r>
            <a:r>
              <a:rPr lang="en-US" altLang="ja-JP" sz="2000" b="1" dirty="0"/>
              <a:t>51</a:t>
            </a:r>
            <a:r>
              <a:rPr lang="ja-JP" altLang="en-US" sz="2000" b="1" dirty="0"/>
              <a:t>条</a:t>
            </a:r>
            <a:r>
              <a:rPr lang="en-US" altLang="ja-JP" sz="2000" b="1" dirty="0"/>
              <a:t>】</a:t>
            </a:r>
          </a:p>
          <a:p>
            <a:pPr marL="484188" indent="-220663"/>
            <a:r>
              <a:rPr lang="ja-JP" altLang="en-US" sz="2000" dirty="0" smtClean="0"/>
              <a:t>① 利用者</a:t>
            </a:r>
            <a:r>
              <a:rPr lang="ja-JP" altLang="en-US" sz="2000" dirty="0"/>
              <a:t>が住み慣れた地域で生活を継続することができるよう、地域住民との交流や地域活動への参加を図りつつ、利用者の心身の状況を踏まえ、妥当適切に行うものとする。</a:t>
            </a:r>
          </a:p>
          <a:p>
            <a:pPr marL="484188" indent="-220663"/>
            <a:r>
              <a:rPr lang="ja-JP" altLang="en-US" sz="2000" dirty="0" smtClean="0"/>
              <a:t>② 利用者</a:t>
            </a:r>
            <a:r>
              <a:rPr lang="ja-JP" altLang="en-US" sz="2000" dirty="0"/>
              <a:t>一人一人の人格を尊重し、利用者がそれぞれの役割を持って日常生活を送ることができるよう配慮して行うものとする。</a:t>
            </a:r>
          </a:p>
          <a:p>
            <a:pPr marL="484188" indent="-220663"/>
            <a:r>
              <a:rPr lang="ja-JP" altLang="en-US" sz="2000" dirty="0" smtClean="0"/>
              <a:t>③ サービス</a:t>
            </a:r>
            <a:r>
              <a:rPr lang="ja-JP" altLang="en-US" sz="2000" dirty="0"/>
              <a:t>の提供に当たっては、認知症対応型通所介護計画に基づき、漠然かつ画一的にならないように、利用者の機能訓練及びその者が日常生活を営むことができるよう必要な援助を行うものとする。</a:t>
            </a:r>
          </a:p>
          <a:p>
            <a:pPr marL="484188" indent="-220663"/>
            <a:r>
              <a:rPr lang="ja-JP" altLang="en-US" sz="2000" dirty="0" smtClean="0"/>
              <a:t>④ 従</a:t>
            </a:r>
            <a:r>
              <a:rPr lang="ja-JP" altLang="en-US" sz="2000" dirty="0"/>
              <a:t>業者は、サービスの提供に当たっては、懇切丁寧に行うことを旨とし、利用者又はその家族に対し、サービスの提供方法等について、理解しやすいように説明を行うものとする。</a:t>
            </a:r>
          </a:p>
          <a:p>
            <a:pPr marL="484188" indent="-220663"/>
            <a:r>
              <a:rPr lang="ja-JP" altLang="en-US" sz="2000" dirty="0" smtClean="0"/>
              <a:t>⑤ サービス</a:t>
            </a:r>
            <a:r>
              <a:rPr lang="ja-JP" altLang="en-US" sz="2000" dirty="0"/>
              <a:t>の提供に当たっては、当該利用者又は他の利用者等の生命又は身体を保護するため緊急やむを得ない場合を除き、身体的拘束等を行ってはならない</a:t>
            </a:r>
            <a:r>
              <a:rPr lang="ja-JP" altLang="en-US" sz="2000" dirty="0" smtClean="0"/>
              <a:t>。</a:t>
            </a:r>
            <a:endParaRPr lang="en-US" altLang="ja-JP" sz="2000" dirty="0" smtClean="0"/>
          </a:p>
          <a:p>
            <a:pPr marL="484188" indent="-220663"/>
            <a:r>
              <a:rPr lang="ja-JP" altLang="en-US" sz="2000" dirty="0" smtClean="0"/>
              <a:t>⑥ 前号</a:t>
            </a:r>
            <a:r>
              <a:rPr lang="ja-JP" altLang="en-US" sz="2000" dirty="0"/>
              <a:t>の身体的拘束等を行う場合には、その態様及び時間、その際の利用者の心身の状況並びに緊急やむを得ない理由を記録しなければならない</a:t>
            </a:r>
            <a:r>
              <a:rPr lang="ja-JP" altLang="en-US" sz="2000" dirty="0" smtClean="0"/>
              <a:t>。</a:t>
            </a:r>
            <a:endParaRPr lang="en-US" altLang="ja-JP" sz="2000" dirty="0" smtClean="0"/>
          </a:p>
          <a:p>
            <a:pPr marL="484188" indent="-220663"/>
            <a:r>
              <a:rPr lang="ja-JP" altLang="en-US" sz="2000" dirty="0" smtClean="0"/>
              <a:t>⑦ サービス</a:t>
            </a:r>
            <a:r>
              <a:rPr lang="ja-JP" altLang="en-US" sz="2000" dirty="0"/>
              <a:t>の提供に当たっては、介護技術の進歩に対応し、適切な介護技術をもってサービスの提供を行うものとする</a:t>
            </a:r>
            <a:r>
              <a:rPr lang="ja-JP" altLang="en-US" sz="2000" dirty="0" smtClean="0"/>
              <a:t>。</a:t>
            </a:r>
            <a:endParaRPr lang="en-US" altLang="ja-JP" sz="2000" dirty="0" smtClean="0"/>
          </a:p>
          <a:p>
            <a:pPr marL="484188" indent="-220663"/>
            <a:r>
              <a:rPr lang="ja-JP" altLang="en-US" sz="2000" dirty="0" smtClean="0"/>
              <a:t>⑧ サービス</a:t>
            </a:r>
            <a:r>
              <a:rPr lang="ja-JP" altLang="en-US" sz="2000" dirty="0"/>
              <a:t>は、常に利用者の心身の状況を的確に把握しつつ、相談援助等の生活指導、機能訓練その他必要なサービスを利用者の希望に添って適切に提供するものとする。</a:t>
            </a:r>
            <a:endParaRPr lang="en-US" altLang="ja-JP" sz="2000" b="1" dirty="0"/>
          </a:p>
          <a:p>
            <a:endParaRPr lang="en-US" altLang="ja-JP" sz="2000" b="1" dirty="0"/>
          </a:p>
          <a:p>
            <a:r>
              <a:rPr lang="ja-JP" altLang="en-US" sz="2000" b="1" dirty="0"/>
              <a:t>（１４）認知症対応型通所介護計画の作成</a:t>
            </a:r>
            <a:r>
              <a:rPr lang="en-US" altLang="ja-JP" sz="2000" b="1" dirty="0"/>
              <a:t>【</a:t>
            </a:r>
            <a:r>
              <a:rPr lang="ja-JP" altLang="en-US" sz="2000" b="1" dirty="0"/>
              <a:t>第</a:t>
            </a:r>
            <a:r>
              <a:rPr lang="en-US" altLang="ja-JP" sz="2000" b="1" dirty="0"/>
              <a:t>52</a:t>
            </a:r>
            <a:r>
              <a:rPr lang="ja-JP" altLang="en-US" sz="2000" b="1" dirty="0"/>
              <a:t>条</a:t>
            </a:r>
            <a:r>
              <a:rPr lang="en-US" altLang="ja-JP" sz="2000" b="1" dirty="0"/>
              <a:t>】</a:t>
            </a:r>
          </a:p>
          <a:p>
            <a:pPr marL="442913" indent="-179388"/>
            <a:r>
              <a:rPr lang="ja-JP" altLang="en-US" sz="2000" dirty="0" smtClean="0"/>
              <a:t>① 管理者</a:t>
            </a:r>
            <a:r>
              <a:rPr lang="ja-JP" altLang="en-US" sz="2000" dirty="0"/>
              <a:t>は、利用者の心身の状況、希望及びその置かれている環境を踏まえて、機能訓練等の目標、当該目標を達成するための具体的なサービスの内容等を記載した認知症対応型通所介護計画を作成しなければならない</a:t>
            </a:r>
            <a:r>
              <a:rPr lang="ja-JP" altLang="en-US" sz="2000" dirty="0" smtClean="0"/>
              <a:t>。</a:t>
            </a:r>
            <a:endParaRPr lang="ja-JP" altLang="en-US" sz="2000" dirty="0"/>
          </a:p>
        </p:txBody>
      </p:sp>
    </p:spTree>
    <p:extLst>
      <p:ext uri="{BB962C8B-B14F-4D97-AF65-F5344CB8AC3E}">
        <p14:creationId xmlns:p14="http://schemas.microsoft.com/office/powerpoint/2010/main" val="21415928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47</a:t>
            </a:fld>
            <a:endParaRPr kumimoji="1" lang="ja-JP" altLang="en-US"/>
          </a:p>
        </p:txBody>
      </p:sp>
      <p:sp>
        <p:nvSpPr>
          <p:cNvPr id="3" name="正方形/長方形 2"/>
          <p:cNvSpPr/>
          <p:nvPr/>
        </p:nvSpPr>
        <p:spPr>
          <a:xfrm>
            <a:off x="0" y="0"/>
            <a:ext cx="12191999" cy="6863417"/>
          </a:xfrm>
          <a:prstGeom prst="rect">
            <a:avLst/>
          </a:prstGeom>
        </p:spPr>
        <p:txBody>
          <a:bodyPr wrap="square">
            <a:spAutoFit/>
          </a:bodyPr>
          <a:lstStyle/>
          <a:p>
            <a:pPr marL="442913" indent="-179388"/>
            <a:r>
              <a:rPr lang="ja-JP" altLang="en-US" sz="2000" dirty="0"/>
              <a:t>② 認知症対応型通所介護計画は、居宅サービス計画の内容に沿って作成しなければならない。</a:t>
            </a:r>
            <a:endParaRPr lang="en-US" altLang="ja-JP" sz="2000" dirty="0"/>
          </a:p>
          <a:p>
            <a:pPr marL="442913" indent="185738"/>
            <a:r>
              <a:rPr lang="ja-JP" altLang="en-US" sz="2000" dirty="0"/>
              <a:t>なお、認知症対応型通所介護計画を作成した後に居宅サービス計画が作成された場合は、当該認知症対応型通所介護計画が居宅サービス計画に沿ったものであるか確認し、必要に応じて変更すること。</a:t>
            </a:r>
            <a:endParaRPr lang="en-US" altLang="ja-JP" sz="2000" dirty="0"/>
          </a:p>
          <a:p>
            <a:pPr marL="498475" indent="-234950"/>
            <a:r>
              <a:rPr lang="ja-JP" altLang="en-US" sz="2000" dirty="0"/>
              <a:t>③ 管理者は認知症対応型通所介護計画の作成に当たっては、その内容等を利用者又はその家族に対して説明し、利用者の同意を得た上で交付しなければならない。</a:t>
            </a:r>
            <a:endParaRPr lang="en-US" altLang="ja-JP" sz="2000" dirty="0"/>
          </a:p>
          <a:p>
            <a:pPr marL="498475" indent="130175"/>
            <a:r>
              <a:rPr lang="ja-JP" altLang="en-US" sz="2000" dirty="0"/>
              <a:t>なお、交付した認知症対応型通所介護計画は</a:t>
            </a:r>
            <a:r>
              <a:rPr lang="en-US" altLang="ja-JP" sz="2000" dirty="0"/>
              <a:t>5</a:t>
            </a:r>
            <a:r>
              <a:rPr lang="ja-JP" altLang="en-US" sz="2000" dirty="0"/>
              <a:t>年間保存すること。</a:t>
            </a:r>
            <a:endParaRPr lang="en-US" altLang="ja-JP" sz="2000" dirty="0"/>
          </a:p>
          <a:p>
            <a:pPr marL="498475" indent="-234950"/>
            <a:r>
              <a:rPr lang="ja-JP" altLang="en-US" sz="2000" dirty="0" smtClean="0"/>
              <a:t>④ 従</a:t>
            </a:r>
            <a:r>
              <a:rPr lang="ja-JP" altLang="en-US" sz="2000" dirty="0"/>
              <a:t>業者は、それぞれの利用者について、認知症対応型通所介護計画に従ったサービスの実施状況及び目標の達成状況の記録を行うこと。</a:t>
            </a:r>
          </a:p>
          <a:p>
            <a:pPr marL="498475" indent="-234950"/>
            <a:r>
              <a:rPr lang="ja-JP" altLang="en-US" sz="2000" dirty="0" smtClean="0"/>
              <a:t>⑤ 居宅</a:t>
            </a:r>
            <a:r>
              <a:rPr lang="ja-JP" altLang="en-US" sz="2000" dirty="0"/>
              <a:t>サービス計画に基づきサービスを提供している事業者は、当該居宅サービス計画を作成している居宅介護支援事業者から認知症対応型通所介護計画の提供の求めがあった際には、当該計画を提供することに協力するよう努めること。</a:t>
            </a:r>
            <a:endParaRPr lang="en-US" altLang="ja-JP" sz="2000" dirty="0"/>
          </a:p>
          <a:p>
            <a:endParaRPr lang="en-US" altLang="ja-JP" sz="2000" dirty="0"/>
          </a:p>
          <a:p>
            <a:r>
              <a:rPr lang="ja-JP" altLang="en-US" sz="2000" b="1" dirty="0"/>
              <a:t>（１５）緊急時等の対応</a:t>
            </a:r>
            <a:r>
              <a:rPr lang="en-US" altLang="ja-JP" sz="2000" b="1" dirty="0"/>
              <a:t>【</a:t>
            </a:r>
            <a:r>
              <a:rPr lang="ja-JP" altLang="en-US" sz="2000" b="1" dirty="0"/>
              <a:t>第</a:t>
            </a:r>
            <a:r>
              <a:rPr lang="en-US" altLang="ja-JP" sz="2000" b="1" dirty="0"/>
              <a:t>12</a:t>
            </a:r>
            <a:r>
              <a:rPr lang="ja-JP" altLang="en-US" sz="2000" b="1" dirty="0"/>
              <a:t>条</a:t>
            </a:r>
            <a:r>
              <a:rPr lang="en-US" altLang="ja-JP" sz="2000" b="1" dirty="0"/>
              <a:t>】</a:t>
            </a:r>
          </a:p>
          <a:p>
            <a:pPr marL="263525" indent="-263525"/>
            <a:r>
              <a:rPr lang="ja-JP" altLang="en-US" sz="2000" dirty="0"/>
              <a:t>　　従業者は、現に認知症対応型通所介護の提供を行っているときに利用者の病状に急変が生じた場合その他必要な場合は、運営規程に定められた緊急時の対応方法に基づき速やかに主治医への連絡を行う等の必要な措置を講じなければならない。</a:t>
            </a:r>
          </a:p>
          <a:p>
            <a:endParaRPr lang="en-US" altLang="ja-JP" sz="2000" dirty="0"/>
          </a:p>
          <a:p>
            <a:r>
              <a:rPr lang="ja-JP" altLang="en-US" sz="2000" b="1" dirty="0"/>
              <a:t>（１６）管理者の責務</a:t>
            </a:r>
            <a:r>
              <a:rPr lang="en-US" altLang="ja-JP" sz="2000" b="1" dirty="0"/>
              <a:t>【</a:t>
            </a:r>
            <a:r>
              <a:rPr lang="ja-JP" altLang="en-US" sz="2000" b="1" dirty="0"/>
              <a:t>第</a:t>
            </a:r>
            <a:r>
              <a:rPr lang="en-US" altLang="ja-JP" sz="2000" b="1" dirty="0"/>
              <a:t>28</a:t>
            </a:r>
            <a:r>
              <a:rPr lang="ja-JP" altLang="en-US" sz="2000" b="1" dirty="0"/>
              <a:t>条</a:t>
            </a:r>
            <a:r>
              <a:rPr lang="en-US" altLang="ja-JP" sz="2000" b="1" dirty="0"/>
              <a:t>】</a:t>
            </a:r>
          </a:p>
          <a:p>
            <a:pPr marL="442913" indent="-179388"/>
            <a:r>
              <a:rPr lang="ja-JP" altLang="en-US" sz="2000" dirty="0"/>
              <a:t>①　</a:t>
            </a:r>
            <a:r>
              <a:rPr lang="ja-JP" altLang="en-US" sz="2000" dirty="0" smtClean="0"/>
              <a:t>管理者</a:t>
            </a:r>
            <a:r>
              <a:rPr lang="ja-JP" altLang="en-US" sz="2000" dirty="0"/>
              <a:t>は</a:t>
            </a:r>
            <a:r>
              <a:rPr lang="ja-JP" altLang="en-US" sz="2000" dirty="0" smtClean="0"/>
              <a:t>、当該事業所の従</a:t>
            </a:r>
            <a:r>
              <a:rPr lang="ja-JP" altLang="en-US" sz="2000" dirty="0"/>
              <a:t>業者の管理及び指定認知症対応型通所介護の利用の申込に係る調整、業務の</a:t>
            </a:r>
            <a:r>
              <a:rPr lang="ja-JP" altLang="en-US" sz="2000" dirty="0" smtClean="0"/>
              <a:t>実施</a:t>
            </a:r>
            <a:r>
              <a:rPr lang="ja-JP" altLang="en-US" sz="2000" dirty="0"/>
              <a:t>状況の把握その他の管理を一元的に行うものとする。</a:t>
            </a:r>
          </a:p>
          <a:p>
            <a:pPr marL="442913" indent="-179388"/>
            <a:r>
              <a:rPr lang="ja-JP" altLang="en-US" sz="2000" dirty="0"/>
              <a:t>②　管理者は、当該事業所の従業者にこの規定を遵守させるため必要な指揮命令を行うものとする</a:t>
            </a:r>
            <a:r>
              <a:rPr lang="ja-JP" altLang="en-US" sz="2000" dirty="0" smtClean="0"/>
              <a:t>。</a:t>
            </a:r>
            <a:endParaRPr lang="en-US" altLang="ja-JP" sz="2000" dirty="0" smtClean="0"/>
          </a:p>
          <a:p>
            <a:pPr marL="442913" indent="-179388"/>
            <a:endParaRPr lang="en-US" altLang="ja-JP" sz="2000" dirty="0"/>
          </a:p>
        </p:txBody>
      </p:sp>
    </p:spTree>
    <p:extLst>
      <p:ext uri="{BB962C8B-B14F-4D97-AF65-F5344CB8AC3E}">
        <p14:creationId xmlns:p14="http://schemas.microsoft.com/office/powerpoint/2010/main" val="9738514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48</a:t>
            </a:fld>
            <a:endParaRPr kumimoji="1" lang="ja-JP" altLang="en-US"/>
          </a:p>
        </p:txBody>
      </p:sp>
      <p:sp>
        <p:nvSpPr>
          <p:cNvPr id="5" name="正方形/長方形 4"/>
          <p:cNvSpPr/>
          <p:nvPr/>
        </p:nvSpPr>
        <p:spPr>
          <a:xfrm>
            <a:off x="0" y="0"/>
            <a:ext cx="12192000" cy="7278916"/>
          </a:xfrm>
          <a:prstGeom prst="rect">
            <a:avLst/>
          </a:prstGeom>
        </p:spPr>
        <p:txBody>
          <a:bodyPr wrap="square">
            <a:spAutoFit/>
          </a:bodyPr>
          <a:lstStyle/>
          <a:p>
            <a:r>
              <a:rPr lang="ja-JP" altLang="en-US" sz="2000" b="1" dirty="0"/>
              <a:t>（１７</a:t>
            </a:r>
            <a:r>
              <a:rPr lang="zh-TW" altLang="en-US" sz="2000" b="1" dirty="0"/>
              <a:t>）運営規程</a:t>
            </a:r>
            <a:r>
              <a:rPr lang="en-US" altLang="zh-TW" sz="2000" b="1" dirty="0"/>
              <a:t>【</a:t>
            </a:r>
            <a:r>
              <a:rPr lang="zh-TW" altLang="en-US" sz="2000" b="1" dirty="0"/>
              <a:t>第</a:t>
            </a:r>
            <a:r>
              <a:rPr lang="en-US" altLang="zh-TW" sz="2000" b="1" dirty="0"/>
              <a:t>54</a:t>
            </a:r>
            <a:r>
              <a:rPr lang="zh-TW" altLang="en-US" sz="2000" b="1" dirty="0"/>
              <a:t>条</a:t>
            </a:r>
            <a:r>
              <a:rPr lang="en-US" altLang="zh-TW" sz="2000" b="1" dirty="0"/>
              <a:t>】</a:t>
            </a:r>
          </a:p>
          <a:p>
            <a:pPr marL="263525" indent="-263525"/>
            <a:r>
              <a:rPr lang="ja-JP" altLang="en-US" sz="2000" dirty="0"/>
              <a:t>　　事業者は、事業所ごとに次に掲げる事業の運営についての重要事項に関する規程（運営規程）を定めておかなければならない。</a:t>
            </a:r>
          </a:p>
          <a:p>
            <a:pPr marL="442913"/>
            <a:r>
              <a:rPr lang="en-US" altLang="ja-JP" sz="2000" dirty="0" smtClean="0"/>
              <a:t>ⅰ</a:t>
            </a:r>
            <a:r>
              <a:rPr lang="ja-JP" altLang="en-US" sz="2000" dirty="0" smtClean="0"/>
              <a:t>）事業</a:t>
            </a:r>
            <a:r>
              <a:rPr lang="ja-JP" altLang="en-US" sz="2000" dirty="0"/>
              <a:t>の目的及び運営の方針</a:t>
            </a:r>
            <a:endParaRPr lang="en-US" altLang="ja-JP" sz="2000" dirty="0"/>
          </a:p>
          <a:p>
            <a:pPr marL="442913"/>
            <a:r>
              <a:rPr lang="en-US" altLang="ja-JP" sz="2000" dirty="0" smtClean="0"/>
              <a:t>ⅱ</a:t>
            </a:r>
            <a:r>
              <a:rPr lang="ja-JP" altLang="en-US" sz="2000" dirty="0" smtClean="0"/>
              <a:t>）従</a:t>
            </a:r>
            <a:r>
              <a:rPr lang="ja-JP" altLang="en-US" sz="2000" dirty="0"/>
              <a:t>業者の職種、員数及び職務の</a:t>
            </a:r>
            <a:r>
              <a:rPr lang="ja-JP" altLang="en-US" sz="2000" dirty="0" smtClean="0"/>
              <a:t>内容</a:t>
            </a:r>
            <a:endParaRPr lang="en-US" altLang="ja-JP" sz="2000" dirty="0" smtClean="0"/>
          </a:p>
          <a:p>
            <a:pPr marL="442913"/>
            <a:endParaRPr lang="en-US" altLang="ja-JP" sz="2000" dirty="0"/>
          </a:p>
          <a:p>
            <a:pPr marL="442913"/>
            <a:endParaRPr lang="en-US" altLang="ja-JP" sz="2000" dirty="0" smtClean="0"/>
          </a:p>
          <a:p>
            <a:pPr marL="442913"/>
            <a:endParaRPr lang="en-US" altLang="ja-JP" sz="2000" dirty="0"/>
          </a:p>
          <a:p>
            <a:pPr marL="442913" defTabSz="985838"/>
            <a:endParaRPr lang="en-US" altLang="ja-JP" sz="300" dirty="0" smtClean="0"/>
          </a:p>
          <a:p>
            <a:pPr marL="442913" defTabSz="985838"/>
            <a:r>
              <a:rPr lang="en-US" altLang="ja-JP" sz="2000" dirty="0" smtClean="0"/>
              <a:t>ⅲ</a:t>
            </a:r>
            <a:r>
              <a:rPr lang="ja-JP" altLang="en-US" sz="2000" dirty="0" smtClean="0"/>
              <a:t>）営業</a:t>
            </a:r>
            <a:r>
              <a:rPr lang="ja-JP" altLang="en-US" sz="2000" dirty="0"/>
              <a:t>日及び営業</a:t>
            </a:r>
            <a:r>
              <a:rPr lang="ja-JP" altLang="en-US" sz="2000" dirty="0" smtClean="0"/>
              <a:t>時間</a:t>
            </a:r>
            <a:endParaRPr lang="en-US" altLang="ja-JP" sz="2000" dirty="0" smtClean="0"/>
          </a:p>
          <a:p>
            <a:pPr marL="900113" indent="-157163"/>
            <a:r>
              <a:rPr lang="ja-JP" altLang="en-US" sz="2000" dirty="0" smtClean="0"/>
              <a:t>　　　　　　　　　　　　　　　　　　　　　</a:t>
            </a:r>
            <a:endParaRPr lang="en-US" altLang="ja-JP" sz="2000" dirty="0" smtClean="0"/>
          </a:p>
          <a:p>
            <a:pPr marL="442913"/>
            <a:endParaRPr lang="en-US" altLang="ja-JP" sz="2000" dirty="0" smtClean="0"/>
          </a:p>
          <a:p>
            <a:pPr marL="442913"/>
            <a:endParaRPr lang="en-US" altLang="ja-JP" sz="2000" dirty="0" smtClean="0"/>
          </a:p>
          <a:p>
            <a:pPr marL="442913"/>
            <a:endParaRPr lang="en-US" altLang="ja-JP" sz="200" dirty="0" smtClean="0"/>
          </a:p>
          <a:p>
            <a:pPr marL="442913"/>
            <a:r>
              <a:rPr lang="en-US" altLang="ja-JP" sz="2000" dirty="0" smtClean="0"/>
              <a:t>ⅳ</a:t>
            </a:r>
            <a:r>
              <a:rPr lang="ja-JP" altLang="en-US" sz="2000" dirty="0" smtClean="0"/>
              <a:t>）利用</a:t>
            </a:r>
            <a:r>
              <a:rPr lang="ja-JP" altLang="en-US" sz="2000" dirty="0"/>
              <a:t>定員</a:t>
            </a:r>
          </a:p>
          <a:p>
            <a:pPr marL="442913"/>
            <a:r>
              <a:rPr lang="en-US" altLang="ja-JP" sz="2000" dirty="0" smtClean="0"/>
              <a:t>ⅴ</a:t>
            </a:r>
            <a:r>
              <a:rPr lang="ja-JP" altLang="en-US" sz="2000" dirty="0" smtClean="0"/>
              <a:t>）指定</a:t>
            </a:r>
            <a:r>
              <a:rPr lang="ja-JP" altLang="en-US" sz="2000" dirty="0"/>
              <a:t>認知症対応型通所介護の内容及び利用料その他の費用の</a:t>
            </a:r>
            <a:r>
              <a:rPr lang="ja-JP" altLang="en-US" sz="2000" dirty="0" smtClean="0"/>
              <a:t>額　</a:t>
            </a:r>
            <a:endParaRPr lang="en-US" altLang="ja-JP" sz="2000" dirty="0" smtClean="0"/>
          </a:p>
          <a:p>
            <a:pPr marL="442913"/>
            <a:r>
              <a:rPr lang="en-US" altLang="ja-JP" sz="2000" dirty="0" smtClean="0"/>
              <a:t>ⅵ</a:t>
            </a:r>
            <a:r>
              <a:rPr lang="ja-JP" altLang="en-US" sz="2000" dirty="0" smtClean="0"/>
              <a:t>）通常</a:t>
            </a:r>
            <a:r>
              <a:rPr lang="ja-JP" altLang="en-US" sz="2000" dirty="0"/>
              <a:t>の事業の実施地域</a:t>
            </a:r>
          </a:p>
          <a:p>
            <a:pPr marL="442913"/>
            <a:r>
              <a:rPr lang="en-US" altLang="ja-JP" sz="2000" dirty="0" smtClean="0"/>
              <a:t>ⅶ</a:t>
            </a:r>
            <a:r>
              <a:rPr lang="ja-JP" altLang="en-US" sz="2000" dirty="0" smtClean="0"/>
              <a:t>）サービス</a:t>
            </a:r>
            <a:r>
              <a:rPr lang="ja-JP" altLang="en-US" sz="2000" dirty="0"/>
              <a:t>利用に当たっての留意</a:t>
            </a:r>
            <a:r>
              <a:rPr lang="ja-JP" altLang="en-US" sz="2000" dirty="0" smtClean="0"/>
              <a:t>事項　　　　　　　　　　　　　　　</a:t>
            </a:r>
            <a:endParaRPr lang="en-US" altLang="ja-JP" sz="2000" dirty="0" smtClean="0"/>
          </a:p>
          <a:p>
            <a:pPr marL="442913"/>
            <a:r>
              <a:rPr lang="en-US" altLang="ja-JP" sz="2000" dirty="0" smtClean="0"/>
              <a:t>ⅷ</a:t>
            </a:r>
            <a:r>
              <a:rPr lang="ja-JP" altLang="en-US" sz="2000" dirty="0" smtClean="0"/>
              <a:t>）緊急</a:t>
            </a:r>
            <a:r>
              <a:rPr lang="ja-JP" altLang="en-US" sz="2000" dirty="0"/>
              <a:t>時等における対応</a:t>
            </a:r>
            <a:r>
              <a:rPr lang="ja-JP" altLang="en-US" sz="2000" dirty="0" smtClean="0"/>
              <a:t>方法</a:t>
            </a:r>
            <a:endParaRPr lang="en-US" altLang="ja-JP" sz="2000" dirty="0" smtClean="0"/>
          </a:p>
          <a:p>
            <a:pPr marL="442913"/>
            <a:r>
              <a:rPr lang="en-US" altLang="ja-JP" sz="2000" dirty="0" smtClean="0"/>
              <a:t>ⅸ</a:t>
            </a:r>
            <a:r>
              <a:rPr lang="ja-JP" altLang="en-US" sz="2000" dirty="0" smtClean="0"/>
              <a:t>）非常災害対策　　　　　　　　　　　　　</a:t>
            </a:r>
            <a:endParaRPr lang="en-US" altLang="ja-JP" sz="2000" dirty="0" smtClean="0"/>
          </a:p>
          <a:p>
            <a:pPr marL="442913"/>
            <a:r>
              <a:rPr lang="en-US" altLang="ja-JP" sz="2000" dirty="0" smtClean="0"/>
              <a:t>ⅹ</a:t>
            </a:r>
            <a:r>
              <a:rPr lang="ja-JP" altLang="en-US" sz="2000" dirty="0" smtClean="0"/>
              <a:t>）虐待</a:t>
            </a:r>
            <a:r>
              <a:rPr lang="ja-JP" altLang="en-US" sz="2000" dirty="0"/>
              <a:t>の防止のための措置に関する事項（令和</a:t>
            </a:r>
            <a:r>
              <a:rPr lang="en-US" altLang="ja-JP" sz="2000" dirty="0"/>
              <a:t>6</a:t>
            </a:r>
            <a:r>
              <a:rPr lang="ja-JP" altLang="en-US" sz="2000" dirty="0"/>
              <a:t>年</a:t>
            </a:r>
            <a:r>
              <a:rPr lang="en-US" altLang="ja-JP" sz="2000" dirty="0"/>
              <a:t>4</a:t>
            </a:r>
            <a:r>
              <a:rPr lang="ja-JP" altLang="en-US" sz="2000" dirty="0"/>
              <a:t>月</a:t>
            </a:r>
            <a:r>
              <a:rPr lang="en-US" altLang="ja-JP" sz="2000" dirty="0"/>
              <a:t>1</a:t>
            </a:r>
            <a:r>
              <a:rPr lang="ja-JP" altLang="en-US" sz="2000" dirty="0"/>
              <a:t>日より義務化</a:t>
            </a:r>
            <a:r>
              <a:rPr lang="ja-JP" altLang="en-US" sz="2000" dirty="0" smtClean="0"/>
              <a:t>）</a:t>
            </a:r>
            <a:endParaRPr lang="en-US" altLang="ja-JP" sz="2000" dirty="0" smtClean="0"/>
          </a:p>
          <a:p>
            <a:pPr marL="442913"/>
            <a:endParaRPr lang="en-US" altLang="ja-JP" sz="2000" dirty="0"/>
          </a:p>
          <a:p>
            <a:pPr marL="442913"/>
            <a:endParaRPr lang="en-US" altLang="ja-JP" sz="2200" dirty="0" smtClean="0"/>
          </a:p>
          <a:p>
            <a:pPr marL="442913"/>
            <a:r>
              <a:rPr lang="en-US" altLang="ja-JP" sz="2000" dirty="0" smtClean="0"/>
              <a:t>ⅺ</a:t>
            </a:r>
            <a:r>
              <a:rPr lang="ja-JP" altLang="en-US" sz="2000" dirty="0" smtClean="0"/>
              <a:t>）その他</a:t>
            </a:r>
            <a:r>
              <a:rPr lang="ja-JP" altLang="en-US" sz="2000" dirty="0"/>
              <a:t>運営に関する重要</a:t>
            </a:r>
            <a:r>
              <a:rPr lang="ja-JP" altLang="en-US" sz="2000" dirty="0" smtClean="0"/>
              <a:t>事項</a:t>
            </a:r>
            <a:endParaRPr lang="en-US" altLang="ja-JP" sz="2000" dirty="0" smtClean="0"/>
          </a:p>
          <a:p>
            <a:pPr marL="442913"/>
            <a:endParaRPr lang="en-US" altLang="ja-JP" sz="2000" dirty="0"/>
          </a:p>
        </p:txBody>
      </p:sp>
      <p:sp>
        <p:nvSpPr>
          <p:cNvPr id="3" name="正方形/長方形 2"/>
          <p:cNvSpPr/>
          <p:nvPr/>
        </p:nvSpPr>
        <p:spPr>
          <a:xfrm>
            <a:off x="864393" y="1562588"/>
            <a:ext cx="11165682" cy="931024"/>
          </a:xfrm>
          <a:prstGeom prst="rect">
            <a:avLst/>
          </a:prstGeom>
          <a:ln w="6350">
            <a:solidFill>
              <a:schemeClr val="tx1"/>
            </a:solidFill>
            <a:prstDash val="sysDot"/>
          </a:ln>
        </p:spPr>
        <p:txBody>
          <a:bodyPr wrap="square" bIns="0" anchor="ctr" anchorCtr="0">
            <a:spAutoFit/>
          </a:bodyPr>
          <a:lstStyle/>
          <a:p>
            <a:pPr marL="271463" lvl="0" indent="-271463" defTabSz="985838">
              <a:lnSpc>
                <a:spcPts val="2300"/>
              </a:lnSpc>
            </a:pPr>
            <a:r>
              <a:rPr lang="en-US" altLang="ja-JP" sz="2000" dirty="0">
                <a:solidFill>
                  <a:prstClr val="black"/>
                </a:solidFill>
              </a:rPr>
              <a:t>※</a:t>
            </a:r>
            <a:r>
              <a:rPr lang="ja-JP" altLang="en-US" sz="2000" dirty="0">
                <a:solidFill>
                  <a:prstClr val="black"/>
                </a:solidFill>
              </a:rPr>
              <a:t> 従業者の「員数」は日々変わりうるものであるため、業務負担軽減等の観点</a:t>
            </a:r>
            <a:r>
              <a:rPr lang="ja-JP" altLang="en-US" sz="2000" dirty="0" smtClean="0">
                <a:solidFill>
                  <a:prstClr val="black"/>
                </a:solidFill>
              </a:rPr>
              <a:t>から</a:t>
            </a:r>
            <a:r>
              <a:rPr lang="ja-JP" altLang="en-US" sz="2000" dirty="0">
                <a:solidFill>
                  <a:prstClr val="black"/>
                </a:solidFill>
              </a:rPr>
              <a:t>、</a:t>
            </a:r>
            <a:r>
              <a:rPr lang="ja-JP" altLang="en-US" sz="2000" dirty="0" smtClean="0">
                <a:solidFill>
                  <a:prstClr val="black"/>
                </a:solidFill>
              </a:rPr>
              <a:t>重要</a:t>
            </a:r>
            <a:r>
              <a:rPr lang="ja-JP" altLang="en-US" sz="2000" dirty="0">
                <a:solidFill>
                  <a:prstClr val="black"/>
                </a:solidFill>
              </a:rPr>
              <a:t>事項を記した文書に記載する場合、基準において置くべきとされている員数を満たす範囲において、「○人以上」と記載することも差し支えない。</a:t>
            </a:r>
          </a:p>
        </p:txBody>
      </p:sp>
      <p:sp>
        <p:nvSpPr>
          <p:cNvPr id="4" name="正方形/長方形 3"/>
          <p:cNvSpPr/>
          <p:nvPr/>
        </p:nvSpPr>
        <p:spPr>
          <a:xfrm>
            <a:off x="864393" y="2817295"/>
            <a:ext cx="11165682" cy="931024"/>
          </a:xfrm>
          <a:prstGeom prst="rect">
            <a:avLst/>
          </a:prstGeom>
          <a:ln w="6350">
            <a:solidFill>
              <a:schemeClr val="tx1"/>
            </a:solidFill>
            <a:prstDash val="sysDot"/>
          </a:ln>
        </p:spPr>
        <p:txBody>
          <a:bodyPr wrap="square" bIns="0" anchor="ctr" anchorCtr="0">
            <a:spAutoFit/>
          </a:bodyPr>
          <a:lstStyle/>
          <a:p>
            <a:pPr marL="185738" indent="-185738">
              <a:lnSpc>
                <a:spcPts val="2300"/>
              </a:lnSpc>
            </a:pPr>
            <a:r>
              <a:rPr lang="en-US" altLang="ja-JP" sz="2000" dirty="0" smtClean="0">
                <a:solidFill>
                  <a:prstClr val="black"/>
                </a:solidFill>
              </a:rPr>
              <a:t>※ </a:t>
            </a:r>
            <a:r>
              <a:rPr lang="ja-JP" altLang="en-US" sz="2000" dirty="0" smtClean="0">
                <a:solidFill>
                  <a:prstClr val="black"/>
                </a:solidFill>
              </a:rPr>
              <a:t>８時間</a:t>
            </a:r>
            <a:r>
              <a:rPr lang="ja-JP" altLang="en-US" sz="2000" dirty="0">
                <a:solidFill>
                  <a:prstClr val="black"/>
                </a:solidFill>
              </a:rPr>
              <a:t>以上９時間未満の認知症対応型通所介護の前後に連続して延長サービスを行う指定認知症対応型通所介護事業所にあっては、サービス提供時間帯とは別に当該延長サービスを行う時間を運営規程に明記すること。　</a:t>
            </a:r>
            <a:endParaRPr lang="ja-JP" altLang="en-US" dirty="0"/>
          </a:p>
        </p:txBody>
      </p:sp>
      <p:sp>
        <p:nvSpPr>
          <p:cNvPr id="6" name="正方形/長方形 5"/>
          <p:cNvSpPr/>
          <p:nvPr/>
        </p:nvSpPr>
        <p:spPr>
          <a:xfrm>
            <a:off x="864393" y="5885768"/>
            <a:ext cx="11165682" cy="636072"/>
          </a:xfrm>
          <a:prstGeom prst="rect">
            <a:avLst/>
          </a:prstGeom>
          <a:ln w="6350">
            <a:solidFill>
              <a:schemeClr val="tx1"/>
            </a:solidFill>
            <a:prstDash val="sysDot"/>
          </a:ln>
        </p:spPr>
        <p:txBody>
          <a:bodyPr wrap="square" bIns="0" anchor="ctr" anchorCtr="0">
            <a:spAutoFit/>
          </a:bodyPr>
          <a:lstStyle/>
          <a:p>
            <a:pPr>
              <a:lnSpc>
                <a:spcPts val="2300"/>
              </a:lnSpc>
            </a:pPr>
            <a:r>
              <a:rPr lang="en-US" altLang="ja-JP" sz="2000" dirty="0" smtClean="0">
                <a:solidFill>
                  <a:prstClr val="black"/>
                </a:solidFill>
              </a:rPr>
              <a:t>※ </a:t>
            </a:r>
            <a:r>
              <a:rPr lang="ja-JP" altLang="en-US" sz="2000" dirty="0" smtClean="0"/>
              <a:t>虐待の防止に係る、組織内の体制（責任者の選定、従業者への研修方法や研修計画等）や虐待又は虐待が疑われる事案が発生した場合の対応方法等を指す内容であること。</a:t>
            </a:r>
            <a:endParaRPr lang="ja-JP" altLang="en-US" dirty="0"/>
          </a:p>
        </p:txBody>
      </p:sp>
    </p:spTree>
    <p:extLst>
      <p:ext uri="{BB962C8B-B14F-4D97-AF65-F5344CB8AC3E}">
        <p14:creationId xmlns:p14="http://schemas.microsoft.com/office/powerpoint/2010/main" val="38242247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49</a:t>
            </a:fld>
            <a:endParaRPr kumimoji="1" lang="ja-JP" altLang="en-US" dirty="0"/>
          </a:p>
        </p:txBody>
      </p:sp>
      <p:sp>
        <p:nvSpPr>
          <p:cNvPr id="3" name="正方形/長方形 2"/>
          <p:cNvSpPr/>
          <p:nvPr/>
        </p:nvSpPr>
        <p:spPr>
          <a:xfrm>
            <a:off x="0" y="0"/>
            <a:ext cx="12192000" cy="6863417"/>
          </a:xfrm>
          <a:prstGeom prst="rect">
            <a:avLst/>
          </a:prstGeom>
        </p:spPr>
        <p:txBody>
          <a:bodyPr wrap="square">
            <a:spAutoFit/>
          </a:bodyPr>
          <a:lstStyle/>
          <a:p>
            <a:pPr lvl="0"/>
            <a:r>
              <a:rPr lang="ja-JP" altLang="en-US" sz="2000" b="1" dirty="0">
                <a:solidFill>
                  <a:prstClr val="black"/>
                </a:solidFill>
              </a:rPr>
              <a:t>（１８）勤務体制の確保等</a:t>
            </a:r>
            <a:r>
              <a:rPr lang="en-US" altLang="ja-JP" sz="2000" b="1" dirty="0">
                <a:solidFill>
                  <a:prstClr val="black"/>
                </a:solidFill>
              </a:rPr>
              <a:t>【</a:t>
            </a:r>
            <a:r>
              <a:rPr lang="ja-JP" altLang="en-US" sz="2000" b="1" dirty="0">
                <a:solidFill>
                  <a:prstClr val="black"/>
                </a:solidFill>
              </a:rPr>
              <a:t>第</a:t>
            </a:r>
            <a:r>
              <a:rPr lang="en-US" altLang="ja-JP" sz="2000" b="1" dirty="0">
                <a:solidFill>
                  <a:prstClr val="black"/>
                </a:solidFill>
              </a:rPr>
              <a:t>30</a:t>
            </a:r>
            <a:r>
              <a:rPr lang="ja-JP" altLang="en-US" sz="2000" b="1" dirty="0">
                <a:solidFill>
                  <a:prstClr val="black"/>
                </a:solidFill>
              </a:rPr>
              <a:t>条</a:t>
            </a:r>
            <a:r>
              <a:rPr lang="en-US" altLang="ja-JP" sz="2000" b="1" dirty="0">
                <a:solidFill>
                  <a:prstClr val="black"/>
                </a:solidFill>
              </a:rPr>
              <a:t>】</a:t>
            </a:r>
          </a:p>
          <a:p>
            <a:pPr marL="442913" lvl="0" indent="-179388"/>
            <a:r>
              <a:rPr lang="ja-JP" altLang="en-US" sz="2000" dirty="0" smtClean="0">
                <a:solidFill>
                  <a:prstClr val="black"/>
                </a:solidFill>
              </a:rPr>
              <a:t>① 事</a:t>
            </a:r>
            <a:r>
              <a:rPr lang="ja-JP" altLang="en-US" sz="2000" dirty="0">
                <a:solidFill>
                  <a:prstClr val="black"/>
                </a:solidFill>
              </a:rPr>
              <a:t>業者は利用者に対し適切なサービスを提供できるよう、原則として月ごとの勤務表を作成し、従業者の日々の勤務時間、常勤・非常勤の別</a:t>
            </a:r>
            <a:r>
              <a:rPr lang="ja-JP" altLang="en-US" sz="2000" dirty="0" smtClean="0">
                <a:solidFill>
                  <a:prstClr val="black"/>
                </a:solidFill>
              </a:rPr>
              <a:t>、</a:t>
            </a:r>
            <a:r>
              <a:rPr lang="ja-JP" altLang="en-US" sz="2000" dirty="0">
                <a:solidFill>
                  <a:prstClr val="black"/>
                </a:solidFill>
              </a:rPr>
              <a:t>専従</a:t>
            </a:r>
            <a:r>
              <a:rPr lang="ja-JP" altLang="en-US" sz="2000" dirty="0" smtClean="0">
                <a:solidFill>
                  <a:prstClr val="black"/>
                </a:solidFill>
              </a:rPr>
              <a:t>の</a:t>
            </a:r>
            <a:r>
              <a:rPr lang="ja-JP" altLang="en-US" sz="2000" dirty="0">
                <a:solidFill>
                  <a:prstClr val="black"/>
                </a:solidFill>
              </a:rPr>
              <a:t>生活相談員、看護職員、介護職員及び機能訓練指導員の配置、管理者との兼務関係等を明確にし、事業所ごとに従業者の勤務の体制を定めておかなければならない。</a:t>
            </a:r>
          </a:p>
          <a:p>
            <a:pPr marL="442913" lvl="0" indent="-179388"/>
            <a:r>
              <a:rPr lang="ja-JP" altLang="en-US" sz="2000" dirty="0" smtClean="0">
                <a:solidFill>
                  <a:prstClr val="black"/>
                </a:solidFill>
              </a:rPr>
              <a:t>② 事</a:t>
            </a:r>
            <a:r>
              <a:rPr lang="ja-JP" altLang="en-US" sz="2000" dirty="0">
                <a:solidFill>
                  <a:prstClr val="black"/>
                </a:solidFill>
              </a:rPr>
              <a:t>業者は事業所ごとに当該事業所の従業者によってサービスを提供しなければならない</a:t>
            </a:r>
            <a:r>
              <a:rPr lang="ja-JP" altLang="en-US" sz="2000" dirty="0" smtClean="0">
                <a:solidFill>
                  <a:prstClr val="black"/>
                </a:solidFill>
              </a:rPr>
              <a:t>。</a:t>
            </a:r>
            <a:endParaRPr lang="en-US" altLang="ja-JP" sz="2000" dirty="0" smtClean="0">
              <a:solidFill>
                <a:prstClr val="black"/>
              </a:solidFill>
            </a:endParaRPr>
          </a:p>
          <a:p>
            <a:pPr marL="442913" lvl="0" indent="100013"/>
            <a:r>
              <a:rPr lang="ja-JP" altLang="en-US" sz="2000" dirty="0" smtClean="0">
                <a:solidFill>
                  <a:prstClr val="black"/>
                </a:solidFill>
              </a:rPr>
              <a:t>ただし</a:t>
            </a:r>
            <a:r>
              <a:rPr lang="ja-JP" altLang="en-US" sz="2000" dirty="0">
                <a:solidFill>
                  <a:prstClr val="black"/>
                </a:solidFill>
              </a:rPr>
              <a:t>、調理、洗濯等の利用者の処遇に直接影響を及ぼさない業務については、この限りではない。</a:t>
            </a:r>
          </a:p>
          <a:p>
            <a:pPr marL="442913" lvl="0" indent="-179388"/>
            <a:r>
              <a:rPr lang="ja-JP" altLang="en-US" sz="2000" dirty="0" smtClean="0">
                <a:solidFill>
                  <a:prstClr val="black"/>
                </a:solidFill>
              </a:rPr>
              <a:t>③ 事</a:t>
            </a:r>
            <a:r>
              <a:rPr lang="ja-JP" altLang="en-US" sz="2000" dirty="0">
                <a:solidFill>
                  <a:prstClr val="black"/>
                </a:solidFill>
              </a:rPr>
              <a:t>業者は、従業者の資質向上のために、その研修の機会を確保しなければならない。</a:t>
            </a:r>
          </a:p>
          <a:p>
            <a:pPr marL="442913" lvl="0" indent="-179388"/>
            <a:r>
              <a:rPr lang="ja-JP" altLang="en-US" sz="2000" dirty="0">
                <a:solidFill>
                  <a:prstClr val="black"/>
                </a:solidFill>
              </a:rPr>
              <a:t>　</a:t>
            </a:r>
            <a:r>
              <a:rPr lang="ja-JP" altLang="en-US" sz="2000" dirty="0" smtClean="0">
                <a:solidFill>
                  <a:prstClr val="black"/>
                </a:solidFill>
              </a:rPr>
              <a:t>その</a:t>
            </a:r>
            <a:r>
              <a:rPr lang="ja-JP" altLang="en-US" sz="2000" dirty="0">
                <a:solidFill>
                  <a:prstClr val="black"/>
                </a:solidFill>
              </a:rPr>
              <a:t>際、事業者は、全ての従業者に対し、認知症介護に係る基礎的な研修を受講させるために必要な措置を講じなければならない。</a:t>
            </a:r>
          </a:p>
          <a:p>
            <a:pPr marL="442913" indent="-179388"/>
            <a:r>
              <a:rPr lang="ja-JP" altLang="en-US" sz="2000" dirty="0">
                <a:solidFill>
                  <a:prstClr val="black"/>
                </a:solidFill>
              </a:rPr>
              <a:t>　</a:t>
            </a:r>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en-US" altLang="ja-JP" sz="2000" dirty="0" smtClean="0"/>
          </a:p>
          <a:p>
            <a:pPr marL="442913" indent="-179388"/>
            <a:endParaRPr lang="en-US" altLang="ja-JP" sz="2000" dirty="0"/>
          </a:p>
          <a:p>
            <a:pPr marL="442913" indent="-179388"/>
            <a:endParaRPr lang="en-US" altLang="ja-JP" sz="2000" dirty="0"/>
          </a:p>
          <a:p>
            <a:pPr marL="442913" indent="-179388"/>
            <a:endParaRPr lang="en-US" altLang="ja-JP" sz="2000" dirty="0" smtClean="0"/>
          </a:p>
          <a:p>
            <a:pPr marL="442913" indent="-179388"/>
            <a:r>
              <a:rPr lang="ja-JP" altLang="en-US" sz="2000" dirty="0" smtClean="0"/>
              <a:t>④</a:t>
            </a:r>
            <a:r>
              <a:rPr lang="ja-JP" altLang="en-US" sz="2000" dirty="0"/>
              <a:t>　事業主には、職場におけるセクシュアルハラスメントやパワーハラスメント（以下「職場におけるハラスメント」という。）の防止のための雇用管理上の措置を講じなければならない。</a:t>
            </a:r>
            <a:endParaRPr lang="en-US" altLang="ja-JP" sz="2000" dirty="0"/>
          </a:p>
          <a:p>
            <a:pPr marL="442913" lvl="0" indent="-179388"/>
            <a:endParaRPr lang="ja-JP" altLang="en-US" sz="2000" dirty="0">
              <a:solidFill>
                <a:prstClr val="black"/>
              </a:solidFill>
            </a:endParaRPr>
          </a:p>
        </p:txBody>
      </p:sp>
      <p:sp>
        <p:nvSpPr>
          <p:cNvPr id="4" name="正方形/長方形 3"/>
          <p:cNvSpPr/>
          <p:nvPr/>
        </p:nvSpPr>
        <p:spPr>
          <a:xfrm>
            <a:off x="557213" y="3086963"/>
            <a:ext cx="11487150" cy="1631216"/>
          </a:xfrm>
          <a:prstGeom prst="rect">
            <a:avLst/>
          </a:prstGeom>
          <a:ln w="6350">
            <a:solidFill>
              <a:schemeClr val="tx1"/>
            </a:solidFill>
            <a:prstDash val="sysDot"/>
          </a:ln>
        </p:spPr>
        <p:txBody>
          <a:bodyPr wrap="square" bIns="0" anchor="ctr" anchorCtr="0">
            <a:spAutoFit/>
          </a:bodyPr>
          <a:lstStyle/>
          <a:p>
            <a:pPr lvl="0"/>
            <a:r>
              <a:rPr lang="en-US" altLang="ja-JP" sz="2000" dirty="0" smtClean="0">
                <a:solidFill>
                  <a:prstClr val="black"/>
                </a:solidFill>
              </a:rPr>
              <a:t>※ </a:t>
            </a:r>
            <a:r>
              <a:rPr lang="ja-JP" altLang="en-US" sz="2000" dirty="0" smtClean="0">
                <a:solidFill>
                  <a:prstClr val="black"/>
                </a:solidFill>
              </a:rPr>
              <a:t>認知症介護に係る基礎的な研修の義務付け</a:t>
            </a:r>
            <a:r>
              <a:rPr lang="ja-JP" altLang="en-US" sz="2000" dirty="0">
                <a:solidFill>
                  <a:prstClr val="black"/>
                </a:solidFill>
              </a:rPr>
              <a:t>の対象と</a:t>
            </a:r>
            <a:r>
              <a:rPr lang="ja-JP" altLang="en-US" sz="2000" dirty="0" smtClean="0">
                <a:solidFill>
                  <a:prstClr val="black"/>
                </a:solidFill>
              </a:rPr>
              <a:t>ならない者</a:t>
            </a:r>
            <a:endParaRPr lang="en-US" altLang="ja-JP" sz="2000" dirty="0" smtClean="0">
              <a:solidFill>
                <a:prstClr val="black"/>
              </a:solidFill>
            </a:endParaRPr>
          </a:p>
          <a:p>
            <a:pPr lvl="0"/>
            <a:r>
              <a:rPr lang="ja-JP" altLang="en-US" sz="2000" dirty="0" smtClean="0">
                <a:solidFill>
                  <a:prstClr val="black"/>
                </a:solidFill>
              </a:rPr>
              <a:t>看護師</a:t>
            </a:r>
            <a:r>
              <a:rPr lang="ja-JP" altLang="en-US" sz="2000" dirty="0">
                <a:solidFill>
                  <a:prstClr val="black"/>
                </a:solidFill>
              </a:rPr>
              <a:t>、准看護師、介護福祉士、介護支援専門員、実務者研修修了者、介護職員初任者研修修了者、生活援助従事者研修修了者に加え、介護職員基礎研修課程又は訪問介護員養成研修課程一級課程・二級課程修了者、社会福祉士、医師、歯科医師、薬剤師、理学療法士、作業療法士、言語聴覚士、精神保健福祉士、管理栄養士、栄養士、あん摩マッサージ師、はり師、きゅう師</a:t>
            </a:r>
            <a:r>
              <a:rPr lang="ja-JP" altLang="en-US" sz="2000" dirty="0" smtClean="0">
                <a:solidFill>
                  <a:prstClr val="black"/>
                </a:solidFill>
              </a:rPr>
              <a:t>等</a:t>
            </a:r>
            <a:endParaRPr lang="en-US" altLang="ja-JP" sz="2000" dirty="0">
              <a:solidFill>
                <a:prstClr val="black"/>
              </a:solidFill>
            </a:endParaRPr>
          </a:p>
        </p:txBody>
      </p:sp>
      <p:sp>
        <p:nvSpPr>
          <p:cNvPr id="5" name="正方形/長方形 4"/>
          <p:cNvSpPr/>
          <p:nvPr/>
        </p:nvSpPr>
        <p:spPr>
          <a:xfrm>
            <a:off x="557213" y="4782801"/>
            <a:ext cx="11487150" cy="969496"/>
          </a:xfrm>
          <a:prstGeom prst="rect">
            <a:avLst/>
          </a:prstGeom>
          <a:ln w="6350">
            <a:solidFill>
              <a:schemeClr val="tx1"/>
            </a:solidFill>
            <a:prstDash val="sysDot"/>
          </a:ln>
        </p:spPr>
        <p:txBody>
          <a:bodyPr wrap="square" bIns="0" anchor="ctr" anchorCtr="0">
            <a:spAutoFit/>
          </a:bodyPr>
          <a:lstStyle/>
          <a:p>
            <a:pPr marL="185738" lvl="0" indent="-185738"/>
            <a:r>
              <a:rPr lang="en-US" altLang="ja-JP" sz="2000" dirty="0" smtClean="0">
                <a:solidFill>
                  <a:prstClr val="black"/>
                </a:solidFill>
              </a:rPr>
              <a:t>※ </a:t>
            </a:r>
            <a:r>
              <a:rPr lang="ja-JP" altLang="en-US" sz="2000" dirty="0" smtClean="0">
                <a:solidFill>
                  <a:prstClr val="black"/>
                </a:solidFill>
              </a:rPr>
              <a:t>新卒</a:t>
            </a:r>
            <a:r>
              <a:rPr lang="ja-JP" altLang="en-US" sz="2000" dirty="0">
                <a:solidFill>
                  <a:prstClr val="black"/>
                </a:solidFill>
              </a:rPr>
              <a:t>採用、中途採用を問わず、事業所が新たに採用した従業者（医療・福祉関係資格を有さない者に限る。）に対する当該義務付けの適用については、採用後</a:t>
            </a:r>
            <a:r>
              <a:rPr lang="en-US" altLang="ja-JP" sz="2000" dirty="0">
                <a:solidFill>
                  <a:prstClr val="black"/>
                </a:solidFill>
              </a:rPr>
              <a:t>1</a:t>
            </a:r>
            <a:r>
              <a:rPr lang="ja-JP" altLang="en-US" sz="2000" dirty="0">
                <a:solidFill>
                  <a:prstClr val="black"/>
                </a:solidFill>
              </a:rPr>
              <a:t>年間の猶予期間を設けることとし、採用後</a:t>
            </a:r>
            <a:r>
              <a:rPr lang="en-US" altLang="ja-JP" sz="2000" dirty="0">
                <a:solidFill>
                  <a:prstClr val="black"/>
                </a:solidFill>
              </a:rPr>
              <a:t>1</a:t>
            </a:r>
            <a:r>
              <a:rPr lang="ja-JP" altLang="en-US" sz="2000" dirty="0">
                <a:solidFill>
                  <a:prstClr val="black"/>
                </a:solidFill>
              </a:rPr>
              <a:t>年を経過するまでに認知症介護基礎研修を受講させることとする。</a:t>
            </a:r>
            <a:endParaRPr lang="en-US" altLang="ja-JP" sz="2000" dirty="0">
              <a:solidFill>
                <a:prstClr val="black"/>
              </a:solidFill>
            </a:endParaRPr>
          </a:p>
        </p:txBody>
      </p:sp>
    </p:spTree>
    <p:extLst>
      <p:ext uri="{BB962C8B-B14F-4D97-AF65-F5344CB8AC3E}">
        <p14:creationId xmlns:p14="http://schemas.microsoft.com/office/powerpoint/2010/main" val="4002455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txBox="1">
            <a:spLocks/>
          </p:cNvSpPr>
          <p:nvPr/>
        </p:nvSpPr>
        <p:spPr>
          <a:xfrm>
            <a:off x="1" y="0"/>
            <a:ext cx="12191999" cy="6858000"/>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smtClean="0"/>
              <a:t>（４）指導</a:t>
            </a:r>
            <a:r>
              <a:rPr lang="ja-JP" altLang="en-US" sz="2000" dirty="0"/>
              <a:t>監査の実施</a:t>
            </a:r>
            <a:r>
              <a:rPr lang="ja-JP" altLang="en-US" sz="2000" dirty="0" smtClean="0"/>
              <a:t>形態及び方法</a:t>
            </a:r>
            <a:endParaRPr lang="en-US" altLang="ja-JP" sz="2000" dirty="0" smtClean="0"/>
          </a:p>
          <a:p>
            <a:pPr marL="0" indent="0">
              <a:spcBef>
                <a:spcPts val="600"/>
              </a:spcBef>
              <a:buNone/>
            </a:pPr>
            <a:r>
              <a:rPr lang="ja-JP" altLang="en-US" sz="2000" dirty="0" smtClean="0"/>
              <a:t>　①</a:t>
            </a:r>
            <a:r>
              <a:rPr lang="ja-JP" altLang="en-US" sz="2000" dirty="0"/>
              <a:t>　集団指導</a:t>
            </a:r>
          </a:p>
          <a:p>
            <a:pPr marL="442913" indent="0">
              <a:spcBef>
                <a:spcPts val="600"/>
              </a:spcBef>
              <a:buNone/>
            </a:pPr>
            <a:r>
              <a:rPr lang="ja-JP" altLang="en-US" sz="2000" dirty="0"/>
              <a:t>　</a:t>
            </a:r>
            <a:r>
              <a:rPr lang="ja-JP" altLang="en-US" sz="2000" dirty="0" smtClean="0"/>
              <a:t>町</a:t>
            </a:r>
            <a:r>
              <a:rPr lang="ja-JP" altLang="en-US" sz="2000" dirty="0"/>
              <a:t>が指定した全ての事</a:t>
            </a:r>
            <a:r>
              <a:rPr lang="ja-JP" altLang="en-US" sz="2000" dirty="0" smtClean="0"/>
              <a:t>業者を</a:t>
            </a:r>
            <a:r>
              <a:rPr lang="ja-JP" altLang="en-US" sz="2000" dirty="0"/>
              <a:t>対象に、年</a:t>
            </a:r>
            <a:r>
              <a:rPr lang="ja-JP" altLang="en-US" sz="2000" dirty="0" smtClean="0"/>
              <a:t>１回、オンライン</a:t>
            </a:r>
            <a:r>
              <a:rPr lang="ja-JP" altLang="en-US" sz="2000" dirty="0"/>
              <a:t>等</a:t>
            </a:r>
            <a:r>
              <a:rPr lang="en-US" altLang="ja-JP" sz="2000" dirty="0"/>
              <a:t>(</a:t>
            </a:r>
            <a:r>
              <a:rPr lang="ja-JP" altLang="en-US" sz="2000" dirty="0"/>
              <a:t>オンライン会議システム、ホームページ等</a:t>
            </a:r>
            <a:r>
              <a:rPr lang="en-US" altLang="ja-JP" sz="2000" dirty="0"/>
              <a:t>)</a:t>
            </a:r>
            <a:r>
              <a:rPr lang="ja-JP" altLang="en-US" sz="2000" dirty="0"/>
              <a:t>を活用した動画の配信等により</a:t>
            </a:r>
            <a:r>
              <a:rPr lang="ja-JP" altLang="en-US" sz="2000" dirty="0" smtClean="0"/>
              <a:t>実施します。</a:t>
            </a:r>
            <a:endParaRPr lang="ja-JP" altLang="en-US" sz="2000" dirty="0"/>
          </a:p>
          <a:p>
            <a:pPr marL="265113" indent="0">
              <a:spcBef>
                <a:spcPts val="600"/>
              </a:spcBef>
              <a:buNone/>
            </a:pPr>
            <a:endParaRPr lang="en-US" altLang="ja-JP" sz="500" dirty="0" smtClean="0"/>
          </a:p>
          <a:p>
            <a:pPr marL="265113" indent="0">
              <a:spcBef>
                <a:spcPts val="600"/>
              </a:spcBef>
              <a:buNone/>
            </a:pPr>
            <a:r>
              <a:rPr lang="ja-JP" altLang="en-US" sz="2000" dirty="0" smtClean="0"/>
              <a:t>②</a:t>
            </a:r>
            <a:r>
              <a:rPr lang="ja-JP" altLang="en-US" sz="2000" dirty="0"/>
              <a:t>　運営指導　</a:t>
            </a:r>
            <a:endParaRPr lang="en-US" altLang="ja-JP" sz="2000" dirty="0" smtClean="0"/>
          </a:p>
          <a:p>
            <a:pPr marL="265113" indent="0">
              <a:spcBef>
                <a:spcPts val="600"/>
              </a:spcBef>
              <a:buNone/>
            </a:pPr>
            <a:r>
              <a:rPr lang="ja-JP" altLang="en-US" sz="2000" dirty="0"/>
              <a:t>　</a:t>
            </a:r>
            <a:r>
              <a:rPr lang="ja-JP" altLang="en-US" sz="2000" dirty="0" smtClean="0"/>
              <a:t>〇 原則</a:t>
            </a:r>
            <a:r>
              <a:rPr lang="ja-JP" altLang="en-US" sz="2000" dirty="0"/>
              <a:t>として、町が指定した全ての事</a:t>
            </a:r>
            <a:r>
              <a:rPr lang="ja-JP" altLang="en-US" sz="2000" dirty="0" smtClean="0"/>
              <a:t>業者等を</a:t>
            </a:r>
            <a:r>
              <a:rPr lang="ja-JP" altLang="en-US" sz="2000" dirty="0"/>
              <a:t>対象に</a:t>
            </a:r>
            <a:r>
              <a:rPr lang="ja-JP" altLang="en-US" sz="2000" dirty="0" smtClean="0"/>
              <a:t>、３年度</a:t>
            </a:r>
            <a:r>
              <a:rPr lang="ja-JP" altLang="en-US" sz="2000" dirty="0"/>
              <a:t>に一度の周期</a:t>
            </a:r>
            <a:r>
              <a:rPr lang="ja-JP" altLang="en-US" sz="2000" dirty="0" smtClean="0"/>
              <a:t>で実施します。</a:t>
            </a:r>
            <a:endParaRPr lang="en-US" altLang="ja-JP" sz="2000" dirty="0" smtClean="0"/>
          </a:p>
          <a:p>
            <a:pPr marL="265113" indent="0">
              <a:spcBef>
                <a:spcPts val="600"/>
              </a:spcBef>
              <a:buNone/>
            </a:pPr>
            <a:r>
              <a:rPr lang="ja-JP" altLang="en-US" sz="2000" dirty="0"/>
              <a:t>　</a:t>
            </a:r>
            <a:r>
              <a:rPr lang="ja-JP" altLang="en-US" sz="2000" dirty="0" smtClean="0"/>
              <a:t>〇 次</a:t>
            </a:r>
            <a:r>
              <a:rPr lang="ja-JP" altLang="en-US" sz="2000" dirty="0"/>
              <a:t>のア～ウの内容について、関係者から関係書類等を基に説明を求める面談方式で行います。</a:t>
            </a:r>
          </a:p>
          <a:p>
            <a:pPr marL="0" indent="0">
              <a:spcBef>
                <a:spcPts val="600"/>
              </a:spcBef>
              <a:buNone/>
            </a:pPr>
            <a:r>
              <a:rPr lang="ja-JP" altLang="en-US" sz="2000" dirty="0"/>
              <a:t>　　</a:t>
            </a:r>
            <a:r>
              <a:rPr lang="ja-JP" altLang="en-US" sz="2000" dirty="0" smtClean="0"/>
              <a:t>　ア</a:t>
            </a:r>
            <a:r>
              <a:rPr lang="ja-JP" altLang="en-US" sz="2000" dirty="0"/>
              <a:t>　介護サービスの実施</a:t>
            </a:r>
            <a:r>
              <a:rPr lang="ja-JP" altLang="en-US" sz="2000" dirty="0" smtClean="0"/>
              <a:t>状況</a:t>
            </a:r>
            <a:endParaRPr lang="en-US" altLang="ja-JP" sz="2000" dirty="0" smtClean="0"/>
          </a:p>
          <a:p>
            <a:pPr marL="0" indent="0">
              <a:spcBef>
                <a:spcPts val="600"/>
              </a:spcBef>
              <a:buNone/>
            </a:pPr>
            <a:r>
              <a:rPr lang="ja-JP" altLang="en-US" sz="2000" dirty="0"/>
              <a:t>　　</a:t>
            </a:r>
            <a:r>
              <a:rPr lang="ja-JP" altLang="en-US" sz="2000" dirty="0" smtClean="0"/>
              <a:t>　イ</a:t>
            </a:r>
            <a:r>
              <a:rPr lang="ja-JP" altLang="en-US" sz="2000" dirty="0"/>
              <a:t>　最低基準等運営</a:t>
            </a:r>
            <a:r>
              <a:rPr lang="ja-JP" altLang="en-US" sz="2000" dirty="0" smtClean="0"/>
              <a:t>体制</a:t>
            </a:r>
            <a:endParaRPr lang="en-US" altLang="ja-JP" sz="2000" dirty="0" smtClean="0"/>
          </a:p>
          <a:p>
            <a:pPr marL="0" indent="0">
              <a:spcBef>
                <a:spcPts val="600"/>
              </a:spcBef>
              <a:buNone/>
            </a:pPr>
            <a:r>
              <a:rPr lang="ja-JP" altLang="en-US" sz="2000" dirty="0"/>
              <a:t>　　</a:t>
            </a:r>
            <a:r>
              <a:rPr lang="ja-JP" altLang="en-US" sz="2000" dirty="0" smtClean="0"/>
              <a:t>　ウ</a:t>
            </a:r>
            <a:r>
              <a:rPr lang="ja-JP" altLang="en-US" sz="2000" dirty="0"/>
              <a:t>　介護報酬請求</a:t>
            </a:r>
          </a:p>
          <a:p>
            <a:pPr marL="900113" indent="-635000">
              <a:spcBef>
                <a:spcPts val="600"/>
              </a:spcBef>
              <a:buNone/>
            </a:pPr>
            <a:r>
              <a:rPr lang="ja-JP" altLang="en-US" sz="2000" dirty="0" smtClean="0"/>
              <a:t>　　</a:t>
            </a:r>
            <a:r>
              <a:rPr lang="en-US" altLang="ja-JP" sz="2000" dirty="0" smtClean="0"/>
              <a:t>※</a:t>
            </a:r>
            <a:r>
              <a:rPr lang="ja-JP" altLang="en-US" sz="2000" dirty="0" smtClean="0"/>
              <a:t>上記</a:t>
            </a:r>
            <a:r>
              <a:rPr lang="ja-JP" altLang="en-US" sz="2000" dirty="0"/>
              <a:t>ア及びイについては、利用者保護等の観点から重要と考えられる標準的な確認すべき項目（以下「確認項目」という。）及び標準的な確認すべき文書（以下「確認文書」という。）に基づき実施します</a:t>
            </a:r>
            <a:r>
              <a:rPr lang="ja-JP" altLang="en-US" sz="2000" dirty="0" smtClean="0"/>
              <a:t>。確認項目及び確認文書は、自己点検シート（随時、菊陽町ホームページに掲載します。）に記載します。</a:t>
            </a:r>
            <a:endParaRPr lang="en-US" altLang="ja-JP" sz="2000" dirty="0" smtClean="0"/>
          </a:p>
          <a:p>
            <a:pPr marL="900113" indent="-635000">
              <a:spcBef>
                <a:spcPts val="600"/>
              </a:spcBef>
              <a:buNone/>
            </a:pPr>
            <a:r>
              <a:rPr lang="ja-JP" altLang="en-US" sz="2000" dirty="0"/>
              <a:t>　</a:t>
            </a:r>
            <a:r>
              <a:rPr lang="ja-JP" altLang="en-US" sz="2000" dirty="0" smtClean="0"/>
              <a:t>〇 事前</a:t>
            </a:r>
            <a:r>
              <a:rPr lang="ja-JP" altLang="en-US" sz="2000" dirty="0"/>
              <a:t>確認資料として、自己</a:t>
            </a:r>
            <a:r>
              <a:rPr lang="ja-JP" altLang="en-US" sz="2000" dirty="0" smtClean="0"/>
              <a:t>点検シートを</a:t>
            </a:r>
            <a:r>
              <a:rPr lang="ja-JP" altLang="en-US" sz="2000" dirty="0"/>
              <a:t>事前に提出していただきます</a:t>
            </a:r>
            <a:r>
              <a:rPr lang="ja-JP" altLang="en-US" sz="2000" dirty="0" smtClean="0"/>
              <a:t>。</a:t>
            </a:r>
            <a:endParaRPr lang="en-US" altLang="ja-JP" sz="2000" dirty="0" smtClean="0"/>
          </a:p>
          <a:p>
            <a:pPr marL="900113" indent="-635000">
              <a:spcBef>
                <a:spcPts val="600"/>
              </a:spcBef>
              <a:buNone/>
            </a:pPr>
            <a:r>
              <a:rPr lang="ja-JP" altLang="en-US" sz="2000" dirty="0" smtClean="0"/>
              <a:t>　〇 運営</a:t>
            </a:r>
            <a:r>
              <a:rPr lang="ja-JP" altLang="en-US" sz="2000" dirty="0"/>
              <a:t>指導の結果、改善を要すると認められる事項がある場合は、後日文書により通知し、改善報告書の提出を求めます。</a:t>
            </a:r>
            <a:endParaRPr lang="en-US" altLang="ja-JP" sz="2000" dirty="0"/>
          </a:p>
          <a:p>
            <a:pPr marL="265113" indent="0">
              <a:spcBef>
                <a:spcPts val="600"/>
              </a:spcBef>
              <a:buNone/>
            </a:pPr>
            <a:endParaRPr lang="en-US" altLang="ja-JP" sz="500" dirty="0" smtClean="0"/>
          </a:p>
          <a:p>
            <a:pPr marL="265113" indent="0">
              <a:spcBef>
                <a:spcPts val="600"/>
              </a:spcBef>
              <a:buNone/>
            </a:pPr>
            <a:r>
              <a:rPr lang="ja-JP" altLang="en-US" sz="2000" dirty="0" smtClean="0"/>
              <a:t>③</a:t>
            </a:r>
            <a:r>
              <a:rPr lang="ja-JP" altLang="en-US" sz="2000" dirty="0"/>
              <a:t>　監査</a:t>
            </a:r>
          </a:p>
          <a:p>
            <a:pPr marL="442913" indent="0">
              <a:spcBef>
                <a:spcPts val="600"/>
              </a:spcBef>
              <a:buNone/>
              <a:tabLst>
                <a:tab pos="442913" algn="l"/>
              </a:tabLst>
            </a:pPr>
            <a:r>
              <a:rPr lang="ja-JP" altLang="en-US" sz="2000" dirty="0" smtClean="0"/>
              <a:t>　著しい</a:t>
            </a:r>
            <a:r>
              <a:rPr lang="ja-JP" altLang="en-US" sz="2000" dirty="0"/>
              <a:t>指定基準違反又は不正</a:t>
            </a:r>
            <a:r>
              <a:rPr lang="ja-JP" altLang="en-US" sz="2000" dirty="0" smtClean="0"/>
              <a:t>請求若しく</a:t>
            </a:r>
            <a:r>
              <a:rPr lang="ja-JP" altLang="en-US" sz="2000" dirty="0"/>
              <a:t>は人格尊重義務違反が確認された場合又はその疑いがある場合に</a:t>
            </a:r>
            <a:r>
              <a:rPr lang="ja-JP" altLang="en-US" sz="2000" dirty="0" smtClean="0"/>
              <a:t>実施します。</a:t>
            </a:r>
            <a:endParaRPr lang="ja-JP" altLang="en-US" sz="2000"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5</a:t>
            </a:fld>
            <a:endParaRPr kumimoji="1" lang="ja-JP" altLang="en-US" dirty="0"/>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33463846"/>
      </p:ext>
    </p:extLst>
  </p:cSld>
  <p:clrMapOvr>
    <a:masterClrMapping/>
  </p:clrMapOvr>
  <mc:AlternateContent xmlns:mc="http://schemas.openxmlformats.org/markup-compatibility/2006" xmlns:p14="http://schemas.microsoft.com/office/powerpoint/2010/main">
    <mc:Choice Requires="p14">
      <p:transition spd="slow" p14:dur="2000" advTm="20143"/>
    </mc:Choice>
    <mc:Fallback xmlns="">
      <p:transition spd="slow" advTm="20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22592" y="6406308"/>
            <a:ext cx="2743200" cy="365125"/>
          </a:xfrm>
        </p:spPr>
        <p:txBody>
          <a:bodyPr/>
          <a:lstStyle/>
          <a:p>
            <a:fld id="{41D9830F-53EB-46B6-9EC0-C4C68F82A889}" type="slidenum">
              <a:rPr kumimoji="1" lang="ja-JP" altLang="en-US" smtClean="0"/>
              <a:t>50</a:t>
            </a:fld>
            <a:endParaRPr kumimoji="1" lang="ja-JP" altLang="en-US"/>
          </a:p>
        </p:txBody>
      </p:sp>
      <p:sp>
        <p:nvSpPr>
          <p:cNvPr id="3" name="正方形/長方形 2"/>
          <p:cNvSpPr/>
          <p:nvPr/>
        </p:nvSpPr>
        <p:spPr>
          <a:xfrm>
            <a:off x="0" y="3059515"/>
            <a:ext cx="12191999" cy="1785104"/>
          </a:xfrm>
          <a:prstGeom prst="rect">
            <a:avLst/>
          </a:prstGeom>
        </p:spPr>
        <p:txBody>
          <a:bodyPr wrap="square">
            <a:spAutoFit/>
          </a:bodyPr>
          <a:lstStyle/>
          <a:p>
            <a:pPr marL="803275" indent="-180975">
              <a:tabLst>
                <a:tab pos="803275" algn="l"/>
              </a:tabLst>
            </a:pPr>
            <a:endParaRPr lang="en-US" altLang="ja-JP" sz="1000" dirty="0"/>
          </a:p>
          <a:p>
            <a:endParaRPr lang="en-US" altLang="ja-JP" sz="2000" b="1" dirty="0" smtClean="0"/>
          </a:p>
          <a:p>
            <a:r>
              <a:rPr lang="ja-JP" altLang="en-US" sz="2000" b="1" dirty="0" smtClean="0"/>
              <a:t>（</a:t>
            </a:r>
            <a:r>
              <a:rPr lang="ja-JP" altLang="en-US" sz="2000" b="1" dirty="0"/>
              <a:t>１９）業務継続計画の策定等</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30</a:t>
            </a:r>
            <a:r>
              <a:rPr lang="ja-JP" altLang="en-US" sz="2000" b="1" dirty="0"/>
              <a:t>の</a:t>
            </a:r>
            <a:r>
              <a:rPr lang="en-US" altLang="ja-JP" sz="2000" b="1" dirty="0"/>
              <a:t>2】</a:t>
            </a:r>
          </a:p>
          <a:p>
            <a:pPr marL="442913" indent="-179388"/>
            <a:r>
              <a:rPr lang="ja-JP" altLang="en-US" sz="2000" dirty="0" smtClean="0"/>
              <a:t>① 事</a:t>
            </a:r>
            <a:r>
              <a:rPr lang="ja-JP" altLang="en-US" sz="2000" dirty="0"/>
              <a:t>業者は、感染症や非常災害の発生時において、利用者に対するサービスの提供を継続的に実施するための、及び非常時の体制で早期の業務再開を図るための計画（以下「業務継続計画」という。）を策定し、当該業務継続計画に従い必要な措置を講じなければならない</a:t>
            </a:r>
            <a:r>
              <a:rPr lang="ja-JP" altLang="en-US" sz="2000" dirty="0" smtClean="0"/>
              <a:t>。</a:t>
            </a:r>
            <a:endParaRPr lang="ja-JP" altLang="en-US" sz="2000" dirty="0"/>
          </a:p>
        </p:txBody>
      </p:sp>
      <p:sp>
        <p:nvSpPr>
          <p:cNvPr id="5" name="正方形/長方形 4"/>
          <p:cNvSpPr/>
          <p:nvPr/>
        </p:nvSpPr>
        <p:spPr>
          <a:xfrm>
            <a:off x="350042" y="116458"/>
            <a:ext cx="11715750" cy="3123932"/>
          </a:xfrm>
          <a:prstGeom prst="rect">
            <a:avLst/>
          </a:prstGeom>
          <a:ln w="6350">
            <a:solidFill>
              <a:schemeClr val="tx1"/>
            </a:solidFill>
            <a:prstDash val="sysDot"/>
          </a:ln>
        </p:spPr>
        <p:txBody>
          <a:bodyPr wrap="square" bIns="0" anchor="ctr" anchorCtr="0">
            <a:spAutoFit/>
          </a:bodyPr>
          <a:lstStyle/>
          <a:p>
            <a:pPr marL="185738" indent="-185738">
              <a:tabLst>
                <a:tab pos="185738" algn="l"/>
              </a:tabLst>
            </a:pPr>
            <a:r>
              <a:rPr lang="en-US" altLang="ja-JP" sz="2000" dirty="0" smtClean="0"/>
              <a:t>※ </a:t>
            </a:r>
            <a:r>
              <a:rPr lang="ja-JP" altLang="en-US" sz="2000" dirty="0" smtClean="0"/>
              <a:t>事業</a:t>
            </a:r>
            <a:r>
              <a:rPr lang="ja-JP" altLang="en-US" sz="2000" dirty="0"/>
              <a:t>主が講ずべき措置の具体的内容</a:t>
            </a:r>
            <a:r>
              <a:rPr lang="ja-JP" altLang="en-US" sz="2000" dirty="0" smtClean="0"/>
              <a:t>は、各種</a:t>
            </a:r>
            <a:r>
              <a:rPr lang="ja-JP" altLang="en-US" sz="2000" dirty="0"/>
              <a:t>指針（厚生労働省ホームページ「職場におけるハラスメントの防止のために</a:t>
            </a:r>
            <a:r>
              <a:rPr lang="ja-JP" altLang="en-US" sz="2000" dirty="0" smtClean="0"/>
              <a:t>」に掲載）に</a:t>
            </a:r>
            <a:r>
              <a:rPr lang="ja-JP" altLang="en-US" sz="2000" dirty="0"/>
              <a:t>規定されているが、特に以下の内容に留意する。</a:t>
            </a:r>
          </a:p>
          <a:p>
            <a:pPr marL="800100">
              <a:tabLst>
                <a:tab pos="628650" algn="l"/>
              </a:tabLst>
            </a:pPr>
            <a:r>
              <a:rPr lang="en-US" altLang="ja-JP" sz="2000" spc="-150" dirty="0">
                <a:hlinkClick r:id="rId2"/>
              </a:rPr>
              <a:t>https://www.mhlw.go.jp/stf/seisakunitsuite/bunya/koyou_roudou/koyoukintou/seisaku06/index.html</a:t>
            </a:r>
            <a:endParaRPr lang="en-US" altLang="ja-JP" sz="2000" spc="-150" dirty="0"/>
          </a:p>
          <a:p>
            <a:pPr marL="185738">
              <a:tabLst>
                <a:tab pos="185738" algn="l"/>
              </a:tabLst>
            </a:pPr>
            <a:r>
              <a:rPr lang="en-US" altLang="ja-JP" sz="2000" dirty="0" smtClean="0"/>
              <a:t>ⅰ</a:t>
            </a:r>
            <a:r>
              <a:rPr lang="ja-JP" altLang="en-US" sz="2000" dirty="0" smtClean="0"/>
              <a:t>）事業</a:t>
            </a:r>
            <a:r>
              <a:rPr lang="ja-JP" altLang="en-US" sz="2000" dirty="0"/>
              <a:t>主の方針等の明確化及びその周知・啓発</a:t>
            </a:r>
          </a:p>
          <a:p>
            <a:pPr marL="442913">
              <a:tabLst>
                <a:tab pos="442913" algn="l"/>
              </a:tabLst>
            </a:pPr>
            <a:r>
              <a:rPr lang="ja-JP" altLang="en-US" sz="2000" dirty="0" smtClean="0"/>
              <a:t>職場</a:t>
            </a:r>
            <a:r>
              <a:rPr lang="ja-JP" altLang="en-US" sz="2000" dirty="0"/>
              <a:t>におけるハラスメントの内容及び職場におけるハラスメントを行ってはならない旨の方針を明確化し、従業者に周知・啓発</a:t>
            </a:r>
            <a:r>
              <a:rPr lang="ja-JP" altLang="en-US" sz="2000" dirty="0" smtClean="0"/>
              <a:t>すること。</a:t>
            </a:r>
            <a:endParaRPr lang="ja-JP" altLang="en-US" sz="2000" dirty="0"/>
          </a:p>
          <a:p>
            <a:pPr marL="442913" indent="-257175">
              <a:tabLst>
                <a:tab pos="442913" algn="l"/>
              </a:tabLst>
            </a:pPr>
            <a:r>
              <a:rPr lang="en-US" altLang="ja-JP" sz="2000" dirty="0" smtClean="0"/>
              <a:t>ⅱ</a:t>
            </a:r>
            <a:r>
              <a:rPr lang="ja-JP" altLang="en-US" sz="2000" dirty="0" smtClean="0"/>
              <a:t>）相談</a:t>
            </a:r>
            <a:r>
              <a:rPr lang="ja-JP" altLang="en-US" sz="2000" dirty="0"/>
              <a:t>（苦情を含む。）に応じ、適切に対応するために必要な体制の</a:t>
            </a:r>
            <a:r>
              <a:rPr lang="ja-JP" altLang="en-US" sz="2000" dirty="0" smtClean="0"/>
              <a:t>整備</a:t>
            </a:r>
            <a:endParaRPr lang="en-US" altLang="ja-JP" sz="2000" dirty="0" smtClean="0"/>
          </a:p>
          <a:p>
            <a:pPr marL="442913">
              <a:tabLst>
                <a:tab pos="442913" algn="l"/>
              </a:tabLst>
            </a:pPr>
            <a:r>
              <a:rPr lang="ja-JP" altLang="en-US" sz="2000" dirty="0" smtClean="0"/>
              <a:t>相談</a:t>
            </a:r>
            <a:r>
              <a:rPr lang="ja-JP" altLang="en-US" sz="2000" dirty="0"/>
              <a:t>に対応する担当者をあらかじめ定めること等に</a:t>
            </a:r>
            <a:r>
              <a:rPr lang="ja-JP" altLang="en-US" sz="2000" dirty="0" smtClean="0"/>
              <a:t>より相談</a:t>
            </a:r>
            <a:r>
              <a:rPr lang="ja-JP" altLang="en-US" sz="2000" dirty="0"/>
              <a:t>への対応のための窓口をあらかじめ定め、労働者に周知</a:t>
            </a:r>
            <a:r>
              <a:rPr lang="ja-JP" altLang="en-US" sz="2000" dirty="0" smtClean="0"/>
              <a:t>すること。</a:t>
            </a:r>
            <a:endParaRPr lang="ja-JP" altLang="en-US" sz="2000" dirty="0"/>
          </a:p>
          <a:p>
            <a:pPr marL="271463" indent="-257175">
              <a:tabLst>
                <a:tab pos="271463" algn="l"/>
              </a:tabLst>
            </a:pPr>
            <a:r>
              <a:rPr lang="ja-JP" altLang="en-US" sz="2000" spc="-100" dirty="0" smtClean="0"/>
              <a:t>注）セクシュアルハラスメントは</a:t>
            </a:r>
            <a:r>
              <a:rPr lang="ja-JP" altLang="en-US" sz="2000" spc="-100" dirty="0"/>
              <a:t>、上司や同僚に</a:t>
            </a:r>
            <a:r>
              <a:rPr lang="ja-JP" altLang="en-US" sz="2000" spc="-100" dirty="0" smtClean="0"/>
              <a:t>限らず利用者</a:t>
            </a:r>
            <a:r>
              <a:rPr lang="ja-JP" altLang="en-US" sz="2000" spc="-100" dirty="0"/>
              <a:t>やその家族等から受けるものも</a:t>
            </a:r>
            <a:r>
              <a:rPr lang="ja-JP" altLang="en-US" sz="2000" spc="-100" dirty="0" smtClean="0"/>
              <a:t>含まれる。</a:t>
            </a:r>
            <a:endParaRPr lang="en-US" altLang="ja-JP" sz="2000" spc="-100" dirty="0"/>
          </a:p>
        </p:txBody>
      </p:sp>
      <p:sp>
        <p:nvSpPr>
          <p:cNvPr id="6" name="正方形/長方形 5"/>
          <p:cNvSpPr/>
          <p:nvPr/>
        </p:nvSpPr>
        <p:spPr>
          <a:xfrm>
            <a:off x="350042" y="4844619"/>
            <a:ext cx="11756231" cy="2200602"/>
          </a:xfrm>
          <a:prstGeom prst="rect">
            <a:avLst/>
          </a:prstGeom>
          <a:ln w="6350">
            <a:solidFill>
              <a:schemeClr val="tx1"/>
            </a:solidFill>
            <a:prstDash val="sysDot"/>
          </a:ln>
        </p:spPr>
        <p:txBody>
          <a:bodyPr wrap="square" bIns="0" anchor="ctr" anchorCtr="0">
            <a:spAutoFit/>
          </a:bodyPr>
          <a:lstStyle/>
          <a:p>
            <a:pPr lvl="0"/>
            <a:r>
              <a:rPr lang="ja-JP" altLang="en-US" sz="2000" dirty="0">
                <a:solidFill>
                  <a:prstClr val="black"/>
                </a:solidFill>
              </a:rPr>
              <a:t>業務継続計画には以下の項目等を記載すること。</a:t>
            </a:r>
          </a:p>
          <a:p>
            <a:pPr lvl="0"/>
            <a:r>
              <a:rPr lang="en-US" altLang="ja-JP" sz="2000" dirty="0" smtClean="0">
                <a:solidFill>
                  <a:prstClr val="black"/>
                </a:solidFill>
              </a:rPr>
              <a:t>ⅰ</a:t>
            </a:r>
            <a:r>
              <a:rPr lang="ja-JP" altLang="en-US" sz="2000" dirty="0" smtClean="0">
                <a:solidFill>
                  <a:prstClr val="black"/>
                </a:solidFill>
              </a:rPr>
              <a:t>）感染症</a:t>
            </a:r>
            <a:r>
              <a:rPr lang="ja-JP" altLang="en-US" sz="2000" dirty="0">
                <a:solidFill>
                  <a:prstClr val="black"/>
                </a:solidFill>
              </a:rPr>
              <a:t>に係る業務継続計画</a:t>
            </a:r>
          </a:p>
          <a:p>
            <a:pPr marL="542925" lvl="0" indent="-271463"/>
            <a:r>
              <a:rPr lang="en-US" altLang="ja-JP" sz="2000" dirty="0" smtClean="0">
                <a:solidFill>
                  <a:prstClr val="black"/>
                </a:solidFill>
              </a:rPr>
              <a:t>a. </a:t>
            </a:r>
            <a:r>
              <a:rPr lang="ja-JP" altLang="en-US" sz="2000" dirty="0" smtClean="0">
                <a:solidFill>
                  <a:prstClr val="black"/>
                </a:solidFill>
              </a:rPr>
              <a:t>平時</a:t>
            </a:r>
            <a:r>
              <a:rPr lang="ja-JP" altLang="en-US" sz="2000" dirty="0">
                <a:solidFill>
                  <a:prstClr val="black"/>
                </a:solidFill>
              </a:rPr>
              <a:t>からの備え（体制構築・整備、感染症防止に向けた取り組みの実施、備蓄品の確保等）</a:t>
            </a:r>
          </a:p>
          <a:p>
            <a:pPr marL="542925" lvl="0" indent="-271463"/>
            <a:r>
              <a:rPr lang="en-US" altLang="ja-JP" sz="2000" dirty="0" smtClean="0">
                <a:solidFill>
                  <a:prstClr val="black"/>
                </a:solidFill>
              </a:rPr>
              <a:t>b. </a:t>
            </a:r>
            <a:r>
              <a:rPr lang="ja-JP" altLang="en-US" sz="2000" dirty="0" smtClean="0">
                <a:solidFill>
                  <a:prstClr val="black"/>
                </a:solidFill>
              </a:rPr>
              <a:t>初動</a:t>
            </a:r>
            <a:r>
              <a:rPr lang="ja-JP" altLang="en-US" sz="2000" dirty="0">
                <a:solidFill>
                  <a:prstClr val="black"/>
                </a:solidFill>
              </a:rPr>
              <a:t>対応</a:t>
            </a:r>
          </a:p>
          <a:p>
            <a:pPr marL="542925" lvl="0" indent="-271463"/>
            <a:r>
              <a:rPr lang="en-US" altLang="ja-JP" sz="2000" dirty="0" smtClean="0">
                <a:solidFill>
                  <a:prstClr val="black"/>
                </a:solidFill>
              </a:rPr>
              <a:t>c. </a:t>
            </a:r>
            <a:r>
              <a:rPr lang="ja-JP" altLang="en-US" sz="2000" dirty="0" smtClean="0">
                <a:solidFill>
                  <a:prstClr val="black"/>
                </a:solidFill>
              </a:rPr>
              <a:t>感染</a:t>
            </a:r>
            <a:r>
              <a:rPr lang="ja-JP" altLang="en-US" sz="2000" dirty="0">
                <a:solidFill>
                  <a:prstClr val="black"/>
                </a:solidFill>
              </a:rPr>
              <a:t>拡大防止体制の確立（保健所との連携、濃厚接触者への対応、感染者との情報共有等）</a:t>
            </a:r>
            <a:endParaRPr lang="en-US" altLang="ja-JP" sz="2000" dirty="0">
              <a:solidFill>
                <a:prstClr val="black"/>
              </a:solidFill>
            </a:endParaRPr>
          </a:p>
          <a:p>
            <a:pPr marL="360363" lvl="0" indent="-180975"/>
            <a:r>
              <a:rPr lang="en-US" altLang="ja-JP" sz="2000" dirty="0" smtClean="0">
                <a:solidFill>
                  <a:prstClr val="black"/>
                </a:solidFill>
              </a:rPr>
              <a:t>※ </a:t>
            </a:r>
            <a:r>
              <a:rPr lang="ja-JP" altLang="en-US" sz="2000" dirty="0" smtClean="0">
                <a:solidFill>
                  <a:prstClr val="black"/>
                </a:solidFill>
              </a:rPr>
              <a:t>感染症</a:t>
            </a:r>
            <a:r>
              <a:rPr lang="ja-JP" altLang="en-US" sz="2000" dirty="0">
                <a:solidFill>
                  <a:prstClr val="black"/>
                </a:solidFill>
              </a:rPr>
              <a:t>に係る業務継続計画並びに感染症の予防及びまん延の防止のための指針については</a:t>
            </a:r>
            <a:r>
              <a:rPr lang="ja-JP" altLang="en-US" sz="2000" dirty="0" smtClean="0">
                <a:solidFill>
                  <a:prstClr val="black"/>
                </a:solidFill>
              </a:rPr>
              <a:t>、</a:t>
            </a:r>
            <a:endParaRPr lang="en-US" altLang="ja-JP" sz="2000" dirty="0" smtClean="0">
              <a:solidFill>
                <a:prstClr val="black"/>
              </a:solidFill>
            </a:endParaRPr>
          </a:p>
          <a:p>
            <a:pPr marL="360363" lvl="0" indent="-180975"/>
            <a:endParaRPr lang="ja-JP" altLang="en-US" sz="2000" dirty="0">
              <a:solidFill>
                <a:prstClr val="black"/>
              </a:solidFill>
            </a:endParaRPr>
          </a:p>
        </p:txBody>
      </p:sp>
    </p:spTree>
    <p:extLst>
      <p:ext uri="{BB962C8B-B14F-4D97-AF65-F5344CB8AC3E}">
        <p14:creationId xmlns:p14="http://schemas.microsoft.com/office/powerpoint/2010/main" val="42318175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4499" y="6368965"/>
            <a:ext cx="2743200" cy="365125"/>
          </a:xfrm>
        </p:spPr>
        <p:txBody>
          <a:bodyPr/>
          <a:lstStyle/>
          <a:p>
            <a:fld id="{41D9830F-53EB-46B6-9EC0-C4C68F82A889}" type="slidenum">
              <a:rPr kumimoji="1" lang="ja-JP" altLang="en-US" smtClean="0"/>
              <a:t>51</a:t>
            </a:fld>
            <a:endParaRPr kumimoji="1" lang="ja-JP" altLang="en-US"/>
          </a:p>
        </p:txBody>
      </p:sp>
      <p:sp>
        <p:nvSpPr>
          <p:cNvPr id="4" name="正方形/長方形 3"/>
          <p:cNvSpPr/>
          <p:nvPr/>
        </p:nvSpPr>
        <p:spPr>
          <a:xfrm>
            <a:off x="321468" y="-241084"/>
            <a:ext cx="11756231" cy="4047262"/>
          </a:xfrm>
          <a:prstGeom prst="rect">
            <a:avLst/>
          </a:prstGeom>
          <a:ln w="6350">
            <a:solidFill>
              <a:schemeClr val="tx1"/>
            </a:solidFill>
            <a:prstDash val="sysDot"/>
          </a:ln>
        </p:spPr>
        <p:txBody>
          <a:bodyPr wrap="square" bIns="0" anchor="ctr" anchorCtr="0">
            <a:spAutoFit/>
          </a:bodyPr>
          <a:lstStyle/>
          <a:p>
            <a:pPr lvl="0"/>
            <a:endParaRPr lang="ja-JP" altLang="en-US" sz="2000" dirty="0">
              <a:solidFill>
                <a:prstClr val="black"/>
              </a:solidFill>
            </a:endParaRPr>
          </a:p>
          <a:p>
            <a:pPr marL="271463"/>
            <a:r>
              <a:rPr lang="ja-JP" altLang="en-US" sz="2000" dirty="0">
                <a:solidFill>
                  <a:prstClr val="black"/>
                </a:solidFill>
              </a:rPr>
              <a:t>それぞれ</a:t>
            </a:r>
            <a:r>
              <a:rPr lang="ja-JP" altLang="en-US" sz="2000" dirty="0" smtClean="0">
                <a:solidFill>
                  <a:prstClr val="black"/>
                </a:solidFill>
              </a:rPr>
              <a:t>に</a:t>
            </a:r>
            <a:r>
              <a:rPr lang="ja-JP" altLang="en-US" sz="2000" dirty="0">
                <a:solidFill>
                  <a:prstClr val="black"/>
                </a:solidFill>
              </a:rPr>
              <a:t>対応する項目を適切に設定している場合には、一体的に作成することとしてよい。</a:t>
            </a:r>
            <a:endParaRPr lang="en-US" altLang="ja-JP" sz="2000" dirty="0">
              <a:solidFill>
                <a:prstClr val="black"/>
              </a:solidFill>
            </a:endParaRPr>
          </a:p>
          <a:p>
            <a:pPr lvl="0"/>
            <a:r>
              <a:rPr lang="en-US" altLang="ja-JP" sz="2000" dirty="0" smtClean="0">
                <a:solidFill>
                  <a:prstClr val="black"/>
                </a:solidFill>
              </a:rPr>
              <a:t>ⅱ</a:t>
            </a:r>
            <a:r>
              <a:rPr lang="ja-JP" altLang="en-US" sz="2000" dirty="0" smtClean="0">
                <a:solidFill>
                  <a:prstClr val="black"/>
                </a:solidFill>
              </a:rPr>
              <a:t>）災害</a:t>
            </a:r>
            <a:r>
              <a:rPr lang="ja-JP" altLang="en-US" sz="2000" dirty="0">
                <a:solidFill>
                  <a:prstClr val="black"/>
                </a:solidFill>
              </a:rPr>
              <a:t>に係る業務継続計画</a:t>
            </a:r>
          </a:p>
          <a:p>
            <a:pPr marL="442913" lvl="0" indent="-171450"/>
            <a:r>
              <a:rPr lang="en-US" altLang="ja-JP" sz="2000" dirty="0" smtClean="0">
                <a:solidFill>
                  <a:prstClr val="black"/>
                </a:solidFill>
              </a:rPr>
              <a:t>a. </a:t>
            </a:r>
            <a:r>
              <a:rPr lang="ja-JP" altLang="en-US" sz="2000" dirty="0" smtClean="0">
                <a:solidFill>
                  <a:prstClr val="black"/>
                </a:solidFill>
              </a:rPr>
              <a:t>平常</a:t>
            </a:r>
            <a:r>
              <a:rPr lang="ja-JP" altLang="en-US" sz="2000" dirty="0">
                <a:solidFill>
                  <a:prstClr val="black"/>
                </a:solidFill>
              </a:rPr>
              <a:t>時の対応（建物・設備の安全対策、電気・水道等</a:t>
            </a:r>
            <a:r>
              <a:rPr lang="ja-JP" altLang="en-US" sz="2000" dirty="0" smtClean="0">
                <a:solidFill>
                  <a:prstClr val="black"/>
                </a:solidFill>
              </a:rPr>
              <a:t>のライフライン</a:t>
            </a:r>
            <a:r>
              <a:rPr lang="ja-JP" altLang="en-US" sz="2000" dirty="0">
                <a:solidFill>
                  <a:prstClr val="black"/>
                </a:solidFill>
              </a:rPr>
              <a:t>が停止した場合の対策、必要品の備蓄等</a:t>
            </a:r>
            <a:r>
              <a:rPr lang="en-US" altLang="ja-JP" sz="2000" dirty="0">
                <a:solidFill>
                  <a:prstClr val="black"/>
                </a:solidFill>
              </a:rPr>
              <a:t>)</a:t>
            </a:r>
            <a:r>
              <a:rPr lang="ja-JP" altLang="en-US" sz="2000" dirty="0">
                <a:solidFill>
                  <a:prstClr val="black"/>
                </a:solidFill>
              </a:rPr>
              <a:t>　</a:t>
            </a:r>
            <a:endParaRPr lang="en-US" altLang="ja-JP" sz="2000" dirty="0" smtClean="0">
              <a:solidFill>
                <a:prstClr val="black"/>
              </a:solidFill>
            </a:endParaRPr>
          </a:p>
          <a:p>
            <a:pPr marL="442913" lvl="0" indent="-171450"/>
            <a:r>
              <a:rPr lang="en-US" altLang="ja-JP" sz="2000" dirty="0">
                <a:solidFill>
                  <a:prstClr val="black"/>
                </a:solidFill>
              </a:rPr>
              <a:t>b</a:t>
            </a:r>
            <a:r>
              <a:rPr lang="en-US" altLang="ja-JP" sz="2000" dirty="0" smtClean="0">
                <a:solidFill>
                  <a:prstClr val="black"/>
                </a:solidFill>
              </a:rPr>
              <a:t>. </a:t>
            </a:r>
            <a:r>
              <a:rPr lang="ja-JP" altLang="en-US" sz="2000" dirty="0" smtClean="0">
                <a:solidFill>
                  <a:prstClr val="black"/>
                </a:solidFill>
              </a:rPr>
              <a:t>緊急</a:t>
            </a:r>
            <a:r>
              <a:rPr lang="ja-JP" altLang="en-US" sz="2000" dirty="0">
                <a:solidFill>
                  <a:prstClr val="black"/>
                </a:solidFill>
              </a:rPr>
              <a:t>時の対応（業務継続計画発動基準、対応体制等）</a:t>
            </a:r>
          </a:p>
          <a:p>
            <a:pPr marL="442913" lvl="0" indent="-171450"/>
            <a:r>
              <a:rPr lang="en-US" altLang="ja-JP" sz="2000" dirty="0">
                <a:solidFill>
                  <a:prstClr val="black"/>
                </a:solidFill>
              </a:rPr>
              <a:t>c</a:t>
            </a:r>
            <a:r>
              <a:rPr lang="en-US" altLang="ja-JP" sz="2000" dirty="0" smtClean="0">
                <a:solidFill>
                  <a:prstClr val="black"/>
                </a:solidFill>
              </a:rPr>
              <a:t>. </a:t>
            </a:r>
            <a:r>
              <a:rPr lang="ja-JP" altLang="en-US" sz="2000" dirty="0" smtClean="0">
                <a:solidFill>
                  <a:prstClr val="black"/>
                </a:solidFill>
              </a:rPr>
              <a:t>他</a:t>
            </a:r>
            <a:r>
              <a:rPr lang="ja-JP" altLang="en-US" sz="2000" dirty="0">
                <a:solidFill>
                  <a:prstClr val="black"/>
                </a:solidFill>
              </a:rPr>
              <a:t>施設及び地域との</a:t>
            </a:r>
            <a:r>
              <a:rPr lang="ja-JP" altLang="en-US" sz="2000" dirty="0" smtClean="0">
                <a:solidFill>
                  <a:prstClr val="black"/>
                </a:solidFill>
              </a:rPr>
              <a:t>連携</a:t>
            </a:r>
            <a:endParaRPr lang="en-US" altLang="ja-JP" sz="2000" dirty="0" smtClean="0">
              <a:solidFill>
                <a:prstClr val="black"/>
              </a:solidFill>
            </a:endParaRPr>
          </a:p>
          <a:p>
            <a:pPr marL="171450" lvl="0" indent="-171450"/>
            <a:r>
              <a:rPr lang="en-US" altLang="ja-JP" sz="2000" dirty="0">
                <a:solidFill>
                  <a:prstClr val="black"/>
                </a:solidFill>
              </a:rPr>
              <a:t>※ </a:t>
            </a:r>
            <a:r>
              <a:rPr lang="ja-JP" altLang="en-US" sz="2000" dirty="0" smtClean="0">
                <a:solidFill>
                  <a:prstClr val="black"/>
                </a:solidFill>
              </a:rPr>
              <a:t>記載内容については、</a:t>
            </a:r>
            <a:r>
              <a:rPr lang="ja-JP" altLang="en-US" sz="2000" dirty="0">
                <a:solidFill>
                  <a:prstClr val="black"/>
                </a:solidFill>
              </a:rPr>
              <a:t>厚生労働省</a:t>
            </a:r>
            <a:r>
              <a:rPr lang="ja-JP" altLang="en-US" sz="2000" dirty="0" smtClean="0">
                <a:solidFill>
                  <a:prstClr val="black"/>
                </a:solidFill>
              </a:rPr>
              <a:t>ホームページ「介護</a:t>
            </a:r>
            <a:r>
              <a:rPr lang="ja-JP" altLang="en-US" sz="2000" dirty="0">
                <a:solidFill>
                  <a:prstClr val="black"/>
                </a:solidFill>
              </a:rPr>
              <a:t>施設・事業所における業務継続</a:t>
            </a:r>
            <a:r>
              <a:rPr lang="ja-JP" altLang="en-US" sz="2000" dirty="0" smtClean="0">
                <a:solidFill>
                  <a:prstClr val="black"/>
                </a:solidFill>
              </a:rPr>
              <a:t>計画</a:t>
            </a:r>
            <a:r>
              <a:rPr lang="en-US" altLang="ja-JP" sz="2000" dirty="0" smtClean="0">
                <a:solidFill>
                  <a:prstClr val="black"/>
                </a:solidFill>
              </a:rPr>
              <a:t>(BCP)</a:t>
            </a:r>
            <a:r>
              <a:rPr lang="ja-JP" altLang="en-US" sz="2000" dirty="0" smtClean="0">
                <a:solidFill>
                  <a:prstClr val="black"/>
                </a:solidFill>
              </a:rPr>
              <a:t>作成</a:t>
            </a:r>
            <a:r>
              <a:rPr lang="ja-JP" altLang="en-US" sz="2000" dirty="0">
                <a:solidFill>
                  <a:prstClr val="black"/>
                </a:solidFill>
              </a:rPr>
              <a:t>支援に関する</a:t>
            </a:r>
            <a:r>
              <a:rPr lang="ja-JP" altLang="en-US" sz="2000" dirty="0" smtClean="0">
                <a:solidFill>
                  <a:prstClr val="black"/>
                </a:solidFill>
              </a:rPr>
              <a:t>研修」に掲載の次の資料を</a:t>
            </a:r>
            <a:r>
              <a:rPr lang="ja-JP" altLang="en-US" sz="2000" dirty="0">
                <a:solidFill>
                  <a:prstClr val="black"/>
                </a:solidFill>
              </a:rPr>
              <a:t>参照。</a:t>
            </a:r>
            <a:endParaRPr lang="en-US" altLang="ja-JP" sz="2000" dirty="0" smtClean="0">
              <a:solidFill>
                <a:prstClr val="black"/>
              </a:solidFill>
            </a:endParaRPr>
          </a:p>
          <a:p>
            <a:pPr marL="442913" lvl="0" indent="-171450"/>
            <a:r>
              <a:rPr lang="ja-JP" altLang="en-US" sz="2000" dirty="0" smtClean="0">
                <a:solidFill>
                  <a:prstClr val="black"/>
                </a:solidFill>
              </a:rPr>
              <a:t>「介護施設事業所における感染症発生時の業務継続ガイドライン」</a:t>
            </a:r>
            <a:endParaRPr lang="en-US" altLang="ja-JP" sz="2000" dirty="0" smtClean="0">
              <a:solidFill>
                <a:prstClr val="black"/>
              </a:solidFill>
            </a:endParaRPr>
          </a:p>
          <a:p>
            <a:pPr marL="442913" lvl="0" indent="-171450"/>
            <a:r>
              <a:rPr lang="ja-JP" altLang="en-US" sz="2000" dirty="0" smtClean="0">
                <a:solidFill>
                  <a:prstClr val="black"/>
                </a:solidFill>
              </a:rPr>
              <a:t>「介護施設・事業所における自然災害発生時の業務継続計画ガイドライン」</a:t>
            </a:r>
            <a:r>
              <a:rPr lang="en-US" altLang="ja-JP" sz="2000" dirty="0" smtClean="0">
                <a:solidFill>
                  <a:prstClr val="black"/>
                </a:solidFill>
              </a:rPr>
              <a:t>https</a:t>
            </a:r>
            <a:r>
              <a:rPr lang="en-US" altLang="ja-JP" sz="2000" dirty="0">
                <a:solidFill>
                  <a:prstClr val="black"/>
                </a:solidFill>
              </a:rPr>
              <a:t>://</a:t>
            </a:r>
            <a:r>
              <a:rPr lang="en-US" altLang="ja-JP" sz="2000" dirty="0" smtClean="0">
                <a:solidFill>
                  <a:prstClr val="black"/>
                </a:solidFill>
              </a:rPr>
              <a:t>www.mhlw.go.jp/stf/seisakunitsuite/bunya/hukushi_kaigo/kaigo_koureisha/douga_00002.html</a:t>
            </a:r>
          </a:p>
        </p:txBody>
      </p:sp>
      <p:sp>
        <p:nvSpPr>
          <p:cNvPr id="5" name="正方形/長方形 4"/>
          <p:cNvSpPr/>
          <p:nvPr/>
        </p:nvSpPr>
        <p:spPr>
          <a:xfrm>
            <a:off x="321468" y="4495728"/>
            <a:ext cx="11756231" cy="2648211"/>
          </a:xfrm>
          <a:prstGeom prst="rect">
            <a:avLst/>
          </a:prstGeom>
          <a:ln w="6350">
            <a:solidFill>
              <a:schemeClr val="tx1"/>
            </a:solidFill>
            <a:prstDash val="sysDot"/>
          </a:ln>
        </p:spPr>
        <p:txBody>
          <a:bodyPr wrap="square" tIns="72000" bIns="36000" anchor="ctr" anchorCtr="0">
            <a:spAutoFit/>
          </a:bodyPr>
          <a:lstStyle/>
          <a:p>
            <a:pPr marL="1800225" lvl="0" indent="-1800225">
              <a:lnSpc>
                <a:spcPts val="2200"/>
              </a:lnSpc>
            </a:pPr>
            <a:r>
              <a:rPr lang="en-US" altLang="ja-JP" sz="2000" dirty="0" smtClean="0">
                <a:solidFill>
                  <a:prstClr val="black"/>
                </a:solidFill>
              </a:rPr>
              <a:t>ⅰ</a:t>
            </a:r>
            <a:r>
              <a:rPr lang="ja-JP" altLang="en-US" sz="2000" dirty="0" smtClean="0">
                <a:solidFill>
                  <a:prstClr val="black"/>
                </a:solidFill>
              </a:rPr>
              <a:t>）研修</a:t>
            </a:r>
            <a:r>
              <a:rPr lang="ja-JP" altLang="en-US" sz="2000" dirty="0">
                <a:solidFill>
                  <a:prstClr val="black"/>
                </a:solidFill>
              </a:rPr>
              <a:t>　</a:t>
            </a:r>
            <a:endParaRPr lang="en-US" altLang="ja-JP" sz="2000" dirty="0" smtClean="0">
              <a:solidFill>
                <a:prstClr val="black"/>
              </a:solidFill>
            </a:endParaRPr>
          </a:p>
          <a:p>
            <a:pPr marL="271463" lvl="0" indent="171450">
              <a:lnSpc>
                <a:spcPts val="2200"/>
              </a:lnSpc>
            </a:pPr>
            <a:r>
              <a:rPr lang="ja-JP" altLang="en-US" sz="2000" dirty="0" smtClean="0">
                <a:solidFill>
                  <a:prstClr val="black"/>
                </a:solidFill>
              </a:rPr>
              <a:t>研修</a:t>
            </a:r>
            <a:r>
              <a:rPr lang="ja-JP" altLang="en-US" sz="2000" dirty="0">
                <a:solidFill>
                  <a:prstClr val="black"/>
                </a:solidFill>
              </a:rPr>
              <a:t>の内容は、感染症及び災害に係る業務継続計画の具体的内容を職員間に共有するとともに、平常時の対応の必要性や、緊急時の対応にかかる理解の励行を行うものとする</a:t>
            </a:r>
            <a:r>
              <a:rPr lang="ja-JP" altLang="en-US" sz="2000" dirty="0" smtClean="0">
                <a:solidFill>
                  <a:prstClr val="black"/>
                </a:solidFill>
              </a:rPr>
              <a:t>。</a:t>
            </a:r>
            <a:endParaRPr lang="en-US" altLang="ja-JP" sz="2000" dirty="0" smtClean="0">
              <a:solidFill>
                <a:prstClr val="black"/>
              </a:solidFill>
            </a:endParaRPr>
          </a:p>
          <a:p>
            <a:pPr marL="271463" lvl="0" indent="171450">
              <a:lnSpc>
                <a:spcPts val="2200"/>
              </a:lnSpc>
            </a:pPr>
            <a:r>
              <a:rPr lang="ja-JP" altLang="en-US" sz="2000" dirty="0" smtClean="0">
                <a:solidFill>
                  <a:prstClr val="black"/>
                </a:solidFill>
              </a:rPr>
              <a:t>職員</a:t>
            </a:r>
            <a:r>
              <a:rPr lang="ja-JP" altLang="en-US" sz="2000" dirty="0">
                <a:solidFill>
                  <a:prstClr val="black"/>
                </a:solidFill>
              </a:rPr>
              <a:t>教育を組織的に浸透させていくために、定期的（年</a:t>
            </a:r>
            <a:r>
              <a:rPr lang="en-US" altLang="ja-JP" sz="2000" dirty="0">
                <a:solidFill>
                  <a:prstClr val="black"/>
                </a:solidFill>
              </a:rPr>
              <a:t>1 </a:t>
            </a:r>
            <a:r>
              <a:rPr lang="ja-JP" altLang="en-US" sz="2000" dirty="0">
                <a:solidFill>
                  <a:prstClr val="black"/>
                </a:solidFill>
              </a:rPr>
              <a:t>回以上）な教育を開催するとともに、新規採用時には別に研修を実施すること。また、研修の実施内容についても記録すること。</a:t>
            </a:r>
          </a:p>
          <a:p>
            <a:pPr marL="4305300" lvl="0" indent="-4305300">
              <a:lnSpc>
                <a:spcPts val="2200"/>
              </a:lnSpc>
            </a:pPr>
            <a:r>
              <a:rPr lang="en-US" altLang="ja-JP" sz="2000" dirty="0" smtClean="0">
                <a:solidFill>
                  <a:prstClr val="black"/>
                </a:solidFill>
              </a:rPr>
              <a:t>ⅱ</a:t>
            </a:r>
            <a:r>
              <a:rPr lang="ja-JP" altLang="en-US" sz="2000" dirty="0" smtClean="0">
                <a:solidFill>
                  <a:prstClr val="black"/>
                </a:solidFill>
              </a:rPr>
              <a:t>）訓練</a:t>
            </a:r>
            <a:r>
              <a:rPr lang="ja-JP" altLang="en-US" sz="2000" dirty="0">
                <a:solidFill>
                  <a:prstClr val="black"/>
                </a:solidFill>
              </a:rPr>
              <a:t>（シミュレーション）　</a:t>
            </a:r>
            <a:endParaRPr lang="en-US" altLang="ja-JP" sz="2000" dirty="0" smtClean="0">
              <a:solidFill>
                <a:prstClr val="black"/>
              </a:solidFill>
            </a:endParaRPr>
          </a:p>
          <a:p>
            <a:pPr marL="271463" lvl="0" indent="171450">
              <a:lnSpc>
                <a:spcPts val="2200"/>
              </a:lnSpc>
            </a:pPr>
            <a:r>
              <a:rPr lang="ja-JP" altLang="en-US" sz="2000" dirty="0" smtClean="0">
                <a:solidFill>
                  <a:prstClr val="black"/>
                </a:solidFill>
              </a:rPr>
              <a:t>訓練</a:t>
            </a:r>
            <a:r>
              <a:rPr lang="ja-JP" altLang="en-US" sz="2000" dirty="0">
                <a:solidFill>
                  <a:prstClr val="black"/>
                </a:solidFill>
              </a:rPr>
              <a:t>（シミュレーション）においては、感染症や災害が発生した場合において迅速に行動できるよう、業務継続計画に基づき、事業所内の役割分担の確認、感染症や災害が発生した場合に</a:t>
            </a:r>
            <a:r>
              <a:rPr lang="ja-JP" altLang="en-US" sz="2000" dirty="0" smtClean="0">
                <a:solidFill>
                  <a:prstClr val="black"/>
                </a:solidFill>
              </a:rPr>
              <a:t>実践</a:t>
            </a:r>
            <a:endParaRPr lang="en-US" altLang="ja-JP" sz="2000" dirty="0" smtClean="0">
              <a:solidFill>
                <a:prstClr val="black"/>
              </a:solidFill>
            </a:endParaRPr>
          </a:p>
          <a:p>
            <a:pPr marL="271463" lvl="0" indent="171450">
              <a:lnSpc>
                <a:spcPts val="2200"/>
              </a:lnSpc>
            </a:pPr>
            <a:endParaRPr lang="ja-JP" altLang="en-US" sz="2000" dirty="0">
              <a:solidFill>
                <a:prstClr val="black"/>
              </a:solidFill>
            </a:endParaRPr>
          </a:p>
        </p:txBody>
      </p:sp>
      <p:sp>
        <p:nvSpPr>
          <p:cNvPr id="6" name="正方形/長方形 5"/>
          <p:cNvSpPr/>
          <p:nvPr/>
        </p:nvSpPr>
        <p:spPr>
          <a:xfrm>
            <a:off x="0" y="3839733"/>
            <a:ext cx="12077700" cy="707886"/>
          </a:xfrm>
          <a:prstGeom prst="rect">
            <a:avLst/>
          </a:prstGeom>
        </p:spPr>
        <p:txBody>
          <a:bodyPr wrap="square">
            <a:spAutoFit/>
          </a:bodyPr>
          <a:lstStyle/>
          <a:p>
            <a:pPr marL="442913" lvl="0" indent="-179388"/>
            <a:r>
              <a:rPr lang="ja-JP" altLang="en-US" sz="2000" dirty="0">
                <a:solidFill>
                  <a:prstClr val="black"/>
                </a:solidFill>
              </a:rPr>
              <a:t>②　事業者は、従業者に対し、業務継続計画について周知するとともに、必要な研修及び訓練（シミュレーション）を定期的に実施しなければならない。</a:t>
            </a:r>
          </a:p>
        </p:txBody>
      </p:sp>
    </p:spTree>
    <p:extLst>
      <p:ext uri="{BB962C8B-B14F-4D97-AF65-F5344CB8AC3E}">
        <p14:creationId xmlns:p14="http://schemas.microsoft.com/office/powerpoint/2010/main" val="28661498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86874" y="6370638"/>
            <a:ext cx="2743200" cy="365125"/>
          </a:xfrm>
        </p:spPr>
        <p:txBody>
          <a:bodyPr/>
          <a:lstStyle/>
          <a:p>
            <a:fld id="{41D9830F-53EB-46B6-9EC0-C4C68F82A889}" type="slidenum">
              <a:rPr kumimoji="1" lang="ja-JP" altLang="en-US" smtClean="0"/>
              <a:t>52</a:t>
            </a:fld>
            <a:endParaRPr kumimoji="1" lang="ja-JP" altLang="en-US" dirty="0"/>
          </a:p>
        </p:txBody>
      </p:sp>
      <p:sp>
        <p:nvSpPr>
          <p:cNvPr id="3" name="正方形/長方形 2"/>
          <p:cNvSpPr/>
          <p:nvPr/>
        </p:nvSpPr>
        <p:spPr>
          <a:xfrm>
            <a:off x="342899" y="-279311"/>
            <a:ext cx="11687175" cy="1220847"/>
          </a:xfrm>
          <a:prstGeom prst="rect">
            <a:avLst/>
          </a:prstGeom>
          <a:ln w="6350">
            <a:solidFill>
              <a:schemeClr val="tx1"/>
            </a:solidFill>
            <a:prstDash val="sysDot"/>
          </a:ln>
        </p:spPr>
        <p:txBody>
          <a:bodyPr wrap="square" anchor="ctr" anchorCtr="0">
            <a:spAutoFit/>
          </a:bodyPr>
          <a:lstStyle/>
          <a:p>
            <a:pPr marL="271463" lvl="0" indent="171450">
              <a:lnSpc>
                <a:spcPts val="2200"/>
              </a:lnSpc>
            </a:pPr>
            <a:endParaRPr lang="en-US" altLang="ja-JP" sz="2000" dirty="0" smtClean="0">
              <a:solidFill>
                <a:prstClr val="black"/>
              </a:solidFill>
            </a:endParaRPr>
          </a:p>
          <a:p>
            <a:pPr marL="185738" lvl="0">
              <a:lnSpc>
                <a:spcPts val="2200"/>
              </a:lnSpc>
            </a:pPr>
            <a:r>
              <a:rPr lang="ja-JP" altLang="en-US" sz="2000" dirty="0" smtClean="0">
                <a:solidFill>
                  <a:prstClr val="black"/>
                </a:solidFill>
              </a:rPr>
              <a:t>する</a:t>
            </a:r>
            <a:r>
              <a:rPr lang="ja-JP" altLang="en-US" sz="2000" dirty="0">
                <a:solidFill>
                  <a:prstClr val="black"/>
                </a:solidFill>
              </a:rPr>
              <a:t>ケアの演習等を定期的（年</a:t>
            </a:r>
            <a:r>
              <a:rPr lang="en-US" altLang="ja-JP" sz="2000" dirty="0">
                <a:solidFill>
                  <a:prstClr val="black"/>
                </a:solidFill>
              </a:rPr>
              <a:t>1</a:t>
            </a:r>
            <a:r>
              <a:rPr lang="ja-JP" altLang="en-US" sz="2000" dirty="0">
                <a:solidFill>
                  <a:prstClr val="black"/>
                </a:solidFill>
              </a:rPr>
              <a:t>回以上）に実施するものとする。</a:t>
            </a:r>
          </a:p>
          <a:p>
            <a:pPr marL="185738" lvl="0" indent="-185738">
              <a:lnSpc>
                <a:spcPts val="2200"/>
              </a:lnSpc>
            </a:pPr>
            <a:r>
              <a:rPr lang="en-US" altLang="ja-JP" sz="2000" dirty="0">
                <a:solidFill>
                  <a:prstClr val="black"/>
                </a:solidFill>
              </a:rPr>
              <a:t>※</a:t>
            </a:r>
            <a:r>
              <a:rPr lang="ja-JP" altLang="en-US" sz="2000" dirty="0">
                <a:solidFill>
                  <a:prstClr val="black"/>
                </a:solidFill>
              </a:rPr>
              <a:t> 感染症の業務継続計画に係る訓練については、感染症の予防及びまん延の防止のための訓練と一体的に実施することができる。</a:t>
            </a:r>
          </a:p>
        </p:txBody>
      </p:sp>
      <p:sp>
        <p:nvSpPr>
          <p:cNvPr id="4" name="正方形/長方形 3"/>
          <p:cNvSpPr/>
          <p:nvPr/>
        </p:nvSpPr>
        <p:spPr>
          <a:xfrm>
            <a:off x="0" y="970736"/>
            <a:ext cx="12163425" cy="4708981"/>
          </a:xfrm>
          <a:prstGeom prst="rect">
            <a:avLst/>
          </a:prstGeom>
        </p:spPr>
        <p:txBody>
          <a:bodyPr wrap="square" bIns="0">
            <a:spAutoFit/>
          </a:bodyPr>
          <a:lstStyle/>
          <a:p>
            <a:pPr marL="442913" indent="-257175"/>
            <a:r>
              <a:rPr lang="ja-JP" altLang="en-US" sz="2000" dirty="0" smtClean="0"/>
              <a:t>③ 事</a:t>
            </a:r>
            <a:r>
              <a:rPr lang="ja-JP" altLang="en-US" sz="2000" dirty="0"/>
              <a:t>業者は、定期的に業務継続計画の見直しを行い、必要に応じて業務継続計画の変更を</a:t>
            </a:r>
            <a:r>
              <a:rPr lang="ja-JP" altLang="en-US" sz="2000" dirty="0" smtClean="0"/>
              <a:t>行うこと。</a:t>
            </a:r>
            <a:endParaRPr lang="en-US" altLang="ja-JP" sz="2000" dirty="0" smtClean="0"/>
          </a:p>
          <a:p>
            <a:pPr marL="442913" indent="-257175"/>
            <a:endParaRPr lang="en-US" altLang="ja-JP" sz="1400" dirty="0"/>
          </a:p>
          <a:p>
            <a:pPr marL="3948113" indent="-3948113"/>
            <a:r>
              <a:rPr lang="ja-JP" altLang="en-US" sz="2000" b="1" dirty="0"/>
              <a:t>（２０）定員の遵守</a:t>
            </a:r>
            <a:r>
              <a:rPr lang="en-US" altLang="ja-JP" sz="2000" b="1" dirty="0"/>
              <a:t>【</a:t>
            </a:r>
            <a:r>
              <a:rPr lang="ja-JP" altLang="en-US" sz="2000" b="1" dirty="0"/>
              <a:t>第</a:t>
            </a:r>
            <a:r>
              <a:rPr lang="en-US" altLang="ja-JP" sz="2000" b="1" dirty="0"/>
              <a:t>31</a:t>
            </a:r>
            <a:r>
              <a:rPr lang="ja-JP" altLang="en-US" sz="2000" b="1" dirty="0"/>
              <a:t>条</a:t>
            </a:r>
            <a:r>
              <a:rPr lang="en-US" altLang="ja-JP" sz="2000" b="1" dirty="0"/>
              <a:t>】</a:t>
            </a:r>
          </a:p>
          <a:p>
            <a:pPr marL="263525" indent="179388"/>
            <a:r>
              <a:rPr lang="ja-JP" altLang="en-US" sz="2000" dirty="0"/>
              <a:t>事業者は、利用定員を超えてサービスの提供を行ってはならない。</a:t>
            </a:r>
            <a:endParaRPr lang="en-US" altLang="ja-JP" sz="2000" dirty="0"/>
          </a:p>
          <a:p>
            <a:pPr marL="263525" indent="179388"/>
            <a:r>
              <a:rPr lang="ja-JP" altLang="en-US" sz="2000" dirty="0"/>
              <a:t>ただし、災害その他やむを得ない事情がある場合は、この限りではない</a:t>
            </a:r>
            <a:r>
              <a:rPr lang="ja-JP" altLang="en-US" sz="2000" dirty="0" smtClean="0"/>
              <a:t>。</a:t>
            </a:r>
            <a:endParaRPr lang="en-US" altLang="ja-JP" sz="2000" dirty="0" smtClean="0"/>
          </a:p>
          <a:p>
            <a:pPr marL="263525" indent="179388"/>
            <a:endParaRPr lang="en-US" altLang="ja-JP" sz="1400" dirty="0"/>
          </a:p>
          <a:p>
            <a:r>
              <a:rPr lang="ja-JP" altLang="en-US" sz="2000" b="1" dirty="0"/>
              <a:t>（２１）非常災害対策</a:t>
            </a:r>
            <a:r>
              <a:rPr lang="en-US" altLang="ja-JP" sz="2000" b="1" dirty="0"/>
              <a:t>【32</a:t>
            </a:r>
            <a:r>
              <a:rPr lang="ja-JP" altLang="en-US" sz="2000" b="1" dirty="0"/>
              <a:t>条</a:t>
            </a:r>
            <a:r>
              <a:rPr lang="en-US" altLang="ja-JP" sz="2000" b="1" dirty="0"/>
              <a:t>】</a:t>
            </a:r>
          </a:p>
          <a:p>
            <a:pPr marL="442913" indent="-179388"/>
            <a:r>
              <a:rPr lang="ja-JP" altLang="en-US" sz="2000" dirty="0" smtClean="0"/>
              <a:t>① 事</a:t>
            </a:r>
            <a:r>
              <a:rPr lang="ja-JP" altLang="en-US" sz="2000" dirty="0"/>
              <a:t>業者は、非常災害に関する具体的計画を立て、非常災害時の関係機関への通報及び連携体制を整備し、それらを定期的に従業者に周知するとともに、定期的に避難、救出その他必要な訓練を行わなければならない</a:t>
            </a:r>
            <a:r>
              <a:rPr lang="ja-JP" altLang="en-US" sz="2000" dirty="0" smtClean="0"/>
              <a:t>。</a:t>
            </a:r>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en-US" altLang="ja-JP" sz="800" dirty="0" smtClean="0"/>
          </a:p>
          <a:p>
            <a:pPr marL="442913" indent="-179388"/>
            <a:r>
              <a:rPr lang="ja-JP" altLang="en-US" sz="2000" dirty="0" smtClean="0"/>
              <a:t>② 事</a:t>
            </a:r>
            <a:r>
              <a:rPr lang="ja-JP" altLang="en-US" sz="2000" dirty="0"/>
              <a:t>業者は</a:t>
            </a:r>
            <a:r>
              <a:rPr lang="ja-JP" altLang="en-US" sz="2000" dirty="0" smtClean="0"/>
              <a:t>、訓練</a:t>
            </a:r>
            <a:r>
              <a:rPr lang="ja-JP" altLang="en-US" sz="2000" dirty="0"/>
              <a:t>の実施に当たって、地域住民の参加が得られるよう連携に努めること</a:t>
            </a:r>
            <a:r>
              <a:rPr lang="ja-JP" altLang="en-US" sz="2000" dirty="0" smtClean="0"/>
              <a:t>。</a:t>
            </a:r>
            <a:endParaRPr lang="en-US" altLang="ja-JP" sz="2000" dirty="0"/>
          </a:p>
        </p:txBody>
      </p:sp>
      <p:sp>
        <p:nvSpPr>
          <p:cNvPr id="5" name="正方形/長方形 4"/>
          <p:cNvSpPr/>
          <p:nvPr/>
        </p:nvSpPr>
        <p:spPr>
          <a:xfrm>
            <a:off x="507206" y="3851712"/>
            <a:ext cx="11537156" cy="1323439"/>
          </a:xfrm>
          <a:prstGeom prst="rect">
            <a:avLst/>
          </a:prstGeom>
          <a:ln w="6350">
            <a:solidFill>
              <a:schemeClr val="tx1"/>
            </a:solidFill>
            <a:prstDash val="sysDot"/>
          </a:ln>
        </p:spPr>
        <p:txBody>
          <a:bodyPr wrap="square" anchor="ctr" anchorCtr="0">
            <a:spAutoFit/>
          </a:bodyPr>
          <a:lstStyle/>
          <a:p>
            <a:pPr marL="271463" lvl="0" indent="-271463"/>
            <a:r>
              <a:rPr lang="en-US" altLang="ja-JP" sz="2000" dirty="0" smtClean="0">
                <a:solidFill>
                  <a:prstClr val="black"/>
                </a:solidFill>
              </a:rPr>
              <a:t>※ </a:t>
            </a:r>
            <a:r>
              <a:rPr lang="ja-JP" altLang="en-US" sz="2000" dirty="0" smtClean="0">
                <a:solidFill>
                  <a:prstClr val="black"/>
                </a:solidFill>
              </a:rPr>
              <a:t>非常</a:t>
            </a:r>
            <a:r>
              <a:rPr lang="ja-JP" altLang="en-US" sz="2000" dirty="0">
                <a:solidFill>
                  <a:prstClr val="black"/>
                </a:solidFill>
              </a:rPr>
              <a:t>災害に関する具体的</a:t>
            </a:r>
            <a:r>
              <a:rPr lang="ja-JP" altLang="en-US" sz="2000" dirty="0" smtClean="0">
                <a:solidFill>
                  <a:prstClr val="black"/>
                </a:solidFill>
              </a:rPr>
              <a:t>計画とは、消防法に規定する消防計画（これに準ずる計画を含む）及び風水害、地震等の災害に対処するための計画をいう。</a:t>
            </a:r>
            <a:endParaRPr lang="en-US" altLang="ja-JP" sz="2000" dirty="0">
              <a:solidFill>
                <a:prstClr val="black"/>
              </a:solidFill>
            </a:endParaRPr>
          </a:p>
          <a:p>
            <a:pPr marL="271463" lvl="0" indent="-271463"/>
            <a:r>
              <a:rPr lang="en-US" altLang="ja-JP" sz="2000" dirty="0">
                <a:solidFill>
                  <a:prstClr val="black"/>
                </a:solidFill>
              </a:rPr>
              <a:t>※ </a:t>
            </a:r>
            <a:r>
              <a:rPr lang="ja-JP" altLang="en-US" sz="2000" dirty="0">
                <a:solidFill>
                  <a:prstClr val="black"/>
                </a:solidFill>
              </a:rPr>
              <a:t>防火管理者を置かなくてもよいこととされている事業所においても、防火管理についての責任者を定め、その者に消防計画に準ずる計画の樹立等の業務を行わせるものとする。</a:t>
            </a:r>
          </a:p>
        </p:txBody>
      </p:sp>
      <p:sp>
        <p:nvSpPr>
          <p:cNvPr id="6" name="正方形/長方形 5"/>
          <p:cNvSpPr/>
          <p:nvPr/>
        </p:nvSpPr>
        <p:spPr>
          <a:xfrm>
            <a:off x="492917" y="5523180"/>
            <a:ext cx="11551445" cy="1323439"/>
          </a:xfrm>
          <a:prstGeom prst="rect">
            <a:avLst/>
          </a:prstGeom>
          <a:ln w="6350">
            <a:solidFill>
              <a:schemeClr val="tx1"/>
            </a:solidFill>
            <a:prstDash val="sysDot"/>
          </a:ln>
        </p:spPr>
        <p:txBody>
          <a:bodyPr wrap="square" anchor="ctr" anchorCtr="0">
            <a:spAutoFit/>
          </a:bodyPr>
          <a:lstStyle/>
          <a:p>
            <a:pPr lvl="0" indent="185738"/>
            <a:r>
              <a:rPr lang="ja-JP" altLang="en-US" sz="2000" dirty="0" smtClean="0">
                <a:solidFill>
                  <a:prstClr val="black"/>
                </a:solidFill>
              </a:rPr>
              <a:t>地域</a:t>
            </a:r>
            <a:r>
              <a:rPr lang="ja-JP" altLang="en-US" sz="2000" dirty="0">
                <a:solidFill>
                  <a:prstClr val="black"/>
                </a:solidFill>
              </a:rPr>
              <a:t>住民の代表者等により構成される運営推進会議を活用し、日頃から地域住民との密接な連携体制を確保するなど、訓練の実施に協力を得られる体制づくりに努めること。</a:t>
            </a:r>
            <a:endParaRPr lang="en-US" altLang="ja-JP" sz="2000" dirty="0">
              <a:solidFill>
                <a:prstClr val="black"/>
              </a:solidFill>
            </a:endParaRPr>
          </a:p>
          <a:p>
            <a:pPr lvl="0" indent="185738"/>
            <a:r>
              <a:rPr lang="ja-JP" altLang="en-US" sz="2000" dirty="0">
                <a:solidFill>
                  <a:prstClr val="black"/>
                </a:solidFill>
              </a:rPr>
              <a:t>訓練の実施に当たっては、消防関係者の参加を促し、具体的な指示を仰ぐなど、より実効性のあるものとすること。</a:t>
            </a:r>
          </a:p>
        </p:txBody>
      </p:sp>
    </p:spTree>
    <p:extLst>
      <p:ext uri="{BB962C8B-B14F-4D97-AF65-F5344CB8AC3E}">
        <p14:creationId xmlns:p14="http://schemas.microsoft.com/office/powerpoint/2010/main" val="23609233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41020" y="6385051"/>
            <a:ext cx="2743200" cy="365125"/>
          </a:xfrm>
        </p:spPr>
        <p:txBody>
          <a:bodyPr/>
          <a:lstStyle/>
          <a:p>
            <a:fld id="{41D9830F-53EB-46B6-9EC0-C4C68F82A889}" type="slidenum">
              <a:rPr kumimoji="1" lang="ja-JP" altLang="en-US" smtClean="0"/>
              <a:t>53</a:t>
            </a:fld>
            <a:endParaRPr kumimoji="1" lang="ja-JP" altLang="en-US" dirty="0"/>
          </a:p>
        </p:txBody>
      </p:sp>
      <p:sp>
        <p:nvSpPr>
          <p:cNvPr id="3" name="正方形/長方形 2"/>
          <p:cNvSpPr/>
          <p:nvPr/>
        </p:nvSpPr>
        <p:spPr>
          <a:xfrm>
            <a:off x="0" y="0"/>
            <a:ext cx="12192000" cy="5632311"/>
          </a:xfrm>
          <a:prstGeom prst="rect">
            <a:avLst/>
          </a:prstGeom>
        </p:spPr>
        <p:txBody>
          <a:bodyPr wrap="square">
            <a:spAutoFit/>
          </a:bodyPr>
          <a:lstStyle/>
          <a:p>
            <a:r>
              <a:rPr lang="ja-JP" altLang="en-US" sz="2000" b="1" dirty="0" smtClean="0"/>
              <a:t>（２２）</a:t>
            </a:r>
            <a:r>
              <a:rPr lang="ja-JP" altLang="en-US" sz="2000" b="1" dirty="0"/>
              <a:t>衛生管理等</a:t>
            </a:r>
            <a:r>
              <a:rPr lang="en-US" altLang="ja-JP" sz="2000" b="1" dirty="0"/>
              <a:t>【</a:t>
            </a:r>
            <a:r>
              <a:rPr lang="ja-JP" altLang="en-US" sz="2000" b="1" dirty="0"/>
              <a:t>第</a:t>
            </a:r>
            <a:r>
              <a:rPr lang="en-US" altLang="ja-JP" sz="2000" b="1" dirty="0"/>
              <a:t>33</a:t>
            </a:r>
            <a:r>
              <a:rPr lang="ja-JP" altLang="en-US" sz="2000" b="1" dirty="0"/>
              <a:t>条</a:t>
            </a:r>
            <a:r>
              <a:rPr lang="en-US" altLang="ja-JP" sz="2000" b="1" dirty="0"/>
              <a:t>】</a:t>
            </a:r>
          </a:p>
          <a:p>
            <a:pPr marL="442913" indent="-179388"/>
            <a:r>
              <a:rPr lang="ja-JP" altLang="en-US" sz="2000" dirty="0" smtClean="0"/>
              <a:t>① 事</a:t>
            </a:r>
            <a:r>
              <a:rPr lang="ja-JP" altLang="en-US" sz="2000" dirty="0"/>
              <a:t>業者は、利用者の使用する施設、食器その他の設備又は飲用に供する水について、衛生的な管理に努め、又は</a:t>
            </a:r>
            <a:r>
              <a:rPr lang="ja-JP" altLang="en-US" sz="2000" dirty="0" smtClean="0"/>
              <a:t>衛生上必要</a:t>
            </a:r>
            <a:r>
              <a:rPr lang="ja-JP" altLang="en-US" sz="2000" dirty="0"/>
              <a:t>な措置を講じなければならない。</a:t>
            </a:r>
          </a:p>
          <a:p>
            <a:pPr marL="442913" indent="-179388"/>
            <a:r>
              <a:rPr lang="ja-JP" altLang="en-US" sz="2000" dirty="0" smtClean="0"/>
              <a:t>② 事</a:t>
            </a:r>
            <a:r>
              <a:rPr lang="ja-JP" altLang="en-US" sz="2000" dirty="0"/>
              <a:t>業者は、事業所において感染症が発生</a:t>
            </a:r>
            <a:r>
              <a:rPr lang="ja-JP" altLang="en-US" sz="2000" dirty="0" smtClean="0"/>
              <a:t>し、又</a:t>
            </a:r>
            <a:r>
              <a:rPr lang="ja-JP" altLang="en-US" sz="2000" dirty="0"/>
              <a:t>はまん延しないよう</a:t>
            </a:r>
            <a:r>
              <a:rPr lang="ja-JP" altLang="en-US" sz="2000" dirty="0" smtClean="0"/>
              <a:t>に、次に掲げる措置を講じなければならない。</a:t>
            </a:r>
            <a:endParaRPr lang="en-US" altLang="ja-JP" sz="2000" dirty="0" smtClean="0"/>
          </a:p>
          <a:p>
            <a:pPr marL="271463">
              <a:tabLst>
                <a:tab pos="442913" algn="l"/>
                <a:tab pos="542925" algn="l"/>
              </a:tabLst>
            </a:pPr>
            <a:r>
              <a:rPr lang="en-US" altLang="ja-JP" sz="2000" dirty="0" smtClean="0"/>
              <a:t>ⅰ</a:t>
            </a:r>
            <a:r>
              <a:rPr lang="ja-JP" altLang="en-US" sz="2000" dirty="0" smtClean="0"/>
              <a:t>）感染症</a:t>
            </a:r>
            <a:r>
              <a:rPr lang="ja-JP" altLang="en-US" sz="2000" dirty="0"/>
              <a:t>の予防及びまん延の防止のための対策を検討する委員会の</a:t>
            </a:r>
            <a:r>
              <a:rPr lang="ja-JP" altLang="en-US" sz="2000" dirty="0" smtClean="0"/>
              <a:t>開催</a:t>
            </a:r>
            <a:endParaRPr lang="en-US" altLang="ja-JP" sz="2000" dirty="0" smtClean="0"/>
          </a:p>
          <a:p>
            <a:pPr marL="449263">
              <a:tabLst>
                <a:tab pos="449263" algn="l"/>
              </a:tabLst>
            </a:pPr>
            <a:endParaRPr lang="en-US" altLang="ja-JP" sz="2000" dirty="0"/>
          </a:p>
          <a:p>
            <a:pPr marL="449263">
              <a:tabLst>
                <a:tab pos="449263" algn="l"/>
                <a:tab pos="10315575" algn="l"/>
              </a:tabLst>
            </a:pPr>
            <a:endParaRPr lang="en-US" altLang="ja-JP" sz="2000" dirty="0" smtClean="0"/>
          </a:p>
          <a:p>
            <a:pPr marL="449263">
              <a:tabLst>
                <a:tab pos="449263" algn="l"/>
              </a:tabLst>
            </a:pPr>
            <a:endParaRPr lang="en-US" altLang="ja-JP" sz="2000" dirty="0"/>
          </a:p>
          <a:p>
            <a:pPr marL="449263">
              <a:tabLst>
                <a:tab pos="449263" algn="l"/>
              </a:tabLst>
            </a:pPr>
            <a:endParaRPr lang="en-US" altLang="ja-JP" sz="2000" dirty="0" smtClean="0"/>
          </a:p>
          <a:p>
            <a:pPr marL="449263">
              <a:tabLst>
                <a:tab pos="449263" algn="l"/>
              </a:tabLst>
            </a:pPr>
            <a:endParaRPr lang="en-US" altLang="ja-JP" sz="2000" dirty="0"/>
          </a:p>
          <a:p>
            <a:pPr marL="449263">
              <a:tabLst>
                <a:tab pos="449263" algn="l"/>
              </a:tabLst>
            </a:pPr>
            <a:endParaRPr lang="en-US" altLang="ja-JP" sz="2000" dirty="0" smtClean="0"/>
          </a:p>
          <a:p>
            <a:pPr marL="449263">
              <a:tabLst>
                <a:tab pos="449263" algn="l"/>
              </a:tabLst>
            </a:pPr>
            <a:endParaRPr lang="en-US" altLang="ja-JP" sz="2000" dirty="0"/>
          </a:p>
          <a:p>
            <a:pPr marL="449263">
              <a:tabLst>
                <a:tab pos="449263" algn="l"/>
              </a:tabLst>
            </a:pPr>
            <a:endParaRPr lang="en-US" altLang="ja-JP" sz="2000" dirty="0" smtClean="0"/>
          </a:p>
          <a:p>
            <a:pPr marL="449263">
              <a:tabLst>
                <a:tab pos="449263" algn="l"/>
              </a:tabLst>
            </a:pPr>
            <a:endParaRPr lang="en-US" altLang="ja-JP" dirty="0"/>
          </a:p>
          <a:p>
            <a:pPr marL="357188" indent="-85725">
              <a:tabLst>
                <a:tab pos="357188" algn="l"/>
              </a:tabLst>
            </a:pPr>
            <a:r>
              <a:rPr lang="en-US" altLang="ja-JP" sz="2000" dirty="0" smtClean="0"/>
              <a:t>ⅱ</a:t>
            </a:r>
            <a:r>
              <a:rPr lang="ja-JP" altLang="en-US" sz="2000" dirty="0" smtClean="0"/>
              <a:t>）事業所</a:t>
            </a:r>
            <a:r>
              <a:rPr lang="ja-JP" altLang="en-US" sz="2000" dirty="0"/>
              <a:t>における感染症の予防及びまん延の防止のための指針の整備</a:t>
            </a:r>
            <a:endParaRPr lang="en-US" altLang="ja-JP" sz="2000" dirty="0" smtClean="0"/>
          </a:p>
          <a:p>
            <a:pPr marL="449263">
              <a:tabLst>
                <a:tab pos="449263" algn="l"/>
              </a:tabLst>
            </a:pPr>
            <a:endParaRPr lang="en-US" altLang="ja-JP" sz="2000" dirty="0"/>
          </a:p>
          <a:p>
            <a:pPr marL="449263">
              <a:tabLst>
                <a:tab pos="449263" algn="l"/>
              </a:tabLst>
            </a:pPr>
            <a:endParaRPr lang="ja-JP" altLang="en-US" sz="2000" dirty="0"/>
          </a:p>
        </p:txBody>
      </p:sp>
      <p:sp>
        <p:nvSpPr>
          <p:cNvPr id="4" name="正方形/長方形 3"/>
          <p:cNvSpPr/>
          <p:nvPr/>
        </p:nvSpPr>
        <p:spPr>
          <a:xfrm>
            <a:off x="625645" y="1867554"/>
            <a:ext cx="11458575" cy="2649943"/>
          </a:xfrm>
          <a:prstGeom prst="rect">
            <a:avLst/>
          </a:prstGeom>
          <a:ln>
            <a:solidFill>
              <a:schemeClr val="tx1"/>
            </a:solidFill>
          </a:ln>
        </p:spPr>
        <p:txBody>
          <a:bodyPr wrap="square" tIns="72000" bIns="0" anchor="ctr" anchorCtr="0">
            <a:spAutoFit/>
          </a:bodyPr>
          <a:lstStyle/>
          <a:p>
            <a:pPr defTabSz="900113">
              <a:lnSpc>
                <a:spcPts val="2200"/>
              </a:lnSpc>
              <a:tabLst>
                <a:tab pos="720725" algn="l"/>
              </a:tabLst>
            </a:pPr>
            <a:r>
              <a:rPr lang="ja-JP" altLang="en-US" sz="2000" dirty="0"/>
              <a:t>（感染対策委員会の構成メンバー</a:t>
            </a:r>
            <a:r>
              <a:rPr lang="ja-JP" altLang="en-US" sz="2000" dirty="0" smtClean="0"/>
              <a:t>）</a:t>
            </a:r>
            <a:endParaRPr lang="en-US" altLang="ja-JP" sz="2000" dirty="0" smtClean="0"/>
          </a:p>
          <a:p>
            <a:pPr marL="179388" indent="-179388" defTabSz="900113">
              <a:lnSpc>
                <a:spcPts val="2200"/>
              </a:lnSpc>
              <a:tabLst>
                <a:tab pos="720725" algn="l"/>
              </a:tabLst>
            </a:pPr>
            <a:r>
              <a:rPr lang="ja-JP" altLang="en-US" sz="2000" dirty="0" smtClean="0"/>
              <a:t>・感染</a:t>
            </a:r>
            <a:r>
              <a:rPr lang="ja-JP" altLang="en-US" sz="2000" dirty="0"/>
              <a:t>対策の知識を有する者を含む、</a:t>
            </a:r>
            <a:r>
              <a:rPr lang="ja-JP" altLang="en-US" sz="2000" dirty="0" smtClean="0"/>
              <a:t>幅広い職種</a:t>
            </a:r>
            <a:r>
              <a:rPr lang="ja-JP" altLang="en-US" sz="2000" dirty="0"/>
              <a:t>により構成することが望ましく、特に感染症対策の知識を有する者については、外部の者も含め、積極的に参画を得ることが望ましい</a:t>
            </a:r>
            <a:r>
              <a:rPr lang="ja-JP" altLang="en-US" sz="2000" dirty="0" smtClean="0"/>
              <a:t>。</a:t>
            </a:r>
            <a:endParaRPr lang="en-US" altLang="ja-JP" sz="2000" dirty="0"/>
          </a:p>
          <a:p>
            <a:pPr marL="179388" indent="-179388" defTabSz="900113">
              <a:lnSpc>
                <a:spcPts val="2200"/>
              </a:lnSpc>
              <a:tabLst>
                <a:tab pos="720725" algn="l"/>
              </a:tabLst>
            </a:pPr>
            <a:r>
              <a:rPr lang="ja-JP" altLang="en-US" sz="2000" dirty="0" smtClean="0"/>
              <a:t>・構成</a:t>
            </a:r>
            <a:r>
              <a:rPr lang="ja-JP" altLang="en-US" sz="2000" dirty="0"/>
              <a:t>メンバーの責任及び役割分担を明確にするとともに、感染対策担当者を決めておく</a:t>
            </a:r>
            <a:r>
              <a:rPr lang="ja-JP" altLang="en-US" sz="2000" dirty="0" smtClean="0"/>
              <a:t>こと。</a:t>
            </a:r>
            <a:endParaRPr lang="en-US" altLang="ja-JP" sz="2000" dirty="0"/>
          </a:p>
          <a:p>
            <a:pPr defTabSz="900113">
              <a:lnSpc>
                <a:spcPts val="2200"/>
              </a:lnSpc>
            </a:pPr>
            <a:r>
              <a:rPr lang="ja-JP" altLang="en-US" sz="2000" dirty="0" smtClean="0"/>
              <a:t>（</a:t>
            </a:r>
            <a:r>
              <a:rPr lang="ja-JP" altLang="en-US" sz="2000" dirty="0"/>
              <a:t>開催頻度）</a:t>
            </a:r>
            <a:endParaRPr lang="en-US" altLang="ja-JP" sz="2000" dirty="0"/>
          </a:p>
          <a:p>
            <a:pPr marL="271463" indent="-271463">
              <a:lnSpc>
                <a:spcPts val="2200"/>
              </a:lnSpc>
            </a:pPr>
            <a:r>
              <a:rPr lang="ja-JP" altLang="en-US" sz="2000" dirty="0"/>
              <a:t>・</a:t>
            </a:r>
            <a:r>
              <a:rPr lang="ja-JP" altLang="en-US" sz="2000" dirty="0" smtClean="0"/>
              <a:t>利用者</a:t>
            </a:r>
            <a:r>
              <a:rPr lang="ja-JP" altLang="en-US" sz="2000" dirty="0"/>
              <a:t>の状況など事業所の状況に応じて、おおむね</a:t>
            </a:r>
            <a:r>
              <a:rPr lang="ja-JP" altLang="en-US" sz="2000" u="sng" dirty="0"/>
              <a:t>６月に１回</a:t>
            </a:r>
            <a:r>
              <a:rPr lang="ja-JP" altLang="en-US" sz="2000" u="sng" dirty="0" smtClean="0"/>
              <a:t>以上定期的</a:t>
            </a:r>
            <a:r>
              <a:rPr lang="ja-JP" altLang="en-US" sz="2000" dirty="0"/>
              <a:t>に</a:t>
            </a:r>
            <a:r>
              <a:rPr lang="ja-JP" altLang="en-US" sz="2000" dirty="0" smtClean="0"/>
              <a:t>開催し、その結果を従業者に周知徹底する。</a:t>
            </a:r>
            <a:endParaRPr lang="en-US" altLang="ja-JP" sz="2000" dirty="0" smtClean="0"/>
          </a:p>
          <a:p>
            <a:pPr marL="271463" indent="-271463">
              <a:lnSpc>
                <a:spcPts val="2200"/>
              </a:lnSpc>
            </a:pPr>
            <a:r>
              <a:rPr lang="ja-JP" altLang="en-US" sz="2000" dirty="0"/>
              <a:t>・</a:t>
            </a:r>
            <a:r>
              <a:rPr lang="ja-JP" altLang="en-US" sz="2000" dirty="0" smtClean="0"/>
              <a:t>感染症</a:t>
            </a:r>
            <a:r>
              <a:rPr lang="ja-JP" altLang="en-US" sz="2000" dirty="0"/>
              <a:t>が流行する時期等を勘案して必要に応じ随時開催する必要がある。</a:t>
            </a:r>
            <a:endParaRPr lang="en-US" altLang="ja-JP" sz="2000" dirty="0"/>
          </a:p>
          <a:p>
            <a:pPr marL="271463" indent="-271463">
              <a:lnSpc>
                <a:spcPts val="2200"/>
              </a:lnSpc>
            </a:pPr>
            <a:r>
              <a:rPr lang="en-US" altLang="ja-JP" sz="2000" dirty="0" smtClean="0"/>
              <a:t>※ </a:t>
            </a:r>
            <a:r>
              <a:rPr lang="ja-JP" altLang="en-US" sz="2000" dirty="0" smtClean="0"/>
              <a:t>感染</a:t>
            </a:r>
            <a:r>
              <a:rPr lang="ja-JP" altLang="en-US" sz="2000" dirty="0"/>
              <a:t>対策委員会はテレビ電話装置等を活用して行うことができる</a:t>
            </a:r>
            <a:r>
              <a:rPr lang="ja-JP" altLang="en-US" sz="2000" dirty="0" smtClean="0"/>
              <a:t>。</a:t>
            </a:r>
            <a:endParaRPr lang="en-US" altLang="ja-JP" sz="2000" dirty="0"/>
          </a:p>
        </p:txBody>
      </p:sp>
      <p:sp>
        <p:nvSpPr>
          <p:cNvPr id="5" name="正方形/長方形 4"/>
          <p:cNvSpPr/>
          <p:nvPr/>
        </p:nvSpPr>
        <p:spPr>
          <a:xfrm>
            <a:off x="625644" y="4884005"/>
            <a:ext cx="11458575" cy="2047603"/>
          </a:xfrm>
          <a:prstGeom prst="rect">
            <a:avLst/>
          </a:prstGeom>
          <a:ln w="6350">
            <a:solidFill>
              <a:schemeClr val="tx1"/>
            </a:solidFill>
            <a:prstDash val="sysDot"/>
          </a:ln>
        </p:spPr>
        <p:txBody>
          <a:bodyPr wrap="square" tIns="36000" bIns="0" anchor="ctr" anchorCtr="0">
            <a:spAutoFit/>
          </a:bodyPr>
          <a:lstStyle/>
          <a:p>
            <a:pPr>
              <a:lnSpc>
                <a:spcPts val="2200"/>
              </a:lnSpc>
            </a:pPr>
            <a:r>
              <a:rPr lang="ja-JP" altLang="en-US" sz="2000" dirty="0"/>
              <a:t>（平常時の対策）</a:t>
            </a:r>
          </a:p>
          <a:p>
            <a:pPr marL="271463">
              <a:lnSpc>
                <a:spcPts val="2200"/>
              </a:lnSpc>
            </a:pPr>
            <a:r>
              <a:rPr lang="ja-JP" altLang="en-US" sz="2000" dirty="0" smtClean="0"/>
              <a:t>・事業</a:t>
            </a:r>
            <a:r>
              <a:rPr lang="ja-JP" altLang="en-US" sz="2000" dirty="0"/>
              <a:t>所内の衛生</a:t>
            </a:r>
            <a:r>
              <a:rPr lang="ja-JP" altLang="en-US" sz="2000" dirty="0" smtClean="0"/>
              <a:t>管理</a:t>
            </a:r>
            <a:r>
              <a:rPr lang="ja-JP" altLang="en-US" sz="2000" dirty="0"/>
              <a:t>（</a:t>
            </a:r>
            <a:r>
              <a:rPr lang="ja-JP" altLang="en-US" sz="2000" dirty="0" smtClean="0"/>
              <a:t>環境</a:t>
            </a:r>
            <a:r>
              <a:rPr lang="ja-JP" altLang="en-US" sz="2000" dirty="0"/>
              <a:t>の整備</a:t>
            </a:r>
            <a:r>
              <a:rPr lang="ja-JP" altLang="en-US" sz="2000" dirty="0" smtClean="0"/>
              <a:t>等</a:t>
            </a:r>
            <a:r>
              <a:rPr lang="en-US" altLang="ja-JP" sz="2000" dirty="0" smtClean="0"/>
              <a:t>)</a:t>
            </a:r>
            <a:r>
              <a:rPr lang="ja-JP" altLang="en-US" sz="2000" dirty="0" err="1" smtClean="0"/>
              <a:t>、</a:t>
            </a:r>
            <a:r>
              <a:rPr lang="ja-JP" altLang="en-US" sz="2000" dirty="0"/>
              <a:t>ケアにかかる感染症</a:t>
            </a:r>
            <a:r>
              <a:rPr lang="ja-JP" altLang="en-US" sz="2000" dirty="0" smtClean="0"/>
              <a:t>対策</a:t>
            </a:r>
            <a:r>
              <a:rPr lang="en-US" altLang="ja-JP" sz="2000" dirty="0" smtClean="0"/>
              <a:t>(</a:t>
            </a:r>
            <a:r>
              <a:rPr lang="ja-JP" altLang="en-US" sz="2000" dirty="0" smtClean="0"/>
              <a:t>手洗い</a:t>
            </a:r>
            <a:r>
              <a:rPr lang="ja-JP" altLang="en-US" sz="2000" dirty="0"/>
              <a:t>、標準的な予防策）等</a:t>
            </a:r>
            <a:endParaRPr lang="en-US" altLang="ja-JP" sz="2000" dirty="0"/>
          </a:p>
          <a:p>
            <a:pPr defTabSz="900113">
              <a:lnSpc>
                <a:spcPts val="2200"/>
              </a:lnSpc>
              <a:tabLst>
                <a:tab pos="85725" algn="l"/>
                <a:tab pos="720725" algn="l"/>
              </a:tabLst>
            </a:pPr>
            <a:r>
              <a:rPr lang="ja-JP" altLang="en-US" sz="2000" dirty="0"/>
              <a:t>（発生時の対応</a:t>
            </a:r>
            <a:r>
              <a:rPr lang="ja-JP" altLang="en-US" sz="2000" dirty="0" smtClean="0"/>
              <a:t>）</a:t>
            </a:r>
            <a:endParaRPr lang="en-US" altLang="ja-JP" sz="2000" dirty="0" smtClean="0"/>
          </a:p>
          <a:p>
            <a:pPr marL="442913" indent="-185738" defTabSz="900113">
              <a:lnSpc>
                <a:spcPts val="2200"/>
              </a:lnSpc>
              <a:tabLst>
                <a:tab pos="85725" algn="l"/>
                <a:tab pos="720725" algn="l"/>
              </a:tabLst>
            </a:pPr>
            <a:r>
              <a:rPr lang="ja-JP" altLang="en-US" sz="2000" dirty="0"/>
              <a:t>・</a:t>
            </a:r>
            <a:r>
              <a:rPr lang="ja-JP" altLang="en-US" sz="2000" dirty="0" smtClean="0"/>
              <a:t>発生</a:t>
            </a:r>
            <a:r>
              <a:rPr lang="ja-JP" altLang="en-US" sz="2000" dirty="0"/>
              <a:t>状況の把握、感染拡大の防止、医療機関や保健所、市町村における事業所関係課等の関係機関との連携、行政等への報告</a:t>
            </a:r>
            <a:r>
              <a:rPr lang="ja-JP" altLang="en-US" sz="2000" dirty="0" smtClean="0"/>
              <a:t>等。</a:t>
            </a:r>
            <a:endParaRPr lang="en-US" altLang="ja-JP" sz="2000" dirty="0"/>
          </a:p>
          <a:p>
            <a:pPr marL="442913" indent="-185738" defTabSz="900113">
              <a:lnSpc>
                <a:spcPts val="2200"/>
              </a:lnSpc>
              <a:tabLst>
                <a:tab pos="85725" algn="l"/>
                <a:tab pos="720725" algn="l"/>
              </a:tabLst>
            </a:pPr>
            <a:r>
              <a:rPr lang="ja-JP" altLang="en-US" sz="2000" dirty="0"/>
              <a:t>・</a:t>
            </a:r>
            <a:r>
              <a:rPr lang="ja-JP" altLang="en-US" sz="2000" dirty="0" smtClean="0"/>
              <a:t>発生</a:t>
            </a:r>
            <a:r>
              <a:rPr lang="ja-JP" altLang="en-US" sz="2000" dirty="0"/>
              <a:t>時における事業所内の連絡体制や上記の関係機関への連絡体制を整備し、明記して</a:t>
            </a:r>
            <a:r>
              <a:rPr lang="ja-JP" altLang="en-US" sz="2000" dirty="0" smtClean="0"/>
              <a:t>おく。</a:t>
            </a:r>
            <a:endParaRPr lang="en-US" altLang="ja-JP" sz="2000" dirty="0" smtClean="0"/>
          </a:p>
          <a:p>
            <a:pPr marL="85725">
              <a:lnSpc>
                <a:spcPts val="2200"/>
              </a:lnSpc>
            </a:pPr>
            <a:r>
              <a:rPr lang="en-US" altLang="ja-JP" sz="2000" dirty="0" smtClean="0"/>
              <a:t>※</a:t>
            </a:r>
            <a:r>
              <a:rPr lang="ja-JP" altLang="en-US" sz="2000" dirty="0"/>
              <a:t> </a:t>
            </a:r>
            <a:r>
              <a:rPr lang="ja-JP" altLang="en-US" sz="2000" dirty="0" smtClean="0"/>
              <a:t>記載</a:t>
            </a:r>
            <a:r>
              <a:rPr lang="ja-JP" altLang="en-US" sz="2000" dirty="0"/>
              <a:t>内容</a:t>
            </a:r>
            <a:r>
              <a:rPr lang="ja-JP" altLang="en-US" sz="2000" dirty="0" smtClean="0"/>
              <a:t>の例</a:t>
            </a:r>
            <a:r>
              <a:rPr lang="ja-JP" altLang="en-US" sz="2000" dirty="0"/>
              <a:t>は 「介護現場における感染対策の手引き」を参照 。</a:t>
            </a:r>
            <a:endParaRPr lang="en-US" altLang="ja-JP" sz="2000" dirty="0"/>
          </a:p>
        </p:txBody>
      </p:sp>
    </p:spTree>
    <p:extLst>
      <p:ext uri="{BB962C8B-B14F-4D97-AF65-F5344CB8AC3E}">
        <p14:creationId xmlns:p14="http://schemas.microsoft.com/office/powerpoint/2010/main" val="34029991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63063" y="6356350"/>
            <a:ext cx="2743200" cy="365125"/>
          </a:xfrm>
        </p:spPr>
        <p:txBody>
          <a:bodyPr/>
          <a:lstStyle/>
          <a:p>
            <a:fld id="{41D9830F-53EB-46B6-9EC0-C4C68F82A889}" type="slidenum">
              <a:rPr kumimoji="1" lang="ja-JP" altLang="en-US" smtClean="0"/>
              <a:t>54</a:t>
            </a:fld>
            <a:endParaRPr kumimoji="1" lang="ja-JP" altLang="en-US" dirty="0"/>
          </a:p>
        </p:txBody>
      </p:sp>
      <p:sp>
        <p:nvSpPr>
          <p:cNvPr id="3" name="正方形/長方形 2"/>
          <p:cNvSpPr/>
          <p:nvPr/>
        </p:nvSpPr>
        <p:spPr>
          <a:xfrm>
            <a:off x="0" y="0"/>
            <a:ext cx="12191999" cy="707886"/>
          </a:xfrm>
          <a:prstGeom prst="rect">
            <a:avLst/>
          </a:prstGeom>
        </p:spPr>
        <p:txBody>
          <a:bodyPr wrap="square">
            <a:spAutoFit/>
          </a:bodyPr>
          <a:lstStyle/>
          <a:p>
            <a:pPr marL="185738">
              <a:tabLst>
                <a:tab pos="449263" algn="l"/>
              </a:tabLst>
            </a:pPr>
            <a:r>
              <a:rPr lang="en-US" altLang="ja-JP" sz="2000" dirty="0" smtClean="0"/>
              <a:t>ⅲ</a:t>
            </a:r>
            <a:r>
              <a:rPr lang="ja-JP" altLang="en-US" sz="2000" dirty="0" smtClean="0"/>
              <a:t>）感染症</a:t>
            </a:r>
            <a:r>
              <a:rPr lang="ja-JP" altLang="en-US" sz="2000" dirty="0"/>
              <a:t>の予防及びまん延の防止のための研修及び訓練の実施</a:t>
            </a:r>
            <a:endParaRPr lang="en-US" altLang="ja-JP" sz="2000" dirty="0"/>
          </a:p>
          <a:p>
            <a:pPr marL="442913" indent="-82550"/>
            <a:r>
              <a:rPr lang="ja-JP" altLang="en-US" sz="2000" dirty="0"/>
              <a:t>　</a:t>
            </a:r>
            <a:endParaRPr lang="en-US" altLang="ja-JP" sz="2000" dirty="0"/>
          </a:p>
        </p:txBody>
      </p:sp>
      <p:sp>
        <p:nvSpPr>
          <p:cNvPr id="4" name="正方形/長方形 3"/>
          <p:cNvSpPr/>
          <p:nvPr/>
        </p:nvSpPr>
        <p:spPr>
          <a:xfrm>
            <a:off x="557213" y="375220"/>
            <a:ext cx="11449050" cy="3705754"/>
          </a:xfrm>
          <a:prstGeom prst="rect">
            <a:avLst/>
          </a:prstGeom>
          <a:ln w="6350">
            <a:solidFill>
              <a:schemeClr val="tx1"/>
            </a:solidFill>
            <a:prstDash val="sysDot"/>
          </a:ln>
        </p:spPr>
        <p:txBody>
          <a:bodyPr wrap="square" tIns="36000" bIns="0">
            <a:spAutoFit/>
          </a:bodyPr>
          <a:lstStyle/>
          <a:p>
            <a:pPr>
              <a:lnSpc>
                <a:spcPts val="2200"/>
              </a:lnSpc>
              <a:tabLst>
                <a:tab pos="803275" algn="l"/>
              </a:tabLst>
            </a:pPr>
            <a:r>
              <a:rPr lang="ja-JP" altLang="en-US" sz="2000" dirty="0"/>
              <a:t>（研修内容</a:t>
            </a:r>
            <a:r>
              <a:rPr lang="ja-JP" altLang="en-US" sz="2000" dirty="0" smtClean="0"/>
              <a:t>）</a:t>
            </a:r>
            <a:endParaRPr lang="en-US" altLang="ja-JP" sz="2000" dirty="0" smtClean="0"/>
          </a:p>
          <a:p>
            <a:pPr marL="442913" indent="-171450">
              <a:lnSpc>
                <a:spcPts val="2200"/>
              </a:lnSpc>
              <a:tabLst>
                <a:tab pos="803275" algn="l"/>
              </a:tabLst>
            </a:pPr>
            <a:r>
              <a:rPr lang="ja-JP" altLang="en-US" sz="2000" dirty="0" smtClean="0"/>
              <a:t>・感染</a:t>
            </a:r>
            <a:r>
              <a:rPr lang="ja-JP" altLang="en-US" sz="2000" dirty="0"/>
              <a:t>対策の基礎的内容の適切な知識を普及・啓発するとともに、事業所における指針に基づいた衛生管理の徹底や衛生的なケアの励行を行うものとする</a:t>
            </a:r>
            <a:r>
              <a:rPr lang="ja-JP" altLang="en-US" sz="2000" dirty="0" smtClean="0"/>
              <a:t>。</a:t>
            </a:r>
            <a:endParaRPr lang="en-US" altLang="ja-JP" sz="2000" dirty="0" smtClean="0"/>
          </a:p>
          <a:p>
            <a:pPr marL="442913" indent="-171450">
              <a:lnSpc>
                <a:spcPts val="2200"/>
              </a:lnSpc>
              <a:tabLst>
                <a:tab pos="803275" algn="l"/>
              </a:tabLst>
            </a:pPr>
            <a:r>
              <a:rPr lang="ja-JP" altLang="en-US" sz="2000" dirty="0" smtClean="0"/>
              <a:t>・</a:t>
            </a:r>
            <a:r>
              <a:rPr lang="ja-JP" altLang="en-US" sz="2000" u="sng" dirty="0" smtClean="0"/>
              <a:t>定期的</a:t>
            </a:r>
            <a:r>
              <a:rPr lang="ja-JP" altLang="en-US" sz="2000" u="sng" dirty="0"/>
              <a:t>な教育（年１回以上）</a:t>
            </a:r>
            <a:r>
              <a:rPr lang="ja-JP" altLang="en-US" sz="2000" dirty="0"/>
              <a:t>を開催するとともに、</a:t>
            </a:r>
            <a:r>
              <a:rPr lang="ja-JP" altLang="en-US" sz="2000" u="sng" dirty="0"/>
              <a:t>新規採用時には、感染対策研修を実施する</a:t>
            </a:r>
            <a:r>
              <a:rPr lang="ja-JP" altLang="en-US" sz="2000" dirty="0"/>
              <a:t>ことが望ましい</a:t>
            </a:r>
            <a:r>
              <a:rPr lang="ja-JP" altLang="en-US" sz="2000" dirty="0" smtClean="0"/>
              <a:t>。</a:t>
            </a:r>
            <a:endParaRPr lang="en-US" altLang="ja-JP" sz="2000" dirty="0" smtClean="0"/>
          </a:p>
          <a:p>
            <a:pPr marL="442913" indent="-171450">
              <a:lnSpc>
                <a:spcPts val="2200"/>
              </a:lnSpc>
              <a:tabLst>
                <a:tab pos="803275" algn="l"/>
              </a:tabLst>
            </a:pPr>
            <a:r>
              <a:rPr lang="ja-JP" altLang="en-US" sz="2000" dirty="0"/>
              <a:t>・</a:t>
            </a:r>
            <a:r>
              <a:rPr lang="ja-JP" altLang="en-US" sz="2000" dirty="0" smtClean="0"/>
              <a:t>研修</a:t>
            </a:r>
            <a:r>
              <a:rPr lang="ja-JP" altLang="en-US" sz="2000" dirty="0"/>
              <a:t>の実施内容についても記録すること</a:t>
            </a:r>
            <a:r>
              <a:rPr lang="ja-JP" altLang="en-US" sz="2000" dirty="0" smtClean="0"/>
              <a:t>。</a:t>
            </a:r>
            <a:endParaRPr lang="en-US" altLang="ja-JP" sz="2000" dirty="0" smtClean="0"/>
          </a:p>
          <a:p>
            <a:pPr>
              <a:lnSpc>
                <a:spcPts val="2200"/>
              </a:lnSpc>
              <a:tabLst>
                <a:tab pos="803275" algn="l"/>
              </a:tabLst>
            </a:pPr>
            <a:r>
              <a:rPr lang="ja-JP" altLang="en-US" sz="2000" dirty="0" smtClean="0"/>
              <a:t>（</a:t>
            </a:r>
            <a:r>
              <a:rPr lang="ja-JP" altLang="en-US" sz="2000" dirty="0"/>
              <a:t>訓練（シミュレーション）</a:t>
            </a:r>
            <a:r>
              <a:rPr lang="ja-JP" altLang="en-US" sz="2000" dirty="0" smtClean="0"/>
              <a:t>）</a:t>
            </a:r>
            <a:endParaRPr lang="en-US" altLang="ja-JP" sz="2000" dirty="0" smtClean="0"/>
          </a:p>
          <a:p>
            <a:pPr marL="442913" indent="-171450">
              <a:lnSpc>
                <a:spcPts val="2200"/>
              </a:lnSpc>
              <a:tabLst>
                <a:tab pos="803275" algn="l"/>
              </a:tabLst>
            </a:pPr>
            <a:r>
              <a:rPr lang="ja-JP" altLang="en-US" sz="2000" dirty="0" smtClean="0"/>
              <a:t>・平時</a:t>
            </a:r>
            <a:r>
              <a:rPr lang="ja-JP" altLang="en-US" sz="2000" dirty="0"/>
              <a:t>から、実際に感染症が発生した場合を想定し、発生時の対応について、訓練（シミュレーション）を</a:t>
            </a:r>
            <a:r>
              <a:rPr lang="ja-JP" altLang="en-US" sz="2000" u="sng" dirty="0"/>
              <a:t>定期的（年１回以上）</a:t>
            </a:r>
            <a:r>
              <a:rPr lang="ja-JP" altLang="en-US" sz="2000" dirty="0"/>
              <a:t>に行うこと</a:t>
            </a:r>
            <a:r>
              <a:rPr lang="ja-JP" altLang="en-US" sz="2000" dirty="0" smtClean="0"/>
              <a:t>。</a:t>
            </a:r>
            <a:endParaRPr lang="en-US" altLang="ja-JP" sz="2000" dirty="0"/>
          </a:p>
          <a:p>
            <a:pPr marL="442913" indent="-171450">
              <a:lnSpc>
                <a:spcPts val="2200"/>
              </a:lnSpc>
              <a:tabLst>
                <a:tab pos="803275" algn="l"/>
              </a:tabLst>
            </a:pPr>
            <a:r>
              <a:rPr lang="ja-JP" altLang="en-US" sz="2000" dirty="0" smtClean="0"/>
              <a:t>・感染症</a:t>
            </a:r>
            <a:r>
              <a:rPr lang="ja-JP" altLang="en-US" sz="2000" dirty="0"/>
              <a:t>発生時において迅速に行動できるよう、発生時の対応を定めた指針及び研修内容に基づき、事業所内の役割分担の確認や、感染症対策をした上でのケアの演習などを実施</a:t>
            </a:r>
            <a:r>
              <a:rPr lang="ja-JP" altLang="en-US" sz="2000" dirty="0" smtClean="0"/>
              <a:t>する。</a:t>
            </a:r>
            <a:endParaRPr lang="en-US" altLang="ja-JP" sz="2000" dirty="0" smtClean="0"/>
          </a:p>
          <a:p>
            <a:pPr marL="185738" indent="-185738">
              <a:lnSpc>
                <a:spcPts val="2200"/>
              </a:lnSpc>
              <a:tabLst>
                <a:tab pos="803275" algn="l"/>
              </a:tabLst>
            </a:pPr>
            <a:r>
              <a:rPr lang="en-US" altLang="ja-JP" sz="2000" dirty="0" smtClean="0"/>
              <a:t>※ </a:t>
            </a:r>
            <a:r>
              <a:rPr lang="ja-JP" altLang="en-US" sz="2000" dirty="0" smtClean="0"/>
              <a:t>訓練の実施は、机上を含めその実施手法は問わないものの、机上及び実地で実施するものを適切に組み合わせながら実施することが望ましい。</a:t>
            </a:r>
            <a:endParaRPr lang="ja-JP" altLang="en-US" sz="2000" dirty="0"/>
          </a:p>
        </p:txBody>
      </p:sp>
      <p:sp>
        <p:nvSpPr>
          <p:cNvPr id="5" name="正方形/長方形 4"/>
          <p:cNvSpPr/>
          <p:nvPr/>
        </p:nvSpPr>
        <p:spPr>
          <a:xfrm>
            <a:off x="0" y="4303455"/>
            <a:ext cx="12192000" cy="2554545"/>
          </a:xfrm>
          <a:prstGeom prst="rect">
            <a:avLst/>
          </a:prstGeom>
        </p:spPr>
        <p:txBody>
          <a:bodyPr wrap="square">
            <a:spAutoFit/>
          </a:bodyPr>
          <a:lstStyle/>
          <a:p>
            <a:pPr lvl="0"/>
            <a:r>
              <a:rPr lang="ja-JP" altLang="en-US" sz="2000" b="1" dirty="0">
                <a:solidFill>
                  <a:prstClr val="black"/>
                </a:solidFill>
              </a:rPr>
              <a:t>（２３）掲示</a:t>
            </a:r>
            <a:r>
              <a:rPr lang="en-US" altLang="ja-JP" sz="2000" b="1" dirty="0">
                <a:solidFill>
                  <a:prstClr val="black"/>
                </a:solidFill>
              </a:rPr>
              <a:t>【</a:t>
            </a:r>
            <a:r>
              <a:rPr lang="ja-JP" altLang="en-US" sz="2000" b="1" dirty="0">
                <a:solidFill>
                  <a:prstClr val="black"/>
                </a:solidFill>
              </a:rPr>
              <a:t>第</a:t>
            </a:r>
            <a:r>
              <a:rPr lang="en-US" altLang="ja-JP" sz="2000" b="1" dirty="0">
                <a:solidFill>
                  <a:prstClr val="black"/>
                </a:solidFill>
              </a:rPr>
              <a:t>3</a:t>
            </a:r>
            <a:r>
              <a:rPr lang="ja-JP" altLang="en-US" sz="2000" b="1" dirty="0">
                <a:solidFill>
                  <a:prstClr val="black"/>
                </a:solidFill>
              </a:rPr>
              <a:t>条の</a:t>
            </a:r>
            <a:r>
              <a:rPr lang="en-US" altLang="ja-JP" sz="2000" b="1" dirty="0">
                <a:solidFill>
                  <a:prstClr val="black"/>
                </a:solidFill>
              </a:rPr>
              <a:t>32】</a:t>
            </a:r>
          </a:p>
          <a:p>
            <a:pPr marL="442913" lvl="0" indent="-171450"/>
            <a:r>
              <a:rPr lang="ja-JP" altLang="en-US" sz="2000" dirty="0" smtClean="0">
                <a:solidFill>
                  <a:prstClr val="black"/>
                </a:solidFill>
              </a:rPr>
              <a:t>① 事</a:t>
            </a:r>
            <a:r>
              <a:rPr lang="ja-JP" altLang="en-US" sz="2000" dirty="0">
                <a:solidFill>
                  <a:prstClr val="black"/>
                </a:solidFill>
              </a:rPr>
              <a:t>業者は、事業所の見やすい場所に、運営規程の概要、従業者の勤務体制、事故発生時の対応、苦情処理の体制、提供するサービスの第三者評価の実施状況等の利用申込者のサービスの選択に資すると認められる重要事項を掲示すること。 </a:t>
            </a:r>
          </a:p>
          <a:p>
            <a:pPr marL="714375" lvl="0" indent="-271463"/>
            <a:r>
              <a:rPr lang="en-US" altLang="ja-JP" sz="2000" dirty="0" smtClean="0">
                <a:solidFill>
                  <a:prstClr val="black"/>
                </a:solidFill>
              </a:rPr>
              <a:t>※ </a:t>
            </a:r>
            <a:r>
              <a:rPr lang="ja-JP" altLang="en-US" sz="2000" dirty="0" smtClean="0">
                <a:solidFill>
                  <a:prstClr val="black"/>
                </a:solidFill>
              </a:rPr>
              <a:t>掲示</a:t>
            </a:r>
            <a:r>
              <a:rPr lang="ja-JP" altLang="en-US" sz="2000" dirty="0">
                <a:solidFill>
                  <a:prstClr val="black"/>
                </a:solidFill>
              </a:rPr>
              <a:t>に代えて、重要事項を記載したファイル等を事業所に備え付け、いつでも関係者が自由に閲覧できるようにすることでもよい。</a:t>
            </a:r>
          </a:p>
          <a:p>
            <a:pPr marL="442913" lvl="0" indent="-171450"/>
            <a:r>
              <a:rPr lang="ja-JP" altLang="en-US" sz="2000" dirty="0" smtClean="0">
                <a:solidFill>
                  <a:prstClr val="black"/>
                </a:solidFill>
              </a:rPr>
              <a:t>② 事</a:t>
            </a:r>
            <a:r>
              <a:rPr lang="ja-JP" altLang="en-US" sz="2000" dirty="0">
                <a:solidFill>
                  <a:prstClr val="black"/>
                </a:solidFill>
              </a:rPr>
              <a:t>業者は原則として、重要事項をウェブサイト</a:t>
            </a:r>
            <a:r>
              <a:rPr lang="ja-JP" altLang="en-US" sz="2000" dirty="0" smtClean="0">
                <a:solidFill>
                  <a:prstClr val="black"/>
                </a:solidFill>
              </a:rPr>
              <a:t>（法人のホームページ等又は介護サービス情報公表システム）</a:t>
            </a:r>
            <a:r>
              <a:rPr lang="ja-JP" altLang="en-US" sz="2000" dirty="0">
                <a:solidFill>
                  <a:prstClr val="black"/>
                </a:solidFill>
              </a:rPr>
              <a:t>に掲載しなければならない。 　</a:t>
            </a:r>
            <a:r>
              <a:rPr lang="en-US" altLang="ja-JP" sz="2000" dirty="0">
                <a:solidFill>
                  <a:prstClr val="black"/>
                </a:solidFill>
              </a:rPr>
              <a:t>※</a:t>
            </a:r>
            <a:r>
              <a:rPr lang="ja-JP" altLang="en-US" sz="2000" dirty="0">
                <a:solidFill>
                  <a:prstClr val="black"/>
                </a:solidFill>
              </a:rPr>
              <a:t>ウェブサイトへの掲載は令和</a:t>
            </a:r>
            <a:r>
              <a:rPr lang="en-US" altLang="ja-JP" sz="2000" dirty="0">
                <a:solidFill>
                  <a:prstClr val="black"/>
                </a:solidFill>
              </a:rPr>
              <a:t>7</a:t>
            </a:r>
            <a:r>
              <a:rPr lang="ja-JP" altLang="en-US" sz="2000" dirty="0">
                <a:solidFill>
                  <a:prstClr val="black"/>
                </a:solidFill>
              </a:rPr>
              <a:t>年</a:t>
            </a:r>
            <a:r>
              <a:rPr lang="en-US" altLang="ja-JP" sz="2000" dirty="0">
                <a:solidFill>
                  <a:prstClr val="black"/>
                </a:solidFill>
              </a:rPr>
              <a:t>4</a:t>
            </a:r>
            <a:r>
              <a:rPr lang="ja-JP" altLang="en-US" sz="2000" dirty="0">
                <a:solidFill>
                  <a:prstClr val="black"/>
                </a:solidFill>
              </a:rPr>
              <a:t>月</a:t>
            </a:r>
            <a:r>
              <a:rPr lang="en-US" altLang="ja-JP" sz="2000" dirty="0">
                <a:solidFill>
                  <a:prstClr val="black"/>
                </a:solidFill>
              </a:rPr>
              <a:t>1</a:t>
            </a:r>
            <a:r>
              <a:rPr lang="ja-JP" altLang="en-US" sz="2000" dirty="0">
                <a:solidFill>
                  <a:prstClr val="black"/>
                </a:solidFill>
              </a:rPr>
              <a:t>日から義務化。</a:t>
            </a:r>
          </a:p>
        </p:txBody>
      </p:sp>
    </p:spTree>
    <p:extLst>
      <p:ext uri="{BB962C8B-B14F-4D97-AF65-F5344CB8AC3E}">
        <p14:creationId xmlns:p14="http://schemas.microsoft.com/office/powerpoint/2010/main" val="32386141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55</a:t>
            </a:fld>
            <a:endParaRPr kumimoji="1" lang="ja-JP" altLang="en-US"/>
          </a:p>
        </p:txBody>
      </p:sp>
      <p:sp>
        <p:nvSpPr>
          <p:cNvPr id="4" name="正方形/長方形 3"/>
          <p:cNvSpPr/>
          <p:nvPr/>
        </p:nvSpPr>
        <p:spPr>
          <a:xfrm>
            <a:off x="0" y="0"/>
            <a:ext cx="12192000" cy="7602081"/>
          </a:xfrm>
          <a:prstGeom prst="rect">
            <a:avLst/>
          </a:prstGeom>
        </p:spPr>
        <p:txBody>
          <a:bodyPr wrap="square">
            <a:spAutoFit/>
          </a:bodyPr>
          <a:lstStyle/>
          <a:p>
            <a:r>
              <a:rPr lang="ja-JP" altLang="en-US" sz="2000" b="1" dirty="0" smtClean="0"/>
              <a:t>（２４</a:t>
            </a:r>
            <a:r>
              <a:rPr lang="ja-JP" altLang="en-US" sz="2000" b="1" dirty="0"/>
              <a:t>）秘密保持等</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33】</a:t>
            </a:r>
          </a:p>
          <a:p>
            <a:pPr marL="484188" indent="-220663"/>
            <a:r>
              <a:rPr lang="ja-JP" altLang="en-US" sz="2000" dirty="0" smtClean="0"/>
              <a:t>① 事業所</a:t>
            </a:r>
            <a:r>
              <a:rPr lang="ja-JP" altLang="en-US" sz="2000" dirty="0"/>
              <a:t>の従業者は、正当な理由がなく、その業務上知り得た利用者又はその家族の秘密を漏らしてはならない。</a:t>
            </a:r>
          </a:p>
          <a:p>
            <a:pPr marL="484188" indent="-220663"/>
            <a:r>
              <a:rPr lang="ja-JP" altLang="en-US" sz="2000" dirty="0" smtClean="0"/>
              <a:t>② 事</a:t>
            </a:r>
            <a:r>
              <a:rPr lang="ja-JP" altLang="en-US" sz="2000" dirty="0"/>
              <a:t>業者は、事業所の従業者でなくなった後においても、正当な理由がなく、その業務上知り得た利用者又はその家族の秘密を漏らすことがないよう、必要な措置を講じなければならない。</a:t>
            </a:r>
          </a:p>
          <a:p>
            <a:pPr marL="484188" indent="-220663"/>
            <a:r>
              <a:rPr lang="ja-JP" altLang="en-US" sz="2000" dirty="0" smtClean="0"/>
              <a:t>③ 事</a:t>
            </a:r>
            <a:r>
              <a:rPr lang="ja-JP" altLang="en-US" sz="2000" dirty="0"/>
              <a:t>業者は、サービス担当者会議等において、利用者及び利用者の家族の個人情報を用いる場合は利用者及び利用者の家族の同意をあらかじめ文書により得ておかなければならない</a:t>
            </a:r>
            <a:r>
              <a:rPr lang="ja-JP" altLang="en-US" sz="2000" dirty="0" smtClean="0"/>
              <a:t>。</a:t>
            </a:r>
            <a:endParaRPr lang="en-US" altLang="ja-JP" sz="2000" dirty="0" smtClean="0"/>
          </a:p>
          <a:p>
            <a:pPr marL="484188" indent="-220663"/>
            <a:endParaRPr lang="en-US" altLang="ja-JP" sz="1000" dirty="0"/>
          </a:p>
          <a:p>
            <a:r>
              <a:rPr lang="ja-JP" altLang="en-US" sz="2000" b="1" dirty="0"/>
              <a:t>（２５）苦情処理</a:t>
            </a:r>
            <a:r>
              <a:rPr lang="en-US" altLang="ja-JP" sz="2000" dirty="0"/>
              <a:t>【</a:t>
            </a:r>
            <a:r>
              <a:rPr lang="ja-JP" altLang="en-US" sz="2000" b="1" dirty="0"/>
              <a:t>第</a:t>
            </a:r>
            <a:r>
              <a:rPr lang="en-US" altLang="ja-JP" sz="2000" b="1" dirty="0"/>
              <a:t>3</a:t>
            </a:r>
            <a:r>
              <a:rPr lang="ja-JP" altLang="en-US" sz="2000" b="1" dirty="0"/>
              <a:t>条の</a:t>
            </a:r>
            <a:r>
              <a:rPr lang="en-US" altLang="ja-JP" sz="2000" b="1" dirty="0"/>
              <a:t>36】</a:t>
            </a:r>
          </a:p>
          <a:p>
            <a:pPr marL="484188" indent="-220663"/>
            <a:r>
              <a:rPr lang="ja-JP" altLang="en-US" sz="2000" dirty="0" smtClean="0"/>
              <a:t>① 事</a:t>
            </a:r>
            <a:r>
              <a:rPr lang="ja-JP" altLang="en-US" sz="2000" dirty="0"/>
              <a:t>業者は、提供したサービスに係る利用者及びその家族からの苦情に迅速かつ適切に対応するために、苦情を受け付けるための窓口を設置する等の必要な措置を講じなければならない。</a:t>
            </a:r>
          </a:p>
          <a:p>
            <a:pPr marL="484188" indent="-220663"/>
            <a:r>
              <a:rPr lang="ja-JP" altLang="en-US" sz="2000" dirty="0" smtClean="0"/>
              <a:t>② 事</a:t>
            </a:r>
            <a:r>
              <a:rPr lang="ja-JP" altLang="en-US" sz="2000" dirty="0"/>
              <a:t>業者は、苦情を受け付けた場合には、当該苦情の内容等を記録しなければならない。</a:t>
            </a:r>
          </a:p>
          <a:p>
            <a:pPr marL="484188" indent="-220663"/>
            <a:r>
              <a:rPr lang="ja-JP" altLang="en-US" sz="2000" dirty="0" smtClean="0"/>
              <a:t>③ 事</a:t>
            </a:r>
            <a:r>
              <a:rPr lang="ja-JP" altLang="en-US" sz="2000" dirty="0"/>
              <a:t>業者は、提供したサービスに関し、法第</a:t>
            </a:r>
            <a:r>
              <a:rPr lang="en-US" altLang="ja-JP" sz="2000" dirty="0"/>
              <a:t>23</a:t>
            </a:r>
            <a:r>
              <a:rPr lang="ja-JP" altLang="en-US" sz="2000" dirty="0"/>
              <a:t>条の規定により市町村等が行う文書その他の物件の提出若しくは提示の求め又は当該市町村等の職員からの質問若しくは照会に応じ、及び利用者からの苦情に関して市町村等が行う調査に協力するとともに、市町村等から指導又は助言を受けた場合においては、当該指導又は助言に従って必要な改善を行わなければならない</a:t>
            </a:r>
            <a:r>
              <a:rPr lang="ja-JP" altLang="en-US" sz="2000" dirty="0" smtClean="0"/>
              <a:t>。</a:t>
            </a:r>
            <a:endParaRPr lang="en-US" altLang="ja-JP" sz="2000" dirty="0" smtClean="0"/>
          </a:p>
          <a:p>
            <a:pPr marL="484188" indent="-220663"/>
            <a:r>
              <a:rPr lang="ja-JP" altLang="en-US" sz="2000" dirty="0" smtClean="0"/>
              <a:t>④ 事</a:t>
            </a:r>
            <a:r>
              <a:rPr lang="ja-JP" altLang="en-US" sz="2000" dirty="0"/>
              <a:t>業者は、市町村からの求めがあった場合には、③の改善の内容を市町村等に報告しなければならない。</a:t>
            </a:r>
          </a:p>
          <a:p>
            <a:pPr marL="484188" indent="-220663"/>
            <a:r>
              <a:rPr lang="ja-JP" altLang="en-US" sz="2000" dirty="0" smtClean="0"/>
              <a:t>⑤ 事</a:t>
            </a:r>
            <a:r>
              <a:rPr lang="ja-JP" altLang="en-US" sz="2000" dirty="0"/>
              <a:t>業者は、提供したサービスに係る利用者からの苦情に関して国民健康保険団体連合会が行う法第</a:t>
            </a:r>
            <a:r>
              <a:rPr lang="en-US" altLang="ja-JP" sz="2000" dirty="0"/>
              <a:t>176</a:t>
            </a:r>
            <a:r>
              <a:rPr lang="ja-JP" altLang="en-US" sz="2000" dirty="0"/>
              <a:t>条第</a:t>
            </a:r>
            <a:r>
              <a:rPr lang="en-US" altLang="ja-JP" sz="2000" dirty="0"/>
              <a:t>1</a:t>
            </a:r>
            <a:r>
              <a:rPr lang="ja-JP" altLang="en-US" sz="2000" dirty="0"/>
              <a:t>項第三号の調査に協力するとともに、国民健康保険団体連合会から同号の指導又は助言を受けた場合においては、当該指導又は助言に従って必要な改善を行わなければならい。</a:t>
            </a:r>
          </a:p>
          <a:p>
            <a:pPr marL="484188" indent="-220663"/>
            <a:r>
              <a:rPr lang="ja-JP" altLang="en-US" sz="2000" dirty="0" smtClean="0"/>
              <a:t>⑥ 事</a:t>
            </a:r>
            <a:r>
              <a:rPr lang="ja-JP" altLang="en-US" sz="2000" dirty="0"/>
              <a:t>業者は、国民健康保険団体連合会からの求めがあった場合には、⑤の改善の内容を国民健康保険団体連合会に報告しなければならない。</a:t>
            </a:r>
            <a:endParaRPr lang="en-US" altLang="ja-JP" sz="2000" dirty="0"/>
          </a:p>
          <a:p>
            <a:pPr marL="484188" indent="-220663"/>
            <a:endParaRPr lang="ja-JP" altLang="en-US" sz="2000" dirty="0"/>
          </a:p>
          <a:p>
            <a:pPr marL="484188" indent="-220663"/>
            <a:endParaRPr lang="en-US" altLang="ja-JP" dirty="0"/>
          </a:p>
        </p:txBody>
      </p:sp>
    </p:spTree>
    <p:extLst>
      <p:ext uri="{BB962C8B-B14F-4D97-AF65-F5344CB8AC3E}">
        <p14:creationId xmlns:p14="http://schemas.microsoft.com/office/powerpoint/2010/main" val="23291009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56</a:t>
            </a:fld>
            <a:endParaRPr kumimoji="1" lang="ja-JP" altLang="en-US"/>
          </a:p>
        </p:txBody>
      </p:sp>
      <p:sp>
        <p:nvSpPr>
          <p:cNvPr id="3" name="正方形/長方形 2"/>
          <p:cNvSpPr/>
          <p:nvPr/>
        </p:nvSpPr>
        <p:spPr>
          <a:xfrm>
            <a:off x="0" y="-2708"/>
            <a:ext cx="12192000" cy="5093702"/>
          </a:xfrm>
          <a:prstGeom prst="rect">
            <a:avLst/>
          </a:prstGeom>
        </p:spPr>
        <p:txBody>
          <a:bodyPr wrap="square">
            <a:spAutoFit/>
          </a:bodyPr>
          <a:lstStyle/>
          <a:p>
            <a:pPr lvl="0"/>
            <a:r>
              <a:rPr lang="ja-JP" altLang="en-US" sz="2000" b="1" dirty="0">
                <a:solidFill>
                  <a:prstClr val="black"/>
                </a:solidFill>
              </a:rPr>
              <a:t>（</a:t>
            </a:r>
            <a:r>
              <a:rPr lang="ja-JP" altLang="en-US" sz="2000" b="1" dirty="0" smtClean="0">
                <a:solidFill>
                  <a:prstClr val="black"/>
                </a:solidFill>
              </a:rPr>
              <a:t>２６）</a:t>
            </a:r>
            <a:r>
              <a:rPr lang="ja-JP" altLang="en-US" sz="2000" b="1" dirty="0">
                <a:solidFill>
                  <a:prstClr val="black"/>
                </a:solidFill>
              </a:rPr>
              <a:t>地域との連携</a:t>
            </a:r>
            <a:r>
              <a:rPr lang="en-US" altLang="ja-JP" sz="2000" b="1" dirty="0">
                <a:solidFill>
                  <a:prstClr val="black"/>
                </a:solidFill>
              </a:rPr>
              <a:t>【</a:t>
            </a:r>
            <a:r>
              <a:rPr lang="ja-JP" altLang="en-US" sz="2000" b="1" dirty="0">
                <a:solidFill>
                  <a:prstClr val="black"/>
                </a:solidFill>
              </a:rPr>
              <a:t>第</a:t>
            </a:r>
            <a:r>
              <a:rPr lang="en-US" altLang="ja-JP" sz="2000" b="1" dirty="0">
                <a:solidFill>
                  <a:prstClr val="black"/>
                </a:solidFill>
              </a:rPr>
              <a:t>34</a:t>
            </a:r>
            <a:r>
              <a:rPr lang="ja-JP" altLang="en-US" sz="2000" b="1" dirty="0">
                <a:solidFill>
                  <a:prstClr val="black"/>
                </a:solidFill>
              </a:rPr>
              <a:t>条</a:t>
            </a:r>
            <a:r>
              <a:rPr lang="en-US" altLang="ja-JP" sz="2000" b="1" dirty="0">
                <a:solidFill>
                  <a:prstClr val="black"/>
                </a:solidFill>
              </a:rPr>
              <a:t>】</a:t>
            </a:r>
          </a:p>
          <a:p>
            <a:pPr marL="471488" lvl="0" indent="-207963"/>
            <a:r>
              <a:rPr lang="ja-JP" altLang="en-US" sz="2000" dirty="0" smtClean="0">
                <a:solidFill>
                  <a:prstClr val="black"/>
                </a:solidFill>
              </a:rPr>
              <a:t>① 運営</a:t>
            </a:r>
            <a:r>
              <a:rPr lang="ja-JP" altLang="en-US" sz="2000" dirty="0">
                <a:solidFill>
                  <a:prstClr val="black"/>
                </a:solidFill>
              </a:rPr>
              <a:t>推進会議を</a:t>
            </a:r>
            <a:r>
              <a:rPr lang="en-US" altLang="ja-JP" sz="2000" dirty="0">
                <a:solidFill>
                  <a:prstClr val="black"/>
                </a:solidFill>
              </a:rPr>
              <a:t>6</a:t>
            </a:r>
            <a:r>
              <a:rPr lang="ja-JP" altLang="en-US" sz="2000" dirty="0">
                <a:solidFill>
                  <a:prstClr val="black"/>
                </a:solidFill>
              </a:rPr>
              <a:t>月に</a:t>
            </a:r>
            <a:r>
              <a:rPr lang="en-US" altLang="ja-JP" sz="2000" dirty="0">
                <a:solidFill>
                  <a:prstClr val="black"/>
                </a:solidFill>
              </a:rPr>
              <a:t>1</a:t>
            </a:r>
            <a:r>
              <a:rPr lang="ja-JP" altLang="en-US" sz="2000" dirty="0">
                <a:solidFill>
                  <a:prstClr val="black"/>
                </a:solidFill>
              </a:rPr>
              <a:t>回以上</a:t>
            </a:r>
            <a:r>
              <a:rPr lang="ja-JP" altLang="en-US" sz="2000" dirty="0" smtClean="0">
                <a:solidFill>
                  <a:prstClr val="black"/>
                </a:solidFill>
              </a:rPr>
              <a:t>開催</a:t>
            </a:r>
            <a:r>
              <a:rPr lang="ja-JP" altLang="en-US" sz="2000" dirty="0"/>
              <a:t>（テレビ電話装置等を活用して開催してもよい）</a:t>
            </a:r>
            <a:r>
              <a:rPr lang="ja-JP" altLang="en-US" sz="2000" dirty="0" smtClean="0">
                <a:solidFill>
                  <a:prstClr val="black"/>
                </a:solidFill>
              </a:rPr>
              <a:t>し</a:t>
            </a:r>
            <a:r>
              <a:rPr lang="ja-JP" altLang="en-US" sz="2000" dirty="0">
                <a:solidFill>
                  <a:prstClr val="black"/>
                </a:solidFill>
              </a:rPr>
              <a:t>、運営推進会議に対し活動状況を報告し、運営推進会議による評価を受けるとともに、運営推進会議から必要な要望、助言等を聴く機会を設けなければならない</a:t>
            </a:r>
            <a:r>
              <a:rPr lang="ja-JP" altLang="en-US" sz="2000" dirty="0" smtClean="0">
                <a:solidFill>
                  <a:prstClr val="black"/>
                </a:solidFill>
              </a:rPr>
              <a:t>。</a:t>
            </a:r>
            <a:endParaRPr lang="en-US" altLang="ja-JP" sz="2000" dirty="0" smtClean="0">
              <a:solidFill>
                <a:prstClr val="black"/>
              </a:solidFill>
            </a:endParaRPr>
          </a:p>
          <a:p>
            <a:pPr marL="471488" lvl="0" indent="-207963"/>
            <a:endParaRPr lang="en-US" altLang="ja-JP" sz="2000" dirty="0">
              <a:solidFill>
                <a:prstClr val="black"/>
              </a:solidFill>
            </a:endParaRPr>
          </a:p>
          <a:p>
            <a:pPr marL="471488" lvl="0" indent="-207963"/>
            <a:endParaRPr lang="en-US" altLang="ja-JP" sz="2000" dirty="0" smtClean="0">
              <a:solidFill>
                <a:prstClr val="black"/>
              </a:solidFill>
            </a:endParaRPr>
          </a:p>
          <a:p>
            <a:pPr marL="471488" lvl="0" indent="-207963"/>
            <a:endParaRPr lang="en-US" altLang="ja-JP" sz="2000" dirty="0">
              <a:solidFill>
                <a:prstClr val="black"/>
              </a:solidFill>
            </a:endParaRPr>
          </a:p>
          <a:p>
            <a:pPr marL="471488" lvl="0" indent="-207963"/>
            <a:endParaRPr lang="en-US" altLang="ja-JP" sz="500" dirty="0" smtClean="0">
              <a:solidFill>
                <a:prstClr val="black"/>
              </a:solidFill>
            </a:endParaRPr>
          </a:p>
          <a:p>
            <a:pPr marL="471488" lvl="0" indent="-207963"/>
            <a:r>
              <a:rPr lang="ja-JP" altLang="en-US" sz="2000" dirty="0" smtClean="0">
                <a:solidFill>
                  <a:prstClr val="black"/>
                </a:solidFill>
              </a:rPr>
              <a:t>② 事</a:t>
            </a:r>
            <a:r>
              <a:rPr lang="ja-JP" altLang="en-US" sz="2000" dirty="0">
                <a:solidFill>
                  <a:prstClr val="black"/>
                </a:solidFill>
              </a:rPr>
              <a:t>業者は、①の報告、評価、要望、助言等についての記録を作成するとともに、当該記録を公表しなければならない。</a:t>
            </a:r>
          </a:p>
          <a:p>
            <a:pPr marL="471488" lvl="0" indent="-207963"/>
            <a:r>
              <a:rPr lang="ja-JP" altLang="en-US" sz="2000" dirty="0" smtClean="0">
                <a:solidFill>
                  <a:prstClr val="black"/>
                </a:solidFill>
              </a:rPr>
              <a:t>③ 事業</a:t>
            </a:r>
            <a:r>
              <a:rPr lang="ja-JP" altLang="en-US" sz="2000" dirty="0">
                <a:solidFill>
                  <a:prstClr val="black"/>
                </a:solidFill>
              </a:rPr>
              <a:t>の運営に当たっては、地域住民又はその自発的な活動等との連携及び協力を行う等の地域との交流を図らなければならない</a:t>
            </a:r>
            <a:r>
              <a:rPr lang="ja-JP" altLang="en-US" sz="2000" dirty="0" smtClean="0">
                <a:solidFill>
                  <a:prstClr val="black"/>
                </a:solidFill>
              </a:rPr>
              <a:t>。</a:t>
            </a:r>
            <a:endParaRPr lang="en-US" altLang="ja-JP" sz="2000" dirty="0" smtClean="0">
              <a:solidFill>
                <a:prstClr val="black"/>
              </a:solidFill>
            </a:endParaRPr>
          </a:p>
          <a:p>
            <a:pPr marL="471488" indent="-207963"/>
            <a:r>
              <a:rPr lang="ja-JP" altLang="en-US" sz="2000" dirty="0" smtClean="0"/>
              <a:t>④ 提供</a:t>
            </a:r>
            <a:r>
              <a:rPr lang="ja-JP" altLang="en-US" sz="2000" dirty="0"/>
              <a:t>したサービスに関する利用者からの苦情に関して、市町村等が派遣する者が相談及び援助を行う事業その他の市町村等が実施する事業に協力するよう努めなければならない。</a:t>
            </a:r>
          </a:p>
          <a:p>
            <a:pPr marL="471488" indent="-207963"/>
            <a:r>
              <a:rPr lang="ja-JP" altLang="en-US" sz="2000" dirty="0" smtClean="0"/>
              <a:t>⑤ 事業所</a:t>
            </a:r>
            <a:r>
              <a:rPr lang="ja-JP" altLang="en-US" sz="2000" dirty="0"/>
              <a:t>と同一の建物に居住する利用者に対して認知症対応型通所介護を提供する場合には、同一の建物に居住する利用者以外の者に対しても認知症対応型通所介護の提供を行うよう努めなければならない</a:t>
            </a:r>
            <a:r>
              <a:rPr lang="ja-JP" altLang="en-US" sz="2000" dirty="0" smtClean="0"/>
              <a:t>。</a:t>
            </a:r>
            <a:endParaRPr lang="ja-JP" altLang="en-US" sz="2000" dirty="0">
              <a:solidFill>
                <a:prstClr val="black"/>
              </a:solidFill>
            </a:endParaRPr>
          </a:p>
        </p:txBody>
      </p:sp>
      <p:sp>
        <p:nvSpPr>
          <p:cNvPr id="4" name="正方形/長方形 3"/>
          <p:cNvSpPr/>
          <p:nvPr/>
        </p:nvSpPr>
        <p:spPr>
          <a:xfrm>
            <a:off x="435768" y="1295713"/>
            <a:ext cx="11630026" cy="882737"/>
          </a:xfrm>
          <a:prstGeom prst="rect">
            <a:avLst/>
          </a:prstGeom>
          <a:ln w="6350">
            <a:solidFill>
              <a:schemeClr val="tx1"/>
            </a:solidFill>
            <a:prstDash val="sysDot"/>
          </a:ln>
        </p:spPr>
        <p:txBody>
          <a:bodyPr wrap="square" tIns="36000" bIns="0" anchor="ctr" anchorCtr="0">
            <a:spAutoFit/>
          </a:bodyPr>
          <a:lstStyle/>
          <a:p>
            <a:pPr>
              <a:lnSpc>
                <a:spcPts val="2200"/>
              </a:lnSpc>
            </a:pPr>
            <a:r>
              <a:rPr lang="ja-JP" altLang="en-US" sz="2000" dirty="0" smtClean="0"/>
              <a:t>（運営</a:t>
            </a:r>
            <a:r>
              <a:rPr lang="ja-JP" altLang="en-US" sz="2000" dirty="0"/>
              <a:t>推進</a:t>
            </a:r>
            <a:r>
              <a:rPr lang="ja-JP" altLang="en-US" sz="2000" dirty="0" smtClean="0"/>
              <a:t>会議の構成）</a:t>
            </a:r>
            <a:endParaRPr lang="en-US" altLang="ja-JP" sz="2000" dirty="0" smtClean="0"/>
          </a:p>
          <a:p>
            <a:pPr marL="85725">
              <a:lnSpc>
                <a:spcPts val="2200"/>
              </a:lnSpc>
            </a:pPr>
            <a:r>
              <a:rPr lang="ja-JP" altLang="en-US" sz="2000" dirty="0" smtClean="0"/>
              <a:t>利用者、利用者の家族、地域住民の代表者（町内会役員、民生委員、老人クラブの代表等）、市町村の職員又は地域包括支援センターの職員、認知症対応型通所介護について知見を有する者 等</a:t>
            </a:r>
            <a:endParaRPr lang="ja-JP" altLang="en-US" sz="2000" dirty="0"/>
          </a:p>
        </p:txBody>
      </p:sp>
      <p:sp>
        <p:nvSpPr>
          <p:cNvPr id="5" name="正方形/長方形 4"/>
          <p:cNvSpPr/>
          <p:nvPr/>
        </p:nvSpPr>
        <p:spPr>
          <a:xfrm>
            <a:off x="0" y="5272950"/>
            <a:ext cx="12192000" cy="1938992"/>
          </a:xfrm>
          <a:prstGeom prst="rect">
            <a:avLst/>
          </a:prstGeom>
        </p:spPr>
        <p:txBody>
          <a:bodyPr wrap="square">
            <a:spAutoFit/>
          </a:bodyPr>
          <a:lstStyle/>
          <a:p>
            <a:r>
              <a:rPr lang="ja-JP" altLang="en-US" sz="2000" b="1" dirty="0" smtClean="0"/>
              <a:t>（２７）</a:t>
            </a:r>
            <a:r>
              <a:rPr lang="ja-JP" altLang="en-US" sz="2000" b="1" dirty="0"/>
              <a:t>事故発生時の対応</a:t>
            </a:r>
            <a:r>
              <a:rPr lang="en-US" altLang="ja-JP" sz="2000" b="1" dirty="0"/>
              <a:t>【</a:t>
            </a:r>
            <a:r>
              <a:rPr lang="ja-JP" altLang="en-US" sz="2000" b="1" dirty="0"/>
              <a:t>第</a:t>
            </a:r>
            <a:r>
              <a:rPr lang="en-US" altLang="ja-JP" sz="2000" b="1" dirty="0"/>
              <a:t>35</a:t>
            </a:r>
            <a:r>
              <a:rPr lang="ja-JP" altLang="en-US" sz="2000" b="1" dirty="0"/>
              <a:t>条</a:t>
            </a:r>
            <a:r>
              <a:rPr lang="en-US" altLang="ja-JP" sz="2000" b="1" dirty="0"/>
              <a:t>】</a:t>
            </a:r>
          </a:p>
          <a:p>
            <a:pPr marL="471488" indent="-207963"/>
            <a:r>
              <a:rPr lang="ja-JP" altLang="en-US" sz="2000" dirty="0" smtClean="0"/>
              <a:t>① 事</a:t>
            </a:r>
            <a:r>
              <a:rPr lang="ja-JP" altLang="en-US" sz="2000" dirty="0"/>
              <a:t>業者は、利用者に対するサービスの提供により事故が発生した場合は、市町村、当該利用者の家族、当該利用者に係る居宅介護支援事業者等に連絡を行うとともに、必要な措置を講じなければならない。</a:t>
            </a:r>
          </a:p>
          <a:p>
            <a:pPr marL="471488" indent="-207963"/>
            <a:r>
              <a:rPr lang="ja-JP" altLang="en-US" sz="2000" dirty="0" smtClean="0"/>
              <a:t>② 事</a:t>
            </a:r>
            <a:r>
              <a:rPr lang="ja-JP" altLang="en-US" sz="2000" dirty="0"/>
              <a:t>業者は、事故の状況及び事故に際して採った処置について記録しなければならない。</a:t>
            </a:r>
          </a:p>
          <a:p>
            <a:pPr marL="471488" indent="-207963"/>
            <a:endParaRPr lang="en-US" altLang="ja-JP" sz="2000" dirty="0"/>
          </a:p>
        </p:txBody>
      </p:sp>
    </p:spTree>
    <p:extLst>
      <p:ext uri="{BB962C8B-B14F-4D97-AF65-F5344CB8AC3E}">
        <p14:creationId xmlns:p14="http://schemas.microsoft.com/office/powerpoint/2010/main" val="5266948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9262" y="6356350"/>
            <a:ext cx="2743200" cy="365125"/>
          </a:xfrm>
        </p:spPr>
        <p:txBody>
          <a:bodyPr/>
          <a:lstStyle/>
          <a:p>
            <a:fld id="{41D9830F-53EB-46B6-9EC0-C4C68F82A889}" type="slidenum">
              <a:rPr kumimoji="1" lang="ja-JP" altLang="en-US" smtClean="0"/>
              <a:t>57</a:t>
            </a:fld>
            <a:endParaRPr kumimoji="1" lang="ja-JP" altLang="en-US" dirty="0"/>
          </a:p>
        </p:txBody>
      </p:sp>
      <p:sp>
        <p:nvSpPr>
          <p:cNvPr id="4" name="正方形/長方形 3"/>
          <p:cNvSpPr/>
          <p:nvPr/>
        </p:nvSpPr>
        <p:spPr>
          <a:xfrm>
            <a:off x="0" y="-271462"/>
            <a:ext cx="12192000" cy="1938992"/>
          </a:xfrm>
          <a:prstGeom prst="rect">
            <a:avLst/>
          </a:prstGeom>
        </p:spPr>
        <p:txBody>
          <a:bodyPr wrap="square">
            <a:spAutoFit/>
          </a:bodyPr>
          <a:lstStyle/>
          <a:p>
            <a:pPr marL="471488" indent="-207963"/>
            <a:endParaRPr lang="en-US" altLang="ja-JP" sz="2000" dirty="0" smtClean="0"/>
          </a:p>
          <a:p>
            <a:pPr marL="471488" indent="-207963"/>
            <a:r>
              <a:rPr lang="ja-JP" altLang="en-US" sz="2000" dirty="0" smtClean="0"/>
              <a:t>③ 事</a:t>
            </a:r>
            <a:r>
              <a:rPr lang="ja-JP" altLang="en-US" sz="2000" dirty="0"/>
              <a:t>業者は、利用者に対するサービスの提供により賠償すべき事故が発生した場合は、損害賠償を速やかに行わなければならない。</a:t>
            </a:r>
          </a:p>
          <a:p>
            <a:pPr marL="471488" indent="-207963"/>
            <a:r>
              <a:rPr lang="ja-JP" altLang="en-US" sz="2000" dirty="0" smtClean="0"/>
              <a:t>④ 夜間</a:t>
            </a:r>
            <a:r>
              <a:rPr lang="ja-JP" altLang="en-US" sz="2000" dirty="0"/>
              <a:t>及び深夜に指定認知症対応型通所介護以外のサービス（宿泊サービス）の提供により事故が発生した場合は、上記の内容を踏まえた同様の対応を行うこと</a:t>
            </a:r>
            <a:r>
              <a:rPr lang="ja-JP" altLang="en-US" sz="2000" dirty="0" smtClean="0"/>
              <a:t>。</a:t>
            </a:r>
            <a:endParaRPr lang="en-US" altLang="ja-JP" sz="2000" dirty="0" smtClean="0"/>
          </a:p>
          <a:p>
            <a:pPr marL="471488" indent="-207963"/>
            <a:endParaRPr lang="en-US" altLang="ja-JP" sz="2000" dirty="0"/>
          </a:p>
        </p:txBody>
      </p:sp>
      <p:sp>
        <p:nvSpPr>
          <p:cNvPr id="5" name="正方形/長方形 4"/>
          <p:cNvSpPr/>
          <p:nvPr/>
        </p:nvSpPr>
        <p:spPr>
          <a:xfrm>
            <a:off x="0" y="1495633"/>
            <a:ext cx="12192000" cy="1631216"/>
          </a:xfrm>
          <a:prstGeom prst="rect">
            <a:avLst/>
          </a:prstGeom>
        </p:spPr>
        <p:txBody>
          <a:bodyPr wrap="square">
            <a:spAutoFit/>
          </a:bodyPr>
          <a:lstStyle/>
          <a:p>
            <a:pPr lvl="0"/>
            <a:r>
              <a:rPr lang="ja-JP" altLang="en-US" sz="2000" b="1" dirty="0">
                <a:solidFill>
                  <a:prstClr val="black"/>
                </a:solidFill>
              </a:rPr>
              <a:t>（</a:t>
            </a:r>
            <a:r>
              <a:rPr lang="ja-JP" altLang="en-US" sz="2000" b="1" dirty="0" smtClean="0">
                <a:solidFill>
                  <a:prstClr val="black"/>
                </a:solidFill>
              </a:rPr>
              <a:t>２８）</a:t>
            </a:r>
            <a:r>
              <a:rPr lang="ja-JP" altLang="en-US" sz="2000" b="1" dirty="0">
                <a:solidFill>
                  <a:prstClr val="black"/>
                </a:solidFill>
              </a:rPr>
              <a:t>虐待の防止</a:t>
            </a:r>
            <a:r>
              <a:rPr lang="en-US" altLang="ja-JP" sz="2000" b="1" dirty="0">
                <a:solidFill>
                  <a:prstClr val="black"/>
                </a:solidFill>
              </a:rPr>
              <a:t>【</a:t>
            </a:r>
            <a:r>
              <a:rPr lang="ja-JP" altLang="en-US" sz="2000" b="1" dirty="0">
                <a:solidFill>
                  <a:prstClr val="black"/>
                </a:solidFill>
              </a:rPr>
              <a:t>第</a:t>
            </a:r>
            <a:r>
              <a:rPr lang="en-US" altLang="ja-JP" sz="2000" b="1" dirty="0">
                <a:solidFill>
                  <a:prstClr val="black"/>
                </a:solidFill>
              </a:rPr>
              <a:t>38</a:t>
            </a:r>
            <a:r>
              <a:rPr lang="ja-JP" altLang="en-US" sz="2000" b="1" dirty="0">
                <a:solidFill>
                  <a:prstClr val="black"/>
                </a:solidFill>
              </a:rPr>
              <a:t>条の</a:t>
            </a:r>
            <a:r>
              <a:rPr lang="en-US" altLang="ja-JP" sz="2000" b="1" dirty="0">
                <a:solidFill>
                  <a:prstClr val="black"/>
                </a:solidFill>
              </a:rPr>
              <a:t>38</a:t>
            </a:r>
            <a:r>
              <a:rPr lang="ja-JP" altLang="en-US" sz="2000" b="1" dirty="0">
                <a:solidFill>
                  <a:prstClr val="black"/>
                </a:solidFill>
              </a:rPr>
              <a:t>の</a:t>
            </a:r>
            <a:r>
              <a:rPr lang="en-US" altLang="ja-JP" sz="2000" b="1" dirty="0">
                <a:solidFill>
                  <a:prstClr val="black"/>
                </a:solidFill>
              </a:rPr>
              <a:t>2】</a:t>
            </a:r>
          </a:p>
          <a:p>
            <a:pPr lvl="0"/>
            <a:r>
              <a:rPr lang="ja-JP" altLang="en-US" sz="2000" dirty="0">
                <a:solidFill>
                  <a:prstClr val="black"/>
                </a:solidFill>
              </a:rPr>
              <a:t>　事業者は虐待の防止のために次に掲げる必要な措置を講じなければならない</a:t>
            </a:r>
            <a:r>
              <a:rPr lang="ja-JP" altLang="en-US" sz="2000" dirty="0" smtClean="0">
                <a:solidFill>
                  <a:prstClr val="black"/>
                </a:solidFill>
              </a:rPr>
              <a:t>。</a:t>
            </a:r>
            <a:endParaRPr lang="en-US" altLang="ja-JP" sz="2000" dirty="0" smtClean="0">
              <a:solidFill>
                <a:prstClr val="black"/>
              </a:solidFill>
            </a:endParaRPr>
          </a:p>
          <a:p>
            <a:pPr marL="271463"/>
            <a:r>
              <a:rPr lang="ja-JP" altLang="en-US" sz="2000" dirty="0"/>
              <a:t>① </a:t>
            </a:r>
            <a:r>
              <a:rPr lang="ja-JP" altLang="en-US" sz="2000" dirty="0" smtClean="0"/>
              <a:t>事業所における虐待</a:t>
            </a:r>
            <a:r>
              <a:rPr lang="ja-JP" altLang="en-US" sz="2000" dirty="0"/>
              <a:t>の防止のための対策を検討する委員会（テレビ電話装置等を活用して行うことができる。 </a:t>
            </a:r>
            <a:r>
              <a:rPr lang="ja-JP" altLang="en-US" sz="2000" dirty="0" smtClean="0"/>
              <a:t>）を定期的（年１回以上）に開催するとともに、その結果について、従業者に周知徹底を図ること。</a:t>
            </a:r>
            <a:endParaRPr lang="en-US" altLang="ja-JP" sz="2000" dirty="0"/>
          </a:p>
        </p:txBody>
      </p:sp>
      <p:sp>
        <p:nvSpPr>
          <p:cNvPr id="8" name="正方形/長方形 7"/>
          <p:cNvSpPr/>
          <p:nvPr/>
        </p:nvSpPr>
        <p:spPr>
          <a:xfrm>
            <a:off x="283368" y="3126849"/>
            <a:ext cx="11799094" cy="4037447"/>
          </a:xfrm>
          <a:prstGeom prst="rect">
            <a:avLst/>
          </a:prstGeom>
          <a:ln w="6350">
            <a:solidFill>
              <a:schemeClr val="tx1"/>
            </a:solidFill>
            <a:prstDash val="sysDot"/>
          </a:ln>
        </p:spPr>
        <p:txBody>
          <a:bodyPr wrap="square" tIns="36000" bIns="0" anchor="t" anchorCtr="0">
            <a:spAutoFit/>
          </a:bodyPr>
          <a:lstStyle/>
          <a:p>
            <a:pPr marL="185738" indent="-185738"/>
            <a:r>
              <a:rPr lang="en-US" altLang="ja-JP" sz="2000" dirty="0" smtClean="0"/>
              <a:t>※ </a:t>
            </a:r>
            <a:r>
              <a:rPr lang="ja-JP" altLang="en-US" sz="2000" dirty="0" smtClean="0"/>
              <a:t>虐待</a:t>
            </a:r>
            <a:r>
              <a:rPr lang="ja-JP" altLang="en-US" sz="2000" dirty="0"/>
              <a:t>等の発生の防止・早期発見に加え、虐待等が発生した場合はその再発を確実に防止するための対策を検討</a:t>
            </a:r>
            <a:r>
              <a:rPr lang="ja-JP" altLang="en-US" sz="2000" dirty="0" smtClean="0"/>
              <a:t>する。</a:t>
            </a:r>
            <a:endParaRPr lang="en-US" altLang="ja-JP" sz="2000" dirty="0" smtClean="0"/>
          </a:p>
          <a:p>
            <a:pPr marL="100013" indent="-100013"/>
            <a:r>
              <a:rPr lang="en-US" altLang="ja-JP" sz="2000" dirty="0" smtClean="0"/>
              <a:t>※ </a:t>
            </a:r>
            <a:r>
              <a:rPr lang="ja-JP" altLang="en-US" sz="2000" dirty="0" smtClean="0"/>
              <a:t>管理者</a:t>
            </a:r>
            <a:r>
              <a:rPr lang="ja-JP" altLang="en-US" sz="2000" dirty="0"/>
              <a:t>を含む幅広い職種で構成するとともに、責務及び役割分担を明確に</a:t>
            </a:r>
            <a:r>
              <a:rPr lang="ja-JP" altLang="en-US" sz="2000" dirty="0" smtClean="0"/>
              <a:t>する。</a:t>
            </a:r>
            <a:endParaRPr lang="en-US" altLang="ja-JP" sz="2000" dirty="0"/>
          </a:p>
          <a:p>
            <a:pPr marL="100013" indent="-100013"/>
            <a:r>
              <a:rPr lang="ja-JP" altLang="en-US" sz="2000" dirty="0"/>
              <a:t>　</a:t>
            </a:r>
            <a:r>
              <a:rPr lang="ja-JP" altLang="en-US" sz="2000" dirty="0" smtClean="0"/>
              <a:t>事業所外</a:t>
            </a:r>
            <a:r>
              <a:rPr lang="ja-JP" altLang="en-US" sz="2000" dirty="0"/>
              <a:t>の虐待防止の専門家を委員として積極的に活用することが望ましい。</a:t>
            </a:r>
          </a:p>
          <a:p>
            <a:pPr marL="100013" indent="-100013"/>
            <a:r>
              <a:rPr lang="ja-JP" altLang="en-US" sz="2000" dirty="0" smtClean="0"/>
              <a:t>〇 虐待</a:t>
            </a:r>
            <a:r>
              <a:rPr lang="ja-JP" altLang="en-US" sz="2000" dirty="0"/>
              <a:t>防止検討委員会にて検討する具体的事項</a:t>
            </a:r>
          </a:p>
          <a:p>
            <a:pPr marL="357188" indent="-179388"/>
            <a:r>
              <a:rPr lang="ja-JP" altLang="en-US" sz="2000" dirty="0" smtClean="0"/>
              <a:t>・虐待</a:t>
            </a:r>
            <a:r>
              <a:rPr lang="ja-JP" altLang="en-US" sz="2000" dirty="0"/>
              <a:t>防止検討委員会その他事業所内の組織に関すること</a:t>
            </a:r>
          </a:p>
          <a:p>
            <a:pPr marL="357188" indent="-179388"/>
            <a:r>
              <a:rPr lang="ja-JP" altLang="en-US" sz="2000" dirty="0" smtClean="0"/>
              <a:t>・虐待</a:t>
            </a:r>
            <a:r>
              <a:rPr lang="ja-JP" altLang="en-US" sz="2000" dirty="0"/>
              <a:t>の防止のための指針の整備に関すること</a:t>
            </a:r>
            <a:endParaRPr lang="en-US" altLang="ja-JP" sz="2000" dirty="0"/>
          </a:p>
          <a:p>
            <a:pPr marL="357188" lvl="0" indent="-179388"/>
            <a:r>
              <a:rPr lang="ja-JP" altLang="en-US" sz="2000" dirty="0" smtClean="0">
                <a:solidFill>
                  <a:prstClr val="black"/>
                </a:solidFill>
              </a:rPr>
              <a:t>・虐待</a:t>
            </a:r>
            <a:r>
              <a:rPr lang="ja-JP" altLang="en-US" sz="2000" dirty="0">
                <a:solidFill>
                  <a:prstClr val="black"/>
                </a:solidFill>
              </a:rPr>
              <a:t>の防止のための職員研修の内容に関すること</a:t>
            </a:r>
          </a:p>
          <a:p>
            <a:pPr marL="357188" lvl="0" indent="-179388"/>
            <a:r>
              <a:rPr lang="ja-JP" altLang="en-US" sz="2000" dirty="0" smtClean="0">
                <a:solidFill>
                  <a:prstClr val="black"/>
                </a:solidFill>
              </a:rPr>
              <a:t>・虐待</a:t>
            </a:r>
            <a:r>
              <a:rPr lang="ja-JP" altLang="en-US" sz="2000" dirty="0">
                <a:solidFill>
                  <a:prstClr val="black"/>
                </a:solidFill>
              </a:rPr>
              <a:t>等について、従業者が相談・報告できる体制整備に関すること</a:t>
            </a:r>
          </a:p>
          <a:p>
            <a:pPr marL="357188" lvl="0" indent="-179388"/>
            <a:r>
              <a:rPr lang="ja-JP" altLang="en-US" sz="2000" dirty="0" smtClean="0">
                <a:solidFill>
                  <a:prstClr val="black"/>
                </a:solidFill>
              </a:rPr>
              <a:t>・</a:t>
            </a:r>
            <a:r>
              <a:rPr lang="ja-JP" altLang="en-US" sz="2000" spc="-100" dirty="0" smtClean="0">
                <a:solidFill>
                  <a:prstClr val="black"/>
                </a:solidFill>
              </a:rPr>
              <a:t>従</a:t>
            </a:r>
            <a:r>
              <a:rPr lang="ja-JP" altLang="en-US" sz="2000" spc="-100" dirty="0">
                <a:solidFill>
                  <a:prstClr val="black"/>
                </a:solidFill>
              </a:rPr>
              <a:t>業者が虐待等を把握した場合に、市町村への通報が迅速かつ適切に行われるための方法に関する</a:t>
            </a:r>
            <a:r>
              <a:rPr lang="ja-JP" altLang="en-US" sz="2000" spc="-100" dirty="0" smtClean="0">
                <a:solidFill>
                  <a:prstClr val="black"/>
                </a:solidFill>
              </a:rPr>
              <a:t>こと</a:t>
            </a:r>
            <a:endParaRPr lang="en-US" altLang="ja-JP" sz="2000" spc="-100" dirty="0" smtClean="0">
              <a:solidFill>
                <a:prstClr val="black"/>
              </a:solidFill>
            </a:endParaRPr>
          </a:p>
          <a:p>
            <a:pPr marL="357188" lvl="0" indent="-179388"/>
            <a:r>
              <a:rPr lang="ja-JP" altLang="en-US" sz="2000" dirty="0" smtClean="0">
                <a:solidFill>
                  <a:prstClr val="black"/>
                </a:solidFill>
              </a:rPr>
              <a:t>・虐待</a:t>
            </a:r>
            <a:r>
              <a:rPr lang="ja-JP" altLang="en-US" sz="2000" dirty="0">
                <a:solidFill>
                  <a:prstClr val="black"/>
                </a:solidFill>
              </a:rPr>
              <a:t>等が発生した場合、その発生原因等の分析から得られる再発の確実な防止策に関する</a:t>
            </a:r>
            <a:r>
              <a:rPr lang="ja-JP" altLang="en-US" sz="2000" dirty="0" smtClean="0">
                <a:solidFill>
                  <a:prstClr val="black"/>
                </a:solidFill>
              </a:rPr>
              <a:t>こと</a:t>
            </a:r>
            <a:endParaRPr lang="en-US" altLang="ja-JP" sz="2000" dirty="0" smtClean="0">
              <a:solidFill>
                <a:prstClr val="black"/>
              </a:solidFill>
            </a:endParaRPr>
          </a:p>
          <a:p>
            <a:pPr marL="357188" lvl="0" indent="-179388"/>
            <a:r>
              <a:rPr lang="ja-JP" altLang="en-US" sz="2000" dirty="0" smtClean="0">
                <a:solidFill>
                  <a:prstClr val="black"/>
                </a:solidFill>
              </a:rPr>
              <a:t>・虐待</a:t>
            </a:r>
            <a:r>
              <a:rPr lang="ja-JP" altLang="en-US" sz="2000" dirty="0">
                <a:solidFill>
                  <a:prstClr val="black"/>
                </a:solidFill>
              </a:rPr>
              <a:t>の再発防止策を講じた際に、その効果についての評価に関する</a:t>
            </a:r>
            <a:r>
              <a:rPr lang="ja-JP" altLang="en-US" sz="2000" dirty="0" smtClean="0">
                <a:solidFill>
                  <a:prstClr val="black"/>
                </a:solidFill>
              </a:rPr>
              <a:t>こと</a:t>
            </a:r>
            <a:endParaRPr lang="en-US" altLang="ja-JP" sz="2000" dirty="0" smtClean="0">
              <a:solidFill>
                <a:prstClr val="black"/>
              </a:solidFill>
            </a:endParaRPr>
          </a:p>
          <a:p>
            <a:pPr marL="357188" lvl="0" indent="-179388"/>
            <a:endParaRPr lang="ja-JP" altLang="en-US" sz="2000" dirty="0"/>
          </a:p>
        </p:txBody>
      </p:sp>
    </p:spTree>
    <p:extLst>
      <p:ext uri="{BB962C8B-B14F-4D97-AF65-F5344CB8AC3E}">
        <p14:creationId xmlns:p14="http://schemas.microsoft.com/office/powerpoint/2010/main" val="30676059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01162" y="6492875"/>
            <a:ext cx="2743200" cy="365125"/>
          </a:xfrm>
        </p:spPr>
        <p:txBody>
          <a:bodyPr/>
          <a:lstStyle/>
          <a:p>
            <a:fld id="{41D9830F-53EB-46B6-9EC0-C4C68F82A889}" type="slidenum">
              <a:rPr kumimoji="1" lang="ja-JP" altLang="en-US" smtClean="0"/>
              <a:t>58</a:t>
            </a:fld>
            <a:endParaRPr kumimoji="1" lang="ja-JP" altLang="en-US" dirty="0"/>
          </a:p>
        </p:txBody>
      </p:sp>
      <p:sp>
        <p:nvSpPr>
          <p:cNvPr id="3" name="正方形/長方形 2"/>
          <p:cNvSpPr/>
          <p:nvPr/>
        </p:nvSpPr>
        <p:spPr>
          <a:xfrm>
            <a:off x="0" y="1366873"/>
            <a:ext cx="12192000" cy="4216539"/>
          </a:xfrm>
          <a:prstGeom prst="rect">
            <a:avLst/>
          </a:prstGeom>
        </p:spPr>
        <p:txBody>
          <a:bodyPr wrap="square">
            <a:spAutoFit/>
          </a:bodyPr>
          <a:lstStyle/>
          <a:p>
            <a:pPr marL="185738"/>
            <a:r>
              <a:rPr lang="ja-JP" altLang="en-US" sz="2000" dirty="0" smtClean="0"/>
              <a:t>② 虐待</a:t>
            </a:r>
            <a:r>
              <a:rPr lang="ja-JP" altLang="en-US" sz="2000" dirty="0"/>
              <a:t>の防止のための</a:t>
            </a:r>
            <a:r>
              <a:rPr lang="ja-JP" altLang="en-US" sz="2000" dirty="0" smtClean="0"/>
              <a:t>指針を整備すること。</a:t>
            </a:r>
            <a:endParaRPr lang="en-US" altLang="ja-JP" sz="2000" dirty="0" smtClean="0"/>
          </a:p>
          <a:p>
            <a:pPr marL="185738"/>
            <a:endParaRPr lang="en-US" altLang="ja-JP" sz="2000" dirty="0"/>
          </a:p>
          <a:p>
            <a:pPr marL="185738"/>
            <a:endParaRPr lang="en-US" altLang="ja-JP" sz="2000" dirty="0" smtClean="0"/>
          </a:p>
          <a:p>
            <a:pPr marL="185738"/>
            <a:endParaRPr lang="en-US" altLang="ja-JP" sz="2000" dirty="0"/>
          </a:p>
          <a:p>
            <a:pPr marL="185738"/>
            <a:endParaRPr lang="en-US" altLang="ja-JP" sz="2000" dirty="0" smtClean="0"/>
          </a:p>
          <a:p>
            <a:pPr marL="185738"/>
            <a:endParaRPr lang="en-US" altLang="ja-JP" sz="2000" dirty="0"/>
          </a:p>
          <a:p>
            <a:pPr marL="185738"/>
            <a:endParaRPr lang="en-US" altLang="ja-JP" sz="2000" dirty="0" smtClean="0"/>
          </a:p>
          <a:p>
            <a:pPr marL="185738"/>
            <a:endParaRPr lang="en-US" altLang="ja-JP" sz="2000" dirty="0"/>
          </a:p>
          <a:p>
            <a:pPr marL="185738"/>
            <a:endParaRPr lang="en-US" altLang="ja-JP" sz="2000" dirty="0" smtClean="0"/>
          </a:p>
          <a:p>
            <a:pPr marL="185738"/>
            <a:endParaRPr lang="en-US" altLang="ja-JP" sz="2000" dirty="0"/>
          </a:p>
          <a:p>
            <a:pPr marL="185738"/>
            <a:endParaRPr lang="en-US" altLang="ja-JP" sz="800" dirty="0" smtClean="0"/>
          </a:p>
          <a:p>
            <a:pPr marL="185738"/>
            <a:endParaRPr lang="en-US" altLang="ja-JP" sz="1200" dirty="0" smtClean="0"/>
          </a:p>
          <a:p>
            <a:pPr marL="185738"/>
            <a:r>
              <a:rPr lang="ja-JP" altLang="en-US" sz="2000" dirty="0" smtClean="0"/>
              <a:t>③ 虐待</a:t>
            </a:r>
            <a:r>
              <a:rPr lang="ja-JP" altLang="en-US" sz="2000" dirty="0"/>
              <a:t>の防止のための従業者に対する</a:t>
            </a:r>
            <a:r>
              <a:rPr lang="ja-JP" altLang="en-US" sz="2000" dirty="0" smtClean="0"/>
              <a:t>研修を定期的（年１回以上）に実施すること。</a:t>
            </a:r>
            <a:endParaRPr lang="ja-JP" altLang="en-US" sz="2000" dirty="0"/>
          </a:p>
          <a:p>
            <a:pPr marL="185738"/>
            <a:r>
              <a:rPr lang="ja-JP" altLang="en-US" sz="2000" dirty="0"/>
              <a:t>　　</a:t>
            </a:r>
            <a:endParaRPr lang="ja-JP" altLang="en-US" dirty="0"/>
          </a:p>
        </p:txBody>
      </p:sp>
      <p:sp>
        <p:nvSpPr>
          <p:cNvPr id="4" name="正方形/長方形 3"/>
          <p:cNvSpPr/>
          <p:nvPr/>
        </p:nvSpPr>
        <p:spPr>
          <a:xfrm>
            <a:off x="414337" y="-306060"/>
            <a:ext cx="11615737" cy="1631216"/>
          </a:xfrm>
          <a:prstGeom prst="rect">
            <a:avLst/>
          </a:prstGeom>
          <a:ln w="6350">
            <a:solidFill>
              <a:schemeClr val="tx1"/>
            </a:solidFill>
            <a:prstDash val="sysDot"/>
          </a:ln>
        </p:spPr>
        <p:txBody>
          <a:bodyPr wrap="square" tIns="36000" bIns="36000" anchor="ctr" anchorCtr="0">
            <a:spAutoFit/>
          </a:bodyPr>
          <a:lstStyle/>
          <a:p>
            <a:pPr marL="100013" lvl="0" indent="-100013"/>
            <a:endParaRPr lang="en-US" altLang="ja-JP" sz="2000" dirty="0" smtClean="0">
              <a:solidFill>
                <a:prstClr val="black"/>
              </a:solidFill>
            </a:endParaRPr>
          </a:p>
          <a:p>
            <a:pPr marL="100013" lvl="0" indent="-100013"/>
            <a:r>
              <a:rPr lang="en-US" altLang="ja-JP" sz="2000" dirty="0" smtClean="0">
                <a:solidFill>
                  <a:prstClr val="black"/>
                </a:solidFill>
              </a:rPr>
              <a:t>※ </a:t>
            </a:r>
            <a:r>
              <a:rPr lang="ja-JP" altLang="en-US" sz="2000" dirty="0">
                <a:solidFill>
                  <a:prstClr val="black"/>
                </a:solidFill>
              </a:rPr>
              <a:t>そこで得た結果は従業者に周知徹底を図ること。</a:t>
            </a:r>
            <a:endParaRPr lang="en-US" altLang="ja-JP" sz="2000" dirty="0">
              <a:solidFill>
                <a:prstClr val="black"/>
              </a:solidFill>
            </a:endParaRPr>
          </a:p>
          <a:p>
            <a:pPr marL="100013" lvl="0" indent="-100013"/>
            <a:r>
              <a:rPr lang="en-US" altLang="ja-JP" sz="2000" dirty="0">
                <a:solidFill>
                  <a:prstClr val="black"/>
                </a:solidFill>
              </a:rPr>
              <a:t>※</a:t>
            </a:r>
            <a:r>
              <a:rPr lang="ja-JP" altLang="en-US" sz="2000" dirty="0">
                <a:solidFill>
                  <a:prstClr val="black"/>
                </a:solidFill>
              </a:rPr>
              <a:t> 虐待等の事案については、虐待等に係る諸般の事情が、複雑かつ機微なものであることが想定されるため、その性質上、一概に従業者に共有されるべき情報であるとは限られず、個別の状況に応じて慎重に対応することが重要。</a:t>
            </a:r>
            <a:endParaRPr lang="en-US" altLang="ja-JP" sz="2000" dirty="0">
              <a:solidFill>
                <a:prstClr val="black"/>
              </a:solidFill>
            </a:endParaRPr>
          </a:p>
        </p:txBody>
      </p:sp>
      <p:sp>
        <p:nvSpPr>
          <p:cNvPr id="5" name="正方形/長方形 4"/>
          <p:cNvSpPr/>
          <p:nvPr/>
        </p:nvSpPr>
        <p:spPr>
          <a:xfrm>
            <a:off x="414336" y="1711987"/>
            <a:ext cx="11615737" cy="2998701"/>
          </a:xfrm>
          <a:prstGeom prst="rect">
            <a:avLst/>
          </a:prstGeom>
          <a:ln w="6350">
            <a:solidFill>
              <a:schemeClr val="tx1"/>
            </a:solidFill>
            <a:prstDash val="sysDot"/>
          </a:ln>
        </p:spPr>
        <p:txBody>
          <a:bodyPr wrap="square" tIns="36000" bIns="0" anchor="ctr" anchorCtr="0">
            <a:spAutoFit/>
          </a:bodyPr>
          <a:lstStyle/>
          <a:p>
            <a:r>
              <a:rPr lang="ja-JP" altLang="en-US" sz="2000" dirty="0" smtClean="0"/>
              <a:t>〇 指針には、次のような項目を盛り込むこと。</a:t>
            </a:r>
            <a:endParaRPr lang="en-US" altLang="ja-JP" sz="2000" dirty="0" smtClean="0"/>
          </a:p>
          <a:p>
            <a:pPr marL="185738">
              <a:lnSpc>
                <a:spcPts val="2300"/>
              </a:lnSpc>
            </a:pPr>
            <a:r>
              <a:rPr lang="ja-JP" altLang="en-US" sz="2000" dirty="0" smtClean="0"/>
              <a:t>・事業所</a:t>
            </a:r>
            <a:r>
              <a:rPr lang="ja-JP" altLang="en-US" sz="2000" dirty="0"/>
              <a:t>における虐待の防止に関する基本的考え方</a:t>
            </a:r>
            <a:endParaRPr lang="en-US" altLang="ja-JP" sz="2000" dirty="0"/>
          </a:p>
          <a:p>
            <a:pPr marL="185738">
              <a:lnSpc>
                <a:spcPts val="2300"/>
              </a:lnSpc>
            </a:pPr>
            <a:r>
              <a:rPr lang="ja-JP" altLang="en-US" sz="2000" dirty="0" smtClean="0"/>
              <a:t>・虐待</a:t>
            </a:r>
            <a:r>
              <a:rPr lang="ja-JP" altLang="en-US" sz="2000" dirty="0"/>
              <a:t>防止検討委員会その他事業所内の組織に関する事項</a:t>
            </a:r>
            <a:endParaRPr lang="en-US" altLang="ja-JP" sz="2000" dirty="0"/>
          </a:p>
          <a:p>
            <a:pPr marL="185738">
              <a:lnSpc>
                <a:spcPts val="2300"/>
              </a:lnSpc>
            </a:pPr>
            <a:r>
              <a:rPr lang="ja-JP" altLang="en-US" sz="2000" dirty="0" smtClean="0"/>
              <a:t>・虐待</a:t>
            </a:r>
            <a:r>
              <a:rPr lang="ja-JP" altLang="en-US" sz="2000" dirty="0"/>
              <a:t>の防止のための職員研修に関する基本方針</a:t>
            </a:r>
            <a:endParaRPr lang="en-US" altLang="ja-JP" sz="2000" dirty="0"/>
          </a:p>
          <a:p>
            <a:pPr marL="185738">
              <a:lnSpc>
                <a:spcPts val="2300"/>
              </a:lnSpc>
            </a:pPr>
            <a:r>
              <a:rPr lang="ja-JP" altLang="en-US" sz="2000" dirty="0" smtClean="0"/>
              <a:t>・虐待</a:t>
            </a:r>
            <a:r>
              <a:rPr lang="ja-JP" altLang="en-US" sz="2000" dirty="0"/>
              <a:t>等が発生した場合の対応方法に関する基本方針</a:t>
            </a:r>
            <a:endParaRPr lang="en-US" altLang="ja-JP" sz="2000" dirty="0"/>
          </a:p>
          <a:p>
            <a:pPr marL="185738">
              <a:lnSpc>
                <a:spcPts val="2300"/>
              </a:lnSpc>
            </a:pPr>
            <a:r>
              <a:rPr lang="ja-JP" altLang="en-US" sz="2000" dirty="0" smtClean="0"/>
              <a:t>・虐待</a:t>
            </a:r>
            <a:r>
              <a:rPr lang="ja-JP" altLang="en-US" sz="2000" dirty="0"/>
              <a:t>等が発生した場合の相談・報告体制に関する事項</a:t>
            </a:r>
            <a:endParaRPr lang="en-US" altLang="ja-JP" sz="2000" dirty="0"/>
          </a:p>
          <a:p>
            <a:pPr marL="185738">
              <a:lnSpc>
                <a:spcPts val="2300"/>
              </a:lnSpc>
            </a:pPr>
            <a:r>
              <a:rPr lang="ja-JP" altLang="en-US" sz="2000" dirty="0" smtClean="0"/>
              <a:t>・成年</a:t>
            </a:r>
            <a:r>
              <a:rPr lang="ja-JP" altLang="en-US" sz="2000" dirty="0"/>
              <a:t>後見制度の利用支援に関する事項</a:t>
            </a:r>
            <a:endParaRPr lang="en-US" altLang="ja-JP" sz="2000" dirty="0"/>
          </a:p>
          <a:p>
            <a:pPr marL="185738">
              <a:lnSpc>
                <a:spcPts val="2300"/>
              </a:lnSpc>
            </a:pPr>
            <a:r>
              <a:rPr lang="ja-JP" altLang="en-US" sz="2000" dirty="0" smtClean="0"/>
              <a:t>・虐待</a:t>
            </a:r>
            <a:r>
              <a:rPr lang="ja-JP" altLang="en-US" sz="2000" dirty="0"/>
              <a:t>等に係る苦情解決方法に関する事項</a:t>
            </a:r>
            <a:endParaRPr lang="en-US" altLang="ja-JP" sz="2000" dirty="0"/>
          </a:p>
          <a:p>
            <a:pPr marL="185738">
              <a:lnSpc>
                <a:spcPts val="2300"/>
              </a:lnSpc>
            </a:pPr>
            <a:r>
              <a:rPr lang="ja-JP" altLang="en-US" sz="2000" dirty="0" smtClean="0"/>
              <a:t>・利用者</a:t>
            </a:r>
            <a:r>
              <a:rPr lang="ja-JP" altLang="en-US" sz="2000" dirty="0"/>
              <a:t>等に対する当該指針の閲覧に関する事項</a:t>
            </a:r>
            <a:endParaRPr lang="en-US" altLang="ja-JP" sz="2000" dirty="0"/>
          </a:p>
          <a:p>
            <a:pPr marL="185738">
              <a:lnSpc>
                <a:spcPts val="2300"/>
              </a:lnSpc>
            </a:pPr>
            <a:r>
              <a:rPr lang="ja-JP" altLang="en-US" sz="2000" dirty="0" smtClean="0"/>
              <a:t>・その他</a:t>
            </a:r>
            <a:r>
              <a:rPr lang="ja-JP" altLang="en-US" sz="2000" dirty="0"/>
              <a:t>虐待の防止の推進のために必要な事項</a:t>
            </a:r>
            <a:endParaRPr lang="en-US" altLang="ja-JP" sz="2000" dirty="0"/>
          </a:p>
        </p:txBody>
      </p:sp>
      <p:sp>
        <p:nvSpPr>
          <p:cNvPr id="6" name="正方形/長方形 5"/>
          <p:cNvSpPr/>
          <p:nvPr/>
        </p:nvSpPr>
        <p:spPr>
          <a:xfrm>
            <a:off x="414336" y="5098664"/>
            <a:ext cx="11615737" cy="1729123"/>
          </a:xfrm>
          <a:prstGeom prst="rect">
            <a:avLst/>
          </a:prstGeom>
          <a:ln w="6350">
            <a:solidFill>
              <a:schemeClr val="tx1"/>
            </a:solidFill>
            <a:prstDash val="sysDot"/>
          </a:ln>
        </p:spPr>
        <p:txBody>
          <a:bodyPr wrap="square" tIns="36000" bIns="0" anchor="ctr" anchorCtr="0">
            <a:spAutoFit/>
          </a:bodyPr>
          <a:lstStyle/>
          <a:p>
            <a:pPr marL="185738" indent="-185738">
              <a:lnSpc>
                <a:spcPts val="2200"/>
              </a:lnSpc>
            </a:pPr>
            <a:r>
              <a:rPr lang="en-US" altLang="ja-JP" sz="2000" dirty="0" smtClean="0"/>
              <a:t>※ </a:t>
            </a:r>
            <a:r>
              <a:rPr lang="ja-JP" altLang="en-US" sz="2000" dirty="0" smtClean="0"/>
              <a:t>研修</a:t>
            </a:r>
            <a:r>
              <a:rPr lang="ja-JP" altLang="en-US" sz="2000" dirty="0"/>
              <a:t>の</a:t>
            </a:r>
            <a:r>
              <a:rPr lang="ja-JP" altLang="en-US" sz="2000" dirty="0" smtClean="0"/>
              <a:t>内容は</a:t>
            </a:r>
            <a:r>
              <a:rPr lang="ja-JP" altLang="en-US" sz="2000" dirty="0"/>
              <a:t>、虐待等の防止に関する基礎的内容等の適切な知識を普及・啓発するものであるとともに、当該事業所における指針に基づき、虐待の防止の徹底を行うものとする</a:t>
            </a:r>
            <a:r>
              <a:rPr lang="ja-JP" altLang="en-US" sz="2000" dirty="0" smtClean="0"/>
              <a:t>。</a:t>
            </a:r>
            <a:endParaRPr lang="en-US" altLang="ja-JP" sz="2000" dirty="0" smtClean="0"/>
          </a:p>
          <a:p>
            <a:pPr marL="185738" indent="-185738">
              <a:lnSpc>
                <a:spcPts val="2200"/>
              </a:lnSpc>
            </a:pPr>
            <a:r>
              <a:rPr lang="en-US" altLang="ja-JP" sz="2000" dirty="0" smtClean="0"/>
              <a:t>※ </a:t>
            </a:r>
            <a:r>
              <a:rPr lang="ja-JP" altLang="en-US" sz="2000" dirty="0" smtClean="0"/>
              <a:t>職員</a:t>
            </a:r>
            <a:r>
              <a:rPr lang="ja-JP" altLang="en-US" sz="2000" dirty="0"/>
              <a:t>教育を組織的に徹底させていくためには、当該事業者が指針に基づいた研修プログラムを作成し、定期的な</a:t>
            </a:r>
            <a:r>
              <a:rPr lang="ja-JP" altLang="en-US" sz="2000" dirty="0" smtClean="0"/>
              <a:t>研修を</a:t>
            </a:r>
            <a:r>
              <a:rPr lang="ja-JP" altLang="en-US" sz="2000" dirty="0"/>
              <a:t>実施するとともに、新規採用時には必ず虐待の防止のための研修を実施する</a:t>
            </a:r>
            <a:r>
              <a:rPr lang="ja-JP" altLang="en-US" sz="2000" dirty="0" smtClean="0"/>
              <a:t>こと</a:t>
            </a:r>
            <a:r>
              <a:rPr lang="ja-JP" altLang="en-US" sz="2000" dirty="0"/>
              <a:t>。（事業所内での研修で差し支えない</a:t>
            </a:r>
            <a:r>
              <a:rPr lang="ja-JP" altLang="en-US" sz="2000" dirty="0" smtClean="0"/>
              <a:t>。）</a:t>
            </a:r>
            <a:endParaRPr lang="en-US" altLang="ja-JP" sz="2000" dirty="0"/>
          </a:p>
          <a:p>
            <a:pPr marL="185738" indent="-185738">
              <a:lnSpc>
                <a:spcPts val="2200"/>
              </a:lnSpc>
            </a:pPr>
            <a:r>
              <a:rPr lang="en-US" altLang="ja-JP" sz="2000" dirty="0" smtClean="0"/>
              <a:t>※ </a:t>
            </a:r>
            <a:r>
              <a:rPr lang="ja-JP" altLang="en-US" sz="2000" dirty="0" smtClean="0"/>
              <a:t>研修</a:t>
            </a:r>
            <a:r>
              <a:rPr lang="ja-JP" altLang="en-US" sz="2000" dirty="0"/>
              <a:t>の実施内容に</a:t>
            </a:r>
            <a:r>
              <a:rPr lang="ja-JP" altLang="en-US" sz="2000" dirty="0" smtClean="0"/>
              <a:t>ついて記録</a:t>
            </a:r>
            <a:r>
              <a:rPr lang="ja-JP" altLang="en-US" sz="2000" dirty="0"/>
              <a:t>する</a:t>
            </a:r>
            <a:r>
              <a:rPr lang="ja-JP" altLang="en-US" sz="2000" dirty="0" smtClean="0"/>
              <a:t>こと。</a:t>
            </a:r>
            <a:endParaRPr lang="en-US" altLang="ja-JP" sz="2000" dirty="0" smtClean="0"/>
          </a:p>
        </p:txBody>
      </p:sp>
    </p:spTree>
    <p:extLst>
      <p:ext uri="{BB962C8B-B14F-4D97-AF65-F5344CB8AC3E}">
        <p14:creationId xmlns:p14="http://schemas.microsoft.com/office/powerpoint/2010/main" val="269417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01149" y="6453554"/>
            <a:ext cx="2743200" cy="365125"/>
          </a:xfrm>
        </p:spPr>
        <p:txBody>
          <a:bodyPr/>
          <a:lstStyle/>
          <a:p>
            <a:fld id="{41D9830F-53EB-46B6-9EC0-C4C68F82A889}" type="slidenum">
              <a:rPr kumimoji="1" lang="ja-JP" altLang="en-US" smtClean="0"/>
              <a:t>59</a:t>
            </a:fld>
            <a:endParaRPr kumimoji="1" lang="ja-JP" altLang="en-US"/>
          </a:p>
        </p:txBody>
      </p:sp>
      <p:sp>
        <p:nvSpPr>
          <p:cNvPr id="3" name="正方形/長方形 2"/>
          <p:cNvSpPr/>
          <p:nvPr/>
        </p:nvSpPr>
        <p:spPr>
          <a:xfrm>
            <a:off x="0" y="0"/>
            <a:ext cx="12192000" cy="400110"/>
          </a:xfrm>
          <a:prstGeom prst="rect">
            <a:avLst/>
          </a:prstGeom>
        </p:spPr>
        <p:txBody>
          <a:bodyPr wrap="square">
            <a:spAutoFit/>
          </a:bodyPr>
          <a:lstStyle/>
          <a:p>
            <a:r>
              <a:rPr lang="ja-JP" altLang="en-US" sz="2000" smtClean="0"/>
              <a:t>　</a:t>
            </a:r>
            <a:r>
              <a:rPr lang="ja-JP" altLang="en-US" sz="2000"/>
              <a:t>④</a:t>
            </a:r>
            <a:r>
              <a:rPr lang="ja-JP" altLang="en-US" sz="2000" smtClean="0"/>
              <a:t> </a:t>
            </a:r>
            <a:r>
              <a:rPr lang="ja-JP" altLang="en-US" sz="2000" dirty="0" smtClean="0"/>
              <a:t>虐待</a:t>
            </a:r>
            <a:r>
              <a:rPr lang="ja-JP" altLang="en-US" sz="2000" dirty="0"/>
              <a:t>の防止に関する措置を適切に実施するための</a:t>
            </a:r>
            <a:r>
              <a:rPr lang="ja-JP" altLang="en-US" sz="2000" dirty="0" smtClean="0"/>
              <a:t>担当者を配置すること。</a:t>
            </a:r>
            <a:endParaRPr lang="ja-JP" altLang="en-US" sz="2000" dirty="0"/>
          </a:p>
        </p:txBody>
      </p:sp>
      <p:sp>
        <p:nvSpPr>
          <p:cNvPr id="4" name="正方形/長方形 3"/>
          <p:cNvSpPr/>
          <p:nvPr/>
        </p:nvSpPr>
        <p:spPr>
          <a:xfrm>
            <a:off x="542924" y="339218"/>
            <a:ext cx="11401425" cy="849203"/>
          </a:xfrm>
          <a:prstGeom prst="rect">
            <a:avLst/>
          </a:prstGeom>
          <a:ln w="6350">
            <a:solidFill>
              <a:schemeClr val="tx1"/>
            </a:solidFill>
            <a:prstDash val="sysDot"/>
          </a:ln>
        </p:spPr>
        <p:txBody>
          <a:bodyPr wrap="square" tIns="36000" bIns="0" anchor="ctr" anchorCtr="0">
            <a:spAutoFit/>
          </a:bodyPr>
          <a:lstStyle/>
          <a:p>
            <a:pPr marL="185738" indent="-179388">
              <a:lnSpc>
                <a:spcPts val="2100"/>
              </a:lnSpc>
            </a:pPr>
            <a:r>
              <a:rPr lang="en-US" altLang="ja-JP" sz="2000" dirty="0" smtClean="0"/>
              <a:t>※ </a:t>
            </a:r>
            <a:r>
              <a:rPr lang="ja-JP" altLang="en-US" sz="2000" dirty="0" smtClean="0"/>
              <a:t>事業所</a:t>
            </a:r>
            <a:r>
              <a:rPr lang="ja-JP" altLang="en-US" sz="2000" dirty="0"/>
              <a:t>における虐待を防止するための体制</a:t>
            </a:r>
            <a:r>
              <a:rPr lang="ja-JP" altLang="en-US" sz="2000" dirty="0" smtClean="0"/>
              <a:t>として</a:t>
            </a:r>
            <a:r>
              <a:rPr lang="ja-JP" altLang="en-US" sz="2000" dirty="0"/>
              <a:t>、上記①</a:t>
            </a:r>
            <a:r>
              <a:rPr lang="ja-JP" altLang="en-US" sz="2000" dirty="0" smtClean="0"/>
              <a:t>～③まで</a:t>
            </a:r>
            <a:r>
              <a:rPr lang="ja-JP" altLang="en-US" sz="2000" dirty="0"/>
              <a:t>に掲げる措置を適切に実施する</a:t>
            </a:r>
            <a:r>
              <a:rPr lang="ja-JP" altLang="en-US" sz="2000" dirty="0" smtClean="0"/>
              <a:t>ための</a:t>
            </a:r>
            <a:r>
              <a:rPr lang="ja-JP" altLang="en-US" sz="2000" dirty="0"/>
              <a:t>担当者を置く</a:t>
            </a:r>
            <a:r>
              <a:rPr lang="ja-JP" altLang="en-US" sz="2000" dirty="0" smtClean="0"/>
              <a:t>こと。</a:t>
            </a:r>
            <a:endParaRPr lang="en-US" altLang="ja-JP" sz="2000" dirty="0" smtClean="0"/>
          </a:p>
          <a:p>
            <a:pPr marL="185738" indent="6350">
              <a:lnSpc>
                <a:spcPts val="2100"/>
              </a:lnSpc>
            </a:pPr>
            <a:r>
              <a:rPr lang="ja-JP" altLang="en-US" sz="2000" dirty="0" smtClean="0"/>
              <a:t>当該</a:t>
            </a:r>
            <a:r>
              <a:rPr lang="ja-JP" altLang="en-US" sz="2000" dirty="0"/>
              <a:t>担当者としては、虐待防止検討委員会の責任者と同一の従業者が務めることが望ましい。</a:t>
            </a:r>
          </a:p>
        </p:txBody>
      </p:sp>
      <p:sp>
        <p:nvSpPr>
          <p:cNvPr id="5" name="正方形/長方形 4"/>
          <p:cNvSpPr/>
          <p:nvPr/>
        </p:nvSpPr>
        <p:spPr>
          <a:xfrm>
            <a:off x="1" y="1350698"/>
            <a:ext cx="12191999" cy="4375557"/>
          </a:xfrm>
          <a:prstGeom prst="rect">
            <a:avLst/>
          </a:prstGeom>
        </p:spPr>
        <p:txBody>
          <a:bodyPr wrap="square">
            <a:spAutoFit/>
          </a:bodyPr>
          <a:lstStyle/>
          <a:p>
            <a:r>
              <a:rPr lang="ja-JP" altLang="en-US" sz="2000" b="1" dirty="0" smtClean="0"/>
              <a:t>（</a:t>
            </a:r>
            <a:r>
              <a:rPr lang="ja-JP" altLang="en-US" sz="2000" b="1" dirty="0"/>
              <a:t>２９）会計の</a:t>
            </a:r>
            <a:r>
              <a:rPr lang="ja-JP" altLang="en-US" sz="2000" b="1" dirty="0" smtClean="0"/>
              <a:t>区分</a:t>
            </a:r>
            <a:r>
              <a:rPr lang="en-US" altLang="ja-JP" sz="2000" b="1" dirty="0" smtClean="0"/>
              <a:t>【</a:t>
            </a:r>
            <a:r>
              <a:rPr lang="ja-JP" altLang="en-US" sz="2000" b="1" dirty="0"/>
              <a:t>第</a:t>
            </a:r>
            <a:r>
              <a:rPr lang="en-US" altLang="ja-JP" sz="2000" b="1" dirty="0"/>
              <a:t>3</a:t>
            </a:r>
            <a:r>
              <a:rPr lang="ja-JP" altLang="en-US" sz="2000" b="1" dirty="0"/>
              <a:t>の</a:t>
            </a:r>
            <a:r>
              <a:rPr lang="en-US" altLang="ja-JP" sz="2000" b="1" dirty="0"/>
              <a:t>39 】</a:t>
            </a:r>
          </a:p>
          <a:p>
            <a:pPr marL="449263" indent="180975"/>
            <a:r>
              <a:rPr lang="ja-JP" altLang="en-US" sz="2000" dirty="0" smtClean="0"/>
              <a:t>事</a:t>
            </a:r>
            <a:r>
              <a:rPr lang="ja-JP" altLang="en-US" sz="2000" dirty="0"/>
              <a:t>業者は事業所ごとに経理を区分するとともに、認知症対応型通所介護の事業の会計とその他の事業の会計を区分しなければならない。</a:t>
            </a:r>
            <a:endParaRPr lang="en-US" altLang="ja-JP" sz="2000" b="1" dirty="0"/>
          </a:p>
          <a:p>
            <a:endParaRPr lang="en-US" altLang="ja-JP" sz="1000" b="1" dirty="0"/>
          </a:p>
          <a:p>
            <a:r>
              <a:rPr lang="ja-JP" altLang="en-US" sz="2000" b="1" dirty="0"/>
              <a:t>（３０）記録の整備</a:t>
            </a:r>
            <a:r>
              <a:rPr lang="en-US" altLang="ja-JP" sz="2000" b="1" dirty="0"/>
              <a:t>【</a:t>
            </a:r>
            <a:r>
              <a:rPr lang="ja-JP" altLang="en-US" sz="2000" b="1" dirty="0"/>
              <a:t>第</a:t>
            </a:r>
            <a:r>
              <a:rPr lang="en-US" altLang="ja-JP" sz="2000" b="1" dirty="0"/>
              <a:t>60</a:t>
            </a:r>
            <a:r>
              <a:rPr lang="ja-JP" altLang="en-US" sz="2000" b="1" dirty="0"/>
              <a:t>条</a:t>
            </a:r>
            <a:r>
              <a:rPr lang="en-US" altLang="ja-JP" sz="2000" b="1" dirty="0"/>
              <a:t>】</a:t>
            </a:r>
          </a:p>
          <a:p>
            <a:r>
              <a:rPr lang="ja-JP" altLang="en-US" sz="2000" dirty="0"/>
              <a:t>　</a:t>
            </a:r>
            <a:r>
              <a:rPr lang="en-US" altLang="ja-JP" sz="2000" dirty="0" smtClean="0"/>
              <a:t>①</a:t>
            </a:r>
            <a:r>
              <a:rPr lang="ja-JP" altLang="en-US" sz="2000" dirty="0" smtClean="0"/>
              <a:t> 事</a:t>
            </a:r>
            <a:r>
              <a:rPr lang="ja-JP" altLang="en-US" sz="2000" dirty="0"/>
              <a:t>業者は、従業者、設備、備品及び会計に関する記録を整備しておかなければならない。</a:t>
            </a:r>
          </a:p>
          <a:p>
            <a:pPr marL="449263" indent="-223838"/>
            <a:r>
              <a:rPr lang="ja-JP" altLang="en-US" sz="2000" dirty="0" smtClean="0"/>
              <a:t>② 事</a:t>
            </a:r>
            <a:r>
              <a:rPr lang="ja-JP" altLang="en-US" sz="2000" dirty="0"/>
              <a:t>業者は、利用者に対するサービスの提供に関する下記の記録を整備し、その完結の日から５年間保存しなければならない。</a:t>
            </a:r>
            <a:endParaRPr lang="en-US" altLang="ja-JP" sz="2000" dirty="0"/>
          </a:p>
          <a:p>
            <a:pPr marL="449263">
              <a:lnSpc>
                <a:spcPts val="2200"/>
              </a:lnSpc>
            </a:pPr>
            <a:r>
              <a:rPr lang="en-US" altLang="ja-JP" sz="2000" dirty="0" smtClean="0"/>
              <a:t>ⅰ</a:t>
            </a:r>
            <a:r>
              <a:rPr lang="ja-JP" altLang="en-US" sz="2000" dirty="0" smtClean="0"/>
              <a:t>）認知症</a:t>
            </a:r>
            <a:r>
              <a:rPr lang="ja-JP" altLang="en-US" sz="2000" dirty="0"/>
              <a:t>対応型通所介護計画</a:t>
            </a:r>
          </a:p>
          <a:p>
            <a:pPr marL="449263">
              <a:lnSpc>
                <a:spcPts val="2200"/>
              </a:lnSpc>
            </a:pPr>
            <a:r>
              <a:rPr lang="en-US" altLang="ja-JP" sz="2000" dirty="0" smtClean="0"/>
              <a:t>ⅱ</a:t>
            </a:r>
            <a:r>
              <a:rPr lang="ja-JP" altLang="en-US" sz="2000" dirty="0" smtClean="0"/>
              <a:t>）提供</a:t>
            </a:r>
            <a:r>
              <a:rPr lang="ja-JP" altLang="en-US" sz="2000" dirty="0"/>
              <a:t>した具体的なサービスの内容等の記録</a:t>
            </a:r>
            <a:endParaRPr lang="en-US" altLang="ja-JP" sz="2000" dirty="0"/>
          </a:p>
          <a:p>
            <a:pPr marL="449263">
              <a:lnSpc>
                <a:spcPts val="2200"/>
              </a:lnSpc>
            </a:pPr>
            <a:r>
              <a:rPr lang="en-US" altLang="ja-JP" sz="2000" dirty="0" smtClean="0"/>
              <a:t>ⅲ</a:t>
            </a:r>
            <a:r>
              <a:rPr lang="ja-JP" altLang="en-US" sz="2000" dirty="0" smtClean="0"/>
              <a:t>）身体的</a:t>
            </a:r>
            <a:r>
              <a:rPr lang="ja-JP" altLang="en-US" sz="2000" dirty="0"/>
              <a:t>拘束等の態様及び時間、その際の利用者の心身の状況並びに緊急やむを得ない理由の記録</a:t>
            </a:r>
          </a:p>
          <a:p>
            <a:pPr marL="449263">
              <a:lnSpc>
                <a:spcPts val="2200"/>
              </a:lnSpc>
            </a:pPr>
            <a:r>
              <a:rPr lang="en-US" altLang="ja-JP" sz="2000" dirty="0" smtClean="0"/>
              <a:t>ⅳ</a:t>
            </a:r>
            <a:r>
              <a:rPr lang="ja-JP" altLang="en-US" sz="2000" dirty="0" smtClean="0"/>
              <a:t>）基準</a:t>
            </a:r>
            <a:r>
              <a:rPr lang="ja-JP" altLang="en-US" sz="2000" dirty="0"/>
              <a:t>第</a:t>
            </a:r>
            <a:r>
              <a:rPr lang="en-US" altLang="ja-JP" sz="2000" dirty="0"/>
              <a:t>3</a:t>
            </a:r>
            <a:r>
              <a:rPr lang="ja-JP" altLang="en-US" sz="2000" dirty="0"/>
              <a:t>条の</a:t>
            </a:r>
            <a:r>
              <a:rPr lang="en-US" altLang="ja-JP" sz="2000" dirty="0"/>
              <a:t>26</a:t>
            </a:r>
            <a:r>
              <a:rPr lang="ja-JP" altLang="en-US" sz="2000" dirty="0"/>
              <a:t>に規定する利用者に関する市町村への通知に係る記録</a:t>
            </a:r>
          </a:p>
          <a:p>
            <a:pPr marL="449263">
              <a:lnSpc>
                <a:spcPts val="2200"/>
              </a:lnSpc>
            </a:pPr>
            <a:r>
              <a:rPr lang="en-US" altLang="ja-JP" sz="2000" dirty="0" smtClean="0"/>
              <a:t>ⅴ</a:t>
            </a:r>
            <a:r>
              <a:rPr lang="ja-JP" altLang="en-US" sz="2000" dirty="0" smtClean="0"/>
              <a:t>）苦情</a:t>
            </a:r>
            <a:r>
              <a:rPr lang="ja-JP" altLang="en-US" sz="2000" dirty="0"/>
              <a:t>の内容等の記録</a:t>
            </a:r>
          </a:p>
          <a:p>
            <a:pPr marL="449263">
              <a:lnSpc>
                <a:spcPts val="2200"/>
              </a:lnSpc>
            </a:pPr>
            <a:r>
              <a:rPr lang="en-US" altLang="ja-JP" sz="2000" dirty="0" smtClean="0"/>
              <a:t>ⅵ</a:t>
            </a:r>
            <a:r>
              <a:rPr lang="ja-JP" altLang="en-US" sz="2000" dirty="0" smtClean="0"/>
              <a:t>）事故</a:t>
            </a:r>
            <a:r>
              <a:rPr lang="ja-JP" altLang="en-US" sz="2000" dirty="0"/>
              <a:t>の状況及び事故に際して採った処置について</a:t>
            </a:r>
            <a:r>
              <a:rPr lang="ja-JP" altLang="en-US" sz="2000" dirty="0" smtClean="0"/>
              <a:t>の記録</a:t>
            </a:r>
            <a:endParaRPr lang="ja-JP" altLang="en-US" sz="2000" dirty="0"/>
          </a:p>
          <a:p>
            <a:pPr marL="449263">
              <a:lnSpc>
                <a:spcPts val="2200"/>
              </a:lnSpc>
            </a:pPr>
            <a:r>
              <a:rPr lang="en-US" altLang="ja-JP" sz="2000" dirty="0" smtClean="0"/>
              <a:t>ⅶ</a:t>
            </a:r>
            <a:r>
              <a:rPr lang="ja-JP" altLang="en-US" sz="2000" dirty="0" smtClean="0"/>
              <a:t>）運営</a:t>
            </a:r>
            <a:r>
              <a:rPr lang="ja-JP" altLang="en-US" sz="2000" dirty="0"/>
              <a:t>推進会議での報告、評価、要望、助言等の</a:t>
            </a:r>
            <a:r>
              <a:rPr lang="ja-JP" altLang="en-US" sz="2000" dirty="0" smtClean="0"/>
              <a:t>記録 </a:t>
            </a:r>
            <a:endParaRPr lang="en-US" altLang="ja-JP" sz="2000" dirty="0" smtClean="0"/>
          </a:p>
        </p:txBody>
      </p:sp>
      <p:sp>
        <p:nvSpPr>
          <p:cNvPr id="6" name="正方形/長方形 5"/>
          <p:cNvSpPr/>
          <p:nvPr/>
        </p:nvSpPr>
        <p:spPr>
          <a:xfrm>
            <a:off x="542924" y="5632406"/>
            <a:ext cx="11401425" cy="1186273"/>
          </a:xfrm>
          <a:prstGeom prst="rect">
            <a:avLst/>
          </a:prstGeom>
          <a:ln w="6350">
            <a:solidFill>
              <a:schemeClr val="tx1"/>
            </a:solidFill>
            <a:prstDash val="sysDot"/>
          </a:ln>
        </p:spPr>
        <p:txBody>
          <a:bodyPr wrap="square" tIns="72000" bIns="36000" anchor="ctr" anchorCtr="0">
            <a:spAutoFit/>
          </a:bodyPr>
          <a:lstStyle/>
          <a:p>
            <a:pPr lvl="0">
              <a:lnSpc>
                <a:spcPts val="2100"/>
              </a:lnSpc>
            </a:pPr>
            <a:r>
              <a:rPr lang="en-US" altLang="ja-JP" sz="2000" dirty="0">
                <a:solidFill>
                  <a:prstClr val="black"/>
                </a:solidFill>
                <a:latin typeface="MS-Mincho"/>
              </a:rPr>
              <a:t>※</a:t>
            </a:r>
            <a:r>
              <a:rPr lang="ja-JP" altLang="en-US" sz="2000" dirty="0">
                <a:solidFill>
                  <a:prstClr val="black"/>
                </a:solidFill>
                <a:latin typeface="MS-Mincho"/>
              </a:rPr>
              <a:t>「その完結の日」とは</a:t>
            </a:r>
          </a:p>
          <a:p>
            <a:pPr marL="357188" lvl="0" indent="-171450">
              <a:lnSpc>
                <a:spcPts val="2100"/>
              </a:lnSpc>
            </a:pPr>
            <a:r>
              <a:rPr lang="en-US" altLang="ja-JP" sz="2000" dirty="0" smtClean="0">
                <a:solidFill>
                  <a:prstClr val="black"/>
                </a:solidFill>
                <a:latin typeface="MS-Mincho"/>
              </a:rPr>
              <a:t>ⅰ</a:t>
            </a:r>
            <a:r>
              <a:rPr lang="ja-JP" altLang="en-US" sz="2000" dirty="0" smtClean="0">
                <a:solidFill>
                  <a:prstClr val="black"/>
                </a:solidFill>
                <a:latin typeface="MS-Mincho"/>
              </a:rPr>
              <a:t>～</a:t>
            </a:r>
            <a:r>
              <a:rPr lang="en-US" altLang="ja-JP" sz="2000" dirty="0" smtClean="0">
                <a:solidFill>
                  <a:prstClr val="black"/>
                </a:solidFill>
                <a:latin typeface="MS-Mincho"/>
              </a:rPr>
              <a:t>ⅵ</a:t>
            </a:r>
            <a:r>
              <a:rPr lang="ja-JP" altLang="en-US" sz="2000" dirty="0" smtClean="0">
                <a:solidFill>
                  <a:prstClr val="black"/>
                </a:solidFill>
                <a:latin typeface="MS-Mincho"/>
              </a:rPr>
              <a:t>の</a:t>
            </a:r>
            <a:r>
              <a:rPr lang="ja-JP" altLang="en-US" sz="2000" dirty="0">
                <a:solidFill>
                  <a:prstClr val="black"/>
                </a:solidFill>
                <a:latin typeface="MS-Mincho"/>
              </a:rPr>
              <a:t>記録は、個々の利用者の契約の終了（契約の解約・解除、他施設への入所、利用者の死亡、利用者の自立を含む）により一連のサービス提供が終了した日。</a:t>
            </a:r>
          </a:p>
          <a:p>
            <a:pPr marL="357188" lvl="0" indent="-171450">
              <a:lnSpc>
                <a:spcPts val="2100"/>
              </a:lnSpc>
            </a:pPr>
            <a:r>
              <a:rPr lang="en-US" altLang="ja-JP" sz="2000" dirty="0" smtClean="0">
                <a:solidFill>
                  <a:prstClr val="black"/>
                </a:solidFill>
                <a:latin typeface="MS-Mincho"/>
              </a:rPr>
              <a:t>ⅹ</a:t>
            </a:r>
            <a:r>
              <a:rPr lang="ja-JP" altLang="en-US" sz="2000" dirty="0" smtClean="0">
                <a:solidFill>
                  <a:prstClr val="black"/>
                </a:solidFill>
                <a:latin typeface="MS-Mincho"/>
              </a:rPr>
              <a:t>の</a:t>
            </a:r>
            <a:r>
              <a:rPr lang="ja-JP" altLang="en-US" sz="2000" dirty="0">
                <a:solidFill>
                  <a:prstClr val="black"/>
                </a:solidFill>
                <a:latin typeface="MS-Mincho"/>
              </a:rPr>
              <a:t>記録は、運営推進会議を開催し、報告、評価、要望、助言等の記録を公表した日</a:t>
            </a:r>
            <a:r>
              <a:rPr lang="ja-JP" altLang="en-US" sz="2000" dirty="0" smtClean="0">
                <a:solidFill>
                  <a:prstClr val="black"/>
                </a:solidFill>
                <a:latin typeface="MS-Mincho"/>
              </a:rPr>
              <a:t>。</a:t>
            </a:r>
            <a:endParaRPr lang="ja-JP" altLang="en-US" sz="2000" dirty="0">
              <a:solidFill>
                <a:prstClr val="black"/>
              </a:solidFill>
            </a:endParaRPr>
          </a:p>
        </p:txBody>
      </p:sp>
    </p:spTree>
    <p:extLst>
      <p:ext uri="{BB962C8B-B14F-4D97-AF65-F5344CB8AC3E}">
        <p14:creationId xmlns:p14="http://schemas.microsoft.com/office/powerpoint/2010/main" val="4140194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2"/>
          <p:cNvSpPr txBox="1">
            <a:spLocks/>
          </p:cNvSpPr>
          <p:nvPr/>
        </p:nvSpPr>
        <p:spPr>
          <a:xfrm>
            <a:off x="526473" y="760739"/>
            <a:ext cx="9455727" cy="3633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2000" dirty="0"/>
          </a:p>
        </p:txBody>
      </p:sp>
      <p:sp>
        <p:nvSpPr>
          <p:cNvPr id="14" name="コンテンツ プレースホルダー 2"/>
          <p:cNvSpPr txBox="1">
            <a:spLocks/>
          </p:cNvSpPr>
          <p:nvPr/>
        </p:nvSpPr>
        <p:spPr>
          <a:xfrm>
            <a:off x="0" y="0"/>
            <a:ext cx="12192000" cy="5805283"/>
          </a:xfrm>
          <a:prstGeom prst="rect">
            <a:avLst/>
          </a:prstGeom>
          <a:ln w="19050">
            <a:noFill/>
          </a:ln>
        </p:spPr>
        <p:txBody>
          <a:bodyPr vert="horz" lIns="72000" tIns="10800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smtClean="0"/>
              <a:t>（４）令和７年度</a:t>
            </a:r>
            <a:r>
              <a:rPr lang="ja-JP" altLang="en-US" sz="2000" dirty="0"/>
              <a:t>　運営指導対象事業所</a:t>
            </a:r>
          </a:p>
          <a:p>
            <a:pPr marL="0" indent="0">
              <a:buFont typeface="Arial" panose="020B0604020202020204" pitchFamily="34" charset="0"/>
              <a:buNone/>
            </a:pPr>
            <a:r>
              <a:rPr lang="ja-JP" altLang="en-US" sz="2000" dirty="0" smtClean="0"/>
              <a:t>　　令和７年度の運営指導対象事業所は次のとおり。</a:t>
            </a:r>
            <a:endParaRPr lang="en-US" altLang="ja-JP" sz="2000" dirty="0" smtClean="0"/>
          </a:p>
          <a:p>
            <a:pPr marL="0" indent="0">
              <a:buFont typeface="Arial" panose="020B0604020202020204" pitchFamily="34" charset="0"/>
              <a:buNone/>
            </a:pPr>
            <a:r>
              <a:rPr lang="ja-JP" altLang="en-US" sz="2000" dirty="0" smtClean="0"/>
              <a:t>　　運営指導の日程等は、原則として指導日の</a:t>
            </a:r>
            <a:r>
              <a:rPr lang="en-US" altLang="ja-JP" sz="2000" dirty="0" smtClean="0"/>
              <a:t>1</a:t>
            </a:r>
            <a:r>
              <a:rPr lang="ja-JP" altLang="en-US" sz="2000" dirty="0" smtClean="0"/>
              <a:t>か月前までに文書で通知します。</a:t>
            </a:r>
            <a:endParaRPr lang="ja-JP" altLang="en-US" sz="2000" dirty="0"/>
          </a:p>
        </p:txBody>
      </p:sp>
      <p:sp>
        <p:nvSpPr>
          <p:cNvPr id="3" name="スライド番号プレースホルダー 2"/>
          <p:cNvSpPr>
            <a:spLocks noGrp="1"/>
          </p:cNvSpPr>
          <p:nvPr>
            <p:ph type="sldNum" sz="quarter" idx="12"/>
          </p:nvPr>
        </p:nvSpPr>
        <p:spPr>
          <a:xfrm>
            <a:off x="9448800" y="6440686"/>
            <a:ext cx="2743200" cy="365125"/>
          </a:xfrm>
        </p:spPr>
        <p:txBody>
          <a:bodyPr/>
          <a:lstStyle/>
          <a:p>
            <a:fld id="{D339279A-9CE5-4E47-B07B-F5EE1F1AD395}" type="slidenum">
              <a:rPr kumimoji="1" lang="ja-JP" altLang="en-US" smtClean="0"/>
              <a:t>6</a:t>
            </a:fld>
            <a:endParaRPr kumimoji="1" lang="ja-JP" altLang="en-US" dirty="0"/>
          </a:p>
        </p:txBody>
      </p:sp>
      <p:pic>
        <p:nvPicPr>
          <p:cNvPr id="2" name="図 1"/>
          <p:cNvPicPr>
            <a:picLocks noChangeAspect="1"/>
          </p:cNvPicPr>
          <p:nvPr/>
        </p:nvPicPr>
        <p:blipFill>
          <a:blip r:embed="rId4"/>
          <a:stretch>
            <a:fillRect/>
          </a:stretch>
        </p:blipFill>
        <p:spPr>
          <a:xfrm>
            <a:off x="414178" y="1287076"/>
            <a:ext cx="11342654" cy="5518735"/>
          </a:xfrm>
          <a:prstGeom prst="rect">
            <a:avLst/>
          </a:prstGeom>
        </p:spPr>
      </p:pic>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95419317"/>
      </p:ext>
    </p:extLst>
  </p:cSld>
  <p:clrMapOvr>
    <a:masterClrMapping/>
  </p:clrMapOvr>
  <mc:AlternateContent xmlns:mc="http://schemas.openxmlformats.org/markup-compatibility/2006" xmlns:p14="http://schemas.microsoft.com/office/powerpoint/2010/main">
    <mc:Choice Requires="p14">
      <p:transition spd="slow" p14:dur="2000" advTm="13068"/>
    </mc:Choice>
    <mc:Fallback xmlns="">
      <p:transition spd="slow" advTm="13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60</a:t>
            </a:fld>
            <a:endParaRPr kumimoji="1" lang="ja-JP" altLang="en-US"/>
          </a:p>
        </p:txBody>
      </p:sp>
      <p:sp>
        <p:nvSpPr>
          <p:cNvPr id="3" name="タイトル 1"/>
          <p:cNvSpPr txBox="1">
            <a:spLocks/>
          </p:cNvSpPr>
          <p:nvPr/>
        </p:nvSpPr>
        <p:spPr>
          <a:xfrm>
            <a:off x="0" y="0"/>
            <a:ext cx="12192000" cy="52468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１５　介護報酬について</a:t>
            </a:r>
            <a:r>
              <a:rPr lang="ja-JP" altLang="en-US" sz="2400" b="1" dirty="0"/>
              <a:t>　</a:t>
            </a:r>
            <a:endParaRPr lang="en-US" altLang="ja-JP" sz="2400" b="1" dirty="0"/>
          </a:p>
        </p:txBody>
      </p:sp>
      <p:sp>
        <p:nvSpPr>
          <p:cNvPr id="4" name="正方形/長方形 3"/>
          <p:cNvSpPr/>
          <p:nvPr/>
        </p:nvSpPr>
        <p:spPr>
          <a:xfrm>
            <a:off x="0" y="524685"/>
            <a:ext cx="12192000" cy="6414577"/>
          </a:xfrm>
          <a:prstGeom prst="rect">
            <a:avLst/>
          </a:prstGeom>
        </p:spPr>
        <p:txBody>
          <a:bodyPr wrap="square">
            <a:spAutoFit/>
          </a:bodyPr>
          <a:lstStyle/>
          <a:p>
            <a:pPr marL="176213" lvl="0" indent="-176213"/>
            <a:r>
              <a:rPr lang="ja-JP" altLang="en-US" sz="2000" dirty="0" smtClean="0">
                <a:solidFill>
                  <a:prstClr val="black"/>
                </a:solidFill>
              </a:rPr>
              <a:t>１ 基本単位の取扱い</a:t>
            </a:r>
            <a:endParaRPr lang="en-US" altLang="ja-JP" sz="2000" dirty="0" smtClean="0">
              <a:solidFill>
                <a:prstClr val="black"/>
              </a:solidFill>
            </a:endParaRPr>
          </a:p>
          <a:p>
            <a:pPr marL="176213" lvl="0" indent="-176213"/>
            <a:r>
              <a:rPr lang="ja-JP" altLang="en-US" sz="2000" dirty="0" smtClean="0">
                <a:solidFill>
                  <a:prstClr val="black"/>
                </a:solidFill>
              </a:rPr>
              <a:t>２ 定員超過利用に該当する場合の減算</a:t>
            </a:r>
            <a:endParaRPr lang="en-US" altLang="ja-JP" sz="2000" dirty="0" smtClean="0">
              <a:solidFill>
                <a:prstClr val="black"/>
              </a:solidFill>
            </a:endParaRPr>
          </a:p>
          <a:p>
            <a:pPr marL="176213" lvl="0" indent="-176213"/>
            <a:r>
              <a:rPr lang="ja-JP" altLang="en-US" sz="2000" dirty="0" smtClean="0">
                <a:solidFill>
                  <a:prstClr val="black"/>
                </a:solidFill>
              </a:rPr>
              <a:t>３ 人員基準欠如に該当する場合の減算</a:t>
            </a:r>
            <a:endParaRPr lang="en-US" altLang="ja-JP" sz="2000" dirty="0" smtClean="0">
              <a:solidFill>
                <a:prstClr val="black"/>
              </a:solidFill>
            </a:endParaRPr>
          </a:p>
          <a:p>
            <a:pPr marL="176213" lvl="0" indent="-176213"/>
            <a:r>
              <a:rPr lang="ja-JP" altLang="en-US" sz="2000" dirty="0" smtClean="0">
                <a:solidFill>
                  <a:prstClr val="black"/>
                </a:solidFill>
              </a:rPr>
              <a:t>４ 高齢者虐待防止措置未実施減算</a:t>
            </a:r>
            <a:endParaRPr lang="en-US" altLang="ja-JP" sz="2000" dirty="0" smtClean="0">
              <a:solidFill>
                <a:prstClr val="black"/>
              </a:solidFill>
            </a:endParaRPr>
          </a:p>
          <a:p>
            <a:pPr marL="176213" lvl="0" indent="-176213"/>
            <a:r>
              <a:rPr lang="ja-JP" altLang="en-US" sz="2000" dirty="0" smtClean="0">
                <a:solidFill>
                  <a:prstClr val="black"/>
                </a:solidFill>
              </a:rPr>
              <a:t>５ 業務継続計画未策定減算</a:t>
            </a:r>
            <a:endParaRPr lang="en-US" altLang="ja-JP" sz="2000" dirty="0" smtClean="0">
              <a:solidFill>
                <a:prstClr val="black"/>
              </a:solidFill>
            </a:endParaRPr>
          </a:p>
          <a:p>
            <a:pPr marL="176213" lvl="0" indent="-176213"/>
            <a:r>
              <a:rPr lang="ja-JP" altLang="en-US" sz="2000" dirty="0" smtClean="0">
                <a:solidFill>
                  <a:prstClr val="black"/>
                </a:solidFill>
              </a:rPr>
              <a:t>６ </a:t>
            </a:r>
            <a:r>
              <a:rPr lang="en-US" altLang="ja-JP" sz="2000" dirty="0" smtClean="0">
                <a:solidFill>
                  <a:prstClr val="black"/>
                </a:solidFill>
              </a:rPr>
              <a:t>2</a:t>
            </a:r>
            <a:r>
              <a:rPr lang="ja-JP" altLang="en-US" sz="2000" dirty="0" smtClean="0">
                <a:solidFill>
                  <a:prstClr val="black"/>
                </a:solidFill>
              </a:rPr>
              <a:t>時間以上</a:t>
            </a:r>
            <a:r>
              <a:rPr lang="en-US" altLang="ja-JP" sz="2000" dirty="0" smtClean="0">
                <a:solidFill>
                  <a:prstClr val="black"/>
                </a:solidFill>
              </a:rPr>
              <a:t>3</a:t>
            </a:r>
            <a:r>
              <a:rPr lang="ja-JP" altLang="en-US" sz="2000" dirty="0" smtClean="0">
                <a:solidFill>
                  <a:prstClr val="black"/>
                </a:solidFill>
              </a:rPr>
              <a:t>時間未満の認知症対応型通所介護を行う場合の取扱い</a:t>
            </a:r>
            <a:endParaRPr lang="en-US" altLang="ja-JP" sz="2000" dirty="0" smtClean="0">
              <a:solidFill>
                <a:prstClr val="black"/>
              </a:solidFill>
            </a:endParaRPr>
          </a:p>
          <a:p>
            <a:pPr marL="176213" lvl="0" indent="-176213"/>
            <a:r>
              <a:rPr lang="ja-JP" altLang="en-US" sz="2000" dirty="0" smtClean="0">
                <a:solidFill>
                  <a:prstClr val="black"/>
                </a:solidFill>
              </a:rPr>
              <a:t>７ </a:t>
            </a:r>
            <a:r>
              <a:rPr lang="ja-JP" altLang="en-US" sz="2000" dirty="0">
                <a:solidFill>
                  <a:prstClr val="black"/>
                </a:solidFill>
              </a:rPr>
              <a:t>感染症又は災害の発生を理由とする利用者数の減少が一定以上生じている</a:t>
            </a:r>
            <a:r>
              <a:rPr lang="ja-JP" altLang="en-US" sz="2000" dirty="0" smtClean="0">
                <a:solidFill>
                  <a:prstClr val="black"/>
                </a:solidFill>
              </a:rPr>
              <a:t>場合</a:t>
            </a:r>
            <a:endParaRPr lang="en-US" altLang="ja-JP" sz="2000" dirty="0" smtClean="0">
              <a:solidFill>
                <a:prstClr val="black"/>
              </a:solidFill>
            </a:endParaRPr>
          </a:p>
          <a:p>
            <a:pPr marL="176213" lvl="0" indent="-176213"/>
            <a:r>
              <a:rPr lang="ja-JP" altLang="en-US" sz="2000" dirty="0" smtClean="0">
                <a:solidFill>
                  <a:prstClr val="black"/>
                </a:solidFill>
              </a:rPr>
              <a:t>８ 送迎を行わない場合の減算</a:t>
            </a:r>
            <a:endParaRPr lang="en-US" altLang="ja-JP" sz="2000" dirty="0" smtClean="0">
              <a:solidFill>
                <a:prstClr val="black"/>
              </a:solidFill>
            </a:endParaRPr>
          </a:p>
          <a:p>
            <a:pPr marL="176213" lvl="0" indent="-176213"/>
            <a:r>
              <a:rPr lang="ja-JP" altLang="en-US" sz="2000" dirty="0" smtClean="0">
                <a:solidFill>
                  <a:prstClr val="black"/>
                </a:solidFill>
              </a:rPr>
              <a:t>９ 同一建物減算</a:t>
            </a:r>
            <a:endParaRPr lang="en-US" altLang="ja-JP" sz="2000" dirty="0" smtClean="0">
              <a:solidFill>
                <a:prstClr val="black"/>
              </a:solidFill>
            </a:endParaRPr>
          </a:p>
          <a:p>
            <a:pPr marL="176213" lvl="0" indent="-176213"/>
            <a:r>
              <a:rPr lang="en-US" altLang="ja-JP" sz="2000" dirty="0" smtClean="0">
                <a:solidFill>
                  <a:prstClr val="black"/>
                </a:solidFill>
              </a:rPr>
              <a:t>10 </a:t>
            </a:r>
            <a:r>
              <a:rPr lang="ja-JP" altLang="en-US" sz="2000" dirty="0" smtClean="0">
                <a:solidFill>
                  <a:prstClr val="black"/>
                </a:solidFill>
              </a:rPr>
              <a:t>各種加算</a:t>
            </a:r>
            <a:endParaRPr lang="en-US" altLang="ja-JP" sz="2000" dirty="0" smtClean="0">
              <a:solidFill>
                <a:prstClr val="black"/>
              </a:solidFill>
            </a:endParaRPr>
          </a:p>
          <a:p>
            <a:pPr marL="360363" indent="-176213">
              <a:lnSpc>
                <a:spcPts val="2300"/>
              </a:lnSpc>
            </a:pPr>
            <a:r>
              <a:rPr lang="ja-JP" altLang="en-US" sz="2000" dirty="0">
                <a:solidFill>
                  <a:prstClr val="black"/>
                </a:solidFill>
              </a:rPr>
              <a:t>（１</a:t>
            </a:r>
            <a:r>
              <a:rPr lang="ja-JP" altLang="en-US" sz="2000" dirty="0" smtClean="0">
                <a:solidFill>
                  <a:prstClr val="black"/>
                </a:solidFill>
              </a:rPr>
              <a:t>）延長加算　　　　　　　　　　　　　　（</a:t>
            </a:r>
            <a:r>
              <a:rPr lang="en-US" altLang="ja-JP" sz="2000" dirty="0">
                <a:solidFill>
                  <a:prstClr val="black"/>
                </a:solidFill>
              </a:rPr>
              <a:t>11</a:t>
            </a:r>
            <a:r>
              <a:rPr lang="ja-JP" altLang="en-US" sz="2000" dirty="0">
                <a:solidFill>
                  <a:prstClr val="black"/>
                </a:solidFill>
              </a:rPr>
              <a:t>）科学的介護推進体制加算</a:t>
            </a:r>
            <a:endParaRPr lang="en-US" altLang="ja-JP" sz="2000" dirty="0">
              <a:solidFill>
                <a:prstClr val="black"/>
              </a:solidFill>
            </a:endParaRPr>
          </a:p>
          <a:p>
            <a:pPr marL="360363" indent="-176213">
              <a:lnSpc>
                <a:spcPts val="2300"/>
              </a:lnSpc>
            </a:pPr>
            <a:r>
              <a:rPr lang="ja-JP" altLang="en-US" sz="2000" dirty="0" smtClean="0">
                <a:solidFill>
                  <a:prstClr val="black"/>
                </a:solidFill>
              </a:rPr>
              <a:t>（</a:t>
            </a:r>
            <a:r>
              <a:rPr lang="ja-JP" altLang="en-US" sz="2000" dirty="0">
                <a:solidFill>
                  <a:prstClr val="black"/>
                </a:solidFill>
              </a:rPr>
              <a:t>２）入浴介助加算</a:t>
            </a:r>
            <a:r>
              <a:rPr lang="ja-JP" altLang="en-US" sz="2000" dirty="0" smtClean="0">
                <a:solidFill>
                  <a:prstClr val="black"/>
                </a:solidFill>
              </a:rPr>
              <a:t>　　　　　　　　　　　　（</a:t>
            </a:r>
            <a:r>
              <a:rPr lang="en-US" altLang="ja-JP" sz="2000" dirty="0">
                <a:solidFill>
                  <a:prstClr val="black"/>
                </a:solidFill>
              </a:rPr>
              <a:t>12</a:t>
            </a:r>
            <a:r>
              <a:rPr lang="ja-JP" altLang="en-US" sz="2000" dirty="0">
                <a:solidFill>
                  <a:prstClr val="black"/>
                </a:solidFill>
              </a:rPr>
              <a:t>）サービス提供体制強化加算</a:t>
            </a:r>
            <a:endParaRPr lang="en-US" altLang="ja-JP" sz="2000" dirty="0">
              <a:solidFill>
                <a:prstClr val="black"/>
              </a:solidFill>
            </a:endParaRPr>
          </a:p>
          <a:p>
            <a:pPr marL="360363" indent="-176213">
              <a:lnSpc>
                <a:spcPts val="2300"/>
              </a:lnSpc>
            </a:pPr>
            <a:r>
              <a:rPr lang="ja-JP" altLang="en-US" sz="2000" dirty="0" smtClean="0">
                <a:solidFill>
                  <a:prstClr val="black"/>
                </a:solidFill>
              </a:rPr>
              <a:t>（</a:t>
            </a:r>
            <a:r>
              <a:rPr lang="ja-JP" altLang="en-US" sz="2000" dirty="0">
                <a:solidFill>
                  <a:prstClr val="black"/>
                </a:solidFill>
              </a:rPr>
              <a:t>３）生活機能向上連携加算</a:t>
            </a:r>
            <a:r>
              <a:rPr lang="ja-JP" altLang="en-US" sz="2000" dirty="0" smtClean="0">
                <a:solidFill>
                  <a:prstClr val="black"/>
                </a:solidFill>
              </a:rPr>
              <a:t>　　　　　　　　（</a:t>
            </a:r>
            <a:r>
              <a:rPr lang="en-US" altLang="ja-JP" sz="2000" dirty="0" smtClean="0">
                <a:solidFill>
                  <a:prstClr val="black"/>
                </a:solidFill>
              </a:rPr>
              <a:t>13</a:t>
            </a:r>
            <a:r>
              <a:rPr lang="ja-JP" altLang="en-US" sz="2000" dirty="0" smtClean="0">
                <a:solidFill>
                  <a:prstClr val="black"/>
                </a:solidFill>
              </a:rPr>
              <a:t>）</a:t>
            </a:r>
            <a:r>
              <a:rPr lang="ja-JP" altLang="en-US" sz="2000" dirty="0">
                <a:solidFill>
                  <a:prstClr val="black"/>
                </a:solidFill>
              </a:rPr>
              <a:t>介護職員等処遇改善</a:t>
            </a:r>
            <a:r>
              <a:rPr lang="ja-JP" altLang="en-US" sz="2000" dirty="0" smtClean="0">
                <a:solidFill>
                  <a:prstClr val="black"/>
                </a:solidFill>
              </a:rPr>
              <a:t>加算</a:t>
            </a:r>
            <a:endParaRPr lang="en-US" altLang="ja-JP" sz="2000" dirty="0">
              <a:solidFill>
                <a:prstClr val="black"/>
              </a:solidFill>
            </a:endParaRPr>
          </a:p>
          <a:p>
            <a:pPr marL="360363" indent="-176213">
              <a:lnSpc>
                <a:spcPts val="2300"/>
              </a:lnSpc>
            </a:pPr>
            <a:r>
              <a:rPr lang="ja-JP" altLang="en-US" sz="2000" dirty="0" smtClean="0">
                <a:solidFill>
                  <a:prstClr val="black"/>
                </a:solidFill>
              </a:rPr>
              <a:t>（</a:t>
            </a:r>
            <a:r>
              <a:rPr lang="ja-JP" altLang="en-US" sz="2000" dirty="0">
                <a:solidFill>
                  <a:prstClr val="black"/>
                </a:solidFill>
              </a:rPr>
              <a:t>４）個別機能訓練加算</a:t>
            </a:r>
            <a:r>
              <a:rPr lang="ja-JP" altLang="en-US" sz="2000" dirty="0" smtClean="0">
                <a:solidFill>
                  <a:prstClr val="black"/>
                </a:solidFill>
              </a:rPr>
              <a:t>　　　　　　　　　　　</a:t>
            </a:r>
            <a:endParaRPr lang="en-US" altLang="ja-JP" sz="2000" dirty="0" smtClean="0">
              <a:solidFill>
                <a:prstClr val="black"/>
              </a:solidFill>
            </a:endParaRPr>
          </a:p>
          <a:p>
            <a:pPr marL="360363" indent="-176213">
              <a:lnSpc>
                <a:spcPts val="2300"/>
              </a:lnSpc>
            </a:pPr>
            <a:r>
              <a:rPr lang="ja-JP" altLang="en-US" sz="2000" dirty="0" smtClean="0">
                <a:solidFill>
                  <a:prstClr val="black"/>
                </a:solidFill>
              </a:rPr>
              <a:t>（</a:t>
            </a:r>
            <a:r>
              <a:rPr lang="ja-JP" altLang="en-US" sz="2000" dirty="0">
                <a:solidFill>
                  <a:prstClr val="black"/>
                </a:solidFill>
              </a:rPr>
              <a:t>５</a:t>
            </a:r>
            <a:r>
              <a:rPr lang="ja-JP" altLang="en-US" sz="2000" dirty="0" smtClean="0">
                <a:solidFill>
                  <a:prstClr val="black"/>
                </a:solidFill>
              </a:rPr>
              <a:t>）</a:t>
            </a:r>
            <a:r>
              <a:rPr lang="en-US" altLang="ja-JP" sz="2000" dirty="0">
                <a:solidFill>
                  <a:prstClr val="black"/>
                </a:solidFill>
              </a:rPr>
              <a:t>ADL</a:t>
            </a:r>
            <a:r>
              <a:rPr lang="ja-JP" altLang="en-US" sz="2000" dirty="0">
                <a:solidFill>
                  <a:prstClr val="black"/>
                </a:solidFill>
              </a:rPr>
              <a:t>維持等加算</a:t>
            </a:r>
            <a:r>
              <a:rPr lang="ja-JP" altLang="en-US" sz="2000" dirty="0" smtClean="0">
                <a:solidFill>
                  <a:prstClr val="black"/>
                </a:solidFill>
              </a:rPr>
              <a:t>　</a:t>
            </a:r>
            <a:endParaRPr lang="en-US" altLang="ja-JP" sz="2000" dirty="0" smtClean="0">
              <a:solidFill>
                <a:prstClr val="black"/>
              </a:solidFill>
            </a:endParaRPr>
          </a:p>
          <a:p>
            <a:pPr marL="360363" indent="-176213">
              <a:lnSpc>
                <a:spcPts val="2300"/>
              </a:lnSpc>
            </a:pPr>
            <a:r>
              <a:rPr lang="ja-JP" altLang="en-US" sz="2000" dirty="0" smtClean="0">
                <a:solidFill>
                  <a:prstClr val="black"/>
                </a:solidFill>
              </a:rPr>
              <a:t>（６）若年性認知症利用者受入加算　　　　　　　</a:t>
            </a:r>
            <a:endParaRPr lang="en-US" altLang="ja-JP" sz="2000" dirty="0">
              <a:solidFill>
                <a:prstClr val="black"/>
              </a:solidFill>
            </a:endParaRPr>
          </a:p>
          <a:p>
            <a:pPr marL="360363" indent="-176213">
              <a:lnSpc>
                <a:spcPts val="2300"/>
              </a:lnSpc>
            </a:pPr>
            <a:r>
              <a:rPr lang="ja-JP" altLang="en-US" sz="2000" dirty="0" smtClean="0">
                <a:solidFill>
                  <a:prstClr val="black"/>
                </a:solidFill>
              </a:rPr>
              <a:t>（</a:t>
            </a:r>
            <a:r>
              <a:rPr lang="ja-JP" altLang="en-US" sz="2000" dirty="0">
                <a:solidFill>
                  <a:prstClr val="black"/>
                </a:solidFill>
              </a:rPr>
              <a:t>７）栄養アセスメント加算</a:t>
            </a:r>
            <a:endParaRPr lang="en-US" altLang="ja-JP" sz="2000" dirty="0">
              <a:solidFill>
                <a:prstClr val="black"/>
              </a:solidFill>
            </a:endParaRPr>
          </a:p>
          <a:p>
            <a:pPr marL="360363" indent="-176213">
              <a:lnSpc>
                <a:spcPts val="2300"/>
              </a:lnSpc>
            </a:pPr>
            <a:r>
              <a:rPr lang="ja-JP" altLang="en-US" sz="2000" dirty="0">
                <a:solidFill>
                  <a:prstClr val="black"/>
                </a:solidFill>
              </a:rPr>
              <a:t>（８）栄養改善加算</a:t>
            </a:r>
            <a:endParaRPr lang="en-US" altLang="ja-JP" sz="2000" dirty="0">
              <a:solidFill>
                <a:prstClr val="black"/>
              </a:solidFill>
            </a:endParaRPr>
          </a:p>
          <a:p>
            <a:pPr marL="360363" indent="-176213">
              <a:lnSpc>
                <a:spcPts val="2300"/>
              </a:lnSpc>
            </a:pPr>
            <a:r>
              <a:rPr lang="ja-JP" altLang="en-US" sz="2000" dirty="0">
                <a:solidFill>
                  <a:prstClr val="black"/>
                </a:solidFill>
              </a:rPr>
              <a:t>（９）口腔・栄養スクリーニング加算</a:t>
            </a:r>
            <a:endParaRPr lang="en-US" altLang="ja-JP" sz="2000" dirty="0">
              <a:solidFill>
                <a:prstClr val="black"/>
              </a:solidFill>
            </a:endParaRPr>
          </a:p>
          <a:p>
            <a:pPr marL="360363" indent="-176213">
              <a:lnSpc>
                <a:spcPts val="2300"/>
              </a:lnSpc>
            </a:pPr>
            <a:r>
              <a:rPr lang="ja-JP" altLang="en-US" sz="2000" dirty="0">
                <a:solidFill>
                  <a:prstClr val="black"/>
                </a:solidFill>
              </a:rPr>
              <a:t>（</a:t>
            </a:r>
            <a:r>
              <a:rPr lang="en-US" altLang="ja-JP" sz="2000" dirty="0">
                <a:solidFill>
                  <a:prstClr val="black"/>
                </a:solidFill>
              </a:rPr>
              <a:t>10</a:t>
            </a:r>
            <a:r>
              <a:rPr lang="ja-JP" altLang="en-US" sz="2000" dirty="0">
                <a:solidFill>
                  <a:prstClr val="black"/>
                </a:solidFill>
              </a:rPr>
              <a:t>）口腔機能向上</a:t>
            </a:r>
            <a:r>
              <a:rPr lang="ja-JP" altLang="en-US" sz="2000" dirty="0" smtClean="0">
                <a:solidFill>
                  <a:prstClr val="black"/>
                </a:solidFill>
              </a:rPr>
              <a:t>加算</a:t>
            </a:r>
            <a:endParaRPr lang="en-US" altLang="ja-JP" sz="2000" dirty="0" smtClean="0">
              <a:solidFill>
                <a:prstClr val="black"/>
              </a:solidFill>
            </a:endParaRPr>
          </a:p>
          <a:p>
            <a:pPr marL="360363" indent="-176213">
              <a:lnSpc>
                <a:spcPts val="2300"/>
              </a:lnSpc>
            </a:pPr>
            <a:r>
              <a:rPr lang="ja-JP" altLang="en-US" sz="2000" dirty="0">
                <a:solidFill>
                  <a:prstClr val="black"/>
                </a:solidFill>
              </a:rPr>
              <a:t>その他</a:t>
            </a:r>
            <a:r>
              <a:rPr lang="ja-JP" altLang="en-US" sz="2000" dirty="0" smtClean="0">
                <a:solidFill>
                  <a:prstClr val="black"/>
                </a:solidFill>
              </a:rPr>
              <a:t>のお知らせ</a:t>
            </a:r>
            <a:endParaRPr lang="en-US" altLang="ja-JP" sz="2000" dirty="0">
              <a:solidFill>
                <a:prstClr val="black"/>
              </a:solidFill>
            </a:endParaRPr>
          </a:p>
        </p:txBody>
      </p:sp>
    </p:spTree>
    <p:extLst>
      <p:ext uri="{BB962C8B-B14F-4D97-AF65-F5344CB8AC3E}">
        <p14:creationId xmlns:p14="http://schemas.microsoft.com/office/powerpoint/2010/main" val="8536606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61</a:t>
            </a:fld>
            <a:endParaRPr kumimoji="1" lang="ja-JP" altLang="en-US" dirty="0"/>
          </a:p>
        </p:txBody>
      </p:sp>
      <p:sp>
        <p:nvSpPr>
          <p:cNvPr id="5" name="正方形/長方形 4"/>
          <p:cNvSpPr/>
          <p:nvPr/>
        </p:nvSpPr>
        <p:spPr>
          <a:xfrm>
            <a:off x="-41566" y="97217"/>
            <a:ext cx="12192000" cy="400110"/>
          </a:xfrm>
          <a:prstGeom prst="rect">
            <a:avLst/>
          </a:prstGeom>
        </p:spPr>
        <p:txBody>
          <a:bodyPr wrap="square">
            <a:spAutoFit/>
          </a:bodyPr>
          <a:lstStyle/>
          <a:p>
            <a:r>
              <a:rPr lang="ja-JP" altLang="en-US" sz="2000" b="1" dirty="0" smtClean="0"/>
              <a:t>１ 基本単位の取扱い</a:t>
            </a:r>
            <a:endParaRPr lang="en-US" altLang="ja-JP" sz="2000" b="1" dirty="0" smtClean="0"/>
          </a:p>
        </p:txBody>
      </p:sp>
      <p:graphicFrame>
        <p:nvGraphicFramePr>
          <p:cNvPr id="4" name="表 3"/>
          <p:cNvGraphicFramePr>
            <a:graphicFrameLocks noGrp="1"/>
          </p:cNvGraphicFramePr>
          <p:nvPr>
            <p:extLst>
              <p:ext uri="{D42A27DB-BD31-4B8C-83A1-F6EECF244321}">
                <p14:modId xmlns:p14="http://schemas.microsoft.com/office/powerpoint/2010/main" val="1810828071"/>
              </p:ext>
            </p:extLst>
          </p:nvPr>
        </p:nvGraphicFramePr>
        <p:xfrm>
          <a:off x="69269" y="587561"/>
          <a:ext cx="11970329" cy="6087876"/>
        </p:xfrm>
        <a:graphic>
          <a:graphicData uri="http://schemas.openxmlformats.org/drawingml/2006/table">
            <a:tbl>
              <a:tblPr firstRow="1" bandRow="1">
                <a:tableStyleId>{5C22544A-7EE6-4342-B048-85BDC9FD1C3A}</a:tableStyleId>
              </a:tblPr>
              <a:tblGrid>
                <a:gridCol w="374075">
                  <a:extLst>
                    <a:ext uri="{9D8B030D-6E8A-4147-A177-3AD203B41FA5}">
                      <a16:colId xmlns:a16="http://schemas.microsoft.com/office/drawing/2014/main" val="1822462031"/>
                    </a:ext>
                  </a:extLst>
                </a:gridCol>
                <a:gridCol w="1928380">
                  <a:extLst>
                    <a:ext uri="{9D8B030D-6E8A-4147-A177-3AD203B41FA5}">
                      <a16:colId xmlns:a16="http://schemas.microsoft.com/office/drawing/2014/main" val="169379317"/>
                    </a:ext>
                  </a:extLst>
                </a:gridCol>
                <a:gridCol w="1623219">
                  <a:extLst>
                    <a:ext uri="{9D8B030D-6E8A-4147-A177-3AD203B41FA5}">
                      <a16:colId xmlns:a16="http://schemas.microsoft.com/office/drawing/2014/main" val="2240517700"/>
                    </a:ext>
                  </a:extLst>
                </a:gridCol>
                <a:gridCol w="1608931">
                  <a:extLst>
                    <a:ext uri="{9D8B030D-6E8A-4147-A177-3AD203B41FA5}">
                      <a16:colId xmlns:a16="http://schemas.microsoft.com/office/drawing/2014/main" val="19929191"/>
                    </a:ext>
                  </a:extLst>
                </a:gridCol>
                <a:gridCol w="1608931">
                  <a:extLst>
                    <a:ext uri="{9D8B030D-6E8A-4147-A177-3AD203B41FA5}">
                      <a16:colId xmlns:a16="http://schemas.microsoft.com/office/drawing/2014/main" val="1543958572"/>
                    </a:ext>
                  </a:extLst>
                </a:gridCol>
                <a:gridCol w="1608931">
                  <a:extLst>
                    <a:ext uri="{9D8B030D-6E8A-4147-A177-3AD203B41FA5}">
                      <a16:colId xmlns:a16="http://schemas.microsoft.com/office/drawing/2014/main" val="2620097146"/>
                    </a:ext>
                  </a:extLst>
                </a:gridCol>
                <a:gridCol w="1608931">
                  <a:extLst>
                    <a:ext uri="{9D8B030D-6E8A-4147-A177-3AD203B41FA5}">
                      <a16:colId xmlns:a16="http://schemas.microsoft.com/office/drawing/2014/main" val="1012585112"/>
                    </a:ext>
                  </a:extLst>
                </a:gridCol>
                <a:gridCol w="1608931">
                  <a:extLst>
                    <a:ext uri="{9D8B030D-6E8A-4147-A177-3AD203B41FA5}">
                      <a16:colId xmlns:a16="http://schemas.microsoft.com/office/drawing/2014/main" val="1686980477"/>
                    </a:ext>
                  </a:extLst>
                </a:gridCol>
              </a:tblGrid>
              <a:tr h="327156">
                <a:tc gridSpan="2">
                  <a:txBody>
                    <a:bodyPr/>
                    <a:lstStyle/>
                    <a:p>
                      <a:pPr algn="ctr">
                        <a:lnSpc>
                          <a:spcPct val="100000"/>
                        </a:lnSpc>
                      </a:pPr>
                      <a:r>
                        <a:rPr kumimoji="1" lang="ja-JP" altLang="en-US" sz="1600" b="0" dirty="0" smtClean="0">
                          <a:solidFill>
                            <a:schemeClr val="tx1"/>
                          </a:solidFill>
                        </a:rPr>
                        <a:t>〇時間以上〇時間未満</a:t>
                      </a:r>
                      <a:endParaRPr kumimoji="1" lang="ja-JP" altLang="en-US" sz="16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kumimoji="1" lang="ja-JP" altLang="en-US" sz="2000" b="0" dirty="0">
                        <a:solidFill>
                          <a:schemeClr val="tx1"/>
                        </a:solidFill>
                      </a:endParaRPr>
                    </a:p>
                  </a:txBody>
                  <a:tcP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600"/>
                        </a:lnSpc>
                      </a:pPr>
                      <a:r>
                        <a:rPr kumimoji="1" lang="en-US" altLang="ja-JP" sz="1800" b="0" spc="0" baseline="0" dirty="0" smtClean="0">
                          <a:solidFill>
                            <a:schemeClr val="tx1"/>
                          </a:solidFill>
                        </a:rPr>
                        <a:t>3</a:t>
                      </a:r>
                      <a:r>
                        <a:rPr kumimoji="1" lang="ja-JP" altLang="en-US" sz="1800" b="0" spc="0" baseline="0" dirty="0" smtClean="0">
                          <a:solidFill>
                            <a:schemeClr val="tx1"/>
                          </a:solidFill>
                        </a:rPr>
                        <a:t>時間～</a:t>
                      </a:r>
                      <a:r>
                        <a:rPr kumimoji="1" lang="en-US" altLang="ja-JP" sz="1800" b="0" spc="0" baseline="0" dirty="0" smtClean="0">
                          <a:solidFill>
                            <a:schemeClr val="tx1"/>
                          </a:solidFill>
                        </a:rPr>
                        <a:t>4</a:t>
                      </a:r>
                      <a:r>
                        <a:rPr kumimoji="1" lang="ja-JP" altLang="en-US" sz="1800" b="0" spc="0" baseline="0" dirty="0" smtClean="0">
                          <a:solidFill>
                            <a:schemeClr val="tx1"/>
                          </a:solidFill>
                        </a:rPr>
                        <a:t>時間</a:t>
                      </a:r>
                      <a:endParaRPr kumimoji="1" lang="ja-JP" altLang="en-US" sz="1800" b="0" spc="0" baseline="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800" b="0" spc="0" baseline="0" dirty="0" smtClean="0">
                          <a:solidFill>
                            <a:schemeClr val="tx1"/>
                          </a:solidFill>
                        </a:rPr>
                        <a:t>4</a:t>
                      </a:r>
                      <a:r>
                        <a:rPr kumimoji="1" lang="ja-JP" altLang="en-US" sz="1800" b="0" spc="0" baseline="0" dirty="0" smtClean="0">
                          <a:solidFill>
                            <a:schemeClr val="tx1"/>
                          </a:solidFill>
                        </a:rPr>
                        <a:t>時間～</a:t>
                      </a:r>
                      <a:r>
                        <a:rPr kumimoji="1" lang="en-US" altLang="ja-JP" sz="1800" b="0" spc="0" baseline="0" dirty="0" smtClean="0">
                          <a:solidFill>
                            <a:schemeClr val="tx1"/>
                          </a:solidFill>
                        </a:rPr>
                        <a:t>5</a:t>
                      </a:r>
                      <a:r>
                        <a:rPr kumimoji="1" lang="ja-JP" altLang="en-US" sz="1800" b="0" spc="0" baseline="0" dirty="0" smtClean="0">
                          <a:solidFill>
                            <a:schemeClr val="tx1"/>
                          </a:solidFill>
                        </a:rPr>
                        <a:t>時間</a:t>
                      </a:r>
                      <a:endParaRPr kumimoji="1" lang="ja-JP" altLang="en-US" sz="1800" b="0" spc="0" baseline="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800" b="0" spc="0" baseline="0" dirty="0" smtClean="0">
                          <a:solidFill>
                            <a:schemeClr val="tx1"/>
                          </a:solidFill>
                        </a:rPr>
                        <a:t>5</a:t>
                      </a:r>
                      <a:r>
                        <a:rPr kumimoji="1" lang="ja-JP" altLang="en-US" sz="1800" b="0" spc="0" baseline="0" dirty="0" smtClean="0">
                          <a:solidFill>
                            <a:schemeClr val="tx1"/>
                          </a:solidFill>
                        </a:rPr>
                        <a:t>時間～</a:t>
                      </a:r>
                      <a:r>
                        <a:rPr kumimoji="1" lang="en-US" altLang="ja-JP" sz="1800" b="0" spc="0" baseline="0" dirty="0" smtClean="0">
                          <a:solidFill>
                            <a:schemeClr val="tx1"/>
                          </a:solidFill>
                        </a:rPr>
                        <a:t>6</a:t>
                      </a:r>
                      <a:r>
                        <a:rPr kumimoji="1" lang="ja-JP" altLang="en-US" sz="1800" b="0" spc="0" baseline="0" dirty="0" smtClean="0">
                          <a:solidFill>
                            <a:schemeClr val="tx1"/>
                          </a:solidFill>
                        </a:rPr>
                        <a:t>時間</a:t>
                      </a:r>
                      <a:endParaRPr kumimoji="1" lang="ja-JP" altLang="en-US" sz="1800" b="0" spc="0" baseline="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800" b="0" spc="0" baseline="0" dirty="0" smtClean="0">
                          <a:solidFill>
                            <a:schemeClr val="tx1"/>
                          </a:solidFill>
                        </a:rPr>
                        <a:t>6</a:t>
                      </a:r>
                      <a:r>
                        <a:rPr kumimoji="1" lang="ja-JP" altLang="en-US" sz="1800" b="0" spc="0" baseline="0" dirty="0" smtClean="0">
                          <a:solidFill>
                            <a:schemeClr val="tx1"/>
                          </a:solidFill>
                        </a:rPr>
                        <a:t>時間～</a:t>
                      </a:r>
                      <a:r>
                        <a:rPr kumimoji="1" lang="en-US" altLang="ja-JP" sz="1800" b="0" spc="0" baseline="0" dirty="0" smtClean="0">
                          <a:solidFill>
                            <a:schemeClr val="tx1"/>
                          </a:solidFill>
                        </a:rPr>
                        <a:t>7</a:t>
                      </a:r>
                      <a:r>
                        <a:rPr kumimoji="1" lang="ja-JP" altLang="en-US" sz="1800" b="0" spc="0" baseline="0" dirty="0" smtClean="0">
                          <a:solidFill>
                            <a:schemeClr val="tx1"/>
                          </a:solidFill>
                        </a:rPr>
                        <a:t>時間</a:t>
                      </a:r>
                      <a:endParaRPr kumimoji="1" lang="ja-JP" altLang="en-US" sz="1800" b="0" spc="0" baseline="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800" b="0" spc="0" baseline="0" dirty="0" smtClean="0">
                          <a:solidFill>
                            <a:schemeClr val="tx1"/>
                          </a:solidFill>
                        </a:rPr>
                        <a:t>7</a:t>
                      </a:r>
                      <a:r>
                        <a:rPr kumimoji="1" lang="ja-JP" altLang="en-US" sz="1800" b="0" spc="0" baseline="0" dirty="0" smtClean="0">
                          <a:solidFill>
                            <a:schemeClr val="tx1"/>
                          </a:solidFill>
                        </a:rPr>
                        <a:t>時間～</a:t>
                      </a:r>
                      <a:r>
                        <a:rPr kumimoji="1" lang="en-US" altLang="ja-JP" sz="1800" b="0" spc="0" baseline="0" dirty="0" smtClean="0">
                          <a:solidFill>
                            <a:schemeClr val="tx1"/>
                          </a:solidFill>
                        </a:rPr>
                        <a:t>8</a:t>
                      </a:r>
                      <a:r>
                        <a:rPr kumimoji="1" lang="ja-JP" altLang="en-US" sz="1800" b="0" spc="0" baseline="0" dirty="0" smtClean="0">
                          <a:solidFill>
                            <a:schemeClr val="tx1"/>
                          </a:solidFill>
                        </a:rPr>
                        <a:t>時間</a:t>
                      </a:r>
                      <a:endParaRPr kumimoji="1" lang="ja-JP" altLang="en-US" sz="1800" b="0" spc="0" baseline="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600"/>
                        </a:lnSpc>
                      </a:pPr>
                      <a:r>
                        <a:rPr kumimoji="1" lang="en-US" altLang="ja-JP" sz="1800" b="0" spc="0" baseline="0" dirty="0" smtClean="0">
                          <a:solidFill>
                            <a:schemeClr val="tx1"/>
                          </a:solidFill>
                        </a:rPr>
                        <a:t>8</a:t>
                      </a:r>
                      <a:r>
                        <a:rPr kumimoji="1" lang="ja-JP" altLang="en-US" sz="1800" b="0" spc="0" baseline="0" dirty="0" smtClean="0">
                          <a:solidFill>
                            <a:schemeClr val="tx1"/>
                          </a:solidFill>
                        </a:rPr>
                        <a:t>時間～</a:t>
                      </a:r>
                      <a:r>
                        <a:rPr kumimoji="1" lang="en-US" altLang="ja-JP" sz="1800" b="0" spc="0" baseline="0" dirty="0" smtClean="0">
                          <a:solidFill>
                            <a:schemeClr val="tx1"/>
                          </a:solidFill>
                        </a:rPr>
                        <a:t>9</a:t>
                      </a:r>
                      <a:r>
                        <a:rPr kumimoji="1" lang="ja-JP" altLang="en-US" sz="1800" b="0" spc="0" baseline="0" dirty="0" smtClean="0">
                          <a:solidFill>
                            <a:schemeClr val="tx1"/>
                          </a:solidFill>
                        </a:rPr>
                        <a:t>時間</a:t>
                      </a:r>
                      <a:endParaRPr kumimoji="1" lang="ja-JP" altLang="en-US" sz="1800" b="0" spc="0" baseline="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3684125"/>
                  </a:ext>
                </a:extLst>
              </a:tr>
              <a:tr h="260960">
                <a:tc rowSpan="7">
                  <a:txBody>
                    <a:bodyPr/>
                    <a:lstStyle/>
                    <a:p>
                      <a:pPr algn="ctr">
                        <a:lnSpc>
                          <a:spcPct val="100000"/>
                        </a:lnSpc>
                      </a:pPr>
                      <a:r>
                        <a:rPr kumimoji="1" lang="ja-JP" altLang="en-US" sz="2000" dirty="0" smtClean="0"/>
                        <a:t>単独型</a:t>
                      </a:r>
                      <a:endParaRPr kumimoji="1" lang="ja-JP" altLang="en-US" sz="20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smtClean="0"/>
                        <a:t>要介護１</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543</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569</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858</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880</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994</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1,026</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7276227"/>
                  </a:ext>
                </a:extLst>
              </a:tr>
              <a:tr h="260960">
                <a:tc vMerge="1">
                  <a:txBody>
                    <a:bodyPr/>
                    <a:lstStyle/>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smtClean="0"/>
                        <a:t>要介護２</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597</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626</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950</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974</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1,102</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1,137</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2278075"/>
                  </a:ext>
                </a:extLst>
              </a:tr>
              <a:tr h="260960">
                <a:tc vMerge="1">
                  <a:txBody>
                    <a:bodyPr/>
                    <a:lstStyle/>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smtClean="0"/>
                        <a:t>要介護３</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653</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684</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1,040</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1,066</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1,210</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1,248</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8519522"/>
                  </a:ext>
                </a:extLst>
              </a:tr>
              <a:tr h="260960">
                <a:tc vMerge="1">
                  <a:txBody>
                    <a:bodyPr/>
                    <a:lstStyle/>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smtClean="0"/>
                        <a:t>要介護４</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708</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741</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1,132</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1,161</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1,319</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1,362</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4002564"/>
                  </a:ext>
                </a:extLst>
              </a:tr>
              <a:tr h="260960">
                <a:tc vMerge="1">
                  <a:txBody>
                    <a:bodyPr/>
                    <a:lstStyle/>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smtClean="0"/>
                        <a:t>要介護５</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762</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799</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1,225</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1,256</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1,427</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1,472</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5637928"/>
                  </a:ext>
                </a:extLst>
              </a:tr>
              <a:tr h="260748">
                <a:tc vMerge="1">
                  <a:txBody>
                    <a:bodyPr/>
                    <a:lstStyle/>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smtClean="0"/>
                        <a:t>要支援１</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475</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497</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741</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760</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861</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888</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1202017"/>
                  </a:ext>
                </a:extLst>
              </a:tr>
              <a:tr h="260748">
                <a:tc vMerge="1">
                  <a:txBody>
                    <a:bodyPr/>
                    <a:lstStyle/>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smtClean="0"/>
                        <a:t>要支援２</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526</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551</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828</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851</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961</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991</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0849815"/>
                  </a:ext>
                </a:extLst>
              </a:tr>
              <a:tr h="260960">
                <a:tc rowSpan="7">
                  <a:txBody>
                    <a:bodyPr/>
                    <a:lstStyle/>
                    <a:p>
                      <a:pPr marL="0" indent="0" algn="ctr">
                        <a:lnSpc>
                          <a:spcPct val="100000"/>
                        </a:lnSpc>
                      </a:pPr>
                      <a:r>
                        <a:rPr kumimoji="1" lang="ja-JP" altLang="en-US" sz="2000" dirty="0" smtClean="0">
                          <a:solidFill>
                            <a:schemeClr val="tx1"/>
                          </a:solidFill>
                          <a:latin typeface="+mn-lt"/>
                        </a:rPr>
                        <a:t>併設型</a:t>
                      </a:r>
                      <a:endParaRPr kumimoji="1" lang="ja-JP" altLang="en-US" sz="2000" dirty="0">
                        <a:solidFill>
                          <a:schemeClr val="tx1"/>
                        </a:solidFill>
                        <a:latin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smtClean="0"/>
                        <a:t>要介護１</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491</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515</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771</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790</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b="0" dirty="0" smtClean="0">
                          <a:solidFill>
                            <a:schemeClr val="tx1"/>
                          </a:solidFill>
                        </a:rPr>
                        <a:t>894</a:t>
                      </a:r>
                      <a:endParaRPr kumimoji="1" lang="ja-JP" altLang="en-US" sz="1800" b="0" dirty="0">
                        <a:solidFill>
                          <a:schemeClr val="tx1"/>
                        </a:solidFil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6838" indent="-96838" algn="ctr">
                        <a:lnSpc>
                          <a:spcPct val="100000"/>
                        </a:lnSpc>
                      </a:pPr>
                      <a:r>
                        <a:rPr kumimoji="1" lang="en-US" altLang="ja-JP" sz="1800" dirty="0" smtClean="0">
                          <a:solidFill>
                            <a:schemeClr val="tx1"/>
                          </a:solidFill>
                          <a:latin typeface="+mn-lt"/>
                        </a:rPr>
                        <a:t>922</a:t>
                      </a:r>
                      <a:endParaRPr kumimoji="1" lang="ja-JP" altLang="en-US" sz="1800" dirty="0">
                        <a:solidFill>
                          <a:schemeClr val="tx1"/>
                        </a:solidFill>
                        <a:latin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0906623"/>
                  </a:ext>
                </a:extLst>
              </a:tr>
              <a:tr h="260960">
                <a:tc vMerge="1">
                  <a:txBody>
                    <a:bodyPr/>
                    <a:lstStyle/>
                    <a:p>
                      <a:pPr marL="96838" indent="-96838">
                        <a:lnSpc>
                          <a:spcPts val="2000"/>
                        </a:lnSpc>
                      </a:pPr>
                      <a:endParaRPr kumimoji="1" lang="ja-JP" altLang="en-US" sz="20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smtClean="0"/>
                        <a:t>要介護２</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541</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566</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854</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876</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989</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6838" indent="-96838" algn="ctr">
                        <a:lnSpc>
                          <a:spcPct val="100000"/>
                        </a:lnSpc>
                      </a:pPr>
                      <a:r>
                        <a:rPr kumimoji="1" lang="en-US" altLang="ja-JP" sz="1800" dirty="0" smtClean="0">
                          <a:solidFill>
                            <a:schemeClr val="tx1"/>
                          </a:solidFill>
                          <a:latin typeface="+mn-lt"/>
                        </a:rPr>
                        <a:t>1,020</a:t>
                      </a:r>
                      <a:endParaRPr kumimoji="1" lang="ja-JP" altLang="en-US" sz="1800" dirty="0">
                        <a:solidFill>
                          <a:schemeClr val="tx1"/>
                        </a:solidFill>
                        <a:latin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8560105"/>
                  </a:ext>
                </a:extLst>
              </a:tr>
              <a:tr h="260960">
                <a:tc vMerge="1">
                  <a:txBody>
                    <a:bodyPr/>
                    <a:lstStyle/>
                    <a:p>
                      <a:pPr marL="96838" indent="-96838">
                        <a:lnSpc>
                          <a:spcPts val="2000"/>
                        </a:lnSpc>
                      </a:pPr>
                      <a:endParaRPr kumimoji="1" lang="ja-JP" altLang="en-US" sz="20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smtClean="0"/>
                        <a:t>要介護３</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589</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618</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936</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960</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1,086</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6838" indent="-96838" algn="ctr">
                        <a:lnSpc>
                          <a:spcPct val="100000"/>
                        </a:lnSpc>
                      </a:pPr>
                      <a:r>
                        <a:rPr kumimoji="1" lang="en-US" altLang="ja-JP" sz="1800" dirty="0" smtClean="0">
                          <a:solidFill>
                            <a:schemeClr val="tx1"/>
                          </a:solidFill>
                          <a:latin typeface="+mn-lt"/>
                        </a:rPr>
                        <a:t>1,120</a:t>
                      </a:r>
                      <a:endParaRPr kumimoji="1" lang="ja-JP" altLang="en-US" sz="1800" dirty="0">
                        <a:solidFill>
                          <a:schemeClr val="tx1"/>
                        </a:solidFill>
                        <a:latin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329399"/>
                  </a:ext>
                </a:extLst>
              </a:tr>
              <a:tr h="260960">
                <a:tc vMerge="1">
                  <a:txBody>
                    <a:bodyPr/>
                    <a:lstStyle/>
                    <a:p>
                      <a:pPr marL="96838" indent="-96838">
                        <a:lnSpc>
                          <a:spcPts val="2000"/>
                        </a:lnSpc>
                      </a:pPr>
                      <a:endParaRPr kumimoji="1" lang="ja-JP" altLang="en-US" sz="20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smtClean="0"/>
                        <a:t>要介護４</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639</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669</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1,016</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1,042</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1,183</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6838" indent="-96838" algn="ctr">
                        <a:lnSpc>
                          <a:spcPct val="100000"/>
                        </a:lnSpc>
                      </a:pPr>
                      <a:r>
                        <a:rPr kumimoji="1" lang="en-US" altLang="ja-JP" sz="1800" dirty="0" smtClean="0">
                          <a:solidFill>
                            <a:schemeClr val="tx1"/>
                          </a:solidFill>
                          <a:latin typeface="+mn-lt"/>
                        </a:rPr>
                        <a:t>1,221</a:t>
                      </a:r>
                      <a:endParaRPr kumimoji="1" lang="ja-JP" altLang="en-US" sz="1800" dirty="0">
                        <a:solidFill>
                          <a:schemeClr val="tx1"/>
                        </a:solidFill>
                        <a:latin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4550185"/>
                  </a:ext>
                </a:extLst>
              </a:tr>
              <a:tr h="260960">
                <a:tc vMerge="1">
                  <a:txBody>
                    <a:bodyPr/>
                    <a:lstStyle/>
                    <a:p>
                      <a:pPr marL="96838" indent="-96838">
                        <a:lnSpc>
                          <a:spcPts val="2000"/>
                        </a:lnSpc>
                      </a:pPr>
                      <a:endParaRPr kumimoji="1" lang="ja-JP" altLang="en-US" sz="20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smtClean="0"/>
                        <a:t>要介護５</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688</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720</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1,099</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1,127</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1,278</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6838" indent="-96838" algn="ctr">
                        <a:lnSpc>
                          <a:spcPct val="100000"/>
                        </a:lnSpc>
                      </a:pPr>
                      <a:r>
                        <a:rPr kumimoji="1" lang="en-US" altLang="ja-JP" sz="1800" dirty="0" smtClean="0">
                          <a:solidFill>
                            <a:schemeClr val="tx1"/>
                          </a:solidFill>
                          <a:latin typeface="+mn-lt"/>
                        </a:rPr>
                        <a:t>1,321</a:t>
                      </a:r>
                      <a:endParaRPr kumimoji="1" lang="ja-JP" altLang="en-US" sz="1800" dirty="0">
                        <a:solidFill>
                          <a:schemeClr val="tx1"/>
                        </a:solidFill>
                        <a:latin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777610"/>
                  </a:ext>
                </a:extLst>
              </a:tr>
              <a:tr h="260748">
                <a:tc vMerge="1">
                  <a:txBody>
                    <a:bodyPr/>
                    <a:lstStyle/>
                    <a:p>
                      <a:pPr marL="0" indent="0" algn="ctr">
                        <a:lnSpc>
                          <a:spcPts val="2000"/>
                        </a:lnSpc>
                      </a:pPr>
                      <a:endParaRPr kumimoji="1" lang="ja-JP" altLang="en-US" sz="20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smtClean="0"/>
                        <a:t>要支援１</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429</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449</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667</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684</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773</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6838" indent="-96838" algn="ctr">
                        <a:lnSpc>
                          <a:spcPct val="100000"/>
                        </a:lnSpc>
                      </a:pPr>
                      <a:r>
                        <a:rPr kumimoji="1" lang="en-US" altLang="ja-JP" sz="1800" dirty="0" smtClean="0">
                          <a:solidFill>
                            <a:schemeClr val="tx1"/>
                          </a:solidFill>
                          <a:latin typeface="+mn-lt"/>
                        </a:rPr>
                        <a:t>798</a:t>
                      </a:r>
                      <a:endParaRPr kumimoji="1" lang="ja-JP" altLang="en-US" sz="1800" dirty="0">
                        <a:solidFill>
                          <a:schemeClr val="tx1"/>
                        </a:solidFill>
                        <a:latin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1083840"/>
                  </a:ext>
                </a:extLst>
              </a:tr>
              <a:tr h="260748">
                <a:tc vMerge="1">
                  <a:txBody>
                    <a:bodyPr/>
                    <a:lstStyle/>
                    <a:p>
                      <a:pPr marL="0" indent="0" algn="ctr">
                        <a:lnSpc>
                          <a:spcPts val="2000"/>
                        </a:lnSpc>
                      </a:pPr>
                      <a:endParaRPr kumimoji="1" lang="ja-JP" altLang="en-US" sz="20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smtClean="0"/>
                        <a:t>要支援２</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476</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498</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743</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762</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864</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6838" indent="-96838" algn="ctr">
                        <a:lnSpc>
                          <a:spcPct val="100000"/>
                        </a:lnSpc>
                      </a:pPr>
                      <a:r>
                        <a:rPr kumimoji="1" lang="en-US" altLang="ja-JP" sz="1800" dirty="0" smtClean="0">
                          <a:solidFill>
                            <a:schemeClr val="tx1"/>
                          </a:solidFill>
                          <a:latin typeface="+mn-lt"/>
                        </a:rPr>
                        <a:t>891</a:t>
                      </a:r>
                      <a:endParaRPr kumimoji="1" lang="ja-JP" altLang="en-US" sz="1800" dirty="0">
                        <a:solidFill>
                          <a:schemeClr val="tx1"/>
                        </a:solidFill>
                        <a:latin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7768644"/>
                  </a:ext>
                </a:extLst>
              </a:tr>
              <a:tr h="260960">
                <a:tc rowSpan="7">
                  <a:txBody>
                    <a:bodyPr/>
                    <a:lstStyle/>
                    <a:p>
                      <a:pPr algn="ctr">
                        <a:lnSpc>
                          <a:spcPct val="100000"/>
                        </a:lnSpc>
                      </a:pPr>
                      <a:r>
                        <a:rPr kumimoji="1" lang="ja-JP" altLang="en-US" sz="2000" dirty="0" smtClean="0"/>
                        <a:t>共用型</a:t>
                      </a:r>
                      <a:endParaRPr kumimoji="1" lang="ja-JP" altLang="en-US" sz="20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smtClean="0"/>
                        <a:t>要介護１</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267</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279</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445</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457</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523</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6838" indent="-96838" algn="ctr">
                        <a:lnSpc>
                          <a:spcPct val="100000"/>
                        </a:lnSpc>
                      </a:pPr>
                      <a:r>
                        <a:rPr kumimoji="1" lang="en-US" altLang="ja-JP" sz="1800" dirty="0" smtClean="0">
                          <a:solidFill>
                            <a:schemeClr val="tx1"/>
                          </a:solidFill>
                          <a:latin typeface="+mn-lt"/>
                        </a:rPr>
                        <a:t>540</a:t>
                      </a:r>
                      <a:endParaRPr kumimoji="1" lang="ja-JP" altLang="en-US" sz="1800" dirty="0">
                        <a:solidFill>
                          <a:schemeClr val="tx1"/>
                        </a:solidFill>
                        <a:latin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8902704"/>
                  </a:ext>
                </a:extLst>
              </a:tr>
              <a:tr h="260960">
                <a:tc v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smtClean="0"/>
                        <a:t>要介護２</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277</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290</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460</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472</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542</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6838" indent="-96838" algn="ctr">
                        <a:lnSpc>
                          <a:spcPct val="100000"/>
                        </a:lnSpc>
                      </a:pPr>
                      <a:r>
                        <a:rPr kumimoji="1" lang="en-US" altLang="ja-JP" sz="1800" dirty="0" smtClean="0">
                          <a:solidFill>
                            <a:schemeClr val="tx1"/>
                          </a:solidFill>
                          <a:latin typeface="+mn-lt"/>
                        </a:rPr>
                        <a:t>559</a:t>
                      </a:r>
                      <a:endParaRPr kumimoji="1" lang="ja-JP" altLang="en-US" sz="1800" dirty="0">
                        <a:solidFill>
                          <a:schemeClr val="tx1"/>
                        </a:solidFill>
                        <a:latin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3160958"/>
                  </a:ext>
                </a:extLst>
              </a:tr>
              <a:tr h="260960">
                <a:tc v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smtClean="0"/>
                        <a:t>要介護３</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286</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299</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477</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489</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560</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6838" indent="-96838" algn="ctr">
                        <a:lnSpc>
                          <a:spcPct val="100000"/>
                        </a:lnSpc>
                      </a:pPr>
                      <a:r>
                        <a:rPr kumimoji="1" lang="en-US" altLang="ja-JP" sz="1800" dirty="0" smtClean="0">
                          <a:solidFill>
                            <a:schemeClr val="tx1"/>
                          </a:solidFill>
                          <a:latin typeface="+mn-lt"/>
                        </a:rPr>
                        <a:t>578</a:t>
                      </a:r>
                      <a:endParaRPr kumimoji="1" lang="ja-JP" altLang="en-US" sz="1800" dirty="0">
                        <a:solidFill>
                          <a:schemeClr val="tx1"/>
                        </a:solidFill>
                        <a:latin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3656362"/>
                  </a:ext>
                </a:extLst>
              </a:tr>
              <a:tr h="260960">
                <a:tc v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smtClean="0"/>
                        <a:t>要介護４</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295</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309</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493</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506</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578</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6838" indent="-96838" algn="ctr">
                        <a:lnSpc>
                          <a:spcPct val="100000"/>
                        </a:lnSpc>
                      </a:pPr>
                      <a:r>
                        <a:rPr kumimoji="1" lang="en-US" altLang="ja-JP" sz="1800" dirty="0" smtClean="0">
                          <a:solidFill>
                            <a:schemeClr val="tx1"/>
                          </a:solidFill>
                          <a:latin typeface="+mn-lt"/>
                        </a:rPr>
                        <a:t>597</a:t>
                      </a:r>
                      <a:endParaRPr kumimoji="1" lang="ja-JP" altLang="en-US" sz="1800" dirty="0">
                        <a:solidFill>
                          <a:schemeClr val="tx1"/>
                        </a:solidFill>
                        <a:latin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1539714"/>
                  </a:ext>
                </a:extLst>
              </a:tr>
              <a:tr h="260960">
                <a:tc v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smtClean="0"/>
                        <a:t>要介護５</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305</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319</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510</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522</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598</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6838" indent="-96838" algn="ctr">
                        <a:lnSpc>
                          <a:spcPct val="100000"/>
                        </a:lnSpc>
                      </a:pPr>
                      <a:r>
                        <a:rPr kumimoji="1" lang="en-US" altLang="ja-JP" sz="1800" dirty="0" smtClean="0">
                          <a:solidFill>
                            <a:schemeClr val="tx1"/>
                          </a:solidFill>
                          <a:latin typeface="+mn-lt"/>
                        </a:rPr>
                        <a:t>618</a:t>
                      </a:r>
                      <a:endParaRPr kumimoji="1" lang="ja-JP" altLang="en-US" sz="1800" dirty="0">
                        <a:solidFill>
                          <a:schemeClr val="tx1"/>
                        </a:solidFill>
                        <a:latin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626957"/>
                  </a:ext>
                </a:extLst>
              </a:tr>
              <a:tr h="260748">
                <a:tc vMerge="1">
                  <a:txBody>
                    <a:bodyPr/>
                    <a:lstStyle/>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smtClean="0"/>
                        <a:t>要支援１</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248</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260</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413</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424</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484</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6838" indent="-96838" algn="ctr">
                        <a:lnSpc>
                          <a:spcPct val="100000"/>
                        </a:lnSpc>
                      </a:pPr>
                      <a:r>
                        <a:rPr kumimoji="1" lang="en-US" altLang="ja-JP" sz="1800" dirty="0" smtClean="0">
                          <a:solidFill>
                            <a:schemeClr val="tx1"/>
                          </a:solidFill>
                          <a:latin typeface="+mn-lt"/>
                        </a:rPr>
                        <a:t>500</a:t>
                      </a:r>
                      <a:endParaRPr kumimoji="1" lang="ja-JP" altLang="en-US" sz="1800" dirty="0">
                        <a:solidFill>
                          <a:schemeClr val="tx1"/>
                        </a:solidFill>
                        <a:latin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0555299"/>
                  </a:ext>
                </a:extLst>
              </a:tr>
              <a:tr h="260960">
                <a:tc vMerge="1">
                  <a:txBody>
                    <a:bodyPr/>
                    <a:lstStyle/>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smtClean="0"/>
                        <a:t>要支援２</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262</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274</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436</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447</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800" dirty="0" smtClean="0"/>
                        <a:t>513</a:t>
                      </a:r>
                      <a:endParaRPr kumimoji="1" lang="ja-JP" altLang="en-US" sz="18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6838" indent="-96838" algn="ctr">
                        <a:lnSpc>
                          <a:spcPct val="100000"/>
                        </a:lnSpc>
                      </a:pPr>
                      <a:r>
                        <a:rPr kumimoji="1" lang="en-US" altLang="ja-JP" sz="1800" dirty="0" smtClean="0">
                          <a:solidFill>
                            <a:schemeClr val="tx1"/>
                          </a:solidFill>
                          <a:latin typeface="+mn-lt"/>
                        </a:rPr>
                        <a:t>529</a:t>
                      </a:r>
                      <a:endParaRPr kumimoji="1" lang="ja-JP" altLang="en-US" sz="1800" dirty="0">
                        <a:solidFill>
                          <a:schemeClr val="tx1"/>
                        </a:solidFill>
                        <a:latin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0018463"/>
                  </a:ext>
                </a:extLst>
              </a:tr>
            </a:tbl>
          </a:graphicData>
        </a:graphic>
      </p:graphicFrame>
    </p:spTree>
    <p:extLst>
      <p:ext uri="{BB962C8B-B14F-4D97-AF65-F5344CB8AC3E}">
        <p14:creationId xmlns:p14="http://schemas.microsoft.com/office/powerpoint/2010/main" val="9351139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96400" y="6379281"/>
            <a:ext cx="2743200" cy="365125"/>
          </a:xfrm>
        </p:spPr>
        <p:txBody>
          <a:bodyPr/>
          <a:lstStyle/>
          <a:p>
            <a:fld id="{41D9830F-53EB-46B6-9EC0-C4C68F82A889}" type="slidenum">
              <a:rPr kumimoji="1" lang="ja-JP" altLang="en-US" smtClean="0"/>
              <a:t>62</a:t>
            </a:fld>
            <a:endParaRPr kumimoji="1" lang="ja-JP" altLang="en-US" dirty="0"/>
          </a:p>
        </p:txBody>
      </p:sp>
      <p:sp>
        <p:nvSpPr>
          <p:cNvPr id="3" name="正方形/長方形 2"/>
          <p:cNvSpPr/>
          <p:nvPr/>
        </p:nvSpPr>
        <p:spPr>
          <a:xfrm>
            <a:off x="71437" y="1073962"/>
            <a:ext cx="12034837" cy="5706690"/>
          </a:xfrm>
          <a:prstGeom prst="rect">
            <a:avLst/>
          </a:prstGeom>
          <a:ln w="6350">
            <a:solidFill>
              <a:schemeClr val="tx1"/>
            </a:solidFill>
            <a:prstDash val="sysDot"/>
          </a:ln>
        </p:spPr>
        <p:txBody>
          <a:bodyPr wrap="square" tIns="0" bIns="0" anchor="ctr" anchorCtr="0">
            <a:spAutoFit/>
          </a:bodyPr>
          <a:lstStyle/>
          <a:p>
            <a:pPr marL="176213" indent="-176213"/>
            <a:r>
              <a:rPr lang="en-US" altLang="ja-JP" sz="2000" dirty="0" smtClean="0">
                <a:solidFill>
                  <a:schemeClr val="dk1"/>
                </a:solidFill>
              </a:rPr>
              <a:t>【</a:t>
            </a:r>
            <a:r>
              <a:rPr lang="ja-JP" altLang="en-US" sz="2000" dirty="0" smtClean="0">
                <a:solidFill>
                  <a:schemeClr val="dk1"/>
                </a:solidFill>
              </a:rPr>
              <a:t>所要時間の区分</a:t>
            </a:r>
            <a:r>
              <a:rPr lang="en-US" altLang="ja-JP" sz="2000" dirty="0" smtClean="0">
                <a:solidFill>
                  <a:schemeClr val="dk1"/>
                </a:solidFill>
              </a:rPr>
              <a:t>】</a:t>
            </a:r>
          </a:p>
          <a:p>
            <a:pPr marL="176213" indent="-176213">
              <a:lnSpc>
                <a:spcPts val="2300"/>
              </a:lnSpc>
            </a:pPr>
            <a:r>
              <a:rPr lang="ja-JP" altLang="en-US" sz="2000" dirty="0" smtClean="0">
                <a:solidFill>
                  <a:schemeClr val="dk1"/>
                </a:solidFill>
              </a:rPr>
              <a:t>① </a:t>
            </a:r>
            <a:r>
              <a:rPr lang="ja-JP" altLang="en-US" sz="2000" dirty="0">
                <a:solidFill>
                  <a:schemeClr val="dk1"/>
                </a:solidFill>
              </a:rPr>
              <a:t>所要時間は、現に要した時間ではなく</a:t>
            </a:r>
            <a:r>
              <a:rPr lang="ja-JP" altLang="en-US" sz="2000" dirty="0" smtClean="0">
                <a:solidFill>
                  <a:schemeClr val="dk1"/>
                </a:solidFill>
              </a:rPr>
              <a:t>、認知症対応型通所</a:t>
            </a:r>
            <a:r>
              <a:rPr lang="ja-JP" altLang="en-US" sz="2000" dirty="0">
                <a:solidFill>
                  <a:schemeClr val="dk1"/>
                </a:solidFill>
              </a:rPr>
              <a:t>介護計画に位置付けられた内容のサービスを行うのに要する標準的な時間で算定する。</a:t>
            </a:r>
            <a:endParaRPr lang="en-US" altLang="ja-JP" sz="2000" dirty="0">
              <a:solidFill>
                <a:schemeClr val="dk1"/>
              </a:solidFill>
            </a:endParaRPr>
          </a:p>
          <a:p>
            <a:pPr marL="352425" indent="-176213">
              <a:lnSpc>
                <a:spcPts val="2300"/>
              </a:lnSpc>
            </a:pPr>
            <a:r>
              <a:rPr lang="en-US" altLang="ja-JP" sz="2000" dirty="0">
                <a:solidFill>
                  <a:schemeClr val="dk1"/>
                </a:solidFill>
              </a:rPr>
              <a:t>※ </a:t>
            </a:r>
            <a:r>
              <a:rPr lang="ja-JP" altLang="en-US" sz="2000" dirty="0">
                <a:solidFill>
                  <a:schemeClr val="dk1"/>
                </a:solidFill>
              </a:rPr>
              <a:t>当日の利用者の心身の状況や降雪等の急な気象状況の悪化等により、実際のサービス提供時間</a:t>
            </a:r>
            <a:r>
              <a:rPr lang="ja-JP" altLang="en-US" sz="2000" dirty="0" smtClean="0">
                <a:solidFill>
                  <a:schemeClr val="dk1"/>
                </a:solidFill>
              </a:rPr>
              <a:t>が認知症対応型通所</a:t>
            </a:r>
            <a:r>
              <a:rPr lang="ja-JP" altLang="en-US" sz="2000" dirty="0">
                <a:solidFill>
                  <a:schemeClr val="dk1"/>
                </a:solidFill>
              </a:rPr>
              <a:t>介護計画上の所要時間よりもやむを得ず短くなった場合には計画上の単位数を算定して差し支えない</a:t>
            </a:r>
            <a:r>
              <a:rPr lang="ja-JP" altLang="en-US" sz="2000" dirty="0" smtClean="0">
                <a:solidFill>
                  <a:schemeClr val="dk1"/>
                </a:solidFill>
              </a:rPr>
              <a:t>。</a:t>
            </a:r>
            <a:endParaRPr lang="en-US" altLang="ja-JP" sz="2000" dirty="0" smtClean="0">
              <a:solidFill>
                <a:schemeClr val="dk1"/>
              </a:solidFill>
            </a:endParaRPr>
          </a:p>
          <a:p>
            <a:pPr marL="357188" indent="-171450">
              <a:lnSpc>
                <a:spcPts val="2300"/>
              </a:lnSpc>
            </a:pPr>
            <a:r>
              <a:rPr lang="en-US" altLang="ja-JP" sz="2000" dirty="0">
                <a:solidFill>
                  <a:schemeClr val="dk1"/>
                </a:solidFill>
              </a:rPr>
              <a:t>※ </a:t>
            </a:r>
            <a:r>
              <a:rPr lang="ja-JP" altLang="en-US" sz="2000" dirty="0">
                <a:solidFill>
                  <a:schemeClr val="dk1"/>
                </a:solidFill>
              </a:rPr>
              <a:t>計画上の所要時間よりも大きく短縮した場合には、計画を変更のうえ、変更後の所要時間に応じた単位数を算定すること。</a:t>
            </a:r>
          </a:p>
          <a:p>
            <a:pPr marL="273050" indent="-273050">
              <a:lnSpc>
                <a:spcPts val="2300"/>
              </a:lnSpc>
            </a:pPr>
            <a:r>
              <a:rPr lang="ja-JP" altLang="en-US" sz="2000" dirty="0">
                <a:solidFill>
                  <a:schemeClr val="dk1"/>
                </a:solidFill>
              </a:rPr>
              <a:t>② 単に当日のサービスの進行状況や利用者の家族の出迎え等の都合で、利用者が通常の時間を超えて事業所にいる場合は、サービスが提供されているとは認められない。</a:t>
            </a:r>
          </a:p>
          <a:p>
            <a:pPr marL="185738" indent="-185738">
              <a:lnSpc>
                <a:spcPts val="2300"/>
              </a:lnSpc>
            </a:pPr>
            <a:r>
              <a:rPr lang="ja-JP" altLang="en-US" sz="2000" dirty="0">
                <a:solidFill>
                  <a:schemeClr val="dk1"/>
                </a:solidFill>
              </a:rPr>
              <a:t>③ 送迎に要する時間は含まれない。</a:t>
            </a:r>
            <a:endParaRPr lang="en-US" altLang="ja-JP" sz="2000" dirty="0">
              <a:solidFill>
                <a:schemeClr val="dk1"/>
              </a:solidFill>
            </a:endParaRPr>
          </a:p>
          <a:p>
            <a:pPr marL="442913" indent="-266700">
              <a:lnSpc>
                <a:spcPts val="2300"/>
              </a:lnSpc>
            </a:pPr>
            <a:r>
              <a:rPr lang="en-US" altLang="ja-JP" sz="2000" dirty="0" smtClean="0">
                <a:solidFill>
                  <a:schemeClr val="dk1"/>
                </a:solidFill>
              </a:rPr>
              <a:t>※ </a:t>
            </a:r>
            <a:r>
              <a:rPr lang="ja-JP" altLang="en-US" sz="2000" dirty="0">
                <a:solidFill>
                  <a:schemeClr val="dk1"/>
                </a:solidFill>
              </a:rPr>
              <a:t>ただし、送迎時に実施した居宅内での介助等に要する時間は、次のいずれの要件も満たす場合、</a:t>
            </a:r>
            <a:r>
              <a:rPr lang="en-US" altLang="ja-JP" sz="2000" dirty="0">
                <a:solidFill>
                  <a:schemeClr val="dk1"/>
                </a:solidFill>
              </a:rPr>
              <a:t>1</a:t>
            </a:r>
            <a:r>
              <a:rPr lang="ja-JP" altLang="en-US" sz="2000" dirty="0">
                <a:solidFill>
                  <a:schemeClr val="dk1"/>
                </a:solidFill>
              </a:rPr>
              <a:t>日</a:t>
            </a:r>
            <a:r>
              <a:rPr lang="en-US" altLang="ja-JP" sz="2000" dirty="0">
                <a:solidFill>
                  <a:schemeClr val="dk1"/>
                </a:solidFill>
              </a:rPr>
              <a:t>30</a:t>
            </a:r>
            <a:r>
              <a:rPr lang="ja-JP" altLang="en-US" sz="2000" dirty="0" smtClean="0">
                <a:solidFill>
                  <a:schemeClr val="dk1"/>
                </a:solidFill>
              </a:rPr>
              <a:t>分以内を</a:t>
            </a:r>
            <a:r>
              <a:rPr lang="ja-JP" altLang="en-US" sz="2000" dirty="0">
                <a:solidFill>
                  <a:schemeClr val="dk1"/>
                </a:solidFill>
              </a:rPr>
              <a:t>限度として、サービス提供時間に含めることができる。</a:t>
            </a:r>
          </a:p>
          <a:p>
            <a:pPr marL="628650" indent="-273050" defTabSz="542925">
              <a:lnSpc>
                <a:spcPts val="2300"/>
              </a:lnSpc>
            </a:pPr>
            <a:r>
              <a:rPr lang="en-US" altLang="ja-JP" sz="2000" dirty="0" smtClean="0">
                <a:solidFill>
                  <a:schemeClr val="dk1"/>
                </a:solidFill>
              </a:rPr>
              <a:t>ⅰ</a:t>
            </a:r>
            <a:r>
              <a:rPr lang="ja-JP" altLang="en-US" sz="2000" dirty="0" smtClean="0">
                <a:solidFill>
                  <a:schemeClr val="dk1"/>
                </a:solidFill>
              </a:rPr>
              <a:t>）居宅</a:t>
            </a:r>
            <a:r>
              <a:rPr lang="ja-JP" altLang="en-US" sz="2000" dirty="0">
                <a:solidFill>
                  <a:schemeClr val="dk1"/>
                </a:solidFill>
              </a:rPr>
              <a:t>サービス計画</a:t>
            </a:r>
            <a:r>
              <a:rPr lang="ja-JP" altLang="en-US" sz="2000" dirty="0" smtClean="0">
                <a:solidFill>
                  <a:schemeClr val="dk1"/>
                </a:solidFill>
              </a:rPr>
              <a:t>及び認知症対応型通所</a:t>
            </a:r>
            <a:r>
              <a:rPr lang="ja-JP" altLang="en-US" sz="2000" dirty="0">
                <a:solidFill>
                  <a:schemeClr val="dk1"/>
                </a:solidFill>
              </a:rPr>
              <a:t>介護計画に位置付けた上で実施する場合</a:t>
            </a:r>
          </a:p>
          <a:p>
            <a:pPr marL="628650" indent="-273050" defTabSz="542925">
              <a:lnSpc>
                <a:spcPts val="2300"/>
              </a:lnSpc>
              <a:tabLst>
                <a:tab pos="3500438" algn="l"/>
              </a:tabLst>
            </a:pPr>
            <a:r>
              <a:rPr lang="en-US" altLang="ja-JP" sz="2000" dirty="0" smtClean="0">
                <a:solidFill>
                  <a:schemeClr val="dk1"/>
                </a:solidFill>
              </a:rPr>
              <a:t>ⅱ</a:t>
            </a:r>
            <a:r>
              <a:rPr lang="ja-JP" altLang="en-US" sz="2000" dirty="0" smtClean="0">
                <a:solidFill>
                  <a:schemeClr val="dk1"/>
                </a:solidFill>
              </a:rPr>
              <a:t>）送迎</a:t>
            </a:r>
            <a:r>
              <a:rPr lang="ja-JP" altLang="en-US" sz="2000" dirty="0">
                <a:solidFill>
                  <a:schemeClr val="dk1"/>
                </a:solidFill>
              </a:rPr>
              <a:t>時に居宅内の介助等を行う者が、介護福祉士、実践者研修修了者、介護職員基礎研修課程修了者、</a:t>
            </a:r>
            <a:r>
              <a:rPr lang="en-US" altLang="ja-JP" sz="2000" dirty="0">
                <a:solidFill>
                  <a:schemeClr val="dk1"/>
                </a:solidFill>
              </a:rPr>
              <a:t>1</a:t>
            </a:r>
            <a:r>
              <a:rPr lang="ja-JP" altLang="en-US" sz="2000" dirty="0">
                <a:solidFill>
                  <a:schemeClr val="dk1"/>
                </a:solidFill>
              </a:rPr>
              <a:t>級課程修了者、介護職員初任者研修修了者</a:t>
            </a:r>
            <a:r>
              <a:rPr lang="en-US" altLang="ja-JP" sz="2000" dirty="0">
                <a:solidFill>
                  <a:schemeClr val="dk1"/>
                </a:solidFill>
              </a:rPr>
              <a:t>(2</a:t>
            </a:r>
            <a:r>
              <a:rPr lang="ja-JP" altLang="en-US" sz="2000" dirty="0">
                <a:solidFill>
                  <a:schemeClr val="dk1"/>
                </a:solidFill>
              </a:rPr>
              <a:t>級課程修了者も含む。</a:t>
            </a:r>
            <a:r>
              <a:rPr lang="en-US" altLang="ja-JP" sz="2000" dirty="0">
                <a:solidFill>
                  <a:schemeClr val="dk1"/>
                </a:solidFill>
              </a:rPr>
              <a:t>)</a:t>
            </a:r>
            <a:r>
              <a:rPr lang="ja-JP" altLang="en-US" sz="2000" dirty="0" err="1">
                <a:solidFill>
                  <a:schemeClr val="dk1"/>
                </a:solidFill>
              </a:rPr>
              <a:t>、</a:t>
            </a:r>
            <a:r>
              <a:rPr lang="ja-JP" altLang="en-US" sz="2000" dirty="0">
                <a:solidFill>
                  <a:schemeClr val="dk1"/>
                </a:solidFill>
              </a:rPr>
              <a:t>看護職員、機能訓練指導員又は当該事業所における勤続年数と同一法人の経営する他の介護サービス事業所、医療機関、社会福祉施設等においてサービスを利用者に直接提供する職員としての勤続年数の合計が</a:t>
            </a:r>
            <a:r>
              <a:rPr lang="en-US" altLang="ja-JP" sz="2000" dirty="0">
                <a:solidFill>
                  <a:schemeClr val="dk1"/>
                </a:solidFill>
              </a:rPr>
              <a:t>3</a:t>
            </a:r>
            <a:r>
              <a:rPr lang="ja-JP" altLang="en-US" sz="2000" dirty="0">
                <a:solidFill>
                  <a:schemeClr val="dk1"/>
                </a:solidFill>
              </a:rPr>
              <a:t>年以上の介護職員である</a:t>
            </a:r>
            <a:r>
              <a:rPr lang="ja-JP" altLang="en-US" sz="2000" dirty="0" smtClean="0">
                <a:solidFill>
                  <a:schemeClr val="dk1"/>
                </a:solidFill>
              </a:rPr>
              <a:t>場合</a:t>
            </a:r>
            <a:endParaRPr lang="en-US" altLang="ja-JP" sz="2000" dirty="0">
              <a:solidFill>
                <a:schemeClr val="dk1"/>
              </a:solidFill>
            </a:endParaRPr>
          </a:p>
        </p:txBody>
      </p:sp>
      <p:sp>
        <p:nvSpPr>
          <p:cNvPr id="4" name="正方形/長方形 3"/>
          <p:cNvSpPr/>
          <p:nvPr/>
        </p:nvSpPr>
        <p:spPr>
          <a:xfrm>
            <a:off x="71437" y="37591"/>
            <a:ext cx="12034837" cy="1015663"/>
          </a:xfrm>
          <a:prstGeom prst="rect">
            <a:avLst/>
          </a:prstGeom>
          <a:ln w="6350">
            <a:solidFill>
              <a:schemeClr val="tx1"/>
            </a:solidFill>
            <a:prstDash val="sysDot"/>
          </a:ln>
        </p:spPr>
        <p:txBody>
          <a:bodyPr wrap="square" anchor="ctr" anchorCtr="0">
            <a:spAutoFit/>
          </a:bodyPr>
          <a:lstStyle/>
          <a:p>
            <a:pPr>
              <a:lnSpc>
                <a:spcPts val="2300"/>
              </a:lnSpc>
            </a:pPr>
            <a:r>
              <a:rPr lang="en-US" altLang="ja-JP" sz="2000" dirty="0" smtClean="0">
                <a:solidFill>
                  <a:schemeClr val="dk1"/>
                </a:solidFill>
              </a:rPr>
              <a:t>※ </a:t>
            </a:r>
            <a:r>
              <a:rPr lang="ja-JP" altLang="en-US" sz="2000" dirty="0" smtClean="0">
                <a:solidFill>
                  <a:schemeClr val="dk1"/>
                </a:solidFill>
              </a:rPr>
              <a:t>利用者が、短期入所生活介護、短期入所療養介護、特定施設入居者生活介護又は小規模多機能型居宅介護、認知症対応型共同生活介護、地域密着型特定施設入居者生活介護、地域密着型介護老人福祉施設入所者生活介護若しくは複合型サービスを受けている間は、認知症対応型通所介護費は算定しない。</a:t>
            </a:r>
            <a:endParaRPr lang="ja-JP" altLang="en-US" sz="2000" dirty="0"/>
          </a:p>
        </p:txBody>
      </p:sp>
    </p:spTree>
    <p:extLst>
      <p:ext uri="{BB962C8B-B14F-4D97-AF65-F5344CB8AC3E}">
        <p14:creationId xmlns:p14="http://schemas.microsoft.com/office/powerpoint/2010/main" val="40581385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01174" y="6492875"/>
            <a:ext cx="2743200" cy="365125"/>
          </a:xfrm>
        </p:spPr>
        <p:txBody>
          <a:bodyPr/>
          <a:lstStyle/>
          <a:p>
            <a:fld id="{41D9830F-53EB-46B6-9EC0-C4C68F82A889}" type="slidenum">
              <a:rPr kumimoji="1" lang="ja-JP" altLang="en-US" smtClean="0"/>
              <a:t>63</a:t>
            </a:fld>
            <a:endParaRPr kumimoji="1" lang="ja-JP" altLang="en-US" dirty="0"/>
          </a:p>
        </p:txBody>
      </p:sp>
      <p:sp>
        <p:nvSpPr>
          <p:cNvPr id="4" name="正方形/長方形 3"/>
          <p:cNvSpPr/>
          <p:nvPr/>
        </p:nvSpPr>
        <p:spPr>
          <a:xfrm>
            <a:off x="0" y="0"/>
            <a:ext cx="12192000" cy="6647974"/>
          </a:xfrm>
          <a:prstGeom prst="rect">
            <a:avLst/>
          </a:prstGeom>
        </p:spPr>
        <p:txBody>
          <a:bodyPr wrap="square">
            <a:spAutoFit/>
          </a:bodyPr>
          <a:lstStyle/>
          <a:p>
            <a:pPr marL="273050" indent="-273050" defTabSz="546100"/>
            <a:r>
              <a:rPr lang="ja-JP" altLang="en-US" sz="2000" b="1" dirty="0" smtClean="0">
                <a:solidFill>
                  <a:schemeClr val="dk1"/>
                </a:solidFill>
              </a:rPr>
              <a:t>２ 定員超過利用に該当する場合の減算　</a:t>
            </a:r>
            <a:endParaRPr lang="en-US" altLang="ja-JP" sz="2000" dirty="0" smtClean="0"/>
          </a:p>
          <a:p>
            <a:pPr marL="185738" indent="171450" defTabSz="546100"/>
            <a:r>
              <a:rPr lang="ja-JP" altLang="en-US" sz="2000" dirty="0" smtClean="0">
                <a:solidFill>
                  <a:schemeClr val="dk1"/>
                </a:solidFill>
              </a:rPr>
              <a:t>利用者の数が定員超過利用に該当することとなった事業所については、その翌月から定員超過利用が解消されるに至った月まで、利用者の全員について、所定</a:t>
            </a:r>
            <a:r>
              <a:rPr lang="ja-JP" altLang="en-US" sz="2000" dirty="0">
                <a:solidFill>
                  <a:schemeClr val="dk1"/>
                </a:solidFill>
              </a:rPr>
              <a:t>単位数の</a:t>
            </a:r>
            <a:r>
              <a:rPr lang="en-US" altLang="ja-JP" sz="2000" dirty="0">
                <a:solidFill>
                  <a:schemeClr val="dk1"/>
                </a:solidFill>
              </a:rPr>
              <a:t>70</a:t>
            </a:r>
            <a:r>
              <a:rPr lang="ja-JP" altLang="en-US" sz="2000" dirty="0">
                <a:solidFill>
                  <a:schemeClr val="dk1"/>
                </a:solidFill>
              </a:rPr>
              <a:t>／</a:t>
            </a:r>
            <a:r>
              <a:rPr lang="en-US" altLang="ja-JP" sz="2000" dirty="0">
                <a:solidFill>
                  <a:schemeClr val="dk1"/>
                </a:solidFill>
              </a:rPr>
              <a:t>100</a:t>
            </a:r>
            <a:r>
              <a:rPr lang="ja-JP" altLang="en-US" sz="2000" dirty="0"/>
              <a:t>に相当する</a:t>
            </a:r>
            <a:r>
              <a:rPr lang="ja-JP" altLang="en-US" sz="2000" dirty="0" smtClean="0"/>
              <a:t>単位数に減算する</a:t>
            </a:r>
            <a:r>
              <a:rPr lang="ja-JP" altLang="en-US" sz="2000" dirty="0"/>
              <a:t>。</a:t>
            </a:r>
          </a:p>
          <a:p>
            <a:pPr marL="273050" indent="-273050" defTabSz="546100"/>
            <a:endParaRPr lang="en-US" altLang="ja-JP" sz="2000" dirty="0">
              <a:solidFill>
                <a:schemeClr val="dk1"/>
              </a:solidFill>
            </a:endParaRPr>
          </a:p>
          <a:p>
            <a:pPr marL="898525" indent="-898525" defTabSz="179388"/>
            <a:endParaRPr lang="en-US" altLang="ja-JP" sz="2000" dirty="0" smtClean="0">
              <a:solidFill>
                <a:schemeClr val="dk1"/>
              </a:solidFill>
            </a:endParaRPr>
          </a:p>
          <a:p>
            <a:pPr marL="898525" indent="-898525" defTabSz="179388"/>
            <a:endParaRPr lang="en-US" altLang="ja-JP" sz="1000" dirty="0" smtClean="0">
              <a:solidFill>
                <a:schemeClr val="dk1"/>
              </a:solidFill>
            </a:endParaRPr>
          </a:p>
          <a:p>
            <a:pPr marL="898525" indent="-719138" defTabSz="179388"/>
            <a:r>
              <a:rPr lang="en-US" altLang="ja-JP" sz="2000" dirty="0" smtClean="0">
                <a:solidFill>
                  <a:schemeClr val="dk1"/>
                </a:solidFill>
              </a:rPr>
              <a:t>※ </a:t>
            </a:r>
            <a:r>
              <a:rPr lang="ja-JP" altLang="en-US" sz="2000" dirty="0" smtClean="0"/>
              <a:t>災害</a:t>
            </a:r>
            <a:r>
              <a:rPr lang="ja-JP" altLang="en-US" sz="2000" dirty="0"/>
              <a:t>時等の</a:t>
            </a:r>
            <a:r>
              <a:rPr lang="ja-JP" altLang="en-US" sz="2000" dirty="0" smtClean="0"/>
              <a:t>取扱い</a:t>
            </a:r>
            <a:endParaRPr lang="en-US" altLang="ja-JP" sz="2000" dirty="0">
              <a:solidFill>
                <a:schemeClr val="dk1"/>
              </a:solidFill>
            </a:endParaRPr>
          </a:p>
          <a:p>
            <a:pPr marL="360363" indent="179388" defTabSz="546100"/>
            <a:r>
              <a:rPr lang="ja-JP" altLang="en-US" sz="2000" dirty="0">
                <a:solidFill>
                  <a:schemeClr val="dk1"/>
                </a:solidFill>
              </a:rPr>
              <a:t>災害その他のやむを得ない理由による定員超過利用については、当該定員超過利用が開始した月（災害等が生じた時期が月末であって、定員超過利用が翌月まで継続することがやむを得ない認められる場合は翌月も含む。）の翌月から所定単位数の減算を行うことはせず、やむを得ない理由がないにも関わらずその翌月まで定員を超過した状態が継続している場合に、災害等が生じた月の翌々月から所定単位数の減算を</a:t>
            </a:r>
            <a:r>
              <a:rPr lang="ja-JP" altLang="en-US" sz="2000" dirty="0" smtClean="0">
                <a:solidFill>
                  <a:schemeClr val="dk1"/>
                </a:solidFill>
              </a:rPr>
              <a:t>行うもの</a:t>
            </a:r>
            <a:r>
              <a:rPr lang="ja-JP" altLang="en-US" sz="2000" dirty="0">
                <a:solidFill>
                  <a:schemeClr val="dk1"/>
                </a:solidFill>
              </a:rPr>
              <a:t>とする</a:t>
            </a:r>
            <a:r>
              <a:rPr lang="ja-JP" altLang="en-US" sz="2000" dirty="0" smtClean="0">
                <a:solidFill>
                  <a:schemeClr val="dk1"/>
                </a:solidFill>
              </a:rPr>
              <a:t>。</a:t>
            </a:r>
            <a:endParaRPr lang="en-US" altLang="ja-JP" sz="2000" dirty="0" smtClean="0">
              <a:solidFill>
                <a:schemeClr val="dk1"/>
              </a:solidFill>
            </a:endParaRPr>
          </a:p>
          <a:p>
            <a:pPr marL="273050" indent="-273050" defTabSz="546100"/>
            <a:endParaRPr lang="en-US" altLang="ja-JP" sz="1600" b="1" dirty="0" smtClean="0">
              <a:solidFill>
                <a:schemeClr val="dk1"/>
              </a:solidFill>
            </a:endParaRPr>
          </a:p>
          <a:p>
            <a:pPr marL="273050" indent="-273050" defTabSz="546100"/>
            <a:r>
              <a:rPr lang="ja-JP" altLang="en-US" sz="2000" b="1" dirty="0" smtClean="0">
                <a:solidFill>
                  <a:schemeClr val="dk1"/>
                </a:solidFill>
              </a:rPr>
              <a:t>３ 人員基準欠如に該当する場合の減算</a:t>
            </a:r>
            <a:endParaRPr lang="en-US" altLang="ja-JP" sz="2000" b="1" dirty="0" smtClean="0">
              <a:solidFill>
                <a:schemeClr val="dk1"/>
              </a:solidFill>
            </a:endParaRPr>
          </a:p>
          <a:p>
            <a:pPr marL="185738" indent="171450" defTabSz="546100"/>
            <a:r>
              <a:rPr lang="ja-JP" altLang="en-US" sz="2000" dirty="0" smtClean="0">
                <a:solidFill>
                  <a:schemeClr val="dk1"/>
                </a:solidFill>
              </a:rPr>
              <a:t>看護若しくは介護職員の員数が、人員基準上満たすべき員数を下回っている「人員基準欠如」に対し、利用者全員について、所定</a:t>
            </a:r>
            <a:r>
              <a:rPr lang="ja-JP" altLang="en-US" sz="2000" dirty="0">
                <a:solidFill>
                  <a:schemeClr val="dk1"/>
                </a:solidFill>
              </a:rPr>
              <a:t>単位数の</a:t>
            </a:r>
            <a:r>
              <a:rPr lang="en-US" altLang="ja-JP" sz="2000" dirty="0">
                <a:solidFill>
                  <a:schemeClr val="dk1"/>
                </a:solidFill>
              </a:rPr>
              <a:t>70</a:t>
            </a:r>
            <a:r>
              <a:rPr lang="ja-JP" altLang="en-US" sz="2000" dirty="0">
                <a:solidFill>
                  <a:schemeClr val="dk1"/>
                </a:solidFill>
              </a:rPr>
              <a:t>／</a:t>
            </a:r>
            <a:r>
              <a:rPr lang="en-US" altLang="ja-JP" sz="2000" dirty="0">
                <a:solidFill>
                  <a:schemeClr val="dk1"/>
                </a:solidFill>
              </a:rPr>
              <a:t>100</a:t>
            </a:r>
            <a:r>
              <a:rPr lang="ja-JP" altLang="en-US" sz="2000" dirty="0"/>
              <a:t>に相当する</a:t>
            </a:r>
            <a:r>
              <a:rPr lang="ja-JP" altLang="en-US" sz="2000" dirty="0" smtClean="0"/>
              <a:t>単位数に減算する。</a:t>
            </a:r>
            <a:endParaRPr lang="en-US" altLang="ja-JP" sz="2000" dirty="0" smtClean="0"/>
          </a:p>
          <a:p>
            <a:pPr marL="623888" indent="-273050" defTabSz="546100"/>
            <a:r>
              <a:rPr lang="en-US" altLang="ja-JP" sz="2000" dirty="0" smtClean="0">
                <a:solidFill>
                  <a:schemeClr val="dk1"/>
                </a:solidFill>
              </a:rPr>
              <a:t>ⅰ</a:t>
            </a:r>
            <a:r>
              <a:rPr lang="ja-JP" altLang="en-US" sz="2000" dirty="0">
                <a:solidFill>
                  <a:schemeClr val="dk1"/>
                </a:solidFill>
              </a:rPr>
              <a:t>）人員基準上必要とされる員数から</a:t>
            </a:r>
            <a:r>
              <a:rPr lang="ja-JP" altLang="en-US" sz="2000" u="sng" dirty="0">
                <a:solidFill>
                  <a:schemeClr val="dk1"/>
                </a:solidFill>
              </a:rPr>
              <a:t>１割を超えて</a:t>
            </a:r>
            <a:r>
              <a:rPr lang="ja-JP" altLang="en-US" sz="2000" dirty="0">
                <a:solidFill>
                  <a:schemeClr val="dk1"/>
                </a:solidFill>
              </a:rPr>
              <a:t>減少した場合には、</a:t>
            </a:r>
            <a:r>
              <a:rPr lang="ja-JP" altLang="en-US" sz="2000" u="sng" dirty="0">
                <a:solidFill>
                  <a:schemeClr val="dk1"/>
                </a:solidFill>
              </a:rPr>
              <a:t>その翌月から</a:t>
            </a:r>
            <a:r>
              <a:rPr lang="ja-JP" altLang="en-US" sz="2000" dirty="0">
                <a:solidFill>
                  <a:schemeClr val="dk1"/>
                </a:solidFill>
              </a:rPr>
              <a:t>人員基準欠如が解消されるに至った月まで、利用者の全員について減算</a:t>
            </a:r>
            <a:r>
              <a:rPr lang="ja-JP" altLang="en-US" sz="2000" dirty="0"/>
              <a:t>する。</a:t>
            </a:r>
          </a:p>
          <a:p>
            <a:pPr marL="623888" indent="-273050" defTabSz="546100"/>
            <a:r>
              <a:rPr lang="en-US" altLang="ja-JP" sz="2000" dirty="0">
                <a:solidFill>
                  <a:schemeClr val="dk1"/>
                </a:solidFill>
              </a:rPr>
              <a:t>ⅱ</a:t>
            </a:r>
            <a:r>
              <a:rPr lang="ja-JP" altLang="en-US" sz="2000" dirty="0">
                <a:solidFill>
                  <a:schemeClr val="dk1"/>
                </a:solidFill>
              </a:rPr>
              <a:t>）人員基準上必要とされる員数から</a:t>
            </a:r>
            <a:r>
              <a:rPr lang="ja-JP" altLang="en-US" sz="2000" u="sng" dirty="0">
                <a:solidFill>
                  <a:schemeClr val="dk1"/>
                </a:solidFill>
              </a:rPr>
              <a:t>１割の範囲内</a:t>
            </a:r>
            <a:r>
              <a:rPr lang="ja-JP" altLang="en-US" sz="2000" dirty="0">
                <a:solidFill>
                  <a:schemeClr val="dk1"/>
                </a:solidFill>
              </a:rPr>
              <a:t>で減少した場合には、</a:t>
            </a:r>
            <a:r>
              <a:rPr lang="ja-JP" altLang="en-US" sz="2000" u="sng" dirty="0">
                <a:solidFill>
                  <a:schemeClr val="dk1"/>
                </a:solidFill>
              </a:rPr>
              <a:t>その翌々月</a:t>
            </a:r>
            <a:r>
              <a:rPr lang="ja-JP" altLang="en-US" sz="2000" dirty="0">
                <a:solidFill>
                  <a:schemeClr val="dk1"/>
                </a:solidFill>
              </a:rPr>
              <a:t>から人員基準欠如が解消されるに至った月まで、利用者の全員について減算</a:t>
            </a:r>
            <a:r>
              <a:rPr lang="ja-JP" altLang="en-US" sz="2000" dirty="0"/>
              <a:t>する。</a:t>
            </a:r>
            <a:r>
              <a:rPr lang="ja-JP" altLang="en-US" sz="2000" dirty="0">
                <a:solidFill>
                  <a:schemeClr val="dk1"/>
                </a:solidFill>
              </a:rPr>
              <a:t>（翌月の末日において人員基準を満たすに至っている場合を除く）</a:t>
            </a:r>
            <a:r>
              <a:rPr lang="ja-JP" altLang="en-US" sz="2000" dirty="0" smtClean="0">
                <a:solidFill>
                  <a:schemeClr val="dk1"/>
                </a:solidFill>
              </a:rPr>
              <a:t>。</a:t>
            </a:r>
            <a:endParaRPr lang="en-US" altLang="ja-JP" sz="2000" dirty="0">
              <a:solidFill>
                <a:schemeClr val="dk1"/>
              </a:solidFill>
            </a:endParaRPr>
          </a:p>
        </p:txBody>
      </p:sp>
      <p:sp>
        <p:nvSpPr>
          <p:cNvPr id="5" name="正方形/長方形 4"/>
          <p:cNvSpPr/>
          <p:nvPr/>
        </p:nvSpPr>
        <p:spPr>
          <a:xfrm>
            <a:off x="322550" y="1249124"/>
            <a:ext cx="11703195" cy="707886"/>
          </a:xfrm>
          <a:prstGeom prst="rect">
            <a:avLst/>
          </a:prstGeom>
          <a:ln w="6350">
            <a:solidFill>
              <a:schemeClr val="tx1"/>
            </a:solidFill>
            <a:prstDash val="sysDot"/>
          </a:ln>
        </p:spPr>
        <p:txBody>
          <a:bodyPr wrap="square" lIns="36000" anchor="ctr" anchorCtr="0">
            <a:spAutoFit/>
          </a:bodyPr>
          <a:lstStyle/>
          <a:p>
            <a:pPr marL="369888" indent="-369888" defTabSz="546100"/>
            <a:r>
              <a:rPr lang="en-US" altLang="ja-JP" sz="2000" dirty="0">
                <a:solidFill>
                  <a:schemeClr val="dk1"/>
                </a:solidFill>
              </a:rPr>
              <a:t>【</a:t>
            </a:r>
            <a:r>
              <a:rPr lang="ja-JP" altLang="en-US" sz="2000" dirty="0">
                <a:solidFill>
                  <a:schemeClr val="dk1"/>
                </a:solidFill>
              </a:rPr>
              <a:t>利用者の数</a:t>
            </a:r>
            <a:r>
              <a:rPr lang="en-US" altLang="ja-JP" sz="2000" dirty="0" smtClean="0">
                <a:solidFill>
                  <a:schemeClr val="dk1"/>
                </a:solidFill>
              </a:rPr>
              <a:t>】</a:t>
            </a:r>
          </a:p>
          <a:p>
            <a:pPr marL="85725" defTabSz="546100"/>
            <a:r>
              <a:rPr lang="ja-JP" altLang="en-US" sz="2000" dirty="0" smtClean="0">
                <a:solidFill>
                  <a:schemeClr val="dk1"/>
                </a:solidFill>
              </a:rPr>
              <a:t>１月間（歴月）の</a:t>
            </a:r>
            <a:r>
              <a:rPr lang="ja-JP" altLang="en-US" sz="2000" dirty="0">
                <a:solidFill>
                  <a:schemeClr val="dk1"/>
                </a:solidFill>
              </a:rPr>
              <a:t>全利用者の延数を、当該月のサービス提供日数で除した数（小数点以下</a:t>
            </a:r>
            <a:r>
              <a:rPr lang="ja-JP" altLang="en-US" sz="2000" dirty="0" smtClean="0">
                <a:solidFill>
                  <a:schemeClr val="dk1"/>
                </a:solidFill>
              </a:rPr>
              <a:t>切り上げ</a:t>
            </a:r>
            <a:r>
              <a:rPr lang="en-US" altLang="ja-JP" sz="2000" dirty="0" smtClean="0">
                <a:solidFill>
                  <a:schemeClr val="dk1"/>
                </a:solidFill>
              </a:rPr>
              <a:t>)</a:t>
            </a:r>
            <a:r>
              <a:rPr lang="ja-JP" altLang="en-US" sz="2000" dirty="0" err="1" smtClean="0">
                <a:solidFill>
                  <a:schemeClr val="dk1"/>
                </a:solidFill>
              </a:rPr>
              <a:t>。</a:t>
            </a:r>
            <a:endParaRPr lang="en-US" altLang="ja-JP" sz="2000" dirty="0">
              <a:solidFill>
                <a:schemeClr val="dk1"/>
              </a:solidFill>
            </a:endParaRPr>
          </a:p>
        </p:txBody>
      </p:sp>
    </p:spTree>
    <p:extLst>
      <p:ext uri="{BB962C8B-B14F-4D97-AF65-F5344CB8AC3E}">
        <p14:creationId xmlns:p14="http://schemas.microsoft.com/office/powerpoint/2010/main" val="249356300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67825" y="6492875"/>
            <a:ext cx="2743200" cy="365125"/>
          </a:xfrm>
        </p:spPr>
        <p:txBody>
          <a:bodyPr/>
          <a:lstStyle/>
          <a:p>
            <a:fld id="{41D9830F-53EB-46B6-9EC0-C4C68F82A889}" type="slidenum">
              <a:rPr kumimoji="1" lang="ja-JP" altLang="en-US" smtClean="0"/>
              <a:t>64</a:t>
            </a:fld>
            <a:endParaRPr kumimoji="1" lang="ja-JP" altLang="en-US" dirty="0"/>
          </a:p>
        </p:txBody>
      </p:sp>
      <p:sp>
        <p:nvSpPr>
          <p:cNvPr id="4" name="正方形/長方形 3"/>
          <p:cNvSpPr/>
          <p:nvPr/>
        </p:nvSpPr>
        <p:spPr>
          <a:xfrm>
            <a:off x="0" y="1523464"/>
            <a:ext cx="12192000" cy="5463034"/>
          </a:xfrm>
          <a:prstGeom prst="rect">
            <a:avLst/>
          </a:prstGeom>
        </p:spPr>
        <p:txBody>
          <a:bodyPr wrap="square">
            <a:spAutoFit/>
          </a:bodyPr>
          <a:lstStyle/>
          <a:p>
            <a:endParaRPr lang="en-US" altLang="ja-JP" sz="300" dirty="0" smtClean="0">
              <a:solidFill>
                <a:schemeClr val="dk1"/>
              </a:solidFill>
            </a:endParaRPr>
          </a:p>
          <a:p>
            <a:pPr marL="542925" indent="-542925"/>
            <a:r>
              <a:rPr lang="ja-JP" altLang="en-US" sz="2000" b="1" dirty="0" smtClean="0"/>
              <a:t>４ </a:t>
            </a:r>
            <a:r>
              <a:rPr lang="ja-JP" altLang="en-US" sz="2000" b="1" dirty="0"/>
              <a:t>高齢者虐待防止措置未実施減算</a:t>
            </a:r>
          </a:p>
          <a:p>
            <a:pPr marL="179388" indent="180975"/>
            <a:r>
              <a:rPr lang="ja-JP" altLang="en-US" sz="2000" dirty="0"/>
              <a:t>事業所において高齢者虐待が発生した場合ではなく、別に</a:t>
            </a:r>
            <a:r>
              <a:rPr lang="ja-JP" altLang="en-US" sz="2000" u="sng" dirty="0"/>
              <a:t>厚生労働大臣が定める基準を満たしていない場合</a:t>
            </a:r>
            <a:r>
              <a:rPr lang="ja-JP" altLang="en-US" sz="2000" dirty="0"/>
              <a:t>に、利用者全員について所定単位数の</a:t>
            </a:r>
            <a:r>
              <a:rPr lang="en-US" altLang="ja-JP" sz="2000" dirty="0"/>
              <a:t>100</a:t>
            </a:r>
            <a:r>
              <a:rPr lang="ja-JP" altLang="en-US" sz="2000" dirty="0"/>
              <a:t>分</a:t>
            </a:r>
            <a:r>
              <a:rPr lang="ja-JP" altLang="en-US" sz="2000" dirty="0" smtClean="0"/>
              <a:t>の</a:t>
            </a:r>
            <a:r>
              <a:rPr lang="en-US" altLang="ja-JP" sz="2000" dirty="0" smtClean="0"/>
              <a:t>1 </a:t>
            </a:r>
            <a:r>
              <a:rPr lang="ja-JP" altLang="en-US" sz="2000" dirty="0" smtClean="0"/>
              <a:t>に</a:t>
            </a:r>
            <a:r>
              <a:rPr lang="ja-JP" altLang="en-US" sz="2000" dirty="0"/>
              <a:t>相当する単位数を所定単位数から減算する。</a:t>
            </a:r>
            <a:endParaRPr lang="en-US" altLang="ja-JP" sz="2000" dirty="0"/>
          </a:p>
          <a:p>
            <a:pPr marL="179388" indent="180975"/>
            <a:endParaRPr lang="en-US" altLang="ja-JP" sz="500" dirty="0" smtClean="0"/>
          </a:p>
          <a:p>
            <a:pPr marL="179388" indent="180975"/>
            <a:r>
              <a:rPr lang="ja-JP" altLang="en-US" sz="2000" dirty="0" smtClean="0"/>
              <a:t>下記</a:t>
            </a:r>
            <a:r>
              <a:rPr lang="ja-JP" altLang="en-US" sz="2000" dirty="0"/>
              <a:t>①から④の事実が生じた場合、速やかに改善計画を菊陽町長に提出した後、事実が生じた月から</a:t>
            </a:r>
            <a:r>
              <a:rPr lang="en-US" altLang="ja-JP" sz="2000" dirty="0"/>
              <a:t>3</a:t>
            </a:r>
            <a:r>
              <a:rPr lang="ja-JP" altLang="en-US" sz="2000" dirty="0"/>
              <a:t>月後に改善計画に基づく改善状況を菊陽町長に報告することとし、事実が生じた月の翌月から改善が認められた月までの間について、利用者全員について、所定単位数から減算する</a:t>
            </a:r>
            <a:r>
              <a:rPr lang="ja-JP" altLang="en-US" sz="2000" dirty="0" smtClean="0"/>
              <a:t>。</a:t>
            </a:r>
            <a:endParaRPr lang="en-US" altLang="ja-JP" sz="2000" dirty="0" smtClean="0"/>
          </a:p>
          <a:p>
            <a:pPr marL="179388" indent="180975"/>
            <a:endParaRPr lang="en-US" altLang="ja-JP" sz="2000" dirty="0"/>
          </a:p>
          <a:p>
            <a:pPr marL="179388" indent="180975"/>
            <a:endParaRPr lang="en-US" altLang="ja-JP" sz="2000" dirty="0" smtClean="0"/>
          </a:p>
          <a:p>
            <a:pPr marL="179388" indent="180975"/>
            <a:endParaRPr lang="en-US" altLang="ja-JP" sz="2000" dirty="0"/>
          </a:p>
          <a:p>
            <a:pPr marL="179388" indent="180975"/>
            <a:endParaRPr lang="en-US" altLang="ja-JP" sz="2000" dirty="0" smtClean="0"/>
          </a:p>
          <a:p>
            <a:pPr marL="179388" indent="180975"/>
            <a:endParaRPr lang="en-US" altLang="ja-JP" sz="2000" dirty="0"/>
          </a:p>
          <a:p>
            <a:pPr marL="179388" indent="180975"/>
            <a:endParaRPr lang="en-US" altLang="ja-JP" sz="2000" dirty="0" smtClean="0"/>
          </a:p>
          <a:p>
            <a:pPr marL="179388" indent="180975"/>
            <a:endParaRPr lang="en-US" altLang="ja-JP" sz="1600" dirty="0"/>
          </a:p>
          <a:p>
            <a:r>
              <a:rPr lang="ja-JP" altLang="en-US" sz="2000" b="1" dirty="0"/>
              <a:t>５ 業務継続計画未策定減算</a:t>
            </a:r>
            <a:endParaRPr lang="en-US" altLang="ja-JP" sz="2000" b="1" dirty="0"/>
          </a:p>
          <a:p>
            <a:pPr marL="179388" indent="180975"/>
            <a:r>
              <a:rPr lang="ja-JP" altLang="en-US" sz="2000" u="sng" dirty="0"/>
              <a:t>別に厚生労働大臣が定める基準を満たさない事実が生じた場合</a:t>
            </a:r>
            <a:r>
              <a:rPr lang="ja-JP" altLang="en-US" sz="2000" dirty="0"/>
              <a:t>に、その翌月（基準を満たさない事実が生じた日が月の初日である場合は当該月）から基準に満たない状況が解消されるに至った月まで、当該事業所の利用者全員について所定単位数の</a:t>
            </a:r>
            <a:r>
              <a:rPr lang="en-US" altLang="ja-JP" sz="2000" dirty="0"/>
              <a:t>100</a:t>
            </a:r>
            <a:r>
              <a:rPr lang="ja-JP" altLang="en-US" sz="2000" dirty="0"/>
              <a:t>分の</a:t>
            </a:r>
            <a:r>
              <a:rPr lang="en-US" altLang="ja-JP" sz="2000" dirty="0"/>
              <a:t>1</a:t>
            </a:r>
            <a:r>
              <a:rPr lang="ja-JP" altLang="en-US" sz="2000" dirty="0"/>
              <a:t>に相当する単位数を、所定単位数から減算する</a:t>
            </a:r>
            <a:r>
              <a:rPr lang="ja-JP" altLang="en-US" sz="2000" dirty="0" smtClean="0"/>
              <a:t>。</a:t>
            </a:r>
            <a:endParaRPr lang="en-US" altLang="ja-JP" sz="2000" dirty="0">
              <a:solidFill>
                <a:schemeClr val="dk1"/>
              </a:solidFill>
            </a:endParaRPr>
          </a:p>
        </p:txBody>
      </p:sp>
      <p:sp>
        <p:nvSpPr>
          <p:cNvPr id="5" name="正方形/長方形 4"/>
          <p:cNvSpPr/>
          <p:nvPr/>
        </p:nvSpPr>
        <p:spPr>
          <a:xfrm>
            <a:off x="566737" y="3576114"/>
            <a:ext cx="11306607" cy="1684289"/>
          </a:xfrm>
          <a:prstGeom prst="rect">
            <a:avLst/>
          </a:prstGeom>
          <a:ln w="6350">
            <a:solidFill>
              <a:schemeClr val="tx1"/>
            </a:solidFill>
            <a:prstDash val="sysDot"/>
          </a:ln>
        </p:spPr>
        <p:txBody>
          <a:bodyPr wrap="square" tIns="72000" bIns="72000" anchor="ctr" anchorCtr="0">
            <a:spAutoFit/>
          </a:bodyPr>
          <a:lstStyle/>
          <a:p>
            <a:pPr marL="442913" indent="-442913"/>
            <a:r>
              <a:rPr lang="en-US" altLang="ja-JP" sz="2000" dirty="0" smtClean="0"/>
              <a:t>【</a:t>
            </a:r>
            <a:r>
              <a:rPr lang="ja-JP" altLang="en-US" sz="2000" dirty="0" smtClean="0"/>
              <a:t>厚生労働大臣が定める基準</a:t>
            </a:r>
            <a:r>
              <a:rPr lang="en-US" altLang="ja-JP" sz="2000" dirty="0" smtClean="0"/>
              <a:t>】</a:t>
            </a:r>
            <a:r>
              <a:rPr lang="ja-JP" altLang="en-US" sz="2000" dirty="0" smtClean="0"/>
              <a:t> </a:t>
            </a:r>
            <a:endParaRPr lang="en-US" altLang="ja-JP" sz="2000" dirty="0" smtClean="0"/>
          </a:p>
          <a:p>
            <a:pPr marL="803275" indent="-531813"/>
            <a:r>
              <a:rPr lang="en-US" altLang="ja-JP" sz="2000" dirty="0" smtClean="0"/>
              <a:t>① </a:t>
            </a:r>
            <a:r>
              <a:rPr lang="ja-JP" altLang="en-US" sz="2000" dirty="0" smtClean="0"/>
              <a:t>高齢者虐待防止のための対策を検討する委員会を定期的に開催している</a:t>
            </a:r>
          </a:p>
          <a:p>
            <a:pPr marL="803275" indent="-531813"/>
            <a:r>
              <a:rPr lang="ja-JP" altLang="en-US" sz="2000" dirty="0" smtClean="0"/>
              <a:t>② 高齢者虐待防止のための指針を整備している</a:t>
            </a:r>
          </a:p>
          <a:p>
            <a:pPr marL="803275" indent="-531813"/>
            <a:r>
              <a:rPr lang="ja-JP" altLang="en-US" sz="2000" dirty="0" smtClean="0"/>
              <a:t>③ 高齢者虐待防止のための定期的な研修（年</a:t>
            </a:r>
            <a:r>
              <a:rPr lang="en-US" altLang="ja-JP" sz="2000" dirty="0" smtClean="0"/>
              <a:t>1</a:t>
            </a:r>
            <a:r>
              <a:rPr lang="ja-JP" altLang="en-US" sz="2000" dirty="0" smtClean="0"/>
              <a:t>回以上）を実施している</a:t>
            </a:r>
          </a:p>
          <a:p>
            <a:pPr marL="803275" indent="-531813"/>
            <a:r>
              <a:rPr lang="ja-JP" altLang="en-US" sz="2000" dirty="0" smtClean="0"/>
              <a:t>④ 高齢者虐待防止措置を適正に実施するための担当者を</a:t>
            </a:r>
            <a:r>
              <a:rPr lang="ja-JP" altLang="en-US" sz="2000" smtClean="0"/>
              <a:t>置いている</a:t>
            </a:r>
            <a:endParaRPr lang="en-US" altLang="ja-JP" sz="2000" dirty="0"/>
          </a:p>
        </p:txBody>
      </p:sp>
      <p:sp>
        <p:nvSpPr>
          <p:cNvPr id="6" name="正方形/長方形 5"/>
          <p:cNvSpPr/>
          <p:nvPr/>
        </p:nvSpPr>
        <p:spPr>
          <a:xfrm>
            <a:off x="566737" y="0"/>
            <a:ext cx="11306607" cy="1323439"/>
          </a:xfrm>
          <a:prstGeom prst="rect">
            <a:avLst/>
          </a:prstGeom>
          <a:ln w="6350">
            <a:solidFill>
              <a:schemeClr val="tx1"/>
            </a:solidFill>
            <a:prstDash val="sysDot"/>
          </a:ln>
        </p:spPr>
        <p:txBody>
          <a:bodyPr wrap="square" lIns="36000" anchor="ctr" anchorCtr="0">
            <a:spAutoFit/>
          </a:bodyPr>
          <a:lstStyle/>
          <a:p>
            <a:pPr marL="273050" indent="-273050" defTabSz="546100"/>
            <a:r>
              <a:rPr lang="en-US" altLang="ja-JP" sz="2000" dirty="0" smtClean="0">
                <a:solidFill>
                  <a:schemeClr val="dk1"/>
                </a:solidFill>
              </a:rPr>
              <a:t>【</a:t>
            </a:r>
            <a:r>
              <a:rPr lang="ja-JP" altLang="en-US" sz="2000" dirty="0">
                <a:solidFill>
                  <a:schemeClr val="dk1"/>
                </a:solidFill>
              </a:rPr>
              <a:t>職員の員数を算定する際の利用者数</a:t>
            </a:r>
            <a:r>
              <a:rPr lang="en-US" altLang="ja-JP" sz="2000" dirty="0" smtClean="0">
                <a:solidFill>
                  <a:schemeClr val="dk1"/>
                </a:solidFill>
              </a:rPr>
              <a:t>】</a:t>
            </a:r>
          </a:p>
          <a:p>
            <a:pPr marL="263525" indent="179388" defTabSz="546100"/>
            <a:r>
              <a:rPr lang="ja-JP" altLang="en-US" sz="2000" dirty="0" smtClean="0">
                <a:solidFill>
                  <a:schemeClr val="dk1"/>
                </a:solidFill>
              </a:rPr>
              <a:t>当該</a:t>
            </a:r>
            <a:r>
              <a:rPr lang="ja-JP" altLang="en-US" sz="2000" dirty="0">
                <a:solidFill>
                  <a:schemeClr val="dk1"/>
                </a:solidFill>
              </a:rPr>
              <a:t>年度の前年度（毎年</a:t>
            </a:r>
            <a:r>
              <a:rPr lang="en-US" altLang="ja-JP" sz="2000" dirty="0">
                <a:solidFill>
                  <a:schemeClr val="dk1"/>
                </a:solidFill>
              </a:rPr>
              <a:t>4</a:t>
            </a:r>
            <a:r>
              <a:rPr lang="ja-JP" altLang="en-US" sz="2000" dirty="0">
                <a:solidFill>
                  <a:schemeClr val="dk1"/>
                </a:solidFill>
              </a:rPr>
              <a:t>月</a:t>
            </a:r>
            <a:r>
              <a:rPr lang="en-US" altLang="ja-JP" sz="2000" dirty="0">
                <a:solidFill>
                  <a:schemeClr val="dk1"/>
                </a:solidFill>
              </a:rPr>
              <a:t>1</a:t>
            </a:r>
            <a:r>
              <a:rPr lang="ja-JP" altLang="en-US" sz="2000" dirty="0">
                <a:solidFill>
                  <a:schemeClr val="dk1"/>
                </a:solidFill>
              </a:rPr>
              <a:t>日に始まり翌年</a:t>
            </a:r>
            <a:r>
              <a:rPr lang="en-US" altLang="ja-JP" sz="2000" dirty="0">
                <a:solidFill>
                  <a:schemeClr val="dk1"/>
                </a:solidFill>
              </a:rPr>
              <a:t>3</a:t>
            </a:r>
            <a:r>
              <a:rPr lang="ja-JP" altLang="en-US" sz="2000" dirty="0">
                <a:solidFill>
                  <a:schemeClr val="dk1"/>
                </a:solidFill>
              </a:rPr>
              <a:t>月</a:t>
            </a:r>
            <a:r>
              <a:rPr lang="en-US" altLang="ja-JP" sz="2000" dirty="0">
                <a:solidFill>
                  <a:schemeClr val="dk1"/>
                </a:solidFill>
              </a:rPr>
              <a:t>31</a:t>
            </a:r>
            <a:r>
              <a:rPr lang="ja-JP" altLang="en-US" sz="2000" dirty="0">
                <a:solidFill>
                  <a:schemeClr val="dk1"/>
                </a:solidFill>
              </a:rPr>
              <a:t>日をもって終わる年度）の平均を用いる。この場合、利用者数の平均は、前年度の</a:t>
            </a:r>
            <a:r>
              <a:rPr lang="ja-JP" altLang="en-US" sz="2000" dirty="0" smtClean="0">
                <a:solidFill>
                  <a:schemeClr val="dk1"/>
                </a:solidFill>
              </a:rPr>
              <a:t>全利用者数の</a:t>
            </a:r>
            <a:r>
              <a:rPr lang="ja-JP" altLang="en-US" sz="2000" dirty="0">
                <a:solidFill>
                  <a:schemeClr val="dk1"/>
                </a:solidFill>
              </a:rPr>
              <a:t>延数を当該前年度</a:t>
            </a:r>
            <a:r>
              <a:rPr lang="ja-JP" altLang="en-US" sz="2000" dirty="0" smtClean="0">
                <a:solidFill>
                  <a:schemeClr val="dk1"/>
                </a:solidFill>
              </a:rPr>
              <a:t>のサービス提供日数</a:t>
            </a:r>
            <a:r>
              <a:rPr lang="ja-JP" altLang="en-US" sz="2000" dirty="0">
                <a:solidFill>
                  <a:schemeClr val="dk1"/>
                </a:solidFill>
              </a:rPr>
              <a:t>で除して得た数（少数点第</a:t>
            </a:r>
            <a:r>
              <a:rPr lang="en-US" altLang="ja-JP" sz="2000" dirty="0">
                <a:solidFill>
                  <a:schemeClr val="dk1"/>
                </a:solidFill>
              </a:rPr>
              <a:t>2</a:t>
            </a:r>
            <a:r>
              <a:rPr lang="ja-JP" altLang="en-US" sz="2000" dirty="0">
                <a:solidFill>
                  <a:schemeClr val="dk1"/>
                </a:solidFill>
              </a:rPr>
              <a:t>位以下切り上げ）</a:t>
            </a:r>
            <a:r>
              <a:rPr lang="ja-JP" altLang="en-US" dirty="0">
                <a:solidFill>
                  <a:schemeClr val="dk1"/>
                </a:solidFill>
              </a:rPr>
              <a:t>。</a:t>
            </a:r>
          </a:p>
        </p:txBody>
      </p:sp>
    </p:spTree>
    <p:extLst>
      <p:ext uri="{BB962C8B-B14F-4D97-AF65-F5344CB8AC3E}">
        <p14:creationId xmlns:p14="http://schemas.microsoft.com/office/powerpoint/2010/main" val="12992222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47283" y="6492875"/>
            <a:ext cx="2743200" cy="365125"/>
          </a:xfrm>
        </p:spPr>
        <p:txBody>
          <a:bodyPr/>
          <a:lstStyle/>
          <a:p>
            <a:fld id="{41D9830F-53EB-46B6-9EC0-C4C68F82A889}" type="slidenum">
              <a:rPr kumimoji="1" lang="ja-JP" altLang="en-US" smtClean="0"/>
              <a:t>65</a:t>
            </a:fld>
            <a:endParaRPr kumimoji="1" lang="ja-JP" altLang="en-US" dirty="0"/>
          </a:p>
        </p:txBody>
      </p:sp>
      <p:sp>
        <p:nvSpPr>
          <p:cNvPr id="4" name="正方形/長方形 3"/>
          <p:cNvSpPr/>
          <p:nvPr/>
        </p:nvSpPr>
        <p:spPr>
          <a:xfrm>
            <a:off x="156409" y="33994"/>
            <a:ext cx="12192000" cy="4632037"/>
          </a:xfrm>
          <a:prstGeom prst="rect">
            <a:avLst/>
          </a:prstGeom>
        </p:spPr>
        <p:txBody>
          <a:bodyPr wrap="square">
            <a:spAutoFit/>
          </a:bodyPr>
          <a:lstStyle/>
          <a:p>
            <a:pPr marL="179388" indent="180975"/>
            <a:endParaRPr lang="en-US" altLang="ja-JP" sz="2000" dirty="0"/>
          </a:p>
          <a:p>
            <a:pPr marL="179388" indent="180975"/>
            <a:endParaRPr lang="en-US" altLang="ja-JP" sz="2000" dirty="0" smtClean="0"/>
          </a:p>
          <a:p>
            <a:pPr marL="179388" indent="180975"/>
            <a:endParaRPr lang="en-US" altLang="ja-JP" sz="2000" dirty="0"/>
          </a:p>
          <a:p>
            <a:pPr marL="179388" indent="180975"/>
            <a:endParaRPr lang="en-US" altLang="ja-JP" sz="2000" dirty="0" smtClean="0"/>
          </a:p>
          <a:p>
            <a:pPr marL="179388" indent="180975"/>
            <a:endParaRPr lang="en-US" altLang="ja-JP" sz="2000" dirty="0"/>
          </a:p>
          <a:p>
            <a:pPr marL="179388" indent="180975"/>
            <a:endParaRPr lang="en-US" altLang="ja-JP" sz="2000" dirty="0" smtClean="0"/>
          </a:p>
          <a:p>
            <a:pPr marL="179388" indent="180975"/>
            <a:endParaRPr lang="en-US" altLang="ja-JP" sz="2000" dirty="0"/>
          </a:p>
          <a:p>
            <a:endParaRPr lang="en-US" altLang="ja-JP" sz="300" b="1" dirty="0" smtClean="0"/>
          </a:p>
          <a:p>
            <a:endParaRPr lang="en-US" altLang="ja-JP" sz="2000" b="1" dirty="0" smtClean="0"/>
          </a:p>
          <a:p>
            <a:endParaRPr lang="en-US" altLang="ja-JP" sz="2000" b="1" dirty="0"/>
          </a:p>
          <a:p>
            <a:endParaRPr lang="en-US" altLang="ja-JP" sz="2000" b="1" dirty="0" smtClean="0"/>
          </a:p>
          <a:p>
            <a:endParaRPr lang="en-US" altLang="ja-JP" sz="2000" b="1" dirty="0"/>
          </a:p>
          <a:p>
            <a:endParaRPr lang="en-US" altLang="ja-JP" sz="1200" b="1" dirty="0" smtClean="0"/>
          </a:p>
          <a:p>
            <a:r>
              <a:rPr lang="ja-JP" altLang="en-US" sz="2000" b="1" dirty="0" smtClean="0"/>
              <a:t>６ ２時間</a:t>
            </a:r>
            <a:r>
              <a:rPr lang="ja-JP" altLang="en-US" sz="2000" b="1" dirty="0"/>
              <a:t>以上３時間未満</a:t>
            </a:r>
            <a:r>
              <a:rPr lang="ja-JP" altLang="en-US" sz="2000" b="1" dirty="0" smtClean="0"/>
              <a:t>の認知症対応型通所</a:t>
            </a:r>
            <a:r>
              <a:rPr lang="ja-JP" altLang="en-US" sz="2000" b="1" dirty="0"/>
              <a:t>介護を行う場合の取り扱い</a:t>
            </a:r>
          </a:p>
          <a:p>
            <a:pPr marL="96838" indent="176213"/>
            <a:r>
              <a:rPr lang="ja-JP" altLang="en-US" sz="2000" dirty="0"/>
              <a:t>所要時間</a:t>
            </a:r>
            <a:r>
              <a:rPr lang="en-US" altLang="ja-JP" sz="2000" dirty="0"/>
              <a:t>2</a:t>
            </a:r>
            <a:r>
              <a:rPr lang="ja-JP" altLang="en-US" sz="2000" dirty="0"/>
              <a:t>時間以上</a:t>
            </a:r>
            <a:r>
              <a:rPr lang="en-US" altLang="ja-JP" sz="2000" dirty="0"/>
              <a:t>3</a:t>
            </a:r>
            <a:r>
              <a:rPr lang="ja-JP" altLang="en-US" sz="2000" dirty="0"/>
              <a:t>時間未満の</a:t>
            </a:r>
            <a:r>
              <a:rPr lang="ja-JP" altLang="en-US" sz="2000" dirty="0" smtClean="0"/>
              <a:t>指定認知症対応型通所</a:t>
            </a:r>
            <a:r>
              <a:rPr lang="ja-JP" altLang="en-US" sz="2000" dirty="0"/>
              <a:t>介護を行う場合は</a:t>
            </a:r>
            <a:r>
              <a:rPr lang="ja-JP" altLang="en-US" sz="2000" dirty="0" smtClean="0"/>
              <a:t>、所要時間</a:t>
            </a:r>
            <a:r>
              <a:rPr lang="en-US" altLang="ja-JP" sz="2000" dirty="0" smtClean="0"/>
              <a:t>4</a:t>
            </a:r>
            <a:r>
              <a:rPr lang="ja-JP" altLang="en-US" sz="2000" dirty="0" smtClean="0"/>
              <a:t>時間以上</a:t>
            </a:r>
            <a:r>
              <a:rPr lang="en-US" altLang="ja-JP" sz="2000" dirty="0" smtClean="0"/>
              <a:t>5</a:t>
            </a:r>
            <a:r>
              <a:rPr lang="ja-JP" altLang="en-US" sz="2000" dirty="0" smtClean="0"/>
              <a:t>時間未満の所定</a:t>
            </a:r>
            <a:r>
              <a:rPr lang="ja-JP" altLang="en-US" sz="2000" dirty="0"/>
              <a:t>単位数の</a:t>
            </a:r>
            <a:r>
              <a:rPr lang="en-US" altLang="ja-JP" sz="2000" dirty="0"/>
              <a:t>100</a:t>
            </a:r>
            <a:r>
              <a:rPr lang="ja-JP" altLang="en-US" sz="2000" dirty="0"/>
              <a:t>分</a:t>
            </a:r>
            <a:r>
              <a:rPr lang="ja-JP" altLang="en-US" sz="2000" dirty="0" smtClean="0"/>
              <a:t>の</a:t>
            </a:r>
            <a:r>
              <a:rPr lang="en-US" altLang="ja-JP" sz="2000" dirty="0" smtClean="0"/>
              <a:t>63</a:t>
            </a:r>
            <a:r>
              <a:rPr lang="ja-JP" altLang="en-US" sz="2000" dirty="0" smtClean="0"/>
              <a:t>に</a:t>
            </a:r>
            <a:r>
              <a:rPr lang="ja-JP" altLang="en-US" sz="2000" dirty="0"/>
              <a:t>相当する単位数を算定する</a:t>
            </a:r>
            <a:r>
              <a:rPr lang="ja-JP" altLang="en-US" sz="2000" dirty="0" smtClean="0"/>
              <a:t>。</a:t>
            </a:r>
            <a:endParaRPr lang="en-US" altLang="ja-JP" sz="2000" dirty="0"/>
          </a:p>
        </p:txBody>
      </p:sp>
      <p:sp>
        <p:nvSpPr>
          <p:cNvPr id="3" name="正方形/長方形 2"/>
          <p:cNvSpPr/>
          <p:nvPr/>
        </p:nvSpPr>
        <p:spPr>
          <a:xfrm>
            <a:off x="414337" y="21815"/>
            <a:ext cx="11676145" cy="1647938"/>
          </a:xfrm>
          <a:prstGeom prst="rect">
            <a:avLst/>
          </a:prstGeom>
          <a:ln w="6350">
            <a:solidFill>
              <a:schemeClr val="tx1"/>
            </a:solidFill>
            <a:prstDash val="sysDot"/>
          </a:ln>
        </p:spPr>
        <p:txBody>
          <a:bodyPr wrap="square" tIns="72000" bIns="36000" anchor="ctr" anchorCtr="0">
            <a:spAutoFit/>
          </a:bodyPr>
          <a:lstStyle/>
          <a:p>
            <a:pPr marL="85725" indent="-85725"/>
            <a:r>
              <a:rPr lang="en-US" altLang="ja-JP" sz="2000" dirty="0"/>
              <a:t>【 </a:t>
            </a:r>
            <a:r>
              <a:rPr lang="ja-JP" altLang="en-US" sz="2000" dirty="0"/>
              <a:t>厚生労働大臣が定める基準</a:t>
            </a:r>
            <a:r>
              <a:rPr lang="en-US" altLang="ja-JP" sz="2000" dirty="0"/>
              <a:t>】</a:t>
            </a:r>
          </a:p>
          <a:p>
            <a:pPr marL="85725" indent="185738"/>
            <a:r>
              <a:rPr lang="ja-JP" altLang="en-US" sz="2000" dirty="0"/>
              <a:t>事業者は、感染症や非常災害の発生時において、利用者に対するサービスの提供を継続的に実施するための、及び非常時の体制で早期の業務再開を図るための計画（以下「業務継続計画」という。）を策定し、当該業務継続計画に従い必要な措置を講じなければならない。</a:t>
            </a:r>
            <a:endParaRPr lang="en-US" altLang="ja-JP" sz="2000" dirty="0"/>
          </a:p>
          <a:p>
            <a:pPr marL="542925" indent="-271463"/>
            <a:r>
              <a:rPr lang="en-US" altLang="ja-JP" sz="2000" dirty="0"/>
              <a:t>※ </a:t>
            </a:r>
            <a:r>
              <a:rPr lang="ja-JP" altLang="en-US" sz="2000" dirty="0"/>
              <a:t>経過</a:t>
            </a:r>
            <a:r>
              <a:rPr lang="ja-JP" altLang="en-US" sz="2000" dirty="0" smtClean="0"/>
              <a:t>措置は</a:t>
            </a:r>
            <a:r>
              <a:rPr lang="ja-JP" altLang="en-US" sz="2000" dirty="0"/>
              <a:t>令和</a:t>
            </a:r>
            <a:r>
              <a:rPr lang="en-US" altLang="ja-JP" sz="2000" dirty="0"/>
              <a:t>7</a:t>
            </a:r>
            <a:r>
              <a:rPr lang="ja-JP" altLang="en-US" sz="2000" dirty="0"/>
              <a:t>年</a:t>
            </a:r>
            <a:r>
              <a:rPr lang="en-US" altLang="ja-JP" sz="2000" dirty="0"/>
              <a:t>3</a:t>
            </a:r>
            <a:r>
              <a:rPr lang="ja-JP" altLang="en-US" sz="2000" dirty="0"/>
              <a:t>月</a:t>
            </a:r>
            <a:r>
              <a:rPr lang="en-US" altLang="ja-JP" sz="2000" dirty="0"/>
              <a:t>31</a:t>
            </a:r>
            <a:r>
              <a:rPr lang="ja-JP" altLang="en-US" sz="2000" dirty="0"/>
              <a:t>日で終了。</a:t>
            </a:r>
            <a:endParaRPr lang="en-US" altLang="ja-JP" sz="2000" dirty="0"/>
          </a:p>
        </p:txBody>
      </p:sp>
      <p:sp>
        <p:nvSpPr>
          <p:cNvPr id="5" name="正方形/長方形 4"/>
          <p:cNvSpPr/>
          <p:nvPr/>
        </p:nvSpPr>
        <p:spPr>
          <a:xfrm>
            <a:off x="414337" y="1719333"/>
            <a:ext cx="11676145" cy="1631216"/>
          </a:xfrm>
          <a:prstGeom prst="rect">
            <a:avLst/>
          </a:prstGeom>
          <a:ln w="6350">
            <a:solidFill>
              <a:schemeClr val="tx1"/>
            </a:solidFill>
            <a:prstDash val="sysDot"/>
          </a:ln>
        </p:spPr>
        <p:txBody>
          <a:bodyPr wrap="square" anchor="ctr" anchorCtr="0">
            <a:spAutoFit/>
          </a:bodyPr>
          <a:lstStyle/>
          <a:p>
            <a:r>
              <a:rPr lang="ja-JP" altLang="en-US" sz="2000" dirty="0" smtClean="0">
                <a:latin typeface="MS-Mincho"/>
              </a:rPr>
              <a:t>問）業務</a:t>
            </a:r>
            <a:r>
              <a:rPr lang="ja-JP" altLang="en-US" sz="2000" dirty="0">
                <a:latin typeface="MS-Mincho"/>
              </a:rPr>
              <a:t>継続計画未策定減算はどのような場合に適用となるのか。</a:t>
            </a:r>
          </a:p>
          <a:p>
            <a:pPr marL="185738" indent="-185738"/>
            <a:r>
              <a:rPr lang="ja-JP" altLang="en-US" sz="2000" dirty="0" smtClean="0">
                <a:latin typeface="MS-Mincho"/>
              </a:rPr>
              <a:t>答）感染症</a:t>
            </a:r>
            <a:r>
              <a:rPr lang="ja-JP" altLang="en-US" sz="2000" dirty="0">
                <a:latin typeface="MS-Mincho"/>
              </a:rPr>
              <a:t>若しくは災害のいずれか又は両方の業務継続計画が未策定の場合や、当該業務</a:t>
            </a:r>
            <a:r>
              <a:rPr lang="ja-JP" altLang="en-US" sz="2000" dirty="0" smtClean="0">
                <a:latin typeface="MS-Mincho"/>
              </a:rPr>
              <a:t>継続計画</a:t>
            </a:r>
            <a:r>
              <a:rPr lang="ja-JP" altLang="en-US" sz="2000" dirty="0">
                <a:latin typeface="MS-Mincho"/>
              </a:rPr>
              <a:t>に従い必要な措置が講じられていない場合に減算の対象となる。なお、令和３年度介護</a:t>
            </a:r>
            <a:r>
              <a:rPr lang="ja-JP" altLang="en-US" sz="2000" dirty="0" smtClean="0">
                <a:latin typeface="MS-Mincho"/>
              </a:rPr>
              <a:t>報酬改定</a:t>
            </a:r>
            <a:r>
              <a:rPr lang="ja-JP" altLang="en-US" sz="2000" dirty="0">
                <a:latin typeface="MS-Mincho"/>
              </a:rPr>
              <a:t>において業務継続計画の策定と同様に義務付けられた、業務継続計画の周知、研修、</a:t>
            </a:r>
            <a:r>
              <a:rPr lang="ja-JP" altLang="en-US" sz="2000" dirty="0" smtClean="0">
                <a:latin typeface="MS-Mincho"/>
              </a:rPr>
              <a:t>訓練及び</a:t>
            </a:r>
            <a:r>
              <a:rPr lang="ja-JP" altLang="en-US" sz="2000" dirty="0">
                <a:latin typeface="MS-Mincho"/>
              </a:rPr>
              <a:t>定期的な業務継続計画の見直しの実施の有無は、業務継続計画未策定減算の算定要件で</a:t>
            </a:r>
            <a:r>
              <a:rPr lang="ja-JP" altLang="en-US" sz="2000" dirty="0" smtClean="0">
                <a:latin typeface="MS-Mincho"/>
              </a:rPr>
              <a:t>はない。</a:t>
            </a:r>
            <a:endParaRPr lang="ja-JP" altLang="en-US" sz="2000" dirty="0"/>
          </a:p>
        </p:txBody>
      </p:sp>
      <p:sp>
        <p:nvSpPr>
          <p:cNvPr id="7" name="正方形/長方形 6"/>
          <p:cNvSpPr/>
          <p:nvPr/>
        </p:nvSpPr>
        <p:spPr>
          <a:xfrm>
            <a:off x="414336" y="4666031"/>
            <a:ext cx="11676145" cy="1631216"/>
          </a:xfrm>
          <a:prstGeom prst="rect">
            <a:avLst/>
          </a:prstGeom>
          <a:ln w="6350">
            <a:solidFill>
              <a:schemeClr val="tx1"/>
            </a:solidFill>
            <a:prstDash val="sysDot"/>
          </a:ln>
        </p:spPr>
        <p:txBody>
          <a:bodyPr wrap="square" tIns="36000" bIns="36000" anchor="ctr" anchorCtr="0">
            <a:spAutoFit/>
          </a:bodyPr>
          <a:lstStyle/>
          <a:p>
            <a:r>
              <a:rPr lang="en-US" altLang="ja-JP" sz="2000" dirty="0" smtClean="0"/>
              <a:t>2</a:t>
            </a:r>
            <a:r>
              <a:rPr lang="ja-JP" altLang="en-US" sz="2000" dirty="0"/>
              <a:t>時間以上</a:t>
            </a:r>
            <a:r>
              <a:rPr lang="en-US" altLang="ja-JP" sz="2000" dirty="0"/>
              <a:t>3</a:t>
            </a:r>
            <a:r>
              <a:rPr lang="ja-JP" altLang="en-US" sz="2000" dirty="0"/>
              <a:t>時間未満</a:t>
            </a:r>
            <a:r>
              <a:rPr lang="ja-JP" altLang="en-US" sz="2000" dirty="0" smtClean="0"/>
              <a:t>の認知症対応型通所</a:t>
            </a:r>
            <a:r>
              <a:rPr lang="ja-JP" altLang="en-US" sz="2000" dirty="0"/>
              <a:t>介護の単位数を算定できる利用者は、心身の状況から長時間の</a:t>
            </a:r>
            <a:r>
              <a:rPr lang="ja-JP" altLang="en-US" sz="2000" dirty="0" smtClean="0"/>
              <a:t>サービス利用</a:t>
            </a:r>
            <a:r>
              <a:rPr lang="ja-JP" altLang="en-US" sz="2000" dirty="0"/>
              <a:t>が困難である者、病後等で短時間の利用から始めて長時間利用に結びつけていく必要がある者など、利用者側のやむを得ない事情により長時間のサービス利用が困難な者であること。ただし、単に入浴サービスのみといった利用は適当ではなく、利用者の日常生活動作力などの向上のため、日常生活を通じた機能訓練等が実施されるべきものであること。</a:t>
            </a:r>
          </a:p>
        </p:txBody>
      </p:sp>
    </p:spTree>
    <p:extLst>
      <p:ext uri="{BB962C8B-B14F-4D97-AF65-F5344CB8AC3E}">
        <p14:creationId xmlns:p14="http://schemas.microsoft.com/office/powerpoint/2010/main" val="29653395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40982" y="6356350"/>
            <a:ext cx="2743200" cy="365125"/>
          </a:xfrm>
        </p:spPr>
        <p:txBody>
          <a:bodyPr/>
          <a:lstStyle/>
          <a:p>
            <a:fld id="{41D9830F-53EB-46B6-9EC0-C4C68F82A889}" type="slidenum">
              <a:rPr kumimoji="1" lang="ja-JP" altLang="en-US" smtClean="0"/>
              <a:t>66</a:t>
            </a:fld>
            <a:endParaRPr kumimoji="1" lang="ja-JP" altLang="en-US" dirty="0"/>
          </a:p>
        </p:txBody>
      </p:sp>
      <p:sp>
        <p:nvSpPr>
          <p:cNvPr id="3" name="正方形/長方形 2"/>
          <p:cNvSpPr/>
          <p:nvPr/>
        </p:nvSpPr>
        <p:spPr>
          <a:xfrm>
            <a:off x="0" y="0"/>
            <a:ext cx="12192000" cy="3477875"/>
          </a:xfrm>
          <a:prstGeom prst="rect">
            <a:avLst/>
          </a:prstGeom>
        </p:spPr>
        <p:txBody>
          <a:bodyPr wrap="square">
            <a:spAutoFit/>
          </a:bodyPr>
          <a:lstStyle/>
          <a:p>
            <a:r>
              <a:rPr lang="ja-JP" altLang="en-US" sz="2000" b="1" dirty="0" smtClean="0"/>
              <a:t>７ 感染症</a:t>
            </a:r>
            <a:r>
              <a:rPr lang="ja-JP" altLang="en-US" sz="2000" b="1" dirty="0"/>
              <a:t>又は災害の発生を理由とする利用者数の減少が一定以上生じている</a:t>
            </a:r>
            <a:r>
              <a:rPr lang="ja-JP" altLang="en-US" sz="2000" b="1" dirty="0" smtClean="0"/>
              <a:t>場合　</a:t>
            </a:r>
            <a:r>
              <a:rPr lang="en-US" altLang="ja-JP" sz="2000" dirty="0" smtClean="0"/>
              <a:t>※ </a:t>
            </a:r>
            <a:r>
              <a:rPr lang="ja-JP" altLang="en-US" sz="2000" dirty="0"/>
              <a:t>届出が必要</a:t>
            </a:r>
            <a:endParaRPr lang="en-US" altLang="ja-JP" sz="2000" dirty="0"/>
          </a:p>
          <a:p>
            <a:pPr marL="96838" indent="176213"/>
            <a:r>
              <a:rPr lang="ja-JP" altLang="en-US" sz="2000" dirty="0" smtClean="0"/>
              <a:t>感染症</a:t>
            </a:r>
            <a:r>
              <a:rPr lang="ja-JP" altLang="en-US" sz="2000" dirty="0"/>
              <a:t>又は災害（厚生労働大臣が認めるものに限る。）の発生を理由とする利用者数の減少が生じ、当該月の利用者数の実績が当該月の前年度における月平均の利用者数よりも</a:t>
            </a:r>
            <a:r>
              <a:rPr lang="en-US" altLang="ja-JP" sz="2000" dirty="0"/>
              <a:t>100</a:t>
            </a:r>
            <a:r>
              <a:rPr lang="ja-JP" altLang="en-US" sz="2000" dirty="0"/>
              <a:t>分の</a:t>
            </a:r>
            <a:r>
              <a:rPr lang="en-US" altLang="ja-JP" sz="2000" dirty="0"/>
              <a:t>5</a:t>
            </a:r>
            <a:r>
              <a:rPr lang="ja-JP" altLang="en-US" sz="2000" dirty="0"/>
              <a:t>以上減少している場合</a:t>
            </a:r>
            <a:r>
              <a:rPr lang="ja-JP" altLang="en-US" sz="2000" dirty="0" smtClean="0"/>
              <a:t>に、利用者数</a:t>
            </a:r>
            <a:r>
              <a:rPr lang="ja-JP" altLang="en-US" sz="2000" dirty="0"/>
              <a:t>が減少した月の翌々月から</a:t>
            </a:r>
            <a:r>
              <a:rPr lang="en-US" altLang="ja-JP" sz="2000" dirty="0"/>
              <a:t>3</a:t>
            </a:r>
            <a:r>
              <a:rPr lang="ja-JP" altLang="en-US" sz="2000" dirty="0"/>
              <a:t>月以内に限り、</a:t>
            </a:r>
            <a:r>
              <a:rPr lang="en-US" altLang="ja-JP" sz="2000" dirty="0"/>
              <a:t>1</a:t>
            </a:r>
            <a:r>
              <a:rPr lang="ja-JP" altLang="en-US" sz="2000" dirty="0"/>
              <a:t>回につき所定単位数の</a:t>
            </a:r>
            <a:r>
              <a:rPr lang="en-US" altLang="ja-JP" sz="2000" dirty="0"/>
              <a:t>100</a:t>
            </a:r>
            <a:r>
              <a:rPr lang="ja-JP" altLang="en-US" sz="2000" dirty="0"/>
              <a:t>分の</a:t>
            </a:r>
            <a:r>
              <a:rPr lang="en-US" altLang="ja-JP" sz="2000" dirty="0"/>
              <a:t>3</a:t>
            </a:r>
            <a:r>
              <a:rPr lang="ja-JP" altLang="en-US" sz="2000" dirty="0"/>
              <a:t>に相当する単位数を所定単位数に加算する</a:t>
            </a:r>
            <a:r>
              <a:rPr lang="ja-JP" altLang="en-US" sz="2000" dirty="0" smtClean="0"/>
              <a:t>。ただし</a:t>
            </a:r>
            <a:r>
              <a:rPr lang="ja-JP" altLang="en-US" sz="2000" dirty="0"/>
              <a:t>、利用者数の減少に対応するための経営改善に時間を要することその他特別の事情があると認められた場合は、当該加算の期間が終了した月の翌月から</a:t>
            </a:r>
            <a:r>
              <a:rPr lang="en-US" altLang="ja-JP" sz="2000" dirty="0"/>
              <a:t>3</a:t>
            </a:r>
            <a:r>
              <a:rPr lang="ja-JP" altLang="en-US" sz="2000" dirty="0"/>
              <a:t>月以内に限り、引き続き加算することができる</a:t>
            </a:r>
            <a:r>
              <a:rPr lang="ja-JP" altLang="en-US" sz="2000" dirty="0" smtClean="0"/>
              <a:t>。</a:t>
            </a:r>
            <a:endParaRPr lang="en-US" altLang="ja-JP" sz="2000" dirty="0" smtClean="0"/>
          </a:p>
          <a:p>
            <a:pPr marL="96838" indent="176213"/>
            <a:endParaRPr lang="en-US" altLang="ja-JP" sz="2000" dirty="0"/>
          </a:p>
          <a:p>
            <a:pPr marL="96838" indent="-96838"/>
            <a:r>
              <a:rPr lang="ja-JP" altLang="en-US" sz="2000" b="1" dirty="0" smtClean="0"/>
              <a:t>８ </a:t>
            </a:r>
            <a:r>
              <a:rPr lang="ja-JP" altLang="en-US" sz="2000" b="1" dirty="0"/>
              <a:t>送迎</a:t>
            </a:r>
            <a:r>
              <a:rPr lang="ja-JP" altLang="en-US" sz="2000" b="1" dirty="0" smtClean="0"/>
              <a:t>を行わない場合の減算</a:t>
            </a:r>
            <a:endParaRPr lang="en-US" altLang="ja-JP" sz="2000" b="1" dirty="0" smtClean="0"/>
          </a:p>
          <a:p>
            <a:pPr marL="271463"/>
            <a:r>
              <a:rPr lang="ja-JP" altLang="en-US" sz="2000" dirty="0" smtClean="0"/>
              <a:t>利用者に対して、その居宅と事業所との間の送迎を行わない場合は、片道につき</a:t>
            </a:r>
            <a:r>
              <a:rPr lang="en-US" altLang="ja-JP" sz="2000" dirty="0" smtClean="0"/>
              <a:t>47</a:t>
            </a:r>
            <a:r>
              <a:rPr lang="ja-JP" altLang="en-US" sz="2000" dirty="0" smtClean="0"/>
              <a:t>単位を減算する。</a:t>
            </a:r>
            <a:endParaRPr lang="en-US" altLang="ja-JP" sz="2000" dirty="0" smtClean="0"/>
          </a:p>
          <a:p>
            <a:pPr marL="271463"/>
            <a:r>
              <a:rPr lang="en-US" altLang="ja-JP" sz="2000" dirty="0" smtClean="0"/>
              <a:t>※ </a:t>
            </a:r>
            <a:r>
              <a:rPr lang="ja-JP" altLang="en-US" sz="2000" dirty="0" smtClean="0"/>
              <a:t>同一建物等減算</a:t>
            </a:r>
            <a:r>
              <a:rPr lang="ja-JP" altLang="en-US" sz="2000" dirty="0"/>
              <a:t>の対象となっている場合には、当該減算の対象とは</a:t>
            </a:r>
            <a:r>
              <a:rPr lang="ja-JP" altLang="en-US" sz="2000" dirty="0" smtClean="0"/>
              <a:t>ならない</a:t>
            </a:r>
            <a:r>
              <a:rPr lang="ja-JP" altLang="en-US" sz="2000" dirty="0"/>
              <a:t>。</a:t>
            </a:r>
            <a:endParaRPr lang="en-US" altLang="ja-JP" sz="2000" dirty="0"/>
          </a:p>
        </p:txBody>
      </p:sp>
      <p:sp>
        <p:nvSpPr>
          <p:cNvPr id="4" name="正方形/長方形 3"/>
          <p:cNvSpPr/>
          <p:nvPr/>
        </p:nvSpPr>
        <p:spPr>
          <a:xfrm>
            <a:off x="207818" y="3477875"/>
            <a:ext cx="11776364" cy="1938992"/>
          </a:xfrm>
          <a:prstGeom prst="rect">
            <a:avLst/>
          </a:prstGeom>
          <a:ln w="6350">
            <a:solidFill>
              <a:schemeClr val="tx1"/>
            </a:solidFill>
            <a:prstDash val="sysDot"/>
          </a:ln>
        </p:spPr>
        <p:txBody>
          <a:bodyPr wrap="square">
            <a:spAutoFit/>
          </a:bodyPr>
          <a:lstStyle/>
          <a:p>
            <a:pPr marL="360363" indent="-360363"/>
            <a:r>
              <a:rPr lang="ja-JP" altLang="en-US" sz="2000" dirty="0" smtClean="0"/>
              <a:t>（問） </a:t>
            </a:r>
            <a:r>
              <a:rPr lang="ja-JP" altLang="en-US" sz="2000" dirty="0"/>
              <a:t>通所系サービスにおける送迎において、事業所から利用者の居宅以外の</a:t>
            </a:r>
            <a:r>
              <a:rPr lang="ja-JP" altLang="en-US" sz="2000" dirty="0" smtClean="0"/>
              <a:t>場所（</a:t>
            </a:r>
            <a:r>
              <a:rPr lang="ja-JP" altLang="en-US" sz="2000" dirty="0"/>
              <a:t>例えば、親族の家等）へ送迎した際に送迎減算を適用しないことは可能か。</a:t>
            </a:r>
          </a:p>
          <a:p>
            <a:pPr marL="360363" indent="-360363"/>
            <a:r>
              <a:rPr lang="ja-JP" altLang="en-US" sz="2000" dirty="0" smtClean="0"/>
              <a:t>（答</a:t>
            </a:r>
            <a:r>
              <a:rPr lang="ja-JP" altLang="en-US" sz="2000" dirty="0"/>
              <a:t>）</a:t>
            </a:r>
            <a:r>
              <a:rPr lang="ja-JP" altLang="en-US" sz="2000" dirty="0" smtClean="0"/>
              <a:t>利用者</a:t>
            </a:r>
            <a:r>
              <a:rPr lang="ja-JP" altLang="en-US" sz="2000" dirty="0"/>
              <a:t>の送迎については、利用者の居宅と事業所間の送迎を原則とするが</a:t>
            </a:r>
            <a:r>
              <a:rPr lang="ja-JP" altLang="en-US" sz="2000" dirty="0" smtClean="0"/>
              <a:t>、利用者</a:t>
            </a:r>
            <a:r>
              <a:rPr lang="ja-JP" altLang="en-US" sz="2000" dirty="0"/>
              <a:t>の居住実態がある場所において、事業所のサービス提供範囲内等</a:t>
            </a:r>
            <a:r>
              <a:rPr lang="ja-JP" altLang="en-US" sz="2000" dirty="0" smtClean="0"/>
              <a:t>運営上</a:t>
            </a:r>
            <a:r>
              <a:rPr lang="ja-JP" altLang="en-US" sz="2000" dirty="0"/>
              <a:t>支障がなく、利用者と利用者家族それぞれの同意が得られている場合に限り、事業所と当該場所間の送迎については、送迎減算を適用しない</a:t>
            </a:r>
            <a:r>
              <a:rPr lang="ja-JP" altLang="en-US" sz="2000" dirty="0" smtClean="0"/>
              <a:t>。　　　　　　　　　　　　　　　　　　　　　　　　　　　　　　　　　</a:t>
            </a:r>
            <a:endParaRPr lang="ja-JP" altLang="en-US" sz="2000" dirty="0"/>
          </a:p>
        </p:txBody>
      </p:sp>
    </p:spTree>
    <p:extLst>
      <p:ext uri="{BB962C8B-B14F-4D97-AF65-F5344CB8AC3E}">
        <p14:creationId xmlns:p14="http://schemas.microsoft.com/office/powerpoint/2010/main" val="222992408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1036" y="6328640"/>
            <a:ext cx="2743200" cy="365125"/>
          </a:xfrm>
        </p:spPr>
        <p:txBody>
          <a:bodyPr/>
          <a:lstStyle/>
          <a:p>
            <a:fld id="{41D9830F-53EB-46B6-9EC0-C4C68F82A889}" type="slidenum">
              <a:rPr kumimoji="1" lang="ja-JP" altLang="en-US" smtClean="0"/>
              <a:t>67</a:t>
            </a:fld>
            <a:endParaRPr kumimoji="1" lang="ja-JP" altLang="en-US" dirty="0"/>
          </a:p>
        </p:txBody>
      </p:sp>
      <p:sp>
        <p:nvSpPr>
          <p:cNvPr id="3" name="正方形/長方形 2"/>
          <p:cNvSpPr/>
          <p:nvPr/>
        </p:nvSpPr>
        <p:spPr>
          <a:xfrm>
            <a:off x="0" y="0"/>
            <a:ext cx="12192000" cy="1092607"/>
          </a:xfrm>
          <a:prstGeom prst="rect">
            <a:avLst/>
          </a:prstGeom>
        </p:spPr>
        <p:txBody>
          <a:bodyPr wrap="square">
            <a:spAutoFit/>
          </a:bodyPr>
          <a:lstStyle/>
          <a:p>
            <a:r>
              <a:rPr lang="ja-JP" altLang="en-US" sz="2000" b="1" dirty="0" smtClean="0"/>
              <a:t>９ 同一</a:t>
            </a:r>
            <a:r>
              <a:rPr lang="ja-JP" altLang="en-US" sz="2000" b="1" dirty="0"/>
              <a:t>建物減算 </a:t>
            </a:r>
            <a:endParaRPr lang="en-US" altLang="ja-JP" sz="2000" dirty="0"/>
          </a:p>
          <a:p>
            <a:pPr marL="85725" indent="271463"/>
            <a:r>
              <a:rPr lang="ja-JP" altLang="en-US" sz="2000" dirty="0" smtClean="0"/>
              <a:t>事業所</a:t>
            </a:r>
            <a:r>
              <a:rPr lang="ja-JP" altLang="en-US" sz="2000" dirty="0"/>
              <a:t>と同一建物に居住する者又は事業所と同一</a:t>
            </a:r>
            <a:r>
              <a:rPr lang="ja-JP" altLang="en-US" sz="2000" dirty="0" smtClean="0"/>
              <a:t>建物から</a:t>
            </a:r>
            <a:r>
              <a:rPr lang="ja-JP" altLang="en-US" sz="2000" dirty="0"/>
              <a:t>当該事業所に通う者に対し</a:t>
            </a:r>
            <a:r>
              <a:rPr lang="ja-JP" altLang="en-US" sz="2000" dirty="0" smtClean="0"/>
              <a:t>、サービス</a:t>
            </a:r>
            <a:r>
              <a:rPr lang="ja-JP" altLang="en-US" sz="2000" dirty="0"/>
              <a:t>を行った場合</a:t>
            </a:r>
            <a:r>
              <a:rPr lang="ja-JP" altLang="en-US" sz="2000" dirty="0" smtClean="0"/>
              <a:t>に、</a:t>
            </a:r>
            <a:r>
              <a:rPr lang="en-US" altLang="ja-JP" sz="2000" dirty="0"/>
              <a:t>1</a:t>
            </a:r>
            <a:r>
              <a:rPr lang="ja-JP" altLang="en-US" sz="2000" dirty="0"/>
              <a:t>日につき</a:t>
            </a:r>
            <a:r>
              <a:rPr lang="en-US" altLang="ja-JP" sz="2000" dirty="0"/>
              <a:t>94</a:t>
            </a:r>
            <a:r>
              <a:rPr lang="ja-JP" altLang="en-US" sz="2000" dirty="0"/>
              <a:t>単位を</a:t>
            </a:r>
            <a:r>
              <a:rPr lang="ja-JP" altLang="en-US" sz="2000" dirty="0" smtClean="0"/>
              <a:t>所定</a:t>
            </a:r>
            <a:r>
              <a:rPr lang="ja-JP" altLang="en-US" sz="2000" dirty="0"/>
              <a:t>単位数</a:t>
            </a:r>
            <a:r>
              <a:rPr lang="ja-JP" altLang="en-US" sz="2000" dirty="0" smtClean="0"/>
              <a:t>から減算</a:t>
            </a:r>
            <a:r>
              <a:rPr lang="ja-JP" altLang="en-US" sz="2000" dirty="0"/>
              <a:t>する </a:t>
            </a:r>
            <a:r>
              <a:rPr lang="ja-JP" altLang="en-US" sz="2000" dirty="0" smtClean="0"/>
              <a:t>。</a:t>
            </a:r>
            <a:endParaRPr lang="en-US" altLang="ja-JP" sz="2000" dirty="0" smtClean="0"/>
          </a:p>
          <a:p>
            <a:pPr marL="357188" indent="-171450"/>
            <a:endParaRPr lang="en-US" altLang="ja-JP" sz="500" dirty="0" smtClean="0"/>
          </a:p>
        </p:txBody>
      </p:sp>
      <p:sp>
        <p:nvSpPr>
          <p:cNvPr id="5" name="正方形/長方形 4"/>
          <p:cNvSpPr/>
          <p:nvPr/>
        </p:nvSpPr>
        <p:spPr>
          <a:xfrm>
            <a:off x="352424" y="1092607"/>
            <a:ext cx="11487152" cy="1938992"/>
          </a:xfrm>
          <a:prstGeom prst="rect">
            <a:avLst/>
          </a:prstGeom>
          <a:ln w="6350">
            <a:solidFill>
              <a:schemeClr val="tx1"/>
            </a:solidFill>
            <a:prstDash val="sysDot"/>
          </a:ln>
        </p:spPr>
        <p:txBody>
          <a:bodyPr wrap="square" bIns="0" anchor="ctr" anchorCtr="0">
            <a:spAutoFit/>
          </a:bodyPr>
          <a:lstStyle/>
          <a:p>
            <a:r>
              <a:rPr lang="en-US" altLang="ja-JP" sz="2000" dirty="0"/>
              <a:t>【 </a:t>
            </a:r>
            <a:r>
              <a:rPr lang="ja-JP" altLang="en-US" sz="2000" dirty="0"/>
              <a:t>同一建物の定義 </a:t>
            </a:r>
            <a:r>
              <a:rPr lang="en-US" altLang="ja-JP" sz="2000" dirty="0"/>
              <a:t>】</a:t>
            </a:r>
          </a:p>
          <a:p>
            <a:pPr marL="185738" indent="171450"/>
            <a:r>
              <a:rPr lang="ja-JP" altLang="en-US" sz="2000" dirty="0"/>
              <a:t>事業所と構造上又は外形上、一体的な建築物を指すものであり、具体的には、当該建物の</a:t>
            </a:r>
            <a:r>
              <a:rPr lang="en-US" altLang="ja-JP" sz="2000" dirty="0"/>
              <a:t>1</a:t>
            </a:r>
            <a:r>
              <a:rPr lang="ja-JP" altLang="en-US" sz="2000" dirty="0"/>
              <a:t>階部分に事業所がある場合や、当該建物と渡り廊下等で繋がっている場合が該当し、同一敷地内にある別棟の建築物や道路を挟んで隣接する場合は該当しない。</a:t>
            </a:r>
            <a:endParaRPr lang="en-US" altLang="ja-JP" sz="2000" dirty="0"/>
          </a:p>
          <a:p>
            <a:pPr marL="185738" indent="171450"/>
            <a:r>
              <a:rPr lang="ja-JP" altLang="en-US" sz="2000" dirty="0"/>
              <a:t>また、ここでいう同一建物については、当該建築物の管理、運営法人が事業所の事業者と異なる場合であっても該当する。</a:t>
            </a:r>
          </a:p>
        </p:txBody>
      </p:sp>
      <p:sp>
        <p:nvSpPr>
          <p:cNvPr id="4" name="正方形/長方形 3"/>
          <p:cNvSpPr/>
          <p:nvPr/>
        </p:nvSpPr>
        <p:spPr>
          <a:xfrm>
            <a:off x="352424" y="3148513"/>
            <a:ext cx="11487152" cy="2862322"/>
          </a:xfrm>
          <a:prstGeom prst="rect">
            <a:avLst/>
          </a:prstGeom>
          <a:ln w="6350">
            <a:solidFill>
              <a:schemeClr val="tx1"/>
            </a:solidFill>
            <a:prstDash val="sysDot"/>
          </a:ln>
        </p:spPr>
        <p:txBody>
          <a:bodyPr wrap="square" anchor="ctr" anchorCtr="0">
            <a:spAutoFit/>
          </a:bodyPr>
          <a:lstStyle/>
          <a:p>
            <a:pPr marL="185738" indent="-185738"/>
            <a:r>
              <a:rPr lang="en-US" altLang="ja-JP" sz="2000" dirty="0" smtClean="0">
                <a:solidFill>
                  <a:prstClr val="black"/>
                </a:solidFill>
              </a:rPr>
              <a:t>※ </a:t>
            </a:r>
            <a:r>
              <a:rPr lang="ja-JP" altLang="en-US" sz="2000" dirty="0" smtClean="0"/>
              <a:t>疾病その他やむを得ない事情により送迎が必要であると認められる利用者に対して送迎を行った場合は、例外的に、減算対象とならない。</a:t>
            </a:r>
            <a:endParaRPr lang="en-US" altLang="ja-JP" sz="2000" dirty="0" smtClean="0"/>
          </a:p>
          <a:p>
            <a:pPr marL="185738" lvl="0" indent="85725"/>
            <a:r>
              <a:rPr lang="ja-JP" altLang="en-US" sz="2000" dirty="0" smtClean="0">
                <a:solidFill>
                  <a:prstClr val="black"/>
                </a:solidFill>
              </a:rPr>
              <a:t>具体的には、傷病により一時的に歩行困難となった者又は歩行困難な要介護者であって、かつ建物の構造上自力での通所が困難である者に対し、</a:t>
            </a:r>
            <a:r>
              <a:rPr lang="en-US" altLang="ja-JP" sz="2000" dirty="0" smtClean="0">
                <a:solidFill>
                  <a:prstClr val="black"/>
                </a:solidFill>
              </a:rPr>
              <a:t>2</a:t>
            </a:r>
            <a:r>
              <a:rPr lang="ja-JP" altLang="en-US" sz="2000" dirty="0" smtClean="0">
                <a:solidFill>
                  <a:prstClr val="black"/>
                </a:solidFill>
              </a:rPr>
              <a:t>人以上の従業者が、当該利用者の居住する場所と当該事業所の間の往復の移動を介助した場合に限られる。</a:t>
            </a:r>
            <a:endParaRPr lang="en-US" altLang="ja-JP" sz="2000" dirty="0" smtClean="0">
              <a:solidFill>
                <a:prstClr val="black"/>
              </a:solidFill>
            </a:endParaRPr>
          </a:p>
          <a:p>
            <a:pPr marL="185738" lvl="0" indent="85725"/>
            <a:r>
              <a:rPr lang="ja-JP" altLang="en-US" sz="2000" dirty="0" smtClean="0">
                <a:solidFill>
                  <a:prstClr val="black"/>
                </a:solidFill>
              </a:rPr>
              <a:t>この</a:t>
            </a:r>
            <a:r>
              <a:rPr lang="ja-JP" altLang="en-US" sz="2000" dirty="0">
                <a:solidFill>
                  <a:prstClr val="black"/>
                </a:solidFill>
              </a:rPr>
              <a:t>場合、 </a:t>
            </a:r>
            <a:r>
              <a:rPr lang="en-US" altLang="ja-JP" sz="2000" dirty="0">
                <a:solidFill>
                  <a:prstClr val="black"/>
                </a:solidFill>
              </a:rPr>
              <a:t>2</a:t>
            </a:r>
            <a:r>
              <a:rPr lang="ja-JP" altLang="en-US" sz="2000" dirty="0">
                <a:solidFill>
                  <a:prstClr val="black"/>
                </a:solidFill>
              </a:rPr>
              <a:t>人以上の従業者の移動介助を必要とする理由や移動介助の方法及び期間について、介護支援専門員とサービス担当者会議等で慎重に検討し、その内容及び結果に</a:t>
            </a:r>
            <a:r>
              <a:rPr lang="ja-JP" altLang="en-US" sz="2000" dirty="0" smtClean="0">
                <a:solidFill>
                  <a:prstClr val="black"/>
                </a:solidFill>
              </a:rPr>
              <a:t>ついて認知症対応型通所</a:t>
            </a:r>
            <a:r>
              <a:rPr lang="ja-JP" altLang="en-US" sz="2000" dirty="0">
                <a:solidFill>
                  <a:prstClr val="black"/>
                </a:solidFill>
              </a:rPr>
              <a:t>介護計画に記載すること。また、移動介助者及び移動介助時の利用者の様子等について、記録しなければならない。</a:t>
            </a:r>
            <a:endParaRPr lang="en-US" altLang="ja-JP" sz="2000" dirty="0">
              <a:solidFill>
                <a:prstClr val="black"/>
              </a:solidFill>
            </a:endParaRPr>
          </a:p>
        </p:txBody>
      </p:sp>
    </p:spTree>
    <p:extLst>
      <p:ext uri="{BB962C8B-B14F-4D97-AF65-F5344CB8AC3E}">
        <p14:creationId xmlns:p14="http://schemas.microsoft.com/office/powerpoint/2010/main" val="6288106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08168" y="6403854"/>
            <a:ext cx="2743200" cy="365125"/>
          </a:xfrm>
        </p:spPr>
        <p:txBody>
          <a:bodyPr/>
          <a:lstStyle/>
          <a:p>
            <a:fld id="{41D9830F-53EB-46B6-9EC0-C4C68F82A889}" type="slidenum">
              <a:rPr kumimoji="1" lang="ja-JP" altLang="en-US" smtClean="0"/>
              <a:t>68</a:t>
            </a:fld>
            <a:endParaRPr kumimoji="1" lang="ja-JP" altLang="en-US" dirty="0"/>
          </a:p>
        </p:txBody>
      </p:sp>
      <p:sp>
        <p:nvSpPr>
          <p:cNvPr id="3" name="正方形/長方形 2"/>
          <p:cNvSpPr/>
          <p:nvPr/>
        </p:nvSpPr>
        <p:spPr>
          <a:xfrm>
            <a:off x="-1" y="15387"/>
            <a:ext cx="12192000" cy="3293209"/>
          </a:xfrm>
          <a:prstGeom prst="rect">
            <a:avLst/>
          </a:prstGeom>
        </p:spPr>
        <p:txBody>
          <a:bodyPr wrap="square">
            <a:spAutoFit/>
          </a:bodyPr>
          <a:lstStyle/>
          <a:p>
            <a:pPr marL="96838" indent="-96838"/>
            <a:r>
              <a:rPr lang="ja-JP" altLang="en-US" sz="2000" b="1" dirty="0" smtClean="0"/>
              <a:t>１０ 各種加算</a:t>
            </a:r>
            <a:endParaRPr lang="en-US" altLang="ja-JP" sz="2000" b="1" dirty="0" smtClean="0"/>
          </a:p>
          <a:p>
            <a:pPr marL="96838" indent="-96838"/>
            <a:endParaRPr lang="en-US" altLang="ja-JP" sz="300" b="1" dirty="0" smtClean="0"/>
          </a:p>
          <a:p>
            <a:pPr marL="96838" indent="-96838"/>
            <a:r>
              <a:rPr lang="ja-JP" altLang="en-US" sz="2000" b="1" dirty="0"/>
              <a:t>（１）</a:t>
            </a:r>
            <a:r>
              <a:rPr lang="ja-JP" altLang="en-US" sz="2000" b="1" dirty="0" smtClean="0"/>
              <a:t>延長加算　　</a:t>
            </a:r>
            <a:r>
              <a:rPr lang="en-US" altLang="ja-JP" sz="2000" dirty="0" smtClean="0"/>
              <a:t>※ </a:t>
            </a:r>
            <a:r>
              <a:rPr lang="ja-JP" altLang="en-US" sz="2000" dirty="0" smtClean="0"/>
              <a:t>体制届が必要</a:t>
            </a:r>
            <a:endParaRPr lang="en-US" altLang="ja-JP" sz="2000" dirty="0" smtClean="0"/>
          </a:p>
          <a:p>
            <a:pPr marL="273050" indent="176213"/>
            <a:r>
              <a:rPr lang="ja-JP" altLang="en-US" sz="2000" dirty="0" smtClean="0"/>
              <a:t>所要</a:t>
            </a:r>
            <a:r>
              <a:rPr lang="ja-JP" altLang="en-US" sz="2000" dirty="0"/>
              <a:t>時間</a:t>
            </a:r>
            <a:r>
              <a:rPr lang="en-US" altLang="ja-JP" sz="2000" dirty="0"/>
              <a:t>8</a:t>
            </a:r>
            <a:r>
              <a:rPr lang="ja-JP" altLang="en-US" sz="2000" dirty="0"/>
              <a:t>時間以上</a:t>
            </a:r>
            <a:r>
              <a:rPr lang="en-US" altLang="ja-JP" sz="2000" dirty="0"/>
              <a:t>9</a:t>
            </a:r>
            <a:r>
              <a:rPr lang="ja-JP" altLang="en-US" sz="2000" dirty="0"/>
              <a:t>時間未満</a:t>
            </a:r>
            <a:r>
              <a:rPr lang="ja-JP" altLang="en-US" sz="2000" dirty="0" smtClean="0"/>
              <a:t>の認知症対応型通所</a:t>
            </a:r>
            <a:r>
              <a:rPr lang="ja-JP" altLang="en-US" sz="2000" dirty="0"/>
              <a:t>介護の前後に連続して日常生活上の世話を行う場合</a:t>
            </a:r>
            <a:r>
              <a:rPr lang="ja-JP" altLang="en-US" sz="2000" dirty="0" smtClean="0"/>
              <a:t>にであって、算定対象時間が</a:t>
            </a:r>
            <a:r>
              <a:rPr lang="en-US" altLang="ja-JP" sz="2000" dirty="0" smtClean="0"/>
              <a:t>9</a:t>
            </a:r>
            <a:r>
              <a:rPr lang="ja-JP" altLang="en-US" sz="2000" dirty="0" smtClean="0"/>
              <a:t>時間以上となった場合に、</a:t>
            </a:r>
            <a:r>
              <a:rPr lang="en-US" altLang="ja-JP" sz="2000" dirty="0" smtClean="0"/>
              <a:t>5</a:t>
            </a:r>
            <a:r>
              <a:rPr lang="ja-JP" altLang="en-US" sz="2000" dirty="0"/>
              <a:t>時間を限度と</a:t>
            </a:r>
            <a:r>
              <a:rPr lang="ja-JP" altLang="en-US" sz="2000" dirty="0" smtClean="0"/>
              <a:t>して所定単位数に加算する。</a:t>
            </a:r>
            <a:endParaRPr lang="ja-JP" altLang="en-US" sz="2000" dirty="0"/>
          </a:p>
          <a:p>
            <a:pPr marL="442913" indent="-176213"/>
            <a:r>
              <a:rPr lang="en-US" altLang="ja-JP" sz="2000" dirty="0" smtClean="0"/>
              <a:t>※ </a:t>
            </a:r>
            <a:r>
              <a:rPr lang="ja-JP" altLang="en-US" sz="2000" dirty="0" smtClean="0"/>
              <a:t>当該</a:t>
            </a:r>
            <a:r>
              <a:rPr lang="ja-JP" altLang="en-US" sz="2000" dirty="0"/>
              <a:t>事業所の実情に応じて、適当数の従業者を置いて</a:t>
            </a:r>
            <a:r>
              <a:rPr lang="ja-JP" altLang="en-US" sz="2000" dirty="0" smtClean="0"/>
              <a:t>いること。</a:t>
            </a:r>
            <a:endParaRPr lang="en-US" altLang="ja-JP" sz="2000" dirty="0" smtClean="0"/>
          </a:p>
          <a:p>
            <a:pPr marL="442913" indent="-176213"/>
            <a:r>
              <a:rPr lang="en-US" altLang="ja-JP" sz="2000" dirty="0" smtClean="0"/>
              <a:t>※ </a:t>
            </a:r>
            <a:r>
              <a:rPr lang="ja-JP" altLang="en-US" sz="2000" dirty="0" smtClean="0"/>
              <a:t>当該</a:t>
            </a:r>
            <a:r>
              <a:rPr lang="ja-JP" altLang="en-US" sz="2000" dirty="0"/>
              <a:t>事業所の利用者が、当該事業所を利用後に引き続き当該事業所の設備を利用して宿泊する場合や、宿泊した翌日において当該事業所</a:t>
            </a:r>
            <a:r>
              <a:rPr lang="ja-JP" altLang="en-US" sz="2000" dirty="0" smtClean="0"/>
              <a:t>の認知症対応型通所介護の提供</a:t>
            </a:r>
            <a:r>
              <a:rPr lang="ja-JP" altLang="en-US" sz="2000" dirty="0"/>
              <a:t>を受ける場合には</a:t>
            </a:r>
            <a:r>
              <a:rPr lang="ja-JP" altLang="en-US" sz="2000" dirty="0" smtClean="0"/>
              <a:t>算定できない。</a:t>
            </a:r>
            <a:endParaRPr lang="en-US" altLang="ja-JP" sz="2000" dirty="0" smtClean="0"/>
          </a:p>
          <a:p>
            <a:pPr marL="442913" indent="-176213"/>
            <a:endParaRPr lang="ja-JP" altLang="en-US" sz="500" dirty="0"/>
          </a:p>
          <a:p>
            <a:pPr marL="442913"/>
            <a:r>
              <a:rPr lang="en-US" altLang="ja-JP" sz="2000" dirty="0" smtClean="0"/>
              <a:t>  9</a:t>
            </a:r>
            <a:r>
              <a:rPr lang="ja-JP" altLang="en-US" sz="2000" dirty="0"/>
              <a:t>時間以上</a:t>
            </a:r>
            <a:r>
              <a:rPr lang="en-US" altLang="ja-JP" sz="2000" dirty="0" smtClean="0"/>
              <a:t>10</a:t>
            </a:r>
            <a:r>
              <a:rPr lang="ja-JP" altLang="en-US" sz="2000" dirty="0" smtClean="0"/>
              <a:t>　時間</a:t>
            </a:r>
            <a:r>
              <a:rPr lang="ja-JP" altLang="en-US" sz="2000" dirty="0"/>
              <a:t>未満の場合・・・</a:t>
            </a:r>
            <a:r>
              <a:rPr lang="en-US" altLang="ja-JP" sz="2000" dirty="0"/>
              <a:t>50</a:t>
            </a:r>
            <a:r>
              <a:rPr lang="ja-JP" altLang="en-US" sz="2000" dirty="0" smtClean="0"/>
              <a:t>単位　</a:t>
            </a:r>
            <a:r>
              <a:rPr lang="ja-JP" altLang="en-US" sz="2000" dirty="0"/>
              <a:t> </a:t>
            </a:r>
            <a:r>
              <a:rPr lang="ja-JP" altLang="en-US" sz="2000" dirty="0" smtClean="0"/>
              <a:t> </a:t>
            </a:r>
            <a:r>
              <a:rPr lang="en-US" altLang="ja-JP" sz="2000" dirty="0" smtClean="0"/>
              <a:t>10</a:t>
            </a:r>
            <a:r>
              <a:rPr lang="ja-JP" altLang="en-US" sz="2000" dirty="0"/>
              <a:t>時間以上</a:t>
            </a:r>
            <a:r>
              <a:rPr lang="en-US" altLang="ja-JP" sz="2000" dirty="0"/>
              <a:t>11</a:t>
            </a:r>
            <a:r>
              <a:rPr lang="ja-JP" altLang="en-US" sz="2000" dirty="0"/>
              <a:t>時間未満の場合・・・</a:t>
            </a:r>
            <a:r>
              <a:rPr lang="en-US" altLang="ja-JP" sz="2000" dirty="0"/>
              <a:t>100</a:t>
            </a:r>
            <a:r>
              <a:rPr lang="ja-JP" altLang="en-US" sz="2000" dirty="0"/>
              <a:t>単位</a:t>
            </a:r>
          </a:p>
          <a:p>
            <a:pPr marL="442913"/>
            <a:r>
              <a:rPr lang="en-US" altLang="ja-JP" sz="2000" dirty="0"/>
              <a:t>11</a:t>
            </a:r>
            <a:r>
              <a:rPr lang="ja-JP" altLang="en-US" sz="2000" dirty="0"/>
              <a:t>時間以上</a:t>
            </a:r>
            <a:r>
              <a:rPr lang="en-US" altLang="ja-JP" sz="2000" dirty="0"/>
              <a:t>12</a:t>
            </a:r>
            <a:r>
              <a:rPr lang="ja-JP" altLang="en-US" sz="2000" dirty="0"/>
              <a:t>時間未満の場合・・・</a:t>
            </a:r>
            <a:r>
              <a:rPr lang="en-US" altLang="ja-JP" sz="2000" dirty="0"/>
              <a:t>150</a:t>
            </a:r>
            <a:r>
              <a:rPr lang="ja-JP" altLang="en-US" sz="2000" dirty="0" smtClean="0"/>
              <a:t>単位　　</a:t>
            </a:r>
            <a:r>
              <a:rPr lang="en-US" altLang="ja-JP" sz="2000" dirty="0" smtClean="0"/>
              <a:t>12</a:t>
            </a:r>
            <a:r>
              <a:rPr lang="ja-JP" altLang="en-US" sz="2000" dirty="0"/>
              <a:t>時間以上</a:t>
            </a:r>
            <a:r>
              <a:rPr lang="en-US" altLang="ja-JP" sz="2000" dirty="0"/>
              <a:t>13</a:t>
            </a:r>
            <a:r>
              <a:rPr lang="ja-JP" altLang="en-US" sz="2000" dirty="0"/>
              <a:t>時間未満の場合・・・</a:t>
            </a:r>
            <a:r>
              <a:rPr lang="en-US" altLang="ja-JP" sz="2000" dirty="0"/>
              <a:t>200</a:t>
            </a:r>
            <a:r>
              <a:rPr lang="ja-JP" altLang="en-US" sz="2000" dirty="0" smtClean="0"/>
              <a:t>単位</a:t>
            </a:r>
            <a:endParaRPr lang="en-US" altLang="ja-JP" sz="2000" dirty="0"/>
          </a:p>
          <a:p>
            <a:pPr marL="442913"/>
            <a:r>
              <a:rPr lang="en-US" altLang="ja-JP" sz="2000" dirty="0" smtClean="0"/>
              <a:t>13</a:t>
            </a:r>
            <a:r>
              <a:rPr lang="ja-JP" altLang="en-US" sz="2000" dirty="0"/>
              <a:t>時間以上</a:t>
            </a:r>
            <a:r>
              <a:rPr lang="en-US" altLang="ja-JP" sz="2000" dirty="0"/>
              <a:t>14</a:t>
            </a:r>
            <a:r>
              <a:rPr lang="ja-JP" altLang="en-US" sz="2000" dirty="0"/>
              <a:t>時間未満の場合・・・</a:t>
            </a:r>
            <a:r>
              <a:rPr lang="en-US" altLang="ja-JP" sz="2000" dirty="0"/>
              <a:t>250</a:t>
            </a:r>
            <a:r>
              <a:rPr lang="ja-JP" altLang="en-US" sz="2000" dirty="0" smtClean="0"/>
              <a:t>単位</a:t>
            </a:r>
            <a:endParaRPr lang="en-US" altLang="ja-JP" sz="2000" dirty="0"/>
          </a:p>
        </p:txBody>
      </p:sp>
      <p:sp>
        <p:nvSpPr>
          <p:cNvPr id="6" name="正方形/長方形 5"/>
          <p:cNvSpPr/>
          <p:nvPr/>
        </p:nvSpPr>
        <p:spPr>
          <a:xfrm>
            <a:off x="254919" y="3262904"/>
            <a:ext cx="11725024" cy="1938992"/>
          </a:xfrm>
          <a:prstGeom prst="rect">
            <a:avLst/>
          </a:prstGeom>
          <a:ln w="6350">
            <a:solidFill>
              <a:schemeClr val="tx1"/>
            </a:solidFill>
            <a:prstDash val="sysDot"/>
          </a:ln>
        </p:spPr>
        <p:txBody>
          <a:bodyPr wrap="square" anchor="ctr" anchorCtr="0">
            <a:spAutoFit/>
          </a:bodyPr>
          <a:lstStyle/>
          <a:p>
            <a:pPr marL="273050" indent="-273050"/>
            <a:r>
              <a:rPr lang="ja-JP" altLang="en-US" sz="2000" dirty="0"/>
              <a:t>問）延長加算の所要時間はどのように算定するのか。</a:t>
            </a:r>
            <a:endParaRPr lang="en-US" altLang="ja-JP" sz="2000" dirty="0"/>
          </a:p>
          <a:p>
            <a:pPr marL="273050" indent="-273050">
              <a:lnSpc>
                <a:spcPts val="2300"/>
              </a:lnSpc>
            </a:pPr>
            <a:r>
              <a:rPr lang="ja-JP" altLang="en-US" sz="2000" dirty="0"/>
              <a:t>答）延長加算は</a:t>
            </a:r>
            <a:r>
              <a:rPr lang="en-US" altLang="ja-JP" sz="2000" dirty="0"/>
              <a:t>､</a:t>
            </a:r>
            <a:r>
              <a:rPr lang="ja-JP" altLang="en-US" sz="2000" dirty="0"/>
              <a:t>実際に利用者に対して延長サービスを行うことが可能な事業所において</a:t>
            </a:r>
            <a:r>
              <a:rPr lang="en-US" altLang="ja-JP" sz="2000" dirty="0"/>
              <a:t>､</a:t>
            </a:r>
            <a:r>
              <a:rPr lang="ja-JP" altLang="en-US" sz="2000" dirty="0"/>
              <a:t>実際に延長サービスを行ったときに</a:t>
            </a:r>
            <a:r>
              <a:rPr lang="en-US" altLang="ja-JP" sz="2000" dirty="0"/>
              <a:t>､</a:t>
            </a:r>
            <a:r>
              <a:rPr lang="ja-JP" altLang="en-US" sz="2000" dirty="0"/>
              <a:t>当該利用者について算定できる。</a:t>
            </a:r>
            <a:br>
              <a:rPr lang="ja-JP" altLang="en-US" sz="2000" dirty="0"/>
            </a:br>
            <a:r>
              <a:rPr lang="ja-JP" altLang="en-US" sz="2000" dirty="0"/>
              <a:t>通所サービスの所要時間と延長サービスの所要時間の通算時間が、例えば通所介護の場合であれば</a:t>
            </a:r>
            <a:r>
              <a:rPr lang="en-US" altLang="ja-JP" sz="2000" dirty="0"/>
              <a:t>9</a:t>
            </a:r>
            <a:r>
              <a:rPr lang="ja-JP" altLang="en-US" sz="2000" dirty="0"/>
              <a:t>時間以上となるときに</a:t>
            </a:r>
            <a:r>
              <a:rPr lang="en-US" altLang="ja-JP" sz="2000" dirty="0"/>
              <a:t>1</a:t>
            </a:r>
            <a:r>
              <a:rPr lang="ja-JP" altLang="en-US" sz="2000" dirty="0"/>
              <a:t>時間ごとに加算するとしているが</a:t>
            </a:r>
            <a:r>
              <a:rPr lang="en-US" altLang="ja-JP" sz="2000" dirty="0"/>
              <a:t>､</a:t>
            </a:r>
            <a:r>
              <a:rPr lang="ja-JP" altLang="en-US" sz="2000" dirty="0"/>
              <a:t>ごく短時間の延長サービスを算定対象とすることは当該加算の趣旨を踏まえれば不適切である</a:t>
            </a:r>
            <a:r>
              <a:rPr lang="ja-JP" altLang="en-US" sz="2000" dirty="0" smtClean="0"/>
              <a:t>。　　　　　　　　　</a:t>
            </a:r>
            <a:endParaRPr lang="en-US" altLang="ja-JP" sz="2000" dirty="0"/>
          </a:p>
        </p:txBody>
      </p:sp>
      <p:sp>
        <p:nvSpPr>
          <p:cNvPr id="8" name="正方形/長方形 7"/>
          <p:cNvSpPr/>
          <p:nvPr/>
        </p:nvSpPr>
        <p:spPr>
          <a:xfrm>
            <a:off x="254919" y="5201896"/>
            <a:ext cx="11710736" cy="1631216"/>
          </a:xfrm>
          <a:prstGeom prst="rect">
            <a:avLst/>
          </a:prstGeom>
          <a:ln w="6350">
            <a:solidFill>
              <a:schemeClr val="tx1"/>
            </a:solidFill>
            <a:prstDash val="sysDot"/>
          </a:ln>
        </p:spPr>
        <p:txBody>
          <a:bodyPr wrap="square" anchor="ctr" anchorCtr="0">
            <a:spAutoFit/>
          </a:bodyPr>
          <a:lstStyle/>
          <a:p>
            <a:r>
              <a:rPr lang="ja-JP" altLang="en-US" sz="2000" dirty="0"/>
              <a:t>問）延長加算に係る延長時間帯における人員配置について</a:t>
            </a:r>
            <a:endParaRPr lang="en-US" altLang="ja-JP" sz="2000" dirty="0" smtClean="0"/>
          </a:p>
          <a:p>
            <a:pPr marL="273050" indent="-273050">
              <a:lnSpc>
                <a:spcPts val="2300"/>
              </a:lnSpc>
            </a:pPr>
            <a:r>
              <a:rPr lang="ja-JP" altLang="en-US" sz="2000" dirty="0" smtClean="0"/>
              <a:t>答）延長</a:t>
            </a:r>
            <a:r>
              <a:rPr lang="ja-JP" altLang="en-US" sz="2000" dirty="0"/>
              <a:t>サービスにおける日常生活上の世話とは</a:t>
            </a:r>
            <a:r>
              <a:rPr lang="en-US" altLang="ja-JP" sz="2000" dirty="0"/>
              <a:t>､</a:t>
            </a:r>
            <a:r>
              <a:rPr lang="ja-JP" altLang="en-US" sz="2000" dirty="0"/>
              <a:t>通常のサービスに含まれるものではなく</a:t>
            </a:r>
            <a:r>
              <a:rPr lang="en-US" altLang="ja-JP" sz="2000" dirty="0"/>
              <a:t>､</a:t>
            </a:r>
            <a:r>
              <a:rPr lang="ja-JP" altLang="en-US" sz="2000" dirty="0"/>
              <a:t>いわゆる預かりサービスなどを、事業所の実情に応じて適当数の従業員を置いて行うものである。</a:t>
            </a:r>
          </a:p>
          <a:p>
            <a:pPr marL="273050" indent="176213">
              <a:lnSpc>
                <a:spcPts val="2300"/>
              </a:lnSpc>
            </a:pPr>
            <a:r>
              <a:rPr lang="ja-JP" altLang="en-US" sz="2000" dirty="0"/>
              <a:t>よって、延長加算の時間帯は人員基準上の提供時間帯に該当しない。複数の単位の利用者を同一の職員が対応することもできる</a:t>
            </a:r>
            <a:r>
              <a:rPr lang="ja-JP" altLang="en-US" sz="2000" dirty="0" smtClean="0"/>
              <a:t>。　　　　　　　　　　　　　　　　　　　</a:t>
            </a:r>
            <a:endParaRPr lang="ja-JP" altLang="en-US" sz="2000" dirty="0"/>
          </a:p>
        </p:txBody>
      </p:sp>
    </p:spTree>
    <p:extLst>
      <p:ext uri="{BB962C8B-B14F-4D97-AF65-F5344CB8AC3E}">
        <p14:creationId xmlns:p14="http://schemas.microsoft.com/office/powerpoint/2010/main" val="40102224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42062"/>
            <a:ext cx="2743200" cy="365125"/>
          </a:xfrm>
        </p:spPr>
        <p:txBody>
          <a:bodyPr/>
          <a:lstStyle/>
          <a:p>
            <a:fld id="{41D9830F-53EB-46B6-9EC0-C4C68F82A889}" type="slidenum">
              <a:rPr kumimoji="1" lang="ja-JP" altLang="en-US" smtClean="0"/>
              <a:t>69</a:t>
            </a:fld>
            <a:endParaRPr kumimoji="1" lang="ja-JP" altLang="en-US" dirty="0"/>
          </a:p>
        </p:txBody>
      </p:sp>
      <p:sp>
        <p:nvSpPr>
          <p:cNvPr id="3" name="正方形/長方形 2"/>
          <p:cNvSpPr/>
          <p:nvPr/>
        </p:nvSpPr>
        <p:spPr>
          <a:xfrm>
            <a:off x="0" y="0"/>
            <a:ext cx="12213487" cy="7094250"/>
          </a:xfrm>
          <a:prstGeom prst="rect">
            <a:avLst/>
          </a:prstGeom>
        </p:spPr>
        <p:txBody>
          <a:bodyPr wrap="square">
            <a:spAutoFit/>
          </a:bodyPr>
          <a:lstStyle/>
          <a:p>
            <a:pPr marL="273050" indent="-273050"/>
            <a:r>
              <a:rPr lang="ja-JP" altLang="en-US" sz="2000" b="1" dirty="0" smtClean="0"/>
              <a:t>（２）</a:t>
            </a:r>
            <a:r>
              <a:rPr lang="ja-JP" altLang="en-US" sz="2000" b="1" dirty="0"/>
              <a:t>入浴介助</a:t>
            </a:r>
            <a:r>
              <a:rPr lang="ja-JP" altLang="en-US" sz="2000" b="1" dirty="0" smtClean="0"/>
              <a:t>加算　　</a:t>
            </a:r>
            <a:r>
              <a:rPr lang="en-US" altLang="ja-JP" sz="2000" dirty="0" smtClean="0"/>
              <a:t>※</a:t>
            </a:r>
            <a:r>
              <a:rPr lang="ja-JP" altLang="en-US" sz="2000" dirty="0" smtClean="0"/>
              <a:t>体制届が必要</a:t>
            </a:r>
            <a:endParaRPr lang="en-US" altLang="ja-JP" sz="2000" dirty="0" smtClean="0"/>
          </a:p>
          <a:p>
            <a:pPr marL="542925" indent="-269875"/>
            <a:r>
              <a:rPr lang="en-US" altLang="ja-JP" sz="2000" dirty="0" smtClean="0"/>
              <a:t>※ </a:t>
            </a:r>
            <a:r>
              <a:rPr lang="ja-JP" altLang="en-US" sz="2000" dirty="0" smtClean="0"/>
              <a:t>認知症対応型通所</a:t>
            </a:r>
            <a:r>
              <a:rPr lang="ja-JP" altLang="en-US" sz="2000" dirty="0"/>
              <a:t>介護計画上、入浴の提供が位置付けられている場合に、利用者側の事情により、入浴を実施しなかった場合は、算定できない</a:t>
            </a:r>
            <a:r>
              <a:rPr lang="ja-JP" altLang="en-US" sz="2000" dirty="0" smtClean="0"/>
              <a:t>。</a:t>
            </a:r>
            <a:endParaRPr lang="en-US" altLang="ja-JP" sz="2000" dirty="0" smtClean="0"/>
          </a:p>
          <a:p>
            <a:pPr marL="625475" indent="-352425"/>
            <a:r>
              <a:rPr lang="en-US" altLang="ja-JP" sz="2000" dirty="0" smtClean="0"/>
              <a:t>※ </a:t>
            </a:r>
            <a:r>
              <a:rPr lang="ja-JP" altLang="en-US" sz="2000" dirty="0" smtClean="0"/>
              <a:t>加算</a:t>
            </a:r>
            <a:r>
              <a:rPr lang="en-US" altLang="ja-JP" sz="2000" dirty="0" smtClean="0"/>
              <a:t>(Ⅰ)</a:t>
            </a:r>
            <a:r>
              <a:rPr lang="ja-JP" altLang="en-US" sz="2000" dirty="0" smtClean="0"/>
              <a:t>と</a:t>
            </a:r>
            <a:r>
              <a:rPr lang="en-US" altLang="ja-JP" sz="2000" dirty="0" smtClean="0"/>
              <a:t>(Ⅱ)</a:t>
            </a:r>
            <a:r>
              <a:rPr lang="ja-JP" altLang="en-US" sz="2000" dirty="0" smtClean="0"/>
              <a:t>は同時算定できない。</a:t>
            </a:r>
            <a:endParaRPr lang="en-US" altLang="ja-JP" sz="2000" dirty="0" smtClean="0"/>
          </a:p>
          <a:p>
            <a:pPr marL="625475" indent="-352425"/>
            <a:endParaRPr lang="ja-JP" altLang="en-US" sz="500" dirty="0"/>
          </a:p>
          <a:p>
            <a:pPr marL="273050" indent="-273050"/>
            <a:r>
              <a:rPr lang="en-US" altLang="ja-JP" sz="2000" dirty="0" smtClean="0"/>
              <a:t>【</a:t>
            </a:r>
            <a:r>
              <a:rPr lang="ja-JP" altLang="en-US" sz="2000" dirty="0" smtClean="0"/>
              <a:t>入浴</a:t>
            </a:r>
            <a:r>
              <a:rPr lang="ja-JP" altLang="en-US" sz="2000" dirty="0"/>
              <a:t>介助</a:t>
            </a:r>
            <a:r>
              <a:rPr lang="ja-JP" altLang="en-US" sz="2000" dirty="0" smtClean="0"/>
              <a:t>加算</a:t>
            </a:r>
            <a:r>
              <a:rPr lang="en-US" altLang="ja-JP" sz="2000" dirty="0" smtClean="0"/>
              <a:t>(Ⅰ)】</a:t>
            </a:r>
            <a:r>
              <a:rPr lang="ja-JP" altLang="en-US" sz="2000" dirty="0" smtClean="0"/>
              <a:t>　</a:t>
            </a:r>
            <a:r>
              <a:rPr lang="en-US" altLang="ja-JP" sz="2000" dirty="0" smtClean="0"/>
              <a:t>40 </a:t>
            </a:r>
            <a:r>
              <a:rPr lang="ja-JP" altLang="en-US" sz="2000" dirty="0" smtClean="0"/>
              <a:t>単位／日</a:t>
            </a:r>
            <a:endParaRPr lang="ja-JP" altLang="en-US" sz="2000" dirty="0"/>
          </a:p>
          <a:p>
            <a:pPr marL="273050" indent="-273050"/>
            <a:r>
              <a:rPr lang="ja-JP" altLang="en-US" sz="2000" dirty="0" smtClean="0"/>
              <a:t>　次</a:t>
            </a:r>
            <a:r>
              <a:rPr lang="ja-JP" altLang="en-US" sz="2000" dirty="0"/>
              <a:t>のいずれに</a:t>
            </a:r>
            <a:r>
              <a:rPr lang="ja-JP" altLang="en-US" sz="2000" dirty="0" smtClean="0"/>
              <a:t>も適合する。</a:t>
            </a:r>
            <a:endParaRPr lang="ja-JP" altLang="en-US" sz="2000" dirty="0"/>
          </a:p>
          <a:p>
            <a:pPr marL="546100" indent="-273050"/>
            <a:r>
              <a:rPr lang="ja-JP" altLang="en-US" sz="2000" dirty="0" smtClean="0"/>
              <a:t>① 入浴</a:t>
            </a:r>
            <a:r>
              <a:rPr lang="ja-JP" altLang="en-US" sz="2000" dirty="0"/>
              <a:t>介助を適切に行うことができる人員及び設備を有して行われる入浴介助で</a:t>
            </a:r>
            <a:r>
              <a:rPr lang="ja-JP" altLang="en-US" sz="2000" dirty="0" smtClean="0"/>
              <a:t>ある。</a:t>
            </a:r>
            <a:endParaRPr lang="ja-JP" altLang="en-US" sz="2000" dirty="0"/>
          </a:p>
          <a:p>
            <a:pPr marL="546100" indent="-273050"/>
            <a:r>
              <a:rPr lang="ja-JP" altLang="en-US" sz="2000" dirty="0" smtClean="0"/>
              <a:t>② 入浴</a:t>
            </a:r>
            <a:r>
              <a:rPr lang="ja-JP" altLang="en-US" sz="2000" dirty="0"/>
              <a:t>介助に関わる職員に対し、入浴介助に関する</a:t>
            </a:r>
            <a:r>
              <a:rPr lang="ja-JP" altLang="en-US" sz="2000" dirty="0" smtClean="0"/>
              <a:t>研修（</a:t>
            </a:r>
            <a:r>
              <a:rPr lang="ja-JP" altLang="en-US" sz="2000" dirty="0"/>
              <a:t>入浴介助に関する基礎的な知識及び技術を習得する機会</a:t>
            </a:r>
            <a:r>
              <a:rPr lang="ja-JP" altLang="en-US" sz="2000" dirty="0" smtClean="0"/>
              <a:t>）等</a:t>
            </a:r>
            <a:r>
              <a:rPr lang="ja-JP" altLang="en-US" sz="2000" dirty="0"/>
              <a:t>を行うこと</a:t>
            </a:r>
            <a:r>
              <a:rPr lang="ja-JP" altLang="en-US" sz="2000" dirty="0" smtClean="0"/>
              <a:t>。</a:t>
            </a:r>
            <a:endParaRPr lang="en-US" altLang="ja-JP" sz="2000" dirty="0" smtClean="0"/>
          </a:p>
          <a:p>
            <a:pPr marL="273050" indent="-273050"/>
            <a:r>
              <a:rPr lang="en-US" altLang="ja-JP" sz="2000" dirty="0" smtClean="0"/>
              <a:t>【</a:t>
            </a:r>
            <a:r>
              <a:rPr lang="ja-JP" altLang="en-US" sz="2000" dirty="0" smtClean="0"/>
              <a:t>入浴介助加算</a:t>
            </a:r>
            <a:r>
              <a:rPr lang="en-US" altLang="ja-JP" sz="2000" dirty="0" smtClean="0"/>
              <a:t>(Ⅱ)】</a:t>
            </a:r>
            <a:r>
              <a:rPr lang="ja-JP" altLang="en-US" sz="2000" dirty="0" smtClean="0"/>
              <a:t>　</a:t>
            </a:r>
            <a:r>
              <a:rPr lang="en-US" altLang="ja-JP" sz="2000" dirty="0" smtClean="0"/>
              <a:t>55</a:t>
            </a:r>
            <a:r>
              <a:rPr lang="ja-JP" altLang="en-US" sz="2000" dirty="0" smtClean="0"/>
              <a:t>単位／日</a:t>
            </a:r>
            <a:endParaRPr lang="en-US" altLang="ja-JP" sz="2000" dirty="0" smtClean="0"/>
          </a:p>
          <a:p>
            <a:pPr marL="273050" indent="-273050"/>
            <a:r>
              <a:rPr lang="ja-JP" altLang="en-US" sz="2000" dirty="0" smtClean="0"/>
              <a:t>　次</a:t>
            </a:r>
            <a:r>
              <a:rPr lang="ja-JP" altLang="en-US" sz="2000" dirty="0"/>
              <a:t>のいずれに</a:t>
            </a:r>
            <a:r>
              <a:rPr lang="ja-JP" altLang="en-US" sz="2000" dirty="0" smtClean="0"/>
              <a:t>も適合する。</a:t>
            </a:r>
            <a:endParaRPr lang="ja-JP" altLang="en-US" sz="2000" dirty="0"/>
          </a:p>
          <a:p>
            <a:pPr marL="546100" indent="-273050"/>
            <a:r>
              <a:rPr lang="ja-JP" altLang="en-US" sz="2000" dirty="0"/>
              <a:t>① 入浴介助</a:t>
            </a:r>
            <a:r>
              <a:rPr lang="ja-JP" altLang="en-US" sz="2000" dirty="0" smtClean="0"/>
              <a:t>加算</a:t>
            </a:r>
            <a:r>
              <a:rPr lang="en-US" altLang="ja-JP" sz="2000" dirty="0" smtClean="0"/>
              <a:t>(Ⅰ)</a:t>
            </a:r>
            <a:r>
              <a:rPr lang="ja-JP" altLang="en-US" sz="2000" dirty="0" smtClean="0"/>
              <a:t> </a:t>
            </a:r>
            <a:r>
              <a:rPr lang="ja-JP" altLang="en-US" sz="2000" dirty="0"/>
              <a:t>①、②</a:t>
            </a:r>
            <a:r>
              <a:rPr lang="ja-JP" altLang="en-US" sz="2000" dirty="0" smtClean="0"/>
              <a:t>の基準に適合する。</a:t>
            </a:r>
            <a:endParaRPr lang="ja-JP" altLang="en-US" sz="2000" dirty="0"/>
          </a:p>
          <a:p>
            <a:pPr marL="546100" indent="-273050"/>
            <a:r>
              <a:rPr lang="ja-JP" altLang="en-US" sz="2000" dirty="0"/>
              <a:t>② </a:t>
            </a:r>
            <a:r>
              <a:rPr lang="ja-JP" altLang="en-US" sz="2000" dirty="0" smtClean="0"/>
              <a:t>利用者</a:t>
            </a:r>
            <a:r>
              <a:rPr lang="ja-JP" altLang="en-US" sz="2000" dirty="0"/>
              <a:t>が居宅において、自身で又は家族若しくは居宅で入浴介助を行うことが</a:t>
            </a:r>
            <a:r>
              <a:rPr lang="ja-JP" altLang="en-US" sz="2000" dirty="0" smtClean="0"/>
              <a:t>想定される</a:t>
            </a:r>
            <a:r>
              <a:rPr lang="ja-JP" altLang="en-US" sz="2000" dirty="0"/>
              <a:t>訪問介護員</a:t>
            </a:r>
            <a:r>
              <a:rPr lang="ja-JP" altLang="en-US" sz="2000" dirty="0" smtClean="0"/>
              <a:t>等の</a:t>
            </a:r>
            <a:r>
              <a:rPr lang="ja-JP" altLang="en-US" sz="2000" dirty="0"/>
              <a:t>介助によって入浴</a:t>
            </a:r>
            <a:r>
              <a:rPr lang="ja-JP" altLang="en-US" sz="2000" dirty="0" smtClean="0"/>
              <a:t>ができる</a:t>
            </a:r>
            <a:r>
              <a:rPr lang="ja-JP" altLang="en-US" sz="2000" dirty="0"/>
              <a:t>ようになることを</a:t>
            </a:r>
            <a:r>
              <a:rPr lang="ja-JP" altLang="en-US" sz="2000" dirty="0" smtClean="0"/>
              <a:t>目的</a:t>
            </a:r>
            <a:r>
              <a:rPr lang="ja-JP" altLang="en-US" sz="2000" dirty="0"/>
              <a:t>とし、 以下に掲げる事項を実施すること。</a:t>
            </a:r>
          </a:p>
          <a:p>
            <a:pPr marL="722313" indent="-182563"/>
            <a:endParaRPr lang="en-US" altLang="ja-JP" sz="500" dirty="0" smtClean="0"/>
          </a:p>
          <a:p>
            <a:pPr marL="542925" indent="-182563"/>
            <a:r>
              <a:rPr lang="en-US" altLang="ja-JP" sz="2000" dirty="0" smtClean="0"/>
              <a:t>ⅰ</a:t>
            </a:r>
            <a:r>
              <a:rPr lang="ja-JP" altLang="en-US" sz="2000" dirty="0" smtClean="0"/>
              <a:t>）医師</a:t>
            </a:r>
            <a:r>
              <a:rPr lang="ja-JP" altLang="en-US" sz="2000" dirty="0"/>
              <a:t>、理学療法士、作業療法士、介護</a:t>
            </a:r>
            <a:r>
              <a:rPr lang="ja-JP" altLang="en-US" sz="2000" dirty="0" smtClean="0"/>
              <a:t>福祉士若しくは介護</a:t>
            </a:r>
            <a:r>
              <a:rPr lang="ja-JP" altLang="en-US" sz="2000" dirty="0"/>
              <a:t>支援</a:t>
            </a:r>
            <a:r>
              <a:rPr lang="ja-JP" altLang="en-US" sz="2000" dirty="0" smtClean="0"/>
              <a:t>専門員又は利用者</a:t>
            </a:r>
            <a:r>
              <a:rPr lang="ja-JP" altLang="en-US" sz="2000" dirty="0"/>
              <a:t>の動作及び浴室の環境の評価を行うことができる福祉用具専門相談員、機能</a:t>
            </a:r>
            <a:r>
              <a:rPr lang="ja-JP" altLang="en-US" sz="2000" dirty="0" smtClean="0"/>
              <a:t>訓練</a:t>
            </a:r>
            <a:r>
              <a:rPr lang="ja-JP" altLang="en-US" sz="2000" dirty="0"/>
              <a:t>指導員 、地域包括支援センターの職員その他住宅改修に関する専門的知識</a:t>
            </a:r>
            <a:r>
              <a:rPr lang="ja-JP" altLang="en-US" sz="2000" dirty="0" smtClean="0"/>
              <a:t>及び経験</a:t>
            </a:r>
            <a:r>
              <a:rPr lang="ja-JP" altLang="en-US" sz="2000" dirty="0"/>
              <a:t>を有する者（以下</a:t>
            </a:r>
            <a:r>
              <a:rPr lang="ja-JP" altLang="en-US" sz="2000" dirty="0" smtClean="0"/>
              <a:t>、「</a:t>
            </a:r>
            <a:r>
              <a:rPr lang="ja-JP" altLang="en-US" sz="2000" dirty="0"/>
              <a:t>医師等</a:t>
            </a:r>
            <a:r>
              <a:rPr lang="ja-JP" altLang="en-US" sz="2000" dirty="0" smtClean="0"/>
              <a:t>」）が</a:t>
            </a:r>
            <a:r>
              <a:rPr lang="ja-JP" altLang="en-US" sz="2000" dirty="0"/>
              <a:t>利用者の居宅を</a:t>
            </a:r>
            <a:r>
              <a:rPr lang="ja-JP" altLang="en-US" sz="2000" dirty="0" smtClean="0"/>
              <a:t>訪問し、浴室</a:t>
            </a:r>
            <a:r>
              <a:rPr lang="ja-JP" altLang="en-US" sz="2000" dirty="0"/>
              <a:t>に</a:t>
            </a:r>
            <a:r>
              <a:rPr lang="ja-JP" altLang="en-US" sz="2000" dirty="0" smtClean="0"/>
              <a:t>おける当該利用者の動作及び浴室の環境</a:t>
            </a:r>
            <a:r>
              <a:rPr lang="ja-JP" altLang="en-US" sz="2000" dirty="0"/>
              <a:t>を</a:t>
            </a:r>
            <a:r>
              <a:rPr lang="ja-JP" altLang="en-US" sz="2000" dirty="0" smtClean="0"/>
              <a:t>評価し、かつ、当該訪問に</a:t>
            </a:r>
            <a:r>
              <a:rPr lang="ja-JP" altLang="en-US" sz="2000" dirty="0"/>
              <a:t>おいて、当該居宅の浴室が</a:t>
            </a:r>
            <a:r>
              <a:rPr lang="ja-JP" altLang="en-US" sz="2000" dirty="0" smtClean="0"/>
              <a:t>、当該利用者</a:t>
            </a:r>
            <a:r>
              <a:rPr lang="ja-JP" altLang="en-US" sz="2000" dirty="0"/>
              <a:t>自身又</a:t>
            </a:r>
            <a:r>
              <a:rPr lang="ja-JP" altLang="en-US" sz="2000" dirty="0" smtClean="0"/>
              <a:t>はその家族</a:t>
            </a:r>
            <a:r>
              <a:rPr lang="ja-JP" altLang="en-US" sz="2000" dirty="0"/>
              <a:t>等の介助により</a:t>
            </a:r>
            <a:r>
              <a:rPr lang="ja-JP" altLang="en-US" sz="2000" dirty="0" smtClean="0"/>
              <a:t>入浴を</a:t>
            </a:r>
            <a:r>
              <a:rPr lang="ja-JP" altLang="en-US" sz="2000" dirty="0"/>
              <a:t>行うことが</a:t>
            </a:r>
            <a:r>
              <a:rPr lang="ja-JP" altLang="en-US" sz="2000" dirty="0" smtClean="0"/>
              <a:t>難しい環境に</a:t>
            </a:r>
            <a:r>
              <a:rPr lang="ja-JP" altLang="en-US" sz="2000" dirty="0"/>
              <a:t>あると認められる場合は、訪問した医師等が、指定居宅介護支援事業所の介護支援専門員又は指定福祉</a:t>
            </a:r>
            <a:r>
              <a:rPr lang="ja-JP" altLang="en-US" sz="2000" dirty="0" smtClean="0"/>
              <a:t>用具</a:t>
            </a:r>
            <a:r>
              <a:rPr lang="ja-JP" altLang="en-US" sz="2000" dirty="0"/>
              <a:t>貸与事業所若しくは指定特定福祉用具販売事業所の福祉用具専門相談員と連携し、福祉用具の貸与若しくは購入又は住宅改修等の浴室の環境整備に係る助言を行うこと</a:t>
            </a:r>
            <a:r>
              <a:rPr lang="ja-JP" altLang="en-US" sz="2000" dirty="0" smtClean="0"/>
              <a:t>。</a:t>
            </a:r>
            <a:endParaRPr lang="ja-JP" altLang="en-US" sz="2000" dirty="0"/>
          </a:p>
        </p:txBody>
      </p:sp>
    </p:spTree>
    <p:extLst>
      <p:ext uri="{BB962C8B-B14F-4D97-AF65-F5344CB8AC3E}">
        <p14:creationId xmlns:p14="http://schemas.microsoft.com/office/powerpoint/2010/main" val="28774314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7</a:t>
            </a:fld>
            <a:endParaRPr kumimoji="1" lang="ja-JP" altLang="en-US" dirty="0"/>
          </a:p>
        </p:txBody>
      </p:sp>
      <p:sp>
        <p:nvSpPr>
          <p:cNvPr id="7" name="タイトル 1"/>
          <p:cNvSpPr txBox="1">
            <a:spLocks/>
          </p:cNvSpPr>
          <p:nvPr/>
        </p:nvSpPr>
        <p:spPr>
          <a:xfrm>
            <a:off x="0" y="0"/>
            <a:ext cx="12192000" cy="468246"/>
          </a:xfrm>
          <a:prstGeom prst="rect">
            <a:avLst/>
          </a:prstGeom>
          <a:solidFill>
            <a:schemeClr val="accent1">
              <a:lumMod val="20000"/>
              <a:lumOff val="80000"/>
            </a:schemeClr>
          </a:solidFill>
          <a:ln w="25400">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２　令和６年度菊陽町所管介護サービス事業者等の運営指導結果</a:t>
            </a:r>
            <a:endParaRPr lang="ja-JP" altLang="en-US" sz="2400" b="1" dirty="0"/>
          </a:p>
        </p:txBody>
      </p:sp>
      <p:pic>
        <p:nvPicPr>
          <p:cNvPr id="8" name="図 7"/>
          <p:cNvPicPr>
            <a:picLocks noChangeAspect="1"/>
          </p:cNvPicPr>
          <p:nvPr/>
        </p:nvPicPr>
        <p:blipFill>
          <a:blip r:embed="rId4"/>
          <a:stretch>
            <a:fillRect/>
          </a:stretch>
        </p:blipFill>
        <p:spPr>
          <a:xfrm>
            <a:off x="788319" y="648034"/>
            <a:ext cx="10328860" cy="5844841"/>
          </a:xfrm>
          <a:prstGeom prst="rect">
            <a:avLst/>
          </a:prstGeom>
          <a:ln>
            <a:solidFill>
              <a:schemeClr val="tx1"/>
            </a:solidFill>
          </a:ln>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85977924"/>
      </p:ext>
    </p:extLst>
  </p:cSld>
  <p:clrMapOvr>
    <a:masterClrMapping/>
  </p:clrMapOvr>
  <mc:AlternateContent xmlns:mc="http://schemas.openxmlformats.org/markup-compatibility/2006" xmlns:p14="http://schemas.microsoft.com/office/powerpoint/2010/main">
    <mc:Choice Requires="p14">
      <p:transition spd="slow" p14:dur="2000" advTm="10824"/>
    </mc:Choice>
    <mc:Fallback xmlns="">
      <p:transition spd="slow" advTm="10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84369" y="6356350"/>
            <a:ext cx="2743200" cy="365125"/>
          </a:xfrm>
        </p:spPr>
        <p:txBody>
          <a:bodyPr/>
          <a:lstStyle/>
          <a:p>
            <a:fld id="{41D9830F-53EB-46B6-9EC0-C4C68F82A889}" type="slidenum">
              <a:rPr kumimoji="1" lang="ja-JP" altLang="en-US" smtClean="0"/>
              <a:t>70</a:t>
            </a:fld>
            <a:endParaRPr kumimoji="1" lang="ja-JP" altLang="en-US" dirty="0"/>
          </a:p>
        </p:txBody>
      </p:sp>
      <p:sp>
        <p:nvSpPr>
          <p:cNvPr id="3" name="正方形/長方形 2"/>
          <p:cNvSpPr/>
          <p:nvPr/>
        </p:nvSpPr>
        <p:spPr>
          <a:xfrm>
            <a:off x="0" y="9993"/>
            <a:ext cx="12192000" cy="5016758"/>
          </a:xfrm>
          <a:prstGeom prst="rect">
            <a:avLst/>
          </a:prstGeom>
        </p:spPr>
        <p:txBody>
          <a:bodyPr wrap="square">
            <a:spAutoFit/>
          </a:bodyPr>
          <a:lstStyle/>
          <a:p>
            <a:pPr marL="542925" indent="-176213"/>
            <a:endParaRPr lang="en-US" altLang="ja-JP" sz="2000" dirty="0" smtClean="0"/>
          </a:p>
          <a:p>
            <a:pPr marL="542925" indent="-176213"/>
            <a:endParaRPr lang="en-US" altLang="ja-JP" sz="2000" dirty="0"/>
          </a:p>
          <a:p>
            <a:pPr marL="542925" indent="-176213"/>
            <a:endParaRPr lang="en-US" altLang="ja-JP" sz="2000" dirty="0" smtClean="0"/>
          </a:p>
          <a:p>
            <a:pPr marL="542925" indent="-176213"/>
            <a:endParaRPr lang="en-US" altLang="ja-JP" sz="1200" dirty="0"/>
          </a:p>
          <a:p>
            <a:pPr marL="542925" indent="-176213"/>
            <a:r>
              <a:rPr lang="en-US" altLang="ja-JP" sz="2000" dirty="0" smtClean="0"/>
              <a:t>ⅱ</a:t>
            </a:r>
            <a:r>
              <a:rPr lang="ja-JP" altLang="en-US" sz="2000" dirty="0" smtClean="0"/>
              <a:t>）事業所</a:t>
            </a:r>
            <a:r>
              <a:rPr lang="ja-JP" altLang="en-US" sz="2000" dirty="0"/>
              <a:t>の機能訓練指導員、看護職員、介護職員、生活相談員その他の職種の者が共同して</a:t>
            </a:r>
            <a:r>
              <a:rPr lang="ja-JP" altLang="en-US" sz="2000" dirty="0" smtClean="0"/>
              <a:t>、利用者</a:t>
            </a:r>
            <a:r>
              <a:rPr lang="ja-JP" altLang="en-US" sz="2000" dirty="0"/>
              <a:t>の居宅を訪問し評価した者との連携の下で、利用者の身体の状況、訪問により把握した居宅の浴室の環境等を踏まえて個別の入浴計画を作成すること</a:t>
            </a:r>
            <a:r>
              <a:rPr lang="ja-JP" altLang="en-US" sz="2000" dirty="0" smtClean="0"/>
              <a:t>。</a:t>
            </a:r>
            <a:endParaRPr lang="en-US" altLang="ja-JP" sz="2000" dirty="0" smtClean="0"/>
          </a:p>
          <a:p>
            <a:pPr marL="722313" indent="-176213"/>
            <a:endParaRPr lang="en-US" altLang="ja-JP" sz="2000" dirty="0"/>
          </a:p>
          <a:p>
            <a:pPr marL="722313" indent="-176213"/>
            <a:endParaRPr lang="en-US" altLang="ja-JP" sz="2000" dirty="0" smtClean="0"/>
          </a:p>
          <a:p>
            <a:pPr marL="357188" indent="-176213"/>
            <a:endParaRPr lang="ja-JP" altLang="en-US" sz="2000" dirty="0"/>
          </a:p>
          <a:p>
            <a:pPr marL="542925" indent="-176213"/>
            <a:r>
              <a:rPr lang="en-US" altLang="ja-JP" sz="2000" dirty="0" smtClean="0"/>
              <a:t>ⅲ</a:t>
            </a:r>
            <a:r>
              <a:rPr lang="ja-JP" altLang="en-US" sz="2000" dirty="0" smtClean="0"/>
              <a:t>）</a:t>
            </a:r>
            <a:r>
              <a:rPr lang="en-US" altLang="ja-JP" sz="2000" dirty="0" smtClean="0"/>
              <a:t>ⅱ</a:t>
            </a:r>
            <a:r>
              <a:rPr lang="ja-JP" altLang="en-US" sz="2000" dirty="0" smtClean="0"/>
              <a:t>の</a:t>
            </a:r>
            <a:r>
              <a:rPr lang="ja-JP" altLang="en-US" sz="2000" dirty="0"/>
              <a:t>入浴計画に基づき、個浴（個別の入浴をいう）又は利用者の居宅の状況に近い環境（利用者の居宅の浴室の手すりの位置や、使用する浴槽の深さ及び高さ等に合わせて、当該事業所の浴室に福祉用具等を設置することにより、利用者の居宅の浴室の環境を再現しているものをいう。）で、入浴介助を行うこと</a:t>
            </a:r>
            <a:r>
              <a:rPr lang="ja-JP" altLang="en-US" sz="2000" dirty="0" smtClean="0"/>
              <a:t>。</a:t>
            </a:r>
            <a:endParaRPr lang="en-US" altLang="ja-JP" sz="2000" dirty="0" smtClean="0"/>
          </a:p>
          <a:p>
            <a:pPr marL="722313" indent="-176213"/>
            <a:endParaRPr lang="en-US" altLang="ja-JP" sz="2000" dirty="0" smtClean="0"/>
          </a:p>
          <a:p>
            <a:pPr marL="722313" indent="-722313"/>
            <a:endParaRPr lang="ja-JP" altLang="en-US" sz="2000" dirty="0"/>
          </a:p>
        </p:txBody>
      </p:sp>
      <p:sp>
        <p:nvSpPr>
          <p:cNvPr id="4" name="正方形/長方形 3"/>
          <p:cNvSpPr/>
          <p:nvPr/>
        </p:nvSpPr>
        <p:spPr>
          <a:xfrm>
            <a:off x="442914" y="4320383"/>
            <a:ext cx="11584656" cy="1938992"/>
          </a:xfrm>
          <a:prstGeom prst="rect">
            <a:avLst/>
          </a:prstGeom>
          <a:ln w="6350">
            <a:solidFill>
              <a:schemeClr val="tx1"/>
            </a:solidFill>
            <a:prstDash val="sysDot"/>
          </a:ln>
        </p:spPr>
        <p:txBody>
          <a:bodyPr wrap="square">
            <a:spAutoFit/>
          </a:bodyPr>
          <a:lstStyle/>
          <a:p>
            <a:r>
              <a:rPr lang="ja-JP" altLang="en-US" sz="2000" dirty="0"/>
              <a:t>問）入浴介助に関する研修とは具体的にはどのような内容が想定されるのか。</a:t>
            </a:r>
            <a:endParaRPr lang="en-US" altLang="ja-JP" sz="2000" dirty="0" smtClean="0"/>
          </a:p>
          <a:p>
            <a:pPr marL="352425" indent="-352425"/>
            <a:r>
              <a:rPr lang="ja-JP" altLang="en-US" sz="2000" dirty="0"/>
              <a:t>答</a:t>
            </a:r>
            <a:r>
              <a:rPr lang="ja-JP" altLang="en-US" sz="2000" dirty="0" smtClean="0"/>
              <a:t>）具体的</a:t>
            </a:r>
            <a:r>
              <a:rPr lang="ja-JP" altLang="en-US" sz="2000" dirty="0"/>
              <a:t>には、脱衣、洗髪、洗体、移乗、着衣など入浴に係る一連の動作</a:t>
            </a:r>
            <a:r>
              <a:rPr lang="ja-JP" altLang="en-US" sz="2000" dirty="0" smtClean="0"/>
              <a:t>において</a:t>
            </a:r>
            <a:r>
              <a:rPr lang="ja-JP" altLang="en-US" sz="2000" dirty="0"/>
              <a:t>介助対象者に必要な入浴介助技術や転倒防止、入浴事故防止のため</a:t>
            </a:r>
            <a:r>
              <a:rPr lang="ja-JP" altLang="en-US" sz="2000" dirty="0" smtClean="0"/>
              <a:t>のリスク</a:t>
            </a:r>
            <a:r>
              <a:rPr lang="ja-JP" altLang="en-US" sz="2000" dirty="0"/>
              <a:t>管理や安全管理等が挙げられるが、これらに限るものではない。</a:t>
            </a:r>
          </a:p>
          <a:p>
            <a:pPr marL="352425" indent="193675"/>
            <a:r>
              <a:rPr lang="ja-JP" altLang="en-US" sz="2000" dirty="0" smtClean="0"/>
              <a:t>なお</a:t>
            </a:r>
            <a:r>
              <a:rPr lang="ja-JP" altLang="en-US" sz="2000" dirty="0"/>
              <a:t>、これらの研修においては、内部研修・外部研修を問わず、入浴</a:t>
            </a:r>
            <a:r>
              <a:rPr lang="ja-JP" altLang="en-US" sz="2000" dirty="0" smtClean="0"/>
              <a:t>介助技術</a:t>
            </a:r>
            <a:r>
              <a:rPr lang="ja-JP" altLang="en-US" sz="2000" dirty="0"/>
              <a:t>の向上を図るため、継続的に研修の機会を確保されたい。</a:t>
            </a:r>
            <a:r>
              <a:rPr lang="ja-JP" altLang="en-US" sz="2000" dirty="0" smtClean="0"/>
              <a:t>　　　　　　　　　　　　</a:t>
            </a:r>
            <a:endParaRPr lang="ja-JP" altLang="en-US" sz="2000" dirty="0"/>
          </a:p>
        </p:txBody>
      </p:sp>
      <p:sp>
        <p:nvSpPr>
          <p:cNvPr id="6" name="正方形/長方形 5"/>
          <p:cNvSpPr/>
          <p:nvPr/>
        </p:nvSpPr>
        <p:spPr>
          <a:xfrm>
            <a:off x="700088" y="2111571"/>
            <a:ext cx="11327481" cy="734423"/>
          </a:xfrm>
          <a:prstGeom prst="rect">
            <a:avLst/>
          </a:prstGeom>
          <a:ln w="6350">
            <a:solidFill>
              <a:schemeClr val="tx1"/>
            </a:solidFill>
            <a:prstDash val="sysDot"/>
          </a:ln>
        </p:spPr>
        <p:txBody>
          <a:bodyPr wrap="square" tIns="72000" anchor="ctr" anchorCtr="0">
            <a:spAutoFit/>
          </a:bodyPr>
          <a:lstStyle/>
          <a:p>
            <a:pPr marL="185738" lvl="0" indent="-176213"/>
            <a:r>
              <a:rPr lang="en-US" altLang="ja-JP" sz="2000" dirty="0">
                <a:solidFill>
                  <a:prstClr val="black"/>
                </a:solidFill>
              </a:rPr>
              <a:t>※ </a:t>
            </a:r>
            <a:r>
              <a:rPr lang="ja-JP" altLang="en-US" sz="2000" dirty="0">
                <a:solidFill>
                  <a:prstClr val="black"/>
                </a:solidFill>
              </a:rPr>
              <a:t>個別の入浴計画に相当する内容を認知症対応型通所介護計画に記載する</a:t>
            </a:r>
            <a:r>
              <a:rPr lang="ja-JP" altLang="en-US" sz="2000" dirty="0" smtClean="0">
                <a:solidFill>
                  <a:prstClr val="black"/>
                </a:solidFill>
              </a:rPr>
              <a:t>ことを</a:t>
            </a:r>
            <a:r>
              <a:rPr lang="ja-JP" altLang="en-US" sz="2000" dirty="0">
                <a:solidFill>
                  <a:prstClr val="black"/>
                </a:solidFill>
              </a:rPr>
              <a:t>もって、個別の入浴計画の作成に代えることができる。</a:t>
            </a:r>
          </a:p>
        </p:txBody>
      </p:sp>
      <p:sp>
        <p:nvSpPr>
          <p:cNvPr id="5" name="正方形/長方形 4"/>
          <p:cNvSpPr/>
          <p:nvPr/>
        </p:nvSpPr>
        <p:spPr>
          <a:xfrm>
            <a:off x="700087" y="56761"/>
            <a:ext cx="11327481" cy="1015663"/>
          </a:xfrm>
          <a:prstGeom prst="rect">
            <a:avLst/>
          </a:prstGeom>
          <a:ln w="6350">
            <a:solidFill>
              <a:schemeClr val="tx1"/>
            </a:solidFill>
            <a:prstDash val="sysDot"/>
          </a:ln>
        </p:spPr>
        <p:txBody>
          <a:bodyPr wrap="square" anchor="ctr" anchorCtr="0">
            <a:spAutoFit/>
          </a:bodyPr>
          <a:lstStyle/>
          <a:p>
            <a:pPr marL="185738" lvl="0" indent="-185738"/>
            <a:r>
              <a:rPr lang="en-US" altLang="ja-JP" sz="2000" dirty="0" smtClean="0">
                <a:solidFill>
                  <a:prstClr val="black"/>
                </a:solidFill>
              </a:rPr>
              <a:t>※ </a:t>
            </a:r>
            <a:r>
              <a:rPr lang="ja-JP" altLang="en-US" sz="2000" dirty="0" smtClean="0">
                <a:solidFill>
                  <a:prstClr val="black"/>
                </a:solidFill>
              </a:rPr>
              <a:t>医師</a:t>
            </a:r>
            <a:r>
              <a:rPr lang="ja-JP" altLang="en-US" sz="2000" dirty="0">
                <a:solidFill>
                  <a:prstClr val="black"/>
                </a:solidFill>
              </a:rPr>
              <a:t>等による利用者の居宅への訪問が困難な場合には、医師等の指示の下、介護職員が利用者の居宅を訪問し、情報通信機器等を活用して把握した浴室における利用者の動作及び浴室の環境を踏まえ、医師等が評価及び助言</a:t>
            </a:r>
            <a:r>
              <a:rPr lang="ja-JP" altLang="en-US" sz="2000" dirty="0" smtClean="0">
                <a:solidFill>
                  <a:prstClr val="black"/>
                </a:solidFill>
              </a:rPr>
              <a:t>を行っても差し支えない。</a:t>
            </a:r>
            <a:endParaRPr lang="ja-JP" altLang="en-US" sz="2000" dirty="0">
              <a:solidFill>
                <a:prstClr val="black"/>
              </a:solidFill>
            </a:endParaRPr>
          </a:p>
        </p:txBody>
      </p:sp>
    </p:spTree>
    <p:extLst>
      <p:ext uri="{BB962C8B-B14F-4D97-AF65-F5344CB8AC3E}">
        <p14:creationId xmlns:p14="http://schemas.microsoft.com/office/powerpoint/2010/main" val="35562538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86874" y="6384925"/>
            <a:ext cx="2743200" cy="365125"/>
          </a:xfrm>
        </p:spPr>
        <p:txBody>
          <a:bodyPr/>
          <a:lstStyle/>
          <a:p>
            <a:fld id="{41D9830F-53EB-46B6-9EC0-C4C68F82A889}" type="slidenum">
              <a:rPr kumimoji="1" lang="ja-JP" altLang="en-US" smtClean="0"/>
              <a:t>71</a:t>
            </a:fld>
            <a:endParaRPr kumimoji="1" lang="ja-JP" altLang="en-US" dirty="0"/>
          </a:p>
        </p:txBody>
      </p:sp>
      <p:sp>
        <p:nvSpPr>
          <p:cNvPr id="3" name="正方形/長方形 2"/>
          <p:cNvSpPr/>
          <p:nvPr/>
        </p:nvSpPr>
        <p:spPr>
          <a:xfrm>
            <a:off x="0" y="14049"/>
            <a:ext cx="12192000" cy="7294305"/>
          </a:xfrm>
          <a:prstGeom prst="rect">
            <a:avLst/>
          </a:prstGeom>
        </p:spPr>
        <p:txBody>
          <a:bodyPr wrap="square">
            <a:spAutoFit/>
          </a:bodyPr>
          <a:lstStyle/>
          <a:p>
            <a:pPr marL="722313" indent="-722313"/>
            <a:r>
              <a:rPr lang="ja-JP" altLang="en-US" sz="2000" b="1" dirty="0" smtClean="0"/>
              <a:t>（３）</a:t>
            </a:r>
            <a:r>
              <a:rPr lang="ja-JP" altLang="en-US" sz="2000" b="1" dirty="0"/>
              <a:t>生活機能向上連携</a:t>
            </a:r>
            <a:r>
              <a:rPr lang="ja-JP" altLang="en-US" sz="2000" b="1" dirty="0" smtClean="0"/>
              <a:t>加算　</a:t>
            </a:r>
            <a:r>
              <a:rPr lang="ja-JP" altLang="en-US" sz="2000" dirty="0" smtClean="0"/>
              <a:t> </a:t>
            </a:r>
            <a:r>
              <a:rPr lang="ja-JP" altLang="en-US" sz="2000" dirty="0"/>
              <a:t>　</a:t>
            </a:r>
            <a:r>
              <a:rPr lang="en-US" altLang="ja-JP" sz="2000" dirty="0" smtClean="0"/>
              <a:t>※</a:t>
            </a:r>
            <a:r>
              <a:rPr lang="ja-JP" altLang="en-US" sz="2000" dirty="0" smtClean="0"/>
              <a:t>体制届が必要</a:t>
            </a:r>
            <a:endParaRPr lang="en-US" altLang="ja-JP" sz="2000" dirty="0" smtClean="0"/>
          </a:p>
          <a:p>
            <a:pPr marL="722313" indent="-722313"/>
            <a:r>
              <a:rPr lang="ja-JP" altLang="en-US" sz="2000" dirty="0"/>
              <a:t>　</a:t>
            </a:r>
            <a:r>
              <a:rPr lang="en-US" altLang="ja-JP" sz="2000" dirty="0" smtClean="0"/>
              <a:t>※ </a:t>
            </a:r>
            <a:r>
              <a:rPr lang="ja-JP" altLang="en-US" sz="2000" dirty="0" smtClean="0"/>
              <a:t>加算</a:t>
            </a:r>
            <a:r>
              <a:rPr lang="en-US" altLang="ja-JP" sz="2000" dirty="0" smtClean="0"/>
              <a:t>(Ⅰ)</a:t>
            </a:r>
            <a:r>
              <a:rPr lang="ja-JP" altLang="en-US" sz="2000" dirty="0" smtClean="0"/>
              <a:t>と</a:t>
            </a:r>
            <a:r>
              <a:rPr lang="en-US" altLang="ja-JP" sz="2000" dirty="0" smtClean="0"/>
              <a:t>(Ⅱ)</a:t>
            </a:r>
            <a:r>
              <a:rPr lang="ja-JP" altLang="en-US" sz="2000" dirty="0" smtClean="0"/>
              <a:t>は同時算定できない。</a:t>
            </a:r>
            <a:endParaRPr lang="en-US" altLang="ja-JP" sz="2000" dirty="0" smtClean="0"/>
          </a:p>
          <a:p>
            <a:pPr marL="722313" indent="-722313"/>
            <a:endParaRPr lang="en-US" altLang="ja-JP" sz="1000" dirty="0" smtClean="0"/>
          </a:p>
          <a:p>
            <a:r>
              <a:rPr lang="en-US" altLang="ja-JP" sz="2000" dirty="0" smtClean="0"/>
              <a:t>【</a:t>
            </a:r>
            <a:r>
              <a:rPr lang="ja-JP" altLang="en-US" sz="2000" dirty="0" smtClean="0"/>
              <a:t>生活</a:t>
            </a:r>
            <a:r>
              <a:rPr lang="ja-JP" altLang="en-US" sz="2000" dirty="0"/>
              <a:t>機能向上連携</a:t>
            </a:r>
            <a:r>
              <a:rPr lang="ja-JP" altLang="en-US" sz="2000" dirty="0" smtClean="0"/>
              <a:t>加算</a:t>
            </a:r>
            <a:r>
              <a:rPr lang="en-US" altLang="ja-JP" sz="2000" dirty="0" smtClean="0"/>
              <a:t>(Ⅰ)】</a:t>
            </a:r>
            <a:r>
              <a:rPr lang="ja-JP" altLang="en-US" sz="2000" dirty="0" smtClean="0"/>
              <a:t>　</a:t>
            </a:r>
            <a:r>
              <a:rPr lang="en-US" altLang="ja-JP" sz="2000" dirty="0" smtClean="0"/>
              <a:t>100</a:t>
            </a:r>
            <a:r>
              <a:rPr lang="ja-JP" altLang="en-US" sz="2000" dirty="0" smtClean="0"/>
              <a:t>単位／月（</a:t>
            </a:r>
            <a:r>
              <a:rPr lang="en-US" altLang="ja-JP" sz="2000" dirty="0" smtClean="0"/>
              <a:t>3</a:t>
            </a:r>
            <a:r>
              <a:rPr lang="ja-JP" altLang="en-US" sz="2000" dirty="0" smtClean="0"/>
              <a:t>月に</a:t>
            </a:r>
            <a:r>
              <a:rPr lang="en-US" altLang="ja-JP" sz="2000" dirty="0" smtClean="0"/>
              <a:t>1</a:t>
            </a:r>
            <a:r>
              <a:rPr lang="ja-JP" altLang="en-US" sz="2000" dirty="0" smtClean="0"/>
              <a:t>回を限度）</a:t>
            </a:r>
            <a:endParaRPr lang="en-US" altLang="ja-JP" sz="2000" dirty="0" smtClean="0"/>
          </a:p>
          <a:p>
            <a:pPr marL="185738"/>
            <a:r>
              <a:rPr lang="en-US" altLang="ja-JP" sz="2000" dirty="0" smtClean="0"/>
              <a:t>※ </a:t>
            </a:r>
            <a:r>
              <a:rPr lang="ja-JP" altLang="en-US" sz="2000" dirty="0"/>
              <a:t>個別機能訓練加算を算定している場合は、算定できない。</a:t>
            </a:r>
            <a:endParaRPr lang="en-US" altLang="ja-JP" sz="2000" dirty="0"/>
          </a:p>
          <a:p>
            <a:r>
              <a:rPr lang="ja-JP" altLang="en-US" sz="2000" dirty="0"/>
              <a:t>　</a:t>
            </a:r>
            <a:r>
              <a:rPr lang="ja-JP" altLang="en-US" sz="2000" dirty="0" smtClean="0"/>
              <a:t>以下</a:t>
            </a:r>
            <a:r>
              <a:rPr lang="ja-JP" altLang="en-US" sz="2000" dirty="0"/>
              <a:t>のいずれにも適合</a:t>
            </a:r>
            <a:r>
              <a:rPr lang="ja-JP" altLang="en-US" sz="2000" dirty="0" smtClean="0"/>
              <a:t>すること。</a:t>
            </a:r>
            <a:endParaRPr lang="ja-JP" altLang="en-US" sz="2000" dirty="0"/>
          </a:p>
          <a:p>
            <a:pPr marL="360363" indent="-180975"/>
            <a:r>
              <a:rPr lang="ja-JP" altLang="en-US" sz="2000" dirty="0" smtClean="0"/>
              <a:t>① 指定</a:t>
            </a:r>
            <a:r>
              <a:rPr lang="ja-JP" altLang="en-US" sz="2000" dirty="0"/>
              <a:t>訪問リハビリテーション事業所、指定通所リハビリテーション事業所又はリハビリテーションを実施している医療提供施設</a:t>
            </a:r>
            <a:r>
              <a:rPr lang="ja-JP" altLang="en-US" sz="2000" dirty="0" smtClean="0"/>
              <a:t>（病院にあっては、許可</a:t>
            </a:r>
            <a:r>
              <a:rPr lang="ja-JP" altLang="en-US" sz="2000" dirty="0"/>
              <a:t>病床数が</a:t>
            </a:r>
            <a:r>
              <a:rPr lang="en-US" altLang="ja-JP" sz="2000" dirty="0"/>
              <a:t>200</a:t>
            </a:r>
            <a:r>
              <a:rPr lang="ja-JP" altLang="en-US" sz="2000" dirty="0"/>
              <a:t>床未満</a:t>
            </a:r>
            <a:r>
              <a:rPr lang="ja-JP" altLang="en-US" sz="2000" dirty="0" smtClean="0"/>
              <a:t>のもの又</a:t>
            </a:r>
            <a:r>
              <a:rPr lang="ja-JP" altLang="en-US" sz="2000" dirty="0"/>
              <a:t>は当該病院を中心とした半径</a:t>
            </a:r>
            <a:r>
              <a:rPr lang="en-US" altLang="ja-JP" sz="2000" dirty="0" smtClean="0"/>
              <a:t>4km</a:t>
            </a:r>
            <a:r>
              <a:rPr lang="ja-JP" altLang="en-US" sz="2000" dirty="0" smtClean="0"/>
              <a:t>以内</a:t>
            </a:r>
            <a:r>
              <a:rPr lang="ja-JP" altLang="en-US" sz="2000" dirty="0"/>
              <a:t>に診療所が存在しないものに限る</a:t>
            </a:r>
            <a:r>
              <a:rPr lang="ja-JP" altLang="en-US" sz="2000" dirty="0" smtClean="0"/>
              <a:t>。以下同じ）</a:t>
            </a:r>
            <a:r>
              <a:rPr lang="ja-JP" altLang="en-US" sz="2000" dirty="0"/>
              <a:t>の理学療法士、作業療法士、言語聴覚士又は医師（以下「理学療法士等</a:t>
            </a:r>
            <a:r>
              <a:rPr lang="ja-JP" altLang="en-US" sz="2000" dirty="0" smtClean="0"/>
              <a:t>」）</a:t>
            </a:r>
            <a:r>
              <a:rPr lang="ja-JP" altLang="en-US" sz="2000" dirty="0"/>
              <a:t>の</a:t>
            </a:r>
            <a:r>
              <a:rPr lang="ja-JP" altLang="en-US" sz="2000" dirty="0" smtClean="0"/>
              <a:t>助言に</a:t>
            </a:r>
            <a:r>
              <a:rPr lang="ja-JP" altLang="en-US" sz="2000" dirty="0"/>
              <a:t>基づき、</a:t>
            </a:r>
            <a:r>
              <a:rPr lang="ja-JP" altLang="en-US" sz="2000" dirty="0" smtClean="0"/>
              <a:t>当該指定認知症対応型通所介護事業所</a:t>
            </a:r>
            <a:r>
              <a:rPr lang="ja-JP" altLang="en-US" sz="2000" dirty="0"/>
              <a:t>の機能訓練指導員、看護職員、介護職員、生活相談員その他の職種の者（以下「機能訓練指導員等</a:t>
            </a:r>
            <a:r>
              <a:rPr lang="ja-JP" altLang="en-US" sz="2000" dirty="0" smtClean="0"/>
              <a:t>」）</a:t>
            </a:r>
            <a:r>
              <a:rPr lang="ja-JP" altLang="en-US" sz="2000" dirty="0"/>
              <a:t>が共同</a:t>
            </a:r>
            <a:r>
              <a:rPr lang="ja-JP" altLang="en-US" sz="2000" dirty="0" smtClean="0"/>
              <a:t>して利用者</a:t>
            </a:r>
            <a:r>
              <a:rPr lang="ja-JP" altLang="en-US" sz="2000" dirty="0"/>
              <a:t>の</a:t>
            </a:r>
            <a:r>
              <a:rPr lang="ja-JP" altLang="en-US" sz="2000" dirty="0" smtClean="0"/>
              <a:t>身体状況</a:t>
            </a:r>
            <a:r>
              <a:rPr lang="ja-JP" altLang="en-US" sz="2000" dirty="0"/>
              <a:t>等の評価及び個別機能訓練</a:t>
            </a:r>
            <a:r>
              <a:rPr lang="ja-JP" altLang="en-US" sz="2000" dirty="0" smtClean="0"/>
              <a:t>計画（以下「計画」）を作成している。</a:t>
            </a:r>
            <a:endParaRPr lang="en-US" altLang="ja-JP" sz="2000" dirty="0" smtClean="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800" dirty="0" smtClean="0"/>
          </a:p>
          <a:p>
            <a:pPr marL="360363" indent="-180975"/>
            <a:endParaRPr lang="en-US" altLang="ja-JP" sz="2000" dirty="0" smtClean="0"/>
          </a:p>
        </p:txBody>
      </p:sp>
      <p:sp>
        <p:nvSpPr>
          <p:cNvPr id="4" name="正方形/長方形 3"/>
          <p:cNvSpPr/>
          <p:nvPr/>
        </p:nvSpPr>
        <p:spPr>
          <a:xfrm>
            <a:off x="460230" y="4624401"/>
            <a:ext cx="11515725" cy="2508379"/>
          </a:xfrm>
          <a:prstGeom prst="rect">
            <a:avLst/>
          </a:prstGeom>
          <a:ln w="6350">
            <a:solidFill>
              <a:schemeClr val="tx1"/>
            </a:solidFill>
            <a:prstDash val="sysDot"/>
          </a:ln>
        </p:spPr>
        <p:txBody>
          <a:bodyPr wrap="square" bIns="0" anchor="ctr" anchorCtr="0">
            <a:spAutoFit/>
          </a:bodyPr>
          <a:lstStyle/>
          <a:p>
            <a:pPr marL="271463" indent="-271463"/>
            <a:r>
              <a:rPr lang="en-US" altLang="ja-JP" sz="2000" dirty="0" smtClean="0"/>
              <a:t>※1 </a:t>
            </a:r>
            <a:r>
              <a:rPr lang="ja-JP" altLang="en-US" sz="2000" dirty="0" smtClean="0"/>
              <a:t>理学</a:t>
            </a:r>
            <a:r>
              <a:rPr lang="ja-JP" altLang="en-US" sz="2000" dirty="0"/>
              <a:t>療法士等は、機能訓練指導員等に対して、日常生活上の留意点、介護の工夫等に関する助言を行うこと。</a:t>
            </a:r>
            <a:endParaRPr lang="en-US" altLang="ja-JP" sz="2000" dirty="0"/>
          </a:p>
          <a:p>
            <a:pPr marL="271463" indent="-271463"/>
            <a:r>
              <a:rPr lang="en-US" altLang="ja-JP" sz="2000" dirty="0" smtClean="0"/>
              <a:t>※2 </a:t>
            </a:r>
            <a:r>
              <a:rPr lang="ja-JP" altLang="en-US" sz="2000" dirty="0"/>
              <a:t>計画の作成に当たっては、理学療法士等は、当該利用者の</a:t>
            </a:r>
            <a:r>
              <a:rPr lang="en-US" altLang="ja-JP" sz="2000" dirty="0" smtClean="0"/>
              <a:t>ADL(</a:t>
            </a:r>
            <a:r>
              <a:rPr lang="ja-JP" altLang="en-US" sz="2000" dirty="0" smtClean="0"/>
              <a:t>寝返り、起き上がり、移乗、歩行、着衣、入浴、排せつ等</a:t>
            </a:r>
            <a:r>
              <a:rPr lang="en-US" altLang="ja-JP" sz="2000" dirty="0" smtClean="0"/>
              <a:t>)</a:t>
            </a:r>
            <a:r>
              <a:rPr lang="ja-JP" altLang="en-US" sz="2000" dirty="0" err="1" smtClean="0"/>
              <a:t>、</a:t>
            </a:r>
            <a:r>
              <a:rPr lang="en-US" altLang="ja-JP" sz="2000" dirty="0" smtClean="0"/>
              <a:t>IADL(</a:t>
            </a:r>
            <a:r>
              <a:rPr lang="ja-JP" altLang="en-US" sz="2000" dirty="0" smtClean="0"/>
              <a:t>調理、掃除、買物、金銭管理、服薬状況等</a:t>
            </a:r>
            <a:r>
              <a:rPr lang="en-US" altLang="ja-JP" sz="2000" dirty="0" smtClean="0"/>
              <a:t>)</a:t>
            </a:r>
            <a:r>
              <a:rPr lang="ja-JP" altLang="en-US" sz="2000" dirty="0" smtClean="0"/>
              <a:t>に</a:t>
            </a:r>
            <a:r>
              <a:rPr lang="ja-JP" altLang="en-US" sz="2000" dirty="0"/>
              <a:t>関する状況について、それぞれの</a:t>
            </a:r>
            <a:r>
              <a:rPr lang="ja-JP" altLang="en-US" sz="2000" dirty="0" smtClean="0"/>
              <a:t>事業所又は医療</a:t>
            </a:r>
            <a:r>
              <a:rPr lang="ja-JP" altLang="en-US" sz="2000" dirty="0"/>
              <a:t>提供施設の場において把握し、又は、</a:t>
            </a:r>
            <a:r>
              <a:rPr lang="ja-JP" altLang="en-US" sz="2000" dirty="0" smtClean="0"/>
              <a:t>指定認知症対応型通所</a:t>
            </a:r>
            <a:r>
              <a:rPr lang="ja-JP" altLang="en-US" sz="2000" dirty="0"/>
              <a:t>介護事業所の機能訓練指導員等と連携して</a:t>
            </a:r>
            <a:r>
              <a:rPr lang="en-US" altLang="ja-JP" sz="2000" dirty="0"/>
              <a:t>ICT</a:t>
            </a:r>
            <a:r>
              <a:rPr lang="ja-JP" altLang="en-US" sz="2000" dirty="0"/>
              <a:t>を活用した動画やテレビ電話を用いて把握した上で、当該</a:t>
            </a:r>
            <a:r>
              <a:rPr lang="ja-JP" altLang="en-US" sz="2000" dirty="0" smtClean="0"/>
              <a:t>指定認知症対応型通所</a:t>
            </a:r>
            <a:r>
              <a:rPr lang="ja-JP" altLang="en-US" sz="2000" dirty="0"/>
              <a:t>介護事業所の機能訓練指導員等に助言を行うこと。</a:t>
            </a:r>
            <a:endParaRPr lang="en-US" altLang="ja-JP" sz="2000" dirty="0"/>
          </a:p>
          <a:p>
            <a:pPr marL="271463" indent="-271463"/>
            <a:endParaRPr lang="en-US" altLang="ja-JP" sz="2000" dirty="0"/>
          </a:p>
        </p:txBody>
      </p:sp>
      <p:sp>
        <p:nvSpPr>
          <p:cNvPr id="5" name="正方形/長方形 4"/>
          <p:cNvSpPr/>
          <p:nvPr/>
        </p:nvSpPr>
        <p:spPr>
          <a:xfrm>
            <a:off x="471055" y="3557409"/>
            <a:ext cx="11504900" cy="1032384"/>
          </a:xfrm>
          <a:prstGeom prst="rect">
            <a:avLst/>
          </a:prstGeom>
          <a:ln w="6350">
            <a:solidFill>
              <a:schemeClr val="tx1"/>
            </a:solidFill>
            <a:prstDash val="sysDot"/>
          </a:ln>
        </p:spPr>
        <p:txBody>
          <a:bodyPr wrap="square" tIns="72000" bIns="36000" anchor="ctr" anchorCtr="0">
            <a:spAutoFit/>
          </a:bodyPr>
          <a:lstStyle/>
          <a:p>
            <a:pPr marL="185738" lvl="0" indent="-185738"/>
            <a:r>
              <a:rPr lang="en-US" altLang="ja-JP" sz="2000" spc="-120" dirty="0" smtClean="0">
                <a:solidFill>
                  <a:prstClr val="black"/>
                </a:solidFill>
              </a:rPr>
              <a:t>【</a:t>
            </a:r>
            <a:r>
              <a:rPr lang="ja-JP" altLang="en-US" sz="2000" spc="-120" dirty="0" smtClean="0">
                <a:solidFill>
                  <a:prstClr val="black"/>
                </a:solidFill>
              </a:rPr>
              <a:t>リハビリテーションを実施している医療提供施設</a:t>
            </a:r>
            <a:r>
              <a:rPr lang="en-US" altLang="ja-JP" sz="2000" spc="-120" dirty="0" smtClean="0">
                <a:solidFill>
                  <a:prstClr val="black"/>
                </a:solidFill>
              </a:rPr>
              <a:t>】</a:t>
            </a:r>
          </a:p>
          <a:p>
            <a:pPr lvl="0" indent="179388"/>
            <a:r>
              <a:rPr lang="ja-JP" altLang="en-US" sz="2000" spc="-120" dirty="0">
                <a:solidFill>
                  <a:prstClr val="black"/>
                </a:solidFill>
              </a:rPr>
              <a:t>診療</a:t>
            </a:r>
            <a:r>
              <a:rPr lang="ja-JP" altLang="en-US" sz="2000" spc="-120" dirty="0" smtClean="0">
                <a:solidFill>
                  <a:prstClr val="black"/>
                </a:solidFill>
              </a:rPr>
              <a:t>報酬における疾患別リハビリテーション料の届出を行っている病院若しくは診療所又は介護老人保健施設若しくは介護医療院であること。</a:t>
            </a:r>
            <a:endParaRPr lang="en-US" altLang="ja-JP" sz="2000" spc="-120" dirty="0">
              <a:solidFill>
                <a:prstClr val="black"/>
              </a:solidFill>
            </a:endParaRPr>
          </a:p>
        </p:txBody>
      </p:sp>
    </p:spTree>
    <p:extLst>
      <p:ext uri="{BB962C8B-B14F-4D97-AF65-F5344CB8AC3E}">
        <p14:creationId xmlns:p14="http://schemas.microsoft.com/office/powerpoint/2010/main" val="25268948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84059"/>
            <a:ext cx="2743200" cy="365125"/>
          </a:xfrm>
        </p:spPr>
        <p:txBody>
          <a:bodyPr/>
          <a:lstStyle/>
          <a:p>
            <a:fld id="{41D9830F-53EB-46B6-9EC0-C4C68F82A889}" type="slidenum">
              <a:rPr kumimoji="1" lang="ja-JP" altLang="en-US" smtClean="0"/>
              <a:t>72</a:t>
            </a:fld>
            <a:endParaRPr kumimoji="1" lang="ja-JP" altLang="en-US"/>
          </a:p>
        </p:txBody>
      </p:sp>
      <p:sp>
        <p:nvSpPr>
          <p:cNvPr id="4" name="正方形/長方形 3"/>
          <p:cNvSpPr/>
          <p:nvPr/>
        </p:nvSpPr>
        <p:spPr>
          <a:xfrm>
            <a:off x="0" y="1991115"/>
            <a:ext cx="12192000" cy="3816429"/>
          </a:xfrm>
          <a:prstGeom prst="rect">
            <a:avLst/>
          </a:prstGeom>
        </p:spPr>
        <p:txBody>
          <a:bodyPr wrap="square">
            <a:spAutoFit/>
          </a:bodyPr>
          <a:lstStyle/>
          <a:p>
            <a:pPr marL="360363" indent="-174625"/>
            <a:r>
              <a:rPr lang="ja-JP" altLang="en-US" sz="2000" dirty="0"/>
              <a:t>② 計画に基づき、利用者の身体機能又は生活機能の向上を目的とする機能訓練の項目を準備し、機能</a:t>
            </a:r>
            <a:endParaRPr lang="en-US" altLang="ja-JP" sz="2000" dirty="0"/>
          </a:p>
          <a:p>
            <a:pPr marL="442913" lvl="0" indent="-85725"/>
            <a:r>
              <a:rPr lang="ja-JP" altLang="en-US" sz="2000" dirty="0"/>
              <a:t>訓練指導員等が、利用者の心身の状況に応じた機能訓練を適切に提供している。</a:t>
            </a:r>
          </a:p>
          <a:p>
            <a:pPr marL="360363" lvl="0" indent="-180975"/>
            <a:r>
              <a:rPr lang="ja-JP" altLang="en-US" sz="2000" dirty="0" smtClean="0"/>
              <a:t>③ </a:t>
            </a:r>
            <a:r>
              <a:rPr lang="ja-JP" altLang="en-US" sz="2000" dirty="0"/>
              <a:t>①の評価に基づき、計画の進捗状況を</a:t>
            </a:r>
            <a:r>
              <a:rPr lang="en-US" altLang="ja-JP" sz="2000" dirty="0"/>
              <a:t>3</a:t>
            </a:r>
            <a:r>
              <a:rPr lang="ja-JP" altLang="en-US" sz="2000" dirty="0"/>
              <a:t>月ごとに</a:t>
            </a:r>
            <a:r>
              <a:rPr lang="en-US" altLang="ja-JP" sz="2000" dirty="0"/>
              <a:t>1</a:t>
            </a:r>
            <a:r>
              <a:rPr lang="ja-JP" altLang="en-US" sz="2000" dirty="0"/>
              <a:t>回以上評価し、利用者又はその家族に対し、機能訓練の内容と計画の進捗</a:t>
            </a:r>
            <a:r>
              <a:rPr lang="ja-JP" altLang="en-US" sz="2000" dirty="0" smtClean="0"/>
              <a:t>状況等を</a:t>
            </a:r>
            <a:r>
              <a:rPr lang="ja-JP" altLang="en-US" sz="2000" dirty="0"/>
              <a:t>説明し、（テレビ電話装置等を活用しても可）し、必要に応じて訓練内容の見直し等を行っている</a:t>
            </a:r>
            <a:r>
              <a:rPr lang="ja-JP" altLang="en-US" sz="2000" dirty="0" smtClean="0"/>
              <a:t>。</a:t>
            </a:r>
            <a:endParaRPr lang="en-US" altLang="ja-JP" sz="2000" dirty="0" smtClean="0"/>
          </a:p>
          <a:p>
            <a:pPr marL="360363" lvl="0" indent="-180975"/>
            <a:endParaRPr lang="en-US" altLang="ja-JP" sz="2000" dirty="0"/>
          </a:p>
          <a:p>
            <a:pPr marL="360363" lvl="0" indent="-180975"/>
            <a:endParaRPr lang="en-US" altLang="ja-JP" sz="2000" dirty="0" smtClean="0"/>
          </a:p>
          <a:p>
            <a:pPr marL="360363" lvl="0" indent="-180975"/>
            <a:endParaRPr lang="en-US" altLang="ja-JP" sz="2000" dirty="0"/>
          </a:p>
          <a:p>
            <a:pPr marL="442913" indent="-442913">
              <a:tabLst>
                <a:tab pos="360363" algn="l"/>
              </a:tabLst>
            </a:pPr>
            <a:endParaRPr lang="en-US" altLang="ja-JP" sz="800" dirty="0" smtClean="0"/>
          </a:p>
          <a:p>
            <a:pPr marL="442913" indent="-442913">
              <a:tabLst>
                <a:tab pos="360363" algn="l"/>
              </a:tabLst>
            </a:pPr>
            <a:endParaRPr lang="en-US" altLang="ja-JP" sz="2000" dirty="0" smtClean="0"/>
          </a:p>
          <a:p>
            <a:pPr marL="442913" indent="-442913">
              <a:tabLst>
                <a:tab pos="360363" algn="l"/>
              </a:tabLst>
            </a:pPr>
            <a:endParaRPr lang="en-US" altLang="ja-JP" sz="1600" dirty="0" smtClean="0"/>
          </a:p>
          <a:p>
            <a:pPr marL="442913" indent="-442913">
              <a:tabLst>
                <a:tab pos="360363" algn="l"/>
              </a:tabLst>
            </a:pPr>
            <a:endParaRPr lang="en-US" altLang="ja-JP" sz="2000" dirty="0" smtClean="0"/>
          </a:p>
          <a:p>
            <a:pPr marL="442913" indent="-442913">
              <a:tabLst>
                <a:tab pos="360363" algn="l"/>
              </a:tabLst>
            </a:pPr>
            <a:endParaRPr lang="en-US" altLang="ja-JP" sz="800" dirty="0" smtClean="0"/>
          </a:p>
          <a:p>
            <a:pPr marL="442913" indent="-442913">
              <a:tabLst>
                <a:tab pos="360363" algn="l"/>
              </a:tabLst>
            </a:pPr>
            <a:endParaRPr lang="en-US" altLang="ja-JP" sz="1000" dirty="0"/>
          </a:p>
        </p:txBody>
      </p:sp>
      <p:sp>
        <p:nvSpPr>
          <p:cNvPr id="3" name="正方形/長方形 2"/>
          <p:cNvSpPr/>
          <p:nvPr/>
        </p:nvSpPr>
        <p:spPr>
          <a:xfrm>
            <a:off x="477057" y="3602028"/>
            <a:ext cx="11554802" cy="3160284"/>
          </a:xfrm>
          <a:prstGeom prst="rect">
            <a:avLst/>
          </a:prstGeom>
          <a:ln w="6350">
            <a:solidFill>
              <a:schemeClr val="tx1"/>
            </a:solidFill>
            <a:prstDash val="sysDot"/>
          </a:ln>
        </p:spPr>
        <p:txBody>
          <a:bodyPr wrap="square" bIns="36000" anchor="ctr" anchorCtr="0">
            <a:spAutoFit/>
          </a:bodyPr>
          <a:lstStyle/>
          <a:p>
            <a:pPr marL="180975" indent="-180975"/>
            <a:r>
              <a:rPr lang="en-US" altLang="ja-JP" sz="2000" dirty="0" smtClean="0"/>
              <a:t>※6 </a:t>
            </a:r>
            <a:r>
              <a:rPr lang="ja-JP" altLang="en-US" sz="2000" dirty="0" smtClean="0"/>
              <a:t>機能訓練指導員等は、各月における評価内容や目標の達成度合いについて、利用者又はその家族及び理学療法士等に報告・相談し、理学療法士等から必要な助言を受けた上で、必要に応じて当該利用者又はその家族の意向を確認の上、当該利用者の</a:t>
            </a:r>
            <a:r>
              <a:rPr lang="en-US" altLang="ja-JP" sz="2000" dirty="0" smtClean="0"/>
              <a:t>ADL</a:t>
            </a:r>
            <a:r>
              <a:rPr lang="ja-JP" altLang="en-US" sz="2000" dirty="0" smtClean="0"/>
              <a:t>や</a:t>
            </a:r>
            <a:r>
              <a:rPr lang="en-US" altLang="ja-JP" sz="2000" dirty="0" smtClean="0"/>
              <a:t>IADL</a:t>
            </a:r>
            <a:r>
              <a:rPr lang="ja-JP" altLang="en-US" sz="2000" dirty="0" smtClean="0"/>
              <a:t>の改善状況を踏まえた目標の見直しや訓練内容の変更など適切な対応を行うこと。</a:t>
            </a:r>
            <a:endParaRPr lang="en-US" altLang="ja-JP" sz="2000" dirty="0" smtClean="0"/>
          </a:p>
          <a:p>
            <a:pPr marL="180975" indent="-180975"/>
            <a:r>
              <a:rPr lang="en-US" altLang="ja-JP" sz="2000" dirty="0" smtClean="0"/>
              <a:t>※</a:t>
            </a:r>
            <a:r>
              <a:rPr lang="en-US" altLang="ja-JP" sz="2000" dirty="0"/>
              <a:t>7</a:t>
            </a:r>
            <a:r>
              <a:rPr lang="ja-JP" altLang="en-US" sz="2000" dirty="0" smtClean="0"/>
              <a:t> </a:t>
            </a:r>
            <a:r>
              <a:rPr lang="ja-JP" altLang="en-US" sz="2000" dirty="0"/>
              <a:t>機能訓練に関する記録（実施時間、訓練内容、担当者等）は利用者ごとに保管され、常に当該事業所の機能訓練指導員等により閲覧が可能であるようにすること。</a:t>
            </a:r>
          </a:p>
          <a:p>
            <a:pPr marL="180975" lvl="0" indent="-180975"/>
            <a:r>
              <a:rPr lang="en-US" altLang="ja-JP" sz="2000" dirty="0" smtClean="0">
                <a:solidFill>
                  <a:prstClr val="black"/>
                </a:solidFill>
              </a:rPr>
              <a:t>※8 </a:t>
            </a:r>
            <a:r>
              <a:rPr lang="ja-JP" altLang="en-US" sz="2000" dirty="0">
                <a:solidFill>
                  <a:prstClr val="black"/>
                </a:solidFill>
              </a:rPr>
              <a:t>計画に基づき個別機能訓練を提供した初回の月に限り算定する。</a:t>
            </a:r>
            <a:endParaRPr lang="en-US" altLang="ja-JP" sz="2000" dirty="0">
              <a:solidFill>
                <a:prstClr val="black"/>
              </a:solidFill>
            </a:endParaRPr>
          </a:p>
          <a:p>
            <a:pPr marL="180975" lvl="0" indent="-180975"/>
            <a:r>
              <a:rPr lang="en-US" altLang="ja-JP" sz="2000" dirty="0" smtClean="0">
                <a:solidFill>
                  <a:prstClr val="black"/>
                </a:solidFill>
              </a:rPr>
              <a:t>※9 </a:t>
            </a:r>
            <a:r>
              <a:rPr lang="ja-JP" altLang="en-US" sz="2000" dirty="0">
                <a:solidFill>
                  <a:prstClr val="black"/>
                </a:solidFill>
              </a:rPr>
              <a:t>①の助言に基づき、計画を見直した場合には、本加算を再度算定することは可能であるが、利用者の</a:t>
            </a:r>
            <a:r>
              <a:rPr lang="ja-JP" altLang="en-US" sz="2000" dirty="0" smtClean="0">
                <a:solidFill>
                  <a:prstClr val="black"/>
                </a:solidFill>
              </a:rPr>
              <a:t>急性増悪等</a:t>
            </a:r>
            <a:r>
              <a:rPr lang="ja-JP" altLang="en-US" sz="2000" dirty="0">
                <a:solidFill>
                  <a:prstClr val="black"/>
                </a:solidFill>
              </a:rPr>
              <a:t>により計画を見直した場合を除き、計画に基づき個別機能訓練を提供した初回の月の翌月及び翌々月は本加算を算定しない。</a:t>
            </a:r>
            <a:endParaRPr lang="en-US" altLang="ja-JP" sz="2000" dirty="0">
              <a:solidFill>
                <a:prstClr val="black"/>
              </a:solidFill>
            </a:endParaRPr>
          </a:p>
        </p:txBody>
      </p:sp>
      <p:sp>
        <p:nvSpPr>
          <p:cNvPr id="7" name="正方形/長方形 6"/>
          <p:cNvSpPr/>
          <p:nvPr/>
        </p:nvSpPr>
        <p:spPr>
          <a:xfrm>
            <a:off x="496595" y="-352469"/>
            <a:ext cx="11515725" cy="2273306"/>
          </a:xfrm>
          <a:prstGeom prst="rect">
            <a:avLst/>
          </a:prstGeom>
          <a:ln w="6350">
            <a:solidFill>
              <a:schemeClr val="tx1"/>
            </a:solidFill>
            <a:prstDash val="sysDot"/>
          </a:ln>
        </p:spPr>
        <p:txBody>
          <a:bodyPr wrap="square" bIns="36000" anchor="ctr" anchorCtr="0">
            <a:spAutoFit/>
          </a:bodyPr>
          <a:lstStyle/>
          <a:p>
            <a:pPr marL="271463" indent="-271463"/>
            <a:endParaRPr lang="en-US" altLang="ja-JP" sz="2000" dirty="0" smtClean="0"/>
          </a:p>
          <a:p>
            <a:pPr marL="271463" indent="-271463"/>
            <a:r>
              <a:rPr lang="en-US" altLang="ja-JP" sz="2000" dirty="0"/>
              <a:t>※3 </a:t>
            </a:r>
            <a:r>
              <a:rPr lang="ja-JP" altLang="en-US" sz="2000" dirty="0"/>
              <a:t>計画には、利用者ごとにその目標、実施時間、実施方法等の内容を記載しなければならない。</a:t>
            </a:r>
            <a:endParaRPr lang="en-US" altLang="ja-JP" sz="2000" dirty="0"/>
          </a:p>
          <a:p>
            <a:pPr marL="271463" indent="-271463"/>
            <a:r>
              <a:rPr lang="en-US" altLang="ja-JP" sz="2000" dirty="0" smtClean="0"/>
              <a:t>※4 </a:t>
            </a:r>
            <a:r>
              <a:rPr lang="ja-JP" altLang="en-US" sz="2000" dirty="0" smtClean="0"/>
              <a:t>計画における目標</a:t>
            </a:r>
            <a:r>
              <a:rPr lang="ja-JP" altLang="en-US" sz="2000" dirty="0"/>
              <a:t>については、利用者又はその家族の意向及び利用者を担当する介護支援専門員の意見も</a:t>
            </a:r>
            <a:r>
              <a:rPr lang="ja-JP" altLang="en-US" sz="2000" dirty="0" smtClean="0"/>
              <a:t>踏まえ</a:t>
            </a:r>
            <a:r>
              <a:rPr lang="ja-JP" altLang="en-US" sz="2000" dirty="0"/>
              <a:t>策定することとし、利用者の意欲の向上につながるよう、段階的な目標を設定するなど可能な限り具体的かつ分かりやすい目標とすること</a:t>
            </a:r>
            <a:r>
              <a:rPr lang="ja-JP" altLang="en-US" sz="2000" dirty="0" smtClean="0"/>
              <a:t>。</a:t>
            </a:r>
            <a:endParaRPr lang="en-US" altLang="ja-JP" sz="2000" dirty="0" smtClean="0"/>
          </a:p>
          <a:p>
            <a:pPr marL="271463" indent="-271463"/>
            <a:r>
              <a:rPr lang="en-US" altLang="ja-JP" sz="2000" dirty="0" smtClean="0"/>
              <a:t>※5 </a:t>
            </a:r>
            <a:r>
              <a:rPr lang="ja-JP" altLang="en-US" sz="2000" dirty="0" smtClean="0"/>
              <a:t>計画に相当する内容を認知症対応型通所介護計画の中に記載する場合には、その内容をもって計画の作成に代えることができる。</a:t>
            </a:r>
            <a:endParaRPr lang="en-US" altLang="ja-JP" sz="2000" dirty="0"/>
          </a:p>
        </p:txBody>
      </p:sp>
    </p:spTree>
    <p:extLst>
      <p:ext uri="{BB962C8B-B14F-4D97-AF65-F5344CB8AC3E}">
        <p14:creationId xmlns:p14="http://schemas.microsoft.com/office/powerpoint/2010/main" val="211745141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10675" y="6370637"/>
            <a:ext cx="2743200" cy="365125"/>
          </a:xfrm>
        </p:spPr>
        <p:txBody>
          <a:bodyPr/>
          <a:lstStyle/>
          <a:p>
            <a:fld id="{41D9830F-53EB-46B6-9EC0-C4C68F82A889}" type="slidenum">
              <a:rPr kumimoji="1" lang="ja-JP" altLang="en-US" smtClean="0"/>
              <a:t>73</a:t>
            </a:fld>
            <a:endParaRPr kumimoji="1" lang="ja-JP" altLang="en-US" dirty="0"/>
          </a:p>
        </p:txBody>
      </p:sp>
      <p:sp>
        <p:nvSpPr>
          <p:cNvPr id="3" name="正方形/長方形 2"/>
          <p:cNvSpPr/>
          <p:nvPr/>
        </p:nvSpPr>
        <p:spPr>
          <a:xfrm>
            <a:off x="0" y="0"/>
            <a:ext cx="12192000" cy="7725192"/>
          </a:xfrm>
          <a:prstGeom prst="rect">
            <a:avLst/>
          </a:prstGeom>
        </p:spPr>
        <p:txBody>
          <a:bodyPr wrap="square">
            <a:spAutoFit/>
          </a:bodyPr>
          <a:lstStyle/>
          <a:p>
            <a:pPr marL="442913" lvl="0" indent="-442913">
              <a:tabLst>
                <a:tab pos="360363" algn="l"/>
              </a:tabLst>
            </a:pPr>
            <a:r>
              <a:rPr lang="en-US" altLang="ja-JP" sz="2000" dirty="0">
                <a:solidFill>
                  <a:prstClr val="black"/>
                </a:solidFill>
              </a:rPr>
              <a:t>【</a:t>
            </a:r>
            <a:r>
              <a:rPr lang="ja-JP" altLang="en-US" sz="2000" dirty="0">
                <a:solidFill>
                  <a:prstClr val="black"/>
                </a:solidFill>
              </a:rPr>
              <a:t>生活機能向上連携加算</a:t>
            </a:r>
            <a:r>
              <a:rPr lang="en-US" altLang="ja-JP" sz="2000" dirty="0">
                <a:solidFill>
                  <a:prstClr val="black"/>
                </a:solidFill>
              </a:rPr>
              <a:t>(Ⅱ)】</a:t>
            </a:r>
            <a:r>
              <a:rPr lang="ja-JP" altLang="en-US" sz="2000" dirty="0">
                <a:solidFill>
                  <a:prstClr val="black"/>
                </a:solidFill>
              </a:rPr>
              <a:t>　</a:t>
            </a:r>
            <a:r>
              <a:rPr lang="en-US" altLang="ja-JP" sz="2000" dirty="0">
                <a:solidFill>
                  <a:prstClr val="black"/>
                </a:solidFill>
              </a:rPr>
              <a:t>200</a:t>
            </a:r>
            <a:r>
              <a:rPr lang="ja-JP" altLang="en-US" sz="2000" dirty="0">
                <a:solidFill>
                  <a:prstClr val="black"/>
                </a:solidFill>
              </a:rPr>
              <a:t>単位／月（個別機能訓練加算を算定している場合は</a:t>
            </a:r>
            <a:r>
              <a:rPr lang="en-US" altLang="ja-JP" sz="2000" dirty="0">
                <a:solidFill>
                  <a:prstClr val="black"/>
                </a:solidFill>
              </a:rPr>
              <a:t>100</a:t>
            </a:r>
            <a:r>
              <a:rPr lang="ja-JP" altLang="en-US" sz="2000" dirty="0">
                <a:solidFill>
                  <a:prstClr val="black"/>
                </a:solidFill>
              </a:rPr>
              <a:t>単位／月）</a:t>
            </a:r>
          </a:p>
          <a:p>
            <a:pPr marL="442913" lvl="0" indent="-263525">
              <a:tabLst>
                <a:tab pos="360363" algn="l"/>
              </a:tabLst>
            </a:pPr>
            <a:r>
              <a:rPr lang="ja-JP" altLang="en-US" sz="2000" dirty="0">
                <a:solidFill>
                  <a:prstClr val="black"/>
                </a:solidFill>
              </a:rPr>
              <a:t>以下のいずれにも適合すること。</a:t>
            </a:r>
          </a:p>
          <a:p>
            <a:pPr marL="442913" lvl="0" indent="-263525">
              <a:tabLst>
                <a:tab pos="360363" algn="l"/>
              </a:tabLst>
            </a:pPr>
            <a:r>
              <a:rPr lang="ja-JP" altLang="en-US" sz="2000" dirty="0">
                <a:solidFill>
                  <a:prstClr val="black"/>
                </a:solidFill>
              </a:rPr>
              <a:t>① 指定訪問リハビリテーション事業所、指定通所リハビリテーション事業所又はリハビリテーションを実施している医療提供施設の理学療法士等が、</a:t>
            </a:r>
            <a:r>
              <a:rPr lang="ja-JP" altLang="en-US" sz="2000" dirty="0" smtClean="0">
                <a:solidFill>
                  <a:prstClr val="black"/>
                </a:solidFill>
              </a:rPr>
              <a:t>当該認知症対応型通所</a:t>
            </a:r>
            <a:r>
              <a:rPr lang="ja-JP" altLang="en-US" sz="2000" dirty="0">
                <a:solidFill>
                  <a:prstClr val="black"/>
                </a:solidFill>
              </a:rPr>
              <a:t>介護事業所を</a:t>
            </a:r>
            <a:r>
              <a:rPr lang="ja-JP" altLang="en-US" sz="2000" u="sng" dirty="0">
                <a:solidFill>
                  <a:prstClr val="black"/>
                </a:solidFill>
              </a:rPr>
              <a:t>訪問し、</a:t>
            </a:r>
            <a:r>
              <a:rPr lang="ja-JP" altLang="en-US" sz="2000" dirty="0">
                <a:solidFill>
                  <a:prstClr val="black"/>
                </a:solidFill>
              </a:rPr>
              <a:t>当該事業所 の機能訓練指導員等が共同して利用者の身体状況等の評価及び個別機能訓練計画（以下「計画」）を作成している。</a:t>
            </a:r>
            <a:endParaRPr lang="en-US" altLang="ja-JP" sz="2000" dirty="0">
              <a:solidFill>
                <a:prstClr val="black"/>
              </a:solidFill>
            </a:endParaRPr>
          </a:p>
          <a:p>
            <a:pPr marL="442913" lvl="0" indent="-263525">
              <a:tabLst>
                <a:tab pos="360363" algn="l"/>
              </a:tabLst>
            </a:pPr>
            <a:endParaRPr lang="en-US" altLang="ja-JP" sz="2000" dirty="0">
              <a:solidFill>
                <a:prstClr val="black"/>
              </a:solidFill>
            </a:endParaRPr>
          </a:p>
          <a:p>
            <a:pPr marL="442913" lvl="0" indent="-263525">
              <a:tabLst>
                <a:tab pos="360363" algn="l"/>
              </a:tabLst>
            </a:pPr>
            <a:endParaRPr lang="en-US" altLang="ja-JP" sz="1200" dirty="0">
              <a:solidFill>
                <a:prstClr val="black"/>
              </a:solidFill>
            </a:endParaRPr>
          </a:p>
          <a:p>
            <a:pPr marL="442913" lvl="0" indent="-263525">
              <a:tabLst>
                <a:tab pos="360363" algn="l"/>
              </a:tabLst>
            </a:pPr>
            <a:endParaRPr lang="en-US" altLang="ja-JP" sz="2000" dirty="0" smtClean="0">
              <a:solidFill>
                <a:prstClr val="black"/>
              </a:solidFill>
            </a:endParaRPr>
          </a:p>
          <a:p>
            <a:pPr marL="442913" lvl="0" indent="-263525">
              <a:tabLst>
                <a:tab pos="360363" algn="l"/>
              </a:tabLst>
            </a:pPr>
            <a:endParaRPr lang="en-US" altLang="ja-JP" sz="2000" dirty="0" smtClean="0">
              <a:solidFill>
                <a:prstClr val="black"/>
              </a:solidFill>
            </a:endParaRPr>
          </a:p>
          <a:p>
            <a:pPr marL="442913" lvl="0" indent="-263525">
              <a:tabLst>
                <a:tab pos="360363" algn="l"/>
              </a:tabLst>
            </a:pPr>
            <a:endParaRPr lang="en-US" altLang="ja-JP" sz="2000" dirty="0">
              <a:solidFill>
                <a:prstClr val="black"/>
              </a:solidFill>
            </a:endParaRPr>
          </a:p>
          <a:p>
            <a:pPr marL="442913" lvl="0" indent="-263525">
              <a:tabLst>
                <a:tab pos="360363" algn="l"/>
              </a:tabLst>
            </a:pPr>
            <a:endParaRPr lang="en-US" altLang="ja-JP" sz="2000" dirty="0" smtClean="0">
              <a:solidFill>
                <a:prstClr val="black"/>
              </a:solidFill>
            </a:endParaRPr>
          </a:p>
          <a:p>
            <a:pPr marL="442913" lvl="0" indent="-263525">
              <a:tabLst>
                <a:tab pos="360363" algn="l"/>
              </a:tabLst>
            </a:pPr>
            <a:endParaRPr lang="en-US" altLang="ja-JP" sz="800" dirty="0" smtClean="0">
              <a:solidFill>
                <a:prstClr val="black"/>
              </a:solidFill>
            </a:endParaRPr>
          </a:p>
          <a:p>
            <a:pPr marL="442913" lvl="0" indent="-263525">
              <a:tabLst>
                <a:tab pos="360363" algn="l"/>
              </a:tabLst>
            </a:pPr>
            <a:r>
              <a:rPr lang="ja-JP" altLang="en-US" sz="2000" dirty="0" smtClean="0">
                <a:solidFill>
                  <a:prstClr val="black"/>
                </a:solidFill>
              </a:rPr>
              <a:t>② </a:t>
            </a:r>
            <a:r>
              <a:rPr lang="ja-JP" altLang="en-US" sz="2000" dirty="0">
                <a:solidFill>
                  <a:prstClr val="black"/>
                </a:solidFill>
              </a:rPr>
              <a:t>計画に基づき、利用者の身体機能又は生活機能の向上を目的とする機能訓練の項目を準備し、機能訓練指導員等が利用者の心身の状況に応じた機能訓練を適切に提供している</a:t>
            </a:r>
            <a:r>
              <a:rPr lang="ja-JP" altLang="en-US" sz="2000" dirty="0" smtClean="0">
                <a:solidFill>
                  <a:prstClr val="black"/>
                </a:solidFill>
              </a:rPr>
              <a:t>。</a:t>
            </a:r>
            <a:endParaRPr lang="en-US" altLang="ja-JP" sz="2000" dirty="0" smtClean="0">
              <a:solidFill>
                <a:prstClr val="black"/>
              </a:solidFill>
            </a:endParaRPr>
          </a:p>
          <a:p>
            <a:pPr marL="442913" indent="-263525">
              <a:tabLst>
                <a:tab pos="360363" algn="l"/>
              </a:tabLst>
            </a:pPr>
            <a:r>
              <a:rPr lang="ja-JP" altLang="en-US" sz="2000" dirty="0" smtClean="0"/>
              <a:t>③ </a:t>
            </a:r>
            <a:r>
              <a:rPr lang="ja-JP" altLang="en-US" sz="2000" dirty="0"/>
              <a:t>①の評価に基づき、計画の進捗状況等を</a:t>
            </a:r>
            <a:r>
              <a:rPr lang="en-US" altLang="ja-JP" sz="2000" dirty="0"/>
              <a:t>3</a:t>
            </a:r>
            <a:r>
              <a:rPr lang="ja-JP" altLang="en-US" sz="2000" dirty="0"/>
              <a:t>月ごとに</a:t>
            </a:r>
            <a:r>
              <a:rPr lang="en-US" altLang="ja-JP" sz="2000" dirty="0"/>
              <a:t>1</a:t>
            </a:r>
            <a:r>
              <a:rPr lang="ja-JP" altLang="en-US" sz="2000" dirty="0"/>
              <a:t>回以上評価し、利用者又はその家族に対し、機能</a:t>
            </a:r>
            <a:r>
              <a:rPr lang="ja-JP" altLang="en-US" sz="2000" dirty="0">
                <a:solidFill>
                  <a:prstClr val="black"/>
                </a:solidFill>
              </a:rPr>
              <a:t>訓練の内容と計画の進捗状況等を説明し、必要に応じて訓練内容の見直し等を行っている。</a:t>
            </a:r>
            <a:endParaRPr lang="en-US" altLang="ja-JP" sz="2000" dirty="0">
              <a:solidFill>
                <a:prstClr val="black"/>
              </a:solidFill>
            </a:endParaRPr>
          </a:p>
          <a:p>
            <a:pPr marL="442913" indent="-263525">
              <a:tabLst>
                <a:tab pos="360363" algn="l"/>
              </a:tabLst>
            </a:pPr>
            <a:endParaRPr lang="en-US" altLang="ja-JP" sz="2000" dirty="0" smtClean="0">
              <a:solidFill>
                <a:prstClr val="black"/>
              </a:solidFill>
            </a:endParaRPr>
          </a:p>
          <a:p>
            <a:pPr marL="442913" indent="-263525">
              <a:tabLst>
                <a:tab pos="360363" algn="l"/>
              </a:tabLst>
            </a:pPr>
            <a:endParaRPr lang="en-US" altLang="ja-JP" sz="2000" dirty="0">
              <a:solidFill>
                <a:prstClr val="black"/>
              </a:solidFill>
            </a:endParaRPr>
          </a:p>
          <a:p>
            <a:pPr marL="442913" indent="-263525">
              <a:tabLst>
                <a:tab pos="360363" algn="l"/>
              </a:tabLst>
            </a:pPr>
            <a:endParaRPr lang="en-US" altLang="ja-JP" sz="2000" dirty="0" smtClean="0">
              <a:solidFill>
                <a:prstClr val="black"/>
              </a:solidFill>
            </a:endParaRPr>
          </a:p>
          <a:p>
            <a:pPr marL="442913" indent="-263525">
              <a:tabLst>
                <a:tab pos="360363" algn="l"/>
              </a:tabLst>
            </a:pPr>
            <a:endParaRPr lang="en-US" altLang="ja-JP" sz="2000" dirty="0">
              <a:solidFill>
                <a:prstClr val="black"/>
              </a:solidFill>
            </a:endParaRPr>
          </a:p>
          <a:p>
            <a:pPr marL="442913" indent="-263525">
              <a:tabLst>
                <a:tab pos="360363" algn="l"/>
              </a:tabLst>
            </a:pPr>
            <a:endParaRPr lang="en-US" altLang="ja-JP" sz="1600" dirty="0" smtClean="0">
              <a:solidFill>
                <a:prstClr val="black"/>
              </a:solidFill>
            </a:endParaRPr>
          </a:p>
          <a:p>
            <a:pPr marL="442913" indent="-263525">
              <a:tabLst>
                <a:tab pos="360363" algn="l"/>
              </a:tabLst>
            </a:pPr>
            <a:endParaRPr lang="en-US" altLang="ja-JP" sz="2000" dirty="0" smtClean="0">
              <a:solidFill>
                <a:prstClr val="black"/>
              </a:solidFill>
            </a:endParaRPr>
          </a:p>
          <a:p>
            <a:pPr marL="442913" indent="-263525">
              <a:tabLst>
                <a:tab pos="360363" algn="l"/>
              </a:tabLst>
            </a:pPr>
            <a:endParaRPr lang="en-US" altLang="ja-JP" sz="2000" dirty="0">
              <a:solidFill>
                <a:prstClr val="black"/>
              </a:solidFill>
            </a:endParaRPr>
          </a:p>
          <a:p>
            <a:pPr marL="442913" indent="-263525">
              <a:tabLst>
                <a:tab pos="360363" algn="l"/>
              </a:tabLst>
            </a:pPr>
            <a:endParaRPr lang="en-US" altLang="ja-JP" sz="2000" dirty="0" smtClean="0">
              <a:solidFill>
                <a:prstClr val="black"/>
              </a:solidFill>
            </a:endParaRPr>
          </a:p>
          <a:p>
            <a:pPr marL="442913" indent="-263525">
              <a:tabLst>
                <a:tab pos="360363" algn="l"/>
              </a:tabLst>
            </a:pPr>
            <a:endParaRPr lang="en-US" altLang="ja-JP" sz="2000" dirty="0">
              <a:solidFill>
                <a:prstClr val="black"/>
              </a:solidFill>
            </a:endParaRPr>
          </a:p>
        </p:txBody>
      </p:sp>
      <p:sp>
        <p:nvSpPr>
          <p:cNvPr id="4" name="正方形/長方形 3"/>
          <p:cNvSpPr/>
          <p:nvPr/>
        </p:nvSpPr>
        <p:spPr>
          <a:xfrm>
            <a:off x="533725" y="1875746"/>
            <a:ext cx="11525359" cy="688256"/>
          </a:xfrm>
          <a:prstGeom prst="rect">
            <a:avLst/>
          </a:prstGeom>
          <a:ln w="6350">
            <a:solidFill>
              <a:schemeClr val="tx1"/>
            </a:solidFill>
            <a:prstDash val="sysDot"/>
          </a:ln>
        </p:spPr>
        <p:txBody>
          <a:bodyPr wrap="square" tIns="72000" bIns="0" anchor="ctr" anchorCtr="0">
            <a:spAutoFit/>
          </a:bodyPr>
          <a:lstStyle/>
          <a:p>
            <a:pPr marL="185738" lvl="0" indent="-185738"/>
            <a:r>
              <a:rPr lang="en-US" altLang="ja-JP" sz="2000" dirty="0">
                <a:solidFill>
                  <a:prstClr val="black"/>
                </a:solidFill>
              </a:rPr>
              <a:t>※ </a:t>
            </a:r>
            <a:r>
              <a:rPr lang="ja-JP" altLang="en-US" sz="2000" dirty="0" smtClean="0">
                <a:solidFill>
                  <a:prstClr val="black"/>
                </a:solidFill>
              </a:rPr>
              <a:t>理学</a:t>
            </a:r>
            <a:r>
              <a:rPr lang="ja-JP" altLang="en-US" sz="2000" dirty="0">
                <a:solidFill>
                  <a:prstClr val="black"/>
                </a:solidFill>
              </a:rPr>
              <a:t>療法士等は、機能訓練指導員等に対し、日常生活上の留意点、介護の工夫等に関する助言を行うこと</a:t>
            </a:r>
            <a:r>
              <a:rPr lang="ja-JP" altLang="en-US" sz="2000" dirty="0" smtClean="0">
                <a:solidFill>
                  <a:prstClr val="black"/>
                </a:solidFill>
              </a:rPr>
              <a:t>。</a:t>
            </a:r>
            <a:endParaRPr lang="en-US" altLang="ja-JP" sz="2000" dirty="0">
              <a:solidFill>
                <a:prstClr val="black"/>
              </a:solidFill>
            </a:endParaRPr>
          </a:p>
        </p:txBody>
      </p:sp>
      <p:sp>
        <p:nvSpPr>
          <p:cNvPr id="5" name="正方形/長方形 4"/>
          <p:cNvSpPr/>
          <p:nvPr/>
        </p:nvSpPr>
        <p:spPr>
          <a:xfrm>
            <a:off x="528638" y="2617878"/>
            <a:ext cx="11530446" cy="1032384"/>
          </a:xfrm>
          <a:prstGeom prst="rect">
            <a:avLst/>
          </a:prstGeom>
          <a:ln w="6350">
            <a:solidFill>
              <a:schemeClr val="tx1"/>
            </a:solidFill>
            <a:prstDash val="sysDot"/>
          </a:ln>
        </p:spPr>
        <p:txBody>
          <a:bodyPr wrap="square" tIns="72000" bIns="36000" anchor="ctr" anchorCtr="0">
            <a:spAutoFit/>
          </a:bodyPr>
          <a:lstStyle/>
          <a:p>
            <a:pPr marL="185738" lvl="0" indent="-185738"/>
            <a:r>
              <a:rPr lang="en-US" altLang="ja-JP" sz="2000" spc="-120" dirty="0" smtClean="0">
                <a:solidFill>
                  <a:prstClr val="black"/>
                </a:solidFill>
              </a:rPr>
              <a:t>【</a:t>
            </a:r>
            <a:r>
              <a:rPr lang="ja-JP" altLang="en-US" sz="2000" spc="-120" dirty="0" smtClean="0">
                <a:solidFill>
                  <a:prstClr val="black"/>
                </a:solidFill>
              </a:rPr>
              <a:t>リハビリテーションを実施している医療提供施設</a:t>
            </a:r>
            <a:r>
              <a:rPr lang="en-US" altLang="ja-JP" sz="2000" spc="-120" dirty="0" smtClean="0">
                <a:solidFill>
                  <a:prstClr val="black"/>
                </a:solidFill>
              </a:rPr>
              <a:t>】</a:t>
            </a:r>
          </a:p>
          <a:p>
            <a:pPr lvl="0" indent="179388"/>
            <a:r>
              <a:rPr lang="ja-JP" altLang="en-US" sz="2000" spc="-120" dirty="0">
                <a:solidFill>
                  <a:prstClr val="black"/>
                </a:solidFill>
              </a:rPr>
              <a:t>診療</a:t>
            </a:r>
            <a:r>
              <a:rPr lang="ja-JP" altLang="en-US" sz="2000" spc="-120" dirty="0" smtClean="0">
                <a:solidFill>
                  <a:prstClr val="black"/>
                </a:solidFill>
              </a:rPr>
              <a:t>報酬における疾患別リハビリテーション料の届出を行っている病院若しくは診療所又は介護老人保健施設若しくは介護医療院であること。</a:t>
            </a:r>
            <a:endParaRPr lang="en-US" altLang="ja-JP" sz="2000" spc="-120" dirty="0">
              <a:solidFill>
                <a:prstClr val="black"/>
              </a:solidFill>
            </a:endParaRPr>
          </a:p>
        </p:txBody>
      </p:sp>
      <p:sp>
        <p:nvSpPr>
          <p:cNvPr id="6" name="正方形/長方形 5"/>
          <p:cNvSpPr/>
          <p:nvPr/>
        </p:nvSpPr>
        <p:spPr>
          <a:xfrm>
            <a:off x="528638" y="4911070"/>
            <a:ext cx="11530446" cy="2246769"/>
          </a:xfrm>
          <a:prstGeom prst="rect">
            <a:avLst/>
          </a:prstGeom>
          <a:ln w="6350">
            <a:solidFill>
              <a:schemeClr val="tx1"/>
            </a:solidFill>
            <a:prstDash val="sysDot"/>
          </a:ln>
        </p:spPr>
        <p:txBody>
          <a:bodyPr wrap="square" anchor="ctr" anchorCtr="0">
            <a:spAutoFit/>
          </a:bodyPr>
          <a:lstStyle/>
          <a:p>
            <a:pPr marL="180975" lvl="0" indent="-180975"/>
            <a:r>
              <a:rPr lang="en-US" altLang="ja-JP" sz="2000" dirty="0">
                <a:solidFill>
                  <a:prstClr val="black"/>
                </a:solidFill>
              </a:rPr>
              <a:t>※ </a:t>
            </a:r>
            <a:r>
              <a:rPr lang="ja-JP" altLang="en-US" sz="2000" dirty="0">
                <a:solidFill>
                  <a:prstClr val="black"/>
                </a:solidFill>
              </a:rPr>
              <a:t>機能訓練指導員等は、各月における評価内容や目標の達成度合いについて、利用者又はその家族及び理学療法士等に報告・相談し、理学療法士等から必要な助言を受けた上で、必要に応じて当該利用者又はその家族の意向を確認の上、当該利用者の</a:t>
            </a:r>
            <a:r>
              <a:rPr lang="en-US" altLang="ja-JP" sz="2000" dirty="0">
                <a:solidFill>
                  <a:prstClr val="black"/>
                </a:solidFill>
              </a:rPr>
              <a:t>ADL</a:t>
            </a:r>
            <a:r>
              <a:rPr lang="ja-JP" altLang="en-US" sz="2000" dirty="0">
                <a:solidFill>
                  <a:prstClr val="black"/>
                </a:solidFill>
              </a:rPr>
              <a:t>や</a:t>
            </a:r>
            <a:r>
              <a:rPr lang="en-US" altLang="ja-JP" sz="2000" dirty="0">
                <a:solidFill>
                  <a:prstClr val="black"/>
                </a:solidFill>
              </a:rPr>
              <a:t>IADL</a:t>
            </a:r>
            <a:r>
              <a:rPr lang="ja-JP" altLang="en-US" sz="2000" dirty="0">
                <a:solidFill>
                  <a:prstClr val="black"/>
                </a:solidFill>
              </a:rPr>
              <a:t>の改善状況を踏まえた目標の見直しや訓練内容の変更など適切な対応を行うこと</a:t>
            </a:r>
            <a:r>
              <a:rPr lang="ja-JP" altLang="en-US" sz="2000" dirty="0" smtClean="0">
                <a:solidFill>
                  <a:prstClr val="black"/>
                </a:solidFill>
              </a:rPr>
              <a:t>。</a:t>
            </a:r>
            <a:endParaRPr lang="en-US" altLang="ja-JP" sz="2000" dirty="0" smtClean="0">
              <a:solidFill>
                <a:prstClr val="black"/>
              </a:solidFill>
            </a:endParaRPr>
          </a:p>
          <a:p>
            <a:pPr marL="180975" lvl="0" indent="-180975"/>
            <a:r>
              <a:rPr lang="en-US" altLang="ja-JP" sz="2000" dirty="0" smtClean="0">
                <a:solidFill>
                  <a:prstClr val="black"/>
                </a:solidFill>
              </a:rPr>
              <a:t>※ </a:t>
            </a:r>
            <a:r>
              <a:rPr lang="ja-JP" altLang="en-US" sz="2000" dirty="0" smtClean="0">
                <a:solidFill>
                  <a:prstClr val="black"/>
                </a:solidFill>
              </a:rPr>
              <a:t>理学療法士等は、</a:t>
            </a:r>
            <a:r>
              <a:rPr lang="en-US" altLang="ja-JP" sz="2000" dirty="0">
                <a:solidFill>
                  <a:prstClr val="black"/>
                </a:solidFill>
              </a:rPr>
              <a:t>3</a:t>
            </a:r>
            <a:r>
              <a:rPr lang="ja-JP" altLang="en-US" sz="2000" dirty="0" smtClean="0">
                <a:solidFill>
                  <a:prstClr val="black"/>
                </a:solidFill>
              </a:rPr>
              <a:t>月に</a:t>
            </a:r>
            <a:r>
              <a:rPr lang="en-US" altLang="ja-JP" sz="2000" dirty="0" smtClean="0">
                <a:solidFill>
                  <a:prstClr val="black"/>
                </a:solidFill>
              </a:rPr>
              <a:t>1</a:t>
            </a:r>
            <a:r>
              <a:rPr lang="ja-JP" altLang="en-US" sz="2000" dirty="0" smtClean="0">
                <a:solidFill>
                  <a:prstClr val="black"/>
                </a:solidFill>
              </a:rPr>
              <a:t>回以上指定認知症対応型通所介護事業所を訪問し、機能訓練指導員等と</a:t>
            </a:r>
            <a:r>
              <a:rPr lang="ja-JP" altLang="en-US" sz="2000" dirty="0">
                <a:solidFill>
                  <a:prstClr val="black"/>
                </a:solidFill>
              </a:rPr>
              <a:t>共同で個別機能訓練の進捗状況等について評価した上で、機能訓練指導員等が、利用者又は</a:t>
            </a:r>
            <a:r>
              <a:rPr lang="ja-JP" altLang="en-US" sz="2000" dirty="0" smtClean="0">
                <a:solidFill>
                  <a:prstClr val="black"/>
                </a:solidFill>
              </a:rPr>
              <a:t>その</a:t>
            </a:r>
            <a:endParaRPr lang="en-US" altLang="ja-JP" sz="2000" dirty="0" smtClean="0">
              <a:solidFill>
                <a:prstClr val="black"/>
              </a:solidFill>
            </a:endParaRPr>
          </a:p>
          <a:p>
            <a:pPr marL="180975" lvl="0" indent="-180975"/>
            <a:endParaRPr lang="en-US" altLang="ja-JP" sz="2000" dirty="0">
              <a:solidFill>
                <a:prstClr val="black"/>
              </a:solidFill>
            </a:endParaRPr>
          </a:p>
        </p:txBody>
      </p:sp>
    </p:spTree>
    <p:extLst>
      <p:ext uri="{BB962C8B-B14F-4D97-AF65-F5344CB8AC3E}">
        <p14:creationId xmlns:p14="http://schemas.microsoft.com/office/powerpoint/2010/main" val="12961138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1036" y="6384059"/>
            <a:ext cx="2743200" cy="365125"/>
          </a:xfrm>
        </p:spPr>
        <p:txBody>
          <a:bodyPr/>
          <a:lstStyle/>
          <a:p>
            <a:fld id="{41D9830F-53EB-46B6-9EC0-C4C68F82A889}" type="slidenum">
              <a:rPr kumimoji="1" lang="ja-JP" altLang="en-US" smtClean="0"/>
              <a:t>74</a:t>
            </a:fld>
            <a:endParaRPr kumimoji="1" lang="ja-JP" altLang="en-US" dirty="0"/>
          </a:p>
        </p:txBody>
      </p:sp>
      <p:sp>
        <p:nvSpPr>
          <p:cNvPr id="3" name="正方形/長方形 2"/>
          <p:cNvSpPr/>
          <p:nvPr/>
        </p:nvSpPr>
        <p:spPr>
          <a:xfrm>
            <a:off x="0" y="1643168"/>
            <a:ext cx="12192001" cy="3477875"/>
          </a:xfrm>
          <a:prstGeom prst="rect">
            <a:avLst/>
          </a:prstGeom>
        </p:spPr>
        <p:txBody>
          <a:bodyPr wrap="square">
            <a:spAutoFit/>
          </a:bodyPr>
          <a:lstStyle/>
          <a:p>
            <a:pPr marL="442913" indent="-442913">
              <a:tabLst>
                <a:tab pos="360363" algn="l"/>
              </a:tabLst>
            </a:pPr>
            <a:r>
              <a:rPr lang="ja-JP" altLang="en-US" sz="2000" b="1" dirty="0" smtClean="0">
                <a:solidFill>
                  <a:prstClr val="black"/>
                </a:solidFill>
              </a:rPr>
              <a:t>（４</a:t>
            </a:r>
            <a:r>
              <a:rPr lang="ja-JP" altLang="en-US" sz="2000" b="1" dirty="0">
                <a:solidFill>
                  <a:prstClr val="black"/>
                </a:solidFill>
              </a:rPr>
              <a:t>）個別機能訓練加算</a:t>
            </a:r>
            <a:r>
              <a:rPr lang="ja-JP" altLang="en-US" sz="2000" dirty="0">
                <a:solidFill>
                  <a:prstClr val="black"/>
                </a:solidFill>
              </a:rPr>
              <a:t>　　</a:t>
            </a:r>
            <a:r>
              <a:rPr lang="en-US" altLang="ja-JP" sz="2000" dirty="0">
                <a:solidFill>
                  <a:prstClr val="black"/>
                </a:solidFill>
              </a:rPr>
              <a:t>※</a:t>
            </a:r>
            <a:r>
              <a:rPr lang="ja-JP" altLang="en-US" sz="2000" dirty="0">
                <a:solidFill>
                  <a:prstClr val="black"/>
                </a:solidFill>
              </a:rPr>
              <a:t>体制届が必要</a:t>
            </a:r>
            <a:endParaRPr lang="en-US" altLang="ja-JP" sz="2000" dirty="0">
              <a:solidFill>
                <a:prstClr val="black"/>
              </a:solidFill>
            </a:endParaRPr>
          </a:p>
          <a:p>
            <a:pPr marL="263525" indent="-263525">
              <a:tabLst>
                <a:tab pos="263525" algn="l"/>
              </a:tabLst>
            </a:pPr>
            <a:r>
              <a:rPr lang="en-US" altLang="ja-JP" sz="2000" dirty="0" smtClean="0">
                <a:solidFill>
                  <a:prstClr val="black"/>
                </a:solidFill>
              </a:rPr>
              <a:t>【</a:t>
            </a:r>
            <a:r>
              <a:rPr lang="ja-JP" altLang="en-US" sz="2000" dirty="0" smtClean="0"/>
              <a:t>個別機能訓練加算</a:t>
            </a:r>
            <a:r>
              <a:rPr lang="en-US" altLang="ja-JP" sz="2000" dirty="0" smtClean="0"/>
              <a:t>(Ⅰ)</a:t>
            </a:r>
            <a:r>
              <a:rPr lang="ja-JP" altLang="en-US" sz="2000" dirty="0" smtClean="0"/>
              <a:t> </a:t>
            </a:r>
            <a:r>
              <a:rPr lang="en-US" altLang="ja-JP" sz="2000" dirty="0" smtClean="0">
                <a:solidFill>
                  <a:prstClr val="black"/>
                </a:solidFill>
              </a:rPr>
              <a:t>】</a:t>
            </a:r>
            <a:r>
              <a:rPr lang="ja-JP" altLang="en-US" sz="2000" dirty="0" smtClean="0">
                <a:solidFill>
                  <a:prstClr val="black"/>
                </a:solidFill>
              </a:rPr>
              <a:t>　</a:t>
            </a:r>
            <a:r>
              <a:rPr lang="en-US" altLang="ja-JP" sz="2000" dirty="0" smtClean="0">
                <a:solidFill>
                  <a:prstClr val="black"/>
                </a:solidFill>
              </a:rPr>
              <a:t>27</a:t>
            </a:r>
            <a:r>
              <a:rPr lang="ja-JP" altLang="en-US" sz="2000" dirty="0" smtClean="0">
                <a:solidFill>
                  <a:prstClr val="black"/>
                </a:solidFill>
              </a:rPr>
              <a:t>単位／日</a:t>
            </a:r>
            <a:endParaRPr lang="en-US" altLang="ja-JP" sz="2000" dirty="0" smtClean="0">
              <a:solidFill>
                <a:prstClr val="black"/>
              </a:solidFill>
            </a:endParaRPr>
          </a:p>
          <a:p>
            <a:pPr marL="271463" lvl="0" indent="171450">
              <a:tabLst>
                <a:tab pos="360363" algn="l"/>
              </a:tabLst>
            </a:pPr>
            <a:r>
              <a:rPr lang="ja-JP" altLang="en-US" sz="2000" dirty="0" smtClean="0"/>
              <a:t>サービス提供を行う時間帯に</a:t>
            </a:r>
            <a:r>
              <a:rPr lang="en-US" altLang="ja-JP" sz="2000" dirty="0" smtClean="0"/>
              <a:t>1</a:t>
            </a:r>
            <a:r>
              <a:rPr lang="ja-JP" altLang="en-US" sz="2000" dirty="0" smtClean="0"/>
              <a:t>日</a:t>
            </a:r>
            <a:r>
              <a:rPr lang="en-US" altLang="ja-JP" sz="2000" dirty="0" smtClean="0"/>
              <a:t>120</a:t>
            </a:r>
            <a:r>
              <a:rPr lang="ja-JP" altLang="en-US" sz="2000" dirty="0" smtClean="0"/>
              <a:t>分以上、専ら機能訓練指導員の職務に従事する理学療法士、作業療法士、言語聴覚士、看護職員、柔道整復師、あん摩マッサージ指圧師、はり師又はきゅう師（</a:t>
            </a:r>
            <a:r>
              <a:rPr lang="en-US" altLang="ja-JP" sz="2000" dirty="0" smtClean="0">
                <a:solidFill>
                  <a:prstClr val="black"/>
                </a:solidFill>
              </a:rPr>
              <a:t>※</a:t>
            </a:r>
            <a:r>
              <a:rPr lang="ja-JP" altLang="en-US" sz="2000" dirty="0" smtClean="0">
                <a:solidFill>
                  <a:prstClr val="black"/>
                </a:solidFill>
              </a:rPr>
              <a:t>はり師又はきゅう師は、理学療法士、作業療法士、言語聴覚士、看護職員、柔道整復師又はあん摩マッサージ指圧師の資格を有する機能訓練指導員を配置した事業所で</a:t>
            </a:r>
            <a:r>
              <a:rPr lang="en-US" altLang="ja-JP" sz="2000" dirty="0" smtClean="0">
                <a:solidFill>
                  <a:prstClr val="black"/>
                </a:solidFill>
              </a:rPr>
              <a:t>6</a:t>
            </a:r>
            <a:r>
              <a:rPr lang="ja-JP" altLang="en-US" sz="2000" dirty="0" smtClean="0">
                <a:solidFill>
                  <a:prstClr val="black"/>
                </a:solidFill>
              </a:rPr>
              <a:t>月以上機能訓練指導に従事した経験を有する者に限る。</a:t>
            </a:r>
            <a:r>
              <a:rPr lang="en-US" altLang="ja-JP" sz="2000" dirty="0" smtClean="0">
                <a:solidFill>
                  <a:prstClr val="black"/>
                </a:solidFill>
              </a:rPr>
              <a:t>)</a:t>
            </a:r>
            <a:r>
              <a:rPr lang="ja-JP" altLang="en-US" sz="2000" dirty="0" smtClean="0"/>
              <a:t>以下「理学療法士等」という。）</a:t>
            </a:r>
            <a:r>
              <a:rPr lang="ja-JP" altLang="en-US" sz="2000" dirty="0"/>
              <a:t>を</a:t>
            </a:r>
            <a:r>
              <a:rPr lang="en-US" altLang="ja-JP" sz="2000" dirty="0"/>
              <a:t>1</a:t>
            </a:r>
            <a:r>
              <a:rPr lang="ja-JP" altLang="en-US" sz="2000" dirty="0"/>
              <a:t>名以上</a:t>
            </a:r>
            <a:r>
              <a:rPr lang="ja-JP" altLang="en-US" sz="2000" dirty="0" smtClean="0"/>
              <a:t>配置し、</a:t>
            </a:r>
            <a:r>
              <a:rPr lang="ja-JP" altLang="en-US" sz="2000" dirty="0"/>
              <a:t>機能訓練指導員、看護職員、介護職員、生活相談員その他の職種の者が共同して、利用者ごとに個別機能訓練計画を（以下「計画」）作成し、当該計画に基づき、計画的に機能訓練を行って</a:t>
            </a:r>
            <a:r>
              <a:rPr lang="ja-JP" altLang="en-US" sz="2000" dirty="0" smtClean="0"/>
              <a:t>いる場合に算定する。</a:t>
            </a:r>
            <a:endParaRPr lang="en-US" altLang="ja-JP" sz="800" dirty="0" smtClean="0">
              <a:solidFill>
                <a:prstClr val="black"/>
              </a:solidFill>
            </a:endParaRPr>
          </a:p>
          <a:p>
            <a:pPr marL="442913" indent="-179388"/>
            <a:endParaRPr lang="en-US" altLang="ja-JP" sz="2000" dirty="0"/>
          </a:p>
          <a:p>
            <a:pPr marL="442913" indent="-179388"/>
            <a:endParaRPr lang="en-US" altLang="ja-JP" sz="2000" dirty="0" smtClean="0"/>
          </a:p>
        </p:txBody>
      </p:sp>
      <p:sp>
        <p:nvSpPr>
          <p:cNvPr id="6" name="正方形/長方形 5"/>
          <p:cNvSpPr/>
          <p:nvPr/>
        </p:nvSpPr>
        <p:spPr>
          <a:xfrm>
            <a:off x="402432" y="4574692"/>
            <a:ext cx="11671803" cy="2571267"/>
          </a:xfrm>
          <a:prstGeom prst="rect">
            <a:avLst/>
          </a:prstGeom>
          <a:ln w="6350">
            <a:solidFill>
              <a:schemeClr val="tx1"/>
            </a:solidFill>
            <a:prstDash val="sysDot"/>
          </a:ln>
        </p:spPr>
        <p:txBody>
          <a:bodyPr wrap="square" tIns="72000" bIns="36000" anchor="ctr" anchorCtr="0">
            <a:spAutoFit/>
          </a:bodyPr>
          <a:lstStyle/>
          <a:p>
            <a:pPr marL="180975" indent="-180975"/>
            <a:r>
              <a:rPr lang="en-US" altLang="ja-JP" sz="2000" dirty="0">
                <a:solidFill>
                  <a:prstClr val="black"/>
                </a:solidFill>
              </a:rPr>
              <a:t>※ </a:t>
            </a:r>
            <a:r>
              <a:rPr lang="ja-JP" altLang="en-US" sz="2000" dirty="0" smtClean="0">
                <a:solidFill>
                  <a:prstClr val="black"/>
                </a:solidFill>
              </a:rPr>
              <a:t>例えば、</a:t>
            </a:r>
            <a:r>
              <a:rPr lang="en-US" altLang="ja-JP" sz="2000" dirty="0" smtClean="0">
                <a:solidFill>
                  <a:prstClr val="black"/>
                </a:solidFill>
              </a:rPr>
              <a:t>1</a:t>
            </a:r>
            <a:r>
              <a:rPr lang="ja-JP" altLang="en-US" sz="2000" dirty="0" smtClean="0">
                <a:solidFill>
                  <a:prstClr val="black"/>
                </a:solidFill>
              </a:rPr>
              <a:t>週間のうち特定の曜日だけ理学療法士等を配置している場合は、その曜日において理学療法士等から直接機能訓練の提供を受けた利用者のみが当該加算の算定対象となる。</a:t>
            </a:r>
            <a:endParaRPr lang="en-US" altLang="ja-JP" sz="2000" dirty="0" smtClean="0">
              <a:solidFill>
                <a:prstClr val="black"/>
              </a:solidFill>
            </a:endParaRPr>
          </a:p>
          <a:p>
            <a:pPr marL="180975" indent="4763"/>
            <a:r>
              <a:rPr lang="ja-JP" altLang="en-US" sz="2000" dirty="0" smtClean="0">
                <a:solidFill>
                  <a:prstClr val="black"/>
                </a:solidFill>
              </a:rPr>
              <a:t>この</a:t>
            </a:r>
            <a:r>
              <a:rPr lang="ja-JP" altLang="en-US" sz="2000" dirty="0">
                <a:solidFill>
                  <a:prstClr val="black"/>
                </a:solidFill>
              </a:rPr>
              <a:t>場合</a:t>
            </a:r>
            <a:r>
              <a:rPr lang="ja-JP" altLang="en-US" sz="2000" dirty="0" smtClean="0">
                <a:solidFill>
                  <a:prstClr val="black"/>
                </a:solidFill>
              </a:rPr>
              <a:t>、</a:t>
            </a:r>
            <a:r>
              <a:rPr lang="ja-JP" altLang="en-US" sz="2000" dirty="0">
                <a:solidFill>
                  <a:prstClr val="black"/>
                </a:solidFill>
              </a:rPr>
              <a:t>当該</a:t>
            </a:r>
            <a:r>
              <a:rPr lang="ja-JP" altLang="en-US" sz="2000" dirty="0" smtClean="0">
                <a:solidFill>
                  <a:prstClr val="black"/>
                </a:solidFill>
              </a:rPr>
              <a:t>加算を算定できる人員体制を確保している曜日があらかじめ</a:t>
            </a:r>
            <a:r>
              <a:rPr lang="ja-JP" altLang="en-US" sz="2000" dirty="0">
                <a:solidFill>
                  <a:prstClr val="black"/>
                </a:solidFill>
              </a:rPr>
              <a:t>定められ、利用者や居宅介護支援事業者に周知されている必要がある</a:t>
            </a:r>
            <a:r>
              <a:rPr lang="ja-JP" altLang="en-US" sz="2000" dirty="0" smtClean="0">
                <a:solidFill>
                  <a:prstClr val="black"/>
                </a:solidFill>
              </a:rPr>
              <a:t>。</a:t>
            </a:r>
            <a:endParaRPr lang="en-US" altLang="ja-JP" sz="2000" dirty="0" smtClean="0">
              <a:solidFill>
                <a:prstClr val="black"/>
              </a:solidFill>
            </a:endParaRPr>
          </a:p>
          <a:p>
            <a:pPr marL="180975" indent="-180975"/>
            <a:r>
              <a:rPr lang="en-US" altLang="ja-JP" sz="2000" dirty="0">
                <a:solidFill>
                  <a:prstClr val="black"/>
                </a:solidFill>
              </a:rPr>
              <a:t>※ </a:t>
            </a:r>
            <a:r>
              <a:rPr lang="ja-JP" altLang="en-US" sz="2000" dirty="0" smtClean="0">
                <a:solidFill>
                  <a:prstClr val="black"/>
                </a:solidFill>
              </a:rPr>
              <a:t>当該事業所</a:t>
            </a:r>
            <a:r>
              <a:rPr lang="ja-JP" altLang="en-US" sz="2000" dirty="0">
                <a:solidFill>
                  <a:prstClr val="black"/>
                </a:solidFill>
              </a:rPr>
              <a:t>の看護職員が当該加算に</a:t>
            </a:r>
            <a:r>
              <a:rPr lang="ja-JP" altLang="en-US" sz="2000" dirty="0" smtClean="0">
                <a:solidFill>
                  <a:prstClr val="black"/>
                </a:solidFill>
              </a:rPr>
              <a:t>係る理学療法士等の</a:t>
            </a:r>
            <a:r>
              <a:rPr lang="ja-JP" altLang="en-US" sz="2000" dirty="0">
                <a:solidFill>
                  <a:prstClr val="black"/>
                </a:solidFill>
              </a:rPr>
              <a:t>職務に従事する場合には、当該職務の時間は</a:t>
            </a:r>
            <a:r>
              <a:rPr lang="ja-JP" altLang="en-US" sz="2000" dirty="0" smtClean="0">
                <a:solidFill>
                  <a:prstClr val="black"/>
                </a:solidFill>
              </a:rPr>
              <a:t>、当該事業所</a:t>
            </a:r>
            <a:r>
              <a:rPr lang="ja-JP" altLang="en-US" sz="2000" dirty="0">
                <a:solidFill>
                  <a:prstClr val="black"/>
                </a:solidFill>
              </a:rPr>
              <a:t>における看護職員としての人員基準に含めない</a:t>
            </a:r>
            <a:r>
              <a:rPr lang="ja-JP" altLang="en-US" sz="2000" dirty="0" smtClean="0">
                <a:solidFill>
                  <a:prstClr val="black"/>
                </a:solidFill>
              </a:rPr>
              <a:t>。</a:t>
            </a:r>
            <a:endParaRPr lang="en-US" altLang="ja-JP" sz="2000" dirty="0" smtClean="0">
              <a:solidFill>
                <a:prstClr val="black"/>
              </a:solidFill>
            </a:endParaRPr>
          </a:p>
          <a:p>
            <a:pPr marL="180975" lvl="0" indent="-180975"/>
            <a:r>
              <a:rPr lang="en-US" altLang="ja-JP" sz="2000" dirty="0" smtClean="0">
                <a:solidFill>
                  <a:prstClr val="black"/>
                </a:solidFill>
              </a:rPr>
              <a:t>※ </a:t>
            </a:r>
            <a:r>
              <a:rPr lang="ja-JP" altLang="en-US" sz="2000" dirty="0">
                <a:solidFill>
                  <a:prstClr val="black"/>
                </a:solidFill>
              </a:rPr>
              <a:t>個別機能訓練計画に相当する内容を地域密着型通所介護計画の中に記載する場合は、その記載</a:t>
            </a:r>
            <a:r>
              <a:rPr lang="ja-JP" altLang="en-US" sz="2000" dirty="0" smtClean="0">
                <a:solidFill>
                  <a:prstClr val="black"/>
                </a:solidFill>
              </a:rPr>
              <a:t>を</a:t>
            </a:r>
            <a:endParaRPr lang="en-US" altLang="ja-JP" sz="2000" dirty="0" smtClean="0">
              <a:solidFill>
                <a:prstClr val="black"/>
              </a:solidFill>
            </a:endParaRPr>
          </a:p>
          <a:p>
            <a:pPr marL="180975" lvl="0" indent="-180975"/>
            <a:endParaRPr lang="en-US" altLang="ja-JP" sz="2000" dirty="0">
              <a:solidFill>
                <a:prstClr val="black"/>
              </a:solidFill>
            </a:endParaRPr>
          </a:p>
        </p:txBody>
      </p:sp>
      <p:sp>
        <p:nvSpPr>
          <p:cNvPr id="8" name="正方形/長方形 7"/>
          <p:cNvSpPr/>
          <p:nvPr/>
        </p:nvSpPr>
        <p:spPr>
          <a:xfrm>
            <a:off x="512294" y="-312801"/>
            <a:ext cx="11452080" cy="1647938"/>
          </a:xfrm>
          <a:prstGeom prst="rect">
            <a:avLst/>
          </a:prstGeom>
          <a:ln w="6350">
            <a:solidFill>
              <a:schemeClr val="tx1"/>
            </a:solidFill>
            <a:prstDash val="sysDot"/>
          </a:ln>
        </p:spPr>
        <p:txBody>
          <a:bodyPr wrap="square" tIns="72000" bIns="36000" anchor="ctr" anchorCtr="0">
            <a:spAutoFit/>
          </a:bodyPr>
          <a:lstStyle/>
          <a:p>
            <a:pPr marL="180975" lvl="0" indent="4763"/>
            <a:endParaRPr lang="en-US" altLang="ja-JP" sz="2000" dirty="0" smtClean="0">
              <a:solidFill>
                <a:prstClr val="black"/>
              </a:solidFill>
            </a:endParaRPr>
          </a:p>
          <a:p>
            <a:pPr marL="180975" indent="4763"/>
            <a:r>
              <a:rPr lang="ja-JP" altLang="en-US" sz="2000" dirty="0" smtClean="0">
                <a:solidFill>
                  <a:prstClr val="black"/>
                </a:solidFill>
              </a:rPr>
              <a:t>家族</a:t>
            </a:r>
            <a:r>
              <a:rPr lang="ja-JP" altLang="en-US" sz="2000" dirty="0">
                <a:solidFill>
                  <a:prstClr val="black"/>
                </a:solidFill>
              </a:rPr>
              <a:t>に対して計画の内容（評価を含む）や進捗状況等を説明し記録するとともに、必要に応じて訓練内容の見直し等を行うこと</a:t>
            </a:r>
            <a:r>
              <a:rPr lang="ja-JP" altLang="en-US" sz="2000" dirty="0" smtClean="0">
                <a:solidFill>
                  <a:prstClr val="black"/>
                </a:solidFill>
              </a:rPr>
              <a:t>。</a:t>
            </a:r>
            <a:endParaRPr lang="en-US" altLang="ja-JP" sz="2000" dirty="0" smtClean="0">
              <a:solidFill>
                <a:prstClr val="black"/>
              </a:solidFill>
            </a:endParaRPr>
          </a:p>
          <a:p>
            <a:pPr indent="4763"/>
            <a:r>
              <a:rPr lang="en-US" altLang="ja-JP" sz="2000" dirty="0" smtClean="0">
                <a:solidFill>
                  <a:prstClr val="black"/>
                </a:solidFill>
              </a:rPr>
              <a:t>※ </a:t>
            </a:r>
            <a:r>
              <a:rPr lang="ja-JP" altLang="en-US" sz="2000" dirty="0" smtClean="0">
                <a:solidFill>
                  <a:prstClr val="black"/>
                </a:solidFill>
              </a:rPr>
              <a:t>「</a:t>
            </a:r>
            <a:r>
              <a:rPr lang="ja-JP" altLang="en-US" sz="2000" dirty="0">
                <a:solidFill>
                  <a:prstClr val="black"/>
                </a:solidFill>
              </a:rPr>
              <a:t>生活機能向上連携加算</a:t>
            </a:r>
            <a:r>
              <a:rPr lang="en-US" altLang="ja-JP" sz="2000" dirty="0">
                <a:solidFill>
                  <a:prstClr val="black"/>
                </a:solidFill>
              </a:rPr>
              <a:t>(Ⅰ)</a:t>
            </a:r>
            <a:r>
              <a:rPr lang="ja-JP" altLang="en-US" sz="2000" dirty="0">
                <a:solidFill>
                  <a:prstClr val="black"/>
                </a:solidFill>
              </a:rPr>
              <a:t>」の①の</a:t>
            </a:r>
            <a:r>
              <a:rPr lang="en-US" altLang="ja-JP" sz="2000" dirty="0">
                <a:solidFill>
                  <a:prstClr val="black"/>
                </a:solidFill>
              </a:rPr>
              <a:t>※3</a:t>
            </a:r>
            <a:r>
              <a:rPr lang="ja-JP" altLang="en-US" sz="2000" dirty="0">
                <a:solidFill>
                  <a:prstClr val="black"/>
                </a:solidFill>
              </a:rPr>
              <a:t>～</a:t>
            </a:r>
            <a:r>
              <a:rPr lang="en-US" altLang="ja-JP" sz="2000" dirty="0">
                <a:solidFill>
                  <a:prstClr val="black"/>
                </a:solidFill>
              </a:rPr>
              <a:t>5</a:t>
            </a:r>
            <a:r>
              <a:rPr lang="ja-JP" altLang="en-US" sz="2000" dirty="0" err="1">
                <a:solidFill>
                  <a:prstClr val="black"/>
                </a:solidFill>
              </a:rPr>
              <a:t>、</a:t>
            </a:r>
            <a:r>
              <a:rPr lang="ja-JP" altLang="en-US" sz="2000" dirty="0">
                <a:solidFill>
                  <a:prstClr val="black"/>
                </a:solidFill>
              </a:rPr>
              <a:t>②</a:t>
            </a:r>
            <a:r>
              <a:rPr lang="ja-JP" altLang="en-US" sz="2000" dirty="0" smtClean="0">
                <a:solidFill>
                  <a:prstClr val="black"/>
                </a:solidFill>
              </a:rPr>
              <a:t>及び③の</a:t>
            </a:r>
            <a:r>
              <a:rPr lang="en-US" altLang="ja-JP" sz="2000" dirty="0" smtClean="0">
                <a:solidFill>
                  <a:prstClr val="black"/>
                </a:solidFill>
              </a:rPr>
              <a:t>※7</a:t>
            </a:r>
            <a:r>
              <a:rPr lang="ja-JP" altLang="en-US" sz="2000" dirty="0" smtClean="0">
                <a:solidFill>
                  <a:prstClr val="black"/>
                </a:solidFill>
              </a:rPr>
              <a:t>に</a:t>
            </a:r>
            <a:r>
              <a:rPr lang="ja-JP" altLang="en-US" sz="2000" dirty="0">
                <a:solidFill>
                  <a:prstClr val="black"/>
                </a:solidFill>
              </a:rPr>
              <a:t>よること</a:t>
            </a:r>
            <a:r>
              <a:rPr lang="ja-JP" altLang="en-US" sz="2000" dirty="0" smtClean="0">
                <a:solidFill>
                  <a:prstClr val="black"/>
                </a:solidFill>
              </a:rPr>
              <a:t>。</a:t>
            </a:r>
            <a:endParaRPr lang="en-US" altLang="ja-JP" sz="2000" dirty="0" smtClean="0">
              <a:solidFill>
                <a:prstClr val="black"/>
              </a:solidFill>
            </a:endParaRPr>
          </a:p>
          <a:p>
            <a:pPr indent="4763"/>
            <a:r>
              <a:rPr lang="en-US" altLang="ja-JP" sz="2000" dirty="0" smtClean="0">
                <a:solidFill>
                  <a:prstClr val="black"/>
                </a:solidFill>
              </a:rPr>
              <a:t>※ </a:t>
            </a:r>
            <a:r>
              <a:rPr lang="ja-JP" altLang="en-US" sz="2000" dirty="0">
                <a:solidFill>
                  <a:prstClr val="black"/>
                </a:solidFill>
              </a:rPr>
              <a:t>個別機能訓練加算を算定している場合は、別に個別機能訓練計画を作成する必要はない</a:t>
            </a:r>
            <a:r>
              <a:rPr lang="ja-JP" altLang="en-US" sz="2000" dirty="0" smtClean="0">
                <a:solidFill>
                  <a:prstClr val="black"/>
                </a:solidFill>
              </a:rPr>
              <a:t>。</a:t>
            </a:r>
            <a:endParaRPr lang="en-US" altLang="ja-JP" sz="2000" dirty="0">
              <a:solidFill>
                <a:prstClr val="black"/>
              </a:solidFill>
            </a:endParaRPr>
          </a:p>
        </p:txBody>
      </p:sp>
    </p:spTree>
    <p:extLst>
      <p:ext uri="{BB962C8B-B14F-4D97-AF65-F5344CB8AC3E}">
        <p14:creationId xmlns:p14="http://schemas.microsoft.com/office/powerpoint/2010/main" val="12802310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28640"/>
            <a:ext cx="2743200" cy="365125"/>
          </a:xfrm>
        </p:spPr>
        <p:txBody>
          <a:bodyPr/>
          <a:lstStyle/>
          <a:p>
            <a:fld id="{41D9830F-53EB-46B6-9EC0-C4C68F82A889}" type="slidenum">
              <a:rPr kumimoji="1" lang="ja-JP" altLang="en-US" smtClean="0"/>
              <a:t>75</a:t>
            </a:fld>
            <a:endParaRPr kumimoji="1" lang="ja-JP" altLang="en-US"/>
          </a:p>
        </p:txBody>
      </p:sp>
      <p:sp>
        <p:nvSpPr>
          <p:cNvPr id="5" name="正方形/長方形 4"/>
          <p:cNvSpPr/>
          <p:nvPr/>
        </p:nvSpPr>
        <p:spPr>
          <a:xfrm>
            <a:off x="82042" y="1911781"/>
            <a:ext cx="12192000" cy="1323439"/>
          </a:xfrm>
          <a:prstGeom prst="rect">
            <a:avLst/>
          </a:prstGeom>
        </p:spPr>
        <p:txBody>
          <a:bodyPr wrap="square" tIns="36000" bIns="36000">
            <a:spAutoFit/>
          </a:bodyPr>
          <a:lstStyle/>
          <a:p>
            <a:pPr marL="442913" lvl="0" indent="-442913">
              <a:tabLst>
                <a:tab pos="360363" algn="l"/>
              </a:tabLst>
            </a:pPr>
            <a:r>
              <a:rPr lang="en-US" altLang="ja-JP" sz="2000" dirty="0">
                <a:solidFill>
                  <a:prstClr val="black"/>
                </a:solidFill>
              </a:rPr>
              <a:t>【</a:t>
            </a:r>
            <a:r>
              <a:rPr lang="ja-JP" altLang="en-US" sz="2000" dirty="0">
                <a:solidFill>
                  <a:prstClr val="black"/>
                </a:solidFill>
              </a:rPr>
              <a:t>個別機能訓練加算</a:t>
            </a:r>
            <a:r>
              <a:rPr lang="en-US" altLang="ja-JP" sz="2000" dirty="0">
                <a:solidFill>
                  <a:prstClr val="black"/>
                </a:solidFill>
              </a:rPr>
              <a:t>(Ⅱ)</a:t>
            </a:r>
            <a:r>
              <a:rPr lang="ja-JP" altLang="en-US" sz="2000" dirty="0">
                <a:solidFill>
                  <a:prstClr val="black"/>
                </a:solidFill>
              </a:rPr>
              <a:t> </a:t>
            </a:r>
            <a:r>
              <a:rPr lang="en-US" altLang="ja-JP" sz="2000" dirty="0">
                <a:solidFill>
                  <a:prstClr val="black"/>
                </a:solidFill>
              </a:rPr>
              <a:t>】</a:t>
            </a:r>
            <a:r>
              <a:rPr lang="ja-JP" altLang="en-US" sz="2000" dirty="0">
                <a:solidFill>
                  <a:prstClr val="black"/>
                </a:solidFill>
              </a:rPr>
              <a:t>　</a:t>
            </a:r>
            <a:r>
              <a:rPr lang="en-US" altLang="ja-JP" sz="2000" dirty="0">
                <a:solidFill>
                  <a:prstClr val="black"/>
                </a:solidFill>
              </a:rPr>
              <a:t>20</a:t>
            </a:r>
            <a:r>
              <a:rPr lang="ja-JP" altLang="en-US" sz="2000" dirty="0">
                <a:solidFill>
                  <a:prstClr val="black"/>
                </a:solidFill>
              </a:rPr>
              <a:t>単位／月</a:t>
            </a:r>
            <a:endParaRPr lang="en-US" altLang="ja-JP" sz="2000" dirty="0">
              <a:solidFill>
                <a:prstClr val="black"/>
              </a:solidFill>
            </a:endParaRPr>
          </a:p>
          <a:p>
            <a:pPr marL="85725" lvl="0" indent="177800">
              <a:tabLst>
                <a:tab pos="271463" algn="l"/>
              </a:tabLst>
            </a:pPr>
            <a:r>
              <a:rPr lang="ja-JP" altLang="en-US" sz="2000" dirty="0" smtClean="0">
                <a:solidFill>
                  <a:prstClr val="black"/>
                </a:solidFill>
              </a:rPr>
              <a:t>個別</a:t>
            </a:r>
            <a:r>
              <a:rPr lang="ja-JP" altLang="en-US" sz="2000" dirty="0">
                <a:solidFill>
                  <a:prstClr val="black"/>
                </a:solidFill>
              </a:rPr>
              <a:t>機能訓練加算</a:t>
            </a:r>
            <a:r>
              <a:rPr lang="en-US" altLang="ja-JP" sz="2000" dirty="0">
                <a:solidFill>
                  <a:prstClr val="black"/>
                </a:solidFill>
              </a:rPr>
              <a:t>(Ⅰ</a:t>
            </a:r>
            <a:r>
              <a:rPr lang="en-US" altLang="ja-JP" sz="2000" dirty="0" smtClean="0">
                <a:solidFill>
                  <a:prstClr val="black"/>
                </a:solidFill>
              </a:rPr>
              <a:t>)</a:t>
            </a:r>
            <a:r>
              <a:rPr lang="ja-JP" altLang="en-US" sz="2000" dirty="0" smtClean="0">
                <a:solidFill>
                  <a:prstClr val="black"/>
                </a:solidFill>
              </a:rPr>
              <a:t>を</a:t>
            </a:r>
            <a:r>
              <a:rPr lang="ja-JP" altLang="en-US" sz="2000" dirty="0">
                <a:solidFill>
                  <a:prstClr val="black"/>
                </a:solidFill>
              </a:rPr>
              <a:t>算定している場合であって、かつ、計画の</a:t>
            </a:r>
            <a:r>
              <a:rPr lang="ja-JP" altLang="en-US" sz="2000" dirty="0" smtClean="0">
                <a:solidFill>
                  <a:prstClr val="black"/>
                </a:solidFill>
              </a:rPr>
              <a:t>内容等の情報を </a:t>
            </a:r>
            <a:r>
              <a:rPr lang="en-US" altLang="ja-JP" sz="2000" dirty="0">
                <a:solidFill>
                  <a:prstClr val="black"/>
                </a:solidFill>
              </a:rPr>
              <a:t>LIFE</a:t>
            </a:r>
            <a:r>
              <a:rPr lang="ja-JP" altLang="en-US" sz="2000" dirty="0">
                <a:solidFill>
                  <a:prstClr val="black"/>
                </a:solidFill>
              </a:rPr>
              <a:t>を用いて厚生労働省に提出し、機能訓練の実施に当たって、フィードバック情報を活用し、</a:t>
            </a:r>
            <a:r>
              <a:rPr lang="en-US" altLang="ja-JP" sz="2000" dirty="0">
                <a:solidFill>
                  <a:prstClr val="black"/>
                </a:solidFill>
              </a:rPr>
              <a:t>PDCA</a:t>
            </a:r>
            <a:r>
              <a:rPr lang="ja-JP" altLang="en-US" sz="2000" dirty="0">
                <a:solidFill>
                  <a:prstClr val="black"/>
                </a:solidFill>
              </a:rPr>
              <a:t>サイクルによりサービスの質の管理を行った</a:t>
            </a:r>
            <a:r>
              <a:rPr lang="ja-JP" altLang="en-US" sz="2000" dirty="0" smtClean="0">
                <a:solidFill>
                  <a:prstClr val="black"/>
                </a:solidFill>
              </a:rPr>
              <a:t>場合に加算する。</a:t>
            </a:r>
            <a:endParaRPr lang="ja-JP" altLang="en-US" sz="2000" dirty="0">
              <a:solidFill>
                <a:prstClr val="black"/>
              </a:solidFill>
            </a:endParaRPr>
          </a:p>
        </p:txBody>
      </p:sp>
      <p:sp>
        <p:nvSpPr>
          <p:cNvPr id="8" name="正方形/長方形 7"/>
          <p:cNvSpPr/>
          <p:nvPr/>
        </p:nvSpPr>
        <p:spPr>
          <a:xfrm>
            <a:off x="341277" y="-254869"/>
            <a:ext cx="11671803" cy="1917242"/>
          </a:xfrm>
          <a:prstGeom prst="rect">
            <a:avLst/>
          </a:prstGeom>
          <a:ln w="6350">
            <a:solidFill>
              <a:schemeClr val="tx1"/>
            </a:solidFill>
            <a:prstDash val="sysDot"/>
          </a:ln>
        </p:spPr>
        <p:txBody>
          <a:bodyPr wrap="square" tIns="72000" bIns="36000" anchor="ctr" anchorCtr="0">
            <a:spAutoFit/>
          </a:bodyPr>
          <a:lstStyle/>
          <a:p>
            <a:pPr marL="180975" indent="4763">
              <a:lnSpc>
                <a:spcPts val="2100"/>
              </a:lnSpc>
            </a:pPr>
            <a:endParaRPr lang="en-US" altLang="ja-JP" sz="2000" dirty="0" smtClean="0">
              <a:solidFill>
                <a:prstClr val="black"/>
              </a:solidFill>
            </a:endParaRPr>
          </a:p>
          <a:p>
            <a:pPr marL="180975" indent="4763"/>
            <a:r>
              <a:rPr lang="ja-JP" altLang="en-US" sz="2000" dirty="0" smtClean="0">
                <a:solidFill>
                  <a:prstClr val="black"/>
                </a:solidFill>
              </a:rPr>
              <a:t>もって</a:t>
            </a:r>
            <a:r>
              <a:rPr lang="ja-JP" altLang="en-US" sz="2000" dirty="0">
                <a:solidFill>
                  <a:prstClr val="black"/>
                </a:solidFill>
              </a:rPr>
              <a:t>計画の作成に代えることができる。</a:t>
            </a:r>
            <a:endParaRPr lang="en-US" altLang="ja-JP" sz="2000" dirty="0">
              <a:solidFill>
                <a:prstClr val="black"/>
              </a:solidFill>
            </a:endParaRPr>
          </a:p>
          <a:p>
            <a:pPr marL="180975" lvl="0" indent="-180975"/>
            <a:r>
              <a:rPr lang="en-US" altLang="ja-JP" sz="2000" dirty="0" smtClean="0">
                <a:solidFill>
                  <a:prstClr val="black"/>
                </a:solidFill>
              </a:rPr>
              <a:t>※ </a:t>
            </a:r>
            <a:r>
              <a:rPr lang="ja-JP" altLang="en-US" sz="2000" dirty="0" smtClean="0">
                <a:solidFill>
                  <a:prstClr val="black"/>
                </a:solidFill>
              </a:rPr>
              <a:t>個別機能</a:t>
            </a:r>
            <a:r>
              <a:rPr lang="ja-JP" altLang="en-US" sz="2000" dirty="0">
                <a:solidFill>
                  <a:prstClr val="black"/>
                </a:solidFill>
              </a:rPr>
              <a:t>訓練を行う場合は、開始時及びその</a:t>
            </a:r>
            <a:r>
              <a:rPr lang="en-US" altLang="ja-JP" sz="2000" dirty="0">
                <a:solidFill>
                  <a:prstClr val="black"/>
                </a:solidFill>
              </a:rPr>
              <a:t>3</a:t>
            </a:r>
            <a:r>
              <a:rPr lang="ja-JP" altLang="en-US" sz="2000" dirty="0">
                <a:solidFill>
                  <a:prstClr val="black"/>
                </a:solidFill>
              </a:rPr>
              <a:t>カ月後に</a:t>
            </a:r>
            <a:r>
              <a:rPr lang="en-US" altLang="ja-JP" sz="2000" dirty="0">
                <a:solidFill>
                  <a:prstClr val="black"/>
                </a:solidFill>
              </a:rPr>
              <a:t>1</a:t>
            </a:r>
            <a:r>
              <a:rPr lang="ja-JP" altLang="en-US" sz="2000" dirty="0">
                <a:solidFill>
                  <a:prstClr val="black"/>
                </a:solidFill>
              </a:rPr>
              <a:t>回以上利用者に対して</a:t>
            </a:r>
            <a:r>
              <a:rPr lang="ja-JP" altLang="en-US" sz="2000" dirty="0" smtClean="0">
                <a:solidFill>
                  <a:prstClr val="black"/>
                </a:solidFill>
              </a:rPr>
              <a:t>個別機能訓練</a:t>
            </a:r>
            <a:r>
              <a:rPr lang="ja-JP" altLang="en-US" sz="2000" dirty="0">
                <a:solidFill>
                  <a:prstClr val="black"/>
                </a:solidFill>
              </a:rPr>
              <a:t>計画の内容を説明する。（テレビ電話装置等の活用可）</a:t>
            </a:r>
            <a:endParaRPr lang="en-US" altLang="ja-JP" sz="2000" dirty="0">
              <a:solidFill>
                <a:prstClr val="black"/>
              </a:solidFill>
            </a:endParaRPr>
          </a:p>
          <a:p>
            <a:pPr marL="180975" lvl="0" indent="-180975"/>
            <a:r>
              <a:rPr lang="en-US" altLang="ja-JP" sz="2000" dirty="0">
                <a:solidFill>
                  <a:prstClr val="black"/>
                </a:solidFill>
              </a:rPr>
              <a:t>※ </a:t>
            </a:r>
            <a:r>
              <a:rPr lang="ja-JP" altLang="en-US" sz="2000" dirty="0">
                <a:solidFill>
                  <a:prstClr val="black"/>
                </a:solidFill>
              </a:rPr>
              <a:t>個別機能訓練に関する記録（実施時間、訓練内容、担当者等）は、利用者ごとに保管され、常に当該事業所の個別機能訓練の従事者により閲覧が可能であるようにすること</a:t>
            </a:r>
            <a:r>
              <a:rPr lang="ja-JP" altLang="en-US" sz="2000" dirty="0" smtClean="0">
                <a:solidFill>
                  <a:prstClr val="black"/>
                </a:solidFill>
              </a:rPr>
              <a:t>。</a:t>
            </a:r>
            <a:endParaRPr lang="en-US" altLang="ja-JP" sz="2000" dirty="0" smtClean="0">
              <a:solidFill>
                <a:prstClr val="black"/>
              </a:solidFill>
            </a:endParaRPr>
          </a:p>
        </p:txBody>
      </p:sp>
      <p:sp>
        <p:nvSpPr>
          <p:cNvPr id="9" name="正方形/長方形 8"/>
          <p:cNvSpPr/>
          <p:nvPr/>
        </p:nvSpPr>
        <p:spPr>
          <a:xfrm>
            <a:off x="342141" y="3235220"/>
            <a:ext cx="11670939" cy="1955714"/>
          </a:xfrm>
          <a:prstGeom prst="rect">
            <a:avLst/>
          </a:prstGeom>
          <a:ln w="6350">
            <a:solidFill>
              <a:schemeClr val="tx1"/>
            </a:solidFill>
            <a:prstDash val="sysDot"/>
          </a:ln>
        </p:spPr>
        <p:txBody>
          <a:bodyPr wrap="square" tIns="72000" bIns="36000" anchor="ctr" anchorCtr="0">
            <a:spAutoFit/>
          </a:bodyPr>
          <a:lstStyle/>
          <a:p>
            <a:pPr marL="185738" lvl="0" indent="-179388"/>
            <a:r>
              <a:rPr lang="en-US" altLang="ja-JP" sz="2000" dirty="0" smtClean="0">
                <a:solidFill>
                  <a:prstClr val="black"/>
                </a:solidFill>
              </a:rPr>
              <a:t>※ </a:t>
            </a:r>
            <a:r>
              <a:rPr lang="ja-JP" altLang="en-US" sz="2000" dirty="0" smtClean="0">
                <a:solidFill>
                  <a:prstClr val="black"/>
                </a:solidFill>
              </a:rPr>
              <a:t>サービス</a:t>
            </a:r>
            <a:r>
              <a:rPr lang="ja-JP" altLang="en-US" sz="2000" dirty="0">
                <a:solidFill>
                  <a:prstClr val="black"/>
                </a:solidFill>
              </a:rPr>
              <a:t>の向上を図るため、</a:t>
            </a:r>
            <a:r>
              <a:rPr lang="en-US" altLang="ja-JP" sz="2000" dirty="0">
                <a:solidFill>
                  <a:prstClr val="black"/>
                </a:solidFill>
              </a:rPr>
              <a:t>LIFE</a:t>
            </a:r>
            <a:r>
              <a:rPr lang="ja-JP" altLang="en-US" sz="2000" dirty="0" err="1">
                <a:solidFill>
                  <a:prstClr val="black"/>
                </a:solidFill>
              </a:rPr>
              <a:t>への</a:t>
            </a:r>
            <a:r>
              <a:rPr lang="ja-JP" altLang="en-US" sz="2000" dirty="0">
                <a:solidFill>
                  <a:prstClr val="black"/>
                </a:solidFill>
              </a:rPr>
              <a:t>情報提供及びフィードバック情報を活用し、利用者の状態に応じた個別機能訓練計画の作成（</a:t>
            </a:r>
            <a:r>
              <a:rPr lang="en-US" altLang="ja-JP" sz="2000" dirty="0">
                <a:solidFill>
                  <a:prstClr val="black"/>
                </a:solidFill>
              </a:rPr>
              <a:t>Plan</a:t>
            </a:r>
            <a:r>
              <a:rPr lang="ja-JP" altLang="en-US" sz="2000" dirty="0">
                <a:solidFill>
                  <a:prstClr val="black"/>
                </a:solidFill>
              </a:rPr>
              <a:t>）、当該計画に基づく個別機能訓練の実施（</a:t>
            </a:r>
            <a:r>
              <a:rPr lang="en-US" altLang="ja-JP" sz="2000" dirty="0" smtClean="0">
                <a:solidFill>
                  <a:prstClr val="black"/>
                </a:solidFill>
              </a:rPr>
              <a:t>Do</a:t>
            </a:r>
            <a:r>
              <a:rPr lang="ja-JP" altLang="en-US" sz="2000" dirty="0" smtClean="0">
                <a:solidFill>
                  <a:prstClr val="black"/>
                </a:solidFill>
              </a:rPr>
              <a:t>）</a:t>
            </a:r>
            <a:r>
              <a:rPr lang="ja-JP" altLang="en-US" sz="2000" dirty="0">
                <a:solidFill>
                  <a:prstClr val="black"/>
                </a:solidFill>
              </a:rPr>
              <a:t>、当該実施内容の評価（</a:t>
            </a:r>
            <a:r>
              <a:rPr lang="en-US" altLang="ja-JP" sz="2000" dirty="0">
                <a:solidFill>
                  <a:prstClr val="black"/>
                </a:solidFill>
              </a:rPr>
              <a:t>Check</a:t>
            </a:r>
            <a:r>
              <a:rPr lang="ja-JP" altLang="en-US" sz="2000" dirty="0">
                <a:solidFill>
                  <a:prstClr val="black"/>
                </a:solidFill>
              </a:rPr>
              <a:t>）、その</a:t>
            </a:r>
            <a:r>
              <a:rPr lang="ja-JP" altLang="en-US" sz="2000" dirty="0" smtClean="0">
                <a:solidFill>
                  <a:prstClr val="black"/>
                </a:solidFill>
              </a:rPr>
              <a:t>評価結果を</a:t>
            </a:r>
            <a:r>
              <a:rPr lang="ja-JP" altLang="en-US" sz="2000" dirty="0">
                <a:solidFill>
                  <a:prstClr val="black"/>
                </a:solidFill>
              </a:rPr>
              <a:t>踏まえた当該計画の</a:t>
            </a:r>
            <a:r>
              <a:rPr lang="ja-JP" altLang="en-US" sz="2000" dirty="0" smtClean="0">
                <a:solidFill>
                  <a:prstClr val="black"/>
                </a:solidFill>
              </a:rPr>
              <a:t>見直し・改善（</a:t>
            </a:r>
            <a:r>
              <a:rPr lang="en-US" altLang="ja-JP" sz="2000" dirty="0">
                <a:solidFill>
                  <a:prstClr val="black"/>
                </a:solidFill>
              </a:rPr>
              <a:t>Action</a:t>
            </a:r>
            <a:r>
              <a:rPr lang="ja-JP" altLang="en-US" sz="2000" dirty="0">
                <a:solidFill>
                  <a:prstClr val="black"/>
                </a:solidFill>
              </a:rPr>
              <a:t>）の一連の</a:t>
            </a:r>
            <a:r>
              <a:rPr lang="en-US" altLang="ja-JP" sz="2000" dirty="0">
                <a:solidFill>
                  <a:prstClr val="black"/>
                </a:solidFill>
              </a:rPr>
              <a:t>PDCA</a:t>
            </a:r>
            <a:r>
              <a:rPr lang="ja-JP" altLang="en-US" sz="2000" dirty="0">
                <a:solidFill>
                  <a:prstClr val="black"/>
                </a:solidFill>
              </a:rPr>
              <a:t>サイクルによりサービスの質の管理を行うこと</a:t>
            </a:r>
            <a:r>
              <a:rPr lang="ja-JP" altLang="en-US" sz="2000" dirty="0" smtClean="0">
                <a:solidFill>
                  <a:prstClr val="black"/>
                </a:solidFill>
              </a:rPr>
              <a:t>。</a:t>
            </a:r>
            <a:endParaRPr lang="en-US" altLang="ja-JP" sz="2000" dirty="0" smtClean="0">
              <a:solidFill>
                <a:prstClr val="black"/>
              </a:solidFill>
            </a:endParaRPr>
          </a:p>
          <a:p>
            <a:pPr marL="185738" lvl="0" indent="-179388"/>
            <a:r>
              <a:rPr lang="en-US" altLang="ja-JP" sz="2000" dirty="0" smtClean="0">
                <a:solidFill>
                  <a:prstClr val="black"/>
                </a:solidFill>
              </a:rPr>
              <a:t>※ LIFE</a:t>
            </a:r>
            <a:r>
              <a:rPr lang="ja-JP" altLang="en-US" sz="2000" dirty="0" err="1" smtClean="0">
                <a:solidFill>
                  <a:prstClr val="black"/>
                </a:solidFill>
              </a:rPr>
              <a:t>への</a:t>
            </a:r>
            <a:r>
              <a:rPr lang="ja-JP" altLang="en-US" sz="2000" dirty="0" smtClean="0">
                <a:solidFill>
                  <a:prstClr val="black"/>
                </a:solidFill>
              </a:rPr>
              <a:t>提出情報、提出頻度等については、「科学的介護情報システム（</a:t>
            </a:r>
            <a:r>
              <a:rPr lang="en-US" altLang="ja-JP" sz="2000" dirty="0" smtClean="0">
                <a:solidFill>
                  <a:prstClr val="black"/>
                </a:solidFill>
              </a:rPr>
              <a:t>LIFE)</a:t>
            </a:r>
            <a:r>
              <a:rPr lang="ja-JP" altLang="en-US" sz="2000" dirty="0" smtClean="0">
                <a:solidFill>
                  <a:prstClr val="black"/>
                </a:solidFill>
              </a:rPr>
              <a:t>関連加算に関する基本的考え方並びに事務処理手順及び様式例の提示について」を参照のこと。</a:t>
            </a:r>
            <a:endParaRPr lang="en-US" altLang="ja-JP" sz="1400" dirty="0">
              <a:solidFill>
                <a:prstClr val="black"/>
              </a:solidFill>
            </a:endParaRPr>
          </a:p>
        </p:txBody>
      </p:sp>
    </p:spTree>
    <p:extLst>
      <p:ext uri="{BB962C8B-B14F-4D97-AF65-F5344CB8AC3E}">
        <p14:creationId xmlns:p14="http://schemas.microsoft.com/office/powerpoint/2010/main" val="42448656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44890" y="6492875"/>
            <a:ext cx="2743200" cy="365125"/>
          </a:xfrm>
        </p:spPr>
        <p:txBody>
          <a:bodyPr/>
          <a:lstStyle/>
          <a:p>
            <a:fld id="{41D9830F-53EB-46B6-9EC0-C4C68F82A889}" type="slidenum">
              <a:rPr kumimoji="1" lang="ja-JP" altLang="en-US" smtClean="0"/>
              <a:t>76</a:t>
            </a:fld>
            <a:endParaRPr kumimoji="1" lang="ja-JP" altLang="en-US" dirty="0"/>
          </a:p>
        </p:txBody>
      </p:sp>
      <p:sp>
        <p:nvSpPr>
          <p:cNvPr id="3" name="正方形/長方形 2"/>
          <p:cNvSpPr/>
          <p:nvPr/>
        </p:nvSpPr>
        <p:spPr>
          <a:xfrm>
            <a:off x="0" y="0"/>
            <a:ext cx="12192000" cy="7109639"/>
          </a:xfrm>
          <a:prstGeom prst="rect">
            <a:avLst/>
          </a:prstGeom>
        </p:spPr>
        <p:txBody>
          <a:bodyPr wrap="square">
            <a:spAutoFit/>
          </a:bodyPr>
          <a:lstStyle/>
          <a:p>
            <a:pPr marL="442913" lvl="0" indent="-442913">
              <a:tabLst>
                <a:tab pos="360363" algn="l"/>
              </a:tabLst>
            </a:pPr>
            <a:r>
              <a:rPr lang="ja-JP" altLang="en-US" sz="2000" b="1" dirty="0">
                <a:solidFill>
                  <a:prstClr val="black"/>
                </a:solidFill>
              </a:rPr>
              <a:t>（５）ＡＤＬ維持等加算　</a:t>
            </a:r>
            <a:r>
              <a:rPr lang="ja-JP" altLang="en-US" sz="2000" dirty="0">
                <a:solidFill>
                  <a:prstClr val="black"/>
                </a:solidFill>
              </a:rPr>
              <a:t>　</a:t>
            </a:r>
            <a:r>
              <a:rPr lang="en-US" altLang="ja-JP" sz="2000" dirty="0">
                <a:solidFill>
                  <a:prstClr val="black"/>
                </a:solidFill>
              </a:rPr>
              <a:t>※</a:t>
            </a:r>
            <a:r>
              <a:rPr lang="ja-JP" altLang="en-US" sz="2000" dirty="0">
                <a:solidFill>
                  <a:prstClr val="black"/>
                </a:solidFill>
              </a:rPr>
              <a:t>体制届が必要　　　</a:t>
            </a:r>
            <a:endParaRPr lang="en-US" altLang="ja-JP" sz="2000" dirty="0" smtClean="0">
              <a:solidFill>
                <a:prstClr val="black"/>
              </a:solidFill>
            </a:endParaRPr>
          </a:p>
          <a:p>
            <a:pPr marL="271463" lvl="0" indent="171450">
              <a:tabLst>
                <a:tab pos="185738" algn="l"/>
              </a:tabLst>
            </a:pPr>
            <a:r>
              <a:rPr lang="ja-JP" altLang="en-US" sz="2000" dirty="0" smtClean="0"/>
              <a:t>評価</a:t>
            </a:r>
            <a:r>
              <a:rPr lang="ja-JP" altLang="en-US" sz="2000" dirty="0"/>
              <a:t>対象期間（</a:t>
            </a:r>
            <a:r>
              <a:rPr lang="en-US" altLang="ja-JP" sz="2000" dirty="0"/>
              <a:t>ADL</a:t>
            </a:r>
            <a:r>
              <a:rPr lang="ja-JP" altLang="en-US" sz="2000" dirty="0"/>
              <a:t>維持加算の算定を開始する月の前年の同月から起算して</a:t>
            </a:r>
            <a:r>
              <a:rPr lang="en-US" altLang="ja-JP" sz="2000" dirty="0"/>
              <a:t>12</a:t>
            </a:r>
            <a:r>
              <a:rPr lang="ja-JP" altLang="en-US" sz="2000" dirty="0"/>
              <a:t>月までの期間）の満了日の属する月の翌月から</a:t>
            </a:r>
            <a:r>
              <a:rPr lang="en-US" altLang="ja-JP" sz="2000" dirty="0"/>
              <a:t>12</a:t>
            </a:r>
            <a:r>
              <a:rPr lang="ja-JP" altLang="en-US" sz="2000" dirty="0"/>
              <a:t>月以内の期間に限り算定する。</a:t>
            </a:r>
            <a:endParaRPr lang="en-US" altLang="ja-JP" sz="2000" dirty="0"/>
          </a:p>
          <a:p>
            <a:pPr marL="263525" lvl="0">
              <a:tabLst>
                <a:tab pos="263525" algn="l"/>
              </a:tabLst>
            </a:pPr>
            <a:endParaRPr lang="en-US" altLang="ja-JP" sz="2000" dirty="0" smtClean="0"/>
          </a:p>
          <a:p>
            <a:pPr marL="263525" lvl="0">
              <a:tabLst>
                <a:tab pos="263525" algn="l"/>
              </a:tabLst>
            </a:pPr>
            <a:endParaRPr lang="en-US" altLang="ja-JP" sz="2000" dirty="0"/>
          </a:p>
          <a:p>
            <a:pPr marL="263525" lvl="0">
              <a:tabLst>
                <a:tab pos="263525" algn="l"/>
              </a:tabLst>
            </a:pPr>
            <a:endParaRPr lang="en-US" altLang="ja-JP" sz="2000" dirty="0" smtClean="0"/>
          </a:p>
          <a:p>
            <a:pPr marL="263525" lvl="0">
              <a:tabLst>
                <a:tab pos="263525" algn="l"/>
              </a:tabLst>
            </a:pPr>
            <a:r>
              <a:rPr lang="en-US" altLang="ja-JP" sz="2000" dirty="0" smtClean="0"/>
              <a:t>※ </a:t>
            </a:r>
            <a:r>
              <a:rPr lang="ja-JP" altLang="en-US" sz="2000" dirty="0"/>
              <a:t>加算</a:t>
            </a:r>
            <a:r>
              <a:rPr lang="en-US" altLang="ja-JP" sz="2000" dirty="0"/>
              <a:t>(Ⅰ)</a:t>
            </a:r>
            <a:r>
              <a:rPr lang="ja-JP" altLang="en-US" sz="2000" dirty="0"/>
              <a:t>と</a:t>
            </a:r>
            <a:r>
              <a:rPr lang="en-US" altLang="ja-JP" sz="2000" dirty="0"/>
              <a:t>(Ⅱ)</a:t>
            </a:r>
            <a:r>
              <a:rPr lang="ja-JP" altLang="en-US" sz="2000" dirty="0"/>
              <a:t>は同時算定できない</a:t>
            </a:r>
            <a:r>
              <a:rPr lang="ja-JP" altLang="en-US" sz="2000" dirty="0" smtClean="0"/>
              <a:t>。</a:t>
            </a:r>
            <a:endParaRPr lang="en-US" altLang="ja-JP" sz="2000" dirty="0" smtClean="0"/>
          </a:p>
          <a:p>
            <a:pPr marL="263525">
              <a:tabLst>
                <a:tab pos="263525" algn="l"/>
              </a:tabLst>
            </a:pPr>
            <a:r>
              <a:rPr lang="en-US" altLang="ja-JP" sz="2000" dirty="0" smtClean="0">
                <a:solidFill>
                  <a:prstClr val="black"/>
                </a:solidFill>
              </a:rPr>
              <a:t>※ </a:t>
            </a:r>
            <a:r>
              <a:rPr lang="ja-JP" altLang="en-US" sz="2000" dirty="0" smtClean="0">
                <a:solidFill>
                  <a:prstClr val="black"/>
                </a:solidFill>
              </a:rPr>
              <a:t>介護</a:t>
            </a:r>
            <a:r>
              <a:rPr lang="ja-JP" altLang="en-US" sz="2000" dirty="0">
                <a:solidFill>
                  <a:prstClr val="black"/>
                </a:solidFill>
              </a:rPr>
              <a:t>予防認知症対応型通所介護は対象外</a:t>
            </a:r>
            <a:endParaRPr lang="en-US" altLang="ja-JP" sz="2000" dirty="0">
              <a:solidFill>
                <a:prstClr val="black"/>
              </a:solidFill>
            </a:endParaRPr>
          </a:p>
          <a:p>
            <a:pPr marL="263525" lvl="0">
              <a:tabLst>
                <a:tab pos="263525" algn="l"/>
              </a:tabLst>
            </a:pPr>
            <a:endParaRPr lang="en-US" altLang="ja-JP" sz="2000" dirty="0"/>
          </a:p>
          <a:p>
            <a:pPr marL="263525" lvl="0" indent="-263525">
              <a:tabLst>
                <a:tab pos="263525" algn="l"/>
              </a:tabLst>
            </a:pPr>
            <a:r>
              <a:rPr lang="en-US" altLang="ja-JP" sz="2000" dirty="0" smtClean="0">
                <a:solidFill>
                  <a:prstClr val="black"/>
                </a:solidFill>
              </a:rPr>
              <a:t>【</a:t>
            </a:r>
            <a:r>
              <a:rPr lang="en-US" altLang="ja-JP" sz="2000" dirty="0">
                <a:solidFill>
                  <a:prstClr val="black"/>
                </a:solidFill>
              </a:rPr>
              <a:t>ADL</a:t>
            </a:r>
            <a:r>
              <a:rPr lang="ja-JP" altLang="en-US" sz="2000" dirty="0">
                <a:solidFill>
                  <a:prstClr val="black"/>
                </a:solidFill>
              </a:rPr>
              <a:t>維持加算</a:t>
            </a:r>
            <a:r>
              <a:rPr lang="en-US" altLang="ja-JP" sz="2000" dirty="0">
                <a:solidFill>
                  <a:prstClr val="black"/>
                </a:solidFill>
              </a:rPr>
              <a:t>(Ⅰ</a:t>
            </a:r>
            <a:r>
              <a:rPr lang="en-US" altLang="ja-JP" sz="2000" dirty="0" smtClean="0">
                <a:solidFill>
                  <a:prstClr val="black"/>
                </a:solidFill>
              </a:rPr>
              <a:t>)】</a:t>
            </a:r>
            <a:r>
              <a:rPr lang="ja-JP" altLang="en-US" sz="2000" dirty="0" smtClean="0">
                <a:solidFill>
                  <a:prstClr val="black"/>
                </a:solidFill>
              </a:rPr>
              <a:t>　</a:t>
            </a:r>
            <a:r>
              <a:rPr lang="en-US" altLang="ja-JP" sz="2000" dirty="0" smtClean="0">
                <a:solidFill>
                  <a:prstClr val="black"/>
                </a:solidFill>
              </a:rPr>
              <a:t>30</a:t>
            </a:r>
            <a:r>
              <a:rPr lang="ja-JP" altLang="en-US" sz="2000" dirty="0">
                <a:solidFill>
                  <a:prstClr val="black"/>
                </a:solidFill>
              </a:rPr>
              <a:t>単位／</a:t>
            </a:r>
            <a:r>
              <a:rPr lang="ja-JP" altLang="en-US" sz="2000" dirty="0" smtClean="0">
                <a:solidFill>
                  <a:prstClr val="black"/>
                </a:solidFill>
              </a:rPr>
              <a:t>月</a:t>
            </a:r>
            <a:endParaRPr lang="en-US" altLang="ja-JP" sz="2000" dirty="0" smtClean="0">
              <a:solidFill>
                <a:prstClr val="black"/>
              </a:solidFill>
            </a:endParaRPr>
          </a:p>
          <a:p>
            <a:pPr marL="263525" lvl="0" indent="-84138">
              <a:tabLst>
                <a:tab pos="263525" algn="l"/>
              </a:tabLst>
            </a:pPr>
            <a:r>
              <a:rPr lang="ja-JP" altLang="en-US" sz="2000" dirty="0" smtClean="0">
                <a:solidFill>
                  <a:prstClr val="black"/>
                </a:solidFill>
              </a:rPr>
              <a:t>次のいずれにも該当すること。</a:t>
            </a:r>
            <a:endParaRPr lang="en-US" altLang="ja-JP" sz="2000" dirty="0" smtClean="0">
              <a:solidFill>
                <a:prstClr val="black"/>
              </a:solidFill>
            </a:endParaRPr>
          </a:p>
          <a:p>
            <a:pPr marL="442913" lvl="0" indent="-179388">
              <a:tabLst>
                <a:tab pos="360363" algn="l"/>
              </a:tabLst>
            </a:pPr>
            <a:r>
              <a:rPr lang="ja-JP" altLang="en-US" sz="2000" dirty="0" smtClean="0">
                <a:solidFill>
                  <a:prstClr val="black"/>
                </a:solidFill>
              </a:rPr>
              <a:t>① </a:t>
            </a:r>
            <a:r>
              <a:rPr lang="ja-JP" altLang="en-US" sz="2000" dirty="0">
                <a:solidFill>
                  <a:prstClr val="black"/>
                </a:solidFill>
              </a:rPr>
              <a:t>評価対象者（当該事業所の利用期間が</a:t>
            </a:r>
            <a:r>
              <a:rPr lang="en-US" altLang="ja-JP" sz="2000" dirty="0">
                <a:solidFill>
                  <a:prstClr val="black"/>
                </a:solidFill>
              </a:rPr>
              <a:t>6</a:t>
            </a:r>
            <a:r>
              <a:rPr lang="ja-JP" altLang="en-US" sz="2000" dirty="0">
                <a:solidFill>
                  <a:prstClr val="black"/>
                </a:solidFill>
              </a:rPr>
              <a:t>月を超える者）の総数が</a:t>
            </a:r>
            <a:r>
              <a:rPr lang="en-US" altLang="ja-JP" sz="2000" dirty="0">
                <a:solidFill>
                  <a:prstClr val="black"/>
                </a:solidFill>
              </a:rPr>
              <a:t>10</a:t>
            </a:r>
            <a:r>
              <a:rPr lang="ja-JP" altLang="en-US" sz="2000" dirty="0">
                <a:solidFill>
                  <a:prstClr val="black"/>
                </a:solidFill>
              </a:rPr>
              <a:t>人以上。</a:t>
            </a:r>
          </a:p>
          <a:p>
            <a:pPr marL="442913" lvl="0" indent="-179388">
              <a:tabLst>
                <a:tab pos="360363" algn="l"/>
              </a:tabLst>
            </a:pPr>
            <a:r>
              <a:rPr lang="ja-JP" altLang="en-US" sz="2000" dirty="0">
                <a:solidFill>
                  <a:prstClr val="black"/>
                </a:solidFill>
              </a:rPr>
              <a:t>② 評価対象者全員について、 評価対象利用期間（</a:t>
            </a:r>
            <a:r>
              <a:rPr lang="ja-JP" altLang="en-US" sz="2000" dirty="0" smtClean="0">
                <a:solidFill>
                  <a:prstClr val="black"/>
                </a:solidFill>
              </a:rPr>
              <a:t>当該</a:t>
            </a:r>
            <a:r>
              <a:rPr lang="ja-JP" altLang="en-US" sz="2000" dirty="0">
                <a:solidFill>
                  <a:prstClr val="black"/>
                </a:solidFill>
              </a:rPr>
              <a:t>事業所</a:t>
            </a:r>
            <a:r>
              <a:rPr lang="ja-JP" altLang="en-US" sz="2000" dirty="0" smtClean="0">
                <a:solidFill>
                  <a:prstClr val="black"/>
                </a:solidFill>
              </a:rPr>
              <a:t>の</a:t>
            </a:r>
            <a:r>
              <a:rPr lang="ja-JP" altLang="en-US" sz="2000" dirty="0">
                <a:solidFill>
                  <a:prstClr val="black"/>
                </a:solidFill>
              </a:rPr>
              <a:t>利用期間）の初月（以下「評価対象利用開始月」）と、当該月の翌月から起算して</a:t>
            </a:r>
            <a:r>
              <a:rPr lang="en-US" altLang="ja-JP" sz="2000" dirty="0">
                <a:solidFill>
                  <a:prstClr val="black"/>
                </a:solidFill>
              </a:rPr>
              <a:t>6</a:t>
            </a:r>
            <a:r>
              <a:rPr lang="ja-JP" altLang="en-US" sz="2000" dirty="0">
                <a:solidFill>
                  <a:prstClr val="black"/>
                </a:solidFill>
              </a:rPr>
              <a:t>月目（</a:t>
            </a:r>
            <a:r>
              <a:rPr lang="en-US" altLang="ja-JP" sz="2000" dirty="0">
                <a:solidFill>
                  <a:prstClr val="black"/>
                </a:solidFill>
              </a:rPr>
              <a:t>6</a:t>
            </a:r>
            <a:r>
              <a:rPr lang="ja-JP" altLang="en-US" sz="2000" dirty="0">
                <a:solidFill>
                  <a:prstClr val="black"/>
                </a:solidFill>
              </a:rPr>
              <a:t>月目にサービスの利用がない場合は当該サービスの利用があった最終の月） において、</a:t>
            </a:r>
            <a:r>
              <a:rPr lang="en-US" altLang="ja-JP" sz="2000" dirty="0" err="1"/>
              <a:t>Barthel</a:t>
            </a:r>
            <a:r>
              <a:rPr lang="en-US" altLang="ja-JP" sz="2000" dirty="0"/>
              <a:t> Index</a:t>
            </a:r>
            <a:r>
              <a:rPr lang="ja-JP" altLang="en-US" sz="2000" dirty="0" err="1"/>
              <a:t>を適</a:t>
            </a:r>
            <a:r>
              <a:rPr lang="ja-JP" altLang="en-US" sz="2000" dirty="0"/>
              <a:t>切に評価できる者が</a:t>
            </a:r>
            <a:r>
              <a:rPr lang="en-US" altLang="ja-JP" sz="2000" dirty="0">
                <a:solidFill>
                  <a:prstClr val="black"/>
                </a:solidFill>
              </a:rPr>
              <a:t>ADL</a:t>
            </a:r>
            <a:r>
              <a:rPr lang="ja-JP" altLang="en-US" sz="2000" dirty="0" err="1">
                <a:solidFill>
                  <a:prstClr val="black"/>
                </a:solidFill>
              </a:rPr>
              <a:t>を評</a:t>
            </a:r>
            <a:r>
              <a:rPr lang="ja-JP" altLang="en-US" sz="2000" dirty="0">
                <a:solidFill>
                  <a:prstClr val="black"/>
                </a:solidFill>
              </a:rPr>
              <a:t>価し、その評価に基づく値（以下「</a:t>
            </a:r>
            <a:r>
              <a:rPr lang="en-US" altLang="ja-JP" sz="2000" dirty="0">
                <a:solidFill>
                  <a:prstClr val="black"/>
                </a:solidFill>
              </a:rPr>
              <a:t>ADL</a:t>
            </a:r>
            <a:r>
              <a:rPr lang="ja-JP" altLang="en-US" sz="2000" dirty="0">
                <a:solidFill>
                  <a:prstClr val="black"/>
                </a:solidFill>
              </a:rPr>
              <a:t>値」）を測定し、測定した日が属する月ごとに当該測定</a:t>
            </a:r>
            <a:r>
              <a:rPr lang="ja-JP" altLang="en-US" sz="2000" dirty="0" smtClean="0">
                <a:solidFill>
                  <a:prstClr val="black"/>
                </a:solidFill>
              </a:rPr>
              <a:t>を</a:t>
            </a:r>
            <a:r>
              <a:rPr lang="en-US" altLang="ja-JP" sz="2000" dirty="0" smtClean="0"/>
              <a:t>LIFE</a:t>
            </a:r>
            <a:r>
              <a:rPr lang="ja-JP" altLang="en-US" sz="2000" dirty="0" smtClean="0"/>
              <a:t>用いて</a:t>
            </a:r>
            <a:r>
              <a:rPr lang="ja-JP" altLang="en-US" sz="2000" dirty="0">
                <a:solidFill>
                  <a:prstClr val="black"/>
                </a:solidFill>
              </a:rPr>
              <a:t>厚生労働省に提出している。</a:t>
            </a:r>
            <a:endParaRPr lang="en-US" altLang="ja-JP" sz="2000" dirty="0">
              <a:solidFill>
                <a:prstClr val="black"/>
              </a:solidFill>
            </a:endParaRPr>
          </a:p>
          <a:p>
            <a:pPr marL="360363" indent="-180975">
              <a:tabLst>
                <a:tab pos="360363" algn="l"/>
              </a:tabLst>
            </a:pPr>
            <a:r>
              <a:rPr lang="ja-JP" altLang="en-US" sz="2000" dirty="0" smtClean="0">
                <a:solidFill>
                  <a:prstClr val="black"/>
                </a:solidFill>
              </a:rPr>
              <a:t>③ </a:t>
            </a:r>
            <a:r>
              <a:rPr lang="ja-JP" altLang="en-US" sz="2000" dirty="0">
                <a:solidFill>
                  <a:prstClr val="black"/>
                </a:solidFill>
              </a:rPr>
              <a:t>評価対象者の評価対象利用開始月の翌月から起算して</a:t>
            </a:r>
            <a:r>
              <a:rPr lang="en-US" altLang="ja-JP" sz="2000" dirty="0">
                <a:solidFill>
                  <a:prstClr val="black"/>
                </a:solidFill>
              </a:rPr>
              <a:t>6</a:t>
            </a:r>
            <a:r>
              <a:rPr lang="ja-JP" altLang="en-US" sz="2000" dirty="0">
                <a:solidFill>
                  <a:prstClr val="black"/>
                </a:solidFill>
              </a:rPr>
              <a:t>月目の</a:t>
            </a:r>
            <a:r>
              <a:rPr lang="ja-JP" altLang="en-US" sz="2000" dirty="0" smtClean="0">
                <a:solidFill>
                  <a:prstClr val="black"/>
                </a:solidFill>
              </a:rPr>
              <a:t>月</a:t>
            </a:r>
            <a:endParaRPr lang="en-US" altLang="ja-JP" sz="2000" dirty="0" smtClean="0">
              <a:solidFill>
                <a:prstClr val="black"/>
              </a:solidFill>
            </a:endParaRPr>
          </a:p>
          <a:p>
            <a:pPr marL="360363">
              <a:tabLst>
                <a:tab pos="360363" algn="l"/>
              </a:tabLst>
            </a:pPr>
            <a:r>
              <a:rPr lang="ja-JP" altLang="en-US" sz="2000" dirty="0" smtClean="0">
                <a:solidFill>
                  <a:prstClr val="black"/>
                </a:solidFill>
              </a:rPr>
              <a:t>に測定した</a:t>
            </a:r>
            <a:r>
              <a:rPr lang="en-US" altLang="ja-JP" sz="2000" dirty="0" smtClean="0">
                <a:solidFill>
                  <a:prstClr val="black"/>
                </a:solidFill>
              </a:rPr>
              <a:t>ADL</a:t>
            </a:r>
            <a:r>
              <a:rPr lang="ja-JP" altLang="en-US" sz="2000" dirty="0" smtClean="0">
                <a:solidFill>
                  <a:prstClr val="black"/>
                </a:solidFill>
              </a:rPr>
              <a:t>値から、評価対象利用開始月に測定した</a:t>
            </a:r>
            <a:r>
              <a:rPr lang="en-US" altLang="ja-JP" sz="2000" dirty="0" smtClean="0">
                <a:solidFill>
                  <a:prstClr val="black"/>
                </a:solidFill>
              </a:rPr>
              <a:t>ADL</a:t>
            </a:r>
            <a:r>
              <a:rPr lang="ja-JP" altLang="en-US" sz="2000" dirty="0" smtClean="0">
                <a:solidFill>
                  <a:prstClr val="black"/>
                </a:solidFill>
              </a:rPr>
              <a:t>値を</a:t>
            </a:r>
            <a:endParaRPr lang="en-US" altLang="ja-JP" sz="2000" dirty="0" smtClean="0">
              <a:solidFill>
                <a:prstClr val="black"/>
              </a:solidFill>
            </a:endParaRPr>
          </a:p>
          <a:p>
            <a:pPr marL="360363">
              <a:tabLst>
                <a:tab pos="360363" algn="l"/>
              </a:tabLst>
            </a:pPr>
            <a:r>
              <a:rPr lang="ja-JP" altLang="en-US" sz="2000" dirty="0" smtClean="0">
                <a:solidFill>
                  <a:prstClr val="black"/>
                </a:solidFill>
              </a:rPr>
              <a:t>控除して得た値</a:t>
            </a:r>
            <a:r>
              <a:rPr lang="ja-JP" altLang="en-US" sz="2000" dirty="0" smtClean="0"/>
              <a:t>に、右の表の左欄の評価対象利用開始月に測定し</a:t>
            </a:r>
            <a:endParaRPr lang="en-US" altLang="ja-JP" sz="2000" dirty="0" smtClean="0"/>
          </a:p>
          <a:p>
            <a:pPr marL="360363">
              <a:tabLst>
                <a:tab pos="360363" algn="l"/>
              </a:tabLst>
            </a:pPr>
            <a:r>
              <a:rPr lang="ja-JP" altLang="en-US" sz="2000" dirty="0" smtClean="0"/>
              <a:t>た</a:t>
            </a:r>
            <a:r>
              <a:rPr lang="en-US" altLang="ja-JP" sz="2000" dirty="0" smtClean="0"/>
              <a:t>ADL</a:t>
            </a:r>
            <a:r>
              <a:rPr lang="ja-JP" altLang="en-US" sz="2000" dirty="0" smtClean="0"/>
              <a:t>値に応じてそれぞれ同表の右欄に掲げる値を加えた値を平</a:t>
            </a:r>
            <a:endParaRPr lang="en-US" altLang="ja-JP" sz="2000" dirty="0" smtClean="0"/>
          </a:p>
          <a:p>
            <a:pPr marL="360363">
              <a:tabLst>
                <a:tab pos="360363" algn="l"/>
              </a:tabLst>
            </a:pPr>
            <a:r>
              <a:rPr lang="ja-JP" altLang="en-US" sz="2000" dirty="0" smtClean="0"/>
              <a:t>均して得た</a:t>
            </a:r>
            <a:r>
              <a:rPr lang="ja-JP" altLang="en-US" sz="2000" dirty="0" smtClean="0">
                <a:solidFill>
                  <a:prstClr val="black"/>
                </a:solidFill>
              </a:rPr>
              <a:t>値（以下「</a:t>
            </a:r>
            <a:r>
              <a:rPr lang="en-US" altLang="ja-JP" sz="2000" dirty="0" smtClean="0">
                <a:solidFill>
                  <a:prstClr val="black"/>
                </a:solidFill>
              </a:rPr>
              <a:t>ADL</a:t>
            </a:r>
            <a:r>
              <a:rPr lang="ja-JP" altLang="en-US" sz="2000" dirty="0" smtClean="0">
                <a:solidFill>
                  <a:prstClr val="black"/>
                </a:solidFill>
              </a:rPr>
              <a:t>利得」）の平均値が１以上である 。</a:t>
            </a:r>
            <a:endParaRPr lang="en-US" altLang="ja-JP" sz="800" dirty="0" smtClean="0">
              <a:solidFill>
                <a:prstClr val="black"/>
              </a:solidFill>
            </a:endParaRPr>
          </a:p>
        </p:txBody>
      </p:sp>
      <p:graphicFrame>
        <p:nvGraphicFramePr>
          <p:cNvPr id="6" name="表 5"/>
          <p:cNvGraphicFramePr>
            <a:graphicFrameLocks noGrp="1"/>
          </p:cNvGraphicFramePr>
          <p:nvPr>
            <p:extLst>
              <p:ext uri="{D42A27DB-BD31-4B8C-83A1-F6EECF244321}">
                <p14:modId xmlns:p14="http://schemas.microsoft.com/office/powerpoint/2010/main" val="1444245820"/>
              </p:ext>
            </p:extLst>
          </p:nvPr>
        </p:nvGraphicFramePr>
        <p:xfrm>
          <a:off x="7915275" y="5090477"/>
          <a:ext cx="4172815" cy="1584960"/>
        </p:xfrm>
        <a:graphic>
          <a:graphicData uri="http://schemas.openxmlformats.org/drawingml/2006/table">
            <a:tbl>
              <a:tblPr firstRow="1" bandRow="1">
                <a:tableStyleId>{5C22544A-7EE6-4342-B048-85BDC9FD1C3A}</a:tableStyleId>
              </a:tblPr>
              <a:tblGrid>
                <a:gridCol w="3453778">
                  <a:extLst>
                    <a:ext uri="{9D8B030D-6E8A-4147-A177-3AD203B41FA5}">
                      <a16:colId xmlns:a16="http://schemas.microsoft.com/office/drawing/2014/main" val="3894591704"/>
                    </a:ext>
                  </a:extLst>
                </a:gridCol>
                <a:gridCol w="719037">
                  <a:extLst>
                    <a:ext uri="{9D8B030D-6E8A-4147-A177-3AD203B41FA5}">
                      <a16:colId xmlns:a16="http://schemas.microsoft.com/office/drawing/2014/main" val="488548715"/>
                    </a:ext>
                  </a:extLst>
                </a:gridCol>
              </a:tblGrid>
              <a:tr h="370840">
                <a:tc>
                  <a:txBody>
                    <a:bodyPr/>
                    <a:lstStyle/>
                    <a:p>
                      <a:pPr algn="l"/>
                      <a:r>
                        <a:rPr kumimoji="1" lang="ja-JP" altLang="en-US" sz="2000" b="0" dirty="0" smtClean="0">
                          <a:solidFill>
                            <a:schemeClr val="tx1"/>
                          </a:solidFill>
                        </a:rPr>
                        <a:t>　</a:t>
                      </a:r>
                      <a:r>
                        <a:rPr kumimoji="1" lang="en-US" altLang="ja-JP" sz="2000" b="0" dirty="0" smtClean="0">
                          <a:solidFill>
                            <a:schemeClr val="tx1"/>
                          </a:solidFill>
                        </a:rPr>
                        <a:t>ADL</a:t>
                      </a:r>
                      <a:r>
                        <a:rPr kumimoji="1" lang="ja-JP" altLang="en-US" sz="2000" b="0" dirty="0" smtClean="0">
                          <a:solidFill>
                            <a:schemeClr val="tx1"/>
                          </a:solidFill>
                        </a:rPr>
                        <a:t>値が　</a:t>
                      </a:r>
                      <a:r>
                        <a:rPr kumimoji="1" lang="en-US" altLang="ja-JP" sz="2000" b="0" dirty="0" smtClean="0">
                          <a:solidFill>
                            <a:schemeClr val="tx1"/>
                          </a:solidFill>
                        </a:rPr>
                        <a:t>0</a:t>
                      </a:r>
                      <a:r>
                        <a:rPr kumimoji="1" lang="ja-JP" altLang="en-US" sz="2000" b="0" dirty="0" smtClean="0">
                          <a:solidFill>
                            <a:schemeClr val="tx1"/>
                          </a:solidFill>
                        </a:rPr>
                        <a:t>以上</a:t>
                      </a:r>
                      <a:r>
                        <a:rPr kumimoji="1" lang="en-US" altLang="ja-JP" sz="2000" b="0" dirty="0" smtClean="0">
                          <a:solidFill>
                            <a:schemeClr val="tx1"/>
                          </a:solidFill>
                        </a:rPr>
                        <a:t>25</a:t>
                      </a:r>
                      <a:r>
                        <a:rPr kumimoji="1" lang="ja-JP" altLang="en-US" sz="2000" b="0" dirty="0" smtClean="0">
                          <a:solidFill>
                            <a:schemeClr val="tx1"/>
                          </a:solidFill>
                        </a:rPr>
                        <a:t>以下</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0" dirty="0" smtClean="0">
                          <a:solidFill>
                            <a:schemeClr val="tx1"/>
                          </a:solidFill>
                        </a:rPr>
                        <a:t>１</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75551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dirty="0" smtClean="0">
                          <a:solidFill>
                            <a:schemeClr val="tx1"/>
                          </a:solidFill>
                        </a:rPr>
                        <a:t>　</a:t>
                      </a:r>
                      <a:r>
                        <a:rPr kumimoji="1" lang="en-US" altLang="ja-JP" sz="2000" b="0" dirty="0" smtClean="0">
                          <a:solidFill>
                            <a:schemeClr val="tx1"/>
                          </a:solidFill>
                        </a:rPr>
                        <a:t>ADL</a:t>
                      </a:r>
                      <a:r>
                        <a:rPr kumimoji="1" lang="ja-JP" altLang="en-US" sz="2000" b="0" dirty="0" smtClean="0">
                          <a:solidFill>
                            <a:schemeClr val="tx1"/>
                          </a:solidFill>
                        </a:rPr>
                        <a:t>値が　</a:t>
                      </a:r>
                      <a:r>
                        <a:rPr kumimoji="1" lang="en-US" altLang="ja-JP" sz="2000" b="0" dirty="0" smtClean="0">
                          <a:solidFill>
                            <a:schemeClr val="tx1"/>
                          </a:solidFill>
                        </a:rPr>
                        <a:t>30</a:t>
                      </a:r>
                      <a:r>
                        <a:rPr kumimoji="1" lang="ja-JP" altLang="en-US" sz="2000" b="0" dirty="0" smtClean="0">
                          <a:solidFill>
                            <a:schemeClr val="tx1"/>
                          </a:solidFill>
                        </a:rPr>
                        <a:t>以上</a:t>
                      </a:r>
                      <a:r>
                        <a:rPr kumimoji="1" lang="en-US" altLang="ja-JP" sz="2000" b="0" dirty="0" smtClean="0">
                          <a:solidFill>
                            <a:schemeClr val="tx1"/>
                          </a:solidFill>
                        </a:rPr>
                        <a:t>50</a:t>
                      </a:r>
                      <a:r>
                        <a:rPr kumimoji="1" lang="ja-JP" altLang="en-US" sz="2000" b="0" dirty="0" smtClean="0">
                          <a:solidFill>
                            <a:schemeClr val="tx1"/>
                          </a:solidFill>
                        </a:rPr>
                        <a:t>以下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0" dirty="0" smtClean="0">
                          <a:solidFill>
                            <a:schemeClr val="tx1"/>
                          </a:solidFill>
                        </a:rPr>
                        <a:t>１</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065655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dirty="0" smtClean="0">
                          <a:solidFill>
                            <a:schemeClr val="tx1"/>
                          </a:solidFill>
                        </a:rPr>
                        <a:t>　</a:t>
                      </a:r>
                      <a:r>
                        <a:rPr kumimoji="1" lang="en-US" altLang="ja-JP" sz="2000" b="0" dirty="0" smtClean="0">
                          <a:solidFill>
                            <a:schemeClr val="tx1"/>
                          </a:solidFill>
                        </a:rPr>
                        <a:t>ADL</a:t>
                      </a:r>
                      <a:r>
                        <a:rPr kumimoji="1" lang="ja-JP" altLang="en-US" sz="2000" b="0" dirty="0" smtClean="0">
                          <a:solidFill>
                            <a:schemeClr val="tx1"/>
                          </a:solidFill>
                        </a:rPr>
                        <a:t>値が　</a:t>
                      </a:r>
                      <a:r>
                        <a:rPr kumimoji="1" lang="en-US" altLang="ja-JP" sz="2000" b="0" dirty="0" smtClean="0">
                          <a:solidFill>
                            <a:schemeClr val="tx1"/>
                          </a:solidFill>
                        </a:rPr>
                        <a:t>55</a:t>
                      </a:r>
                      <a:r>
                        <a:rPr kumimoji="1" lang="ja-JP" altLang="en-US" sz="2000" b="0" dirty="0" smtClean="0">
                          <a:solidFill>
                            <a:schemeClr val="tx1"/>
                          </a:solidFill>
                        </a:rPr>
                        <a:t>以上</a:t>
                      </a:r>
                      <a:r>
                        <a:rPr kumimoji="1" lang="en-US" altLang="ja-JP" sz="2000" b="0" dirty="0" smtClean="0">
                          <a:solidFill>
                            <a:schemeClr val="tx1"/>
                          </a:solidFill>
                        </a:rPr>
                        <a:t>75</a:t>
                      </a:r>
                      <a:r>
                        <a:rPr kumimoji="1" lang="ja-JP" altLang="en-US" sz="2000" b="0" dirty="0" smtClean="0">
                          <a:solidFill>
                            <a:schemeClr val="tx1"/>
                          </a:solidFill>
                        </a:rPr>
                        <a:t>以下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0" dirty="0" smtClean="0">
                          <a:solidFill>
                            <a:schemeClr val="tx1"/>
                          </a:solidFill>
                        </a:rPr>
                        <a:t>２</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938841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dirty="0" smtClean="0">
                          <a:solidFill>
                            <a:schemeClr val="tx1"/>
                          </a:solidFill>
                        </a:rPr>
                        <a:t>　</a:t>
                      </a:r>
                      <a:r>
                        <a:rPr kumimoji="1" lang="en-US" altLang="ja-JP" sz="2000" b="0" dirty="0" smtClean="0">
                          <a:solidFill>
                            <a:schemeClr val="tx1"/>
                          </a:solidFill>
                        </a:rPr>
                        <a:t>ADL</a:t>
                      </a:r>
                      <a:r>
                        <a:rPr kumimoji="1" lang="ja-JP" altLang="en-US" sz="2000" b="0" dirty="0" smtClean="0">
                          <a:solidFill>
                            <a:schemeClr val="tx1"/>
                          </a:solidFill>
                        </a:rPr>
                        <a:t>値が　</a:t>
                      </a:r>
                      <a:r>
                        <a:rPr kumimoji="1" lang="en-US" altLang="ja-JP" sz="2000" b="0" dirty="0" smtClean="0">
                          <a:solidFill>
                            <a:schemeClr val="tx1"/>
                          </a:solidFill>
                        </a:rPr>
                        <a:t>80</a:t>
                      </a:r>
                      <a:r>
                        <a:rPr kumimoji="1" lang="ja-JP" altLang="en-US" sz="2000" b="0" dirty="0" smtClean="0">
                          <a:solidFill>
                            <a:schemeClr val="tx1"/>
                          </a:solidFill>
                        </a:rPr>
                        <a:t>以上</a:t>
                      </a:r>
                      <a:r>
                        <a:rPr kumimoji="1" lang="en-US" altLang="ja-JP" sz="2000" b="0" dirty="0" smtClean="0">
                          <a:solidFill>
                            <a:schemeClr val="tx1"/>
                          </a:solidFill>
                        </a:rPr>
                        <a:t>100</a:t>
                      </a:r>
                      <a:r>
                        <a:rPr kumimoji="1" lang="ja-JP" altLang="en-US" sz="2000" b="0" dirty="0" smtClean="0">
                          <a:solidFill>
                            <a:schemeClr val="tx1"/>
                          </a:solidFill>
                        </a:rPr>
                        <a:t>以下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0" dirty="0" smtClean="0">
                          <a:solidFill>
                            <a:schemeClr val="tx1"/>
                          </a:solidFill>
                        </a:rPr>
                        <a:t>３</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4083050"/>
                  </a:ext>
                </a:extLst>
              </a:tr>
            </a:tbl>
          </a:graphicData>
        </a:graphic>
      </p:graphicFrame>
      <p:sp>
        <p:nvSpPr>
          <p:cNvPr id="8" name="正方形/長方形 7"/>
          <p:cNvSpPr/>
          <p:nvPr/>
        </p:nvSpPr>
        <p:spPr>
          <a:xfrm>
            <a:off x="600075" y="1040852"/>
            <a:ext cx="11372850" cy="724608"/>
          </a:xfrm>
          <a:prstGeom prst="rect">
            <a:avLst/>
          </a:prstGeom>
          <a:ln w="6350">
            <a:solidFill>
              <a:schemeClr val="tx1"/>
            </a:solidFill>
            <a:prstDash val="sysDot"/>
          </a:ln>
        </p:spPr>
        <p:txBody>
          <a:bodyPr wrap="square" tIns="72000" bIns="36000" anchor="ctr" anchorCtr="0">
            <a:spAutoFit/>
          </a:bodyPr>
          <a:lstStyle/>
          <a:p>
            <a:pPr marL="185738" lvl="0" indent="-185738">
              <a:tabLst>
                <a:tab pos="714375" algn="l"/>
              </a:tabLst>
            </a:pPr>
            <a:r>
              <a:rPr lang="en-US" altLang="ja-JP" sz="2000" dirty="0">
                <a:solidFill>
                  <a:prstClr val="black"/>
                </a:solidFill>
              </a:rPr>
              <a:t>※</a:t>
            </a:r>
            <a:r>
              <a:rPr lang="ja-JP" altLang="en-US" sz="2000" dirty="0">
                <a:solidFill>
                  <a:prstClr val="black"/>
                </a:solidFill>
              </a:rPr>
              <a:t> 加算を取得する月の前年の同月に、基準に適合するものとして菊陽町に届け出ている場合は、届け出の日から</a:t>
            </a:r>
            <a:r>
              <a:rPr lang="en-US" altLang="ja-JP" sz="2000" dirty="0">
                <a:solidFill>
                  <a:prstClr val="black"/>
                </a:solidFill>
              </a:rPr>
              <a:t>12</a:t>
            </a:r>
            <a:r>
              <a:rPr lang="ja-JP" altLang="en-US" sz="2000" dirty="0">
                <a:solidFill>
                  <a:prstClr val="black"/>
                </a:solidFill>
              </a:rPr>
              <a:t>月後までの期間を評価対象期間とする。</a:t>
            </a:r>
            <a:endParaRPr lang="en-US" altLang="ja-JP" sz="2000" dirty="0">
              <a:solidFill>
                <a:prstClr val="black"/>
              </a:solidFill>
            </a:endParaRPr>
          </a:p>
        </p:txBody>
      </p:sp>
    </p:spTree>
    <p:extLst>
      <p:ext uri="{BB962C8B-B14F-4D97-AF65-F5344CB8AC3E}">
        <p14:creationId xmlns:p14="http://schemas.microsoft.com/office/powerpoint/2010/main" val="32341317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24963" y="6370638"/>
            <a:ext cx="2743200" cy="365125"/>
          </a:xfrm>
        </p:spPr>
        <p:txBody>
          <a:bodyPr/>
          <a:lstStyle/>
          <a:p>
            <a:fld id="{41D9830F-53EB-46B6-9EC0-C4C68F82A889}" type="slidenum">
              <a:rPr kumimoji="1" lang="ja-JP" altLang="en-US" smtClean="0"/>
              <a:t>77</a:t>
            </a:fld>
            <a:endParaRPr kumimoji="1" lang="ja-JP" altLang="en-US" dirty="0"/>
          </a:p>
        </p:txBody>
      </p:sp>
      <p:sp>
        <p:nvSpPr>
          <p:cNvPr id="3" name="正方形/長方形 2"/>
          <p:cNvSpPr/>
          <p:nvPr/>
        </p:nvSpPr>
        <p:spPr>
          <a:xfrm>
            <a:off x="0" y="57150"/>
            <a:ext cx="12192000" cy="1323439"/>
          </a:xfrm>
          <a:prstGeom prst="rect">
            <a:avLst/>
          </a:prstGeom>
        </p:spPr>
        <p:txBody>
          <a:bodyPr wrap="square">
            <a:spAutoFit/>
          </a:bodyPr>
          <a:lstStyle/>
          <a:p>
            <a:pPr marL="442913" lvl="0" indent="-442913">
              <a:tabLst>
                <a:tab pos="360363" algn="l"/>
              </a:tabLst>
            </a:pPr>
            <a:r>
              <a:rPr lang="en-US" altLang="ja-JP" sz="2000" dirty="0">
                <a:solidFill>
                  <a:prstClr val="black"/>
                </a:solidFill>
              </a:rPr>
              <a:t>【ADL</a:t>
            </a:r>
            <a:r>
              <a:rPr lang="ja-JP" altLang="en-US" sz="2000" dirty="0">
                <a:solidFill>
                  <a:prstClr val="black"/>
                </a:solidFill>
              </a:rPr>
              <a:t>維持加算</a:t>
            </a:r>
            <a:r>
              <a:rPr lang="en-US" altLang="ja-JP" sz="2000" dirty="0">
                <a:solidFill>
                  <a:prstClr val="black"/>
                </a:solidFill>
              </a:rPr>
              <a:t>(Ⅱ)】</a:t>
            </a:r>
            <a:r>
              <a:rPr lang="ja-JP" altLang="en-US" sz="2000" dirty="0">
                <a:solidFill>
                  <a:prstClr val="black"/>
                </a:solidFill>
              </a:rPr>
              <a:t>　</a:t>
            </a:r>
            <a:r>
              <a:rPr lang="en-US" altLang="ja-JP" sz="2000" dirty="0">
                <a:solidFill>
                  <a:prstClr val="black"/>
                </a:solidFill>
              </a:rPr>
              <a:t>60</a:t>
            </a:r>
            <a:r>
              <a:rPr lang="ja-JP" altLang="en-US" sz="2000" dirty="0">
                <a:solidFill>
                  <a:prstClr val="black"/>
                </a:solidFill>
              </a:rPr>
              <a:t>単位／月</a:t>
            </a:r>
            <a:endParaRPr lang="en-US" altLang="ja-JP" sz="2000" dirty="0">
              <a:solidFill>
                <a:prstClr val="black"/>
              </a:solidFill>
            </a:endParaRPr>
          </a:p>
          <a:p>
            <a:pPr marL="442913" lvl="0" indent="-263525">
              <a:tabLst>
                <a:tab pos="360363" algn="l"/>
              </a:tabLst>
            </a:pPr>
            <a:r>
              <a:rPr lang="ja-JP" altLang="en-US" sz="2000" dirty="0">
                <a:solidFill>
                  <a:prstClr val="black"/>
                </a:solidFill>
              </a:rPr>
              <a:t>次のいずれにも該当すること。</a:t>
            </a:r>
            <a:endParaRPr lang="en-US" altLang="ja-JP" sz="2000" dirty="0">
              <a:solidFill>
                <a:prstClr val="black"/>
              </a:solidFill>
            </a:endParaRPr>
          </a:p>
          <a:p>
            <a:pPr marL="442913" lvl="0" indent="-171450">
              <a:tabLst>
                <a:tab pos="360363" algn="l"/>
              </a:tabLst>
            </a:pPr>
            <a:r>
              <a:rPr lang="ja-JP" altLang="en-US" sz="2000" dirty="0">
                <a:solidFill>
                  <a:prstClr val="black"/>
                </a:solidFill>
              </a:rPr>
              <a:t>①「</a:t>
            </a:r>
            <a:r>
              <a:rPr lang="en-US" altLang="ja-JP" sz="2000" dirty="0">
                <a:solidFill>
                  <a:prstClr val="black"/>
                </a:solidFill>
              </a:rPr>
              <a:t>ADL</a:t>
            </a:r>
            <a:r>
              <a:rPr lang="ja-JP" altLang="en-US" sz="2000" dirty="0">
                <a:solidFill>
                  <a:prstClr val="black"/>
                </a:solidFill>
              </a:rPr>
              <a:t>維持加算</a:t>
            </a:r>
            <a:r>
              <a:rPr lang="en-US" altLang="ja-JP" sz="2000" dirty="0">
                <a:solidFill>
                  <a:prstClr val="black"/>
                </a:solidFill>
              </a:rPr>
              <a:t>(Ⅰ)</a:t>
            </a:r>
            <a:r>
              <a:rPr lang="ja-JP" altLang="en-US" sz="2000" dirty="0">
                <a:solidFill>
                  <a:prstClr val="black"/>
                </a:solidFill>
              </a:rPr>
              <a:t>の①及び②の基準に適合する。</a:t>
            </a:r>
            <a:endParaRPr lang="en-US" altLang="ja-JP" sz="2000" dirty="0">
              <a:solidFill>
                <a:prstClr val="black"/>
              </a:solidFill>
            </a:endParaRPr>
          </a:p>
          <a:p>
            <a:pPr marL="442913" lvl="0" indent="-171450">
              <a:tabLst>
                <a:tab pos="360363" algn="l"/>
              </a:tabLst>
            </a:pPr>
            <a:r>
              <a:rPr lang="ja-JP" altLang="en-US" sz="2000" dirty="0">
                <a:solidFill>
                  <a:prstClr val="black"/>
                </a:solidFill>
              </a:rPr>
              <a:t>② 評価対象者の</a:t>
            </a:r>
            <a:r>
              <a:rPr lang="en-US" altLang="ja-JP" sz="2000" dirty="0">
                <a:solidFill>
                  <a:prstClr val="black"/>
                </a:solidFill>
              </a:rPr>
              <a:t>ADL</a:t>
            </a:r>
            <a:r>
              <a:rPr lang="ja-JP" altLang="en-US" sz="2000" dirty="0">
                <a:solidFill>
                  <a:prstClr val="black"/>
                </a:solidFill>
              </a:rPr>
              <a:t>利得の平均値が３以上である。</a:t>
            </a:r>
            <a:endParaRPr lang="en-US" altLang="ja-JP" sz="2000" dirty="0">
              <a:solidFill>
                <a:prstClr val="black"/>
              </a:solidFill>
            </a:endParaRPr>
          </a:p>
        </p:txBody>
      </p:sp>
      <p:sp>
        <p:nvSpPr>
          <p:cNvPr id="4" name="正方形/長方形 3"/>
          <p:cNvSpPr/>
          <p:nvPr/>
        </p:nvSpPr>
        <p:spPr>
          <a:xfrm>
            <a:off x="238125" y="1380589"/>
            <a:ext cx="11487150" cy="1323439"/>
          </a:xfrm>
          <a:prstGeom prst="rect">
            <a:avLst/>
          </a:prstGeom>
          <a:ln w="6350">
            <a:solidFill>
              <a:schemeClr val="tx1"/>
            </a:solidFill>
            <a:prstDash val="sysDot"/>
          </a:ln>
        </p:spPr>
        <p:txBody>
          <a:bodyPr wrap="square" bIns="0" anchor="ctr" anchorCtr="0">
            <a:spAutoFit/>
          </a:bodyPr>
          <a:lstStyle/>
          <a:p>
            <a:pPr marL="263525" lvl="0" indent="-263525">
              <a:tabLst>
                <a:tab pos="179388" algn="l"/>
              </a:tabLst>
            </a:pPr>
            <a:r>
              <a:rPr lang="en-US" altLang="ja-JP" sz="2000" dirty="0" smtClean="0">
                <a:solidFill>
                  <a:prstClr val="black"/>
                </a:solidFill>
              </a:rPr>
              <a:t>【ADL</a:t>
            </a:r>
            <a:r>
              <a:rPr lang="ja-JP" altLang="en-US" sz="2000" dirty="0">
                <a:solidFill>
                  <a:prstClr val="black"/>
                </a:solidFill>
              </a:rPr>
              <a:t>利得の平均を計算するに当たって対象とする</a:t>
            </a:r>
            <a:r>
              <a:rPr lang="ja-JP" altLang="en-US" sz="2000" dirty="0" smtClean="0">
                <a:solidFill>
                  <a:prstClr val="black"/>
                </a:solidFill>
              </a:rPr>
              <a:t>者</a:t>
            </a:r>
            <a:r>
              <a:rPr lang="en-US" altLang="ja-JP" sz="2000" dirty="0" smtClean="0">
                <a:solidFill>
                  <a:prstClr val="black"/>
                </a:solidFill>
              </a:rPr>
              <a:t>】</a:t>
            </a:r>
          </a:p>
          <a:p>
            <a:pPr marL="185738" lvl="0" indent="171450">
              <a:tabLst>
                <a:tab pos="185738" algn="l"/>
              </a:tabLst>
            </a:pPr>
            <a:r>
              <a:rPr lang="en-US" altLang="ja-JP" sz="2000" dirty="0" smtClean="0">
                <a:solidFill>
                  <a:prstClr val="black"/>
                </a:solidFill>
              </a:rPr>
              <a:t>ADL</a:t>
            </a:r>
            <a:r>
              <a:rPr lang="ja-JP" altLang="en-US" sz="2000" dirty="0">
                <a:solidFill>
                  <a:prstClr val="black"/>
                </a:solidFill>
              </a:rPr>
              <a:t>利得の多い順に、上位</a:t>
            </a:r>
            <a:r>
              <a:rPr lang="en-US" altLang="ja-JP" sz="2000" dirty="0">
                <a:solidFill>
                  <a:prstClr val="black"/>
                </a:solidFill>
              </a:rPr>
              <a:t>100</a:t>
            </a:r>
            <a:r>
              <a:rPr lang="ja-JP" altLang="en-US" sz="2000" dirty="0">
                <a:solidFill>
                  <a:prstClr val="black"/>
                </a:solidFill>
              </a:rPr>
              <a:t>分の</a:t>
            </a:r>
            <a:r>
              <a:rPr lang="en-US" altLang="ja-JP" sz="2000" dirty="0">
                <a:solidFill>
                  <a:prstClr val="black"/>
                </a:solidFill>
              </a:rPr>
              <a:t>10</a:t>
            </a:r>
            <a:r>
              <a:rPr lang="ja-JP" altLang="en-US" sz="2000" dirty="0">
                <a:solidFill>
                  <a:prstClr val="black"/>
                </a:solidFill>
              </a:rPr>
              <a:t>に相当する利用者（その数に</a:t>
            </a:r>
            <a:r>
              <a:rPr lang="en-US" altLang="ja-JP" sz="2000" dirty="0">
                <a:solidFill>
                  <a:prstClr val="black"/>
                </a:solidFill>
              </a:rPr>
              <a:t>1</a:t>
            </a:r>
            <a:r>
              <a:rPr lang="ja-JP" altLang="en-US" sz="2000" dirty="0">
                <a:solidFill>
                  <a:prstClr val="black"/>
                </a:solidFill>
              </a:rPr>
              <a:t>未満の端数が生じたときは、これを切り捨てる）及び下位</a:t>
            </a:r>
            <a:r>
              <a:rPr lang="en-US" altLang="ja-JP" sz="2000" dirty="0">
                <a:solidFill>
                  <a:prstClr val="black"/>
                </a:solidFill>
              </a:rPr>
              <a:t>100</a:t>
            </a:r>
            <a:r>
              <a:rPr lang="ja-JP" altLang="en-US" sz="2000" dirty="0">
                <a:solidFill>
                  <a:prstClr val="black"/>
                </a:solidFill>
              </a:rPr>
              <a:t>分の</a:t>
            </a:r>
            <a:r>
              <a:rPr lang="en-US" altLang="ja-JP" sz="2000" dirty="0">
                <a:solidFill>
                  <a:prstClr val="black"/>
                </a:solidFill>
              </a:rPr>
              <a:t>10</a:t>
            </a:r>
            <a:r>
              <a:rPr lang="ja-JP" altLang="en-US" sz="2000" dirty="0">
                <a:solidFill>
                  <a:prstClr val="black"/>
                </a:solidFill>
              </a:rPr>
              <a:t>に相当する利用者（その数に</a:t>
            </a:r>
            <a:r>
              <a:rPr lang="en-US" altLang="ja-JP" sz="2000" dirty="0">
                <a:solidFill>
                  <a:prstClr val="black"/>
                </a:solidFill>
              </a:rPr>
              <a:t>1</a:t>
            </a:r>
            <a:r>
              <a:rPr lang="ja-JP" altLang="en-US" sz="2000" dirty="0">
                <a:solidFill>
                  <a:prstClr val="black"/>
                </a:solidFill>
              </a:rPr>
              <a:t>未満の端数が生じたときは、これを切り捨てる）を除く利用者とする。</a:t>
            </a:r>
            <a:endParaRPr lang="en-US" altLang="ja-JP" sz="2000" dirty="0">
              <a:solidFill>
                <a:prstClr val="black"/>
              </a:solidFill>
            </a:endParaRPr>
          </a:p>
        </p:txBody>
      </p:sp>
      <p:sp>
        <p:nvSpPr>
          <p:cNvPr id="5" name="正方形/長方形 4"/>
          <p:cNvSpPr/>
          <p:nvPr/>
        </p:nvSpPr>
        <p:spPr>
          <a:xfrm>
            <a:off x="238125" y="2774573"/>
            <a:ext cx="11487150" cy="1965529"/>
          </a:xfrm>
          <a:prstGeom prst="rect">
            <a:avLst/>
          </a:prstGeom>
          <a:ln w="6350">
            <a:solidFill>
              <a:schemeClr val="tx1"/>
            </a:solidFill>
            <a:prstDash val="sysDot"/>
          </a:ln>
        </p:spPr>
        <p:txBody>
          <a:bodyPr wrap="square" tIns="72000" anchor="ctr" anchorCtr="0">
            <a:spAutoFit/>
          </a:bodyPr>
          <a:lstStyle/>
          <a:p>
            <a:pPr marL="185738" lvl="0" indent="-179388"/>
            <a:r>
              <a:rPr lang="en-US" altLang="ja-JP" sz="2000" dirty="0" smtClean="0">
                <a:solidFill>
                  <a:prstClr val="black"/>
                </a:solidFill>
              </a:rPr>
              <a:t>※ </a:t>
            </a:r>
            <a:r>
              <a:rPr lang="ja-JP" altLang="en-US" sz="2000" dirty="0" smtClean="0">
                <a:solidFill>
                  <a:prstClr val="black"/>
                </a:solidFill>
              </a:rPr>
              <a:t>サービス</a:t>
            </a:r>
            <a:r>
              <a:rPr lang="ja-JP" altLang="en-US" sz="2000" dirty="0">
                <a:solidFill>
                  <a:prstClr val="black"/>
                </a:solidFill>
              </a:rPr>
              <a:t>の向上を図るため、</a:t>
            </a:r>
            <a:r>
              <a:rPr lang="en-US" altLang="ja-JP" sz="2000" dirty="0">
                <a:solidFill>
                  <a:prstClr val="black"/>
                </a:solidFill>
              </a:rPr>
              <a:t>LIFE</a:t>
            </a:r>
            <a:r>
              <a:rPr lang="ja-JP" altLang="en-US" sz="2000" dirty="0" err="1">
                <a:solidFill>
                  <a:prstClr val="black"/>
                </a:solidFill>
              </a:rPr>
              <a:t>への</a:t>
            </a:r>
            <a:r>
              <a:rPr lang="ja-JP" altLang="en-US" sz="2000" dirty="0">
                <a:solidFill>
                  <a:prstClr val="black"/>
                </a:solidFill>
              </a:rPr>
              <a:t>情報提供及びフィードバック情報を活用し、利用者の状態に応じた個別機能訓練計画の作成（</a:t>
            </a:r>
            <a:r>
              <a:rPr lang="en-US" altLang="ja-JP" sz="2000" dirty="0">
                <a:solidFill>
                  <a:prstClr val="black"/>
                </a:solidFill>
              </a:rPr>
              <a:t>Plan</a:t>
            </a:r>
            <a:r>
              <a:rPr lang="ja-JP" altLang="en-US" sz="2000" dirty="0">
                <a:solidFill>
                  <a:prstClr val="black"/>
                </a:solidFill>
              </a:rPr>
              <a:t>）、当該計画に基づく個別機能訓練の実施（</a:t>
            </a:r>
            <a:r>
              <a:rPr lang="en-US" altLang="ja-JP" sz="2000" dirty="0">
                <a:solidFill>
                  <a:prstClr val="black"/>
                </a:solidFill>
              </a:rPr>
              <a:t>DO</a:t>
            </a:r>
            <a:r>
              <a:rPr lang="ja-JP" altLang="en-US" sz="2000" dirty="0">
                <a:solidFill>
                  <a:prstClr val="black"/>
                </a:solidFill>
              </a:rPr>
              <a:t>）、当該実施内容の評価（</a:t>
            </a:r>
            <a:r>
              <a:rPr lang="en-US" altLang="ja-JP" sz="2000" dirty="0">
                <a:solidFill>
                  <a:prstClr val="black"/>
                </a:solidFill>
              </a:rPr>
              <a:t>Check</a:t>
            </a:r>
            <a:r>
              <a:rPr lang="ja-JP" altLang="en-US" sz="2000" dirty="0">
                <a:solidFill>
                  <a:prstClr val="black"/>
                </a:solidFill>
              </a:rPr>
              <a:t>）、その</a:t>
            </a:r>
            <a:r>
              <a:rPr lang="ja-JP" altLang="en-US" sz="2000" dirty="0" smtClean="0">
                <a:solidFill>
                  <a:prstClr val="black"/>
                </a:solidFill>
              </a:rPr>
              <a:t>評価結果を</a:t>
            </a:r>
            <a:r>
              <a:rPr lang="ja-JP" altLang="en-US" sz="2000" dirty="0">
                <a:solidFill>
                  <a:prstClr val="black"/>
                </a:solidFill>
              </a:rPr>
              <a:t>踏まえた当該計画の見直し（</a:t>
            </a:r>
            <a:r>
              <a:rPr lang="en-US" altLang="ja-JP" sz="2000" dirty="0">
                <a:solidFill>
                  <a:prstClr val="black"/>
                </a:solidFill>
              </a:rPr>
              <a:t>Action</a:t>
            </a:r>
            <a:r>
              <a:rPr lang="ja-JP" altLang="en-US" sz="2000" dirty="0">
                <a:solidFill>
                  <a:prstClr val="black"/>
                </a:solidFill>
              </a:rPr>
              <a:t>）の一連の</a:t>
            </a:r>
            <a:r>
              <a:rPr lang="en-US" altLang="ja-JP" sz="2000" dirty="0">
                <a:solidFill>
                  <a:prstClr val="black"/>
                </a:solidFill>
              </a:rPr>
              <a:t>PDCA</a:t>
            </a:r>
            <a:r>
              <a:rPr lang="ja-JP" altLang="en-US" sz="2000" dirty="0">
                <a:solidFill>
                  <a:prstClr val="black"/>
                </a:solidFill>
              </a:rPr>
              <a:t>サイクルによりサービスの質の管理を行うこと</a:t>
            </a:r>
            <a:r>
              <a:rPr lang="ja-JP" altLang="en-US" sz="2000" dirty="0" smtClean="0">
                <a:solidFill>
                  <a:prstClr val="black"/>
                </a:solidFill>
              </a:rPr>
              <a:t>。</a:t>
            </a:r>
            <a:endParaRPr lang="en-US" altLang="ja-JP" sz="2000" dirty="0" smtClean="0">
              <a:solidFill>
                <a:prstClr val="black"/>
              </a:solidFill>
            </a:endParaRPr>
          </a:p>
          <a:p>
            <a:pPr marL="185738" lvl="0" indent="-179388"/>
            <a:r>
              <a:rPr lang="en-US" altLang="ja-JP" sz="2000" dirty="0" smtClean="0">
                <a:solidFill>
                  <a:prstClr val="black"/>
                </a:solidFill>
              </a:rPr>
              <a:t>※ LIFE</a:t>
            </a:r>
            <a:r>
              <a:rPr lang="ja-JP" altLang="en-US" sz="2000" dirty="0" err="1" smtClean="0">
                <a:solidFill>
                  <a:prstClr val="black"/>
                </a:solidFill>
              </a:rPr>
              <a:t>への</a:t>
            </a:r>
            <a:r>
              <a:rPr lang="ja-JP" altLang="en-US" sz="2000" dirty="0" smtClean="0">
                <a:solidFill>
                  <a:prstClr val="black"/>
                </a:solidFill>
              </a:rPr>
              <a:t>提出情報、提出頻度等については、「科学的介護情報システム（</a:t>
            </a:r>
            <a:r>
              <a:rPr lang="en-US" altLang="ja-JP" sz="2000" dirty="0" smtClean="0">
                <a:solidFill>
                  <a:prstClr val="black"/>
                </a:solidFill>
              </a:rPr>
              <a:t>LIFE)</a:t>
            </a:r>
            <a:r>
              <a:rPr lang="ja-JP" altLang="en-US" sz="2000" dirty="0" smtClean="0">
                <a:solidFill>
                  <a:prstClr val="black"/>
                </a:solidFill>
              </a:rPr>
              <a:t>関連加算に関する基本的考え方並びに事務処理手順及び様式例の提示について」を参照のこと。</a:t>
            </a:r>
            <a:endParaRPr lang="en-US" altLang="ja-JP" sz="1400" dirty="0">
              <a:solidFill>
                <a:prstClr val="black"/>
              </a:solidFill>
            </a:endParaRPr>
          </a:p>
        </p:txBody>
      </p:sp>
      <p:sp>
        <p:nvSpPr>
          <p:cNvPr id="6" name="正方形/長方形 5"/>
          <p:cNvSpPr/>
          <p:nvPr/>
        </p:nvSpPr>
        <p:spPr>
          <a:xfrm>
            <a:off x="0" y="5047199"/>
            <a:ext cx="12192000" cy="1323439"/>
          </a:xfrm>
          <a:prstGeom prst="rect">
            <a:avLst/>
          </a:prstGeom>
        </p:spPr>
        <p:txBody>
          <a:bodyPr wrap="square">
            <a:spAutoFit/>
          </a:bodyPr>
          <a:lstStyle/>
          <a:p>
            <a:pPr marL="442913" lvl="0" indent="-442913"/>
            <a:r>
              <a:rPr lang="ja-JP" altLang="en-US" sz="2000" b="1" dirty="0">
                <a:solidFill>
                  <a:prstClr val="black"/>
                </a:solidFill>
              </a:rPr>
              <a:t>（６）若年性認知症利用者受入加算</a:t>
            </a:r>
            <a:r>
              <a:rPr lang="ja-JP" altLang="en-US" sz="2000" dirty="0">
                <a:solidFill>
                  <a:prstClr val="black"/>
                </a:solidFill>
              </a:rPr>
              <a:t>　　</a:t>
            </a:r>
            <a:r>
              <a:rPr lang="en-US" altLang="ja-JP" sz="2000" dirty="0">
                <a:solidFill>
                  <a:prstClr val="black"/>
                </a:solidFill>
              </a:rPr>
              <a:t>60</a:t>
            </a:r>
            <a:r>
              <a:rPr lang="ja-JP" altLang="en-US" sz="2000" dirty="0">
                <a:solidFill>
                  <a:prstClr val="black"/>
                </a:solidFill>
              </a:rPr>
              <a:t>単位／日　</a:t>
            </a:r>
            <a:r>
              <a:rPr lang="en-US" altLang="ja-JP" sz="2000" dirty="0">
                <a:solidFill>
                  <a:prstClr val="black"/>
                </a:solidFill>
              </a:rPr>
              <a:t>※</a:t>
            </a:r>
            <a:r>
              <a:rPr lang="ja-JP" altLang="en-US" sz="2000" dirty="0">
                <a:solidFill>
                  <a:prstClr val="black"/>
                </a:solidFill>
              </a:rPr>
              <a:t>体制届が必要</a:t>
            </a:r>
            <a:endParaRPr lang="en-US" altLang="ja-JP" sz="2000" dirty="0">
              <a:solidFill>
                <a:prstClr val="black"/>
              </a:solidFill>
            </a:endParaRPr>
          </a:p>
          <a:p>
            <a:pPr marL="263525" lvl="0" indent="179388"/>
            <a:r>
              <a:rPr lang="ja-JP" altLang="en-US" sz="2000" dirty="0">
                <a:solidFill>
                  <a:prstClr val="black"/>
                </a:solidFill>
              </a:rPr>
              <a:t>事業所において、受け入れた若年性認知症利用者（初老期における認知症によって要介護者となった者）ごとに個別に担当者を定め、その者を中心に、当該利用者の特性やニーズに応じたサービス提供を行った場合に算定する。</a:t>
            </a:r>
            <a:endParaRPr lang="en-US" altLang="ja-JP" sz="2000" dirty="0">
              <a:solidFill>
                <a:prstClr val="black"/>
              </a:solidFill>
            </a:endParaRPr>
          </a:p>
        </p:txBody>
      </p:sp>
      <p:sp>
        <p:nvSpPr>
          <p:cNvPr id="7" name="正方形/長方形 6"/>
          <p:cNvSpPr/>
          <p:nvPr/>
        </p:nvSpPr>
        <p:spPr>
          <a:xfrm>
            <a:off x="238125" y="6309117"/>
            <a:ext cx="11227594" cy="426646"/>
          </a:xfrm>
          <a:prstGeom prst="rect">
            <a:avLst/>
          </a:prstGeom>
          <a:ln w="6350">
            <a:solidFill>
              <a:schemeClr val="tx1"/>
            </a:solidFill>
            <a:prstDash val="sysDot"/>
          </a:ln>
        </p:spPr>
        <p:txBody>
          <a:bodyPr wrap="square" tIns="72000" anchor="ctr" anchorCtr="0">
            <a:spAutoFit/>
          </a:bodyPr>
          <a:lstStyle/>
          <a:p>
            <a:pPr marL="180975" lvl="0" indent="-180975"/>
            <a:r>
              <a:rPr lang="en-US" altLang="ja-JP" sz="2000" dirty="0">
                <a:solidFill>
                  <a:prstClr val="black"/>
                </a:solidFill>
              </a:rPr>
              <a:t>※ </a:t>
            </a:r>
            <a:r>
              <a:rPr lang="ja-JP" altLang="en-US" sz="2000" dirty="0">
                <a:solidFill>
                  <a:prstClr val="black"/>
                </a:solidFill>
              </a:rPr>
              <a:t>本加算は、</a:t>
            </a:r>
            <a:r>
              <a:rPr lang="en-US" altLang="ja-JP" sz="2000" dirty="0">
                <a:solidFill>
                  <a:prstClr val="black"/>
                </a:solidFill>
              </a:rPr>
              <a:t>65</a:t>
            </a:r>
            <a:r>
              <a:rPr lang="ja-JP" altLang="en-US" sz="2000" dirty="0">
                <a:solidFill>
                  <a:prstClr val="black"/>
                </a:solidFill>
              </a:rPr>
              <a:t>歳の誕生日の前々日までは対象である。</a:t>
            </a:r>
            <a:endParaRPr lang="en-US" altLang="ja-JP" sz="2000" dirty="0">
              <a:solidFill>
                <a:prstClr val="black"/>
              </a:solidFill>
            </a:endParaRPr>
          </a:p>
        </p:txBody>
      </p:sp>
    </p:spTree>
    <p:extLst>
      <p:ext uri="{BB962C8B-B14F-4D97-AF65-F5344CB8AC3E}">
        <p14:creationId xmlns:p14="http://schemas.microsoft.com/office/powerpoint/2010/main" val="5663011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78</a:t>
            </a:fld>
            <a:endParaRPr kumimoji="1" lang="ja-JP" altLang="en-US" dirty="0"/>
          </a:p>
        </p:txBody>
      </p:sp>
      <p:sp>
        <p:nvSpPr>
          <p:cNvPr id="3" name="正方形/長方形 2"/>
          <p:cNvSpPr/>
          <p:nvPr/>
        </p:nvSpPr>
        <p:spPr>
          <a:xfrm>
            <a:off x="0" y="0"/>
            <a:ext cx="12192000" cy="5878532"/>
          </a:xfrm>
          <a:prstGeom prst="rect">
            <a:avLst/>
          </a:prstGeom>
        </p:spPr>
        <p:txBody>
          <a:bodyPr wrap="square">
            <a:spAutoFit/>
          </a:bodyPr>
          <a:lstStyle/>
          <a:p>
            <a:pPr marL="623888" indent="-623888"/>
            <a:r>
              <a:rPr lang="ja-JP" altLang="en-US" sz="2000" b="1" dirty="0" smtClean="0">
                <a:solidFill>
                  <a:prstClr val="black"/>
                </a:solidFill>
              </a:rPr>
              <a:t>（７）栄養アセスメント加算　　</a:t>
            </a:r>
            <a:r>
              <a:rPr lang="en-US" altLang="ja-JP" sz="2000" dirty="0" smtClean="0">
                <a:solidFill>
                  <a:prstClr val="black"/>
                </a:solidFill>
              </a:rPr>
              <a:t>50</a:t>
            </a:r>
            <a:r>
              <a:rPr lang="ja-JP" altLang="en-US" sz="2000" dirty="0" smtClean="0">
                <a:solidFill>
                  <a:prstClr val="black"/>
                </a:solidFill>
              </a:rPr>
              <a:t>単位／日　</a:t>
            </a:r>
            <a:r>
              <a:rPr lang="en-US" altLang="ja-JP" sz="2000" dirty="0" smtClean="0">
                <a:solidFill>
                  <a:prstClr val="black"/>
                </a:solidFill>
              </a:rPr>
              <a:t>※</a:t>
            </a:r>
            <a:r>
              <a:rPr lang="ja-JP" altLang="en-US" sz="2000" dirty="0" smtClean="0">
                <a:solidFill>
                  <a:prstClr val="black"/>
                </a:solidFill>
              </a:rPr>
              <a:t>体制届が必要</a:t>
            </a:r>
            <a:endParaRPr lang="en-US" altLang="ja-JP" sz="2000" dirty="0" smtClean="0">
              <a:solidFill>
                <a:prstClr val="black"/>
              </a:solidFill>
            </a:endParaRPr>
          </a:p>
          <a:p>
            <a:pPr marL="185738" indent="171450"/>
            <a:r>
              <a:rPr lang="ja-JP" altLang="en-US" sz="2000" dirty="0"/>
              <a:t>次の①～④のいずれにも該当する事業所が、利用者に対して、管理栄養士が介護職員等と共同して栄養アセスメント（利用者ごとの低栄養状態のリスク及び解決すべき課題を把握することをいう。以下同じ）を行った場合に加算する。</a:t>
            </a:r>
            <a:endParaRPr lang="en-US" altLang="ja-JP" sz="2000" dirty="0"/>
          </a:p>
          <a:p>
            <a:pPr marL="360363" indent="-188913"/>
            <a:r>
              <a:rPr lang="en-US" altLang="ja-JP" sz="2000" dirty="0"/>
              <a:t>※ </a:t>
            </a:r>
            <a:r>
              <a:rPr lang="ja-JP" altLang="en-US" sz="2000" dirty="0"/>
              <a:t>当該利用者が栄養改善加算の算定に係る栄養改善サービスを受けている間及び当該栄養改善サービスが終了した日の属する月は、算定しない</a:t>
            </a:r>
            <a:r>
              <a:rPr lang="ja-JP" altLang="en-US" sz="2000" dirty="0" smtClean="0"/>
              <a:t>。</a:t>
            </a:r>
            <a:endParaRPr lang="en-US" altLang="ja-JP" sz="2000" dirty="0" smtClean="0"/>
          </a:p>
          <a:p>
            <a:pPr marL="360363" indent="-188913"/>
            <a:endParaRPr lang="ja-JP" altLang="en-US" sz="800" dirty="0"/>
          </a:p>
          <a:p>
            <a:pPr marL="442913" indent="-357188"/>
            <a:r>
              <a:rPr lang="ja-JP" altLang="en-US" sz="2000" dirty="0" smtClean="0"/>
              <a:t>① 当該</a:t>
            </a:r>
            <a:r>
              <a:rPr lang="ja-JP" altLang="en-US" sz="2000" dirty="0"/>
              <a:t>事業所</a:t>
            </a:r>
            <a:r>
              <a:rPr lang="ja-JP" altLang="en-US" sz="2000" dirty="0" smtClean="0"/>
              <a:t>の従業者として又</a:t>
            </a:r>
            <a:r>
              <a:rPr lang="ja-JP" altLang="en-US" sz="2000" dirty="0"/>
              <a:t>は</a:t>
            </a:r>
            <a:r>
              <a:rPr lang="ja-JP" altLang="en-US" sz="2000" dirty="0" smtClean="0"/>
              <a:t>外部と</a:t>
            </a:r>
            <a:r>
              <a:rPr lang="ja-JP" altLang="en-US" sz="2000" dirty="0"/>
              <a:t>の連携により、管理栄養士を</a:t>
            </a:r>
            <a:r>
              <a:rPr lang="en-US" altLang="ja-JP" sz="2000" dirty="0"/>
              <a:t>1</a:t>
            </a:r>
            <a:r>
              <a:rPr lang="ja-JP" altLang="en-US" sz="2000" dirty="0"/>
              <a:t>名以上</a:t>
            </a:r>
            <a:r>
              <a:rPr lang="ja-JP" altLang="en-US" sz="2000" dirty="0" smtClean="0"/>
              <a:t>配置。</a:t>
            </a:r>
            <a:endParaRPr lang="ja-JP" altLang="en-US" sz="2000" dirty="0"/>
          </a:p>
          <a:p>
            <a:pPr marL="442913" indent="-179388"/>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en-US" altLang="ja-JP" sz="1600" dirty="0" smtClean="0"/>
          </a:p>
          <a:p>
            <a:pPr marL="271463" indent="-179388"/>
            <a:r>
              <a:rPr lang="ja-JP" altLang="en-US" sz="2000" dirty="0" smtClean="0"/>
              <a:t>② 利用者</a:t>
            </a:r>
            <a:r>
              <a:rPr lang="ja-JP" altLang="en-US" sz="2000" dirty="0"/>
              <a:t>ごとに、管理栄養士、看護職員、介護職員、生活相談員その他職種の者が共同</a:t>
            </a:r>
            <a:r>
              <a:rPr lang="ja-JP" altLang="en-US" sz="2000" dirty="0" smtClean="0"/>
              <a:t>して栄養アセスメント</a:t>
            </a:r>
            <a:r>
              <a:rPr lang="ja-JP" altLang="en-US" sz="2000" dirty="0"/>
              <a:t>を実施し、当該利用者又はその家族に対してその結果を説明し、相談等に必要に応じ対応</a:t>
            </a:r>
            <a:r>
              <a:rPr lang="ja-JP" altLang="en-US" sz="2000" dirty="0" smtClean="0"/>
              <a:t>する。</a:t>
            </a:r>
            <a:endParaRPr lang="en-US" altLang="ja-JP" sz="2000" dirty="0" smtClean="0"/>
          </a:p>
          <a:p>
            <a:pPr marL="271463" indent="-179388"/>
            <a:r>
              <a:rPr lang="ja-JP" altLang="en-US" sz="2000" dirty="0" smtClean="0"/>
              <a:t>③ 利用者</a:t>
            </a:r>
            <a:r>
              <a:rPr lang="ja-JP" altLang="en-US" sz="2000" dirty="0"/>
              <a:t>ごとの栄養状態等の情報</a:t>
            </a:r>
            <a:r>
              <a:rPr lang="ja-JP" altLang="en-US" sz="2000" dirty="0" smtClean="0"/>
              <a:t>を</a:t>
            </a:r>
            <a:r>
              <a:rPr lang="en-US" altLang="ja-JP" sz="2000" dirty="0" smtClean="0"/>
              <a:t>LIFE</a:t>
            </a:r>
            <a:r>
              <a:rPr lang="ja-JP" altLang="en-US" sz="2000" dirty="0"/>
              <a:t>を用いて厚生労働省に提出し、栄養管理の実施に当たって、当該情報その他栄養管理の適切かつ有効な実施のために必要な情報を活用して</a:t>
            </a:r>
            <a:r>
              <a:rPr lang="ja-JP" altLang="en-US" sz="2000" dirty="0" smtClean="0"/>
              <a:t>いる。</a:t>
            </a:r>
            <a:endParaRPr lang="en-US" altLang="ja-JP" sz="2000" dirty="0"/>
          </a:p>
          <a:p>
            <a:pPr marL="271463" indent="-179388"/>
            <a:r>
              <a:rPr lang="ja-JP" altLang="en-US" sz="2000" dirty="0" smtClean="0"/>
              <a:t>④ 定員超過利用・人員基準欠如に該当していないこと。</a:t>
            </a:r>
            <a:endParaRPr lang="ja-JP" altLang="en-US" sz="2000" dirty="0"/>
          </a:p>
        </p:txBody>
      </p:sp>
      <p:sp>
        <p:nvSpPr>
          <p:cNvPr id="6" name="正方形/長方形 5"/>
          <p:cNvSpPr/>
          <p:nvPr/>
        </p:nvSpPr>
        <p:spPr>
          <a:xfrm>
            <a:off x="345280" y="2316808"/>
            <a:ext cx="11501437" cy="1631216"/>
          </a:xfrm>
          <a:prstGeom prst="rect">
            <a:avLst/>
          </a:prstGeom>
          <a:ln w="6350">
            <a:solidFill>
              <a:schemeClr val="tx1"/>
            </a:solidFill>
            <a:prstDash val="sysDot"/>
          </a:ln>
        </p:spPr>
        <p:txBody>
          <a:bodyPr wrap="square" anchor="ctr" anchorCtr="0">
            <a:spAutoFit/>
          </a:bodyPr>
          <a:lstStyle/>
          <a:p>
            <a:r>
              <a:rPr lang="en-US" altLang="ja-JP" sz="2000" dirty="0" smtClean="0">
                <a:solidFill>
                  <a:prstClr val="black"/>
                </a:solidFill>
              </a:rPr>
              <a:t>【</a:t>
            </a:r>
            <a:r>
              <a:rPr lang="ja-JP" altLang="en-US" sz="2000" dirty="0" smtClean="0">
                <a:solidFill>
                  <a:prstClr val="black"/>
                </a:solidFill>
              </a:rPr>
              <a:t>外部とは</a:t>
            </a:r>
            <a:r>
              <a:rPr lang="en-US" altLang="ja-JP" sz="2000" dirty="0" smtClean="0">
                <a:solidFill>
                  <a:prstClr val="black"/>
                </a:solidFill>
              </a:rPr>
              <a:t>】</a:t>
            </a:r>
          </a:p>
          <a:p>
            <a:r>
              <a:rPr lang="ja-JP" altLang="en-US" sz="2000" dirty="0" smtClean="0">
                <a:solidFill>
                  <a:prstClr val="black"/>
                </a:solidFill>
              </a:rPr>
              <a:t>他</a:t>
            </a:r>
            <a:r>
              <a:rPr lang="ja-JP" altLang="en-US" sz="2000" dirty="0">
                <a:solidFill>
                  <a:prstClr val="black"/>
                </a:solidFill>
              </a:rPr>
              <a:t>の介護事業所（栄養アセスメント加算の対象事業所に限る）、医療機関、介護保険施設（栄養マネジメント強化加算の算定要件として規定する員数を超えて管理栄養士を置いているもの又は常勤の管理栄養士を</a:t>
            </a:r>
            <a:r>
              <a:rPr lang="en-US" altLang="ja-JP" sz="2000" dirty="0">
                <a:solidFill>
                  <a:prstClr val="black"/>
                </a:solidFill>
              </a:rPr>
              <a:t>1</a:t>
            </a:r>
            <a:r>
              <a:rPr lang="ja-JP" altLang="en-US" sz="2000" dirty="0">
                <a:solidFill>
                  <a:prstClr val="black"/>
                </a:solidFill>
              </a:rPr>
              <a:t>名以上配置しているものに限る）又は公益社団法人日本栄養士会若しくは都道府県栄養士会が設置し、運営</a:t>
            </a:r>
            <a:r>
              <a:rPr lang="ja-JP" altLang="en-US" sz="2000" dirty="0" smtClean="0">
                <a:solidFill>
                  <a:prstClr val="black"/>
                </a:solidFill>
              </a:rPr>
              <a:t>する栄養</a:t>
            </a:r>
            <a:r>
              <a:rPr lang="ja-JP" altLang="en-US" sz="2000" dirty="0">
                <a:solidFill>
                  <a:prstClr val="black"/>
                </a:solidFill>
              </a:rPr>
              <a:t>ケア・</a:t>
            </a:r>
            <a:r>
              <a:rPr lang="ja-JP" altLang="en-US" sz="2000" dirty="0" smtClean="0">
                <a:solidFill>
                  <a:prstClr val="black"/>
                </a:solidFill>
              </a:rPr>
              <a:t>ステーション</a:t>
            </a:r>
            <a:endParaRPr lang="ja-JP" altLang="en-US" dirty="0"/>
          </a:p>
        </p:txBody>
      </p:sp>
      <p:sp>
        <p:nvSpPr>
          <p:cNvPr id="8" name="正方形/長方形 7"/>
          <p:cNvSpPr/>
          <p:nvPr/>
        </p:nvSpPr>
        <p:spPr>
          <a:xfrm>
            <a:off x="172638" y="5785593"/>
            <a:ext cx="11846719" cy="400110"/>
          </a:xfrm>
          <a:prstGeom prst="rect">
            <a:avLst/>
          </a:prstGeom>
          <a:ln w="6350">
            <a:solidFill>
              <a:schemeClr val="tx1"/>
            </a:solidFill>
            <a:prstDash val="sysDot"/>
          </a:ln>
        </p:spPr>
        <p:txBody>
          <a:bodyPr wrap="square" anchor="ctr" anchorCtr="0">
            <a:spAutoFit/>
          </a:bodyPr>
          <a:lstStyle/>
          <a:p>
            <a:pPr marL="185738" lvl="0" indent="-180975"/>
            <a:r>
              <a:rPr lang="en-US" altLang="ja-JP" sz="2000" dirty="0">
                <a:solidFill>
                  <a:prstClr val="black"/>
                </a:solidFill>
              </a:rPr>
              <a:t>※ </a:t>
            </a:r>
            <a:r>
              <a:rPr lang="ja-JP" altLang="en-US" sz="2000" dirty="0">
                <a:solidFill>
                  <a:prstClr val="black"/>
                </a:solidFill>
              </a:rPr>
              <a:t>栄養アセスメントは利用者ごとに行われるケアマネジメントの一環として行われることに留意する。</a:t>
            </a:r>
            <a:endParaRPr lang="en-US" altLang="ja-JP" sz="2000" dirty="0">
              <a:solidFill>
                <a:prstClr val="black"/>
              </a:solidFill>
            </a:endParaRPr>
          </a:p>
        </p:txBody>
      </p:sp>
    </p:spTree>
    <p:extLst>
      <p:ext uri="{BB962C8B-B14F-4D97-AF65-F5344CB8AC3E}">
        <p14:creationId xmlns:p14="http://schemas.microsoft.com/office/powerpoint/2010/main" val="29563336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42062"/>
            <a:ext cx="2743200" cy="365125"/>
          </a:xfrm>
        </p:spPr>
        <p:txBody>
          <a:bodyPr/>
          <a:lstStyle/>
          <a:p>
            <a:fld id="{41D9830F-53EB-46B6-9EC0-C4C68F82A889}" type="slidenum">
              <a:rPr kumimoji="1" lang="ja-JP" altLang="en-US" smtClean="0"/>
              <a:t>79</a:t>
            </a:fld>
            <a:endParaRPr kumimoji="1" lang="ja-JP" altLang="en-US"/>
          </a:p>
        </p:txBody>
      </p:sp>
      <p:sp>
        <p:nvSpPr>
          <p:cNvPr id="3" name="正方形/長方形 2"/>
          <p:cNvSpPr/>
          <p:nvPr/>
        </p:nvSpPr>
        <p:spPr>
          <a:xfrm>
            <a:off x="0" y="0"/>
            <a:ext cx="12192000" cy="5262979"/>
          </a:xfrm>
          <a:prstGeom prst="rect">
            <a:avLst/>
          </a:prstGeom>
        </p:spPr>
        <p:txBody>
          <a:bodyPr wrap="square">
            <a:spAutoFit/>
          </a:bodyPr>
          <a:lstStyle/>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800" dirty="0"/>
          </a:p>
          <a:p>
            <a:pPr marL="360363" indent="-180975"/>
            <a:endParaRPr lang="en-US" altLang="ja-JP" sz="2000" dirty="0"/>
          </a:p>
          <a:p>
            <a:pPr marL="360363" indent="-360363"/>
            <a:endParaRPr lang="en-US" altLang="ja-JP" sz="2000" b="1" dirty="0" smtClean="0"/>
          </a:p>
          <a:p>
            <a:pPr marL="360363" indent="-360363"/>
            <a:endParaRPr lang="en-US" altLang="ja-JP" sz="2000" b="1" dirty="0"/>
          </a:p>
          <a:p>
            <a:pPr marL="360363" indent="-360363"/>
            <a:endParaRPr lang="en-US" altLang="ja-JP" sz="2000" b="1" dirty="0" smtClean="0"/>
          </a:p>
          <a:p>
            <a:pPr marL="360363" indent="-360363"/>
            <a:endParaRPr lang="en-US" altLang="ja-JP" b="1" dirty="0" smtClean="0"/>
          </a:p>
          <a:p>
            <a:pPr marL="179388" indent="180975"/>
            <a:endParaRPr lang="en-US" altLang="ja-JP" sz="2000" dirty="0"/>
          </a:p>
          <a:p>
            <a:pPr marL="179388" indent="180975"/>
            <a:endParaRPr lang="en-US" altLang="ja-JP" sz="2000" dirty="0" smtClean="0"/>
          </a:p>
          <a:p>
            <a:pPr marL="179388" indent="180975"/>
            <a:endParaRPr lang="en-US" altLang="ja-JP" sz="1000" dirty="0" smtClean="0"/>
          </a:p>
        </p:txBody>
      </p:sp>
      <p:sp>
        <p:nvSpPr>
          <p:cNvPr id="4" name="正方形/長方形 3"/>
          <p:cNvSpPr/>
          <p:nvPr/>
        </p:nvSpPr>
        <p:spPr>
          <a:xfrm>
            <a:off x="271462" y="59518"/>
            <a:ext cx="11806237" cy="4047262"/>
          </a:xfrm>
          <a:prstGeom prst="rect">
            <a:avLst/>
          </a:prstGeom>
          <a:ln w="6350">
            <a:solidFill>
              <a:schemeClr val="tx1"/>
            </a:solidFill>
            <a:prstDash val="sysDot"/>
          </a:ln>
        </p:spPr>
        <p:txBody>
          <a:bodyPr wrap="square" bIns="36000" anchor="ctr" anchorCtr="0">
            <a:spAutoFit/>
          </a:bodyPr>
          <a:lstStyle/>
          <a:p>
            <a:pPr marL="185738" indent="-180975"/>
            <a:r>
              <a:rPr lang="en-US" altLang="ja-JP" sz="2000" dirty="0" smtClean="0"/>
              <a:t>※</a:t>
            </a:r>
            <a:r>
              <a:rPr lang="ja-JP" altLang="en-US" sz="2000" dirty="0" smtClean="0"/>
              <a:t> </a:t>
            </a:r>
            <a:r>
              <a:rPr lang="ja-JP" altLang="en-US" sz="2000" dirty="0"/>
              <a:t>栄養アセスメントについては、</a:t>
            </a:r>
            <a:r>
              <a:rPr lang="en-US" altLang="ja-JP" sz="2000" dirty="0"/>
              <a:t>3</a:t>
            </a:r>
            <a:r>
              <a:rPr lang="ja-JP" altLang="en-US" sz="2000" dirty="0"/>
              <a:t>月に</a:t>
            </a:r>
            <a:r>
              <a:rPr lang="en-US" altLang="ja-JP" sz="2000" dirty="0"/>
              <a:t>1</a:t>
            </a:r>
            <a:r>
              <a:rPr lang="ja-JP" altLang="en-US" sz="2000" dirty="0"/>
              <a:t>回以上、次に掲げる手順により行うこと。</a:t>
            </a:r>
            <a:endParaRPr lang="en-US" altLang="ja-JP" sz="2000" dirty="0"/>
          </a:p>
          <a:p>
            <a:pPr marL="185738" indent="-180975"/>
            <a:r>
              <a:rPr lang="ja-JP" altLang="en-US" sz="2000" dirty="0"/>
              <a:t>　あわせて、利用者の体重については、</a:t>
            </a:r>
            <a:r>
              <a:rPr lang="en-US" altLang="ja-JP" sz="2000" dirty="0"/>
              <a:t>1</a:t>
            </a:r>
            <a:r>
              <a:rPr lang="ja-JP" altLang="en-US" sz="2000" dirty="0"/>
              <a:t>月毎に測定すること。</a:t>
            </a:r>
          </a:p>
          <a:p>
            <a:pPr marL="542925" indent="-180975"/>
            <a:r>
              <a:rPr lang="en-US" altLang="ja-JP" sz="2000" dirty="0" smtClean="0"/>
              <a:t>ⅰ</a:t>
            </a:r>
            <a:r>
              <a:rPr lang="ja-JP" altLang="en-US" sz="2000" dirty="0" smtClean="0"/>
              <a:t>）利用者</a:t>
            </a:r>
            <a:r>
              <a:rPr lang="ja-JP" altLang="en-US" sz="2000" dirty="0"/>
              <a:t>ごとの低栄養状態のリスクを、利用開始時に把握すること。</a:t>
            </a:r>
          </a:p>
          <a:p>
            <a:pPr marL="542925" indent="-180975"/>
            <a:r>
              <a:rPr lang="en-US" altLang="ja-JP" sz="2000" dirty="0" smtClean="0"/>
              <a:t>ⅱ</a:t>
            </a:r>
            <a:r>
              <a:rPr lang="ja-JP" altLang="en-US" sz="2000" dirty="0" smtClean="0"/>
              <a:t>）管理</a:t>
            </a:r>
            <a:r>
              <a:rPr lang="ja-JP" altLang="en-US" sz="2000" dirty="0"/>
              <a:t>栄養士、看護職員、介護職員、生活相談員その他の職種の者が共同して、利用者ごとの摂食・嚥下機能及び食形態にも配慮しつつ、解決すべき栄養管理上の課題の把握を行うこと。</a:t>
            </a:r>
          </a:p>
          <a:p>
            <a:pPr marL="542925" indent="-180975"/>
            <a:r>
              <a:rPr lang="en-US" altLang="ja-JP" sz="2000" dirty="0" smtClean="0"/>
              <a:t>ⅲ</a:t>
            </a:r>
            <a:r>
              <a:rPr lang="ja-JP" altLang="en-US" sz="2000" dirty="0" smtClean="0"/>
              <a:t>）</a:t>
            </a:r>
            <a:r>
              <a:rPr lang="en-US" altLang="ja-JP" sz="2000" dirty="0" smtClean="0"/>
              <a:t>ⅰ</a:t>
            </a:r>
            <a:r>
              <a:rPr lang="ja-JP" altLang="en-US" sz="2000" dirty="0" smtClean="0"/>
              <a:t>及び</a:t>
            </a:r>
            <a:r>
              <a:rPr lang="en-US" altLang="ja-JP" sz="2000" dirty="0" smtClean="0"/>
              <a:t>ⅱ</a:t>
            </a:r>
            <a:r>
              <a:rPr lang="ja-JP" altLang="en-US" sz="2000" dirty="0" smtClean="0"/>
              <a:t>の</a:t>
            </a:r>
            <a:r>
              <a:rPr lang="ja-JP" altLang="en-US" sz="2000" dirty="0"/>
              <a:t>結果を当該利用者又はその家族に対して説明し、必要に応じ解決すべき栄養管理上の課題に応じた栄養食事相談、情報提供等を行うこと。　</a:t>
            </a:r>
          </a:p>
          <a:p>
            <a:pPr marL="542925" indent="-180975"/>
            <a:r>
              <a:rPr lang="en-US" altLang="ja-JP" sz="2000" dirty="0" smtClean="0"/>
              <a:t>ⅳ</a:t>
            </a:r>
            <a:r>
              <a:rPr lang="ja-JP" altLang="en-US" sz="2000" dirty="0" smtClean="0"/>
              <a:t>）低栄養</a:t>
            </a:r>
            <a:r>
              <a:rPr lang="ja-JP" altLang="en-US" sz="2000" dirty="0"/>
              <a:t>状態にある利用者又はそのおそれのある利用者については、介護支援専門員と情報共有を行い、栄養改善加算に係る栄養改善サービスの提供を検討するように依頼すること</a:t>
            </a:r>
            <a:r>
              <a:rPr lang="ja-JP" altLang="en-US" sz="2000" dirty="0" smtClean="0"/>
              <a:t>。</a:t>
            </a:r>
            <a:endParaRPr lang="en-US" altLang="ja-JP" sz="2000" dirty="0" smtClean="0"/>
          </a:p>
          <a:p>
            <a:pPr marL="185738" indent="-185738"/>
            <a:r>
              <a:rPr lang="en-US" altLang="ja-JP" sz="2000" dirty="0">
                <a:solidFill>
                  <a:prstClr val="black"/>
                </a:solidFill>
              </a:rPr>
              <a:t>※ </a:t>
            </a:r>
            <a:r>
              <a:rPr lang="ja-JP" altLang="en-US" sz="2000" dirty="0">
                <a:solidFill>
                  <a:prstClr val="black"/>
                </a:solidFill>
              </a:rPr>
              <a:t>原則として、当該利用者が栄養改善加算の算定に係る栄養改善サービスを受けている間及び当該栄養改善サービスが終了した日の属する月は、栄養アセスメント加算は算定しないが、栄養アセスメント加算に基づく栄養アセスメントの結果、栄養改善加算に係る栄養改善サービスの提供が必要と判断された場合は、栄養アセスメント加算の算定月でも栄養改善加算を算定できる</a:t>
            </a:r>
            <a:r>
              <a:rPr lang="ja-JP" altLang="en-US" sz="2000" dirty="0" smtClean="0">
                <a:solidFill>
                  <a:prstClr val="black"/>
                </a:solidFill>
              </a:rPr>
              <a:t>。</a:t>
            </a:r>
            <a:endParaRPr lang="ja-JP" altLang="en-US" sz="2000" dirty="0"/>
          </a:p>
        </p:txBody>
      </p:sp>
      <p:sp>
        <p:nvSpPr>
          <p:cNvPr id="6" name="正方形/長方形 5"/>
          <p:cNvSpPr/>
          <p:nvPr/>
        </p:nvSpPr>
        <p:spPr>
          <a:xfrm>
            <a:off x="271461" y="4203098"/>
            <a:ext cx="11806237" cy="1965529"/>
          </a:xfrm>
          <a:prstGeom prst="rect">
            <a:avLst/>
          </a:prstGeom>
          <a:ln w="6350">
            <a:solidFill>
              <a:schemeClr val="tx1"/>
            </a:solidFill>
            <a:prstDash val="sysDot"/>
          </a:ln>
        </p:spPr>
        <p:txBody>
          <a:bodyPr wrap="square" tIns="72000" anchor="ctr" anchorCtr="0">
            <a:spAutoFit/>
          </a:bodyPr>
          <a:lstStyle/>
          <a:p>
            <a:pPr marL="185738" lvl="0" indent="-179388"/>
            <a:r>
              <a:rPr lang="en-US" altLang="ja-JP" sz="2000" dirty="0" smtClean="0">
                <a:solidFill>
                  <a:prstClr val="black"/>
                </a:solidFill>
              </a:rPr>
              <a:t>※ </a:t>
            </a:r>
            <a:r>
              <a:rPr lang="ja-JP" altLang="en-US" sz="2000" dirty="0" smtClean="0">
                <a:solidFill>
                  <a:prstClr val="black"/>
                </a:solidFill>
              </a:rPr>
              <a:t>サービス</a:t>
            </a:r>
            <a:r>
              <a:rPr lang="ja-JP" altLang="en-US" sz="2000" dirty="0">
                <a:solidFill>
                  <a:prstClr val="black"/>
                </a:solidFill>
              </a:rPr>
              <a:t>の向上を図るため、</a:t>
            </a:r>
            <a:r>
              <a:rPr lang="en-US" altLang="ja-JP" sz="2000" dirty="0">
                <a:solidFill>
                  <a:prstClr val="black"/>
                </a:solidFill>
              </a:rPr>
              <a:t>LIFE</a:t>
            </a:r>
            <a:r>
              <a:rPr lang="ja-JP" altLang="en-US" sz="2000" dirty="0" err="1">
                <a:solidFill>
                  <a:prstClr val="black"/>
                </a:solidFill>
              </a:rPr>
              <a:t>への</a:t>
            </a:r>
            <a:r>
              <a:rPr lang="ja-JP" altLang="en-US" sz="2000" dirty="0">
                <a:solidFill>
                  <a:prstClr val="black"/>
                </a:solidFill>
              </a:rPr>
              <a:t>情報提供及びフィードバック情報を活用し、利用者の状態に</a:t>
            </a:r>
            <a:r>
              <a:rPr lang="ja-JP" altLang="en-US" sz="2000" dirty="0" smtClean="0">
                <a:solidFill>
                  <a:prstClr val="black"/>
                </a:solidFill>
              </a:rPr>
              <a:t>応じた栄養管理の内容の決定（</a:t>
            </a:r>
            <a:r>
              <a:rPr lang="en-US" altLang="ja-JP" sz="2000" dirty="0">
                <a:solidFill>
                  <a:prstClr val="black"/>
                </a:solidFill>
              </a:rPr>
              <a:t>Plan</a:t>
            </a:r>
            <a:r>
              <a:rPr lang="ja-JP" altLang="en-US" sz="2000" dirty="0">
                <a:solidFill>
                  <a:prstClr val="black"/>
                </a:solidFill>
              </a:rPr>
              <a:t>）、</a:t>
            </a:r>
            <a:r>
              <a:rPr lang="ja-JP" altLang="en-US" sz="2000" dirty="0" smtClean="0">
                <a:solidFill>
                  <a:prstClr val="black"/>
                </a:solidFill>
              </a:rPr>
              <a:t>当該決定に基づく支援の提供（</a:t>
            </a:r>
            <a:r>
              <a:rPr lang="en-US" altLang="ja-JP" sz="2000" dirty="0" smtClean="0">
                <a:solidFill>
                  <a:prstClr val="black"/>
                </a:solidFill>
              </a:rPr>
              <a:t>Do</a:t>
            </a:r>
            <a:r>
              <a:rPr lang="ja-JP" altLang="en-US" sz="2000" dirty="0" smtClean="0">
                <a:solidFill>
                  <a:prstClr val="black"/>
                </a:solidFill>
              </a:rPr>
              <a:t>）</a:t>
            </a:r>
            <a:r>
              <a:rPr lang="ja-JP" altLang="en-US" sz="2000" dirty="0">
                <a:solidFill>
                  <a:prstClr val="black"/>
                </a:solidFill>
              </a:rPr>
              <a:t>、</a:t>
            </a:r>
            <a:r>
              <a:rPr lang="ja-JP" altLang="en-US" sz="2000" dirty="0" smtClean="0">
                <a:solidFill>
                  <a:prstClr val="black"/>
                </a:solidFill>
              </a:rPr>
              <a:t>当該支援内容</a:t>
            </a:r>
            <a:r>
              <a:rPr lang="ja-JP" altLang="en-US" sz="2000" dirty="0">
                <a:solidFill>
                  <a:prstClr val="black"/>
                </a:solidFill>
              </a:rPr>
              <a:t>の評価（</a:t>
            </a:r>
            <a:r>
              <a:rPr lang="en-US" altLang="ja-JP" sz="2000" dirty="0">
                <a:solidFill>
                  <a:prstClr val="black"/>
                </a:solidFill>
              </a:rPr>
              <a:t>Check</a:t>
            </a:r>
            <a:r>
              <a:rPr lang="ja-JP" altLang="en-US" sz="2000" dirty="0">
                <a:solidFill>
                  <a:prstClr val="black"/>
                </a:solidFill>
              </a:rPr>
              <a:t>）、その</a:t>
            </a:r>
            <a:r>
              <a:rPr lang="ja-JP" altLang="en-US" sz="2000" dirty="0" smtClean="0">
                <a:solidFill>
                  <a:prstClr val="black"/>
                </a:solidFill>
              </a:rPr>
              <a:t>評価結果を</a:t>
            </a:r>
            <a:r>
              <a:rPr lang="ja-JP" altLang="en-US" sz="2000" dirty="0">
                <a:solidFill>
                  <a:prstClr val="black"/>
                </a:solidFill>
              </a:rPr>
              <a:t>踏まえた</a:t>
            </a:r>
            <a:r>
              <a:rPr lang="ja-JP" altLang="en-US" sz="2000" dirty="0" smtClean="0">
                <a:solidFill>
                  <a:prstClr val="black"/>
                </a:solidFill>
              </a:rPr>
              <a:t>当該栄養管理の内容の見直し・改善（</a:t>
            </a:r>
            <a:r>
              <a:rPr lang="en-US" altLang="ja-JP" sz="2000" dirty="0">
                <a:solidFill>
                  <a:prstClr val="black"/>
                </a:solidFill>
              </a:rPr>
              <a:t>Action</a:t>
            </a:r>
            <a:r>
              <a:rPr lang="ja-JP" altLang="en-US" sz="2000" dirty="0">
                <a:solidFill>
                  <a:prstClr val="black"/>
                </a:solidFill>
              </a:rPr>
              <a:t>）の一連の</a:t>
            </a:r>
            <a:r>
              <a:rPr lang="en-US" altLang="ja-JP" sz="2000" dirty="0">
                <a:solidFill>
                  <a:prstClr val="black"/>
                </a:solidFill>
              </a:rPr>
              <a:t>PDCA</a:t>
            </a:r>
            <a:r>
              <a:rPr lang="ja-JP" altLang="en-US" sz="2000" dirty="0">
                <a:solidFill>
                  <a:prstClr val="black"/>
                </a:solidFill>
              </a:rPr>
              <a:t>サイクルによりサービスの質の管理を行うこと</a:t>
            </a:r>
            <a:r>
              <a:rPr lang="ja-JP" altLang="en-US" sz="2000" dirty="0" smtClean="0">
                <a:solidFill>
                  <a:prstClr val="black"/>
                </a:solidFill>
              </a:rPr>
              <a:t>。</a:t>
            </a:r>
            <a:endParaRPr lang="en-US" altLang="ja-JP" sz="2000" dirty="0" smtClean="0">
              <a:solidFill>
                <a:prstClr val="black"/>
              </a:solidFill>
            </a:endParaRPr>
          </a:p>
          <a:p>
            <a:pPr marL="185738" lvl="0" indent="-179388"/>
            <a:r>
              <a:rPr lang="en-US" altLang="ja-JP" sz="2000" dirty="0" smtClean="0">
                <a:solidFill>
                  <a:prstClr val="black"/>
                </a:solidFill>
              </a:rPr>
              <a:t>※ LIFE</a:t>
            </a:r>
            <a:r>
              <a:rPr lang="ja-JP" altLang="en-US" sz="2000" dirty="0" err="1" smtClean="0">
                <a:solidFill>
                  <a:prstClr val="black"/>
                </a:solidFill>
              </a:rPr>
              <a:t>への</a:t>
            </a:r>
            <a:r>
              <a:rPr lang="ja-JP" altLang="en-US" sz="2000" dirty="0" smtClean="0">
                <a:solidFill>
                  <a:prstClr val="black"/>
                </a:solidFill>
              </a:rPr>
              <a:t>提出情報、提出頻度等については、「科学的介護情報システム（</a:t>
            </a:r>
            <a:r>
              <a:rPr lang="en-US" altLang="ja-JP" sz="2000" dirty="0" smtClean="0">
                <a:solidFill>
                  <a:prstClr val="black"/>
                </a:solidFill>
              </a:rPr>
              <a:t>LIFE)</a:t>
            </a:r>
            <a:r>
              <a:rPr lang="ja-JP" altLang="en-US" sz="2000" dirty="0" smtClean="0">
                <a:solidFill>
                  <a:prstClr val="black"/>
                </a:solidFill>
              </a:rPr>
              <a:t>関連加算に関する基本的考え方並びに事務処理手順及び様式例の提示について」を参照のこと。</a:t>
            </a:r>
            <a:endParaRPr lang="en-US" altLang="ja-JP" sz="1400" dirty="0">
              <a:solidFill>
                <a:prstClr val="black"/>
              </a:solidFill>
            </a:endParaRPr>
          </a:p>
        </p:txBody>
      </p:sp>
    </p:spTree>
    <p:extLst>
      <p:ext uri="{BB962C8B-B14F-4D97-AF65-F5344CB8AC3E}">
        <p14:creationId xmlns:p14="http://schemas.microsoft.com/office/powerpoint/2010/main" val="862144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324108" y="6533572"/>
            <a:ext cx="2743200" cy="365125"/>
          </a:xfrm>
        </p:spPr>
        <p:txBody>
          <a:bodyPr/>
          <a:lstStyle/>
          <a:p>
            <a:fld id="{D339279A-9CE5-4E47-B07B-F5EE1F1AD395}" type="slidenum">
              <a:rPr kumimoji="1" lang="ja-JP" altLang="en-US" smtClean="0"/>
              <a:t>8</a:t>
            </a:fld>
            <a:endParaRPr kumimoji="1" lang="ja-JP" altLang="en-US" dirty="0"/>
          </a:p>
        </p:txBody>
      </p:sp>
      <p:sp>
        <p:nvSpPr>
          <p:cNvPr id="6" name="コンテンツ プレースホルダー 2"/>
          <p:cNvSpPr txBox="1">
            <a:spLocks/>
          </p:cNvSpPr>
          <p:nvPr/>
        </p:nvSpPr>
        <p:spPr>
          <a:xfrm>
            <a:off x="1" y="-47297"/>
            <a:ext cx="12191999" cy="6858000"/>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en-US" altLang="ja-JP" sz="2000" dirty="0" smtClean="0"/>
          </a:p>
          <a:p>
            <a:pPr marL="0" indent="0">
              <a:buNone/>
            </a:pPr>
            <a:endParaRPr lang="en-US" altLang="ja-JP" sz="2000" dirty="0" smtClean="0"/>
          </a:p>
          <a:p>
            <a:pPr marL="0" indent="0">
              <a:buNone/>
            </a:pPr>
            <a:endParaRPr lang="en-US" altLang="ja-JP" sz="500" dirty="0" smtClean="0"/>
          </a:p>
          <a:p>
            <a:pPr marL="354013" indent="0">
              <a:buNone/>
            </a:pPr>
            <a:r>
              <a:rPr lang="ja-JP" altLang="en-US" sz="2000" u="sng" dirty="0"/>
              <a:t>●</a:t>
            </a:r>
            <a:r>
              <a:rPr lang="ja-JP" altLang="en-US" sz="2000" u="sng" dirty="0" smtClean="0"/>
              <a:t> 令和６年度報酬改定に伴う料金変更について、利用者又は家族への説明及び同意を得ていなかった。</a:t>
            </a:r>
            <a:endParaRPr lang="en-US" altLang="ja-JP" sz="2000" u="sng" dirty="0" smtClean="0"/>
          </a:p>
          <a:p>
            <a:pPr marL="1524000" indent="0">
              <a:lnSpc>
                <a:spcPct val="100000"/>
              </a:lnSpc>
              <a:buNone/>
            </a:pPr>
            <a:r>
              <a:rPr lang="ja-JP" altLang="en-US" sz="2000" dirty="0" smtClean="0"/>
              <a:t>本来</a:t>
            </a:r>
            <a:r>
              <a:rPr lang="ja-JP" altLang="en-US" sz="2000" dirty="0"/>
              <a:t>、改定に伴う重要事項（料金等）の変更については、変更前に説明していただく</a:t>
            </a:r>
            <a:r>
              <a:rPr lang="ja-JP" altLang="en-US" sz="2000" dirty="0" smtClean="0"/>
              <a:t>こと</a:t>
            </a:r>
            <a:r>
              <a:rPr lang="ja-JP" altLang="en-US" sz="2000" dirty="0"/>
              <a:t>が</a:t>
            </a:r>
            <a:r>
              <a:rPr lang="ja-JP" altLang="en-US" sz="2000" dirty="0" smtClean="0"/>
              <a:t>望ましいが、</a:t>
            </a:r>
            <a:r>
              <a:rPr lang="en-US" altLang="ja-JP" sz="2000" dirty="0" smtClean="0"/>
              <a:t>4</a:t>
            </a:r>
            <a:r>
              <a:rPr lang="ja-JP" altLang="en-US" sz="2000" dirty="0" smtClean="0"/>
              <a:t>月</a:t>
            </a:r>
            <a:r>
              <a:rPr lang="ja-JP" altLang="en-US" sz="2000" dirty="0"/>
              <a:t>施行の見直し事項については、やむを得ない事情に</a:t>
            </a:r>
            <a:r>
              <a:rPr lang="ja-JP" altLang="en-US" sz="2000" dirty="0" smtClean="0"/>
              <a:t>より</a:t>
            </a:r>
            <a:r>
              <a:rPr lang="en-US" altLang="ja-JP" sz="2000" dirty="0" smtClean="0"/>
              <a:t>3</a:t>
            </a:r>
            <a:r>
              <a:rPr lang="ja-JP" altLang="en-US" sz="2000" dirty="0" smtClean="0"/>
              <a:t>月中</a:t>
            </a:r>
            <a:r>
              <a:rPr lang="ja-JP" altLang="en-US" sz="2000" dirty="0"/>
              <a:t>の</a:t>
            </a:r>
            <a:r>
              <a:rPr lang="ja-JP" altLang="en-US" sz="2000" dirty="0" smtClean="0"/>
              <a:t>説明</a:t>
            </a:r>
            <a:r>
              <a:rPr lang="ja-JP" altLang="en-US" sz="2000" dirty="0"/>
              <a:t>が難しい場合</a:t>
            </a:r>
            <a:r>
              <a:rPr lang="ja-JP" altLang="en-US" sz="2000" dirty="0" smtClean="0"/>
              <a:t>、</a:t>
            </a:r>
            <a:r>
              <a:rPr lang="en-US" altLang="ja-JP" sz="2000" dirty="0" smtClean="0"/>
              <a:t>4</a:t>
            </a:r>
            <a:r>
              <a:rPr lang="ja-JP" altLang="en-US" sz="2000" dirty="0" smtClean="0"/>
              <a:t>月</a:t>
            </a:r>
            <a:r>
              <a:rPr lang="en-US" altLang="ja-JP" sz="2000" dirty="0" smtClean="0"/>
              <a:t>1</a:t>
            </a:r>
            <a:r>
              <a:rPr lang="ja-JP" altLang="en-US" sz="2000" dirty="0" smtClean="0"/>
              <a:t>日</a:t>
            </a:r>
            <a:r>
              <a:rPr lang="ja-JP" altLang="en-US" sz="2000" dirty="0"/>
              <a:t>以降速やかに、利用者又はその家族に対して丁寧な説明を</a:t>
            </a:r>
            <a:r>
              <a:rPr lang="ja-JP" altLang="en-US" sz="2000" dirty="0" smtClean="0"/>
              <a:t>行い、同意</a:t>
            </a:r>
            <a:r>
              <a:rPr lang="ja-JP" altLang="en-US" sz="2000" dirty="0"/>
              <a:t>を得ることとしても差し支えない</a:t>
            </a:r>
            <a:r>
              <a:rPr lang="ja-JP" altLang="en-US" sz="2000" dirty="0" smtClean="0"/>
              <a:t>。</a:t>
            </a:r>
            <a:r>
              <a:rPr lang="en-US" altLang="ja-JP" sz="2000" dirty="0" smtClean="0"/>
              <a:t>6</a:t>
            </a:r>
            <a:r>
              <a:rPr lang="ja-JP" altLang="en-US" sz="2000" dirty="0" smtClean="0"/>
              <a:t>月</a:t>
            </a:r>
            <a:r>
              <a:rPr lang="ja-JP" altLang="en-US" sz="2000" dirty="0"/>
              <a:t>施行の見直し事項については</a:t>
            </a:r>
            <a:r>
              <a:rPr lang="ja-JP" altLang="en-US" sz="2000" dirty="0" smtClean="0"/>
              <a:t>、</a:t>
            </a:r>
            <a:r>
              <a:rPr lang="en-US" altLang="ja-JP" sz="2000" dirty="0" smtClean="0"/>
              <a:t>5</a:t>
            </a:r>
            <a:r>
              <a:rPr lang="ja-JP" altLang="en-US" sz="2000" dirty="0" smtClean="0"/>
              <a:t>月</a:t>
            </a:r>
            <a:r>
              <a:rPr lang="ja-JP" altLang="en-US" sz="2000" dirty="0"/>
              <a:t>末日</a:t>
            </a:r>
            <a:r>
              <a:rPr lang="ja-JP" altLang="en-US" sz="2000" dirty="0" smtClean="0"/>
              <a:t>までに</a:t>
            </a:r>
            <a:r>
              <a:rPr lang="ja-JP" altLang="en-US" sz="2000" dirty="0"/>
              <a:t>、利用者又はその家族に対して丁寧な説明を行い、同意を得る必要が</a:t>
            </a:r>
            <a:r>
              <a:rPr lang="ja-JP" altLang="en-US" sz="2000" dirty="0" smtClean="0"/>
              <a:t>ある。　　　　　　　　　　　　（令和</a:t>
            </a:r>
            <a:r>
              <a:rPr lang="en-US" altLang="ja-JP" sz="2000" dirty="0" smtClean="0"/>
              <a:t>6</a:t>
            </a:r>
            <a:r>
              <a:rPr lang="ja-JP" altLang="en-US" sz="2000" dirty="0" smtClean="0"/>
              <a:t>年度</a:t>
            </a:r>
            <a:r>
              <a:rPr lang="ja-JP" altLang="en-US" sz="2000" dirty="0"/>
              <a:t>介護報酬改定に</a:t>
            </a:r>
            <a:r>
              <a:rPr lang="ja-JP" altLang="en-US" sz="2000" dirty="0" smtClean="0"/>
              <a:t>関する</a:t>
            </a:r>
            <a:r>
              <a:rPr lang="en-US" altLang="ja-JP" sz="2000" dirty="0" smtClean="0"/>
              <a:t>Q&amp;A</a:t>
            </a:r>
            <a:r>
              <a:rPr lang="ja-JP" altLang="en-US" sz="2000" dirty="0" smtClean="0"/>
              <a:t>（</a:t>
            </a:r>
            <a:r>
              <a:rPr lang="en-US" altLang="ja-JP" sz="2000" dirty="0" smtClean="0"/>
              <a:t>vol.1</a:t>
            </a:r>
            <a:r>
              <a:rPr lang="ja-JP" altLang="en-US" sz="2000" dirty="0" smtClean="0"/>
              <a:t>）問</a:t>
            </a:r>
            <a:r>
              <a:rPr lang="en-US" altLang="ja-JP" sz="2000" dirty="0" smtClean="0"/>
              <a:t>188</a:t>
            </a:r>
            <a:r>
              <a:rPr lang="ja-JP" altLang="en-US" sz="2000" dirty="0" smtClean="0"/>
              <a:t>）</a:t>
            </a:r>
            <a:endParaRPr lang="en-US" altLang="ja-JP" sz="2000" dirty="0" smtClean="0"/>
          </a:p>
          <a:p>
            <a:pPr marL="633413" indent="-263525">
              <a:lnSpc>
                <a:spcPct val="100000"/>
              </a:lnSpc>
              <a:buNone/>
            </a:pPr>
            <a:r>
              <a:rPr lang="ja-JP" altLang="en-US" sz="2000" u="sng" dirty="0"/>
              <a:t>●</a:t>
            </a:r>
            <a:r>
              <a:rPr lang="ja-JP" altLang="en-US" sz="2000" u="sng" dirty="0" smtClean="0"/>
              <a:t> 重要事項説明書等、書面により同意を得る書類への署名について、利用者本人に代わって本人氏名が署名されているが、代筆者の氏名等が記入されていなかった。</a:t>
            </a:r>
            <a:endParaRPr lang="en-US" altLang="ja-JP" sz="2000" u="sng" dirty="0" smtClean="0"/>
          </a:p>
          <a:p>
            <a:pPr marL="1524000" indent="0">
              <a:buNone/>
            </a:pPr>
            <a:r>
              <a:rPr lang="ja-JP" altLang="en-US" sz="2000" dirty="0" smtClean="0"/>
              <a:t>利用者本人</a:t>
            </a:r>
            <a:r>
              <a:rPr lang="ja-JP" altLang="en-US" sz="2000" dirty="0"/>
              <a:t>が署名</a:t>
            </a:r>
            <a:r>
              <a:rPr lang="ja-JP" altLang="en-US" sz="2000" dirty="0" smtClean="0"/>
              <a:t>できない事情があって代筆する場合は、署名代行欄（代筆者の氏名及び続柄等）を設けて記入するようにしてください。</a:t>
            </a:r>
            <a:endParaRPr lang="en-US" altLang="ja-JP" sz="2000" dirty="0" smtClean="0"/>
          </a:p>
          <a:p>
            <a:pPr marL="1524000" indent="0">
              <a:buNone/>
            </a:pPr>
            <a:endParaRPr lang="en-US" altLang="ja-JP" sz="500" dirty="0" smtClean="0"/>
          </a:p>
          <a:p>
            <a:pPr marL="1524000" indent="0">
              <a:buNone/>
            </a:pPr>
            <a:endParaRPr lang="en-US" altLang="ja-JP" sz="2000" dirty="0" smtClean="0"/>
          </a:p>
          <a:p>
            <a:pPr marL="354013" indent="0">
              <a:buNone/>
            </a:pPr>
            <a:endParaRPr lang="en-US" altLang="ja-JP" sz="300" u="sng" dirty="0" smtClean="0"/>
          </a:p>
          <a:p>
            <a:pPr marL="354013" indent="0">
              <a:buNone/>
            </a:pPr>
            <a:r>
              <a:rPr lang="ja-JP" altLang="en-US" sz="2000" u="sng" dirty="0"/>
              <a:t>●</a:t>
            </a:r>
            <a:r>
              <a:rPr lang="ja-JP" altLang="en-US" sz="2000" u="sng" dirty="0" smtClean="0"/>
              <a:t> 居宅サービス計画に位置付けた個別サービスに係る計画が提出されていなかった。</a:t>
            </a:r>
            <a:endParaRPr lang="en-US" altLang="ja-JP" sz="2000" u="sng" dirty="0"/>
          </a:p>
          <a:p>
            <a:pPr marL="1524000" indent="0">
              <a:buNone/>
            </a:pPr>
            <a:r>
              <a:rPr lang="ja-JP" altLang="en-US" sz="2000" dirty="0" smtClean="0"/>
              <a:t>居宅サービス計画と個別サービス計画の連動性を高め、意識の共有を図ることが重要です。このため、居宅サービス計画を交付したときは、担当している計画の提出を求めるものとされています。　　　　　　　　　　　　　　　　　　　　　　　　　　　　　　　　　　</a:t>
            </a:r>
            <a:endParaRPr lang="en-US" altLang="ja-JP" sz="2000" dirty="0" smtClean="0"/>
          </a:p>
        </p:txBody>
      </p:sp>
      <p:sp>
        <p:nvSpPr>
          <p:cNvPr id="16" name="右矢印 15"/>
          <p:cNvSpPr/>
          <p:nvPr/>
        </p:nvSpPr>
        <p:spPr>
          <a:xfrm>
            <a:off x="884901" y="1395961"/>
            <a:ext cx="503113"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a:off x="884901" y="4062724"/>
            <a:ext cx="503113"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六角形 1"/>
          <p:cNvSpPr/>
          <p:nvPr/>
        </p:nvSpPr>
        <p:spPr>
          <a:xfrm>
            <a:off x="3824299" y="0"/>
            <a:ext cx="3775588" cy="457098"/>
          </a:xfrm>
          <a:prstGeom prst="hexag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主な指摘</a:t>
            </a:r>
            <a:r>
              <a:rPr lang="ja-JP" altLang="en-US" sz="2400" dirty="0" smtClean="0">
                <a:solidFill>
                  <a:schemeClr val="tx1"/>
                </a:solidFill>
              </a:rPr>
              <a:t>事項</a:t>
            </a:r>
            <a:endParaRPr lang="ja-JP" altLang="en-US" sz="2400" dirty="0">
              <a:solidFill>
                <a:schemeClr val="tx1"/>
              </a:solidFill>
            </a:endParaRPr>
          </a:p>
        </p:txBody>
      </p:sp>
      <p:sp>
        <p:nvSpPr>
          <p:cNvPr id="13" name="右矢印 12"/>
          <p:cNvSpPr/>
          <p:nvPr/>
        </p:nvSpPr>
        <p:spPr>
          <a:xfrm>
            <a:off x="884901" y="5966117"/>
            <a:ext cx="503113"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318654" y="678712"/>
            <a:ext cx="11748654" cy="4084103"/>
          </a:xfrm>
          <a:prstGeom prst="roundRect">
            <a:avLst>
              <a:gd name="adj" fmla="val 1260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193961" y="525792"/>
            <a:ext cx="3782294"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solidFill>
                  <a:schemeClr val="tx1"/>
                </a:solidFill>
              </a:rPr>
              <a:t> </a:t>
            </a:r>
            <a:r>
              <a:rPr lang="ja-JP" altLang="en-US" sz="2000" dirty="0" smtClean="0">
                <a:solidFill>
                  <a:schemeClr val="tx1"/>
                </a:solidFill>
              </a:rPr>
              <a:t>内容</a:t>
            </a:r>
            <a:r>
              <a:rPr lang="ja-JP" altLang="en-US" sz="2000" dirty="0">
                <a:solidFill>
                  <a:schemeClr val="tx1"/>
                </a:solidFill>
              </a:rPr>
              <a:t>及び手続の説明及び同意</a:t>
            </a:r>
            <a:endParaRPr kumimoji="1" lang="ja-JP" altLang="en-US" sz="2000" dirty="0">
              <a:solidFill>
                <a:schemeClr val="tx1"/>
              </a:solidFill>
            </a:endParaRPr>
          </a:p>
        </p:txBody>
      </p:sp>
      <p:sp>
        <p:nvSpPr>
          <p:cNvPr id="12" name="角丸四角形 11"/>
          <p:cNvSpPr/>
          <p:nvPr/>
        </p:nvSpPr>
        <p:spPr>
          <a:xfrm>
            <a:off x="318653" y="5334526"/>
            <a:ext cx="11748655" cy="20287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193961" y="5018600"/>
            <a:ext cx="4959930"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t> </a:t>
            </a:r>
            <a:r>
              <a:rPr lang="ja-JP" altLang="en-US" sz="2000" dirty="0" smtClean="0"/>
              <a:t>指定</a:t>
            </a:r>
            <a:r>
              <a:rPr lang="ja-JP" altLang="en-US" sz="2000" dirty="0"/>
              <a:t>居宅介護</a:t>
            </a:r>
            <a:r>
              <a:rPr lang="ja-JP" altLang="en-US" sz="2000" dirty="0" smtClean="0"/>
              <a:t>支援の</a:t>
            </a:r>
            <a:r>
              <a:rPr lang="ja-JP" altLang="en-US" sz="2000" dirty="0"/>
              <a:t>具体的取扱い方針</a:t>
            </a:r>
            <a:endParaRPr kumimoji="1" lang="ja-JP" altLang="en-US" sz="2000" dirty="0">
              <a:solidFill>
                <a:schemeClr val="tx1"/>
              </a:solidFill>
            </a:endParaRPr>
          </a:p>
        </p:txBody>
      </p:sp>
      <p:pic>
        <p:nvPicPr>
          <p:cNvPr id="14" name="オーディオ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20199623"/>
      </p:ext>
    </p:extLst>
  </p:cSld>
  <p:clrMapOvr>
    <a:masterClrMapping/>
  </p:clrMapOvr>
  <mc:AlternateContent xmlns:mc="http://schemas.openxmlformats.org/markup-compatibility/2006" xmlns:p14="http://schemas.microsoft.com/office/powerpoint/2010/main">
    <mc:Choice Requires="p14">
      <p:transition spd="slow" p14:dur="2000" advTm="58728"/>
    </mc:Choice>
    <mc:Fallback xmlns="">
      <p:transition spd="slow" advTm="58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80</a:t>
            </a:fld>
            <a:endParaRPr kumimoji="1" lang="ja-JP" altLang="en-US" dirty="0"/>
          </a:p>
        </p:txBody>
      </p:sp>
      <p:sp>
        <p:nvSpPr>
          <p:cNvPr id="3" name="正方形/長方形 2"/>
          <p:cNvSpPr/>
          <p:nvPr/>
        </p:nvSpPr>
        <p:spPr>
          <a:xfrm>
            <a:off x="28575" y="-28575"/>
            <a:ext cx="12192000" cy="8356134"/>
          </a:xfrm>
          <a:prstGeom prst="rect">
            <a:avLst/>
          </a:prstGeom>
        </p:spPr>
        <p:txBody>
          <a:bodyPr wrap="square">
            <a:spAutoFit/>
          </a:bodyPr>
          <a:lstStyle/>
          <a:p>
            <a:pPr marL="360363" indent="-360363"/>
            <a:r>
              <a:rPr lang="ja-JP" altLang="en-US" sz="2000" b="1" dirty="0"/>
              <a:t>（８）栄養改善加算　　</a:t>
            </a:r>
            <a:r>
              <a:rPr lang="en-US" altLang="ja-JP" sz="2000" dirty="0"/>
              <a:t>200</a:t>
            </a:r>
            <a:r>
              <a:rPr lang="ja-JP" altLang="en-US" sz="2000" dirty="0"/>
              <a:t>単位／回（月</a:t>
            </a:r>
            <a:r>
              <a:rPr lang="en-US" altLang="ja-JP" sz="2000" dirty="0"/>
              <a:t>2</a:t>
            </a:r>
            <a:r>
              <a:rPr lang="ja-JP" altLang="en-US" sz="2000" dirty="0"/>
              <a:t>回を限度）　</a:t>
            </a:r>
            <a:r>
              <a:rPr lang="en-US" altLang="ja-JP" sz="2000" dirty="0"/>
              <a:t>※</a:t>
            </a:r>
            <a:r>
              <a:rPr lang="ja-JP" altLang="en-US" sz="2000" dirty="0"/>
              <a:t>体制届が必要</a:t>
            </a:r>
            <a:endParaRPr lang="en-US" altLang="ja-JP" sz="2000" dirty="0"/>
          </a:p>
          <a:p>
            <a:pPr marL="179388" indent="180975"/>
            <a:r>
              <a:rPr lang="ja-JP" altLang="en-US" sz="2000" dirty="0"/>
              <a:t>以下のいずれにも適合する事業所で、低栄養状態にある利用者又はそのおそれのある利用者に対して、低栄養状態の改善等を目的として、個別的に実施される栄養食事相談等の栄養管理であって、利用者の心身の状態の維持又は向上に資すると認められるもの（以下「栄養改善サービス」）を行った場合に</a:t>
            </a:r>
            <a:r>
              <a:rPr lang="ja-JP" altLang="en-US" sz="2000" dirty="0" smtClean="0"/>
              <a:t>、</a:t>
            </a:r>
            <a:endParaRPr lang="en-US" altLang="ja-JP" sz="2000" dirty="0" smtClean="0"/>
          </a:p>
          <a:p>
            <a:pPr marL="179388" indent="180975"/>
            <a:r>
              <a:rPr lang="en-US" altLang="ja-JP" sz="2000" u="sng" dirty="0" smtClean="0"/>
              <a:t>3</a:t>
            </a:r>
            <a:r>
              <a:rPr lang="ja-JP" altLang="en-US" sz="2000" u="sng" dirty="0"/>
              <a:t>月以内の期間に限り</a:t>
            </a:r>
            <a:r>
              <a:rPr lang="en-US" altLang="ja-JP" sz="2000" u="sng" dirty="0"/>
              <a:t>1</a:t>
            </a:r>
            <a:r>
              <a:rPr lang="ja-JP" altLang="en-US" sz="2000" u="sng" dirty="0"/>
              <a:t>月に</a:t>
            </a:r>
            <a:r>
              <a:rPr lang="en-US" altLang="ja-JP" sz="2000" u="sng" dirty="0"/>
              <a:t>2</a:t>
            </a:r>
            <a:r>
              <a:rPr lang="ja-JP" altLang="en-US" sz="2000" u="sng" dirty="0"/>
              <a:t>回を限度として</a:t>
            </a:r>
            <a:r>
              <a:rPr lang="ja-JP" altLang="en-US" sz="2000" u="sng" dirty="0" smtClean="0"/>
              <a:t>算定する</a:t>
            </a:r>
            <a:r>
              <a:rPr lang="ja-JP" altLang="en-US" sz="2000" dirty="0" smtClean="0"/>
              <a:t>。</a:t>
            </a:r>
            <a:endParaRPr lang="en-US" altLang="ja-JP" sz="2000" dirty="0" smtClean="0"/>
          </a:p>
          <a:p>
            <a:pPr marL="179388" indent="180975"/>
            <a:endParaRPr lang="en-US" altLang="ja-JP" sz="2000" dirty="0"/>
          </a:p>
          <a:p>
            <a:pPr marL="179388" indent="180975"/>
            <a:endParaRPr lang="en-US" altLang="ja-JP" sz="2000" dirty="0" smtClean="0"/>
          </a:p>
          <a:p>
            <a:pPr marL="179388" indent="180975"/>
            <a:endParaRPr lang="en-US" altLang="ja-JP" sz="1600" dirty="0"/>
          </a:p>
          <a:p>
            <a:pPr marL="360363" indent="-180975"/>
            <a:r>
              <a:rPr lang="ja-JP" altLang="en-US" sz="2000" dirty="0" smtClean="0"/>
              <a:t>① </a:t>
            </a:r>
            <a:r>
              <a:rPr lang="ja-JP" altLang="en-US" sz="2000" dirty="0"/>
              <a:t>当該事業所</a:t>
            </a:r>
            <a:r>
              <a:rPr lang="ja-JP" altLang="en-US" sz="2000" dirty="0" smtClean="0"/>
              <a:t>の従業者と</a:t>
            </a:r>
            <a:r>
              <a:rPr lang="ja-JP" altLang="en-US" sz="2000" dirty="0"/>
              <a:t>して、又は外部との連携により管理栄養士を</a:t>
            </a:r>
            <a:r>
              <a:rPr lang="en-US" altLang="ja-JP" sz="2000" dirty="0"/>
              <a:t>1</a:t>
            </a:r>
            <a:r>
              <a:rPr lang="ja-JP" altLang="en-US" sz="2000" dirty="0"/>
              <a:t>名以上配置。</a:t>
            </a:r>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1600" dirty="0" smtClean="0"/>
          </a:p>
          <a:p>
            <a:pPr marL="360363" indent="-180975"/>
            <a:endParaRPr lang="en-US" altLang="ja-JP" sz="1200" dirty="0" smtClean="0"/>
          </a:p>
          <a:p>
            <a:pPr marL="360363" indent="-180975"/>
            <a:r>
              <a:rPr lang="ja-JP" altLang="en-US" sz="2000" dirty="0" smtClean="0"/>
              <a:t>② 利用者の栄養</a:t>
            </a:r>
            <a:r>
              <a:rPr lang="ja-JP" altLang="en-US" sz="2000" dirty="0"/>
              <a:t>状態を利用開始時に把握し</a:t>
            </a:r>
            <a:r>
              <a:rPr lang="ja-JP" altLang="en-US" sz="2000" dirty="0" smtClean="0"/>
              <a:t>、</a:t>
            </a:r>
            <a:r>
              <a:rPr lang="ja-JP" altLang="en-US" sz="2000" dirty="0"/>
              <a:t>管理栄養士、看護職員、介護職員、生活相談員その他の職種の</a:t>
            </a:r>
            <a:r>
              <a:rPr lang="ja-JP" altLang="en-US" sz="2000" dirty="0" smtClean="0"/>
              <a:t>者（以下「管理栄養士等」）が</a:t>
            </a:r>
            <a:r>
              <a:rPr lang="ja-JP" altLang="en-US" sz="2000" dirty="0"/>
              <a:t>共同して、利用者ごとの摂食・嚥下機能及び食形態にも配慮した栄養ケア</a:t>
            </a:r>
            <a:r>
              <a:rPr lang="ja-JP" altLang="en-US" sz="2000" dirty="0" smtClean="0"/>
              <a:t>計画を</a:t>
            </a:r>
            <a:r>
              <a:rPr lang="ja-JP" altLang="en-US" sz="2000" dirty="0"/>
              <a:t>作成している</a:t>
            </a:r>
            <a:r>
              <a:rPr lang="ja-JP" altLang="en-US" sz="2000" dirty="0" smtClean="0"/>
              <a:t>。</a:t>
            </a:r>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500" dirty="0" smtClean="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1600" dirty="0" smtClean="0"/>
          </a:p>
        </p:txBody>
      </p:sp>
      <p:sp>
        <p:nvSpPr>
          <p:cNvPr id="5" name="正方形/長方形 4"/>
          <p:cNvSpPr/>
          <p:nvPr/>
        </p:nvSpPr>
        <p:spPr>
          <a:xfrm>
            <a:off x="500063" y="5251668"/>
            <a:ext cx="11473834" cy="1955714"/>
          </a:xfrm>
          <a:prstGeom prst="rect">
            <a:avLst/>
          </a:prstGeom>
          <a:ln w="6350">
            <a:solidFill>
              <a:schemeClr val="tx1"/>
            </a:solidFill>
            <a:prstDash val="sysDot"/>
          </a:ln>
        </p:spPr>
        <p:txBody>
          <a:bodyPr wrap="square" tIns="72000" bIns="36000" anchor="ctr" anchorCtr="0">
            <a:spAutoFit/>
          </a:bodyPr>
          <a:lstStyle/>
          <a:p>
            <a:pPr marL="185738" indent="-185738"/>
            <a:r>
              <a:rPr lang="en-US" altLang="ja-JP" sz="2000" dirty="0" smtClean="0"/>
              <a:t>※ </a:t>
            </a:r>
            <a:r>
              <a:rPr lang="ja-JP" altLang="en-US" sz="2000" dirty="0" smtClean="0"/>
              <a:t>利用開始時に、管理栄養士が中心となって、利用者ごとの摂食・嚥下機能及び食形態にも配慮しつつ、栄養アセスメントを行い、管理栄養士等が共同して、栄養食事相談に関する事項（食事に関する内容の説明等）、解決すべき栄養管理上の課題等に対し取り組むべき事項等を記載した栄養ケア計画を作成すること。</a:t>
            </a:r>
            <a:endParaRPr lang="en-US" altLang="ja-JP" sz="2000" dirty="0" smtClean="0"/>
          </a:p>
          <a:p>
            <a:pPr marL="185738" indent="-185738"/>
            <a:r>
              <a:rPr lang="en-US" altLang="ja-JP" sz="2000" dirty="0" smtClean="0"/>
              <a:t>※ </a:t>
            </a:r>
            <a:r>
              <a:rPr lang="ja-JP" altLang="en-US" sz="2000" dirty="0"/>
              <a:t>作成した栄養ケア計画については、栄養改善サービスの対象をとなる利用者又はその家族に</a:t>
            </a:r>
            <a:r>
              <a:rPr lang="ja-JP" altLang="en-US" sz="2000" dirty="0" smtClean="0"/>
              <a:t>説明</a:t>
            </a:r>
            <a:endParaRPr lang="en-US" altLang="ja-JP" sz="2000" dirty="0" smtClean="0"/>
          </a:p>
          <a:p>
            <a:pPr marL="185738" indent="-185738"/>
            <a:endParaRPr lang="ja-JP" altLang="en-US" sz="2000" dirty="0"/>
          </a:p>
        </p:txBody>
      </p:sp>
      <p:sp>
        <p:nvSpPr>
          <p:cNvPr id="6" name="正方形/長方形 5"/>
          <p:cNvSpPr/>
          <p:nvPr/>
        </p:nvSpPr>
        <p:spPr>
          <a:xfrm>
            <a:off x="500062" y="2696875"/>
            <a:ext cx="11473835" cy="1585049"/>
          </a:xfrm>
          <a:prstGeom prst="rect">
            <a:avLst/>
          </a:prstGeom>
          <a:ln w="6350">
            <a:solidFill>
              <a:schemeClr val="tx1"/>
            </a:solidFill>
            <a:prstDash val="sysDot"/>
          </a:ln>
        </p:spPr>
        <p:txBody>
          <a:bodyPr wrap="square" bIns="0" anchor="ctr" anchorCtr="0">
            <a:spAutoFit/>
          </a:bodyPr>
          <a:lstStyle/>
          <a:p>
            <a:pPr marL="179388" lvl="0" indent="-179388"/>
            <a:r>
              <a:rPr lang="en-US" altLang="ja-JP" sz="2000" dirty="0" smtClean="0">
                <a:solidFill>
                  <a:prstClr val="black"/>
                </a:solidFill>
              </a:rPr>
              <a:t>【</a:t>
            </a:r>
            <a:r>
              <a:rPr lang="ja-JP" altLang="en-US" sz="2000" dirty="0" smtClean="0">
                <a:solidFill>
                  <a:prstClr val="black"/>
                </a:solidFill>
              </a:rPr>
              <a:t>外部</a:t>
            </a:r>
            <a:r>
              <a:rPr lang="ja-JP" altLang="en-US" sz="2000" dirty="0">
                <a:solidFill>
                  <a:prstClr val="black"/>
                </a:solidFill>
              </a:rPr>
              <a:t>と</a:t>
            </a:r>
            <a:r>
              <a:rPr lang="ja-JP" altLang="en-US" sz="2000" dirty="0" smtClean="0">
                <a:solidFill>
                  <a:prstClr val="black"/>
                </a:solidFill>
              </a:rPr>
              <a:t>は</a:t>
            </a:r>
            <a:r>
              <a:rPr lang="en-US" altLang="ja-JP" sz="2000" dirty="0" smtClean="0">
                <a:solidFill>
                  <a:prstClr val="black"/>
                </a:solidFill>
              </a:rPr>
              <a:t>】</a:t>
            </a:r>
          </a:p>
          <a:p>
            <a:pPr lvl="0" indent="185738"/>
            <a:r>
              <a:rPr lang="ja-JP" altLang="en-US" sz="2000" dirty="0" smtClean="0">
                <a:solidFill>
                  <a:prstClr val="black"/>
                </a:solidFill>
              </a:rPr>
              <a:t>他</a:t>
            </a:r>
            <a:r>
              <a:rPr lang="ja-JP" altLang="en-US" sz="2000" dirty="0">
                <a:solidFill>
                  <a:prstClr val="black"/>
                </a:solidFill>
              </a:rPr>
              <a:t>の介護事業所（栄養改善加算の対象事業所に限る）、医療機関、介護保険施設（栄養マネジメント強化加算の算定要件として規定する員数を超えて管理栄養士を置いているもの又は常勤の管理栄養士を</a:t>
            </a:r>
            <a:r>
              <a:rPr lang="en-US" altLang="ja-JP" sz="2000" dirty="0">
                <a:solidFill>
                  <a:prstClr val="black"/>
                </a:solidFill>
              </a:rPr>
              <a:t>1</a:t>
            </a:r>
            <a:r>
              <a:rPr lang="ja-JP" altLang="en-US" sz="2000" dirty="0">
                <a:solidFill>
                  <a:prstClr val="black"/>
                </a:solidFill>
              </a:rPr>
              <a:t>名以上配置しているものに限る）又は公益社団法人日本栄養士会若しくは</a:t>
            </a:r>
            <a:r>
              <a:rPr lang="ja-JP" altLang="en-US" sz="2000" dirty="0" smtClean="0">
                <a:solidFill>
                  <a:prstClr val="black"/>
                </a:solidFill>
              </a:rPr>
              <a:t>都道府県栄養士会</a:t>
            </a:r>
            <a:r>
              <a:rPr lang="ja-JP" altLang="en-US" sz="2000" dirty="0">
                <a:solidFill>
                  <a:prstClr val="black"/>
                </a:solidFill>
              </a:rPr>
              <a:t>が設置し、運営</a:t>
            </a:r>
            <a:r>
              <a:rPr lang="ja-JP" altLang="en-US" sz="2000" dirty="0" smtClean="0">
                <a:solidFill>
                  <a:prstClr val="black"/>
                </a:solidFill>
              </a:rPr>
              <a:t>する栄養</a:t>
            </a:r>
            <a:r>
              <a:rPr lang="ja-JP" altLang="en-US" sz="2000" dirty="0">
                <a:solidFill>
                  <a:prstClr val="black"/>
                </a:solidFill>
              </a:rPr>
              <a:t>ケア・</a:t>
            </a:r>
            <a:r>
              <a:rPr lang="ja-JP" altLang="en-US" sz="2000" dirty="0" smtClean="0">
                <a:solidFill>
                  <a:prstClr val="black"/>
                </a:solidFill>
              </a:rPr>
              <a:t>ステーション</a:t>
            </a:r>
            <a:endParaRPr lang="en-US" altLang="ja-JP" sz="2000" dirty="0">
              <a:solidFill>
                <a:prstClr val="black"/>
              </a:solidFill>
            </a:endParaRPr>
          </a:p>
        </p:txBody>
      </p:sp>
      <p:sp>
        <p:nvSpPr>
          <p:cNvPr id="7" name="正方形/長方形 6"/>
          <p:cNvSpPr/>
          <p:nvPr/>
        </p:nvSpPr>
        <p:spPr>
          <a:xfrm>
            <a:off x="384353" y="1582581"/>
            <a:ext cx="11589545" cy="707886"/>
          </a:xfrm>
          <a:prstGeom prst="rect">
            <a:avLst/>
          </a:prstGeom>
          <a:ln w="6350">
            <a:solidFill>
              <a:schemeClr val="tx1"/>
            </a:solidFill>
            <a:prstDash val="sysDot"/>
          </a:ln>
        </p:spPr>
        <p:txBody>
          <a:bodyPr wrap="square" bIns="36000" anchor="ctr" anchorCtr="0">
            <a:spAutoFit/>
          </a:bodyPr>
          <a:lstStyle/>
          <a:p>
            <a:pPr marL="85725" lvl="0" indent="-85725"/>
            <a:r>
              <a:rPr lang="en-US" altLang="ja-JP" sz="2000" dirty="0">
                <a:solidFill>
                  <a:prstClr val="black"/>
                </a:solidFill>
              </a:rPr>
              <a:t>※ </a:t>
            </a:r>
            <a:r>
              <a:rPr lang="ja-JP" altLang="en-US" sz="2000" dirty="0">
                <a:solidFill>
                  <a:prstClr val="black"/>
                </a:solidFill>
              </a:rPr>
              <a:t>栄養改善サービスの開始から</a:t>
            </a:r>
            <a:r>
              <a:rPr lang="en-US" altLang="ja-JP" sz="2000" dirty="0">
                <a:solidFill>
                  <a:prstClr val="black"/>
                </a:solidFill>
              </a:rPr>
              <a:t>3</a:t>
            </a:r>
            <a:r>
              <a:rPr lang="ja-JP" altLang="en-US" sz="2000" dirty="0">
                <a:solidFill>
                  <a:prstClr val="black"/>
                </a:solidFill>
              </a:rPr>
              <a:t>月ごとの利用者の栄養状態の評価の結果、低栄養状態が改善せず、栄養改善サービスを引き続き行うことが必要と認められる利用者については、引き続き算定可。</a:t>
            </a:r>
          </a:p>
        </p:txBody>
      </p:sp>
    </p:spTree>
    <p:extLst>
      <p:ext uri="{BB962C8B-B14F-4D97-AF65-F5344CB8AC3E}">
        <p14:creationId xmlns:p14="http://schemas.microsoft.com/office/powerpoint/2010/main" val="26078927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9262" y="6492875"/>
            <a:ext cx="2743200" cy="365125"/>
          </a:xfrm>
        </p:spPr>
        <p:txBody>
          <a:bodyPr/>
          <a:lstStyle/>
          <a:p>
            <a:fld id="{41D9830F-53EB-46B6-9EC0-C4C68F82A889}" type="slidenum">
              <a:rPr kumimoji="1" lang="ja-JP" altLang="en-US" smtClean="0"/>
              <a:t>81</a:t>
            </a:fld>
            <a:endParaRPr kumimoji="1" lang="ja-JP" altLang="en-US" dirty="0"/>
          </a:p>
        </p:txBody>
      </p:sp>
      <p:sp>
        <p:nvSpPr>
          <p:cNvPr id="5" name="正方形/長方形 4"/>
          <p:cNvSpPr/>
          <p:nvPr/>
        </p:nvSpPr>
        <p:spPr>
          <a:xfrm>
            <a:off x="0" y="1015663"/>
            <a:ext cx="12112227" cy="5924699"/>
          </a:xfrm>
          <a:prstGeom prst="rect">
            <a:avLst/>
          </a:prstGeom>
        </p:spPr>
        <p:txBody>
          <a:bodyPr wrap="square">
            <a:spAutoFit/>
          </a:bodyPr>
          <a:lstStyle/>
          <a:p>
            <a:pPr marL="542925" indent="-357188"/>
            <a:r>
              <a:rPr lang="ja-JP" altLang="en-US" sz="2000" dirty="0"/>
              <a:t>③ 利用者ごとの栄養ケア計画に従い、必要に応じて当該利用者の居宅を訪問し、管理栄養士等が栄養改善サービスを行っているとともに、利用者の栄養状態を定期的に記録している。</a:t>
            </a:r>
            <a:endParaRPr lang="en-US" altLang="ja-JP" sz="2000" dirty="0"/>
          </a:p>
          <a:p>
            <a:pPr marL="542925" indent="-357188"/>
            <a:endParaRPr lang="en-US" altLang="ja-JP" sz="2000" dirty="0" smtClean="0"/>
          </a:p>
          <a:p>
            <a:pPr marL="542925" indent="-357188"/>
            <a:endParaRPr lang="en-US" altLang="ja-JP" sz="2000" dirty="0"/>
          </a:p>
          <a:p>
            <a:pPr marL="542925" indent="-357188"/>
            <a:endParaRPr lang="en-US" altLang="ja-JP" sz="2000" dirty="0" smtClean="0"/>
          </a:p>
          <a:p>
            <a:pPr marL="542925" indent="-357188"/>
            <a:endParaRPr lang="en-US" altLang="ja-JP" sz="2000" dirty="0"/>
          </a:p>
          <a:p>
            <a:pPr marL="542925" indent="-357188"/>
            <a:endParaRPr lang="en-US" altLang="ja-JP" sz="2000" dirty="0" smtClean="0"/>
          </a:p>
          <a:p>
            <a:pPr marL="542925" indent="-357188"/>
            <a:endParaRPr lang="en-US" altLang="ja-JP" sz="2000" dirty="0"/>
          </a:p>
          <a:p>
            <a:pPr marL="542925" indent="-357188"/>
            <a:endParaRPr lang="en-US" altLang="ja-JP" sz="2000" dirty="0" smtClean="0"/>
          </a:p>
          <a:p>
            <a:pPr marL="542925" indent="-357188"/>
            <a:endParaRPr lang="en-US" altLang="ja-JP" sz="2000" dirty="0"/>
          </a:p>
          <a:p>
            <a:pPr marL="542925" indent="-357188"/>
            <a:endParaRPr lang="en-US" altLang="ja-JP" sz="1000" dirty="0" smtClean="0"/>
          </a:p>
          <a:p>
            <a:pPr marL="542925" indent="-357188"/>
            <a:r>
              <a:rPr lang="ja-JP" altLang="en-US" sz="2000" dirty="0" smtClean="0"/>
              <a:t>④ </a:t>
            </a:r>
            <a:r>
              <a:rPr lang="ja-JP" altLang="en-US" sz="2000" dirty="0"/>
              <a:t>利用者ごとの栄養ケア計画の進捗状況を定期的に評価している</a:t>
            </a:r>
            <a:r>
              <a:rPr lang="ja-JP" altLang="en-US" sz="2000" dirty="0" smtClean="0"/>
              <a:t>。</a:t>
            </a:r>
            <a:endParaRPr lang="en-US" altLang="ja-JP" sz="2000" dirty="0" smtClean="0"/>
          </a:p>
          <a:p>
            <a:pPr marL="542925" indent="-357188"/>
            <a:endParaRPr lang="en-US" altLang="ja-JP" sz="2000" dirty="0"/>
          </a:p>
          <a:p>
            <a:pPr marL="542925" indent="-357188"/>
            <a:endParaRPr lang="en-US" altLang="ja-JP" sz="2000" dirty="0" smtClean="0"/>
          </a:p>
          <a:p>
            <a:pPr marL="542925" indent="-357188"/>
            <a:endParaRPr lang="en-US" altLang="ja-JP" sz="2000" dirty="0"/>
          </a:p>
          <a:p>
            <a:pPr marL="542925" indent="-357188"/>
            <a:endParaRPr lang="en-US" altLang="ja-JP" sz="2000" dirty="0" smtClean="0"/>
          </a:p>
          <a:p>
            <a:pPr marL="542925" indent="-357188"/>
            <a:endParaRPr lang="ja-JP" altLang="en-US" sz="2000" dirty="0"/>
          </a:p>
          <a:p>
            <a:pPr marL="542925" indent="-180975"/>
            <a:endParaRPr lang="en-US" altLang="ja-JP" sz="1600" dirty="0"/>
          </a:p>
          <a:p>
            <a:pPr marL="360363" indent="-180975"/>
            <a:endParaRPr lang="en-US" altLang="ja-JP" sz="1000" dirty="0" smtClean="0"/>
          </a:p>
          <a:p>
            <a:pPr marL="360363" indent="-180975"/>
            <a:endParaRPr lang="en-US" altLang="ja-JP" sz="300" dirty="0" smtClean="0"/>
          </a:p>
          <a:p>
            <a:pPr marL="360363" indent="-180975"/>
            <a:r>
              <a:rPr lang="ja-JP" altLang="en-US" sz="2000" dirty="0" smtClean="0"/>
              <a:t>⑤ </a:t>
            </a:r>
            <a:r>
              <a:rPr lang="ja-JP" altLang="en-US" sz="2000" dirty="0"/>
              <a:t>定員超過利用・人員基準欠如に該当していない。</a:t>
            </a:r>
            <a:endParaRPr lang="en-US" altLang="ja-JP" sz="2000" dirty="0"/>
          </a:p>
        </p:txBody>
      </p:sp>
      <p:sp>
        <p:nvSpPr>
          <p:cNvPr id="4" name="正方形/長方形 3"/>
          <p:cNvSpPr/>
          <p:nvPr/>
        </p:nvSpPr>
        <p:spPr>
          <a:xfrm>
            <a:off x="413145" y="4576534"/>
            <a:ext cx="11463338" cy="1892826"/>
          </a:xfrm>
          <a:prstGeom prst="rect">
            <a:avLst/>
          </a:prstGeom>
          <a:ln w="6350">
            <a:solidFill>
              <a:schemeClr val="tx1"/>
            </a:solidFill>
            <a:prstDash val="sysDot"/>
          </a:ln>
        </p:spPr>
        <p:txBody>
          <a:bodyPr wrap="square" bIns="0" anchor="ctr" anchorCtr="0">
            <a:spAutoFit/>
          </a:bodyPr>
          <a:lstStyle/>
          <a:p>
            <a:pPr marL="180975" indent="-180975"/>
            <a:r>
              <a:rPr lang="en-US" altLang="ja-JP" sz="2000" dirty="0"/>
              <a:t>※</a:t>
            </a:r>
            <a:r>
              <a:rPr lang="ja-JP" altLang="en-US" sz="2000" dirty="0"/>
              <a:t>利用者の栄養状態に応じて、定期的に、利用者の生活機能の状況を検討し、おおむね</a:t>
            </a:r>
            <a:r>
              <a:rPr lang="en-US" altLang="ja-JP" sz="2000" dirty="0"/>
              <a:t>3</a:t>
            </a:r>
            <a:r>
              <a:rPr lang="ja-JP" altLang="en-US" sz="2000" dirty="0"/>
              <a:t>月ごとに体重を測定する等により栄養状態の評価を行い、その結果を当該利用者を担当する介護支援専門員や主治の医師に対して情報提供すること。</a:t>
            </a:r>
            <a:endParaRPr lang="en-US" altLang="ja-JP" sz="2000" dirty="0"/>
          </a:p>
          <a:p>
            <a:pPr marL="180975" indent="-180975"/>
            <a:r>
              <a:rPr lang="en-US" altLang="ja-JP" sz="2000" dirty="0"/>
              <a:t>※</a:t>
            </a:r>
            <a:r>
              <a:rPr lang="ja-JP" altLang="en-US" sz="2000" dirty="0"/>
              <a:t>おおむね</a:t>
            </a:r>
            <a:r>
              <a:rPr lang="en-US" altLang="ja-JP" sz="2000" dirty="0"/>
              <a:t>3</a:t>
            </a:r>
            <a:r>
              <a:rPr lang="ja-JP" altLang="en-US" sz="2000" dirty="0"/>
              <a:t>月ごとの評価の結果、次表のイからホまでのいずれかに該当する者であって、継続的に管理栄養士等がサービスを提供を行うことにより、栄養改善の効果が期待できると認められるものについては、継続的に栄養改善サービスを提供する。</a:t>
            </a:r>
          </a:p>
        </p:txBody>
      </p:sp>
      <p:sp>
        <p:nvSpPr>
          <p:cNvPr id="8" name="正方形/長方形 7"/>
          <p:cNvSpPr/>
          <p:nvPr/>
        </p:nvSpPr>
        <p:spPr>
          <a:xfrm>
            <a:off x="413145" y="1664592"/>
            <a:ext cx="11463338" cy="2534916"/>
          </a:xfrm>
          <a:prstGeom prst="rect">
            <a:avLst/>
          </a:prstGeom>
          <a:ln w="6350">
            <a:solidFill>
              <a:schemeClr val="tx1"/>
            </a:solidFill>
            <a:prstDash val="sysDot"/>
          </a:ln>
        </p:spPr>
        <p:txBody>
          <a:bodyPr wrap="square" tIns="72000" bIns="0" anchor="ctr" anchorCtr="0">
            <a:spAutoFit/>
          </a:bodyPr>
          <a:lstStyle/>
          <a:p>
            <a:r>
              <a:rPr lang="en-US" altLang="ja-JP" sz="2000" dirty="0"/>
              <a:t>※ </a:t>
            </a:r>
            <a:r>
              <a:rPr lang="ja-JP" altLang="en-US" sz="2000" dirty="0"/>
              <a:t>栄養ケア計画に実施上の問題点があれば直ちに当該計画を修正すること。</a:t>
            </a:r>
          </a:p>
          <a:p>
            <a:pPr marL="185738" indent="-185738"/>
            <a:r>
              <a:rPr lang="en-US" altLang="ja-JP" sz="2000" dirty="0"/>
              <a:t>※</a:t>
            </a:r>
            <a:r>
              <a:rPr lang="ja-JP" altLang="en-US" sz="2000" dirty="0"/>
              <a:t> 居宅における食事の状況を聞き取った結果、課題がある場合</a:t>
            </a:r>
            <a:r>
              <a:rPr lang="ja-JP" altLang="en-US" sz="2000" dirty="0" smtClean="0"/>
              <a:t>は</a:t>
            </a:r>
            <a:r>
              <a:rPr lang="ja-JP" altLang="en-US" sz="2000" dirty="0"/>
              <a:t>、</a:t>
            </a:r>
            <a:r>
              <a:rPr lang="ja-JP" altLang="en-US" sz="2000" dirty="0" smtClean="0"/>
              <a:t>当該</a:t>
            </a:r>
            <a:r>
              <a:rPr lang="ja-JP" altLang="en-US" sz="2000" dirty="0"/>
              <a:t>課題を解決するため、利用者又はその家族の同意を</a:t>
            </a:r>
            <a:r>
              <a:rPr lang="ja-JP" altLang="en-US" sz="2000" dirty="0" smtClean="0"/>
              <a:t>得て、当該</a:t>
            </a:r>
            <a:r>
              <a:rPr lang="ja-JP" altLang="en-US" sz="2000" dirty="0"/>
              <a:t>利用者の居宅を訪問し、居宅での食事状況・食事環境等の具体的な課題の把握や、主として食事の準備をする者に対する栄養食事相談等の栄養改善サービスを提供すること</a:t>
            </a:r>
            <a:r>
              <a:rPr lang="ja-JP" altLang="en-US" sz="2000" dirty="0" smtClean="0"/>
              <a:t>。</a:t>
            </a:r>
            <a:endParaRPr lang="en-US" altLang="ja-JP" sz="2000" dirty="0"/>
          </a:p>
          <a:p>
            <a:pPr marL="185738" indent="-185738"/>
            <a:r>
              <a:rPr lang="en-US" altLang="ja-JP" sz="2000" dirty="0">
                <a:solidFill>
                  <a:prstClr val="black"/>
                </a:solidFill>
              </a:rPr>
              <a:t>※ </a:t>
            </a:r>
            <a:r>
              <a:rPr lang="ja-JP" altLang="en-US" sz="2000" dirty="0">
                <a:solidFill>
                  <a:prstClr val="black"/>
                </a:solidFill>
              </a:rPr>
              <a:t>サービス提供の記録において利用者ごとの栄養ケア計画に従い管理栄養士が利用者の栄養状態を定期的に記録する場合は、当該記録とは別に栄養改善加算の算定のために利用者の栄養状態を定期的に記録する必要はない</a:t>
            </a:r>
            <a:r>
              <a:rPr lang="ja-JP" altLang="en-US" sz="2000" dirty="0" smtClean="0">
                <a:solidFill>
                  <a:prstClr val="black"/>
                </a:solidFill>
              </a:rPr>
              <a:t>。</a:t>
            </a:r>
            <a:endParaRPr lang="ja-JP" altLang="en-US" sz="2000" dirty="0">
              <a:solidFill>
                <a:prstClr val="black"/>
              </a:solidFill>
            </a:endParaRPr>
          </a:p>
        </p:txBody>
      </p:sp>
      <p:sp>
        <p:nvSpPr>
          <p:cNvPr id="3" name="正方形/長方形 2"/>
          <p:cNvSpPr/>
          <p:nvPr/>
        </p:nvSpPr>
        <p:spPr>
          <a:xfrm>
            <a:off x="438743" y="-307776"/>
            <a:ext cx="11463338" cy="1323439"/>
          </a:xfrm>
          <a:prstGeom prst="rect">
            <a:avLst/>
          </a:prstGeom>
          <a:ln w="6350">
            <a:solidFill>
              <a:schemeClr val="tx1"/>
            </a:solidFill>
            <a:prstDash val="sysDot"/>
          </a:ln>
        </p:spPr>
        <p:txBody>
          <a:bodyPr wrap="square" anchor="ctr" anchorCtr="0">
            <a:spAutoFit/>
          </a:bodyPr>
          <a:lstStyle/>
          <a:p>
            <a:pPr marL="185738" lvl="0"/>
            <a:endParaRPr lang="en-US" altLang="ja-JP" sz="2000" dirty="0" smtClean="0">
              <a:solidFill>
                <a:prstClr val="black"/>
              </a:solidFill>
            </a:endParaRPr>
          </a:p>
          <a:p>
            <a:pPr marL="185738" lvl="0"/>
            <a:r>
              <a:rPr lang="ja-JP" altLang="en-US" sz="2000" dirty="0" smtClean="0">
                <a:solidFill>
                  <a:prstClr val="black"/>
                </a:solidFill>
              </a:rPr>
              <a:t>し</a:t>
            </a:r>
            <a:r>
              <a:rPr lang="ja-JP" altLang="en-US" sz="2000" dirty="0">
                <a:solidFill>
                  <a:prstClr val="black"/>
                </a:solidFill>
              </a:rPr>
              <a:t>、その同意を得ること。</a:t>
            </a:r>
            <a:endParaRPr lang="en-US" altLang="ja-JP" sz="2000" dirty="0">
              <a:solidFill>
                <a:prstClr val="black"/>
              </a:solidFill>
            </a:endParaRPr>
          </a:p>
          <a:p>
            <a:pPr marL="185738" lvl="0" indent="-185738"/>
            <a:r>
              <a:rPr lang="en-US" altLang="ja-JP" sz="2000" dirty="0">
                <a:solidFill>
                  <a:prstClr val="black"/>
                </a:solidFill>
              </a:rPr>
              <a:t>※ </a:t>
            </a:r>
            <a:r>
              <a:rPr lang="ja-JP" altLang="en-US" sz="2000" dirty="0">
                <a:solidFill>
                  <a:prstClr val="black"/>
                </a:solidFill>
              </a:rPr>
              <a:t>栄養ケア計画に相当する内容を認知症対応型通所介護計画の中に記載する場合は、その記載をもって栄養ケア計画の作成に代えることができる。</a:t>
            </a:r>
          </a:p>
        </p:txBody>
      </p:sp>
    </p:spTree>
    <p:extLst>
      <p:ext uri="{BB962C8B-B14F-4D97-AF65-F5344CB8AC3E}">
        <p14:creationId xmlns:p14="http://schemas.microsoft.com/office/powerpoint/2010/main" val="356078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10688" y="6356350"/>
            <a:ext cx="2743200" cy="365125"/>
          </a:xfrm>
        </p:spPr>
        <p:txBody>
          <a:bodyPr/>
          <a:lstStyle/>
          <a:p>
            <a:fld id="{41D9830F-53EB-46B6-9EC0-C4C68F82A889}" type="slidenum">
              <a:rPr kumimoji="1" lang="ja-JP" altLang="en-US" smtClean="0"/>
              <a:t>82</a:t>
            </a:fld>
            <a:endParaRPr kumimoji="1" lang="ja-JP" altLang="en-US"/>
          </a:p>
        </p:txBody>
      </p:sp>
      <p:sp>
        <p:nvSpPr>
          <p:cNvPr id="4" name="正方形/長方形 3"/>
          <p:cNvSpPr/>
          <p:nvPr/>
        </p:nvSpPr>
        <p:spPr>
          <a:xfrm>
            <a:off x="85726" y="112761"/>
            <a:ext cx="11968162" cy="6608714"/>
          </a:xfrm>
          <a:prstGeom prst="rect">
            <a:avLst/>
          </a:prstGeom>
          <a:ln w="6350">
            <a:solidFill>
              <a:schemeClr val="tx1"/>
            </a:solidFill>
            <a:prstDash val="sysDot"/>
          </a:ln>
        </p:spPr>
        <p:txBody>
          <a:bodyPr wrap="square" tIns="72000" bIns="72000">
            <a:spAutoFit/>
          </a:bodyPr>
          <a:lstStyle/>
          <a:p>
            <a:pPr marL="85725" indent="-85725"/>
            <a:r>
              <a:rPr lang="en-US" altLang="ja-JP" sz="2000" dirty="0" smtClean="0"/>
              <a:t>【 </a:t>
            </a:r>
            <a:r>
              <a:rPr lang="ja-JP" altLang="en-US" sz="2000" dirty="0"/>
              <a:t>栄養改善加算を算定できる</a:t>
            </a:r>
            <a:r>
              <a:rPr lang="ja-JP" altLang="en-US" sz="2000" dirty="0" smtClean="0"/>
              <a:t>利用者</a:t>
            </a:r>
            <a:r>
              <a:rPr lang="en-US" altLang="ja-JP" sz="2000" dirty="0" smtClean="0"/>
              <a:t>】</a:t>
            </a:r>
          </a:p>
          <a:p>
            <a:pPr marL="85725" indent="-85725"/>
            <a:r>
              <a:rPr lang="ja-JP" altLang="en-US" sz="2000" dirty="0" smtClean="0"/>
              <a:t>以下</a:t>
            </a:r>
            <a:r>
              <a:rPr lang="ja-JP" altLang="en-US" sz="2000" dirty="0"/>
              <a:t>のイ～ホのいずれかに該当する者であって、栄養</a:t>
            </a:r>
            <a:r>
              <a:rPr lang="ja-JP" altLang="en-US" sz="2000" dirty="0" smtClean="0"/>
              <a:t>改善サービス</a:t>
            </a:r>
            <a:r>
              <a:rPr lang="ja-JP" altLang="en-US" sz="2000" dirty="0"/>
              <a:t>の提供が必要と認められる者。</a:t>
            </a:r>
          </a:p>
          <a:p>
            <a:pPr marL="357188" indent="-180975"/>
            <a:r>
              <a:rPr lang="ja-JP" altLang="en-US" sz="2000" dirty="0"/>
              <a:t>イ</a:t>
            </a:r>
            <a:r>
              <a:rPr lang="en-US" altLang="ja-JP" sz="2000" dirty="0"/>
              <a:t> </a:t>
            </a:r>
            <a:r>
              <a:rPr lang="en-US" altLang="ja-JP" sz="2000" dirty="0" smtClean="0"/>
              <a:t>BMI</a:t>
            </a:r>
            <a:r>
              <a:rPr lang="ja-JP" altLang="en-US" sz="2000" dirty="0" smtClean="0"/>
              <a:t>が</a:t>
            </a:r>
            <a:r>
              <a:rPr lang="en-US" altLang="ja-JP" sz="2000" dirty="0"/>
              <a:t>18.5</a:t>
            </a:r>
            <a:r>
              <a:rPr lang="ja-JP" altLang="en-US" sz="2000" dirty="0"/>
              <a:t>未満である者</a:t>
            </a:r>
          </a:p>
          <a:p>
            <a:pPr marL="357188" indent="-180975"/>
            <a:r>
              <a:rPr lang="ja-JP" altLang="en-US" sz="2000" dirty="0"/>
              <a:t>ロ</a:t>
            </a:r>
            <a:r>
              <a:rPr lang="en-US" altLang="ja-JP" sz="2000" dirty="0"/>
              <a:t> 1</a:t>
            </a:r>
            <a:r>
              <a:rPr lang="ja-JP" altLang="en-US" sz="2000" dirty="0"/>
              <a:t>～</a:t>
            </a:r>
            <a:r>
              <a:rPr lang="en-US" altLang="ja-JP" sz="2000" dirty="0"/>
              <a:t>6</a:t>
            </a:r>
            <a:r>
              <a:rPr lang="ja-JP" altLang="en-US" sz="2000" dirty="0"/>
              <a:t>月間で</a:t>
            </a:r>
            <a:r>
              <a:rPr lang="en-US" altLang="ja-JP" sz="2000" dirty="0"/>
              <a:t>3</a:t>
            </a:r>
            <a:r>
              <a:rPr lang="ja-JP" altLang="en-US" sz="2000" dirty="0"/>
              <a:t>％以上の体重の減少が認められる者又は「基本チェックリスト」の№</a:t>
            </a:r>
            <a:r>
              <a:rPr lang="en-US" altLang="ja-JP" sz="2000" dirty="0"/>
              <a:t>(11)</a:t>
            </a:r>
            <a:r>
              <a:rPr lang="ja-JP" altLang="en-US" sz="2000" dirty="0"/>
              <a:t>の項目が「</a:t>
            </a:r>
            <a:r>
              <a:rPr lang="en-US" altLang="ja-JP" sz="2000" dirty="0"/>
              <a:t>1</a:t>
            </a:r>
            <a:r>
              <a:rPr lang="ja-JP" altLang="en-US" sz="2000" dirty="0"/>
              <a:t>」に該当する</a:t>
            </a:r>
            <a:r>
              <a:rPr lang="ja-JP" altLang="en-US" sz="2000" dirty="0" smtClean="0"/>
              <a:t>者　　　　　　　</a:t>
            </a:r>
            <a:endParaRPr lang="en-US" altLang="ja-JP" sz="2000" dirty="0" smtClean="0"/>
          </a:p>
          <a:p>
            <a:pPr marL="357188" indent="-180975"/>
            <a:r>
              <a:rPr lang="ja-JP" altLang="en-US" sz="2000" dirty="0" smtClean="0"/>
              <a:t>ハ</a:t>
            </a:r>
            <a:r>
              <a:rPr lang="en-US" altLang="ja-JP" sz="2000" dirty="0" smtClean="0"/>
              <a:t> </a:t>
            </a:r>
            <a:r>
              <a:rPr lang="ja-JP" altLang="en-US" sz="2000" dirty="0"/>
              <a:t>血清アルブミン値が</a:t>
            </a:r>
            <a:r>
              <a:rPr lang="en-US" altLang="ja-JP" sz="2000" dirty="0"/>
              <a:t>3.5/dl </a:t>
            </a:r>
            <a:r>
              <a:rPr lang="ja-JP" altLang="en-US" sz="2000" dirty="0"/>
              <a:t>以下である</a:t>
            </a:r>
            <a:r>
              <a:rPr lang="ja-JP" altLang="en-US" sz="2000" dirty="0" smtClean="0"/>
              <a:t>者　　　　　</a:t>
            </a:r>
            <a:endParaRPr lang="en-US" altLang="ja-JP" sz="2000" dirty="0" smtClean="0"/>
          </a:p>
          <a:p>
            <a:pPr marL="357188" indent="-180975"/>
            <a:r>
              <a:rPr lang="ja-JP" altLang="en-US" sz="2000" dirty="0" smtClean="0"/>
              <a:t>ニ</a:t>
            </a:r>
            <a:r>
              <a:rPr lang="en-US" altLang="ja-JP" sz="2000" dirty="0" smtClean="0"/>
              <a:t> </a:t>
            </a:r>
            <a:r>
              <a:rPr lang="ja-JP" altLang="en-US" sz="2000" dirty="0"/>
              <a:t>食事摂取量が不良（</a:t>
            </a:r>
            <a:r>
              <a:rPr lang="en-US" altLang="ja-JP" sz="2000" dirty="0" smtClean="0"/>
              <a:t>75</a:t>
            </a:r>
            <a:r>
              <a:rPr lang="ja-JP" altLang="en-US" sz="2000" dirty="0" smtClean="0"/>
              <a:t>％</a:t>
            </a:r>
            <a:r>
              <a:rPr lang="ja-JP" altLang="en-US" sz="2000" dirty="0"/>
              <a:t>以下）である</a:t>
            </a:r>
            <a:r>
              <a:rPr lang="ja-JP" altLang="en-US" sz="2000" dirty="0" smtClean="0"/>
              <a:t>者　</a:t>
            </a:r>
            <a:endParaRPr lang="en-US" altLang="ja-JP" sz="2000" dirty="0" smtClean="0"/>
          </a:p>
          <a:p>
            <a:pPr marL="357188" indent="-180975"/>
            <a:r>
              <a:rPr lang="ja-JP" altLang="en-US" sz="2000" dirty="0" smtClean="0"/>
              <a:t>ホ</a:t>
            </a:r>
            <a:r>
              <a:rPr lang="en-US" altLang="ja-JP" sz="2000" dirty="0" smtClean="0"/>
              <a:t> </a:t>
            </a:r>
            <a:r>
              <a:rPr lang="ja-JP" altLang="en-US" sz="2000" dirty="0"/>
              <a:t>その他低栄養状態にある又はそのおそれがあると認められる者</a:t>
            </a:r>
          </a:p>
          <a:p>
            <a:pPr marL="271463" indent="-271463"/>
            <a:endParaRPr lang="en-US" altLang="ja-JP" sz="1000" dirty="0" smtClean="0"/>
          </a:p>
          <a:p>
            <a:pPr marL="271463" indent="-271463"/>
            <a:r>
              <a:rPr lang="ja-JP" altLang="en-US" sz="2000" dirty="0" smtClean="0"/>
              <a:t>（注）次</a:t>
            </a:r>
            <a:r>
              <a:rPr lang="ja-JP" altLang="en-US" sz="2000" dirty="0"/>
              <a:t>のような問題を有する者については、</a:t>
            </a:r>
            <a:r>
              <a:rPr lang="ja-JP" altLang="en-US" sz="2000" dirty="0" smtClean="0"/>
              <a:t>上記の</a:t>
            </a:r>
            <a:r>
              <a:rPr lang="ja-JP" altLang="en-US" sz="2000" dirty="0"/>
              <a:t>いずれかの項目に該当する</a:t>
            </a:r>
            <a:r>
              <a:rPr lang="ja-JP" altLang="en-US" sz="2000" dirty="0" smtClean="0"/>
              <a:t>か適宜</a:t>
            </a:r>
            <a:r>
              <a:rPr lang="ja-JP" altLang="en-US" sz="2000" dirty="0"/>
              <a:t>確認されたい。</a:t>
            </a:r>
          </a:p>
          <a:p>
            <a:pPr marL="357188" indent="-180975"/>
            <a:r>
              <a:rPr lang="ja-JP" altLang="en-US" sz="2000" dirty="0"/>
              <a:t>・口腔及び摂食・嚥下機能の問題（基本チェックリスト</a:t>
            </a:r>
            <a:r>
              <a:rPr lang="ja-JP" altLang="en-US" sz="2000" dirty="0" smtClean="0"/>
              <a:t>の口腔</a:t>
            </a:r>
            <a:r>
              <a:rPr lang="ja-JP" altLang="en-US" sz="2000" dirty="0"/>
              <a:t>機能に関連する</a:t>
            </a:r>
            <a:r>
              <a:rPr lang="en-US" altLang="ja-JP" sz="2000" dirty="0"/>
              <a:t>(13)</a:t>
            </a:r>
            <a:r>
              <a:rPr lang="ja-JP" altLang="en-US" sz="2000" dirty="0"/>
              <a:t> </a:t>
            </a:r>
            <a:r>
              <a:rPr lang="en-US" altLang="ja-JP" sz="2000" dirty="0"/>
              <a:t>(14)(15)</a:t>
            </a:r>
            <a:r>
              <a:rPr lang="ja-JP" altLang="en-US" sz="2000" dirty="0"/>
              <a:t>のいずれかの項目において「</a:t>
            </a:r>
            <a:r>
              <a:rPr lang="en-US" altLang="ja-JP" sz="2000" dirty="0"/>
              <a:t>1</a:t>
            </a:r>
            <a:r>
              <a:rPr lang="ja-JP" altLang="en-US" sz="2000" dirty="0"/>
              <a:t>」に該当する者などを含む）</a:t>
            </a:r>
            <a:endParaRPr lang="en-US" altLang="ja-JP" sz="2000" dirty="0"/>
          </a:p>
          <a:p>
            <a:pPr marL="357188" lvl="0" indent="-180975"/>
            <a:r>
              <a:rPr lang="ja-JP" altLang="en-US" sz="2000" dirty="0" smtClean="0">
                <a:solidFill>
                  <a:prstClr val="black"/>
                </a:solidFill>
              </a:rPr>
              <a:t>・</a:t>
            </a:r>
            <a:r>
              <a:rPr lang="ja-JP" altLang="en-US" sz="2000" dirty="0">
                <a:solidFill>
                  <a:prstClr val="black"/>
                </a:solidFill>
              </a:rPr>
              <a:t>生活機能の低下の</a:t>
            </a:r>
            <a:r>
              <a:rPr lang="ja-JP" altLang="en-US" sz="2000" dirty="0" smtClean="0">
                <a:solidFill>
                  <a:prstClr val="black"/>
                </a:solidFill>
              </a:rPr>
              <a:t>問題　　　　</a:t>
            </a:r>
            <a:endParaRPr lang="en-US" altLang="ja-JP" sz="2000" dirty="0" smtClean="0">
              <a:solidFill>
                <a:prstClr val="black"/>
              </a:solidFill>
            </a:endParaRPr>
          </a:p>
          <a:p>
            <a:pPr marL="357188" lvl="0" indent="-180975"/>
            <a:r>
              <a:rPr lang="ja-JP" altLang="en-US" sz="2000" dirty="0" smtClean="0">
                <a:solidFill>
                  <a:prstClr val="black"/>
                </a:solidFill>
              </a:rPr>
              <a:t>・</a:t>
            </a:r>
            <a:r>
              <a:rPr lang="ja-JP" altLang="en-US" sz="2000" dirty="0">
                <a:solidFill>
                  <a:prstClr val="black"/>
                </a:solidFill>
              </a:rPr>
              <a:t>褥瘡に関する</a:t>
            </a:r>
            <a:r>
              <a:rPr lang="ja-JP" altLang="en-US" sz="2000" dirty="0" smtClean="0">
                <a:solidFill>
                  <a:prstClr val="black"/>
                </a:solidFill>
              </a:rPr>
              <a:t>問題　　　　</a:t>
            </a:r>
            <a:endParaRPr lang="en-US" altLang="ja-JP" sz="2000" dirty="0" smtClean="0">
              <a:solidFill>
                <a:prstClr val="black"/>
              </a:solidFill>
            </a:endParaRPr>
          </a:p>
          <a:p>
            <a:pPr marL="357188" lvl="0" indent="-180975"/>
            <a:r>
              <a:rPr lang="ja-JP" altLang="en-US" sz="2000" dirty="0" smtClean="0">
                <a:solidFill>
                  <a:prstClr val="black"/>
                </a:solidFill>
              </a:rPr>
              <a:t>・</a:t>
            </a:r>
            <a:r>
              <a:rPr lang="ja-JP" altLang="en-US" sz="2000" dirty="0">
                <a:solidFill>
                  <a:prstClr val="black"/>
                </a:solidFill>
              </a:rPr>
              <a:t>食欲の低下の問題</a:t>
            </a:r>
          </a:p>
          <a:p>
            <a:pPr marL="357188" lvl="0" indent="-180975"/>
            <a:r>
              <a:rPr lang="ja-JP" altLang="en-US" sz="2000" dirty="0">
                <a:solidFill>
                  <a:prstClr val="black"/>
                </a:solidFill>
              </a:rPr>
              <a:t>・閉じこもりの問題（基本チェックリストの閉じこもりに関連する</a:t>
            </a:r>
            <a:r>
              <a:rPr lang="en-US" altLang="ja-JP" sz="2000" dirty="0">
                <a:solidFill>
                  <a:prstClr val="black"/>
                </a:solidFill>
              </a:rPr>
              <a:t>(16)(17)</a:t>
            </a:r>
            <a:r>
              <a:rPr lang="ja-JP" altLang="en-US" sz="2000" dirty="0">
                <a:solidFill>
                  <a:prstClr val="black"/>
                </a:solidFill>
              </a:rPr>
              <a:t>のいずれかの項目において「</a:t>
            </a:r>
            <a:r>
              <a:rPr lang="en-US" altLang="ja-JP" sz="2000" dirty="0">
                <a:solidFill>
                  <a:prstClr val="black"/>
                </a:solidFill>
              </a:rPr>
              <a:t>1</a:t>
            </a:r>
            <a:r>
              <a:rPr lang="ja-JP" altLang="en-US" sz="2000" dirty="0">
                <a:solidFill>
                  <a:prstClr val="black"/>
                </a:solidFill>
              </a:rPr>
              <a:t>」に該当する者などを含む）</a:t>
            </a:r>
          </a:p>
          <a:p>
            <a:pPr marL="357188" lvl="0" indent="-180975"/>
            <a:r>
              <a:rPr lang="ja-JP" altLang="en-US" sz="2000" dirty="0">
                <a:solidFill>
                  <a:prstClr val="black"/>
                </a:solidFill>
              </a:rPr>
              <a:t>・認知症の問題（基本チェックリストの認知症に関連</a:t>
            </a:r>
            <a:r>
              <a:rPr lang="ja-JP" altLang="en-US" sz="2000" dirty="0" smtClean="0">
                <a:solidFill>
                  <a:prstClr val="black"/>
                </a:solidFill>
              </a:rPr>
              <a:t>する </a:t>
            </a:r>
            <a:r>
              <a:rPr lang="en-US" altLang="ja-JP" sz="2000" dirty="0" smtClean="0">
                <a:solidFill>
                  <a:prstClr val="black"/>
                </a:solidFill>
              </a:rPr>
              <a:t>(</a:t>
            </a:r>
            <a:r>
              <a:rPr lang="en-US" altLang="ja-JP" sz="2000" dirty="0">
                <a:solidFill>
                  <a:prstClr val="black"/>
                </a:solidFill>
              </a:rPr>
              <a:t>18)(19)(20)</a:t>
            </a:r>
            <a:r>
              <a:rPr lang="ja-JP" altLang="en-US" sz="2000" dirty="0">
                <a:solidFill>
                  <a:prstClr val="black"/>
                </a:solidFill>
              </a:rPr>
              <a:t>のいずれかの項目において「</a:t>
            </a:r>
            <a:r>
              <a:rPr lang="en-US" altLang="ja-JP" sz="2000" dirty="0">
                <a:solidFill>
                  <a:prstClr val="black"/>
                </a:solidFill>
              </a:rPr>
              <a:t>1</a:t>
            </a:r>
            <a:r>
              <a:rPr lang="ja-JP" altLang="en-US" sz="2000" dirty="0">
                <a:solidFill>
                  <a:prstClr val="black"/>
                </a:solidFill>
              </a:rPr>
              <a:t>」に該当する者などを含む）</a:t>
            </a:r>
          </a:p>
          <a:p>
            <a:pPr marL="357188" lvl="0" indent="-180975"/>
            <a:r>
              <a:rPr lang="ja-JP" altLang="en-US" sz="2000" dirty="0">
                <a:solidFill>
                  <a:prstClr val="black"/>
                </a:solidFill>
              </a:rPr>
              <a:t>・</a:t>
            </a:r>
            <a:r>
              <a:rPr lang="ja-JP" altLang="en-US" sz="2000" dirty="0" err="1">
                <a:solidFill>
                  <a:prstClr val="black"/>
                </a:solidFill>
              </a:rPr>
              <a:t>うつの</a:t>
            </a:r>
            <a:r>
              <a:rPr lang="ja-JP" altLang="en-US" sz="2000" dirty="0">
                <a:solidFill>
                  <a:prstClr val="black"/>
                </a:solidFill>
              </a:rPr>
              <a:t>問題（基本チェックリストのうつに関連</a:t>
            </a:r>
            <a:r>
              <a:rPr lang="ja-JP" altLang="en-US" sz="2000" dirty="0" smtClean="0">
                <a:solidFill>
                  <a:prstClr val="black"/>
                </a:solidFill>
              </a:rPr>
              <a:t>する</a:t>
            </a:r>
            <a:r>
              <a:rPr lang="en-US" altLang="ja-JP" sz="2000" dirty="0" smtClean="0">
                <a:solidFill>
                  <a:prstClr val="black"/>
                </a:solidFill>
              </a:rPr>
              <a:t>(</a:t>
            </a:r>
            <a:r>
              <a:rPr lang="en-US" altLang="ja-JP" sz="2000" dirty="0">
                <a:solidFill>
                  <a:prstClr val="black"/>
                </a:solidFill>
              </a:rPr>
              <a:t>21)</a:t>
            </a:r>
            <a:r>
              <a:rPr lang="ja-JP" altLang="en-US" sz="2000" dirty="0">
                <a:solidFill>
                  <a:prstClr val="black"/>
                </a:solidFill>
              </a:rPr>
              <a:t>から</a:t>
            </a:r>
            <a:r>
              <a:rPr lang="en-US" altLang="ja-JP" sz="2000" dirty="0">
                <a:solidFill>
                  <a:prstClr val="black"/>
                </a:solidFill>
              </a:rPr>
              <a:t>(25)</a:t>
            </a:r>
            <a:r>
              <a:rPr lang="ja-JP" altLang="en-US" sz="2000" dirty="0">
                <a:solidFill>
                  <a:prstClr val="black"/>
                </a:solidFill>
              </a:rPr>
              <a:t>の項目において、</a:t>
            </a:r>
            <a:r>
              <a:rPr lang="en-US" altLang="ja-JP" sz="2000" dirty="0">
                <a:solidFill>
                  <a:prstClr val="black"/>
                </a:solidFill>
              </a:rPr>
              <a:t>2</a:t>
            </a:r>
            <a:r>
              <a:rPr lang="ja-JP" altLang="en-US" sz="2000" dirty="0">
                <a:solidFill>
                  <a:prstClr val="black"/>
                </a:solidFill>
              </a:rPr>
              <a:t>項目以上「</a:t>
            </a:r>
            <a:r>
              <a:rPr lang="en-US" altLang="ja-JP" sz="2000" dirty="0">
                <a:solidFill>
                  <a:prstClr val="black"/>
                </a:solidFill>
              </a:rPr>
              <a:t>1</a:t>
            </a:r>
            <a:r>
              <a:rPr lang="ja-JP" altLang="en-US" sz="2000" dirty="0">
                <a:solidFill>
                  <a:prstClr val="black"/>
                </a:solidFill>
              </a:rPr>
              <a:t>」に該当する者などを含む）</a:t>
            </a:r>
          </a:p>
        </p:txBody>
      </p:sp>
    </p:spTree>
    <p:extLst>
      <p:ext uri="{BB962C8B-B14F-4D97-AF65-F5344CB8AC3E}">
        <p14:creationId xmlns:p14="http://schemas.microsoft.com/office/powerpoint/2010/main" val="37534818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9263" y="6492875"/>
            <a:ext cx="2743200" cy="365125"/>
          </a:xfrm>
        </p:spPr>
        <p:txBody>
          <a:bodyPr/>
          <a:lstStyle/>
          <a:p>
            <a:fld id="{41D9830F-53EB-46B6-9EC0-C4C68F82A889}" type="slidenum">
              <a:rPr kumimoji="1" lang="ja-JP" altLang="en-US" smtClean="0"/>
              <a:t>83</a:t>
            </a:fld>
            <a:endParaRPr kumimoji="1" lang="ja-JP" altLang="en-US" dirty="0"/>
          </a:p>
        </p:txBody>
      </p:sp>
      <p:sp>
        <p:nvSpPr>
          <p:cNvPr id="4" name="正方形/長方形 3"/>
          <p:cNvSpPr/>
          <p:nvPr/>
        </p:nvSpPr>
        <p:spPr>
          <a:xfrm>
            <a:off x="0" y="0"/>
            <a:ext cx="12192000" cy="6986528"/>
          </a:xfrm>
          <a:prstGeom prst="rect">
            <a:avLst/>
          </a:prstGeom>
        </p:spPr>
        <p:txBody>
          <a:bodyPr wrap="square">
            <a:spAutoFit/>
          </a:bodyPr>
          <a:lstStyle/>
          <a:p>
            <a:r>
              <a:rPr lang="ja-JP" altLang="en-US" sz="2000" b="1" dirty="0" smtClean="0"/>
              <a:t>（９）口腔・栄養スクリーニング加算</a:t>
            </a:r>
            <a:endParaRPr lang="en-US" altLang="ja-JP" sz="2000" b="1" dirty="0" smtClean="0"/>
          </a:p>
          <a:p>
            <a:pPr marL="271463" indent="171450"/>
            <a:r>
              <a:rPr lang="ja-JP" altLang="en-US" sz="2000" dirty="0" smtClean="0"/>
              <a:t>事業所の</a:t>
            </a:r>
            <a:r>
              <a:rPr lang="ja-JP" altLang="en-US" sz="2000" dirty="0"/>
              <a:t>従業者</a:t>
            </a:r>
            <a:r>
              <a:rPr lang="ja-JP" altLang="en-US" sz="2000" dirty="0" smtClean="0"/>
              <a:t>が、利用</a:t>
            </a:r>
            <a:r>
              <a:rPr lang="ja-JP" altLang="en-US" sz="2000" dirty="0"/>
              <a:t>開始時及び利用中</a:t>
            </a:r>
            <a:r>
              <a:rPr lang="en-US" altLang="ja-JP" sz="2000" dirty="0"/>
              <a:t>6</a:t>
            </a:r>
            <a:r>
              <a:rPr lang="ja-JP" altLang="en-US" sz="2000" dirty="0"/>
              <a:t>月ごとに利用者の口腔の健康</a:t>
            </a:r>
            <a:r>
              <a:rPr lang="ja-JP" altLang="en-US" sz="2000" dirty="0" smtClean="0"/>
              <a:t>状態のスクリーニング又は栄養</a:t>
            </a:r>
            <a:r>
              <a:rPr lang="ja-JP" altLang="en-US" sz="2000" dirty="0"/>
              <a:t>状態のスクリーニング</a:t>
            </a:r>
            <a:r>
              <a:rPr lang="ja-JP" altLang="en-US" sz="2000" dirty="0" smtClean="0"/>
              <a:t>を行った場合に算定する。</a:t>
            </a:r>
            <a:endParaRPr lang="en-US" altLang="ja-JP" sz="2000" dirty="0" smtClean="0"/>
          </a:p>
          <a:p>
            <a:pPr marL="271463"/>
            <a:r>
              <a:rPr lang="en-US" altLang="ja-JP" sz="2000" dirty="0" smtClean="0">
                <a:solidFill>
                  <a:prstClr val="black"/>
                </a:solidFill>
              </a:rPr>
              <a:t>※ </a:t>
            </a:r>
            <a:r>
              <a:rPr lang="ja-JP" altLang="en-US" sz="2000" dirty="0"/>
              <a:t>定員超過利用・人員基準欠如に該当していないこと。</a:t>
            </a:r>
            <a:endParaRPr lang="en-US" altLang="ja-JP" sz="2000" dirty="0">
              <a:solidFill>
                <a:prstClr val="black"/>
              </a:solidFill>
            </a:endParaRPr>
          </a:p>
          <a:p>
            <a:pPr marL="171450" lvl="0" indent="100013"/>
            <a:r>
              <a:rPr lang="en-US" altLang="ja-JP" sz="2000" dirty="0" smtClean="0">
                <a:solidFill>
                  <a:prstClr val="black"/>
                </a:solidFill>
              </a:rPr>
              <a:t>※ </a:t>
            </a:r>
            <a:r>
              <a:rPr lang="ja-JP" altLang="en-US" sz="2000" dirty="0">
                <a:solidFill>
                  <a:prstClr val="black"/>
                </a:solidFill>
              </a:rPr>
              <a:t>当該事業所以外で既に口腔・栄養スクリーニング加算を算定している利用者については算定しない。</a:t>
            </a:r>
            <a:endParaRPr lang="en-US" altLang="ja-JP" sz="2000" dirty="0">
              <a:solidFill>
                <a:prstClr val="black"/>
              </a:solidFill>
            </a:endParaRPr>
          </a:p>
          <a:p>
            <a:pPr marL="271463"/>
            <a:r>
              <a:rPr lang="en-US" altLang="ja-JP" sz="2000" dirty="0"/>
              <a:t>※ </a:t>
            </a:r>
            <a:r>
              <a:rPr lang="ja-JP" altLang="en-US" sz="2000" dirty="0"/>
              <a:t>加算</a:t>
            </a:r>
            <a:r>
              <a:rPr lang="en-US" altLang="ja-JP" sz="2000" dirty="0"/>
              <a:t>(Ⅰ)</a:t>
            </a:r>
            <a:r>
              <a:rPr lang="ja-JP" altLang="en-US" sz="2000" dirty="0"/>
              <a:t>と</a:t>
            </a:r>
            <a:r>
              <a:rPr lang="en-US" altLang="ja-JP" sz="2000" dirty="0"/>
              <a:t>(Ⅱ)</a:t>
            </a:r>
            <a:r>
              <a:rPr lang="ja-JP" altLang="en-US" sz="2000" dirty="0"/>
              <a:t>は同時算定できない。</a:t>
            </a:r>
            <a:endParaRPr lang="en-US" altLang="ja-JP" sz="2000" dirty="0"/>
          </a:p>
          <a:p>
            <a:pPr lvl="0"/>
            <a:endParaRPr lang="en-US" altLang="ja-JP" sz="800" dirty="0" smtClean="0">
              <a:solidFill>
                <a:prstClr val="black"/>
              </a:solidFill>
            </a:endParaRPr>
          </a:p>
          <a:p>
            <a:pPr lvl="0"/>
            <a:r>
              <a:rPr lang="en-US" altLang="ja-JP" sz="2000" dirty="0" smtClean="0">
                <a:solidFill>
                  <a:prstClr val="black"/>
                </a:solidFill>
              </a:rPr>
              <a:t>【</a:t>
            </a:r>
            <a:r>
              <a:rPr lang="ja-JP" altLang="en-US" sz="2000" dirty="0">
                <a:solidFill>
                  <a:prstClr val="black"/>
                </a:solidFill>
              </a:rPr>
              <a:t>口腔・栄養スクリーニング加算</a:t>
            </a:r>
            <a:r>
              <a:rPr lang="en-US" altLang="ja-JP" sz="2000" dirty="0">
                <a:solidFill>
                  <a:prstClr val="black"/>
                </a:solidFill>
              </a:rPr>
              <a:t>(Ⅰ)】</a:t>
            </a:r>
            <a:r>
              <a:rPr lang="ja-JP" altLang="en-US" sz="2000" dirty="0">
                <a:solidFill>
                  <a:prstClr val="black"/>
                </a:solidFill>
              </a:rPr>
              <a:t>　</a:t>
            </a:r>
            <a:r>
              <a:rPr lang="en-US" altLang="ja-JP" sz="2000" dirty="0">
                <a:solidFill>
                  <a:prstClr val="black"/>
                </a:solidFill>
              </a:rPr>
              <a:t>20</a:t>
            </a:r>
            <a:r>
              <a:rPr lang="ja-JP" altLang="en-US" sz="2000" dirty="0">
                <a:solidFill>
                  <a:prstClr val="black"/>
                </a:solidFill>
              </a:rPr>
              <a:t>単位／回（</a:t>
            </a:r>
            <a:r>
              <a:rPr lang="en-US" altLang="ja-JP" sz="2000" dirty="0">
                <a:solidFill>
                  <a:prstClr val="black"/>
                </a:solidFill>
              </a:rPr>
              <a:t>6</a:t>
            </a:r>
            <a:r>
              <a:rPr lang="ja-JP" altLang="en-US" sz="2000" dirty="0">
                <a:solidFill>
                  <a:prstClr val="black"/>
                </a:solidFill>
              </a:rPr>
              <a:t>月に</a:t>
            </a:r>
            <a:r>
              <a:rPr lang="en-US" altLang="ja-JP" sz="2000" dirty="0">
                <a:solidFill>
                  <a:prstClr val="black"/>
                </a:solidFill>
              </a:rPr>
              <a:t>1</a:t>
            </a:r>
            <a:r>
              <a:rPr lang="ja-JP" altLang="en-US" sz="2000" dirty="0">
                <a:solidFill>
                  <a:prstClr val="black"/>
                </a:solidFill>
              </a:rPr>
              <a:t>回を限度）</a:t>
            </a:r>
            <a:endParaRPr lang="en-US" altLang="ja-JP" sz="2000" dirty="0">
              <a:solidFill>
                <a:prstClr val="black"/>
              </a:solidFill>
            </a:endParaRPr>
          </a:p>
          <a:p>
            <a:pPr marL="357188" lvl="0" indent="-171450"/>
            <a:r>
              <a:rPr lang="ja-JP" altLang="en-US" sz="2000" dirty="0">
                <a:solidFill>
                  <a:prstClr val="black"/>
                </a:solidFill>
              </a:rPr>
              <a:t>次のいずれにも該当すること。</a:t>
            </a:r>
            <a:endParaRPr lang="en-US" altLang="ja-JP" sz="2000" dirty="0">
              <a:solidFill>
                <a:prstClr val="black"/>
              </a:solidFill>
            </a:endParaRPr>
          </a:p>
          <a:p>
            <a:pPr marL="357188" lvl="0" indent="-171450"/>
            <a:r>
              <a:rPr lang="ja-JP" altLang="en-US" sz="2000" dirty="0">
                <a:solidFill>
                  <a:prstClr val="black"/>
                </a:solidFill>
              </a:rPr>
              <a:t>① 利用開始時及び利用中</a:t>
            </a:r>
            <a:r>
              <a:rPr lang="en-US" altLang="ja-JP" sz="2000" dirty="0">
                <a:solidFill>
                  <a:prstClr val="black"/>
                </a:solidFill>
              </a:rPr>
              <a:t>6</a:t>
            </a:r>
            <a:r>
              <a:rPr lang="ja-JP" altLang="en-US" sz="2000" dirty="0">
                <a:solidFill>
                  <a:prstClr val="black"/>
                </a:solidFill>
              </a:rPr>
              <a:t>月ごとに利用者の口腔の健康状態について確認を行い、当該利用者の口腔の健康状態に関する情報（当該利用者の口腔の健康状態が低下しているおそれのある場合にあっては、その改善に必要な情報を含む。）を当該利用者を担当する介護支援専門員に提供している。</a:t>
            </a:r>
            <a:endParaRPr lang="en-US" altLang="ja-JP" sz="2000" dirty="0">
              <a:solidFill>
                <a:prstClr val="black"/>
              </a:solidFill>
            </a:endParaRPr>
          </a:p>
          <a:p>
            <a:pPr marL="357188" indent="-185738"/>
            <a:r>
              <a:rPr lang="ja-JP" altLang="en-US" sz="2000" dirty="0">
                <a:solidFill>
                  <a:prstClr val="black"/>
                </a:solidFill>
              </a:rPr>
              <a:t>② 利用開始時及び利用中</a:t>
            </a:r>
            <a:r>
              <a:rPr lang="en-US" altLang="ja-JP" sz="2000" dirty="0">
                <a:solidFill>
                  <a:prstClr val="black"/>
                </a:solidFill>
              </a:rPr>
              <a:t>6</a:t>
            </a:r>
            <a:r>
              <a:rPr lang="ja-JP" altLang="en-US" sz="2000" dirty="0">
                <a:solidFill>
                  <a:prstClr val="black"/>
                </a:solidFill>
              </a:rPr>
              <a:t>月ごとに利用者の栄養状態について確認を行い、当該利用者の栄養状態に関する情報（当該利用者が低栄養状態の場合にあっては、その改善に必要な情報を含む。）を当該利用者を担当する介護支援専門員に提供している。</a:t>
            </a:r>
            <a:endParaRPr lang="en-US" altLang="ja-JP" sz="2000" dirty="0">
              <a:solidFill>
                <a:prstClr val="black"/>
              </a:solidFill>
            </a:endParaRPr>
          </a:p>
          <a:p>
            <a:pPr marL="357188" lvl="0" indent="-185738"/>
            <a:r>
              <a:rPr lang="ja-JP" altLang="en-US" sz="2000" dirty="0">
                <a:solidFill>
                  <a:prstClr val="black"/>
                </a:solidFill>
              </a:rPr>
              <a:t>③ 算定日が属する月が、次のいずれにも該当しない。</a:t>
            </a:r>
            <a:endParaRPr lang="en-US" altLang="ja-JP" sz="2000" dirty="0">
              <a:solidFill>
                <a:prstClr val="black"/>
              </a:solidFill>
            </a:endParaRPr>
          </a:p>
          <a:p>
            <a:pPr marL="542925" lvl="0" indent="-271463"/>
            <a:r>
              <a:rPr lang="en-US" altLang="ja-JP" sz="2000" dirty="0">
                <a:solidFill>
                  <a:prstClr val="black"/>
                </a:solidFill>
              </a:rPr>
              <a:t>ⅰ</a:t>
            </a:r>
            <a:r>
              <a:rPr lang="ja-JP" altLang="en-US" sz="2000" dirty="0">
                <a:solidFill>
                  <a:prstClr val="black"/>
                </a:solidFill>
              </a:rPr>
              <a:t>）栄養アセスメント加算を算定している間である又は当該利用者が栄養改善加算の算定に係る栄養改善サービスを受けている間である若しくは当該栄養改善サービスが終了した日の属する月（栄養状態のスクリーニングを行った結果、栄養改善サービスが必要であると判断され、栄養改善サービスが開始された日の属する月を除く）である。 </a:t>
            </a:r>
            <a:endParaRPr lang="en-US" altLang="ja-JP" sz="2000" dirty="0">
              <a:solidFill>
                <a:prstClr val="black"/>
              </a:solidFill>
            </a:endParaRPr>
          </a:p>
          <a:p>
            <a:pPr marL="628650" lvl="0" indent="-271463"/>
            <a:r>
              <a:rPr lang="en-US" altLang="ja-JP" sz="2000" dirty="0">
                <a:solidFill>
                  <a:prstClr val="black"/>
                </a:solidFill>
              </a:rPr>
              <a:t>ⅱ</a:t>
            </a:r>
            <a:r>
              <a:rPr lang="ja-JP" altLang="en-US" sz="2000" dirty="0">
                <a:solidFill>
                  <a:prstClr val="black"/>
                </a:solidFill>
              </a:rPr>
              <a:t>）当該利用者が口腔機能向上加算の算定に係る口腔機能向上サービスを受けている間である又は当該口腔機能向上サービスが終了した日の属する月（口腔の健康状態のスクリーニングを行った結果、口腔機能向上サービスが必要であると判断され、口腔機能向上サービスが開始された日の属する</a:t>
            </a:r>
            <a:r>
              <a:rPr lang="ja-JP" altLang="en-US" sz="2000" dirty="0" smtClean="0">
                <a:solidFill>
                  <a:prstClr val="black"/>
                </a:solidFill>
              </a:rPr>
              <a:t>月</a:t>
            </a:r>
            <a:endParaRPr lang="en-US" altLang="ja-JP" sz="2000" dirty="0">
              <a:solidFill>
                <a:prstClr val="black"/>
              </a:solidFill>
            </a:endParaRPr>
          </a:p>
        </p:txBody>
      </p:sp>
    </p:spTree>
    <p:extLst>
      <p:ext uri="{BB962C8B-B14F-4D97-AF65-F5344CB8AC3E}">
        <p14:creationId xmlns:p14="http://schemas.microsoft.com/office/powerpoint/2010/main" val="15222926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84</a:t>
            </a:fld>
            <a:endParaRPr kumimoji="1" lang="ja-JP" altLang="en-US"/>
          </a:p>
        </p:txBody>
      </p:sp>
      <p:sp>
        <p:nvSpPr>
          <p:cNvPr id="3" name="正方形/長方形 2"/>
          <p:cNvSpPr/>
          <p:nvPr/>
        </p:nvSpPr>
        <p:spPr>
          <a:xfrm>
            <a:off x="0" y="0"/>
            <a:ext cx="12192000" cy="6966010"/>
          </a:xfrm>
          <a:prstGeom prst="rect">
            <a:avLst/>
          </a:prstGeom>
        </p:spPr>
        <p:txBody>
          <a:bodyPr wrap="square">
            <a:spAutoFit/>
          </a:bodyPr>
          <a:lstStyle/>
          <a:p>
            <a:pPr marL="628650" lvl="0" indent="-271463"/>
            <a:r>
              <a:rPr lang="ja-JP" altLang="en-US" sz="2000" dirty="0">
                <a:solidFill>
                  <a:prstClr val="black"/>
                </a:solidFill>
              </a:rPr>
              <a:t>を除く）である。 </a:t>
            </a:r>
          </a:p>
          <a:p>
            <a:pPr marL="185738" lvl="0"/>
            <a:r>
              <a:rPr lang="ja-JP" altLang="en-US" sz="2000" dirty="0">
                <a:solidFill>
                  <a:prstClr val="black"/>
                </a:solidFill>
              </a:rPr>
              <a:t>④ 他の介護サービスの事業所において、当該利用者について、口腔連携強化加算を算定していない。 </a:t>
            </a:r>
            <a:endParaRPr lang="en-US" altLang="ja-JP" sz="2000" dirty="0">
              <a:solidFill>
                <a:prstClr val="black"/>
              </a:solidFill>
            </a:endParaRPr>
          </a:p>
          <a:p>
            <a:endParaRPr lang="en-US" altLang="ja-JP" sz="800" dirty="0" smtClean="0"/>
          </a:p>
          <a:p>
            <a:r>
              <a:rPr lang="en-US" altLang="ja-JP" sz="2000" dirty="0" smtClean="0"/>
              <a:t>【</a:t>
            </a:r>
            <a:r>
              <a:rPr lang="ja-JP" altLang="en-US" sz="2000" dirty="0"/>
              <a:t>口腔・栄養スクリーニング加算</a:t>
            </a:r>
            <a:r>
              <a:rPr lang="en-US" altLang="ja-JP" sz="2000" dirty="0" smtClean="0"/>
              <a:t>(Ⅱ)】</a:t>
            </a:r>
            <a:r>
              <a:rPr lang="ja-JP" altLang="en-US" sz="2000" dirty="0"/>
              <a:t>　  </a:t>
            </a:r>
            <a:r>
              <a:rPr lang="en-US" altLang="ja-JP" sz="2000" dirty="0"/>
              <a:t>5</a:t>
            </a:r>
            <a:r>
              <a:rPr lang="ja-JP" altLang="en-US" sz="2000" dirty="0"/>
              <a:t>単位／</a:t>
            </a:r>
            <a:r>
              <a:rPr lang="ja-JP" altLang="en-US" sz="2000" dirty="0" smtClean="0"/>
              <a:t>回（</a:t>
            </a:r>
            <a:r>
              <a:rPr lang="en-US" altLang="ja-JP" sz="2000" dirty="0" smtClean="0"/>
              <a:t>6</a:t>
            </a:r>
            <a:r>
              <a:rPr lang="ja-JP" altLang="en-US" sz="2000" dirty="0" smtClean="0"/>
              <a:t>月に</a:t>
            </a:r>
            <a:r>
              <a:rPr lang="en-US" altLang="ja-JP" sz="2000" dirty="0" smtClean="0"/>
              <a:t>1</a:t>
            </a:r>
            <a:r>
              <a:rPr lang="ja-JP" altLang="en-US" sz="2000" dirty="0" smtClean="0"/>
              <a:t>回を限度）</a:t>
            </a:r>
            <a:endParaRPr lang="en-US" altLang="ja-JP" sz="2000" dirty="0" smtClean="0"/>
          </a:p>
          <a:p>
            <a:pPr marL="85725"/>
            <a:r>
              <a:rPr lang="ja-JP" altLang="en-US" sz="2000" dirty="0"/>
              <a:t>次</a:t>
            </a:r>
            <a:r>
              <a:rPr lang="ja-JP" altLang="en-US" sz="2000" dirty="0" smtClean="0"/>
              <a:t>のいずれかに適合すること。</a:t>
            </a:r>
            <a:endParaRPr lang="en-US" altLang="ja-JP" sz="2000" dirty="0" smtClean="0"/>
          </a:p>
          <a:p>
            <a:pPr marL="442913" indent="-257175"/>
            <a:r>
              <a:rPr lang="ja-JP" altLang="en-US" sz="2000" dirty="0" smtClean="0"/>
              <a:t>① 次の</a:t>
            </a:r>
            <a:r>
              <a:rPr lang="ja-JP" altLang="en-US" sz="2000" dirty="0"/>
              <a:t>いずれにも適合すること。</a:t>
            </a:r>
          </a:p>
          <a:p>
            <a:pPr marL="542925" indent="-257175">
              <a:lnSpc>
                <a:spcPts val="2300"/>
              </a:lnSpc>
            </a:pPr>
            <a:r>
              <a:rPr lang="en-US" altLang="ja-JP" sz="2000" dirty="0" smtClean="0"/>
              <a:t>ⅰ</a:t>
            </a:r>
            <a:r>
              <a:rPr lang="ja-JP" altLang="en-US" sz="2000" dirty="0" smtClean="0"/>
              <a:t>）加算</a:t>
            </a:r>
            <a:r>
              <a:rPr lang="en-US" altLang="ja-JP" sz="2000" dirty="0" smtClean="0"/>
              <a:t>(Ⅰ)</a:t>
            </a:r>
            <a:r>
              <a:rPr lang="ja-JP" altLang="en-US" sz="2000" dirty="0" smtClean="0"/>
              <a:t>の①の基準に適合する。</a:t>
            </a:r>
            <a:endParaRPr lang="en-US" altLang="ja-JP" sz="2000" dirty="0" smtClean="0"/>
          </a:p>
          <a:p>
            <a:pPr marL="542925" indent="-257175">
              <a:lnSpc>
                <a:spcPts val="2300"/>
              </a:lnSpc>
            </a:pPr>
            <a:r>
              <a:rPr lang="en-US" altLang="ja-JP" sz="2000" dirty="0" smtClean="0"/>
              <a:t>ⅱ</a:t>
            </a:r>
            <a:r>
              <a:rPr lang="ja-JP" altLang="en-US" sz="2000" dirty="0" smtClean="0"/>
              <a:t>）算定</a:t>
            </a:r>
            <a:r>
              <a:rPr lang="ja-JP" altLang="en-US" sz="2000" dirty="0"/>
              <a:t>日が属する月が、栄養アセスメント加算を算定している間である又は当該利用者が栄養改善加算の算定に係る栄養改善サービスを受けている間である若しくは当該栄養改善サービスが終了した日の属する月（栄養状態のスクリーニングを行った結果、栄養改善サービスが必要であると判断され、栄養改善サービスが開始された日の属する月を除く。）で</a:t>
            </a:r>
            <a:r>
              <a:rPr lang="ja-JP" altLang="en-US" sz="2000" dirty="0" smtClean="0"/>
              <a:t>ある。</a:t>
            </a:r>
            <a:endParaRPr lang="en-US" altLang="ja-JP" sz="2000" dirty="0" smtClean="0"/>
          </a:p>
          <a:p>
            <a:pPr marL="542925" indent="-257175">
              <a:lnSpc>
                <a:spcPts val="2300"/>
              </a:lnSpc>
            </a:pPr>
            <a:r>
              <a:rPr lang="en-US" altLang="ja-JP" sz="2000" dirty="0" smtClean="0"/>
              <a:t>ⅲ</a:t>
            </a:r>
            <a:r>
              <a:rPr lang="ja-JP" altLang="en-US" sz="2000" dirty="0" smtClean="0"/>
              <a:t>）算定</a:t>
            </a:r>
            <a:r>
              <a:rPr lang="ja-JP" altLang="en-US" sz="2000" dirty="0"/>
              <a:t>日が属する月が、当該利用者が口腔機能向上加算の算定に係る口腔機能向上サービスを受けている間及び当該口腔機能向上サービスが終了した日の属する月では</a:t>
            </a:r>
            <a:r>
              <a:rPr lang="ja-JP" altLang="en-US" sz="2000" dirty="0" smtClean="0"/>
              <a:t>ない。</a:t>
            </a:r>
            <a:endParaRPr lang="ja-JP" altLang="en-US" sz="2000" dirty="0"/>
          </a:p>
          <a:p>
            <a:pPr marL="442913" indent="-257175"/>
            <a:r>
              <a:rPr lang="ja-JP" altLang="en-US" sz="2000" dirty="0" smtClean="0"/>
              <a:t>② 次の</a:t>
            </a:r>
            <a:r>
              <a:rPr lang="ja-JP" altLang="en-US" sz="2000" dirty="0"/>
              <a:t>いずれにも適合すること。</a:t>
            </a:r>
          </a:p>
          <a:p>
            <a:pPr marL="542925" indent="-257175">
              <a:lnSpc>
                <a:spcPts val="2300"/>
              </a:lnSpc>
            </a:pPr>
            <a:r>
              <a:rPr lang="en-US" altLang="ja-JP" sz="2000" dirty="0" smtClean="0"/>
              <a:t>ⅰ</a:t>
            </a:r>
            <a:r>
              <a:rPr lang="ja-JP" altLang="en-US" sz="2000" dirty="0" smtClean="0"/>
              <a:t>）加算</a:t>
            </a:r>
            <a:r>
              <a:rPr lang="en-US" altLang="ja-JP" sz="2000" dirty="0" smtClean="0"/>
              <a:t>(Ⅰ)</a:t>
            </a:r>
            <a:r>
              <a:rPr lang="ja-JP" altLang="en-US" sz="2000" dirty="0" smtClean="0"/>
              <a:t>の②の基準に適合する。</a:t>
            </a:r>
            <a:endParaRPr lang="en-US" altLang="ja-JP" sz="2000" dirty="0" smtClean="0"/>
          </a:p>
          <a:p>
            <a:pPr marL="542925" indent="-257175">
              <a:lnSpc>
                <a:spcPts val="2300"/>
              </a:lnSpc>
            </a:pPr>
            <a:r>
              <a:rPr lang="en-US" altLang="ja-JP" sz="2000" dirty="0" smtClean="0"/>
              <a:t>ⅱ</a:t>
            </a:r>
            <a:r>
              <a:rPr lang="ja-JP" altLang="en-US" sz="2000" dirty="0" smtClean="0"/>
              <a:t>）算定</a:t>
            </a:r>
            <a:r>
              <a:rPr lang="ja-JP" altLang="en-US" sz="2000" dirty="0"/>
              <a:t>日が属する月が、栄養アセスメント加算を算定していない、かつ、当該利用者が栄養改善加算の算定に係る栄養改善サービスを受けている間又は当該栄養改善サービスが終了した日の属する月では</a:t>
            </a:r>
            <a:r>
              <a:rPr lang="ja-JP" altLang="en-US" sz="2000" dirty="0" smtClean="0"/>
              <a:t>ない。</a:t>
            </a:r>
            <a:endParaRPr lang="en-US" altLang="ja-JP" sz="2000" dirty="0" smtClean="0"/>
          </a:p>
          <a:p>
            <a:pPr marL="542925" indent="-257175">
              <a:lnSpc>
                <a:spcPts val="2300"/>
              </a:lnSpc>
            </a:pPr>
            <a:r>
              <a:rPr lang="en-US" altLang="ja-JP" sz="2000" dirty="0" smtClean="0"/>
              <a:t>ⅲ</a:t>
            </a:r>
            <a:r>
              <a:rPr lang="ja-JP" altLang="en-US" sz="2000" dirty="0" smtClean="0"/>
              <a:t>）算定</a:t>
            </a:r>
            <a:r>
              <a:rPr lang="ja-JP" altLang="en-US" sz="2000" dirty="0"/>
              <a:t>日が属する月が、当該利用者が口腔機能向上加算の算定に係る口腔機能向上サービスを受けている間及び当該口腔機能向上サービスが終了した日の属する月（口腔の健康状態のスクリーニングを行った結果、口腔機能向上サービスが必要であると判断され、口腔機能向上サービスが開始された日の属する月を除く。）で</a:t>
            </a:r>
            <a:r>
              <a:rPr lang="ja-JP" altLang="en-US" sz="2000" dirty="0" smtClean="0"/>
              <a:t>ある。</a:t>
            </a:r>
            <a:endParaRPr lang="en-US" altLang="ja-JP" sz="2000" dirty="0"/>
          </a:p>
          <a:p>
            <a:pPr marL="542925" indent="-257175">
              <a:lnSpc>
                <a:spcPts val="2300"/>
              </a:lnSpc>
            </a:pPr>
            <a:r>
              <a:rPr lang="en-US" altLang="ja-JP" sz="2000" dirty="0" smtClean="0"/>
              <a:t>ⅳ</a:t>
            </a:r>
            <a:r>
              <a:rPr lang="ja-JP" altLang="en-US" sz="2000" dirty="0" smtClean="0"/>
              <a:t>）他</a:t>
            </a:r>
            <a:r>
              <a:rPr lang="ja-JP" altLang="en-US" sz="2000" dirty="0"/>
              <a:t>の介護サービスの事業所において、当該利用者について、口腔連携強化加算を算定して</a:t>
            </a:r>
            <a:r>
              <a:rPr lang="ja-JP" altLang="en-US" sz="2000" dirty="0" smtClean="0"/>
              <a:t>いない。</a:t>
            </a:r>
            <a:endParaRPr lang="en-US" altLang="ja-JP" sz="2000" dirty="0"/>
          </a:p>
        </p:txBody>
      </p:sp>
    </p:spTree>
    <p:extLst>
      <p:ext uri="{BB962C8B-B14F-4D97-AF65-F5344CB8AC3E}">
        <p14:creationId xmlns:p14="http://schemas.microsoft.com/office/powerpoint/2010/main" val="6026645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53537" y="6342062"/>
            <a:ext cx="2743200" cy="365125"/>
          </a:xfrm>
        </p:spPr>
        <p:txBody>
          <a:bodyPr/>
          <a:lstStyle/>
          <a:p>
            <a:fld id="{41D9830F-53EB-46B6-9EC0-C4C68F82A889}" type="slidenum">
              <a:rPr kumimoji="1" lang="ja-JP" altLang="en-US" smtClean="0"/>
              <a:t>85</a:t>
            </a:fld>
            <a:endParaRPr kumimoji="1" lang="ja-JP" altLang="en-US" dirty="0"/>
          </a:p>
        </p:txBody>
      </p:sp>
      <p:sp>
        <p:nvSpPr>
          <p:cNvPr id="6" name="正方形/長方形 5"/>
          <p:cNvSpPr/>
          <p:nvPr/>
        </p:nvSpPr>
        <p:spPr>
          <a:xfrm>
            <a:off x="98474" y="117345"/>
            <a:ext cx="11971606" cy="6651427"/>
          </a:xfrm>
          <a:prstGeom prst="rect">
            <a:avLst/>
          </a:prstGeom>
          <a:ln>
            <a:solidFill>
              <a:schemeClr val="tx1"/>
            </a:solidFill>
            <a:prstDash val="sysDot"/>
          </a:ln>
        </p:spPr>
        <p:txBody>
          <a:bodyPr wrap="square" tIns="36000" bIns="36000" anchor="ctr" anchorCtr="0">
            <a:spAutoFit/>
          </a:bodyPr>
          <a:lstStyle/>
          <a:p>
            <a:pPr marL="177800" indent="-177800">
              <a:lnSpc>
                <a:spcPts val="2300"/>
              </a:lnSpc>
            </a:pPr>
            <a:r>
              <a:rPr lang="en-US" altLang="ja-JP" sz="2000" dirty="0"/>
              <a:t>※ </a:t>
            </a:r>
            <a:r>
              <a:rPr lang="ja-JP" altLang="en-US" sz="2000" dirty="0"/>
              <a:t>口腔・栄養スクリーニングの算定に係る口腔及び栄養スクリーニングは、利用者ごとに行われるケアマネジメントの一環として行われることに留意すること</a:t>
            </a:r>
            <a:r>
              <a:rPr lang="ja-JP" altLang="en-US" sz="2000" dirty="0" smtClean="0"/>
              <a:t>。</a:t>
            </a:r>
            <a:endParaRPr lang="en-US" altLang="ja-JP" sz="2000" dirty="0" smtClean="0"/>
          </a:p>
          <a:p>
            <a:pPr marL="177800" indent="-177800">
              <a:lnSpc>
                <a:spcPts val="2300"/>
              </a:lnSpc>
            </a:pPr>
            <a:r>
              <a:rPr lang="en-US" altLang="ja-JP" sz="2000" dirty="0" smtClean="0"/>
              <a:t>※ </a:t>
            </a:r>
            <a:r>
              <a:rPr lang="ja-JP" altLang="en-US" sz="2000" dirty="0" smtClean="0"/>
              <a:t>介護職員等は、利用者全員の口腔の健康状態及び栄養状態を継続的に把握すること。</a:t>
            </a:r>
            <a:endParaRPr lang="ja-JP" altLang="en-US" sz="2000" dirty="0"/>
          </a:p>
          <a:p>
            <a:pPr marL="177800" indent="-177800">
              <a:lnSpc>
                <a:spcPts val="2300"/>
              </a:lnSpc>
            </a:pPr>
            <a:r>
              <a:rPr lang="en-US" altLang="ja-JP" sz="2000" dirty="0" smtClean="0"/>
              <a:t>※ </a:t>
            </a:r>
            <a:r>
              <a:rPr lang="ja-JP" altLang="en-US" sz="2000" dirty="0" smtClean="0"/>
              <a:t>口腔</a:t>
            </a:r>
            <a:r>
              <a:rPr lang="ja-JP" altLang="en-US" sz="2000" dirty="0"/>
              <a:t>スクリーニング及び栄養スクリーニングを行うに</a:t>
            </a:r>
            <a:r>
              <a:rPr lang="ja-JP" altLang="en-US" sz="2000" dirty="0" smtClean="0"/>
              <a:t>当たって</a:t>
            </a:r>
            <a:r>
              <a:rPr lang="ja-JP" altLang="en-US" sz="2000" dirty="0"/>
              <a:t>は、利用者</a:t>
            </a:r>
            <a:r>
              <a:rPr lang="ja-JP" altLang="en-US" sz="2000" dirty="0" smtClean="0"/>
              <a:t>について</a:t>
            </a:r>
            <a:r>
              <a:rPr lang="ja-JP" altLang="en-US" sz="2000" dirty="0"/>
              <a:t>、</a:t>
            </a:r>
            <a:r>
              <a:rPr lang="ja-JP" altLang="en-US" sz="2000" dirty="0" smtClean="0"/>
              <a:t>それぞれ</a:t>
            </a:r>
            <a:r>
              <a:rPr lang="ja-JP" altLang="en-US" sz="2000" dirty="0"/>
              <a:t>次に掲げる確認を行い、確認した情報を介護支援専門員に対し</a:t>
            </a:r>
            <a:r>
              <a:rPr lang="ja-JP" altLang="en-US" sz="2000" dirty="0" smtClean="0"/>
              <a:t>、提供</a:t>
            </a:r>
            <a:r>
              <a:rPr lang="ja-JP" altLang="en-US" sz="2000" dirty="0"/>
              <a:t>すること</a:t>
            </a:r>
            <a:r>
              <a:rPr lang="ja-JP" altLang="en-US" sz="2000" dirty="0" smtClean="0"/>
              <a:t>。</a:t>
            </a:r>
            <a:endParaRPr lang="en-US" altLang="ja-JP" sz="2000" dirty="0" smtClean="0"/>
          </a:p>
          <a:p>
            <a:pPr marL="177800" indent="-177800">
              <a:lnSpc>
                <a:spcPts val="2300"/>
              </a:lnSpc>
            </a:pPr>
            <a:r>
              <a:rPr lang="ja-JP" altLang="en-US" sz="2000" dirty="0"/>
              <a:t>　</a:t>
            </a:r>
            <a:r>
              <a:rPr lang="ja-JP" altLang="en-US" sz="2000" dirty="0" smtClean="0"/>
              <a:t>なお、口腔スクリーニング及び栄養スクリーニングの実施に当たっては、別途通知「リハビリテーション・個別機能訓練、栄養、口腔の実施及び一体的取組について」</a:t>
            </a:r>
            <a:r>
              <a:rPr lang="en-US" altLang="ja-JP" sz="2000" dirty="0">
                <a:hlinkClick r:id="rId2"/>
              </a:rPr>
              <a:t>https://</a:t>
            </a:r>
            <a:r>
              <a:rPr lang="en-US" altLang="ja-JP" sz="2000" dirty="0" smtClean="0">
                <a:hlinkClick r:id="rId2"/>
              </a:rPr>
              <a:t>www.mhlw.go.jp/content/001227728.pdf</a:t>
            </a:r>
            <a:r>
              <a:rPr lang="ja-JP" altLang="en-US" sz="2000" dirty="0" smtClean="0"/>
              <a:t>　を参照のこと。</a:t>
            </a:r>
            <a:endParaRPr lang="ja-JP" altLang="en-US" sz="2000" dirty="0"/>
          </a:p>
          <a:p>
            <a:pPr marL="273050">
              <a:lnSpc>
                <a:spcPts val="2100"/>
              </a:lnSpc>
            </a:pPr>
            <a:r>
              <a:rPr lang="ja-JP" altLang="en-US" sz="2000" dirty="0" smtClean="0"/>
              <a:t>○口腔</a:t>
            </a:r>
            <a:r>
              <a:rPr lang="ja-JP" altLang="en-US" sz="2000" dirty="0"/>
              <a:t>スクリーニング</a:t>
            </a:r>
          </a:p>
          <a:p>
            <a:pPr marL="627063" indent="-95250">
              <a:lnSpc>
                <a:spcPts val="2100"/>
              </a:lnSpc>
            </a:pPr>
            <a:r>
              <a:rPr lang="en-US" altLang="ja-JP" sz="2000" dirty="0"/>
              <a:t>a</a:t>
            </a:r>
            <a:r>
              <a:rPr lang="en-US" altLang="ja-JP" sz="2000" dirty="0" smtClean="0"/>
              <a:t> </a:t>
            </a:r>
            <a:r>
              <a:rPr lang="ja-JP" altLang="en-US" sz="2000" dirty="0" smtClean="0"/>
              <a:t>硬い</a:t>
            </a:r>
            <a:r>
              <a:rPr lang="ja-JP" altLang="en-US" sz="2000" dirty="0"/>
              <a:t>ものを避け、柔らかい ものを中心に食べる</a:t>
            </a:r>
            <a:r>
              <a:rPr lang="ja-JP" altLang="en-US" sz="2000" dirty="0" smtClean="0"/>
              <a:t>者、　</a:t>
            </a:r>
            <a:r>
              <a:rPr lang="en-US" altLang="ja-JP" sz="2000" dirty="0" smtClean="0"/>
              <a:t>b </a:t>
            </a:r>
            <a:r>
              <a:rPr lang="ja-JP" altLang="en-US" sz="2000" dirty="0" smtClean="0"/>
              <a:t>入れ歯</a:t>
            </a:r>
            <a:r>
              <a:rPr lang="ja-JP" altLang="en-US" sz="2000" dirty="0"/>
              <a:t>を使っている者</a:t>
            </a:r>
          </a:p>
          <a:p>
            <a:pPr marL="627063" indent="-95250">
              <a:lnSpc>
                <a:spcPts val="2100"/>
              </a:lnSpc>
            </a:pPr>
            <a:r>
              <a:rPr lang="en-US" altLang="ja-JP" sz="2000" dirty="0"/>
              <a:t>c</a:t>
            </a:r>
            <a:r>
              <a:rPr lang="en-US" altLang="ja-JP" sz="2000" dirty="0" smtClean="0"/>
              <a:t> </a:t>
            </a:r>
            <a:r>
              <a:rPr lang="ja-JP" altLang="en-US" sz="2000" dirty="0" smtClean="0"/>
              <a:t>むせやすい</a:t>
            </a:r>
            <a:r>
              <a:rPr lang="ja-JP" altLang="en-US" sz="2000" dirty="0"/>
              <a:t>者</a:t>
            </a:r>
          </a:p>
          <a:p>
            <a:pPr marL="273050">
              <a:lnSpc>
                <a:spcPts val="2100"/>
              </a:lnSpc>
            </a:pPr>
            <a:r>
              <a:rPr lang="ja-JP" altLang="en-US" sz="2000" dirty="0" smtClean="0"/>
              <a:t>○栄養</a:t>
            </a:r>
            <a:r>
              <a:rPr lang="ja-JP" altLang="en-US" sz="2000" dirty="0"/>
              <a:t>スクリーニング</a:t>
            </a:r>
          </a:p>
          <a:p>
            <a:pPr marL="531813">
              <a:lnSpc>
                <a:spcPts val="2100"/>
              </a:lnSpc>
            </a:pPr>
            <a:r>
              <a:rPr lang="en-US" altLang="ja-JP" sz="2000" dirty="0" smtClean="0"/>
              <a:t>a </a:t>
            </a:r>
            <a:r>
              <a:rPr lang="ja-JP" altLang="en-US" sz="2000" dirty="0" smtClean="0"/>
              <a:t>ＢＭＩ</a:t>
            </a:r>
            <a:r>
              <a:rPr lang="ja-JP" altLang="en-US" sz="2000" dirty="0"/>
              <a:t>が </a:t>
            </a:r>
            <a:r>
              <a:rPr lang="en-US" altLang="ja-JP" sz="2000" dirty="0"/>
              <a:t>18.5 </a:t>
            </a:r>
            <a:r>
              <a:rPr lang="ja-JP" altLang="en-US" sz="2000" dirty="0"/>
              <a:t>未満である者</a:t>
            </a:r>
          </a:p>
          <a:p>
            <a:pPr marL="723900" indent="-192088">
              <a:lnSpc>
                <a:spcPts val="2100"/>
              </a:lnSpc>
            </a:pPr>
            <a:r>
              <a:rPr lang="en-US" altLang="ja-JP" sz="2000" dirty="0"/>
              <a:t>b </a:t>
            </a:r>
            <a:r>
              <a:rPr lang="en-US" altLang="ja-JP" sz="2000" dirty="0" smtClean="0"/>
              <a:t>1</a:t>
            </a:r>
            <a:r>
              <a:rPr lang="ja-JP" altLang="en-US" sz="2000" dirty="0" smtClean="0"/>
              <a:t>～</a:t>
            </a:r>
            <a:r>
              <a:rPr lang="en-US" altLang="ja-JP" sz="2000" dirty="0" smtClean="0"/>
              <a:t>6 </a:t>
            </a:r>
            <a:r>
              <a:rPr lang="ja-JP" altLang="en-US" sz="2000" dirty="0"/>
              <a:t>月間で </a:t>
            </a:r>
            <a:r>
              <a:rPr lang="en-US" altLang="ja-JP" sz="2000" dirty="0"/>
              <a:t>3 </a:t>
            </a:r>
            <a:r>
              <a:rPr lang="ja-JP" altLang="en-US" sz="2000" dirty="0"/>
              <a:t>％以上の体重の減少が認められる者又は「基本</a:t>
            </a:r>
            <a:r>
              <a:rPr lang="ja-JP" altLang="en-US" sz="2000" dirty="0" smtClean="0"/>
              <a:t>チェックリスト</a:t>
            </a:r>
            <a:r>
              <a:rPr lang="ja-JP" altLang="en-US" sz="2000" dirty="0"/>
              <a:t>」</a:t>
            </a:r>
            <a:r>
              <a:rPr lang="ja-JP" altLang="en-US" sz="2000" dirty="0" smtClean="0"/>
              <a:t>の</a:t>
            </a:r>
            <a:r>
              <a:rPr lang="en-US" altLang="ja-JP" sz="2000" dirty="0" smtClean="0"/>
              <a:t>No.11 </a:t>
            </a:r>
            <a:r>
              <a:rPr lang="ja-JP" altLang="en-US" sz="2000" dirty="0"/>
              <a:t>の項目が</a:t>
            </a:r>
            <a:r>
              <a:rPr lang="ja-JP" altLang="en-US" sz="2000" dirty="0" smtClean="0"/>
              <a:t>「</a:t>
            </a:r>
            <a:r>
              <a:rPr lang="en-US" altLang="ja-JP" sz="2000" dirty="0" smtClean="0"/>
              <a:t>1</a:t>
            </a:r>
            <a:r>
              <a:rPr lang="ja-JP" altLang="en-US" sz="2000" dirty="0" smtClean="0"/>
              <a:t>」</a:t>
            </a:r>
            <a:r>
              <a:rPr lang="ja-JP" altLang="en-US" sz="2000" dirty="0"/>
              <a:t>に該当する者</a:t>
            </a:r>
          </a:p>
          <a:p>
            <a:pPr marL="531813">
              <a:lnSpc>
                <a:spcPts val="2100"/>
              </a:lnSpc>
            </a:pPr>
            <a:r>
              <a:rPr lang="en-US" altLang="ja-JP" sz="2000" dirty="0"/>
              <a:t>c </a:t>
            </a:r>
            <a:r>
              <a:rPr lang="ja-JP" altLang="en-US" sz="2000" dirty="0"/>
              <a:t>血清アルブミン値が </a:t>
            </a:r>
            <a:r>
              <a:rPr lang="en-US" altLang="ja-JP" sz="2000" dirty="0"/>
              <a:t>3.5 </a:t>
            </a:r>
            <a:r>
              <a:rPr lang="ja-JP" altLang="en-US" sz="2000" dirty="0"/>
              <a:t>ｇ </a:t>
            </a:r>
            <a:r>
              <a:rPr lang="en-US" altLang="ja-JP" sz="2000" dirty="0"/>
              <a:t>/dl </a:t>
            </a:r>
            <a:r>
              <a:rPr lang="ja-JP" altLang="en-US" sz="2000" dirty="0"/>
              <a:t>以下である</a:t>
            </a:r>
            <a:r>
              <a:rPr lang="ja-JP" altLang="en-US" sz="2000" dirty="0" smtClean="0"/>
              <a:t>者、　　</a:t>
            </a:r>
            <a:r>
              <a:rPr lang="en-US" altLang="ja-JP" sz="2000" dirty="0" smtClean="0"/>
              <a:t>d </a:t>
            </a:r>
            <a:r>
              <a:rPr lang="ja-JP" altLang="en-US" sz="2000" dirty="0"/>
              <a:t>食事摂取量が不良</a:t>
            </a:r>
            <a:r>
              <a:rPr lang="ja-JP" altLang="en-US" sz="2000" dirty="0" smtClean="0"/>
              <a:t>（</a:t>
            </a:r>
            <a:r>
              <a:rPr lang="en-US" altLang="ja-JP" sz="2000" dirty="0" smtClean="0"/>
              <a:t>75</a:t>
            </a:r>
            <a:r>
              <a:rPr lang="ja-JP" altLang="en-US" sz="2000" dirty="0" smtClean="0"/>
              <a:t>％</a:t>
            </a:r>
            <a:r>
              <a:rPr lang="ja-JP" altLang="en-US" sz="2000" dirty="0"/>
              <a:t>以下）である者</a:t>
            </a:r>
          </a:p>
          <a:p>
            <a:pPr marL="177800" indent="-177800">
              <a:lnSpc>
                <a:spcPts val="2300"/>
              </a:lnSpc>
            </a:pPr>
            <a:r>
              <a:rPr lang="en-US" altLang="ja-JP" sz="2000" dirty="0" smtClean="0"/>
              <a:t>※ </a:t>
            </a:r>
            <a:r>
              <a:rPr lang="ja-JP" altLang="en-US" sz="2000" dirty="0" smtClean="0"/>
              <a:t>口腔</a:t>
            </a:r>
            <a:r>
              <a:rPr lang="ja-JP" altLang="en-US" sz="2000" dirty="0"/>
              <a:t>・栄養スクリーニング加算の算定を行う事業所については、 サービス</a:t>
            </a:r>
            <a:r>
              <a:rPr lang="ja-JP" altLang="en-US" sz="2000" dirty="0" smtClean="0"/>
              <a:t>担当者</a:t>
            </a:r>
            <a:r>
              <a:rPr lang="ja-JP" altLang="en-US" sz="2000" dirty="0"/>
              <a:t>会議で決定</a:t>
            </a:r>
            <a:r>
              <a:rPr lang="ja-JP" altLang="en-US" sz="2000" dirty="0" smtClean="0"/>
              <a:t>すること</a:t>
            </a:r>
            <a:r>
              <a:rPr lang="ja-JP" altLang="en-US" sz="2000" dirty="0"/>
              <a:t>とし、原則として、当該</a:t>
            </a:r>
            <a:r>
              <a:rPr lang="ja-JP" altLang="en-US" sz="2000" dirty="0" smtClean="0"/>
              <a:t>事業所</a:t>
            </a:r>
            <a:r>
              <a:rPr lang="ja-JP" altLang="en-US" sz="2000" dirty="0"/>
              <a:t>が当該加算に基づく</a:t>
            </a:r>
            <a:r>
              <a:rPr lang="ja-JP" altLang="en-US" sz="2000" dirty="0" smtClean="0"/>
              <a:t>口腔スクリーニング又</a:t>
            </a:r>
            <a:r>
              <a:rPr lang="ja-JP" altLang="en-US" sz="2000" dirty="0"/>
              <a:t>は栄養スクリーニングを継続的に実施すること</a:t>
            </a:r>
            <a:r>
              <a:rPr lang="ja-JP" altLang="en-US" sz="2000" dirty="0" smtClean="0"/>
              <a:t>。</a:t>
            </a:r>
            <a:endParaRPr lang="en-US" altLang="ja-JP" sz="2000" dirty="0" smtClean="0"/>
          </a:p>
          <a:p>
            <a:pPr marL="177800" indent="-177800">
              <a:lnSpc>
                <a:spcPts val="2300"/>
              </a:lnSpc>
            </a:pPr>
            <a:r>
              <a:rPr lang="en-US" altLang="ja-JP" sz="2000" dirty="0" smtClean="0"/>
              <a:t>※ </a:t>
            </a:r>
            <a:r>
              <a:rPr lang="ja-JP" altLang="en-US" sz="2000" dirty="0" smtClean="0"/>
              <a:t>口腔・栄養スクリーニング加算に基づく口腔スクリーニング又は栄養スクリーニングの結果、栄養改善加算の算定に係る栄養改善サービス又は口腔機能向上加算の算定に係る口腔機能向上サービスの提供が必要だと判断された場合は、口腔・栄養スクリーニング加算の算定月でも栄養改善加算又は口腔機能向上加算を算定できる。</a:t>
            </a:r>
            <a:endParaRPr lang="ja-JP" altLang="en-US" sz="2000" dirty="0"/>
          </a:p>
        </p:txBody>
      </p:sp>
    </p:spTree>
    <p:extLst>
      <p:ext uri="{BB962C8B-B14F-4D97-AF65-F5344CB8AC3E}">
        <p14:creationId xmlns:p14="http://schemas.microsoft.com/office/powerpoint/2010/main" val="21897034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56350"/>
            <a:ext cx="2743200" cy="365125"/>
          </a:xfrm>
        </p:spPr>
        <p:txBody>
          <a:bodyPr/>
          <a:lstStyle/>
          <a:p>
            <a:fld id="{41D9830F-53EB-46B6-9EC0-C4C68F82A889}" type="slidenum">
              <a:rPr kumimoji="1" lang="ja-JP" altLang="en-US" smtClean="0"/>
              <a:t>86</a:t>
            </a:fld>
            <a:endParaRPr kumimoji="1" lang="ja-JP" altLang="en-US" dirty="0"/>
          </a:p>
        </p:txBody>
      </p:sp>
      <p:sp>
        <p:nvSpPr>
          <p:cNvPr id="4" name="正方形/長方形 3"/>
          <p:cNvSpPr/>
          <p:nvPr/>
        </p:nvSpPr>
        <p:spPr>
          <a:xfrm>
            <a:off x="0" y="0"/>
            <a:ext cx="12192000" cy="2811026"/>
          </a:xfrm>
          <a:prstGeom prst="rect">
            <a:avLst/>
          </a:prstGeom>
        </p:spPr>
        <p:txBody>
          <a:bodyPr wrap="square">
            <a:spAutoFit/>
          </a:bodyPr>
          <a:lstStyle/>
          <a:p>
            <a:r>
              <a:rPr lang="ja-JP" altLang="en-US" sz="2000" b="1" dirty="0" smtClean="0">
                <a:solidFill>
                  <a:prstClr val="black"/>
                </a:solidFill>
              </a:rPr>
              <a:t>（１０）口腔機能向上加算　　</a:t>
            </a:r>
            <a:r>
              <a:rPr lang="en-US" altLang="ja-JP" sz="2000" dirty="0" smtClean="0">
                <a:solidFill>
                  <a:prstClr val="black"/>
                </a:solidFill>
              </a:rPr>
              <a:t>※</a:t>
            </a:r>
            <a:r>
              <a:rPr lang="ja-JP" altLang="en-US" sz="2000" dirty="0" smtClean="0">
                <a:solidFill>
                  <a:prstClr val="black"/>
                </a:solidFill>
              </a:rPr>
              <a:t>体制届が必要</a:t>
            </a:r>
            <a:endParaRPr lang="en-US" altLang="ja-JP" sz="2000" dirty="0" smtClean="0">
              <a:solidFill>
                <a:prstClr val="black"/>
              </a:solidFill>
            </a:endParaRPr>
          </a:p>
          <a:p>
            <a:pPr marL="185738" indent="271463"/>
            <a:r>
              <a:rPr lang="ja-JP" altLang="en-US" sz="2000" dirty="0" smtClean="0"/>
              <a:t>口腔</a:t>
            </a:r>
            <a:r>
              <a:rPr lang="ja-JP" altLang="en-US" sz="2000" dirty="0"/>
              <a:t>機能が低下している利用者又はそのおそれのある利用者に対して、当該利用者の口腔機能の向上を目的として、個別的に実施される口腔清掃の指導若しくは実施又は摂食・嚥下機能に関する訓練の指導若しくは実施であって、利用者の心身の状態の維持又は向上に資すると認められるもの（以下「口腔機能向上サービス</a:t>
            </a:r>
            <a:r>
              <a:rPr lang="ja-JP" altLang="en-US" sz="2000" dirty="0" smtClean="0"/>
              <a:t>」）</a:t>
            </a:r>
            <a:r>
              <a:rPr lang="ja-JP" altLang="en-US" sz="2000" dirty="0"/>
              <a:t>を行った場合</a:t>
            </a:r>
            <a:r>
              <a:rPr lang="ja-JP" altLang="en-US" sz="2000" dirty="0" smtClean="0"/>
              <a:t>に、</a:t>
            </a:r>
            <a:r>
              <a:rPr lang="en-US" altLang="ja-JP" sz="2000" dirty="0"/>
              <a:t>3</a:t>
            </a:r>
            <a:r>
              <a:rPr lang="ja-JP" altLang="en-US" sz="2000" dirty="0"/>
              <a:t>月以内の期間に</a:t>
            </a:r>
            <a:r>
              <a:rPr lang="ja-JP" altLang="en-US" sz="2000" dirty="0" smtClean="0"/>
              <a:t>限り加算する。</a:t>
            </a:r>
            <a:endParaRPr lang="en-US" altLang="ja-JP" sz="2000" dirty="0" smtClean="0"/>
          </a:p>
          <a:p>
            <a:pPr marL="357188" lvl="0" indent="-171450">
              <a:lnSpc>
                <a:spcPts val="2200"/>
              </a:lnSpc>
            </a:pPr>
            <a:r>
              <a:rPr lang="en-US" altLang="ja-JP" sz="2000" dirty="0">
                <a:solidFill>
                  <a:prstClr val="black"/>
                </a:solidFill>
              </a:rPr>
              <a:t>※</a:t>
            </a:r>
            <a:r>
              <a:rPr lang="ja-JP" altLang="en-US" sz="2000" dirty="0">
                <a:solidFill>
                  <a:prstClr val="black"/>
                </a:solidFill>
              </a:rPr>
              <a:t> 口腔機能向上サービスの開始</a:t>
            </a:r>
            <a:r>
              <a:rPr lang="ja-JP" altLang="en-US" sz="2000" dirty="0" smtClean="0">
                <a:solidFill>
                  <a:prstClr val="black"/>
                </a:solidFill>
              </a:rPr>
              <a:t>から３月</a:t>
            </a:r>
            <a:r>
              <a:rPr lang="ja-JP" altLang="en-US" sz="2000" dirty="0">
                <a:solidFill>
                  <a:prstClr val="black"/>
                </a:solidFill>
              </a:rPr>
              <a:t>ごとの利用者の口腔機能の評価の結果、口腔機能が向上せず、口腔機能向上サービスを引き続き行うことが必要と認められる利用者について</a:t>
            </a:r>
            <a:r>
              <a:rPr lang="ja-JP" altLang="en-US" sz="2000" dirty="0" smtClean="0">
                <a:solidFill>
                  <a:prstClr val="black"/>
                </a:solidFill>
              </a:rPr>
              <a:t>は引き続き算定できる。</a:t>
            </a:r>
            <a:endParaRPr lang="en-US" altLang="ja-JP" sz="2000" dirty="0">
              <a:solidFill>
                <a:prstClr val="black"/>
              </a:solidFill>
            </a:endParaRPr>
          </a:p>
          <a:p>
            <a:pPr marL="185738"/>
            <a:r>
              <a:rPr lang="en-US" altLang="ja-JP" sz="2000" dirty="0" smtClean="0"/>
              <a:t>※</a:t>
            </a:r>
            <a:r>
              <a:rPr lang="ja-JP" altLang="en-US" sz="2000" dirty="0" smtClean="0"/>
              <a:t> </a:t>
            </a:r>
            <a:r>
              <a:rPr lang="ja-JP" altLang="en-US" sz="2000" dirty="0"/>
              <a:t>定員超過利用・人員基準欠如に該当して</a:t>
            </a:r>
            <a:r>
              <a:rPr lang="ja-JP" altLang="en-US" sz="2000" dirty="0" smtClean="0"/>
              <a:t>いないこと。</a:t>
            </a:r>
            <a:endParaRPr lang="en-US" altLang="ja-JP" sz="2000" dirty="0"/>
          </a:p>
          <a:p>
            <a:pPr marL="185738"/>
            <a:r>
              <a:rPr lang="en-US" altLang="ja-JP" sz="2000" dirty="0" smtClean="0"/>
              <a:t>※ </a:t>
            </a:r>
            <a:r>
              <a:rPr lang="ja-JP" altLang="en-US" sz="2000" dirty="0" smtClean="0"/>
              <a:t>加算</a:t>
            </a:r>
            <a:r>
              <a:rPr lang="en-US" altLang="ja-JP" sz="2000" dirty="0" smtClean="0"/>
              <a:t>(Ⅰ)</a:t>
            </a:r>
            <a:r>
              <a:rPr lang="ja-JP" altLang="en-US" sz="2000" dirty="0" smtClean="0"/>
              <a:t>と</a:t>
            </a:r>
            <a:r>
              <a:rPr lang="en-US" altLang="ja-JP" sz="2000" dirty="0" smtClean="0"/>
              <a:t>(Ⅱ)</a:t>
            </a:r>
            <a:r>
              <a:rPr lang="ja-JP" altLang="en-US" sz="2000" dirty="0" smtClean="0"/>
              <a:t>は同時算定できない。</a:t>
            </a:r>
            <a:endParaRPr lang="en-US" altLang="ja-JP" sz="2000" dirty="0" smtClean="0"/>
          </a:p>
        </p:txBody>
      </p:sp>
      <p:sp>
        <p:nvSpPr>
          <p:cNvPr id="5" name="正方形/長方形 4"/>
          <p:cNvSpPr/>
          <p:nvPr/>
        </p:nvSpPr>
        <p:spPr>
          <a:xfrm>
            <a:off x="174128" y="2811026"/>
            <a:ext cx="11843743" cy="1765474"/>
          </a:xfrm>
          <a:prstGeom prst="rect">
            <a:avLst/>
          </a:prstGeom>
          <a:ln w="6350">
            <a:solidFill>
              <a:schemeClr val="tx1"/>
            </a:solidFill>
            <a:prstDash val="sysDot"/>
          </a:ln>
        </p:spPr>
        <p:txBody>
          <a:bodyPr wrap="square" tIns="72000" bIns="0" anchor="ctr" anchorCtr="0">
            <a:spAutoFit/>
          </a:bodyPr>
          <a:lstStyle/>
          <a:p>
            <a:pPr marL="185738" indent="-185738">
              <a:lnSpc>
                <a:spcPts val="2200"/>
              </a:lnSpc>
            </a:pPr>
            <a:r>
              <a:rPr lang="en-US" altLang="ja-JP" sz="2000" dirty="0" smtClean="0"/>
              <a:t>※ </a:t>
            </a:r>
            <a:r>
              <a:rPr lang="ja-JP" altLang="en-US" sz="2000" dirty="0" smtClean="0"/>
              <a:t>口腔</a:t>
            </a:r>
            <a:r>
              <a:rPr lang="ja-JP" altLang="en-US" sz="2000" dirty="0"/>
              <a:t>機能向上加算の算定に係る口腔機能向上サービスの提供には、利用者ごとに行われるケアマネジメントの一環として行われることに留意すること</a:t>
            </a:r>
            <a:r>
              <a:rPr lang="ja-JP" altLang="en-US" sz="2000" dirty="0" smtClean="0"/>
              <a:t>。</a:t>
            </a:r>
            <a:endParaRPr lang="en-US" altLang="ja-JP" sz="2000" dirty="0" smtClean="0"/>
          </a:p>
          <a:p>
            <a:pPr marL="185738" indent="-185738">
              <a:lnSpc>
                <a:spcPts val="2200"/>
              </a:lnSpc>
            </a:pPr>
            <a:r>
              <a:rPr lang="en-US" altLang="ja-JP" sz="2000" dirty="0" smtClean="0"/>
              <a:t>※ </a:t>
            </a:r>
            <a:r>
              <a:rPr lang="ja-JP" altLang="en-US" sz="2000" dirty="0" smtClean="0"/>
              <a:t>利用者の口腔の状態によっては、医療における対応を要する場合も想定</a:t>
            </a:r>
            <a:r>
              <a:rPr lang="ja-JP" altLang="en-US" sz="2000" dirty="0"/>
              <a:t>されることから</a:t>
            </a:r>
            <a:r>
              <a:rPr lang="ja-JP" altLang="en-US" sz="2000" dirty="0" smtClean="0"/>
              <a:t>、必要に応じて、介護支援専門員を通して主治医又は主治の歯科医師への情報提供、受診勧奨などの適切な措置を講じること。なお、介護保険の口腔機能向上サービスとして「摂食・嚥下機能に関する訓練の指導若しくは実施」を行っていない場合にあっては、加算は算定できない。</a:t>
            </a:r>
            <a:endParaRPr lang="ja-JP" altLang="en-US" sz="2000" dirty="0"/>
          </a:p>
        </p:txBody>
      </p:sp>
      <p:sp>
        <p:nvSpPr>
          <p:cNvPr id="3" name="正方形/長方形 2"/>
          <p:cNvSpPr/>
          <p:nvPr/>
        </p:nvSpPr>
        <p:spPr>
          <a:xfrm>
            <a:off x="0" y="4788202"/>
            <a:ext cx="12192000" cy="4139595"/>
          </a:xfrm>
          <a:prstGeom prst="rect">
            <a:avLst/>
          </a:prstGeom>
        </p:spPr>
        <p:txBody>
          <a:bodyPr wrap="square">
            <a:spAutoFit/>
          </a:bodyPr>
          <a:lstStyle/>
          <a:p>
            <a:pPr lvl="0"/>
            <a:r>
              <a:rPr lang="en-US" altLang="ja-JP" sz="2000" dirty="0">
                <a:solidFill>
                  <a:prstClr val="black"/>
                </a:solidFill>
              </a:rPr>
              <a:t>【</a:t>
            </a:r>
            <a:r>
              <a:rPr lang="ja-JP" altLang="en-US" sz="2000" dirty="0">
                <a:solidFill>
                  <a:prstClr val="black"/>
                </a:solidFill>
              </a:rPr>
              <a:t>口腔機能向上加算</a:t>
            </a:r>
            <a:r>
              <a:rPr lang="en-US" altLang="ja-JP" sz="2000" dirty="0">
                <a:solidFill>
                  <a:prstClr val="black"/>
                </a:solidFill>
              </a:rPr>
              <a:t>(Ⅰ)】</a:t>
            </a:r>
            <a:r>
              <a:rPr lang="ja-JP" altLang="en-US" sz="2000" dirty="0">
                <a:solidFill>
                  <a:prstClr val="black"/>
                </a:solidFill>
              </a:rPr>
              <a:t>　</a:t>
            </a:r>
            <a:r>
              <a:rPr lang="en-US" altLang="ja-JP" sz="2000" dirty="0">
                <a:solidFill>
                  <a:prstClr val="black"/>
                </a:solidFill>
              </a:rPr>
              <a:t>150</a:t>
            </a:r>
            <a:r>
              <a:rPr lang="ja-JP" altLang="en-US" sz="2000" dirty="0">
                <a:solidFill>
                  <a:prstClr val="black"/>
                </a:solidFill>
              </a:rPr>
              <a:t>単位／回（月</a:t>
            </a:r>
            <a:r>
              <a:rPr lang="en-US" altLang="ja-JP" sz="2000" dirty="0">
                <a:solidFill>
                  <a:prstClr val="black"/>
                </a:solidFill>
              </a:rPr>
              <a:t>2</a:t>
            </a:r>
            <a:r>
              <a:rPr lang="ja-JP" altLang="en-US" sz="2000" dirty="0">
                <a:solidFill>
                  <a:prstClr val="black"/>
                </a:solidFill>
              </a:rPr>
              <a:t>回を限度）</a:t>
            </a:r>
            <a:endParaRPr lang="en-US" altLang="ja-JP" sz="2000" dirty="0">
              <a:solidFill>
                <a:prstClr val="black"/>
              </a:solidFill>
            </a:endParaRPr>
          </a:p>
          <a:p>
            <a:pPr marL="185738" lvl="0"/>
            <a:r>
              <a:rPr lang="ja-JP" altLang="en-US" sz="2000" dirty="0">
                <a:solidFill>
                  <a:prstClr val="black"/>
                </a:solidFill>
              </a:rPr>
              <a:t>次のいずれにも適合すること。</a:t>
            </a:r>
          </a:p>
          <a:p>
            <a:pPr marL="442913" lvl="0" indent="-185738"/>
            <a:r>
              <a:rPr lang="ja-JP" altLang="en-US" sz="2000" dirty="0">
                <a:solidFill>
                  <a:prstClr val="black"/>
                </a:solidFill>
              </a:rPr>
              <a:t>① 言語聴覚士、歯科衛生士又は看護職員を</a:t>
            </a:r>
            <a:r>
              <a:rPr lang="en-US" altLang="ja-JP" sz="2000" dirty="0">
                <a:solidFill>
                  <a:prstClr val="black"/>
                </a:solidFill>
              </a:rPr>
              <a:t>1</a:t>
            </a:r>
            <a:r>
              <a:rPr lang="ja-JP" altLang="en-US" sz="2000" dirty="0">
                <a:solidFill>
                  <a:prstClr val="black"/>
                </a:solidFill>
              </a:rPr>
              <a:t>名以上</a:t>
            </a:r>
            <a:r>
              <a:rPr lang="ja-JP" altLang="en-US" sz="2000" dirty="0" smtClean="0">
                <a:solidFill>
                  <a:prstClr val="black"/>
                </a:solidFill>
              </a:rPr>
              <a:t>配置している。</a:t>
            </a:r>
            <a:endParaRPr lang="ja-JP" altLang="en-US" sz="2000" dirty="0">
              <a:solidFill>
                <a:prstClr val="black"/>
              </a:solidFill>
            </a:endParaRPr>
          </a:p>
          <a:p>
            <a:pPr marL="442913" lvl="0" indent="-185738"/>
            <a:r>
              <a:rPr lang="ja-JP" altLang="en-US" sz="2000" dirty="0">
                <a:solidFill>
                  <a:prstClr val="black"/>
                </a:solidFill>
              </a:rPr>
              <a:t>② 利用者の口腔機能を利用開始時に把握し、言語聴覚士、歯科衛生士、看護職員、介護職員、生活相談員その他の職種の者（以下「言語聴覚士等」）が共同して、利用者ごとの口腔機能改善管理指導計画（以下「計画」）を</a:t>
            </a:r>
            <a:r>
              <a:rPr lang="ja-JP" altLang="en-US" sz="2000" dirty="0" smtClean="0">
                <a:solidFill>
                  <a:prstClr val="black"/>
                </a:solidFill>
              </a:rPr>
              <a:t>作成している。</a:t>
            </a:r>
            <a:endParaRPr lang="en-US" altLang="ja-JP" sz="2000" dirty="0">
              <a:solidFill>
                <a:prstClr val="black"/>
              </a:solidFill>
            </a:endParaRPr>
          </a:p>
          <a:p>
            <a:pPr marL="442913" lvl="0" indent="-185738"/>
            <a:endParaRPr lang="en-US" altLang="ja-JP" sz="2000" dirty="0">
              <a:solidFill>
                <a:prstClr val="black"/>
              </a:solidFill>
            </a:endParaRPr>
          </a:p>
          <a:p>
            <a:pPr marL="442913" lvl="0" indent="-185738"/>
            <a:endParaRPr lang="en-US" altLang="ja-JP" sz="2000" dirty="0">
              <a:solidFill>
                <a:prstClr val="black"/>
              </a:solidFill>
            </a:endParaRPr>
          </a:p>
          <a:p>
            <a:pPr marL="442913" lvl="0" indent="-185738"/>
            <a:endParaRPr lang="en-US" altLang="ja-JP" sz="2000" dirty="0">
              <a:solidFill>
                <a:prstClr val="black"/>
              </a:solidFill>
            </a:endParaRPr>
          </a:p>
          <a:p>
            <a:pPr marL="442913" lvl="0" indent="-185738"/>
            <a:endParaRPr lang="en-US" altLang="ja-JP" sz="2000" dirty="0">
              <a:solidFill>
                <a:prstClr val="black"/>
              </a:solidFill>
            </a:endParaRPr>
          </a:p>
          <a:p>
            <a:pPr marL="442913" lvl="0" indent="-185738"/>
            <a:endParaRPr lang="en-US" altLang="ja-JP" sz="2000" dirty="0">
              <a:solidFill>
                <a:prstClr val="black"/>
              </a:solidFill>
            </a:endParaRPr>
          </a:p>
          <a:p>
            <a:pPr marL="442913" lvl="0" indent="-185738"/>
            <a:endParaRPr lang="en-US" altLang="ja-JP" sz="2000" dirty="0">
              <a:solidFill>
                <a:prstClr val="black"/>
              </a:solidFill>
            </a:endParaRPr>
          </a:p>
          <a:p>
            <a:pPr marL="442913" lvl="0" indent="-185738"/>
            <a:endParaRPr lang="en-US" altLang="ja-JP" sz="2000" dirty="0">
              <a:solidFill>
                <a:prstClr val="black"/>
              </a:solidFill>
            </a:endParaRPr>
          </a:p>
          <a:p>
            <a:pPr marL="442913" lvl="0" indent="-185738"/>
            <a:endParaRPr lang="en-US" altLang="ja-JP" sz="300" dirty="0">
              <a:solidFill>
                <a:prstClr val="black"/>
              </a:solidFill>
            </a:endParaRPr>
          </a:p>
        </p:txBody>
      </p:sp>
    </p:spTree>
    <p:extLst>
      <p:ext uri="{BB962C8B-B14F-4D97-AF65-F5344CB8AC3E}">
        <p14:creationId xmlns:p14="http://schemas.microsoft.com/office/powerpoint/2010/main" val="41679363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62466" y="6338593"/>
            <a:ext cx="2743200" cy="365125"/>
          </a:xfrm>
        </p:spPr>
        <p:txBody>
          <a:bodyPr/>
          <a:lstStyle/>
          <a:p>
            <a:fld id="{41D9830F-53EB-46B6-9EC0-C4C68F82A889}" type="slidenum">
              <a:rPr kumimoji="1" lang="ja-JP" altLang="en-US" smtClean="0"/>
              <a:t>87</a:t>
            </a:fld>
            <a:endParaRPr kumimoji="1" lang="ja-JP" altLang="en-US" dirty="0"/>
          </a:p>
        </p:txBody>
      </p:sp>
      <p:sp>
        <p:nvSpPr>
          <p:cNvPr id="4" name="正方形/長方形 3"/>
          <p:cNvSpPr/>
          <p:nvPr/>
        </p:nvSpPr>
        <p:spPr>
          <a:xfrm>
            <a:off x="-13855" y="1955157"/>
            <a:ext cx="12192000" cy="5016758"/>
          </a:xfrm>
          <a:prstGeom prst="rect">
            <a:avLst/>
          </a:prstGeom>
        </p:spPr>
        <p:txBody>
          <a:bodyPr wrap="square">
            <a:spAutoFit/>
          </a:bodyPr>
          <a:lstStyle/>
          <a:p>
            <a:pPr marL="442913" lvl="0" indent="-185738"/>
            <a:r>
              <a:rPr lang="ja-JP" altLang="en-US" sz="2000" dirty="0" smtClean="0">
                <a:solidFill>
                  <a:prstClr val="black"/>
                </a:solidFill>
              </a:rPr>
              <a:t>③ </a:t>
            </a:r>
            <a:r>
              <a:rPr lang="ja-JP" altLang="en-US" sz="2000" dirty="0">
                <a:solidFill>
                  <a:prstClr val="black"/>
                </a:solidFill>
              </a:rPr>
              <a:t>利用者ごとの計画に従い言語聴覚士、歯科衛生士又は看護職員が口腔機能向上サービスを行っているとともに、利用者の口腔機能を定期的に記録している。</a:t>
            </a:r>
            <a:endParaRPr lang="en-US" altLang="ja-JP" sz="2000" dirty="0">
              <a:solidFill>
                <a:prstClr val="black"/>
              </a:solidFill>
            </a:endParaRPr>
          </a:p>
          <a:p>
            <a:pPr marL="442913" lvl="0" indent="-185738"/>
            <a:endParaRPr lang="en-US" altLang="ja-JP" sz="2000" dirty="0" smtClean="0">
              <a:solidFill>
                <a:prstClr val="black"/>
              </a:solidFill>
            </a:endParaRPr>
          </a:p>
          <a:p>
            <a:pPr marL="442913" lvl="0" indent="-185738"/>
            <a:endParaRPr lang="en-US" altLang="ja-JP" sz="2000" dirty="0">
              <a:solidFill>
                <a:prstClr val="black"/>
              </a:solidFill>
            </a:endParaRPr>
          </a:p>
          <a:p>
            <a:pPr marL="442913" lvl="0" indent="-185738"/>
            <a:endParaRPr lang="en-US" altLang="ja-JP" sz="2000" dirty="0" smtClean="0">
              <a:solidFill>
                <a:prstClr val="black"/>
              </a:solidFill>
            </a:endParaRPr>
          </a:p>
          <a:p>
            <a:pPr marL="442913" lvl="0" indent="-185738"/>
            <a:endParaRPr lang="en-US" altLang="ja-JP" sz="800" dirty="0">
              <a:solidFill>
                <a:prstClr val="black"/>
              </a:solidFill>
            </a:endParaRPr>
          </a:p>
          <a:p>
            <a:pPr marL="357188" indent="-85725"/>
            <a:endParaRPr lang="en-US" altLang="ja-JP" sz="2000" dirty="0" smtClean="0"/>
          </a:p>
          <a:p>
            <a:pPr marL="357188" indent="-85725"/>
            <a:r>
              <a:rPr lang="ja-JP" altLang="en-US" sz="2000" dirty="0" smtClean="0"/>
              <a:t>④ </a:t>
            </a:r>
            <a:r>
              <a:rPr lang="ja-JP" altLang="en-US" sz="2000" dirty="0"/>
              <a:t>利用者ごとの計画の進捗状況を定期的に評価する</a:t>
            </a:r>
            <a:r>
              <a:rPr lang="ja-JP" altLang="en-US" sz="2000" dirty="0" smtClean="0"/>
              <a:t>。</a:t>
            </a:r>
            <a:endParaRPr lang="en-US" altLang="ja-JP" sz="2000" dirty="0" smtClean="0"/>
          </a:p>
          <a:p>
            <a:pPr marL="357188" indent="-85725"/>
            <a:endParaRPr lang="en-US" altLang="ja-JP" sz="2000" dirty="0" smtClean="0"/>
          </a:p>
          <a:p>
            <a:pPr marL="357188" indent="-85725"/>
            <a:endParaRPr lang="en-US" altLang="ja-JP" sz="2000" dirty="0"/>
          </a:p>
          <a:p>
            <a:pPr marL="357188" indent="-85725"/>
            <a:endParaRPr lang="en-US" altLang="ja-JP" sz="2000" dirty="0" smtClean="0"/>
          </a:p>
          <a:p>
            <a:pPr marL="357188" indent="-85725"/>
            <a:endParaRPr lang="en-US" altLang="ja-JP" sz="1200" dirty="0"/>
          </a:p>
          <a:p>
            <a:pPr marL="357188" lvl="0" indent="-357188"/>
            <a:r>
              <a:rPr lang="en-US" altLang="ja-JP" sz="2000" dirty="0">
                <a:solidFill>
                  <a:prstClr val="black"/>
                </a:solidFill>
              </a:rPr>
              <a:t>【</a:t>
            </a:r>
            <a:r>
              <a:rPr lang="ja-JP" altLang="en-US" sz="2000" dirty="0">
                <a:solidFill>
                  <a:prstClr val="black"/>
                </a:solidFill>
              </a:rPr>
              <a:t>口腔機能向上加算</a:t>
            </a:r>
            <a:r>
              <a:rPr lang="en-US" altLang="ja-JP" sz="2000" dirty="0">
                <a:solidFill>
                  <a:prstClr val="black"/>
                </a:solidFill>
              </a:rPr>
              <a:t>(Ⅱ)】</a:t>
            </a:r>
            <a:r>
              <a:rPr lang="ja-JP" altLang="en-US" sz="2000" dirty="0">
                <a:solidFill>
                  <a:prstClr val="black"/>
                </a:solidFill>
              </a:rPr>
              <a:t>　</a:t>
            </a:r>
            <a:r>
              <a:rPr lang="en-US" altLang="ja-JP" sz="2000" dirty="0">
                <a:solidFill>
                  <a:prstClr val="black"/>
                </a:solidFill>
              </a:rPr>
              <a:t>160</a:t>
            </a:r>
            <a:r>
              <a:rPr lang="ja-JP" altLang="en-US" sz="2000" dirty="0">
                <a:solidFill>
                  <a:prstClr val="black"/>
                </a:solidFill>
              </a:rPr>
              <a:t>単位／回（月</a:t>
            </a:r>
            <a:r>
              <a:rPr lang="en-US" altLang="ja-JP" sz="2000" dirty="0">
                <a:solidFill>
                  <a:prstClr val="black"/>
                </a:solidFill>
              </a:rPr>
              <a:t>2</a:t>
            </a:r>
            <a:r>
              <a:rPr lang="ja-JP" altLang="en-US" sz="2000" dirty="0">
                <a:solidFill>
                  <a:prstClr val="black"/>
                </a:solidFill>
              </a:rPr>
              <a:t>回を限度）</a:t>
            </a:r>
          </a:p>
          <a:p>
            <a:pPr marL="185738" lvl="0"/>
            <a:r>
              <a:rPr lang="ja-JP" altLang="en-US" sz="2000" dirty="0">
                <a:solidFill>
                  <a:prstClr val="black"/>
                </a:solidFill>
              </a:rPr>
              <a:t>次のいずれにも適合すること。</a:t>
            </a:r>
          </a:p>
          <a:p>
            <a:pPr marL="442913" lvl="0" indent="-185738"/>
            <a:r>
              <a:rPr lang="ja-JP" altLang="en-US" sz="2000" dirty="0" smtClean="0">
                <a:solidFill>
                  <a:prstClr val="black"/>
                </a:solidFill>
              </a:rPr>
              <a:t>① 加算</a:t>
            </a:r>
            <a:r>
              <a:rPr lang="en-US" altLang="ja-JP" sz="2000" dirty="0">
                <a:solidFill>
                  <a:prstClr val="black"/>
                </a:solidFill>
              </a:rPr>
              <a:t>(Ⅰ)</a:t>
            </a:r>
            <a:r>
              <a:rPr lang="ja-JP" altLang="en-US" sz="2000" dirty="0">
                <a:solidFill>
                  <a:prstClr val="black"/>
                </a:solidFill>
              </a:rPr>
              <a:t>のいずれの基準にも適合して</a:t>
            </a:r>
            <a:r>
              <a:rPr lang="ja-JP" altLang="en-US" sz="2000" dirty="0" smtClean="0">
                <a:solidFill>
                  <a:prstClr val="black"/>
                </a:solidFill>
              </a:rPr>
              <a:t>いる。</a:t>
            </a:r>
            <a:endParaRPr lang="en-US" altLang="ja-JP" sz="2000" dirty="0" smtClean="0">
              <a:solidFill>
                <a:prstClr val="black"/>
              </a:solidFill>
            </a:endParaRPr>
          </a:p>
          <a:p>
            <a:pPr marL="442913" lvl="0" indent="-185738"/>
            <a:r>
              <a:rPr lang="ja-JP" altLang="en-US" sz="2000" dirty="0" smtClean="0">
                <a:solidFill>
                  <a:prstClr val="black"/>
                </a:solidFill>
              </a:rPr>
              <a:t>② 利用者</a:t>
            </a:r>
            <a:r>
              <a:rPr lang="ja-JP" altLang="en-US" sz="2000" dirty="0">
                <a:solidFill>
                  <a:prstClr val="black"/>
                </a:solidFill>
              </a:rPr>
              <a:t>ごとの計画等の内容等の情報を</a:t>
            </a:r>
            <a:r>
              <a:rPr lang="en-US" altLang="ja-JP" sz="2000" dirty="0">
                <a:solidFill>
                  <a:prstClr val="black"/>
                </a:solidFill>
              </a:rPr>
              <a:t>LIFE</a:t>
            </a:r>
            <a:r>
              <a:rPr lang="ja-JP" altLang="en-US" sz="2000" dirty="0">
                <a:solidFill>
                  <a:prstClr val="black"/>
                </a:solidFill>
              </a:rPr>
              <a:t>を用いて厚生労働省に提出し、口腔機能向上サービスの実施に当たって必要な情報を活用している</a:t>
            </a:r>
            <a:r>
              <a:rPr lang="ja-JP" altLang="en-US" sz="2000" dirty="0" smtClean="0">
                <a:solidFill>
                  <a:prstClr val="black"/>
                </a:solidFill>
              </a:rPr>
              <a:t>。</a:t>
            </a:r>
            <a:endParaRPr lang="en-US" altLang="ja-JP" sz="2000" dirty="0" smtClean="0"/>
          </a:p>
        </p:txBody>
      </p:sp>
      <p:sp>
        <p:nvSpPr>
          <p:cNvPr id="5" name="正方形/長方形 4"/>
          <p:cNvSpPr/>
          <p:nvPr/>
        </p:nvSpPr>
        <p:spPr>
          <a:xfrm>
            <a:off x="542921" y="2615442"/>
            <a:ext cx="11462743" cy="1267458"/>
          </a:xfrm>
          <a:prstGeom prst="rect">
            <a:avLst/>
          </a:prstGeom>
          <a:ln w="6350">
            <a:solidFill>
              <a:schemeClr val="tx1"/>
            </a:solidFill>
            <a:prstDash val="sysDot"/>
          </a:ln>
        </p:spPr>
        <p:txBody>
          <a:bodyPr wrap="square" tIns="36000" bIns="0" anchor="ctr" anchorCtr="0">
            <a:spAutoFit/>
          </a:bodyPr>
          <a:lstStyle/>
          <a:p>
            <a:r>
              <a:rPr lang="en-US" altLang="ja-JP" sz="2000" dirty="0"/>
              <a:t>※ </a:t>
            </a:r>
            <a:r>
              <a:rPr lang="ja-JP" altLang="en-US" sz="2000" dirty="0"/>
              <a:t>計画に実施上の問題点があれば直ちに当該計画を修正すること。</a:t>
            </a:r>
          </a:p>
          <a:p>
            <a:pPr marL="179388" indent="-179388"/>
            <a:r>
              <a:rPr lang="en-US" altLang="ja-JP" sz="2000" dirty="0" smtClean="0"/>
              <a:t>※ </a:t>
            </a:r>
            <a:r>
              <a:rPr lang="ja-JP" altLang="en-US" sz="2000" dirty="0" smtClean="0"/>
              <a:t>サービス</a:t>
            </a:r>
            <a:r>
              <a:rPr lang="ja-JP" altLang="en-US" sz="2000" dirty="0"/>
              <a:t>提供</a:t>
            </a:r>
            <a:r>
              <a:rPr lang="ja-JP" altLang="en-US" sz="2000" dirty="0" smtClean="0"/>
              <a:t>の記録において、利用者ごとの計画に従い言語聴覚士、歯科衛生士</a:t>
            </a:r>
            <a:r>
              <a:rPr lang="ja-JP" altLang="en-US" sz="2000" dirty="0"/>
              <a:t>又</a:t>
            </a:r>
            <a:r>
              <a:rPr lang="ja-JP" altLang="en-US" sz="2000" dirty="0" smtClean="0"/>
              <a:t>は看護職員が利用者</a:t>
            </a:r>
            <a:r>
              <a:rPr lang="ja-JP" altLang="en-US" sz="2000" dirty="0"/>
              <a:t>の口腔機能を定期的に記録する場合は、当該記録とは別に口腔機能向上加算の算定のために利用者の口腔機能を定期的に記録する必要はない。</a:t>
            </a:r>
          </a:p>
        </p:txBody>
      </p:sp>
      <p:sp>
        <p:nvSpPr>
          <p:cNvPr id="6" name="正方形/長方形 5"/>
          <p:cNvSpPr/>
          <p:nvPr/>
        </p:nvSpPr>
        <p:spPr>
          <a:xfrm>
            <a:off x="542924" y="5449888"/>
            <a:ext cx="12192000" cy="1846659"/>
          </a:xfrm>
          <a:prstGeom prst="rect">
            <a:avLst/>
          </a:prstGeom>
        </p:spPr>
        <p:txBody>
          <a:bodyPr wrap="square">
            <a:spAutoFit/>
          </a:bodyPr>
          <a:lstStyle/>
          <a:p>
            <a:pPr marL="357188" indent="-185738"/>
            <a:endParaRPr lang="en-US" altLang="ja-JP" sz="2000" dirty="0" smtClean="0"/>
          </a:p>
          <a:p>
            <a:pPr marL="357188" indent="-185738"/>
            <a:endParaRPr lang="en-US" altLang="ja-JP" sz="2000" dirty="0"/>
          </a:p>
          <a:p>
            <a:pPr marL="357188" indent="-185738"/>
            <a:endParaRPr lang="en-US" altLang="ja-JP" sz="2400" dirty="0" smtClean="0"/>
          </a:p>
          <a:p>
            <a:pPr marL="357188" indent="-85725"/>
            <a:endParaRPr lang="ja-JP" altLang="en-US" sz="2000" dirty="0"/>
          </a:p>
          <a:p>
            <a:pPr marL="357188" indent="-85725"/>
            <a:endParaRPr lang="en-US" altLang="ja-JP" sz="2000" dirty="0" smtClean="0"/>
          </a:p>
          <a:p>
            <a:pPr marL="357188" indent="-85725"/>
            <a:endParaRPr lang="en-US" altLang="ja-JP" sz="500" dirty="0" smtClean="0"/>
          </a:p>
          <a:p>
            <a:pPr marL="357188" indent="-185738"/>
            <a:endParaRPr lang="ja-JP" altLang="en-US" sz="500" dirty="0"/>
          </a:p>
        </p:txBody>
      </p:sp>
      <p:sp>
        <p:nvSpPr>
          <p:cNvPr id="7" name="正方形/長方形 6"/>
          <p:cNvSpPr/>
          <p:nvPr/>
        </p:nvSpPr>
        <p:spPr>
          <a:xfrm>
            <a:off x="542922" y="4234856"/>
            <a:ext cx="11462742" cy="959681"/>
          </a:xfrm>
          <a:prstGeom prst="rect">
            <a:avLst/>
          </a:prstGeom>
          <a:ln w="6350">
            <a:solidFill>
              <a:schemeClr val="tx1"/>
            </a:solidFill>
            <a:prstDash val="sysDot"/>
          </a:ln>
        </p:spPr>
        <p:txBody>
          <a:bodyPr wrap="square" tIns="36000" bIns="0" anchor="ctr" anchorCtr="0">
            <a:spAutoFit/>
          </a:bodyPr>
          <a:lstStyle/>
          <a:p>
            <a:pPr marL="85725" indent="-85725"/>
            <a:r>
              <a:rPr lang="en-US" altLang="ja-JP" sz="2000" dirty="0"/>
              <a:t>※ </a:t>
            </a:r>
            <a:r>
              <a:rPr lang="ja-JP" altLang="en-US" sz="2000" dirty="0"/>
              <a:t>利用者の口腔機能の状態に応じて、定期的に、利用者の生活機能の状況を検討し、おおむね</a:t>
            </a:r>
            <a:r>
              <a:rPr lang="en-US" altLang="ja-JP" sz="2000" dirty="0"/>
              <a:t>3</a:t>
            </a:r>
            <a:r>
              <a:rPr lang="ja-JP" altLang="en-US" sz="2000" dirty="0"/>
              <a:t>月ごとに口腔機能の状態の評価を行い、その結果について、当該利用者を担当する介護支援専門員や主治の医師、主治の歯科医師に対して情報提供すること。</a:t>
            </a:r>
          </a:p>
        </p:txBody>
      </p:sp>
      <p:sp>
        <p:nvSpPr>
          <p:cNvPr id="10" name="正方形/長方形 9"/>
          <p:cNvSpPr/>
          <p:nvPr/>
        </p:nvSpPr>
        <p:spPr>
          <a:xfrm>
            <a:off x="556776" y="38644"/>
            <a:ext cx="11462742" cy="1883011"/>
          </a:xfrm>
          <a:prstGeom prst="rect">
            <a:avLst/>
          </a:prstGeom>
          <a:ln w="6350">
            <a:solidFill>
              <a:schemeClr val="tx1"/>
            </a:solidFill>
            <a:prstDash val="sysDot"/>
          </a:ln>
        </p:spPr>
        <p:txBody>
          <a:bodyPr wrap="square" tIns="36000" bIns="0" anchor="ctr" anchorCtr="0">
            <a:spAutoFit/>
          </a:bodyPr>
          <a:lstStyle/>
          <a:p>
            <a:pPr marL="185738" indent="-185738"/>
            <a:r>
              <a:rPr lang="en-US" altLang="ja-JP" sz="2000" dirty="0" smtClean="0"/>
              <a:t>※ </a:t>
            </a:r>
            <a:r>
              <a:rPr lang="ja-JP" altLang="en-US" sz="2000" dirty="0" smtClean="0"/>
              <a:t>利用開始時に、言語聴覚士、歯科衛生士又は看護職員が中心となって、利用者ごとの口腔衛生、摂食・嚥下機能に関する解決すべき課題の把握を行い、言語聴覚士等が共同して取り組むべき事項を記載した計画を作成すること。</a:t>
            </a:r>
            <a:endParaRPr lang="en-US" altLang="ja-JP" sz="2000" dirty="0" smtClean="0"/>
          </a:p>
          <a:p>
            <a:pPr marL="185738" indent="-185738"/>
            <a:r>
              <a:rPr lang="en-US" altLang="ja-JP" sz="2000" dirty="0" smtClean="0"/>
              <a:t>※ </a:t>
            </a:r>
            <a:r>
              <a:rPr lang="ja-JP" altLang="en-US" sz="2000" dirty="0"/>
              <a:t>計画について、利用者又はその家族に説明し、その同意を得ること</a:t>
            </a:r>
            <a:r>
              <a:rPr lang="ja-JP" altLang="en-US" sz="2000" dirty="0" smtClean="0"/>
              <a:t>。</a:t>
            </a:r>
            <a:endParaRPr lang="en-US" altLang="ja-JP" sz="2000" dirty="0" smtClean="0"/>
          </a:p>
          <a:p>
            <a:pPr marL="185738" indent="-185738"/>
            <a:r>
              <a:rPr lang="en-US" altLang="ja-JP" sz="2000" dirty="0" smtClean="0"/>
              <a:t>※ </a:t>
            </a:r>
            <a:r>
              <a:rPr lang="ja-JP" altLang="en-US" sz="2000" dirty="0"/>
              <a:t>認知症対応型通所介護計画の中に、当該加算に係る計画に相当する内容を記載する場合は、その記載をもって当該加算に係る計画の作成に代えることができる</a:t>
            </a:r>
            <a:r>
              <a:rPr lang="ja-JP" altLang="en-US" sz="2000" dirty="0" smtClean="0"/>
              <a:t>。</a:t>
            </a:r>
            <a:endParaRPr lang="en-US" altLang="ja-JP" sz="2000" dirty="0"/>
          </a:p>
        </p:txBody>
      </p:sp>
      <p:sp>
        <p:nvSpPr>
          <p:cNvPr id="12" name="正方形/長方形 11"/>
          <p:cNvSpPr/>
          <p:nvPr/>
        </p:nvSpPr>
        <p:spPr>
          <a:xfrm>
            <a:off x="0" y="8416911"/>
            <a:ext cx="11462741" cy="344128"/>
          </a:xfrm>
          <a:prstGeom prst="rect">
            <a:avLst/>
          </a:prstGeom>
          <a:ln w="6350">
            <a:solidFill>
              <a:schemeClr val="tx1"/>
            </a:solidFill>
            <a:prstDash val="sysDot"/>
          </a:ln>
        </p:spPr>
        <p:txBody>
          <a:bodyPr wrap="square" tIns="36000" bIns="0" anchor="ctr" anchorCtr="0">
            <a:spAutoFit/>
          </a:bodyPr>
          <a:lstStyle/>
          <a:p>
            <a:pPr marL="185738" indent="-185738"/>
            <a:endParaRPr lang="ja-JP" altLang="en-US" sz="2000" dirty="0"/>
          </a:p>
        </p:txBody>
      </p:sp>
    </p:spTree>
    <p:extLst>
      <p:ext uri="{BB962C8B-B14F-4D97-AF65-F5344CB8AC3E}">
        <p14:creationId xmlns:p14="http://schemas.microsoft.com/office/powerpoint/2010/main" val="27708811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87128"/>
            <a:ext cx="2743200" cy="365125"/>
          </a:xfrm>
        </p:spPr>
        <p:txBody>
          <a:bodyPr/>
          <a:lstStyle/>
          <a:p>
            <a:fld id="{41D9830F-53EB-46B6-9EC0-C4C68F82A889}" type="slidenum">
              <a:rPr kumimoji="1" lang="ja-JP" altLang="en-US" smtClean="0"/>
              <a:t>88</a:t>
            </a:fld>
            <a:endParaRPr kumimoji="1" lang="ja-JP" altLang="en-US" dirty="0"/>
          </a:p>
        </p:txBody>
      </p:sp>
      <p:sp>
        <p:nvSpPr>
          <p:cNvPr id="6" name="正方形/長方形 5"/>
          <p:cNvSpPr/>
          <p:nvPr/>
        </p:nvSpPr>
        <p:spPr>
          <a:xfrm>
            <a:off x="83344" y="1786121"/>
            <a:ext cx="12025312" cy="1883011"/>
          </a:xfrm>
          <a:prstGeom prst="rect">
            <a:avLst/>
          </a:prstGeom>
          <a:ln w="6350">
            <a:solidFill>
              <a:schemeClr val="tx1"/>
            </a:solidFill>
            <a:prstDash val="sysDot"/>
          </a:ln>
        </p:spPr>
        <p:txBody>
          <a:bodyPr wrap="square" tIns="36000" bIns="0">
            <a:spAutoFit/>
          </a:bodyPr>
          <a:lstStyle/>
          <a:p>
            <a:r>
              <a:rPr lang="en-US" altLang="ja-JP" sz="2000" dirty="0" smtClean="0"/>
              <a:t>【</a:t>
            </a:r>
            <a:r>
              <a:rPr lang="ja-JP" altLang="en-US" sz="2000" dirty="0" smtClean="0"/>
              <a:t>継続的</a:t>
            </a:r>
            <a:r>
              <a:rPr lang="ja-JP" altLang="en-US" sz="2000" dirty="0"/>
              <a:t>な口腔機能向上サービスの提供が</a:t>
            </a:r>
            <a:r>
              <a:rPr lang="ja-JP" altLang="en-US" sz="2000" dirty="0" smtClean="0"/>
              <a:t>認められる利用者 </a:t>
            </a:r>
            <a:r>
              <a:rPr lang="en-US" altLang="ja-JP" sz="2000" dirty="0"/>
              <a:t>】</a:t>
            </a:r>
          </a:p>
          <a:p>
            <a:r>
              <a:rPr lang="ja-JP" altLang="en-US" sz="2000" dirty="0" smtClean="0"/>
              <a:t>おおむね</a:t>
            </a:r>
            <a:r>
              <a:rPr lang="en-US" altLang="ja-JP" sz="2000" dirty="0" smtClean="0"/>
              <a:t>3</a:t>
            </a:r>
            <a:r>
              <a:rPr lang="ja-JP" altLang="en-US" sz="2000" dirty="0" smtClean="0"/>
              <a:t>月ごとの評価の結果、下の①又は②の</a:t>
            </a:r>
            <a:r>
              <a:rPr lang="ja-JP" altLang="en-US" sz="2000" dirty="0"/>
              <a:t>いずれかに該当する者であって、継続的に言語聴覚士、歯科</a:t>
            </a:r>
            <a:r>
              <a:rPr lang="ja-JP" altLang="en-US" sz="2000" dirty="0" smtClean="0"/>
              <a:t>衛生士</a:t>
            </a:r>
            <a:r>
              <a:rPr lang="ja-JP" altLang="en-US" sz="2000" dirty="0"/>
              <a:t>又は看護職員等が</a:t>
            </a:r>
            <a:r>
              <a:rPr lang="ja-JP" altLang="en-US" sz="2000" dirty="0" smtClean="0"/>
              <a:t>サービス提供</a:t>
            </a:r>
            <a:r>
              <a:rPr lang="ja-JP" altLang="en-US" sz="2000" dirty="0"/>
              <a:t>を行うことにより、口腔機能の向上又は維持の</a:t>
            </a:r>
            <a:r>
              <a:rPr lang="ja-JP" altLang="en-US" sz="2000" dirty="0" smtClean="0"/>
              <a:t>効果が</a:t>
            </a:r>
            <a:r>
              <a:rPr lang="ja-JP" altLang="en-US" sz="2000" dirty="0"/>
              <a:t>期待できると</a:t>
            </a:r>
            <a:r>
              <a:rPr lang="ja-JP" altLang="en-US" sz="2000" dirty="0" smtClean="0"/>
              <a:t>認められる者。</a:t>
            </a:r>
            <a:endParaRPr lang="ja-JP" altLang="en-US" sz="2000" dirty="0"/>
          </a:p>
          <a:p>
            <a:r>
              <a:rPr lang="ja-JP" altLang="en-US" sz="2000" dirty="0" smtClean="0"/>
              <a:t>① 口腔</a:t>
            </a:r>
            <a:r>
              <a:rPr lang="ja-JP" altLang="en-US" sz="2000" dirty="0"/>
              <a:t>清潔・唾液分泌・咀嚼・嚥下・食事摂取等の口腔機能の低下が認められる</a:t>
            </a:r>
            <a:r>
              <a:rPr lang="ja-JP" altLang="en-US" sz="2000" dirty="0" smtClean="0"/>
              <a:t>状態の</a:t>
            </a:r>
            <a:r>
              <a:rPr lang="ja-JP" altLang="en-US" sz="2000" dirty="0"/>
              <a:t>者</a:t>
            </a:r>
          </a:p>
          <a:p>
            <a:r>
              <a:rPr lang="ja-JP" altLang="en-US" sz="2000" dirty="0" smtClean="0"/>
              <a:t>② 当該</a:t>
            </a:r>
            <a:r>
              <a:rPr lang="ja-JP" altLang="en-US" sz="2000" dirty="0"/>
              <a:t>サービスを継続しないことにより、口腔機能が低下するおそれのある者</a:t>
            </a:r>
          </a:p>
        </p:txBody>
      </p:sp>
      <p:sp>
        <p:nvSpPr>
          <p:cNvPr id="8" name="正方形/長方形 7"/>
          <p:cNvSpPr/>
          <p:nvPr/>
        </p:nvSpPr>
        <p:spPr>
          <a:xfrm>
            <a:off x="0" y="1936140"/>
            <a:ext cx="12192000" cy="2646878"/>
          </a:xfrm>
          <a:prstGeom prst="rect">
            <a:avLst/>
          </a:prstGeom>
        </p:spPr>
        <p:txBody>
          <a:bodyPr wrap="square">
            <a:spAutoFit/>
          </a:bodyPr>
          <a:lstStyle/>
          <a:p>
            <a:pPr marL="185738" indent="171450"/>
            <a:endParaRPr lang="en-US" altLang="ja-JP" dirty="0" smtClean="0"/>
          </a:p>
          <a:p>
            <a:pPr marL="185738" indent="-185738"/>
            <a:endParaRPr lang="en-US" altLang="ja-JP" sz="2000" b="1" dirty="0" smtClean="0"/>
          </a:p>
          <a:p>
            <a:pPr marL="185738" indent="-185738"/>
            <a:endParaRPr lang="en-US" altLang="ja-JP" sz="2000" b="1" dirty="0"/>
          </a:p>
          <a:p>
            <a:pPr marL="185738" indent="-185738"/>
            <a:endParaRPr lang="en-US" altLang="ja-JP" sz="2000" b="1" dirty="0" smtClean="0"/>
          </a:p>
          <a:p>
            <a:pPr marL="185738" indent="-185738"/>
            <a:endParaRPr lang="en-US" altLang="ja-JP" sz="2000" b="1" dirty="0"/>
          </a:p>
          <a:p>
            <a:pPr marL="185738" indent="-185738"/>
            <a:endParaRPr lang="en-US" altLang="ja-JP" sz="2000" b="1" dirty="0" smtClean="0"/>
          </a:p>
          <a:p>
            <a:pPr marL="185738" indent="-185738"/>
            <a:endParaRPr lang="en-US" altLang="ja-JP" sz="2000" b="1" dirty="0" smtClean="0"/>
          </a:p>
          <a:p>
            <a:pPr marL="185738" indent="-185738"/>
            <a:endParaRPr lang="en-US" altLang="ja-JP" sz="2000" b="1" dirty="0" smtClean="0"/>
          </a:p>
          <a:p>
            <a:pPr marL="185738" indent="-185738"/>
            <a:endParaRPr lang="en-US" altLang="ja-JP" sz="800" b="1" dirty="0" smtClean="0"/>
          </a:p>
        </p:txBody>
      </p:sp>
      <p:sp>
        <p:nvSpPr>
          <p:cNvPr id="5" name="正方形/長方形 4"/>
          <p:cNvSpPr/>
          <p:nvPr/>
        </p:nvSpPr>
        <p:spPr>
          <a:xfrm>
            <a:off x="83344" y="3819151"/>
            <a:ext cx="12025312" cy="2816156"/>
          </a:xfrm>
          <a:prstGeom prst="rect">
            <a:avLst/>
          </a:prstGeom>
          <a:ln w="6350">
            <a:solidFill>
              <a:schemeClr val="tx1"/>
            </a:solidFill>
          </a:ln>
        </p:spPr>
        <p:txBody>
          <a:bodyPr wrap="square" bIns="0">
            <a:spAutoFit/>
          </a:bodyPr>
          <a:lstStyle/>
          <a:p>
            <a:pPr marL="185738" indent="-185738"/>
            <a:r>
              <a:rPr lang="en-US" altLang="ja-JP" sz="2000" dirty="0" smtClean="0"/>
              <a:t>※ </a:t>
            </a:r>
            <a:r>
              <a:rPr lang="ja-JP" altLang="en-US" sz="2000" dirty="0" smtClean="0"/>
              <a:t>口腔機能向上サービスの提供にあたっては、別途通知「リハビリテーション・個別機能訓練、栄養、口腔尾実施及び一体的取組について」を参照のこと。</a:t>
            </a:r>
            <a:endParaRPr lang="en-US" altLang="ja-JP" sz="2000" dirty="0" smtClean="0"/>
          </a:p>
          <a:p>
            <a:pPr marL="185738" indent="-185738"/>
            <a:r>
              <a:rPr lang="en-US" altLang="ja-JP" sz="2000" dirty="0" smtClean="0"/>
              <a:t>※</a:t>
            </a:r>
            <a:r>
              <a:rPr lang="ja-JP" altLang="en-US" sz="2000" dirty="0" smtClean="0"/>
              <a:t> </a:t>
            </a:r>
            <a:r>
              <a:rPr lang="en-US" altLang="ja-JP" sz="2000" dirty="0" smtClean="0"/>
              <a:t>LIFE</a:t>
            </a:r>
            <a:r>
              <a:rPr lang="ja-JP" altLang="en-US" sz="2000" dirty="0" err="1" smtClean="0"/>
              <a:t>へ</a:t>
            </a:r>
            <a:r>
              <a:rPr lang="ja-JP" altLang="en-US" sz="2000" dirty="0" err="1"/>
              <a:t>の</a:t>
            </a:r>
            <a:r>
              <a:rPr lang="ja-JP" altLang="en-US" sz="2000" dirty="0"/>
              <a:t>提出情報、提出頻度等については、「科学的介護情報</a:t>
            </a:r>
            <a:r>
              <a:rPr lang="ja-JP" altLang="en-US" sz="2000" dirty="0" smtClean="0"/>
              <a:t>システム</a:t>
            </a:r>
            <a:r>
              <a:rPr lang="en-US" altLang="ja-JP" sz="2000" dirty="0" smtClean="0"/>
              <a:t>(LIFE)</a:t>
            </a:r>
            <a:r>
              <a:rPr lang="ja-JP" altLang="en-US" sz="2000" dirty="0" smtClean="0"/>
              <a:t>関連</a:t>
            </a:r>
            <a:r>
              <a:rPr lang="ja-JP" altLang="en-US" sz="2000" dirty="0"/>
              <a:t>加算に関する基本的考え方並びに事務処理手順及び様式例の提示について」を</a:t>
            </a:r>
            <a:r>
              <a:rPr lang="ja-JP" altLang="en-US" sz="2000" dirty="0" smtClean="0"/>
              <a:t>参照。</a:t>
            </a:r>
            <a:r>
              <a:rPr lang="en-US" altLang="ja-JP" sz="2000" dirty="0" smtClean="0">
                <a:hlinkClick r:id="rId2"/>
              </a:rPr>
              <a:t>https</a:t>
            </a:r>
            <a:r>
              <a:rPr lang="en-US" altLang="ja-JP" sz="2000" dirty="0">
                <a:hlinkClick r:id="rId2"/>
              </a:rPr>
              <a:t>://</a:t>
            </a:r>
            <a:r>
              <a:rPr lang="en-US" altLang="ja-JP" sz="2000" dirty="0" smtClean="0">
                <a:hlinkClick r:id="rId2"/>
              </a:rPr>
              <a:t>www.mhlw.go.jp/content/12300000/001227990.pdf</a:t>
            </a:r>
            <a:endParaRPr lang="en-US" altLang="ja-JP" sz="2000" dirty="0" smtClean="0"/>
          </a:p>
          <a:p>
            <a:pPr marL="185738" indent="-185738"/>
            <a:r>
              <a:rPr lang="en-US" altLang="ja-JP" sz="2000" dirty="0"/>
              <a:t>※</a:t>
            </a:r>
            <a:r>
              <a:rPr lang="ja-JP" altLang="en-US" sz="2000" dirty="0"/>
              <a:t> </a:t>
            </a:r>
            <a:r>
              <a:rPr lang="ja-JP" altLang="en-US" sz="2000" dirty="0" smtClean="0"/>
              <a:t>サービスの質の向上を図るため、</a:t>
            </a:r>
            <a:r>
              <a:rPr lang="en-US" altLang="ja-JP" sz="2000" dirty="0" smtClean="0"/>
              <a:t>LIFE</a:t>
            </a:r>
            <a:r>
              <a:rPr lang="ja-JP" altLang="en-US" sz="2000" dirty="0" err="1" smtClean="0"/>
              <a:t>への</a:t>
            </a:r>
            <a:r>
              <a:rPr lang="ja-JP" altLang="en-US" sz="2000" dirty="0" smtClean="0"/>
              <a:t>提出状況及びフィードバック情報を活用し、利用者の状態に応じた計画の作成（</a:t>
            </a:r>
            <a:r>
              <a:rPr lang="en-US" altLang="ja-JP" sz="2000" dirty="0"/>
              <a:t>Plan</a:t>
            </a:r>
            <a:r>
              <a:rPr lang="ja-JP" altLang="en-US" sz="2000" dirty="0"/>
              <a:t>）</a:t>
            </a:r>
            <a:r>
              <a:rPr lang="en-US" altLang="ja-JP" sz="2000" dirty="0" smtClean="0"/>
              <a:t>,</a:t>
            </a:r>
            <a:r>
              <a:rPr lang="ja-JP" altLang="en-US" sz="2000" dirty="0" smtClean="0"/>
              <a:t>当該計画に基づく支援の提供（</a:t>
            </a:r>
            <a:r>
              <a:rPr lang="en-US" altLang="ja-JP" sz="2000" dirty="0"/>
              <a:t>Do</a:t>
            </a:r>
            <a:r>
              <a:rPr lang="ja-JP" altLang="en-US" sz="2000" dirty="0"/>
              <a:t>）</a:t>
            </a:r>
            <a:r>
              <a:rPr lang="en-US" altLang="ja-JP" sz="2000" dirty="0" smtClean="0"/>
              <a:t>,</a:t>
            </a:r>
            <a:r>
              <a:rPr lang="ja-JP" altLang="en-US" sz="2000" dirty="0" smtClean="0"/>
              <a:t>当該支援内容の評価</a:t>
            </a:r>
            <a:r>
              <a:rPr lang="ja-JP" altLang="en-US" sz="2000" dirty="0"/>
              <a:t>（</a:t>
            </a:r>
            <a:r>
              <a:rPr lang="en-US" altLang="ja-JP" sz="2000" dirty="0"/>
              <a:t>Check</a:t>
            </a:r>
            <a:r>
              <a:rPr lang="ja-JP" altLang="en-US" sz="2000" dirty="0"/>
              <a:t>）</a:t>
            </a:r>
            <a:r>
              <a:rPr lang="en-US" altLang="ja-JP" sz="2000" dirty="0" smtClean="0"/>
              <a:t>,</a:t>
            </a:r>
            <a:r>
              <a:rPr lang="ja-JP" altLang="en-US" sz="2000" dirty="0" smtClean="0"/>
              <a:t>その評価結果を踏まえた計画の見直し・改善</a:t>
            </a:r>
            <a:r>
              <a:rPr lang="ja-JP" altLang="en-US" sz="2000" dirty="0"/>
              <a:t>（</a:t>
            </a:r>
            <a:r>
              <a:rPr lang="en-US" altLang="ja-JP" sz="2000" dirty="0"/>
              <a:t>Action</a:t>
            </a:r>
            <a:r>
              <a:rPr lang="ja-JP" altLang="en-US" sz="2000" dirty="0"/>
              <a:t>）</a:t>
            </a:r>
            <a:r>
              <a:rPr lang="ja-JP" altLang="en-US" sz="2000" dirty="0" smtClean="0"/>
              <a:t>の一連の</a:t>
            </a:r>
            <a:r>
              <a:rPr lang="en-US" altLang="ja-JP" sz="2000" dirty="0" smtClean="0"/>
              <a:t>PDCA</a:t>
            </a:r>
            <a:r>
              <a:rPr lang="ja-JP" altLang="en-US" sz="2000" dirty="0" smtClean="0"/>
              <a:t>サイクル</a:t>
            </a:r>
            <a:r>
              <a:rPr lang="ja-JP" altLang="en-US" sz="2000" dirty="0"/>
              <a:t>により</a:t>
            </a:r>
            <a:r>
              <a:rPr lang="ja-JP" altLang="en-US" sz="2000" dirty="0" smtClean="0"/>
              <a:t>、サービスの質の管理を行うこと。</a:t>
            </a:r>
            <a:endParaRPr lang="en-US" altLang="ja-JP" sz="2000" dirty="0" smtClean="0"/>
          </a:p>
        </p:txBody>
      </p:sp>
      <p:sp>
        <p:nvSpPr>
          <p:cNvPr id="7" name="正方形/長方形 6"/>
          <p:cNvSpPr/>
          <p:nvPr/>
        </p:nvSpPr>
        <p:spPr>
          <a:xfrm>
            <a:off x="83344" y="211799"/>
            <a:ext cx="12025312" cy="1448726"/>
          </a:xfrm>
          <a:prstGeom prst="rect">
            <a:avLst/>
          </a:prstGeom>
          <a:ln w="6350">
            <a:solidFill>
              <a:schemeClr val="tx1"/>
            </a:solidFill>
            <a:prstDash val="sysDot"/>
          </a:ln>
        </p:spPr>
        <p:txBody>
          <a:bodyPr wrap="square" tIns="36000" bIns="0">
            <a:spAutoFit/>
          </a:bodyPr>
          <a:lstStyle/>
          <a:p>
            <a:pPr>
              <a:lnSpc>
                <a:spcPts val="2200"/>
              </a:lnSpc>
            </a:pPr>
            <a:r>
              <a:rPr lang="en-US" altLang="ja-JP" sz="2000" dirty="0"/>
              <a:t>【</a:t>
            </a:r>
            <a:r>
              <a:rPr lang="ja-JP" altLang="en-US" sz="2000" dirty="0"/>
              <a:t>口腔機能向上加算を算定できる利用者</a:t>
            </a:r>
            <a:r>
              <a:rPr lang="en-US" altLang="ja-JP" sz="2000" dirty="0"/>
              <a:t>】</a:t>
            </a:r>
          </a:p>
          <a:p>
            <a:pPr>
              <a:lnSpc>
                <a:spcPts val="2200"/>
              </a:lnSpc>
            </a:pPr>
            <a:r>
              <a:rPr lang="ja-JP" altLang="en-US" sz="2000" dirty="0"/>
              <a:t>以下のいずれかに該当する者であって、口腔機能向上</a:t>
            </a:r>
            <a:r>
              <a:rPr lang="ja-JP" altLang="en-US" sz="2000" dirty="0" smtClean="0"/>
              <a:t>サービス</a:t>
            </a:r>
            <a:r>
              <a:rPr lang="ja-JP" altLang="en-US" sz="2000" dirty="0"/>
              <a:t>の提供が必要と</a:t>
            </a:r>
            <a:r>
              <a:rPr lang="ja-JP" altLang="en-US" sz="2000" dirty="0" smtClean="0"/>
              <a:t>認められる</a:t>
            </a:r>
            <a:r>
              <a:rPr lang="ja-JP" altLang="en-US" sz="2000" dirty="0"/>
              <a:t>者</a:t>
            </a:r>
            <a:r>
              <a:rPr lang="ja-JP" altLang="en-US" sz="2000" dirty="0" smtClean="0"/>
              <a:t>。</a:t>
            </a:r>
            <a:endParaRPr lang="ja-JP" altLang="en-US" sz="2000" dirty="0"/>
          </a:p>
          <a:p>
            <a:pPr marL="185738" indent="-185738">
              <a:lnSpc>
                <a:spcPts val="2200"/>
              </a:lnSpc>
            </a:pPr>
            <a:r>
              <a:rPr lang="ja-JP" altLang="en-US" sz="2000" dirty="0" smtClean="0"/>
              <a:t>① 認定</a:t>
            </a:r>
            <a:r>
              <a:rPr lang="ja-JP" altLang="en-US" sz="2000" dirty="0"/>
              <a:t>調査票における嚥下、食事摂取、口腔清潔</a:t>
            </a:r>
            <a:r>
              <a:rPr lang="ja-JP" altLang="en-US" sz="2000" dirty="0" smtClean="0"/>
              <a:t>の</a:t>
            </a:r>
            <a:r>
              <a:rPr lang="en-US" altLang="ja-JP" sz="2000" dirty="0" smtClean="0"/>
              <a:t>3</a:t>
            </a:r>
            <a:r>
              <a:rPr lang="ja-JP" altLang="en-US" sz="2000" dirty="0" smtClean="0"/>
              <a:t>項目</a:t>
            </a:r>
            <a:r>
              <a:rPr lang="ja-JP" altLang="en-US" sz="2000" dirty="0"/>
              <a:t>のいずれかの項目に</a:t>
            </a:r>
            <a:r>
              <a:rPr lang="ja-JP" altLang="en-US" sz="2000" dirty="0" smtClean="0"/>
              <a:t>おいて「</a:t>
            </a:r>
            <a:r>
              <a:rPr lang="en-US" altLang="ja-JP" sz="2000" dirty="0" smtClean="0"/>
              <a:t>1</a:t>
            </a:r>
            <a:r>
              <a:rPr lang="ja-JP" altLang="en-US" sz="2000" dirty="0" smtClean="0"/>
              <a:t>」以外</a:t>
            </a:r>
            <a:r>
              <a:rPr lang="ja-JP" altLang="en-US" sz="2000" dirty="0"/>
              <a:t>に</a:t>
            </a:r>
            <a:r>
              <a:rPr lang="ja-JP" altLang="en-US" sz="2000" dirty="0" smtClean="0"/>
              <a:t>該当</a:t>
            </a:r>
            <a:endParaRPr lang="ja-JP" altLang="en-US" sz="2000" dirty="0"/>
          </a:p>
          <a:p>
            <a:pPr marL="185738" indent="-185738">
              <a:lnSpc>
                <a:spcPts val="2200"/>
              </a:lnSpc>
            </a:pPr>
            <a:r>
              <a:rPr lang="ja-JP" altLang="en-US" sz="2000" dirty="0"/>
              <a:t>②「基本チェックリスト」</a:t>
            </a:r>
            <a:r>
              <a:rPr lang="ja-JP" altLang="en-US" sz="2000" dirty="0" smtClean="0"/>
              <a:t>の 口腔機能に関連する</a:t>
            </a:r>
            <a:r>
              <a:rPr lang="en-US" altLang="ja-JP" sz="2000" dirty="0" smtClean="0"/>
              <a:t>(13)(14)(15)</a:t>
            </a:r>
            <a:r>
              <a:rPr lang="ja-JP" altLang="en-US" sz="2000" dirty="0" smtClean="0"/>
              <a:t>の</a:t>
            </a:r>
            <a:r>
              <a:rPr lang="en-US" altLang="ja-JP" sz="2000" dirty="0" smtClean="0"/>
              <a:t>3</a:t>
            </a:r>
            <a:r>
              <a:rPr lang="ja-JP" altLang="en-US" sz="2000" dirty="0" smtClean="0"/>
              <a:t>項目</a:t>
            </a:r>
            <a:r>
              <a:rPr lang="ja-JP" altLang="en-US" sz="2000" dirty="0"/>
              <a:t>のうち</a:t>
            </a:r>
            <a:r>
              <a:rPr lang="ja-JP" altLang="en-US" sz="2000" dirty="0" smtClean="0"/>
              <a:t>、</a:t>
            </a:r>
            <a:r>
              <a:rPr lang="en-US" altLang="ja-JP" sz="2000" dirty="0" smtClean="0"/>
              <a:t>2</a:t>
            </a:r>
            <a:r>
              <a:rPr lang="ja-JP" altLang="en-US" sz="2000" dirty="0" smtClean="0"/>
              <a:t>項目</a:t>
            </a:r>
            <a:r>
              <a:rPr lang="ja-JP" altLang="en-US" sz="2000" dirty="0"/>
              <a:t>以上</a:t>
            </a:r>
            <a:r>
              <a:rPr lang="ja-JP" altLang="en-US" sz="2000" dirty="0" smtClean="0"/>
              <a:t>が</a:t>
            </a:r>
            <a:r>
              <a:rPr lang="ja-JP" altLang="en-US" sz="2000" dirty="0"/>
              <a:t>「</a:t>
            </a:r>
            <a:r>
              <a:rPr lang="en-US" altLang="ja-JP" sz="2000" dirty="0" smtClean="0"/>
              <a:t>1</a:t>
            </a:r>
            <a:r>
              <a:rPr lang="ja-JP" altLang="en-US" sz="2000" dirty="0" smtClean="0"/>
              <a:t>」に該当</a:t>
            </a:r>
            <a:endParaRPr lang="ja-JP" altLang="en-US" sz="2000" dirty="0"/>
          </a:p>
          <a:p>
            <a:pPr marL="185738" indent="-185738">
              <a:lnSpc>
                <a:spcPts val="2200"/>
              </a:lnSpc>
            </a:pPr>
            <a:r>
              <a:rPr lang="ja-JP" altLang="en-US" sz="2000" dirty="0" smtClean="0"/>
              <a:t>③ その他</a:t>
            </a:r>
            <a:r>
              <a:rPr lang="ja-JP" altLang="en-US" sz="2000" dirty="0"/>
              <a:t>口腔機能の低下している者またはそのおそれのある者</a:t>
            </a:r>
          </a:p>
        </p:txBody>
      </p:sp>
    </p:spTree>
    <p:extLst>
      <p:ext uri="{BB962C8B-B14F-4D97-AF65-F5344CB8AC3E}">
        <p14:creationId xmlns:p14="http://schemas.microsoft.com/office/powerpoint/2010/main" val="31528600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87128"/>
            <a:ext cx="2743200" cy="365125"/>
          </a:xfrm>
        </p:spPr>
        <p:txBody>
          <a:bodyPr/>
          <a:lstStyle/>
          <a:p>
            <a:fld id="{41D9830F-53EB-46B6-9EC0-C4C68F82A889}" type="slidenum">
              <a:rPr kumimoji="1" lang="ja-JP" altLang="en-US" smtClean="0"/>
              <a:t>89</a:t>
            </a:fld>
            <a:endParaRPr kumimoji="1" lang="ja-JP" altLang="en-US" dirty="0"/>
          </a:p>
        </p:txBody>
      </p:sp>
      <p:sp>
        <p:nvSpPr>
          <p:cNvPr id="8" name="正方形/長方形 7"/>
          <p:cNvSpPr/>
          <p:nvPr/>
        </p:nvSpPr>
        <p:spPr>
          <a:xfrm>
            <a:off x="0" y="71444"/>
            <a:ext cx="12192000" cy="6683881"/>
          </a:xfrm>
          <a:prstGeom prst="rect">
            <a:avLst/>
          </a:prstGeom>
        </p:spPr>
        <p:txBody>
          <a:bodyPr wrap="square">
            <a:spAutoFit/>
          </a:bodyPr>
          <a:lstStyle/>
          <a:p>
            <a:r>
              <a:rPr lang="ja-JP" altLang="en-US" sz="2000" b="1" dirty="0">
                <a:solidFill>
                  <a:prstClr val="black"/>
                </a:solidFill>
              </a:rPr>
              <a:t>（</a:t>
            </a:r>
            <a:r>
              <a:rPr lang="ja-JP" altLang="en-US" sz="2000" b="1" dirty="0" smtClean="0">
                <a:solidFill>
                  <a:prstClr val="black"/>
                </a:solidFill>
              </a:rPr>
              <a:t>１１）科学的介護推進体制加算　　</a:t>
            </a:r>
            <a:r>
              <a:rPr lang="en-US" altLang="ja-JP" sz="2000" dirty="0" smtClean="0">
                <a:solidFill>
                  <a:prstClr val="black"/>
                </a:solidFill>
              </a:rPr>
              <a:t>40</a:t>
            </a:r>
            <a:r>
              <a:rPr lang="ja-JP" altLang="en-US" sz="2000" dirty="0" smtClean="0">
                <a:solidFill>
                  <a:prstClr val="black"/>
                </a:solidFill>
              </a:rPr>
              <a:t>単位／月　　</a:t>
            </a:r>
            <a:r>
              <a:rPr lang="en-US" altLang="ja-JP" sz="2000" dirty="0" smtClean="0">
                <a:solidFill>
                  <a:prstClr val="black"/>
                </a:solidFill>
              </a:rPr>
              <a:t>※</a:t>
            </a:r>
            <a:r>
              <a:rPr lang="ja-JP" altLang="en-US" sz="2000" dirty="0" smtClean="0">
                <a:solidFill>
                  <a:prstClr val="black"/>
                </a:solidFill>
              </a:rPr>
              <a:t>体制届が必要</a:t>
            </a:r>
            <a:endParaRPr lang="en-US" altLang="ja-JP" sz="2000" dirty="0" smtClean="0">
              <a:solidFill>
                <a:prstClr val="black"/>
              </a:solidFill>
            </a:endParaRPr>
          </a:p>
          <a:p>
            <a:pPr marL="360363" lvl="0" indent="-180975"/>
            <a:r>
              <a:rPr lang="ja-JP" altLang="en-US" sz="2000" dirty="0">
                <a:solidFill>
                  <a:prstClr val="black"/>
                </a:solidFill>
              </a:rPr>
              <a:t>次のいずれにも適合すること。</a:t>
            </a:r>
            <a:endParaRPr lang="en-US" altLang="ja-JP" sz="2000" dirty="0">
              <a:solidFill>
                <a:prstClr val="black"/>
              </a:solidFill>
            </a:endParaRPr>
          </a:p>
          <a:p>
            <a:pPr marL="360363" lvl="0" indent="-180975"/>
            <a:r>
              <a:rPr lang="ja-JP" altLang="en-US" sz="2000" dirty="0">
                <a:solidFill>
                  <a:prstClr val="black"/>
                </a:solidFill>
              </a:rPr>
              <a:t>① 利用者ごとの</a:t>
            </a:r>
            <a:r>
              <a:rPr lang="en-US" altLang="ja-JP" sz="2000" dirty="0">
                <a:solidFill>
                  <a:prstClr val="black"/>
                </a:solidFill>
              </a:rPr>
              <a:t>ADL</a:t>
            </a:r>
            <a:r>
              <a:rPr lang="ja-JP" altLang="en-US" sz="2000" dirty="0">
                <a:solidFill>
                  <a:prstClr val="black"/>
                </a:solidFill>
              </a:rPr>
              <a:t>値、栄養状態、口腔機能、認知症の状況その他の利用者の心身の状況等に係る基本的な情報を</a:t>
            </a:r>
            <a:r>
              <a:rPr lang="en-US" altLang="ja-JP" sz="2000" dirty="0">
                <a:solidFill>
                  <a:prstClr val="black"/>
                </a:solidFill>
              </a:rPr>
              <a:t>LIFE</a:t>
            </a:r>
            <a:r>
              <a:rPr lang="ja-JP" altLang="en-US" sz="2000" dirty="0">
                <a:solidFill>
                  <a:prstClr val="black"/>
                </a:solidFill>
              </a:rPr>
              <a:t>を用いて厚生労働省に提出していること。</a:t>
            </a:r>
            <a:endParaRPr lang="en-US" altLang="ja-JP" sz="2000" dirty="0">
              <a:solidFill>
                <a:prstClr val="black"/>
              </a:solidFill>
            </a:endParaRPr>
          </a:p>
          <a:p>
            <a:pPr marL="360363" lvl="0" indent="-180975"/>
            <a:r>
              <a:rPr lang="ja-JP" altLang="en-US" sz="2000" dirty="0">
                <a:solidFill>
                  <a:prstClr val="black"/>
                </a:solidFill>
              </a:rPr>
              <a:t>② 必要に</a:t>
            </a:r>
            <a:r>
              <a:rPr lang="ja-JP" altLang="en-US" sz="2000" dirty="0" smtClean="0">
                <a:solidFill>
                  <a:prstClr val="black"/>
                </a:solidFill>
              </a:rPr>
              <a:t>応じて認知症対応型通所</a:t>
            </a:r>
            <a:r>
              <a:rPr lang="ja-JP" altLang="en-US" sz="2000" dirty="0">
                <a:solidFill>
                  <a:prstClr val="black"/>
                </a:solidFill>
              </a:rPr>
              <a:t>介護計画を見直すなど、サービス提供に当たって①に規定する情報</a:t>
            </a:r>
            <a:r>
              <a:rPr lang="ja-JP" altLang="en-US" sz="2000" dirty="0" smtClean="0">
                <a:solidFill>
                  <a:prstClr val="black"/>
                </a:solidFill>
              </a:rPr>
              <a:t>その他サービス</a:t>
            </a:r>
            <a:r>
              <a:rPr lang="ja-JP" altLang="en-US" sz="2000" dirty="0">
                <a:solidFill>
                  <a:prstClr val="black"/>
                </a:solidFill>
              </a:rPr>
              <a:t>を適切かつ有効に提供するために必要な情報を活用していること。</a:t>
            </a:r>
            <a:endParaRPr lang="en-US" altLang="ja-JP" sz="2000" dirty="0">
              <a:solidFill>
                <a:prstClr val="black"/>
              </a:solidFill>
            </a:endParaRPr>
          </a:p>
          <a:p>
            <a:pPr marL="185738" indent="171450">
              <a:lnSpc>
                <a:spcPts val="2300"/>
              </a:lnSpc>
            </a:pPr>
            <a:endParaRPr lang="en-US" altLang="ja-JP" sz="2000" dirty="0" smtClean="0"/>
          </a:p>
          <a:p>
            <a:pPr marL="185738" indent="171450">
              <a:lnSpc>
                <a:spcPts val="2300"/>
              </a:lnSpc>
            </a:pPr>
            <a:endParaRPr lang="en-US" altLang="ja-JP" sz="2000" dirty="0"/>
          </a:p>
          <a:p>
            <a:pPr marL="185738" lvl="0" indent="-185738"/>
            <a:endParaRPr lang="en-US" altLang="ja-JP" sz="2000" b="1" dirty="0" smtClean="0">
              <a:solidFill>
                <a:prstClr val="black"/>
              </a:solidFill>
            </a:endParaRPr>
          </a:p>
          <a:p>
            <a:pPr marL="185738" lvl="0" indent="-185738"/>
            <a:endParaRPr lang="en-US" altLang="ja-JP" sz="2000" b="1" dirty="0" smtClean="0">
              <a:solidFill>
                <a:prstClr val="black"/>
              </a:solidFill>
            </a:endParaRPr>
          </a:p>
          <a:p>
            <a:pPr marL="185738" lvl="0" indent="-185738"/>
            <a:endParaRPr lang="en-US" altLang="ja-JP" sz="2000" b="1" dirty="0">
              <a:solidFill>
                <a:prstClr val="black"/>
              </a:solidFill>
            </a:endParaRPr>
          </a:p>
          <a:p>
            <a:pPr marL="185738" lvl="0" indent="-185738"/>
            <a:endParaRPr lang="en-US" altLang="ja-JP" sz="2000" b="1" dirty="0" smtClean="0">
              <a:solidFill>
                <a:prstClr val="black"/>
              </a:solidFill>
            </a:endParaRPr>
          </a:p>
          <a:p>
            <a:pPr marL="185738" lvl="0" indent="-185738"/>
            <a:endParaRPr lang="en-US" altLang="ja-JP" sz="2000" b="1" dirty="0" smtClean="0">
              <a:solidFill>
                <a:prstClr val="black"/>
              </a:solidFill>
            </a:endParaRPr>
          </a:p>
          <a:p>
            <a:pPr marL="185738" lvl="0" indent="-185738"/>
            <a:endParaRPr lang="en-US" altLang="ja-JP" sz="1000" b="1" dirty="0">
              <a:solidFill>
                <a:prstClr val="black"/>
              </a:solidFill>
            </a:endParaRPr>
          </a:p>
          <a:p>
            <a:pPr marL="185738" lvl="0" indent="-185738"/>
            <a:endParaRPr lang="en-US" altLang="ja-JP" sz="2000" b="1" dirty="0" smtClean="0">
              <a:solidFill>
                <a:prstClr val="black"/>
              </a:solidFill>
            </a:endParaRPr>
          </a:p>
          <a:p>
            <a:pPr marL="185738" lvl="0" indent="-185738"/>
            <a:endParaRPr lang="en-US" altLang="ja-JP" sz="2000" b="1" dirty="0" smtClean="0">
              <a:solidFill>
                <a:prstClr val="black"/>
              </a:solidFill>
            </a:endParaRPr>
          </a:p>
          <a:p>
            <a:pPr marL="185738" lvl="0" indent="-185738"/>
            <a:endParaRPr lang="en-US" altLang="ja-JP" sz="2000" b="1" dirty="0" smtClean="0">
              <a:solidFill>
                <a:prstClr val="black"/>
              </a:solidFill>
            </a:endParaRPr>
          </a:p>
          <a:p>
            <a:pPr marL="185738" lvl="0" indent="-185738"/>
            <a:endParaRPr lang="en-US" altLang="ja-JP" sz="2000" b="1" dirty="0">
              <a:solidFill>
                <a:prstClr val="black"/>
              </a:solidFill>
            </a:endParaRPr>
          </a:p>
          <a:p>
            <a:pPr marL="185738" lvl="0" indent="-185738"/>
            <a:r>
              <a:rPr lang="ja-JP" altLang="en-US" sz="2000" b="1" dirty="0" smtClean="0">
                <a:solidFill>
                  <a:prstClr val="black"/>
                </a:solidFill>
              </a:rPr>
              <a:t>（</a:t>
            </a:r>
            <a:r>
              <a:rPr lang="ja-JP" altLang="en-US" sz="2000" b="1" dirty="0">
                <a:solidFill>
                  <a:prstClr val="black"/>
                </a:solidFill>
              </a:rPr>
              <a:t>１２）サービス提供体制強化加算　　</a:t>
            </a:r>
            <a:r>
              <a:rPr lang="en-US" altLang="ja-JP" sz="2000" dirty="0">
                <a:solidFill>
                  <a:prstClr val="black"/>
                </a:solidFill>
              </a:rPr>
              <a:t>※</a:t>
            </a:r>
            <a:r>
              <a:rPr lang="ja-JP" altLang="en-US" sz="2000" dirty="0">
                <a:solidFill>
                  <a:prstClr val="black"/>
                </a:solidFill>
              </a:rPr>
              <a:t>体制届が必要</a:t>
            </a:r>
            <a:endParaRPr lang="en-US" altLang="ja-JP" sz="2000" dirty="0">
              <a:solidFill>
                <a:prstClr val="black"/>
              </a:solidFill>
            </a:endParaRPr>
          </a:p>
          <a:p>
            <a:pPr marL="179388" lvl="0" indent="-171450"/>
            <a:r>
              <a:rPr lang="en-US" altLang="ja-JP" sz="2000" dirty="0">
                <a:solidFill>
                  <a:prstClr val="black"/>
                </a:solidFill>
              </a:rPr>
              <a:t>※</a:t>
            </a:r>
            <a:r>
              <a:rPr lang="ja-JP" altLang="en-US" sz="2000" dirty="0">
                <a:solidFill>
                  <a:prstClr val="black"/>
                </a:solidFill>
              </a:rPr>
              <a:t> 定員超過利用・人員基準欠如に該当しないこと。</a:t>
            </a:r>
            <a:endParaRPr lang="en-US" altLang="ja-JP" sz="2000" dirty="0">
              <a:solidFill>
                <a:prstClr val="black"/>
              </a:solidFill>
            </a:endParaRPr>
          </a:p>
          <a:p>
            <a:pPr marL="179388" lvl="0" indent="-171450"/>
            <a:r>
              <a:rPr lang="en-US" altLang="ja-JP" sz="2000" dirty="0">
                <a:solidFill>
                  <a:prstClr val="black"/>
                </a:solidFill>
              </a:rPr>
              <a:t>※ </a:t>
            </a:r>
            <a:r>
              <a:rPr lang="ja-JP" altLang="en-US" sz="2000" dirty="0">
                <a:solidFill>
                  <a:prstClr val="black"/>
                </a:solidFill>
              </a:rPr>
              <a:t>加算</a:t>
            </a:r>
            <a:r>
              <a:rPr lang="en-US" altLang="ja-JP" sz="2000" dirty="0">
                <a:solidFill>
                  <a:prstClr val="black"/>
                </a:solidFill>
              </a:rPr>
              <a:t>(Ⅰ)(Ⅱ)(Ⅲ</a:t>
            </a:r>
            <a:r>
              <a:rPr lang="en-US" altLang="ja-JP" sz="2000" dirty="0" smtClean="0">
                <a:solidFill>
                  <a:prstClr val="black"/>
                </a:solidFill>
              </a:rPr>
              <a:t>)</a:t>
            </a:r>
            <a:r>
              <a:rPr lang="ja-JP" altLang="en-US" sz="2000" dirty="0" smtClean="0">
                <a:solidFill>
                  <a:prstClr val="black"/>
                </a:solidFill>
              </a:rPr>
              <a:t>のいずれかを算定している</a:t>
            </a:r>
            <a:r>
              <a:rPr lang="ja-JP" altLang="en-US" sz="2000" dirty="0">
                <a:solidFill>
                  <a:prstClr val="black"/>
                </a:solidFill>
              </a:rPr>
              <a:t>場合</a:t>
            </a:r>
            <a:r>
              <a:rPr lang="ja-JP" altLang="en-US" sz="2000" dirty="0" smtClean="0">
                <a:solidFill>
                  <a:prstClr val="black"/>
                </a:solidFill>
              </a:rPr>
              <a:t>は、その他のサービス提供体制強化加算は算定</a:t>
            </a:r>
            <a:r>
              <a:rPr lang="ja-JP" altLang="en-US" sz="2000" dirty="0">
                <a:solidFill>
                  <a:prstClr val="black"/>
                </a:solidFill>
              </a:rPr>
              <a:t>できない</a:t>
            </a:r>
            <a:r>
              <a:rPr lang="ja-JP" altLang="en-US" sz="2000" dirty="0" smtClean="0">
                <a:solidFill>
                  <a:prstClr val="black"/>
                </a:solidFill>
              </a:rPr>
              <a:t>。</a:t>
            </a:r>
            <a:endParaRPr lang="en-US" altLang="ja-JP" sz="500" dirty="0" smtClean="0">
              <a:solidFill>
                <a:prstClr val="black"/>
              </a:solidFill>
            </a:endParaRPr>
          </a:p>
        </p:txBody>
      </p:sp>
      <p:sp>
        <p:nvSpPr>
          <p:cNvPr id="10" name="正方形/長方形 9"/>
          <p:cNvSpPr/>
          <p:nvPr/>
        </p:nvSpPr>
        <p:spPr>
          <a:xfrm>
            <a:off x="214745" y="1995700"/>
            <a:ext cx="11762509" cy="2816156"/>
          </a:xfrm>
          <a:prstGeom prst="rect">
            <a:avLst/>
          </a:prstGeom>
          <a:ln w="6350">
            <a:solidFill>
              <a:schemeClr val="tx1"/>
            </a:solidFill>
          </a:ln>
        </p:spPr>
        <p:txBody>
          <a:bodyPr wrap="square" bIns="0">
            <a:spAutoFit/>
          </a:bodyPr>
          <a:lstStyle/>
          <a:p>
            <a:pPr marL="185738" indent="-185738"/>
            <a:r>
              <a:rPr lang="en-US" altLang="ja-JP" sz="2000" dirty="0" smtClean="0"/>
              <a:t>※</a:t>
            </a:r>
            <a:r>
              <a:rPr lang="ja-JP" altLang="en-US" sz="2000" dirty="0" smtClean="0"/>
              <a:t> 原則</a:t>
            </a:r>
            <a:r>
              <a:rPr lang="ja-JP" altLang="en-US" sz="2000" dirty="0"/>
              <a:t>として利用者全員を対象として、利用者ごとに上記に掲げる要件を満たした場合に、当該事業所の利用者全員に対して算定</a:t>
            </a:r>
            <a:r>
              <a:rPr lang="ja-JP" altLang="en-US" sz="2000" dirty="0" smtClean="0"/>
              <a:t>できる。</a:t>
            </a:r>
            <a:endParaRPr lang="en-US" altLang="ja-JP" sz="2000" dirty="0" smtClean="0"/>
          </a:p>
          <a:p>
            <a:pPr marL="185738" indent="-185738"/>
            <a:r>
              <a:rPr lang="en-US" altLang="ja-JP" sz="2000" dirty="0" smtClean="0"/>
              <a:t>※</a:t>
            </a:r>
            <a:r>
              <a:rPr lang="ja-JP" altLang="en-US" sz="2000" dirty="0" smtClean="0"/>
              <a:t> </a:t>
            </a:r>
            <a:r>
              <a:rPr lang="en-US" altLang="ja-JP" sz="2000" dirty="0" smtClean="0"/>
              <a:t>LIFE</a:t>
            </a:r>
            <a:r>
              <a:rPr lang="ja-JP" altLang="en-US" sz="2000" dirty="0" err="1" smtClean="0"/>
              <a:t>への</a:t>
            </a:r>
            <a:r>
              <a:rPr lang="ja-JP" altLang="en-US" sz="2000" dirty="0" smtClean="0"/>
              <a:t>提出情報、提出頻度等については、「</a:t>
            </a:r>
            <a:r>
              <a:rPr lang="ja-JP" altLang="en-US" sz="2000" dirty="0"/>
              <a:t>科学的介護情報</a:t>
            </a:r>
            <a:r>
              <a:rPr lang="ja-JP" altLang="en-US" sz="2000" dirty="0" smtClean="0"/>
              <a:t>システム</a:t>
            </a:r>
            <a:r>
              <a:rPr lang="en-US" altLang="ja-JP" sz="2000" dirty="0" smtClean="0"/>
              <a:t>(LIFE)</a:t>
            </a:r>
            <a:r>
              <a:rPr lang="ja-JP" altLang="en-US" sz="2000" dirty="0" smtClean="0"/>
              <a:t>関連</a:t>
            </a:r>
            <a:r>
              <a:rPr lang="ja-JP" altLang="en-US" sz="2000" dirty="0"/>
              <a:t>加算に関する基本的考え方並びに事務処理手順及び様式例の提示について」を</a:t>
            </a:r>
            <a:r>
              <a:rPr lang="ja-JP" altLang="en-US" sz="2000" dirty="0" smtClean="0"/>
              <a:t>参照。</a:t>
            </a:r>
            <a:r>
              <a:rPr lang="en-US" altLang="ja-JP" sz="2000" dirty="0" smtClean="0">
                <a:hlinkClick r:id="rId2"/>
              </a:rPr>
              <a:t>https</a:t>
            </a:r>
            <a:r>
              <a:rPr lang="en-US" altLang="ja-JP" sz="2000" dirty="0">
                <a:hlinkClick r:id="rId2"/>
              </a:rPr>
              <a:t>://</a:t>
            </a:r>
            <a:r>
              <a:rPr lang="en-US" altLang="ja-JP" sz="2000" dirty="0" smtClean="0">
                <a:hlinkClick r:id="rId2"/>
              </a:rPr>
              <a:t>www.mhlw.go.jp/content/12300000/001227990.pdf</a:t>
            </a:r>
            <a:endParaRPr lang="en-US" altLang="ja-JP" sz="2000" dirty="0" smtClean="0"/>
          </a:p>
          <a:p>
            <a:pPr marL="185738" indent="-185738"/>
            <a:r>
              <a:rPr lang="en-US" altLang="ja-JP" sz="2000" dirty="0"/>
              <a:t>※</a:t>
            </a:r>
            <a:r>
              <a:rPr lang="ja-JP" altLang="en-US" sz="2000" dirty="0"/>
              <a:t> </a:t>
            </a:r>
            <a:r>
              <a:rPr lang="ja-JP" altLang="en-US" sz="2000" dirty="0" smtClean="0"/>
              <a:t>事業所は、利用者に</a:t>
            </a:r>
            <a:r>
              <a:rPr lang="ja-JP" altLang="en-US" sz="2000" dirty="0"/>
              <a:t>提供</a:t>
            </a:r>
            <a:r>
              <a:rPr lang="ja-JP" altLang="en-US" sz="2000" dirty="0" smtClean="0"/>
              <a:t>するサービスの質を常に向上させていくため、計画</a:t>
            </a:r>
            <a:r>
              <a:rPr lang="ja-JP" altLang="en-US" sz="2000" dirty="0"/>
              <a:t>（</a:t>
            </a:r>
            <a:r>
              <a:rPr lang="en-US" altLang="ja-JP" sz="2000" dirty="0"/>
              <a:t>Plan</a:t>
            </a:r>
            <a:r>
              <a:rPr lang="ja-JP" altLang="en-US" sz="2000" dirty="0"/>
              <a:t>）</a:t>
            </a:r>
            <a:r>
              <a:rPr lang="en-US" altLang="ja-JP" sz="2000" dirty="0"/>
              <a:t>,</a:t>
            </a:r>
            <a:r>
              <a:rPr lang="ja-JP" altLang="en-US" sz="2000" dirty="0"/>
              <a:t>実行（</a:t>
            </a:r>
            <a:r>
              <a:rPr lang="en-US" altLang="ja-JP" sz="2000" dirty="0"/>
              <a:t>Do</a:t>
            </a:r>
            <a:r>
              <a:rPr lang="ja-JP" altLang="en-US" sz="2000" dirty="0"/>
              <a:t>）</a:t>
            </a:r>
            <a:r>
              <a:rPr lang="en-US" altLang="ja-JP" sz="2000" dirty="0"/>
              <a:t>,</a:t>
            </a:r>
            <a:r>
              <a:rPr lang="ja-JP" altLang="en-US" sz="2000" dirty="0"/>
              <a:t>評価（</a:t>
            </a:r>
            <a:r>
              <a:rPr lang="en-US" altLang="ja-JP" sz="2000" dirty="0"/>
              <a:t>Check</a:t>
            </a:r>
            <a:r>
              <a:rPr lang="ja-JP" altLang="en-US" sz="2000" dirty="0"/>
              <a:t>）</a:t>
            </a:r>
            <a:r>
              <a:rPr lang="en-US" altLang="ja-JP" sz="2000" dirty="0"/>
              <a:t>,</a:t>
            </a:r>
            <a:r>
              <a:rPr lang="ja-JP" altLang="en-US" sz="2000" dirty="0"/>
              <a:t>改善（</a:t>
            </a:r>
            <a:r>
              <a:rPr lang="en-US" altLang="ja-JP" sz="2000" dirty="0"/>
              <a:t>Action</a:t>
            </a:r>
            <a:r>
              <a:rPr lang="ja-JP" altLang="en-US" sz="2000" dirty="0"/>
              <a:t>）</a:t>
            </a:r>
            <a:r>
              <a:rPr lang="ja-JP" altLang="en-US" sz="2000" dirty="0" smtClean="0"/>
              <a:t>の</a:t>
            </a:r>
            <a:r>
              <a:rPr lang="en-US" altLang="ja-JP" sz="2000" dirty="0" smtClean="0"/>
              <a:t>PDCA</a:t>
            </a:r>
            <a:r>
              <a:rPr lang="ja-JP" altLang="en-US" sz="2000" dirty="0" smtClean="0"/>
              <a:t>サイクル</a:t>
            </a:r>
            <a:r>
              <a:rPr lang="ja-JP" altLang="en-US" sz="2000" dirty="0"/>
              <a:t>により、質の高いサービスを実施する体制を構築するとともに、その更なる向上に努めることが重要</a:t>
            </a:r>
            <a:r>
              <a:rPr lang="ja-JP" altLang="en-US" sz="2000" dirty="0" smtClean="0"/>
              <a:t>であり、情報</a:t>
            </a:r>
            <a:r>
              <a:rPr lang="ja-JP" altLang="en-US" sz="2000" dirty="0"/>
              <a:t>を厚生労働省に提出するだけでは算定対象とは</a:t>
            </a:r>
            <a:r>
              <a:rPr lang="ja-JP" altLang="en-US" sz="2000" dirty="0" smtClean="0"/>
              <a:t>ならない。</a:t>
            </a:r>
            <a:endParaRPr lang="en-US" altLang="ja-JP" sz="2000" dirty="0" smtClean="0"/>
          </a:p>
        </p:txBody>
      </p:sp>
    </p:spTree>
    <p:extLst>
      <p:ext uri="{BB962C8B-B14F-4D97-AF65-F5344CB8AC3E}">
        <p14:creationId xmlns:p14="http://schemas.microsoft.com/office/powerpoint/2010/main" val="78944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448800" y="6567667"/>
            <a:ext cx="2743200" cy="365125"/>
          </a:xfrm>
        </p:spPr>
        <p:txBody>
          <a:bodyPr/>
          <a:lstStyle/>
          <a:p>
            <a:fld id="{D339279A-9CE5-4E47-B07B-F5EE1F1AD395}" type="slidenum">
              <a:rPr kumimoji="1" lang="ja-JP" altLang="en-US" smtClean="0"/>
              <a:t>9</a:t>
            </a:fld>
            <a:endParaRPr kumimoji="1" lang="ja-JP" altLang="en-US" dirty="0"/>
          </a:p>
        </p:txBody>
      </p:sp>
      <p:sp>
        <p:nvSpPr>
          <p:cNvPr id="6" name="コンテンツ プレースホルダー 2"/>
          <p:cNvSpPr txBox="1">
            <a:spLocks/>
          </p:cNvSpPr>
          <p:nvPr/>
        </p:nvSpPr>
        <p:spPr>
          <a:xfrm>
            <a:off x="56144" y="0"/>
            <a:ext cx="12022785" cy="6858000"/>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54013" indent="3175">
              <a:buNone/>
            </a:pPr>
            <a:r>
              <a:rPr lang="ja-JP" altLang="en-US" sz="2000" u="sng" dirty="0"/>
              <a:t>●</a:t>
            </a:r>
            <a:r>
              <a:rPr lang="ja-JP" altLang="en-US" sz="2000" u="sng" dirty="0" smtClean="0"/>
              <a:t> アセスメントの内容が不充分なものや、整理して記録されていないものがあった。</a:t>
            </a:r>
            <a:endParaRPr lang="en-US" altLang="ja-JP" sz="2000" u="sng" dirty="0" smtClean="0"/>
          </a:p>
          <a:p>
            <a:pPr marL="354013" indent="3175">
              <a:buNone/>
            </a:pPr>
            <a:r>
              <a:rPr lang="ja-JP" altLang="en-US" sz="2000" u="sng" dirty="0"/>
              <a:t>●</a:t>
            </a:r>
            <a:r>
              <a:rPr lang="ja-JP" altLang="en-US" sz="2000" u="sng" dirty="0" smtClean="0"/>
              <a:t> 居宅</a:t>
            </a:r>
            <a:r>
              <a:rPr lang="ja-JP" altLang="en-US" sz="2000" u="sng" dirty="0"/>
              <a:t>サービス計画に位置付けたサービスの必要性が不明確だった。</a:t>
            </a:r>
            <a:endParaRPr lang="en-US" altLang="ja-JP" sz="2000" u="sng" dirty="0" smtClean="0"/>
          </a:p>
          <a:p>
            <a:pPr marL="1344613" indent="3175">
              <a:buNone/>
              <a:tabLst>
                <a:tab pos="1524000" algn="l"/>
              </a:tabLst>
            </a:pPr>
            <a:r>
              <a:rPr lang="ja-JP" altLang="en-US" sz="2000" dirty="0" smtClean="0"/>
              <a:t>課題</a:t>
            </a:r>
            <a:r>
              <a:rPr lang="ja-JP" altLang="en-US" sz="2000" dirty="0"/>
              <a:t>分析（アセスメント）に当たっては、課題分析標準項目について全て確認し、利用者の当該項目について確認したことが分かるように記録してください。　　　　　　　　　　</a:t>
            </a:r>
            <a:endParaRPr lang="en-US" altLang="ja-JP" sz="2000" u="sng" dirty="0" smtClean="0"/>
          </a:p>
          <a:p>
            <a:pPr marL="354013" indent="3175">
              <a:buNone/>
            </a:pPr>
            <a:r>
              <a:rPr lang="ja-JP" altLang="en-US" sz="2000" u="sng" dirty="0"/>
              <a:t>●</a:t>
            </a:r>
            <a:r>
              <a:rPr lang="ja-JP" altLang="en-US" sz="2000" u="sng" dirty="0" smtClean="0"/>
              <a:t> 福祉用具貸与を継続する必要性の検討がなされていなかった。</a:t>
            </a:r>
            <a:endParaRPr lang="en-US" altLang="ja-JP" sz="2000" u="sng" dirty="0" smtClean="0"/>
          </a:p>
          <a:p>
            <a:pPr marL="1344613" indent="0" defTabSz="898525">
              <a:buNone/>
              <a:tabLst>
                <a:tab pos="11568113" algn="l"/>
              </a:tabLst>
            </a:pPr>
            <a:r>
              <a:rPr lang="ja-JP" altLang="en-US" sz="2000" dirty="0" smtClean="0"/>
              <a:t>必要に応じて随時サービス担当者会議を開催し、専門的意見を聴取するとともに検証したうえで、その必要性を居宅サービス計画に記載してください。　</a:t>
            </a:r>
            <a:endParaRPr lang="en-US" altLang="ja-JP" sz="2000" dirty="0" smtClean="0"/>
          </a:p>
          <a:p>
            <a:pPr marL="354013" indent="0">
              <a:buNone/>
            </a:pPr>
            <a:r>
              <a:rPr lang="ja-JP" altLang="en-US" sz="2000" u="sng" dirty="0"/>
              <a:t>●</a:t>
            </a:r>
            <a:r>
              <a:rPr lang="ja-JP" altLang="en-US" sz="2000" u="sng" dirty="0" smtClean="0"/>
              <a:t> 居宅サービス計画に医療サービスを位置付けた場合、主治医等への交付等がされていなかった。</a:t>
            </a:r>
            <a:endParaRPr lang="en-US" altLang="ja-JP" sz="2000" u="sng" dirty="0" smtClean="0"/>
          </a:p>
          <a:p>
            <a:pPr marL="1344613" indent="0">
              <a:buNone/>
            </a:pPr>
            <a:r>
              <a:rPr lang="ja-JP" altLang="en-US" sz="2000" dirty="0" smtClean="0"/>
              <a:t>訪問看護、訪問リハビリテーション、通所リハビリテーション、居宅療養管理指導、短期入所療養介護、定期巡回・随時対応型訪問介護看護（訪問看護サービスを利用する場合）、看護小規模多機能型居宅介護（訪問看護サービスを利用する場合）については、主治医等がその必要性を認めた場合に限られていることから</a:t>
            </a:r>
            <a:r>
              <a:rPr lang="ja-JP" altLang="en-US" sz="2000" dirty="0"/>
              <a:t>、円滑な連携に資するよう、当該</a:t>
            </a:r>
            <a:r>
              <a:rPr lang="ja-JP" altLang="en-US" sz="2000" dirty="0" smtClean="0"/>
              <a:t>意見を踏まえて作成した居宅サービス計画については、意見を求めた主治医等へ交付してください。　　　　　　　　　　　　　　　　　　　　　　　　　</a:t>
            </a:r>
            <a:endParaRPr lang="en-US" altLang="ja-JP" sz="2000" u="sng" dirty="0" smtClean="0"/>
          </a:p>
          <a:p>
            <a:pPr marL="354013" indent="3175">
              <a:buNone/>
            </a:pPr>
            <a:endParaRPr lang="en-US" altLang="ja-JP" sz="2000" u="sng" dirty="0" smtClean="0"/>
          </a:p>
          <a:p>
            <a:pPr marL="539750" indent="-182563">
              <a:buNone/>
            </a:pPr>
            <a:endParaRPr lang="en-US" altLang="ja-JP" sz="1000" u="sng" dirty="0" smtClean="0"/>
          </a:p>
          <a:p>
            <a:pPr marL="539750" indent="-182563">
              <a:buNone/>
            </a:pPr>
            <a:r>
              <a:rPr lang="ja-JP" altLang="en-US" sz="2000" u="sng" dirty="0"/>
              <a:t>●</a:t>
            </a:r>
            <a:r>
              <a:rPr lang="ja-JP" altLang="en-US" sz="2000" u="sng" dirty="0" smtClean="0"/>
              <a:t> 居宅</a:t>
            </a:r>
            <a:r>
              <a:rPr lang="ja-JP" altLang="en-US" sz="2000" u="sng" dirty="0"/>
              <a:t>サービス</a:t>
            </a:r>
            <a:r>
              <a:rPr lang="ja-JP" altLang="en-US" sz="2000" u="sng" dirty="0" smtClean="0"/>
              <a:t>計画・個別サービス計画原案に利用者又は家族が同意署名した日付の記入漏れがあった。</a:t>
            </a:r>
            <a:r>
              <a:rPr lang="ja-JP" altLang="en-US" sz="2000" dirty="0" smtClean="0"/>
              <a:t>　</a:t>
            </a:r>
            <a:endParaRPr lang="en-US" altLang="ja-JP" sz="2000" dirty="0"/>
          </a:p>
          <a:p>
            <a:pPr marL="1344613" indent="0">
              <a:buNone/>
            </a:pPr>
            <a:r>
              <a:rPr lang="ja-JP" altLang="en-US" sz="2000" dirty="0" smtClean="0"/>
              <a:t>計画原案を</a:t>
            </a:r>
            <a:r>
              <a:rPr lang="ja-JP" altLang="en-US" sz="2000" dirty="0"/>
              <a:t>作成し、利用者に説明</a:t>
            </a:r>
            <a:r>
              <a:rPr lang="ja-JP" altLang="en-US" sz="2000" dirty="0" smtClean="0"/>
              <a:t>し同意</a:t>
            </a:r>
            <a:r>
              <a:rPr lang="ja-JP" altLang="en-US" sz="2000" dirty="0"/>
              <a:t>を</a:t>
            </a:r>
            <a:r>
              <a:rPr lang="ja-JP" altLang="en-US" sz="2000" dirty="0" smtClean="0"/>
              <a:t>得て、サービス</a:t>
            </a:r>
            <a:r>
              <a:rPr lang="ja-JP" altLang="en-US" sz="2000" dirty="0"/>
              <a:t>利用</a:t>
            </a:r>
            <a:r>
              <a:rPr lang="ja-JP" altLang="en-US" sz="2000" dirty="0" smtClean="0"/>
              <a:t>開始と</a:t>
            </a:r>
            <a:r>
              <a:rPr lang="ja-JP" altLang="en-US" sz="2000" dirty="0"/>
              <a:t>いう流れになります</a:t>
            </a:r>
            <a:r>
              <a:rPr lang="ja-JP" altLang="en-US" sz="2000" dirty="0" smtClean="0"/>
              <a:t>。　本人・家族の都合でやむを得ず同意の署名が</a:t>
            </a:r>
            <a:r>
              <a:rPr lang="ja-JP" altLang="en-US" sz="2000" dirty="0"/>
              <a:t>サービス</a:t>
            </a:r>
            <a:r>
              <a:rPr lang="ja-JP" altLang="en-US" sz="2000" dirty="0" smtClean="0"/>
              <a:t>提供後になる場合は、電話等により口頭で同意を得たうえで同意日を記録しておいてください。　　　　　　　　　　　　　　　　　　　　　　　　</a:t>
            </a:r>
            <a:endParaRPr lang="ja-JP" altLang="en-US" sz="2000" dirty="0"/>
          </a:p>
        </p:txBody>
      </p:sp>
      <p:sp>
        <p:nvSpPr>
          <p:cNvPr id="12" name="右矢印 11"/>
          <p:cNvSpPr/>
          <p:nvPr/>
        </p:nvSpPr>
        <p:spPr>
          <a:xfrm>
            <a:off x="940205" y="827649"/>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矢印 9"/>
          <p:cNvSpPr/>
          <p:nvPr/>
        </p:nvSpPr>
        <p:spPr>
          <a:xfrm>
            <a:off x="942051" y="5821668"/>
            <a:ext cx="501610"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右矢印 12"/>
          <p:cNvSpPr/>
          <p:nvPr/>
        </p:nvSpPr>
        <p:spPr>
          <a:xfrm>
            <a:off x="942051" y="2977194"/>
            <a:ext cx="501610"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236979" y="-484909"/>
            <a:ext cx="11799646" cy="4987455"/>
          </a:xfrm>
          <a:prstGeom prst="roundRect">
            <a:avLst>
              <a:gd name="adj" fmla="val 964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215827" y="4879864"/>
            <a:ext cx="11841950" cy="18679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98445" y="4685901"/>
            <a:ext cx="8158863"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t> </a:t>
            </a:r>
            <a:r>
              <a:rPr lang="ja-JP" altLang="en-US" sz="2000" dirty="0" smtClean="0"/>
              <a:t>指定</a:t>
            </a:r>
            <a:r>
              <a:rPr lang="ja-JP" altLang="en-US" sz="2000" dirty="0"/>
              <a:t>居宅介護</a:t>
            </a:r>
            <a:r>
              <a:rPr lang="ja-JP" altLang="en-US" sz="2000" dirty="0" smtClean="0"/>
              <a:t>支援の</a:t>
            </a:r>
            <a:r>
              <a:rPr lang="ja-JP" altLang="en-US" sz="2000" dirty="0"/>
              <a:t>具体的取扱い</a:t>
            </a:r>
            <a:r>
              <a:rPr lang="ja-JP" altLang="en-US" sz="2000" dirty="0" smtClean="0"/>
              <a:t>方針、各種サービス計画の作成</a:t>
            </a:r>
            <a:endParaRPr kumimoji="1" lang="ja-JP" altLang="en-US" sz="2000" dirty="0">
              <a:solidFill>
                <a:schemeClr val="tx1"/>
              </a:solidFill>
            </a:endParaRPr>
          </a:p>
        </p:txBody>
      </p:sp>
      <p:sp>
        <p:nvSpPr>
          <p:cNvPr id="11" name="右矢印 10"/>
          <p:cNvSpPr/>
          <p:nvPr/>
        </p:nvSpPr>
        <p:spPr>
          <a:xfrm>
            <a:off x="942051" y="1921006"/>
            <a:ext cx="501610"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22161017"/>
      </p:ext>
    </p:extLst>
  </p:cSld>
  <p:clrMapOvr>
    <a:masterClrMapping/>
  </p:clrMapOvr>
  <mc:AlternateContent xmlns:mc="http://schemas.openxmlformats.org/markup-compatibility/2006" xmlns:p14="http://schemas.microsoft.com/office/powerpoint/2010/main">
    <mc:Choice Requires="p14">
      <p:transition spd="slow" p14:dur="2000" advTm="50174"/>
    </mc:Choice>
    <mc:Fallback xmlns="">
      <p:transition spd="slow" advTm="50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10688" y="6313487"/>
            <a:ext cx="2743200" cy="365125"/>
          </a:xfrm>
        </p:spPr>
        <p:txBody>
          <a:bodyPr/>
          <a:lstStyle/>
          <a:p>
            <a:fld id="{41D9830F-53EB-46B6-9EC0-C4C68F82A889}" type="slidenum">
              <a:rPr kumimoji="1" lang="ja-JP" altLang="en-US" smtClean="0"/>
              <a:t>90</a:t>
            </a:fld>
            <a:endParaRPr kumimoji="1" lang="ja-JP" altLang="en-US" dirty="0"/>
          </a:p>
        </p:txBody>
      </p:sp>
      <p:sp>
        <p:nvSpPr>
          <p:cNvPr id="3" name="正方形/長方形 2"/>
          <p:cNvSpPr/>
          <p:nvPr/>
        </p:nvSpPr>
        <p:spPr>
          <a:xfrm>
            <a:off x="0" y="13207"/>
            <a:ext cx="12192000" cy="4478149"/>
          </a:xfrm>
          <a:prstGeom prst="rect">
            <a:avLst/>
          </a:prstGeom>
        </p:spPr>
        <p:txBody>
          <a:bodyPr wrap="square">
            <a:spAutoFit/>
          </a:bodyPr>
          <a:lstStyle/>
          <a:p>
            <a:pPr marL="357188" lvl="0" indent="-357188"/>
            <a:r>
              <a:rPr lang="en-US" altLang="ja-JP" sz="2000" dirty="0">
                <a:solidFill>
                  <a:prstClr val="black"/>
                </a:solidFill>
              </a:rPr>
              <a:t>【</a:t>
            </a:r>
            <a:r>
              <a:rPr lang="ja-JP" altLang="en-US" sz="2000" dirty="0">
                <a:solidFill>
                  <a:prstClr val="black"/>
                </a:solidFill>
              </a:rPr>
              <a:t>サービス提供体制強化加算</a:t>
            </a:r>
            <a:r>
              <a:rPr lang="en-US" altLang="ja-JP" sz="2000" dirty="0">
                <a:solidFill>
                  <a:prstClr val="black"/>
                </a:solidFill>
              </a:rPr>
              <a:t>(Ⅰ)】</a:t>
            </a:r>
            <a:r>
              <a:rPr lang="ja-JP" altLang="en-US" sz="2000" dirty="0">
                <a:solidFill>
                  <a:prstClr val="black"/>
                </a:solidFill>
              </a:rPr>
              <a:t>　　</a:t>
            </a:r>
            <a:r>
              <a:rPr lang="en-US" altLang="ja-JP" sz="2000" dirty="0">
                <a:solidFill>
                  <a:prstClr val="black"/>
                </a:solidFill>
              </a:rPr>
              <a:t>22</a:t>
            </a:r>
            <a:r>
              <a:rPr lang="ja-JP" altLang="en-US" sz="2000" dirty="0">
                <a:solidFill>
                  <a:prstClr val="black"/>
                </a:solidFill>
              </a:rPr>
              <a:t>単位／回</a:t>
            </a:r>
            <a:endParaRPr lang="en-US" altLang="ja-JP" sz="2000" dirty="0">
              <a:solidFill>
                <a:prstClr val="black"/>
              </a:solidFill>
            </a:endParaRPr>
          </a:p>
          <a:p>
            <a:pPr marL="357188" lvl="0" indent="-85725"/>
            <a:r>
              <a:rPr lang="ja-JP" altLang="en-US" sz="2000" dirty="0">
                <a:solidFill>
                  <a:prstClr val="black"/>
                </a:solidFill>
              </a:rPr>
              <a:t>次のいずれかに適合する。</a:t>
            </a:r>
            <a:endParaRPr lang="en-US" altLang="ja-JP" sz="500" dirty="0">
              <a:solidFill>
                <a:prstClr val="black"/>
              </a:solidFill>
            </a:endParaRPr>
          </a:p>
          <a:p>
            <a:pPr marL="628650" lvl="0" indent="-285750"/>
            <a:r>
              <a:rPr lang="en-US" altLang="ja-JP" sz="2000" dirty="0" smtClean="0">
                <a:solidFill>
                  <a:prstClr val="black"/>
                </a:solidFill>
              </a:rPr>
              <a:t>ⅰ</a:t>
            </a:r>
            <a:r>
              <a:rPr lang="ja-JP" altLang="en-US" sz="2000" dirty="0">
                <a:solidFill>
                  <a:prstClr val="black"/>
                </a:solidFill>
              </a:rPr>
              <a:t>）事業所の介護職員の総数（共用型指定認知症対応型通所介護</a:t>
            </a:r>
            <a:r>
              <a:rPr lang="ja-JP" altLang="en-US" sz="2000" dirty="0" smtClean="0">
                <a:solidFill>
                  <a:prstClr val="black"/>
                </a:solidFill>
              </a:rPr>
              <a:t>事業所等にあって</a:t>
            </a:r>
            <a:r>
              <a:rPr lang="ja-JP" altLang="en-US" sz="2000" dirty="0">
                <a:solidFill>
                  <a:prstClr val="black"/>
                </a:solidFill>
              </a:rPr>
              <a:t>は、設備を共用する指定認知症対応型共同生活介護事業所等の介護職員を含む。以下同じ。）のうち、介護福祉士の占める割合が </a:t>
            </a:r>
            <a:r>
              <a:rPr lang="en-US" altLang="ja-JP" sz="2000" dirty="0">
                <a:solidFill>
                  <a:prstClr val="black"/>
                </a:solidFill>
              </a:rPr>
              <a:t>100</a:t>
            </a:r>
            <a:r>
              <a:rPr lang="ja-JP" altLang="en-US" sz="2000" dirty="0">
                <a:solidFill>
                  <a:prstClr val="black"/>
                </a:solidFill>
              </a:rPr>
              <a:t>分の</a:t>
            </a:r>
            <a:r>
              <a:rPr lang="en-US" altLang="ja-JP" sz="2000" dirty="0">
                <a:solidFill>
                  <a:prstClr val="black"/>
                </a:solidFill>
              </a:rPr>
              <a:t>70</a:t>
            </a:r>
            <a:r>
              <a:rPr lang="ja-JP" altLang="en-US" sz="2000" dirty="0">
                <a:solidFill>
                  <a:prstClr val="black"/>
                </a:solidFill>
              </a:rPr>
              <a:t>以上。</a:t>
            </a:r>
          </a:p>
          <a:p>
            <a:pPr marL="442913" lvl="0" indent="-100013"/>
            <a:r>
              <a:rPr lang="en-US" altLang="ja-JP" sz="2000" dirty="0">
                <a:solidFill>
                  <a:prstClr val="black"/>
                </a:solidFill>
              </a:rPr>
              <a:t>ⅱ</a:t>
            </a:r>
            <a:r>
              <a:rPr lang="ja-JP" altLang="en-US" sz="2000" dirty="0">
                <a:solidFill>
                  <a:prstClr val="black"/>
                </a:solidFill>
              </a:rPr>
              <a:t>）事業所の介護職員の総数のうち、勤続年数</a:t>
            </a:r>
            <a:r>
              <a:rPr lang="en-US" altLang="ja-JP" sz="2000" dirty="0">
                <a:solidFill>
                  <a:prstClr val="black"/>
                </a:solidFill>
              </a:rPr>
              <a:t>10</a:t>
            </a:r>
            <a:r>
              <a:rPr lang="ja-JP" altLang="en-US" sz="2000" dirty="0">
                <a:solidFill>
                  <a:prstClr val="black"/>
                </a:solidFill>
              </a:rPr>
              <a:t>年以上の介護福祉士の占める割合が</a:t>
            </a:r>
            <a:r>
              <a:rPr lang="en-US" altLang="ja-JP" sz="2000" dirty="0">
                <a:solidFill>
                  <a:prstClr val="black"/>
                </a:solidFill>
              </a:rPr>
              <a:t>100</a:t>
            </a:r>
            <a:r>
              <a:rPr lang="ja-JP" altLang="en-US" sz="2000" dirty="0">
                <a:solidFill>
                  <a:prstClr val="black"/>
                </a:solidFill>
              </a:rPr>
              <a:t>分の</a:t>
            </a:r>
            <a:r>
              <a:rPr lang="en-US" altLang="ja-JP" sz="2000" dirty="0">
                <a:solidFill>
                  <a:prstClr val="black"/>
                </a:solidFill>
              </a:rPr>
              <a:t>25</a:t>
            </a:r>
            <a:r>
              <a:rPr lang="ja-JP" altLang="en-US" sz="2000" dirty="0">
                <a:solidFill>
                  <a:prstClr val="black"/>
                </a:solidFill>
              </a:rPr>
              <a:t>以上。</a:t>
            </a:r>
            <a:endParaRPr lang="en-US" altLang="ja-JP" sz="2000" dirty="0">
              <a:solidFill>
                <a:prstClr val="black"/>
              </a:solidFill>
            </a:endParaRPr>
          </a:p>
          <a:p>
            <a:pPr marL="357188" lvl="0" indent="-357188"/>
            <a:r>
              <a:rPr lang="en-US" altLang="ja-JP" sz="2000" dirty="0" smtClean="0">
                <a:solidFill>
                  <a:prstClr val="black"/>
                </a:solidFill>
              </a:rPr>
              <a:t>【</a:t>
            </a:r>
            <a:r>
              <a:rPr lang="ja-JP" altLang="en-US" sz="2000" dirty="0" smtClean="0">
                <a:solidFill>
                  <a:prstClr val="black"/>
                </a:solidFill>
              </a:rPr>
              <a:t>サービス提供体制強化加算</a:t>
            </a:r>
            <a:r>
              <a:rPr lang="en-US" altLang="ja-JP" sz="2000" dirty="0" smtClean="0">
                <a:solidFill>
                  <a:prstClr val="black"/>
                </a:solidFill>
              </a:rPr>
              <a:t>(Ⅱ)】</a:t>
            </a:r>
            <a:r>
              <a:rPr lang="ja-JP" altLang="en-US" sz="2000" dirty="0" smtClean="0">
                <a:solidFill>
                  <a:prstClr val="black"/>
                </a:solidFill>
              </a:rPr>
              <a:t>　　</a:t>
            </a:r>
            <a:r>
              <a:rPr lang="en-US" altLang="ja-JP" sz="2000" dirty="0" smtClean="0">
                <a:solidFill>
                  <a:prstClr val="black"/>
                </a:solidFill>
              </a:rPr>
              <a:t>18</a:t>
            </a:r>
            <a:r>
              <a:rPr lang="ja-JP" altLang="en-US" sz="2000" dirty="0" smtClean="0">
                <a:solidFill>
                  <a:prstClr val="black"/>
                </a:solidFill>
              </a:rPr>
              <a:t>単位／回</a:t>
            </a:r>
            <a:endParaRPr lang="en-US" altLang="ja-JP" sz="2000" dirty="0" smtClean="0">
              <a:solidFill>
                <a:prstClr val="black"/>
              </a:solidFill>
            </a:endParaRPr>
          </a:p>
          <a:p>
            <a:pPr marL="357188" lvl="0" indent="-85725"/>
            <a:r>
              <a:rPr lang="ja-JP" altLang="en-US" sz="2000" dirty="0" smtClean="0">
                <a:solidFill>
                  <a:prstClr val="black"/>
                </a:solidFill>
              </a:rPr>
              <a:t>事業所</a:t>
            </a:r>
            <a:r>
              <a:rPr lang="ja-JP" altLang="en-US" sz="2000" dirty="0">
                <a:solidFill>
                  <a:prstClr val="black"/>
                </a:solidFill>
              </a:rPr>
              <a:t>の介護職員の総数のうち、介護福祉士の占める割合</a:t>
            </a:r>
            <a:r>
              <a:rPr lang="ja-JP" altLang="en-US" sz="2000" dirty="0" smtClean="0">
                <a:solidFill>
                  <a:prstClr val="black"/>
                </a:solidFill>
              </a:rPr>
              <a:t>が</a:t>
            </a:r>
            <a:r>
              <a:rPr lang="en-US" altLang="ja-JP" sz="2000" dirty="0" smtClean="0">
                <a:solidFill>
                  <a:prstClr val="black"/>
                </a:solidFill>
              </a:rPr>
              <a:t>100</a:t>
            </a:r>
            <a:r>
              <a:rPr lang="ja-JP" altLang="en-US" sz="2000" dirty="0" smtClean="0">
                <a:solidFill>
                  <a:prstClr val="black"/>
                </a:solidFill>
              </a:rPr>
              <a:t>分の</a:t>
            </a:r>
            <a:r>
              <a:rPr lang="en-US" altLang="ja-JP" sz="2000" dirty="0" smtClean="0">
                <a:solidFill>
                  <a:prstClr val="black"/>
                </a:solidFill>
              </a:rPr>
              <a:t>50</a:t>
            </a:r>
            <a:r>
              <a:rPr lang="ja-JP" altLang="en-US" sz="2000" dirty="0" smtClean="0">
                <a:solidFill>
                  <a:prstClr val="black"/>
                </a:solidFill>
              </a:rPr>
              <a:t>以上。</a:t>
            </a:r>
            <a:endParaRPr lang="en-US" altLang="ja-JP" sz="2000" dirty="0" smtClean="0">
              <a:solidFill>
                <a:prstClr val="black"/>
              </a:solidFill>
            </a:endParaRPr>
          </a:p>
          <a:p>
            <a:pPr lvl="0"/>
            <a:endParaRPr lang="en-US" altLang="ja-JP" sz="500" dirty="0" smtClean="0">
              <a:solidFill>
                <a:prstClr val="black"/>
              </a:solidFill>
            </a:endParaRPr>
          </a:p>
          <a:p>
            <a:pPr lvl="0"/>
            <a:r>
              <a:rPr lang="en-US" altLang="ja-JP" sz="2000" dirty="0" smtClean="0">
                <a:solidFill>
                  <a:prstClr val="black"/>
                </a:solidFill>
              </a:rPr>
              <a:t>【</a:t>
            </a:r>
            <a:r>
              <a:rPr lang="ja-JP" altLang="en-US" sz="2000" dirty="0">
                <a:solidFill>
                  <a:prstClr val="black"/>
                </a:solidFill>
              </a:rPr>
              <a:t>サービス提供体制強化加算</a:t>
            </a:r>
            <a:r>
              <a:rPr lang="en-US" altLang="ja-JP" sz="2000" dirty="0">
                <a:solidFill>
                  <a:prstClr val="black"/>
                </a:solidFill>
              </a:rPr>
              <a:t>(Ⅲ)】</a:t>
            </a:r>
            <a:r>
              <a:rPr lang="ja-JP" altLang="en-US" sz="2000" dirty="0">
                <a:solidFill>
                  <a:prstClr val="black"/>
                </a:solidFill>
              </a:rPr>
              <a:t>　　  </a:t>
            </a:r>
            <a:r>
              <a:rPr lang="en-US" altLang="ja-JP" sz="2000" dirty="0">
                <a:solidFill>
                  <a:prstClr val="black"/>
                </a:solidFill>
              </a:rPr>
              <a:t>6</a:t>
            </a:r>
            <a:r>
              <a:rPr lang="ja-JP" altLang="en-US" sz="2000" dirty="0">
                <a:solidFill>
                  <a:prstClr val="black"/>
                </a:solidFill>
              </a:rPr>
              <a:t>単位／回</a:t>
            </a:r>
            <a:endParaRPr lang="en-US" altLang="ja-JP" sz="2000" dirty="0">
              <a:solidFill>
                <a:prstClr val="black"/>
              </a:solidFill>
            </a:endParaRPr>
          </a:p>
          <a:p>
            <a:pPr marL="185738" lvl="0" indent="85725"/>
            <a:r>
              <a:rPr lang="ja-JP" altLang="en-US" sz="2000" dirty="0">
                <a:solidFill>
                  <a:prstClr val="black"/>
                </a:solidFill>
              </a:rPr>
              <a:t>次のいずれかに適合すること。</a:t>
            </a:r>
          </a:p>
          <a:p>
            <a:pPr marL="623888" lvl="0" indent="-271463"/>
            <a:r>
              <a:rPr lang="en-US" altLang="ja-JP" sz="2000" dirty="0">
                <a:solidFill>
                  <a:prstClr val="black"/>
                </a:solidFill>
              </a:rPr>
              <a:t>ⅰ</a:t>
            </a:r>
            <a:r>
              <a:rPr lang="ja-JP" altLang="en-US" sz="2000" dirty="0">
                <a:solidFill>
                  <a:prstClr val="black"/>
                </a:solidFill>
              </a:rPr>
              <a:t>）事業所の介護職員の総数のうち、介護福祉士の占める割合</a:t>
            </a:r>
            <a:r>
              <a:rPr lang="ja-JP" altLang="en-US" sz="2000" dirty="0" smtClean="0">
                <a:solidFill>
                  <a:prstClr val="black"/>
                </a:solidFill>
              </a:rPr>
              <a:t>が</a:t>
            </a:r>
            <a:r>
              <a:rPr lang="en-US" altLang="ja-JP" sz="2000" dirty="0" smtClean="0">
                <a:solidFill>
                  <a:prstClr val="black"/>
                </a:solidFill>
              </a:rPr>
              <a:t>100</a:t>
            </a:r>
            <a:r>
              <a:rPr lang="ja-JP" altLang="en-US" sz="2000" dirty="0" smtClean="0">
                <a:solidFill>
                  <a:prstClr val="black"/>
                </a:solidFill>
              </a:rPr>
              <a:t>分の</a:t>
            </a:r>
            <a:r>
              <a:rPr lang="en-US" altLang="ja-JP" sz="2000" dirty="0" smtClean="0">
                <a:solidFill>
                  <a:prstClr val="black"/>
                </a:solidFill>
              </a:rPr>
              <a:t>40</a:t>
            </a:r>
            <a:r>
              <a:rPr lang="ja-JP" altLang="en-US" sz="2000" dirty="0" smtClean="0">
                <a:solidFill>
                  <a:prstClr val="black"/>
                </a:solidFill>
              </a:rPr>
              <a:t>以上</a:t>
            </a:r>
            <a:r>
              <a:rPr lang="ja-JP" altLang="en-US" sz="2000" dirty="0">
                <a:solidFill>
                  <a:prstClr val="black"/>
                </a:solidFill>
              </a:rPr>
              <a:t>である。</a:t>
            </a:r>
          </a:p>
          <a:p>
            <a:pPr marL="623888" lvl="0" indent="-271463"/>
            <a:r>
              <a:rPr lang="en-US" altLang="ja-JP" sz="2000" dirty="0">
                <a:solidFill>
                  <a:prstClr val="black"/>
                </a:solidFill>
              </a:rPr>
              <a:t>ⅱ</a:t>
            </a:r>
            <a:r>
              <a:rPr lang="ja-JP" altLang="en-US" sz="2000" dirty="0">
                <a:solidFill>
                  <a:prstClr val="black"/>
                </a:solidFill>
              </a:rPr>
              <a:t>）サービスを利用者に直接提供する</a:t>
            </a:r>
            <a:r>
              <a:rPr lang="ja-JP" altLang="en-US" sz="2000" dirty="0" smtClean="0">
                <a:solidFill>
                  <a:prstClr val="black"/>
                </a:solidFill>
              </a:rPr>
              <a:t>職員</a:t>
            </a:r>
            <a:r>
              <a:rPr lang="ja-JP" altLang="en-US" sz="2000" dirty="0">
                <a:solidFill>
                  <a:prstClr val="black"/>
                </a:solidFill>
              </a:rPr>
              <a:t>の総数</a:t>
            </a:r>
            <a:r>
              <a:rPr lang="ja-JP" altLang="en-US" sz="2000" dirty="0" smtClean="0">
                <a:solidFill>
                  <a:prstClr val="black"/>
                </a:solidFill>
              </a:rPr>
              <a:t>（</a:t>
            </a:r>
            <a:r>
              <a:rPr lang="ja-JP" altLang="en-US" sz="2000" dirty="0">
                <a:solidFill>
                  <a:prstClr val="black"/>
                </a:solidFill>
              </a:rPr>
              <a:t>共用型指定認知症対応型通所介護</a:t>
            </a:r>
            <a:r>
              <a:rPr lang="ja-JP" altLang="en-US" sz="2000" dirty="0" smtClean="0">
                <a:solidFill>
                  <a:prstClr val="black"/>
                </a:solidFill>
              </a:rPr>
              <a:t>事業所等にあって</a:t>
            </a:r>
            <a:r>
              <a:rPr lang="ja-JP" altLang="en-US" sz="2000" dirty="0">
                <a:solidFill>
                  <a:prstClr val="black"/>
                </a:solidFill>
              </a:rPr>
              <a:t>は、設備を共用する指定認知症対応型共同生活介護事業所等</a:t>
            </a:r>
            <a:r>
              <a:rPr lang="ja-JP" altLang="en-US" sz="2000" dirty="0" smtClean="0">
                <a:solidFill>
                  <a:prstClr val="black"/>
                </a:solidFill>
              </a:rPr>
              <a:t>の当該サービスを直接提供する職員の総数を</a:t>
            </a:r>
            <a:r>
              <a:rPr lang="ja-JP" altLang="en-US" sz="2000" dirty="0">
                <a:solidFill>
                  <a:prstClr val="black"/>
                </a:solidFill>
              </a:rPr>
              <a:t>含む</a:t>
            </a:r>
            <a:r>
              <a:rPr lang="ja-JP" altLang="en-US" sz="2000" dirty="0" smtClean="0">
                <a:solidFill>
                  <a:prstClr val="black"/>
                </a:solidFill>
              </a:rPr>
              <a:t>。）のうち、勤続</a:t>
            </a:r>
            <a:r>
              <a:rPr lang="ja-JP" altLang="en-US" sz="2000" dirty="0">
                <a:solidFill>
                  <a:prstClr val="black"/>
                </a:solidFill>
              </a:rPr>
              <a:t>年数</a:t>
            </a:r>
            <a:r>
              <a:rPr lang="en-US" altLang="ja-JP" sz="2000" dirty="0">
                <a:solidFill>
                  <a:prstClr val="black"/>
                </a:solidFill>
              </a:rPr>
              <a:t>7</a:t>
            </a:r>
            <a:r>
              <a:rPr lang="ja-JP" altLang="en-US" sz="2000" dirty="0">
                <a:solidFill>
                  <a:prstClr val="black"/>
                </a:solidFill>
              </a:rPr>
              <a:t>年以上の者の占める割合</a:t>
            </a:r>
            <a:r>
              <a:rPr lang="ja-JP" altLang="en-US" sz="2000" dirty="0" smtClean="0">
                <a:solidFill>
                  <a:prstClr val="black"/>
                </a:solidFill>
              </a:rPr>
              <a:t>が</a:t>
            </a:r>
            <a:r>
              <a:rPr lang="en-US" altLang="ja-JP" sz="2000" dirty="0" smtClean="0">
                <a:solidFill>
                  <a:prstClr val="black"/>
                </a:solidFill>
              </a:rPr>
              <a:t>100</a:t>
            </a:r>
            <a:r>
              <a:rPr lang="ja-JP" altLang="en-US" sz="2000" dirty="0" smtClean="0">
                <a:solidFill>
                  <a:prstClr val="black"/>
                </a:solidFill>
              </a:rPr>
              <a:t>分の</a:t>
            </a:r>
            <a:r>
              <a:rPr lang="en-US" altLang="ja-JP" sz="2000" dirty="0" smtClean="0">
                <a:solidFill>
                  <a:prstClr val="black"/>
                </a:solidFill>
              </a:rPr>
              <a:t>30</a:t>
            </a:r>
            <a:r>
              <a:rPr lang="ja-JP" altLang="en-US" sz="2000" dirty="0" smtClean="0">
                <a:solidFill>
                  <a:prstClr val="black"/>
                </a:solidFill>
              </a:rPr>
              <a:t>以上</a:t>
            </a:r>
            <a:endParaRPr lang="en-US" altLang="ja-JP" sz="300" dirty="0">
              <a:solidFill>
                <a:prstClr val="black"/>
              </a:solidFill>
            </a:endParaRPr>
          </a:p>
        </p:txBody>
      </p:sp>
      <p:sp>
        <p:nvSpPr>
          <p:cNvPr id="4" name="正方形/長方形 3"/>
          <p:cNvSpPr/>
          <p:nvPr/>
        </p:nvSpPr>
        <p:spPr>
          <a:xfrm>
            <a:off x="105207" y="4380916"/>
            <a:ext cx="11953875" cy="688256"/>
          </a:xfrm>
          <a:prstGeom prst="rect">
            <a:avLst/>
          </a:prstGeom>
          <a:ln w="6350">
            <a:solidFill>
              <a:schemeClr val="tx1"/>
            </a:solidFill>
            <a:prstDash val="sysDot"/>
          </a:ln>
        </p:spPr>
        <p:txBody>
          <a:bodyPr wrap="square" tIns="72000" bIns="0" anchor="ctr" anchorCtr="0">
            <a:spAutoFit/>
          </a:bodyPr>
          <a:lstStyle/>
          <a:p>
            <a:r>
              <a:rPr lang="en-US" altLang="ja-JP" sz="2000" dirty="0" smtClean="0"/>
              <a:t>【</a:t>
            </a:r>
            <a:r>
              <a:rPr lang="ja-JP" altLang="en-US" sz="2000" dirty="0" smtClean="0"/>
              <a:t>サービス</a:t>
            </a:r>
            <a:r>
              <a:rPr lang="ja-JP" altLang="en-US" sz="2000" dirty="0"/>
              <a:t>を利用者に直接提供する</a:t>
            </a:r>
            <a:r>
              <a:rPr lang="ja-JP" altLang="en-US" sz="2000" dirty="0" smtClean="0"/>
              <a:t>職員</a:t>
            </a:r>
            <a:r>
              <a:rPr lang="en-US" altLang="ja-JP" sz="2000" dirty="0" smtClean="0"/>
              <a:t>】</a:t>
            </a:r>
          </a:p>
          <a:p>
            <a:pPr marL="271463"/>
            <a:r>
              <a:rPr lang="ja-JP" altLang="en-US" sz="2000" dirty="0"/>
              <a:t>生活</a:t>
            </a:r>
            <a:r>
              <a:rPr lang="ja-JP" altLang="en-US" sz="2000" dirty="0" smtClean="0"/>
              <a:t>相談員、看護職員、介護職員又や機能訓練指導員として勤務を行う職員</a:t>
            </a:r>
            <a:endParaRPr lang="ja-JP" altLang="en-US" sz="2000" dirty="0"/>
          </a:p>
        </p:txBody>
      </p:sp>
      <p:sp>
        <p:nvSpPr>
          <p:cNvPr id="5" name="正方形/長方形 4"/>
          <p:cNvSpPr/>
          <p:nvPr/>
        </p:nvSpPr>
        <p:spPr>
          <a:xfrm>
            <a:off x="105208" y="5135577"/>
            <a:ext cx="11953875" cy="1611586"/>
          </a:xfrm>
          <a:prstGeom prst="rect">
            <a:avLst/>
          </a:prstGeom>
          <a:ln w="6350">
            <a:solidFill>
              <a:schemeClr val="tx1"/>
            </a:solidFill>
            <a:prstDash val="sysDot"/>
          </a:ln>
        </p:spPr>
        <p:txBody>
          <a:bodyPr wrap="square" tIns="72000" bIns="0" anchor="ctr" anchorCtr="0">
            <a:spAutoFit/>
          </a:bodyPr>
          <a:lstStyle/>
          <a:p>
            <a:pPr marL="185738" indent="-185738"/>
            <a:r>
              <a:rPr lang="en-US" altLang="ja-JP" sz="2000" dirty="0" smtClean="0"/>
              <a:t>【</a:t>
            </a:r>
            <a:r>
              <a:rPr lang="ja-JP" altLang="en-US" sz="2000" dirty="0" smtClean="0"/>
              <a:t>職員</a:t>
            </a:r>
            <a:r>
              <a:rPr lang="ja-JP" altLang="en-US" sz="2000" dirty="0"/>
              <a:t>の割合の</a:t>
            </a:r>
            <a:r>
              <a:rPr lang="ja-JP" altLang="en-US" sz="2000" dirty="0" smtClean="0"/>
              <a:t>算出</a:t>
            </a:r>
            <a:r>
              <a:rPr lang="en-US" altLang="ja-JP" sz="2000" dirty="0" smtClean="0"/>
              <a:t>】…</a:t>
            </a:r>
            <a:r>
              <a:rPr lang="ja-JP" altLang="en-US" sz="2000" dirty="0" smtClean="0"/>
              <a:t>常勤</a:t>
            </a:r>
            <a:r>
              <a:rPr lang="ja-JP" altLang="en-US" sz="2000" dirty="0"/>
              <a:t>換算方法により算出した前年度</a:t>
            </a:r>
            <a:r>
              <a:rPr lang="en-US" altLang="ja-JP" sz="2000" dirty="0"/>
              <a:t>(3</a:t>
            </a:r>
            <a:r>
              <a:rPr lang="ja-JP" altLang="en-US" sz="2000" dirty="0"/>
              <a:t>月を除く</a:t>
            </a:r>
            <a:r>
              <a:rPr lang="en-US" altLang="ja-JP" sz="2000" dirty="0"/>
              <a:t>)</a:t>
            </a:r>
            <a:r>
              <a:rPr lang="ja-JP" altLang="en-US" sz="2000" dirty="0"/>
              <a:t>の平均を用いる。</a:t>
            </a:r>
            <a:endParaRPr lang="en-US" altLang="ja-JP" sz="2000" dirty="0"/>
          </a:p>
          <a:p>
            <a:pPr marL="185738" indent="-185738"/>
            <a:r>
              <a:rPr lang="en-US" altLang="ja-JP" sz="2000" dirty="0" smtClean="0"/>
              <a:t>【</a:t>
            </a:r>
            <a:r>
              <a:rPr lang="ja-JP" altLang="en-US" sz="2000" dirty="0" smtClean="0"/>
              <a:t>介護福祉士</a:t>
            </a:r>
            <a:r>
              <a:rPr lang="en-US" altLang="ja-JP" sz="2000" dirty="0" smtClean="0"/>
              <a:t>】…</a:t>
            </a:r>
            <a:r>
              <a:rPr lang="ja-JP" altLang="en-US" sz="2000" dirty="0" smtClean="0"/>
              <a:t>各月</a:t>
            </a:r>
            <a:r>
              <a:rPr lang="ja-JP" altLang="en-US" sz="2000" dirty="0"/>
              <a:t>の前月の末時点で資格を取得している者。</a:t>
            </a:r>
            <a:endParaRPr lang="en-US" altLang="ja-JP" sz="2000" dirty="0"/>
          </a:p>
          <a:p>
            <a:pPr marL="185738" indent="-185738"/>
            <a:r>
              <a:rPr lang="en-US" altLang="ja-JP" sz="2000" dirty="0" smtClean="0"/>
              <a:t>【</a:t>
            </a:r>
            <a:r>
              <a:rPr lang="ja-JP" altLang="en-US" sz="2000" dirty="0" smtClean="0"/>
              <a:t>勤続</a:t>
            </a:r>
            <a:r>
              <a:rPr lang="ja-JP" altLang="en-US" sz="2000" dirty="0"/>
              <a:t>年数（各月の前月の末時点）の</a:t>
            </a:r>
            <a:r>
              <a:rPr lang="ja-JP" altLang="en-US" sz="2000" dirty="0" smtClean="0"/>
              <a:t>算定</a:t>
            </a:r>
            <a:r>
              <a:rPr lang="en-US" altLang="ja-JP" sz="2000" dirty="0" smtClean="0"/>
              <a:t>】</a:t>
            </a:r>
          </a:p>
          <a:p>
            <a:pPr marL="185738" indent="85725"/>
            <a:r>
              <a:rPr lang="ja-JP" altLang="en-US" sz="2000" spc="-10" dirty="0" smtClean="0"/>
              <a:t>当該</a:t>
            </a:r>
            <a:r>
              <a:rPr lang="ja-JP" altLang="en-US" sz="2000" spc="-10" dirty="0"/>
              <a:t>事業所における勤続年数に加え、同一</a:t>
            </a:r>
            <a:r>
              <a:rPr lang="ja-JP" altLang="en-US" sz="2000" spc="-10" dirty="0" smtClean="0"/>
              <a:t>法人等の</a:t>
            </a:r>
            <a:r>
              <a:rPr lang="ja-JP" altLang="en-US" sz="2000" spc="-10" dirty="0"/>
              <a:t>経営する他の介護サービス事業所、病院、社会福祉施設等においてサービスを利用者に直接提供する職員として勤務した年数を含めることができる。</a:t>
            </a:r>
          </a:p>
        </p:txBody>
      </p:sp>
    </p:spTree>
    <p:extLst>
      <p:ext uri="{BB962C8B-B14F-4D97-AF65-F5344CB8AC3E}">
        <p14:creationId xmlns:p14="http://schemas.microsoft.com/office/powerpoint/2010/main" val="10616386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9263" y="6492875"/>
            <a:ext cx="2743200" cy="365125"/>
          </a:xfrm>
        </p:spPr>
        <p:txBody>
          <a:bodyPr/>
          <a:lstStyle/>
          <a:p>
            <a:fld id="{41D9830F-53EB-46B6-9EC0-C4C68F82A889}" type="slidenum">
              <a:rPr kumimoji="1" lang="ja-JP" altLang="en-US" smtClean="0"/>
              <a:t>91</a:t>
            </a:fld>
            <a:endParaRPr kumimoji="1" lang="ja-JP" altLang="en-US" dirty="0"/>
          </a:p>
        </p:txBody>
      </p:sp>
      <p:sp>
        <p:nvSpPr>
          <p:cNvPr id="3" name="正方形/長方形 2"/>
          <p:cNvSpPr/>
          <p:nvPr/>
        </p:nvSpPr>
        <p:spPr>
          <a:xfrm>
            <a:off x="0" y="0"/>
            <a:ext cx="12192000" cy="7017306"/>
          </a:xfrm>
          <a:prstGeom prst="rect">
            <a:avLst/>
          </a:prstGeom>
        </p:spPr>
        <p:txBody>
          <a:bodyPr wrap="square">
            <a:spAutoFit/>
          </a:bodyPr>
          <a:lstStyle/>
          <a:p>
            <a:r>
              <a:rPr lang="ja-JP" altLang="en-US" sz="2000" b="1" dirty="0" smtClean="0"/>
              <a:t>（１３）介護職員等処遇改善加算　</a:t>
            </a:r>
            <a:r>
              <a:rPr lang="en-US" altLang="ja-JP" sz="2000" dirty="0" smtClean="0"/>
              <a:t>※</a:t>
            </a:r>
            <a:r>
              <a:rPr lang="ja-JP" altLang="en-US" sz="2000" dirty="0" smtClean="0"/>
              <a:t>体制届が必要</a:t>
            </a:r>
            <a:endParaRPr lang="en-US" altLang="ja-JP" sz="2000" dirty="0" smtClean="0"/>
          </a:p>
          <a:p>
            <a:endParaRPr lang="en-US" altLang="ja-JP" sz="2000" b="1" dirty="0"/>
          </a:p>
          <a:p>
            <a:endParaRPr lang="en-US" altLang="ja-JP" sz="2000" b="1" dirty="0" smtClean="0"/>
          </a:p>
          <a:p>
            <a:endParaRPr lang="en-US" altLang="ja-JP" sz="2000" b="1" dirty="0"/>
          </a:p>
          <a:p>
            <a:endParaRPr lang="en-US" altLang="ja-JP" sz="2000" b="1" dirty="0" smtClean="0"/>
          </a:p>
          <a:p>
            <a:endParaRPr lang="en-US" altLang="ja-JP" sz="2000" b="1" dirty="0"/>
          </a:p>
          <a:p>
            <a:endParaRPr lang="en-US" altLang="ja-JP" sz="2000" b="1" dirty="0" smtClean="0"/>
          </a:p>
          <a:p>
            <a:endParaRPr lang="en-US" altLang="ja-JP" sz="1400" b="1" dirty="0"/>
          </a:p>
          <a:p>
            <a:endParaRPr lang="en-US" altLang="ja-JP" sz="800" b="1" dirty="0" smtClean="0"/>
          </a:p>
          <a:p>
            <a:r>
              <a:rPr lang="en-US" altLang="ja-JP" sz="2000" dirty="0" smtClean="0"/>
              <a:t>【</a:t>
            </a:r>
            <a:r>
              <a:rPr lang="ja-JP" altLang="en-US" sz="2000" dirty="0" smtClean="0"/>
              <a:t>基本的考え方</a:t>
            </a:r>
            <a:r>
              <a:rPr lang="en-US" altLang="ja-JP" sz="2000" dirty="0" smtClean="0"/>
              <a:t>】</a:t>
            </a:r>
          </a:p>
          <a:p>
            <a:pPr marL="357188" indent="-171450"/>
            <a:r>
              <a:rPr lang="ja-JP" altLang="en-US" sz="2000" dirty="0" smtClean="0"/>
              <a:t>① 処遇改善加算の算定額に相当する介護職員その他の職員の賃金（基本給、手当、賞与等（退職手当を除く）を含む）の改善（以下「賃金改善」といい、当該賃金改善に伴う法定福利費等の事業主負担の増加分を含むことができる。）を実施しなければならない。</a:t>
            </a:r>
            <a:endParaRPr lang="en-US" altLang="ja-JP" sz="2000" dirty="0" smtClean="0"/>
          </a:p>
          <a:p>
            <a:pPr marL="357188" indent="-171450"/>
            <a:r>
              <a:rPr lang="ja-JP" altLang="en-US" sz="2000" dirty="0" smtClean="0"/>
              <a:t>② 賃金改善は、基本給、手当、賞与等のうち対象とする項目を特定したうえで行う。</a:t>
            </a:r>
            <a:endParaRPr lang="en-US" altLang="ja-JP" sz="2000" dirty="0" smtClean="0"/>
          </a:p>
          <a:p>
            <a:pPr marL="357188" indent="-171450"/>
            <a:r>
              <a:rPr lang="ja-JP" altLang="en-US" sz="2000" dirty="0"/>
              <a:t>　</a:t>
            </a:r>
            <a:r>
              <a:rPr lang="en-US" altLang="ja-JP" sz="2000" dirty="0" smtClean="0"/>
              <a:t>※ </a:t>
            </a:r>
            <a:r>
              <a:rPr lang="ja-JP" altLang="en-US" sz="2000" dirty="0" smtClean="0"/>
              <a:t>原則として、賃金水準を低下させてはならない。</a:t>
            </a:r>
            <a:endParaRPr lang="en-US" altLang="ja-JP" sz="2000" dirty="0"/>
          </a:p>
          <a:p>
            <a:pPr marL="357188" indent="-171450"/>
            <a:r>
              <a:rPr lang="ja-JP" altLang="en-US" sz="2000" dirty="0" smtClean="0"/>
              <a:t>③ 加算を用いて行う賃金改善における職員間の賃金配分については、介護職員への配分を基本とし、特に経験・技能のある介護職員（介護</a:t>
            </a:r>
            <a:r>
              <a:rPr lang="ja-JP" altLang="en-US" sz="2000" dirty="0"/>
              <a:t>福祉士の資格を有するとともに、所属する法人等における勤続</a:t>
            </a:r>
            <a:r>
              <a:rPr lang="ja-JP" altLang="en-US" sz="2000" dirty="0" smtClean="0"/>
              <a:t>年数</a:t>
            </a:r>
            <a:r>
              <a:rPr lang="en-US" altLang="ja-JP" sz="2000" dirty="0" smtClean="0"/>
              <a:t>10</a:t>
            </a:r>
            <a:r>
              <a:rPr lang="ja-JP" altLang="en-US" sz="2000" dirty="0" smtClean="0"/>
              <a:t>年</a:t>
            </a:r>
            <a:r>
              <a:rPr lang="ja-JP" altLang="en-US" sz="2000" dirty="0"/>
              <a:t>以上の介護職員を基本としつつ、他の法人における経験や、当該</a:t>
            </a:r>
            <a:r>
              <a:rPr lang="ja-JP" altLang="en-US" sz="2000" dirty="0" smtClean="0"/>
              <a:t>職員</a:t>
            </a:r>
            <a:r>
              <a:rPr lang="ja-JP" altLang="en-US" sz="2000" dirty="0"/>
              <a:t>の業務や技能等を踏まえ、各事業者の裁量で設定</a:t>
            </a:r>
            <a:r>
              <a:rPr lang="ja-JP" altLang="en-US" sz="2000" dirty="0" smtClean="0"/>
              <a:t>する。</a:t>
            </a:r>
            <a:r>
              <a:rPr lang="ja-JP" altLang="en-US" sz="2000" dirty="0"/>
              <a:t>以下</a:t>
            </a:r>
            <a:r>
              <a:rPr lang="ja-JP" altLang="en-US" sz="2000" dirty="0" smtClean="0"/>
              <a:t>同じ）</a:t>
            </a:r>
            <a:r>
              <a:rPr lang="ja-JP" altLang="en-US" sz="2000" dirty="0"/>
              <a:t>に重点的に配分することとするが</a:t>
            </a:r>
            <a:r>
              <a:rPr lang="ja-JP" altLang="en-US" sz="2000" dirty="0" smtClean="0"/>
              <a:t>、事</a:t>
            </a:r>
            <a:r>
              <a:rPr lang="ja-JP" altLang="en-US" sz="2000" dirty="0"/>
              <a:t>業者等の判断に</a:t>
            </a:r>
            <a:r>
              <a:rPr lang="ja-JP" altLang="en-US" sz="2000" dirty="0" smtClean="0"/>
              <a:t>より</a:t>
            </a:r>
            <a:r>
              <a:rPr lang="ja-JP" altLang="en-US" sz="2000" dirty="0"/>
              <a:t>、介護職員以外の職種への配分も含め、事業所内で柔軟な配分を</a:t>
            </a:r>
            <a:r>
              <a:rPr lang="ja-JP" altLang="en-US" sz="2000" dirty="0" smtClean="0"/>
              <a:t>認める。</a:t>
            </a:r>
            <a:endParaRPr lang="en-US" altLang="ja-JP" sz="2000" dirty="0" smtClean="0"/>
          </a:p>
          <a:p>
            <a:pPr marL="628650" indent="-171450"/>
            <a:r>
              <a:rPr lang="en-US" altLang="ja-JP" sz="2000" dirty="0" smtClean="0"/>
              <a:t>※ </a:t>
            </a:r>
            <a:r>
              <a:rPr lang="ja-JP" altLang="en-US" sz="2000" dirty="0" smtClean="0"/>
              <a:t>例えば</a:t>
            </a:r>
            <a:r>
              <a:rPr lang="ja-JP" altLang="en-US" sz="2000" dirty="0"/>
              <a:t>、一部の職員に加算を原資とする賃金改善を</a:t>
            </a:r>
            <a:r>
              <a:rPr lang="ja-JP" altLang="en-US" sz="2000" dirty="0" smtClean="0"/>
              <a:t>集中させる</a:t>
            </a:r>
            <a:r>
              <a:rPr lang="ja-JP" altLang="en-US" sz="2000" dirty="0"/>
              <a:t>ことや、同一法人内の一部の事業所のみに賃金改善を集中させる</a:t>
            </a:r>
            <a:r>
              <a:rPr lang="ja-JP" altLang="en-US" sz="2000" dirty="0" smtClean="0"/>
              <a:t>こと</a:t>
            </a:r>
            <a:r>
              <a:rPr lang="ja-JP" altLang="en-US" sz="2000" dirty="0"/>
              <a:t>など、職務の内容や勤務の実態に見合わない著しく偏った配分は</a:t>
            </a:r>
            <a:r>
              <a:rPr lang="ja-JP" altLang="en-US" sz="2000" dirty="0" smtClean="0"/>
              <a:t>行わな</a:t>
            </a:r>
            <a:r>
              <a:rPr lang="ja-JP" altLang="en-US" dirty="0" smtClean="0"/>
              <a:t>い</a:t>
            </a:r>
            <a:r>
              <a:rPr lang="ja-JP" altLang="en-US" dirty="0"/>
              <a:t>こと。</a:t>
            </a:r>
            <a:endParaRPr lang="ja-JP" altLang="en-US" sz="2000" dirty="0"/>
          </a:p>
        </p:txBody>
      </p:sp>
      <p:graphicFrame>
        <p:nvGraphicFramePr>
          <p:cNvPr id="4" name="表 3"/>
          <p:cNvGraphicFramePr>
            <a:graphicFrameLocks noGrp="1"/>
          </p:cNvGraphicFramePr>
          <p:nvPr>
            <p:extLst>
              <p:ext uri="{D42A27DB-BD31-4B8C-83A1-F6EECF244321}">
                <p14:modId xmlns:p14="http://schemas.microsoft.com/office/powerpoint/2010/main" val="4224955535"/>
              </p:ext>
            </p:extLst>
          </p:nvPr>
        </p:nvGraphicFramePr>
        <p:xfrm>
          <a:off x="579436" y="437465"/>
          <a:ext cx="8883650" cy="1981200"/>
        </p:xfrm>
        <a:graphic>
          <a:graphicData uri="http://schemas.openxmlformats.org/drawingml/2006/table">
            <a:tbl>
              <a:tblPr firstRow="1" bandRow="1">
                <a:tableStyleId>{5C22544A-7EE6-4342-B048-85BDC9FD1C3A}</a:tableStyleId>
              </a:tblPr>
              <a:tblGrid>
                <a:gridCol w="3740150">
                  <a:extLst>
                    <a:ext uri="{9D8B030D-6E8A-4147-A177-3AD203B41FA5}">
                      <a16:colId xmlns:a16="http://schemas.microsoft.com/office/drawing/2014/main" val="715487939"/>
                    </a:ext>
                  </a:extLst>
                </a:gridCol>
                <a:gridCol w="3057525">
                  <a:extLst>
                    <a:ext uri="{9D8B030D-6E8A-4147-A177-3AD203B41FA5}">
                      <a16:colId xmlns:a16="http://schemas.microsoft.com/office/drawing/2014/main" val="1569460866"/>
                    </a:ext>
                  </a:extLst>
                </a:gridCol>
                <a:gridCol w="2085975">
                  <a:extLst>
                    <a:ext uri="{9D8B030D-6E8A-4147-A177-3AD203B41FA5}">
                      <a16:colId xmlns:a16="http://schemas.microsoft.com/office/drawing/2014/main" val="548120509"/>
                    </a:ext>
                  </a:extLst>
                </a:gridCol>
              </a:tblGrid>
              <a:tr h="370840">
                <a:tc>
                  <a:txBody>
                    <a:bodyPr/>
                    <a:lstStyle/>
                    <a:p>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0" dirty="0" smtClean="0">
                          <a:solidFill>
                            <a:schemeClr val="tx1"/>
                          </a:solidFill>
                        </a:rPr>
                        <a:t>加算率（％）</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5506158"/>
                  </a:ext>
                </a:extLst>
              </a:tr>
              <a:tr h="370840">
                <a:tc>
                  <a:txBody>
                    <a:bodyPr/>
                    <a:lstStyle/>
                    <a:p>
                      <a:r>
                        <a:rPr kumimoji="1" lang="ja-JP" altLang="en-US" sz="2000" dirty="0" smtClean="0"/>
                        <a:t>介護職員等処遇改善加算</a:t>
                      </a:r>
                      <a:r>
                        <a:rPr kumimoji="1" lang="en-US" altLang="ja-JP" sz="2000" dirty="0" smtClean="0"/>
                        <a:t>(Ⅰ)</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lgn="l"/>
                      <a:r>
                        <a:rPr kumimoji="1" lang="ja-JP" altLang="en-US" sz="2000" dirty="0" smtClean="0"/>
                        <a:t>基本サービス費に各種加算減算（処遇改善加算を除く）を加えた</a:t>
                      </a:r>
                      <a:r>
                        <a:rPr kumimoji="1" lang="en-US" altLang="ja-JP" sz="2000" dirty="0" smtClean="0"/>
                        <a:t>1</a:t>
                      </a:r>
                      <a:r>
                        <a:rPr kumimoji="1" lang="ja-JP" altLang="en-US" sz="2000" dirty="0" smtClean="0"/>
                        <a:t>月当たりの総単位数</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a:t>
                      </a:r>
                      <a:r>
                        <a:rPr kumimoji="1" lang="ja-JP" altLang="en-US" sz="2000" baseline="0" dirty="0" smtClean="0"/>
                        <a:t> </a:t>
                      </a:r>
                      <a:r>
                        <a:rPr kumimoji="1" lang="en-US" altLang="ja-JP" sz="2000" dirty="0" smtClean="0"/>
                        <a:t>18.1</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35518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(Ⅱ)</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 17.4</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381573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(Ⅲ)</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 15.0</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95961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(Ⅳ)</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smtClean="0"/>
                        <a:t>× 12.2</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5458373"/>
                  </a:ext>
                </a:extLst>
              </a:tr>
            </a:tbl>
          </a:graphicData>
        </a:graphic>
      </p:graphicFrame>
    </p:spTree>
    <p:extLst>
      <p:ext uri="{BB962C8B-B14F-4D97-AF65-F5344CB8AC3E}">
        <p14:creationId xmlns:p14="http://schemas.microsoft.com/office/powerpoint/2010/main" val="178923702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471055" y="498765"/>
            <a:ext cx="11402292" cy="5016758"/>
          </a:xfrm>
          <a:prstGeom prst="rect">
            <a:avLst/>
          </a:prstGeom>
          <a:noFill/>
        </p:spPr>
        <p:txBody>
          <a:bodyPr wrap="square" rtlCol="0">
            <a:spAutoFit/>
          </a:bodyPr>
          <a:lstStyle/>
          <a:p>
            <a:endParaRPr lang="en-US" altLang="ja-JP" sz="2000" dirty="0"/>
          </a:p>
          <a:p>
            <a:r>
              <a:rPr kumimoji="1" lang="ja-JP" altLang="en-US" sz="2000" dirty="0" smtClean="0"/>
              <a:t>この資料のほか、熊本県国民健康保険団体連合会の「介護給付費の請求及び介護サービス苦情相談」の資料もホームページに掲載していますので確認してください。</a:t>
            </a:r>
            <a:endParaRPr kumimoji="1" lang="en-US" altLang="ja-JP" sz="2000" dirty="0" smtClean="0"/>
          </a:p>
          <a:p>
            <a:endParaRPr lang="en-US" altLang="ja-JP" sz="2000" dirty="0"/>
          </a:p>
          <a:p>
            <a:endParaRPr lang="en-US" altLang="ja-JP" sz="2000" dirty="0" smtClean="0"/>
          </a:p>
          <a:p>
            <a:r>
              <a:rPr lang="ja-JP" altLang="en-US" sz="2000" dirty="0" smtClean="0"/>
              <a:t>すべての資料を確認した後、次ページの「令和７年度指定地域密着型サービス事業者等集団指導　確認報告書」</a:t>
            </a:r>
            <a:r>
              <a:rPr lang="ja-JP" altLang="en-US" sz="2000" dirty="0"/>
              <a:t>を菊陽町介護</a:t>
            </a:r>
            <a:r>
              <a:rPr lang="ja-JP" altLang="en-US" sz="2000" dirty="0" smtClean="0"/>
              <a:t>保険課へ、</a:t>
            </a:r>
            <a:endParaRPr lang="en-US" altLang="ja-JP" sz="2000" dirty="0" smtClean="0"/>
          </a:p>
          <a:p>
            <a:r>
              <a:rPr lang="ja-JP" altLang="en-US" sz="2000" dirty="0" smtClean="0"/>
              <a:t>　メール（</a:t>
            </a:r>
            <a:r>
              <a:rPr lang="en-US" altLang="ja-JP" u="sng" dirty="0" smtClean="0">
                <a:hlinkClick r:id="rId4"/>
              </a:rPr>
              <a:t>morishima@town.kikuyo.lg.jp</a:t>
            </a:r>
            <a:r>
              <a:rPr lang="ja-JP" altLang="en-US" u="sng" dirty="0" smtClean="0"/>
              <a:t>）　</a:t>
            </a:r>
            <a:r>
              <a:rPr lang="ja-JP" altLang="en-US" sz="2000" dirty="0" smtClean="0"/>
              <a:t>又は　</a:t>
            </a:r>
            <a:r>
              <a:rPr lang="en-US" altLang="ja-JP" sz="2000" dirty="0" smtClean="0"/>
              <a:t>FAX</a:t>
            </a:r>
            <a:r>
              <a:rPr lang="ja-JP" altLang="en-US" sz="2000" dirty="0" smtClean="0"/>
              <a:t>（</a:t>
            </a:r>
            <a:r>
              <a:rPr lang="en-US" altLang="ja-JP" sz="2000" dirty="0" smtClean="0"/>
              <a:t>096-232-6676</a:t>
            </a:r>
            <a:r>
              <a:rPr lang="ja-JP" altLang="en-US" sz="2000" dirty="0" smtClean="0"/>
              <a:t>）</a:t>
            </a:r>
            <a:endParaRPr lang="en-US" altLang="ja-JP" sz="2000" dirty="0" smtClean="0"/>
          </a:p>
          <a:p>
            <a:r>
              <a:rPr lang="ja-JP" altLang="en-US" sz="2000" dirty="0" err="1" smtClean="0"/>
              <a:t>で提</a:t>
            </a:r>
            <a:r>
              <a:rPr lang="ja-JP" altLang="en-US" sz="2000" dirty="0" smtClean="0"/>
              <a:t>出してください。</a:t>
            </a:r>
            <a:endParaRPr lang="en-US" altLang="ja-JP" sz="2000" dirty="0"/>
          </a:p>
          <a:p>
            <a:endParaRPr lang="en-US" altLang="ja-JP" sz="2000" dirty="0" smtClean="0"/>
          </a:p>
          <a:p>
            <a:r>
              <a:rPr lang="ja-JP" altLang="en-US" sz="2000" dirty="0" smtClean="0"/>
              <a:t>なお、介護</a:t>
            </a:r>
            <a:r>
              <a:rPr lang="ja-JP" altLang="en-US" sz="2000" dirty="0"/>
              <a:t>サービスに関するご質問がある場合は</a:t>
            </a:r>
            <a:r>
              <a:rPr lang="ja-JP" altLang="en-US" sz="2000" dirty="0" smtClean="0"/>
              <a:t>、質問票を</a:t>
            </a:r>
            <a:endParaRPr lang="en-US" altLang="ja-JP" sz="2000" dirty="0" smtClean="0"/>
          </a:p>
          <a:p>
            <a:r>
              <a:rPr lang="ja-JP" altLang="en-US" sz="2000" dirty="0" smtClean="0"/>
              <a:t>菊陽町ホームページ　</a:t>
            </a:r>
            <a:r>
              <a:rPr lang="en-US" altLang="ja-JP" sz="2000" dirty="0" smtClean="0">
                <a:hlinkClick r:id="rId5"/>
              </a:rPr>
              <a:t>https</a:t>
            </a:r>
            <a:r>
              <a:rPr lang="en-US" altLang="ja-JP" sz="2000" dirty="0">
                <a:hlinkClick r:id="rId5"/>
              </a:rPr>
              <a:t>://</a:t>
            </a:r>
            <a:r>
              <a:rPr lang="en-US" altLang="ja-JP" sz="2000" dirty="0" smtClean="0">
                <a:hlinkClick r:id="rId5"/>
              </a:rPr>
              <a:t>www.town.kikuyo.lg.jp/kiji0031783/index.html</a:t>
            </a:r>
            <a:endParaRPr lang="en-US" altLang="ja-JP" sz="2000" dirty="0" smtClean="0"/>
          </a:p>
          <a:p>
            <a:r>
              <a:rPr lang="ja-JP" altLang="en-US" sz="2000" dirty="0"/>
              <a:t>に掲載していますので、</a:t>
            </a:r>
            <a:r>
              <a:rPr lang="en-US" altLang="ja-JP" sz="2000" dirty="0"/>
              <a:t>FAX</a:t>
            </a:r>
            <a:r>
              <a:rPr lang="ja-JP" altLang="en-US" sz="2000" dirty="0" smtClean="0"/>
              <a:t>で送信</a:t>
            </a:r>
            <a:r>
              <a:rPr lang="ja-JP" altLang="en-US" sz="2000" dirty="0"/>
              <a:t>してください。</a:t>
            </a:r>
            <a:endParaRPr lang="en-US" altLang="ja-JP" sz="2000" dirty="0"/>
          </a:p>
          <a:p>
            <a:endParaRPr lang="en-US" altLang="ja-JP" sz="2000" dirty="0" smtClean="0"/>
          </a:p>
          <a:p>
            <a:pPr algn="ctr"/>
            <a:r>
              <a:rPr lang="ja-JP" altLang="en-US" sz="2000" dirty="0" smtClean="0"/>
              <a:t>これで介護</a:t>
            </a:r>
            <a:r>
              <a:rPr lang="ja-JP" altLang="en-US" sz="2000" dirty="0"/>
              <a:t>サービス事業者集団資料の説明を終わります。</a:t>
            </a:r>
            <a:endParaRPr lang="en-US" altLang="ja-JP" sz="2000" dirty="0"/>
          </a:p>
          <a:p>
            <a:pPr algn="ctr"/>
            <a:endParaRPr kumimoji="1" lang="ja-JP" altLang="en-US" sz="2000"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26406990"/>
      </p:ext>
    </p:extLst>
  </p:cSld>
  <p:clrMapOvr>
    <a:masterClrMapping/>
  </p:clrMapOvr>
  <mc:AlternateContent xmlns:mc="http://schemas.openxmlformats.org/markup-compatibility/2006" xmlns:p14="http://schemas.microsoft.com/office/powerpoint/2010/main">
    <mc:Choice Requires="p14">
      <p:transition spd="slow" p14:dur="2000" advTm="37082"/>
    </mc:Choice>
    <mc:Fallback xmlns="">
      <p:transition spd="slow" advTm="37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339279A-9CE5-4E47-B07B-F5EE1F1AD395}" type="slidenum">
              <a:rPr kumimoji="1" lang="ja-JP" altLang="en-US" smtClean="0"/>
              <a:t>93</a:t>
            </a:fld>
            <a:endParaRPr kumimoji="1" lang="ja-JP" altLang="en-US"/>
          </a:p>
        </p:txBody>
      </p:sp>
      <p:sp>
        <p:nvSpPr>
          <p:cNvPr id="3" name="正方形/長方形 2"/>
          <p:cNvSpPr/>
          <p:nvPr/>
        </p:nvSpPr>
        <p:spPr>
          <a:xfrm>
            <a:off x="2267230" y="0"/>
            <a:ext cx="8395854" cy="400110"/>
          </a:xfrm>
          <a:prstGeom prst="rect">
            <a:avLst/>
          </a:prstGeom>
        </p:spPr>
        <p:txBody>
          <a:bodyPr wrap="square">
            <a:spAutoFit/>
          </a:bodyPr>
          <a:lstStyle/>
          <a:p>
            <a:r>
              <a:rPr lang="ja-JP" altLang="en-US" sz="2000" b="1" dirty="0" smtClean="0"/>
              <a:t>令和７年度</a:t>
            </a:r>
            <a:r>
              <a:rPr lang="ja-JP" altLang="en-US" sz="2000" b="1" dirty="0"/>
              <a:t>指定地域密着型サービス事業者等集団指導　確認報告書</a:t>
            </a:r>
          </a:p>
        </p:txBody>
      </p:sp>
      <p:graphicFrame>
        <p:nvGraphicFramePr>
          <p:cNvPr id="6" name="表 5"/>
          <p:cNvGraphicFramePr>
            <a:graphicFrameLocks noGrp="1"/>
          </p:cNvGraphicFramePr>
          <p:nvPr>
            <p:extLst/>
          </p:nvPr>
        </p:nvGraphicFramePr>
        <p:xfrm>
          <a:off x="110612" y="400112"/>
          <a:ext cx="11931446" cy="2254180"/>
        </p:xfrm>
        <a:graphic>
          <a:graphicData uri="http://schemas.openxmlformats.org/drawingml/2006/table">
            <a:tbl>
              <a:tblPr firstRow="1" firstCol="1" bandRow="1">
                <a:tableStyleId>{5C22544A-7EE6-4342-B048-85BDC9FD1C3A}</a:tableStyleId>
              </a:tblPr>
              <a:tblGrid>
                <a:gridCol w="2303704">
                  <a:extLst>
                    <a:ext uri="{9D8B030D-6E8A-4147-A177-3AD203B41FA5}">
                      <a16:colId xmlns:a16="http://schemas.microsoft.com/office/drawing/2014/main" val="21674670"/>
                    </a:ext>
                  </a:extLst>
                </a:gridCol>
                <a:gridCol w="9627742">
                  <a:extLst>
                    <a:ext uri="{9D8B030D-6E8A-4147-A177-3AD203B41FA5}">
                      <a16:colId xmlns:a16="http://schemas.microsoft.com/office/drawing/2014/main" val="231793272"/>
                    </a:ext>
                  </a:extLst>
                </a:gridCol>
              </a:tblGrid>
              <a:tr h="450836">
                <a:tc>
                  <a:txBody>
                    <a:bodyPr/>
                    <a:lstStyle/>
                    <a:p>
                      <a:pPr algn="just">
                        <a:spcAft>
                          <a:spcPts val="0"/>
                        </a:spcAft>
                      </a:pPr>
                      <a:r>
                        <a:rPr lang="ja-JP" sz="1800" kern="100" baseline="0" dirty="0">
                          <a:solidFill>
                            <a:schemeClr val="tx1"/>
                          </a:solidFill>
                          <a:effectLst/>
                        </a:rPr>
                        <a:t>法人名</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0432771"/>
                  </a:ext>
                </a:extLst>
              </a:tr>
              <a:tr h="450836">
                <a:tc>
                  <a:txBody>
                    <a:bodyPr/>
                    <a:lstStyle/>
                    <a:p>
                      <a:pPr algn="just">
                        <a:spcAft>
                          <a:spcPts val="0"/>
                        </a:spcAft>
                      </a:pPr>
                      <a:r>
                        <a:rPr lang="ja-JP" sz="1800" kern="100" baseline="0" dirty="0">
                          <a:solidFill>
                            <a:schemeClr val="tx1"/>
                          </a:solidFill>
                          <a:effectLst/>
                        </a:rPr>
                        <a:t>サービス種別</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3585411"/>
                  </a:ext>
                </a:extLst>
              </a:tr>
              <a:tr h="450836">
                <a:tc>
                  <a:txBody>
                    <a:bodyPr/>
                    <a:lstStyle/>
                    <a:p>
                      <a:pPr algn="just">
                        <a:spcAft>
                          <a:spcPts val="0"/>
                        </a:spcAft>
                      </a:pPr>
                      <a:r>
                        <a:rPr lang="ja-JP" sz="1800" kern="100" baseline="0" dirty="0">
                          <a:solidFill>
                            <a:schemeClr val="tx1"/>
                          </a:solidFill>
                          <a:effectLst/>
                        </a:rPr>
                        <a:t>事業所名</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6090887"/>
                  </a:ext>
                </a:extLst>
              </a:tr>
              <a:tr h="450836">
                <a:tc>
                  <a:txBody>
                    <a:bodyPr/>
                    <a:lstStyle/>
                    <a:p>
                      <a:pPr algn="just">
                        <a:spcAft>
                          <a:spcPts val="0"/>
                        </a:spcAft>
                      </a:pPr>
                      <a:r>
                        <a:rPr lang="ja-JP" sz="1800" kern="100" baseline="0" dirty="0">
                          <a:solidFill>
                            <a:schemeClr val="tx1"/>
                          </a:solidFill>
                          <a:effectLst/>
                        </a:rPr>
                        <a:t>担当者名</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31853321"/>
                  </a:ext>
                </a:extLst>
              </a:tr>
              <a:tr h="450836">
                <a:tc>
                  <a:txBody>
                    <a:bodyPr/>
                    <a:lstStyle/>
                    <a:p>
                      <a:pPr algn="just">
                        <a:spcAft>
                          <a:spcPts val="0"/>
                        </a:spcAft>
                      </a:pPr>
                      <a:r>
                        <a:rPr lang="ja-JP" sz="1800" kern="100" baseline="0" dirty="0">
                          <a:solidFill>
                            <a:schemeClr val="tx1"/>
                          </a:solidFill>
                          <a:effectLst/>
                        </a:rPr>
                        <a:t>電話番号</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3525287"/>
                  </a:ext>
                </a:extLst>
              </a:tr>
            </a:tbl>
          </a:graphicData>
        </a:graphic>
      </p:graphicFrame>
      <p:graphicFrame>
        <p:nvGraphicFramePr>
          <p:cNvPr id="7" name="表 6"/>
          <p:cNvGraphicFramePr>
            <a:graphicFrameLocks noGrp="1"/>
          </p:cNvGraphicFramePr>
          <p:nvPr>
            <p:extLst>
              <p:ext uri="{D42A27DB-BD31-4B8C-83A1-F6EECF244321}">
                <p14:modId xmlns:p14="http://schemas.microsoft.com/office/powerpoint/2010/main" val="3343340298"/>
              </p:ext>
            </p:extLst>
          </p:nvPr>
        </p:nvGraphicFramePr>
        <p:xfrm>
          <a:off x="110612" y="2654292"/>
          <a:ext cx="11931446" cy="4067183"/>
        </p:xfrm>
        <a:graphic>
          <a:graphicData uri="http://schemas.openxmlformats.org/drawingml/2006/table">
            <a:tbl>
              <a:tblPr firstRow="1" firstCol="1" bandRow="1">
                <a:tableStyleId>{5C22544A-7EE6-4342-B048-85BDC9FD1C3A}</a:tableStyleId>
              </a:tblPr>
              <a:tblGrid>
                <a:gridCol w="5846843">
                  <a:extLst>
                    <a:ext uri="{9D8B030D-6E8A-4147-A177-3AD203B41FA5}">
                      <a16:colId xmlns:a16="http://schemas.microsoft.com/office/drawing/2014/main" val="642090892"/>
                    </a:ext>
                  </a:extLst>
                </a:gridCol>
                <a:gridCol w="6084603">
                  <a:extLst>
                    <a:ext uri="{9D8B030D-6E8A-4147-A177-3AD203B41FA5}">
                      <a16:colId xmlns:a16="http://schemas.microsoft.com/office/drawing/2014/main" val="3871692761"/>
                    </a:ext>
                  </a:extLst>
                </a:gridCol>
              </a:tblGrid>
              <a:tr h="285743">
                <a:tc>
                  <a:txBody>
                    <a:bodyPr/>
                    <a:lstStyle/>
                    <a:p>
                      <a:pPr algn="ctr">
                        <a:spcAft>
                          <a:spcPts val="0"/>
                        </a:spcAft>
                      </a:pPr>
                      <a:r>
                        <a:rPr lang="ja-JP" sz="1800" kern="100" dirty="0" smtClean="0">
                          <a:solidFill>
                            <a:schemeClr val="tx1"/>
                          </a:solidFill>
                          <a:effectLst/>
                        </a:rPr>
                        <a:t>質</a:t>
                      </a:r>
                      <a:r>
                        <a:rPr lang="ja-JP" altLang="en-US" sz="1800" kern="100" dirty="0" smtClean="0">
                          <a:solidFill>
                            <a:schemeClr val="tx1"/>
                          </a:solidFill>
                          <a:effectLst/>
                        </a:rPr>
                        <a:t>　　　　　</a:t>
                      </a:r>
                      <a:r>
                        <a:rPr lang="ja-JP" sz="1800" kern="100" dirty="0" smtClean="0">
                          <a:solidFill>
                            <a:schemeClr val="tx1"/>
                          </a:solidFill>
                          <a:effectLst/>
                        </a:rPr>
                        <a:t>問</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800" kern="100" dirty="0">
                          <a:solidFill>
                            <a:schemeClr val="tx1"/>
                          </a:solidFill>
                          <a:effectLst/>
                        </a:rPr>
                        <a:t>該当するものに　☑　を記入してください。</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0678206"/>
                  </a:ext>
                </a:extLst>
              </a:tr>
              <a:tr h="571485">
                <a:tc>
                  <a:txBody>
                    <a:bodyPr/>
                    <a:lstStyle/>
                    <a:p>
                      <a:pPr algn="just">
                        <a:spcAft>
                          <a:spcPts val="0"/>
                        </a:spcAft>
                      </a:pPr>
                      <a:r>
                        <a:rPr lang="ja-JP" sz="1800" kern="100">
                          <a:solidFill>
                            <a:schemeClr val="tx1"/>
                          </a:solidFill>
                          <a:effectLst/>
                        </a:rPr>
                        <a:t>「</a:t>
                      </a:r>
                      <a:r>
                        <a:rPr lang="ja-JP" sz="1800" kern="100" smtClean="0">
                          <a:solidFill>
                            <a:schemeClr val="tx1"/>
                          </a:solidFill>
                          <a:effectLst/>
                        </a:rPr>
                        <a:t>令和</a:t>
                      </a:r>
                      <a:r>
                        <a:rPr lang="ja-JP" altLang="en-US" sz="1800" kern="100" smtClean="0">
                          <a:solidFill>
                            <a:schemeClr val="tx1"/>
                          </a:solidFill>
                          <a:effectLst/>
                        </a:rPr>
                        <a:t>７</a:t>
                      </a:r>
                      <a:r>
                        <a:rPr lang="ja-JP" sz="1800" kern="100" smtClean="0">
                          <a:solidFill>
                            <a:schemeClr val="tx1"/>
                          </a:solidFill>
                          <a:effectLst/>
                        </a:rPr>
                        <a:t>年度</a:t>
                      </a:r>
                      <a:r>
                        <a:rPr lang="ja-JP" sz="1800" kern="100" dirty="0">
                          <a:solidFill>
                            <a:schemeClr val="tx1"/>
                          </a:solidFill>
                          <a:effectLst/>
                        </a:rPr>
                        <a:t>介護サービス事業者集団指導」について、</a:t>
                      </a:r>
                      <a:r>
                        <a:rPr lang="ja-JP" sz="1800" kern="100">
                          <a:solidFill>
                            <a:schemeClr val="tx1"/>
                          </a:solidFill>
                          <a:effectLst/>
                        </a:rPr>
                        <a:t>資料</a:t>
                      </a:r>
                      <a:r>
                        <a:rPr lang="ja-JP" sz="1800" kern="100" smtClean="0">
                          <a:solidFill>
                            <a:schemeClr val="tx1"/>
                          </a:solidFill>
                          <a:effectLst/>
                        </a:rPr>
                        <a:t>を</a:t>
                      </a:r>
                      <a:r>
                        <a:rPr lang="ja-JP" altLang="en-US" sz="1800" kern="100" smtClean="0">
                          <a:solidFill>
                            <a:schemeClr val="tx1"/>
                          </a:solidFill>
                          <a:effectLst/>
                        </a:rPr>
                        <a:t>全て</a:t>
                      </a:r>
                      <a:r>
                        <a:rPr lang="ja-JP" sz="1800" kern="100" smtClean="0">
                          <a:solidFill>
                            <a:schemeClr val="tx1"/>
                          </a:solidFill>
                          <a:effectLst/>
                        </a:rPr>
                        <a:t>閲覧</a:t>
                      </a:r>
                      <a:r>
                        <a:rPr lang="ja-JP" sz="1800" kern="100" dirty="0">
                          <a:solidFill>
                            <a:schemeClr val="tx1"/>
                          </a:solidFill>
                          <a:effectLst/>
                        </a:rPr>
                        <a:t>しましたか。</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はい</a:t>
                      </a:r>
                      <a:r>
                        <a:rPr lang="ja-JP" sz="1800" b="1" kern="100" dirty="0">
                          <a:solidFill>
                            <a:schemeClr val="tx1"/>
                          </a:solidFill>
                          <a:effectLst/>
                        </a:rPr>
                        <a:t>　</a:t>
                      </a:r>
                    </a:p>
                    <a:p>
                      <a:pPr algn="l">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いいえ</a:t>
                      </a:r>
                      <a:endParaRPr 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6897820"/>
                  </a:ext>
                </a:extLst>
              </a:tr>
              <a:tr h="880567">
                <a:tc>
                  <a:txBody>
                    <a:bodyPr/>
                    <a:lstStyle/>
                    <a:p>
                      <a:pPr algn="just">
                        <a:spcAft>
                          <a:spcPts val="0"/>
                        </a:spcAft>
                      </a:pPr>
                      <a:r>
                        <a:rPr lang="ja-JP" sz="1800" kern="100" dirty="0">
                          <a:solidFill>
                            <a:schemeClr val="tx1"/>
                          </a:solidFill>
                          <a:effectLst/>
                        </a:rPr>
                        <a:t>資料の内容は理解できましたか。</a:t>
                      </a:r>
                    </a:p>
                    <a:p>
                      <a:pPr algn="just">
                        <a:spcAft>
                          <a:spcPts val="0"/>
                        </a:spcAft>
                      </a:pPr>
                      <a:r>
                        <a:rPr lang="en-US" sz="1800" kern="100" dirty="0">
                          <a:solidFill>
                            <a:schemeClr val="tx1"/>
                          </a:solidFill>
                          <a:effectLst/>
                        </a:rPr>
                        <a:t> </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概ね</a:t>
                      </a:r>
                      <a:r>
                        <a:rPr lang="ja-JP" sz="1800" b="1" kern="100" dirty="0">
                          <a:solidFill>
                            <a:schemeClr val="tx1"/>
                          </a:solidFill>
                          <a:effectLst/>
                        </a:rPr>
                        <a:t>理解できた</a:t>
                      </a:r>
                    </a:p>
                    <a:p>
                      <a:pPr algn="just">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あまり</a:t>
                      </a:r>
                      <a:r>
                        <a:rPr lang="ja-JP" sz="1800" b="1" kern="100" dirty="0">
                          <a:solidFill>
                            <a:schemeClr val="tx1"/>
                          </a:solidFill>
                          <a:effectLst/>
                        </a:rPr>
                        <a:t>理解できなかった</a:t>
                      </a:r>
                    </a:p>
                    <a:p>
                      <a:pPr algn="just">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全く</a:t>
                      </a:r>
                      <a:r>
                        <a:rPr lang="ja-JP" sz="1800" b="1" kern="100" dirty="0">
                          <a:solidFill>
                            <a:schemeClr val="tx1"/>
                          </a:solidFill>
                          <a:effectLst/>
                        </a:rPr>
                        <a:t>理解できなかった</a:t>
                      </a:r>
                      <a:endParaRPr 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8247968"/>
                  </a:ext>
                </a:extLst>
              </a:tr>
              <a:tr h="1142970">
                <a:tc>
                  <a:txBody>
                    <a:bodyPr/>
                    <a:lstStyle/>
                    <a:p>
                      <a:pPr algn="just">
                        <a:spcAft>
                          <a:spcPts val="0"/>
                        </a:spcAft>
                      </a:pPr>
                      <a:r>
                        <a:rPr lang="ja-JP" sz="1800" kern="100" dirty="0">
                          <a:solidFill>
                            <a:schemeClr val="tx1"/>
                          </a:solidFill>
                          <a:effectLst/>
                        </a:rPr>
                        <a:t>今後の集団指導について、希望する開催方法を教えてください。</a:t>
                      </a:r>
                    </a:p>
                    <a:p>
                      <a:pPr algn="just">
                        <a:spcAft>
                          <a:spcPts val="0"/>
                        </a:spcAft>
                      </a:pPr>
                      <a:r>
                        <a:rPr lang="en-US" sz="1800" kern="100" dirty="0">
                          <a:solidFill>
                            <a:schemeClr val="tx1"/>
                          </a:solidFill>
                          <a:effectLst/>
                        </a:rPr>
                        <a:t> </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01295" indent="-179705" algn="just">
                        <a:spcAft>
                          <a:spcPts val="0"/>
                        </a:spcAft>
                      </a:pPr>
                      <a:r>
                        <a:rPr lang="en-US" altLang="ja-JP"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一か所</a:t>
                      </a:r>
                      <a:r>
                        <a:rPr lang="ja-JP" sz="1800" b="1" kern="100" dirty="0">
                          <a:solidFill>
                            <a:schemeClr val="tx1"/>
                          </a:solidFill>
                          <a:effectLst/>
                        </a:rPr>
                        <a:t>に集合して実施する説明会方式</a:t>
                      </a:r>
                    </a:p>
                    <a:p>
                      <a:pPr marL="201295" indent="-179705" algn="just">
                        <a:spcAft>
                          <a:spcPts val="0"/>
                        </a:spcAft>
                      </a:pPr>
                      <a:r>
                        <a:rPr lang="en-US" altLang="ja-JP"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ホームページ上</a:t>
                      </a:r>
                      <a:r>
                        <a:rPr lang="ja-JP" sz="1800" b="1" kern="100" dirty="0">
                          <a:solidFill>
                            <a:schemeClr val="tx1"/>
                          </a:solidFill>
                          <a:effectLst/>
                        </a:rPr>
                        <a:t>に掲載された資料及び動画を確認する方式</a:t>
                      </a:r>
                    </a:p>
                    <a:p>
                      <a:pPr algn="just">
                        <a:spcAft>
                          <a:spcPts val="0"/>
                        </a:spcAft>
                      </a:pPr>
                      <a:r>
                        <a:rPr lang="en-US" altLang="ja-JP"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その他</a:t>
                      </a:r>
                      <a:r>
                        <a:rPr lang="ja-JP" sz="1800" b="1" kern="100" dirty="0">
                          <a:solidFill>
                            <a:schemeClr val="tx1"/>
                          </a:solidFill>
                          <a:effectLst/>
                        </a:rPr>
                        <a:t>の</a:t>
                      </a:r>
                      <a:r>
                        <a:rPr lang="ja-JP" sz="1800" b="1" kern="100" dirty="0" smtClean="0">
                          <a:solidFill>
                            <a:schemeClr val="tx1"/>
                          </a:solidFill>
                          <a:effectLst/>
                        </a:rPr>
                        <a:t>方（</a:t>
                      </a:r>
                      <a:r>
                        <a:rPr lang="ja-JP" sz="1800" b="1" kern="100" dirty="0">
                          <a:solidFill>
                            <a:schemeClr val="tx1"/>
                          </a:solidFill>
                          <a:effectLst/>
                        </a:rPr>
                        <a:t>　　　　　　　　　　　　　）</a:t>
                      </a:r>
                      <a:endParaRPr 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2302608"/>
                  </a:ext>
                </a:extLst>
              </a:tr>
              <a:tr h="1186418">
                <a:tc gridSpan="2">
                  <a:txBody>
                    <a:bodyPr/>
                    <a:lstStyle/>
                    <a:p>
                      <a:pPr algn="just">
                        <a:spcAft>
                          <a:spcPts val="0"/>
                        </a:spcAft>
                      </a:pPr>
                      <a:r>
                        <a:rPr lang="ja-JP" sz="1800" kern="100" dirty="0">
                          <a:solidFill>
                            <a:schemeClr val="tx1"/>
                          </a:solidFill>
                          <a:effectLst/>
                        </a:rPr>
                        <a:t>（ご意見・ご要望があれば記載してください</a:t>
                      </a:r>
                      <a:r>
                        <a:rPr lang="ja-JP" sz="1800" kern="100" dirty="0" smtClean="0">
                          <a:solidFill>
                            <a:schemeClr val="tx1"/>
                          </a:solidFill>
                          <a:effectLst/>
                        </a:rPr>
                        <a:t>）</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430748695"/>
                  </a:ext>
                </a:extLst>
              </a:tr>
            </a:tbl>
          </a:graphicData>
        </a:graphic>
      </p:graphicFrame>
    </p:spTree>
    <p:extLst>
      <p:ext uri="{BB962C8B-B14F-4D97-AF65-F5344CB8AC3E}">
        <p14:creationId xmlns:p14="http://schemas.microsoft.com/office/powerpoint/2010/main" val="42316562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4256</TotalTime>
  <Words>29738</Words>
  <Application>Microsoft Office PowerPoint</Application>
  <PresentationFormat>ワイド画面</PresentationFormat>
  <Paragraphs>2084</Paragraphs>
  <Slides>93</Slides>
  <Notes>0</Notes>
  <HiddenSlides>0</HiddenSlides>
  <MMClips>31</MMClips>
  <ScaleCrop>false</ScaleCrop>
  <HeadingPairs>
    <vt:vector size="8" baseType="variant">
      <vt:variant>
        <vt:lpstr>使用されているフォント</vt:lpstr>
      </vt:variant>
      <vt:variant>
        <vt:i4>13</vt:i4>
      </vt:variant>
      <vt:variant>
        <vt:lpstr>テーマ</vt:lpstr>
      </vt:variant>
      <vt:variant>
        <vt:i4>1</vt:i4>
      </vt:variant>
      <vt:variant>
        <vt:lpstr>埋め込まれた OLE サーバー</vt:lpstr>
      </vt:variant>
      <vt:variant>
        <vt:i4>1</vt:i4>
      </vt:variant>
      <vt:variant>
        <vt:lpstr>スライド タイトル</vt:lpstr>
      </vt:variant>
      <vt:variant>
        <vt:i4>93</vt:i4>
      </vt:variant>
    </vt:vector>
  </HeadingPairs>
  <TitlesOfParts>
    <vt:vector size="108" baseType="lpstr">
      <vt:lpstr>等线</vt:lpstr>
      <vt:lpstr>HGSｺﾞｼｯｸM</vt:lpstr>
      <vt:lpstr>ＭＳ Ｐゴシック</vt:lpstr>
      <vt:lpstr>MS-Mincho</vt:lpstr>
      <vt:lpstr>新細明體</vt:lpstr>
      <vt:lpstr>ヒラギノ角ゴ Pro W3</vt:lpstr>
      <vt:lpstr>メイリオ</vt:lpstr>
      <vt:lpstr>游ゴシック</vt:lpstr>
      <vt:lpstr>游ゴシック Light</vt:lpstr>
      <vt:lpstr>游明朝</vt:lpstr>
      <vt:lpstr>Arial</vt:lpstr>
      <vt:lpstr>Times New Roman</vt:lpstr>
      <vt:lpstr>Wingdings 2</vt:lpstr>
      <vt:lpstr>Office テーマ</vt:lpstr>
      <vt:lpstr>ワークシート</vt:lpstr>
      <vt:lpstr>令和７年度 介護サービス事業者集団指導</vt:lpstr>
      <vt:lpstr>目　　次</vt:lpstr>
      <vt:lpstr>共通編</vt:lpstr>
      <vt:lpstr>１　令和７年度菊陽町所管介護サービス事業者等指導計画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認知症対応型通所介護</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user01</dc:creator>
  <cp:lastModifiedBy>守嶋</cp:lastModifiedBy>
  <cp:revision>642</cp:revision>
  <cp:lastPrinted>2025-07-16T06:36:07Z</cp:lastPrinted>
  <dcterms:created xsi:type="dcterms:W3CDTF">2024-06-19T04:13:51Z</dcterms:created>
  <dcterms:modified xsi:type="dcterms:W3CDTF">2025-07-23T06:34:26Z</dcterms:modified>
</cp:coreProperties>
</file>