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94"/>
  </p:notesMasterIdLst>
  <p:handoutMasterIdLst>
    <p:handoutMasterId r:id="rId95"/>
  </p:handoutMasterIdLst>
  <p:sldIdLst>
    <p:sldId id="259" r:id="rId2"/>
    <p:sldId id="353" r:id="rId3"/>
    <p:sldId id="403" r:id="rId4"/>
    <p:sldId id="404" r:id="rId5"/>
    <p:sldId id="405" r:id="rId6"/>
    <p:sldId id="406" r:id="rId7"/>
    <p:sldId id="407" r:id="rId8"/>
    <p:sldId id="408" r:id="rId9"/>
    <p:sldId id="409" r:id="rId10"/>
    <p:sldId id="410" r:id="rId11"/>
    <p:sldId id="411" r:id="rId12"/>
    <p:sldId id="412" r:id="rId13"/>
    <p:sldId id="413" r:id="rId14"/>
    <p:sldId id="414" r:id="rId15"/>
    <p:sldId id="415" r:id="rId16"/>
    <p:sldId id="416" r:id="rId17"/>
    <p:sldId id="417" r:id="rId18"/>
    <p:sldId id="418" r:id="rId19"/>
    <p:sldId id="419" r:id="rId20"/>
    <p:sldId id="420" r:id="rId21"/>
    <p:sldId id="421" r:id="rId22"/>
    <p:sldId id="422" r:id="rId23"/>
    <p:sldId id="423" r:id="rId24"/>
    <p:sldId id="424" r:id="rId25"/>
    <p:sldId id="425" r:id="rId26"/>
    <p:sldId id="426" r:id="rId27"/>
    <p:sldId id="427" r:id="rId28"/>
    <p:sldId id="428" r:id="rId29"/>
    <p:sldId id="429" r:id="rId30"/>
    <p:sldId id="430" r:id="rId31"/>
    <p:sldId id="431" r:id="rId32"/>
    <p:sldId id="432" r:id="rId33"/>
    <p:sldId id="433" r:id="rId34"/>
    <p:sldId id="435" r:id="rId35"/>
    <p:sldId id="354" r:id="rId36"/>
    <p:sldId id="355" r:id="rId37"/>
    <p:sldId id="320" r:id="rId38"/>
    <p:sldId id="266" r:id="rId39"/>
    <p:sldId id="267" r:id="rId40"/>
    <p:sldId id="304" r:id="rId41"/>
    <p:sldId id="268" r:id="rId42"/>
    <p:sldId id="271" r:id="rId43"/>
    <p:sldId id="356" r:id="rId44"/>
    <p:sldId id="273" r:id="rId45"/>
    <p:sldId id="357" r:id="rId46"/>
    <p:sldId id="270" r:id="rId47"/>
    <p:sldId id="274" r:id="rId48"/>
    <p:sldId id="284" r:id="rId49"/>
    <p:sldId id="358" r:id="rId50"/>
    <p:sldId id="283" r:id="rId51"/>
    <p:sldId id="391" r:id="rId52"/>
    <p:sldId id="330" r:id="rId53"/>
    <p:sldId id="329" r:id="rId54"/>
    <p:sldId id="279" r:id="rId55"/>
    <p:sldId id="359" r:id="rId56"/>
    <p:sldId id="322" r:id="rId57"/>
    <p:sldId id="323" r:id="rId58"/>
    <p:sldId id="332" r:id="rId59"/>
    <p:sldId id="331" r:id="rId60"/>
    <p:sldId id="360" r:id="rId61"/>
    <p:sldId id="402" r:id="rId62"/>
    <p:sldId id="361" r:id="rId63"/>
    <p:sldId id="365" r:id="rId64"/>
    <p:sldId id="366" r:id="rId65"/>
    <p:sldId id="390" r:id="rId66"/>
    <p:sldId id="362" r:id="rId67"/>
    <p:sldId id="363" r:id="rId68"/>
    <p:sldId id="395" r:id="rId69"/>
    <p:sldId id="396" r:id="rId70"/>
    <p:sldId id="364" r:id="rId71"/>
    <p:sldId id="367" r:id="rId72"/>
    <p:sldId id="368" r:id="rId73"/>
    <p:sldId id="369" r:id="rId74"/>
    <p:sldId id="370" r:id="rId75"/>
    <p:sldId id="371" r:id="rId76"/>
    <p:sldId id="372" r:id="rId77"/>
    <p:sldId id="373" r:id="rId78"/>
    <p:sldId id="397" r:id="rId79"/>
    <p:sldId id="374" r:id="rId80"/>
    <p:sldId id="400" r:id="rId81"/>
    <p:sldId id="375" r:id="rId82"/>
    <p:sldId id="398" r:id="rId83"/>
    <p:sldId id="399" r:id="rId84"/>
    <p:sldId id="376" r:id="rId85"/>
    <p:sldId id="378" r:id="rId86"/>
    <p:sldId id="392" r:id="rId87"/>
    <p:sldId id="393" r:id="rId88"/>
    <p:sldId id="380" r:id="rId89"/>
    <p:sldId id="389" r:id="rId90"/>
    <p:sldId id="381" r:id="rId91"/>
    <p:sldId id="434" r:id="rId92"/>
    <p:sldId id="387" r:id="rId93"/>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BdwmXaNxWvuDW/Twc75PGg==" hashData="6SfMRmPrOFgTPeFipYGWo/7PxXI28qqd6MYAAiNQlXG5VYupM/MbqTpsC5InM/fDUBCbum95YYA1qHXc1ydUo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1" autoAdjust="0"/>
    <p:restoredTop sz="94660"/>
  </p:normalViewPr>
  <p:slideViewPr>
    <p:cSldViewPr snapToGrid="0">
      <p:cViewPr varScale="1">
        <p:scale>
          <a:sx n="69" d="100"/>
          <a:sy n="69" d="100"/>
        </p:scale>
        <p:origin x="738" y="78"/>
      </p:cViewPr>
      <p:guideLst/>
    </p:cSldViewPr>
  </p:slideViewPr>
  <p:notesTextViewPr>
    <p:cViewPr>
      <p:scale>
        <a:sx n="1" d="1"/>
        <a:sy n="1" d="1"/>
      </p:scale>
      <p:origin x="0" y="0"/>
    </p:cViewPr>
  </p:notesTextViewPr>
  <p:notesViewPr>
    <p:cSldViewPr snapToGrid="0">
      <p:cViewPr varScale="1">
        <p:scale>
          <a:sx n="53" d="100"/>
          <a:sy n="53" d="100"/>
        </p:scale>
        <p:origin x="284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8"/>
            <a:ext cx="2949787" cy="498692"/>
          </a:xfrm>
          <a:prstGeom prst="rect">
            <a:avLst/>
          </a:prstGeom>
        </p:spPr>
        <p:txBody>
          <a:bodyPr vert="horz" lIns="91440" tIns="45720" rIns="91440" bIns="45720" rtlCol="0" anchor="b"/>
          <a:lstStyle>
            <a:lvl1pPr algn="r">
              <a:defRPr sz="1200"/>
            </a:lvl1pPr>
          </a:lstStyle>
          <a:p>
            <a:fld id="{C2FADF22-53A3-4053-8B22-FB26636D599E}" type="slidenum">
              <a:rPr kumimoji="1" lang="ja-JP" altLang="en-US" smtClean="0"/>
              <a:t>‹#›</a:t>
            </a:fld>
            <a:endParaRPr kumimoji="1" lang="ja-JP" altLang="en-US"/>
          </a:p>
        </p:txBody>
      </p:sp>
    </p:spTree>
    <p:extLst>
      <p:ext uri="{BB962C8B-B14F-4D97-AF65-F5344CB8AC3E}">
        <p14:creationId xmlns:p14="http://schemas.microsoft.com/office/powerpoint/2010/main" val="438171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7" cy="498693"/>
          </a:xfrm>
          <a:prstGeom prst="rect">
            <a:avLst/>
          </a:prstGeom>
        </p:spPr>
        <p:txBody>
          <a:bodyPr vert="horz" lIns="91440" tIns="45720" rIns="91440" bIns="45720" rtlCol="0"/>
          <a:lstStyle>
            <a:lvl1pPr algn="r">
              <a:defRPr sz="1200"/>
            </a:lvl1pPr>
          </a:lstStyle>
          <a:p>
            <a:fld id="{BD003455-D98A-47C2-AE42-454E708559E0}" type="datetimeFigureOut">
              <a:rPr kumimoji="1" lang="ja-JP" altLang="en-US" smtClean="0"/>
              <a:t>2025/7/23</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8692"/>
          </a:xfrm>
          <a:prstGeom prst="rect">
            <a:avLst/>
          </a:prstGeom>
        </p:spPr>
        <p:txBody>
          <a:bodyPr vert="horz" lIns="91440" tIns="45720" rIns="91440" bIns="45720" rtlCol="0" anchor="b"/>
          <a:lstStyle>
            <a:lvl1pPr algn="r">
              <a:defRPr sz="1200"/>
            </a:lvl1pPr>
          </a:lstStyle>
          <a:p>
            <a:fld id="{9B4DDC14-2C05-4AA1-8466-06444C9DFD37}" type="slidenum">
              <a:rPr kumimoji="1" lang="ja-JP" altLang="en-US" smtClean="0"/>
              <a:t>‹#›</a:t>
            </a:fld>
            <a:endParaRPr kumimoji="1" lang="ja-JP" altLang="en-US"/>
          </a:p>
        </p:txBody>
      </p:sp>
    </p:spTree>
    <p:extLst>
      <p:ext uri="{BB962C8B-B14F-4D97-AF65-F5344CB8AC3E}">
        <p14:creationId xmlns:p14="http://schemas.microsoft.com/office/powerpoint/2010/main" val="30290636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8130A59-F19D-436F-AEEB-C368391221EB}"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1344816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F77FC2F-9552-4A82-8A85-4143211629E7}"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3883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A680A56-F41C-4A8E-8057-BE0441BB8209}"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8686014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60457D3-46F1-4B7A-B1B9-FF32873F6A6E}"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790847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367B36C-1ED7-40C0-99BE-1B5014A6E7F6}" type="datetime1">
              <a:rPr kumimoji="1" lang="ja-JP" altLang="en-US" smtClean="0"/>
              <a:t>2025/7/23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416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0ECE95F-7FAB-4A0B-AD32-0E1295FB638E}"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45217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B701A47-ED4B-45CD-86E5-F2B67F025326}" type="datetime1">
              <a:rPr kumimoji="1" lang="ja-JP" altLang="en-US" smtClean="0"/>
              <a:t>2025/7/23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46674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46CE5BB-FF17-496A-B0F2-285AD47E51AF}" type="datetime1">
              <a:rPr kumimoji="1" lang="ja-JP" altLang="en-US" smtClean="0"/>
              <a:t>2025/7/23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59047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42C9EA6-78E4-41B8-8F48-6CDE7911782C}" type="datetime1">
              <a:rPr kumimoji="1" lang="ja-JP" altLang="en-US" smtClean="0"/>
              <a:t>2025/7/23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112400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28C57AE-1AB7-45AD-B65D-1EB7BA7D1FF3}"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50412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583ECF5-B630-41D6-8C77-275C686F6708}" type="datetime1">
              <a:rPr kumimoji="1" lang="ja-JP" altLang="en-US" smtClean="0"/>
              <a:t>2025/7/23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386973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39E6A-846E-4719-913F-7686135BC345}" type="datetime1">
              <a:rPr kumimoji="1" lang="ja-JP" altLang="en-US" smtClean="0"/>
              <a:t>2025/7/23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9830F-53EB-46B6-9EC0-C4C68F82A889}" type="slidenum">
              <a:rPr kumimoji="1" lang="ja-JP" altLang="en-US" smtClean="0"/>
              <a:t>‹#›</a:t>
            </a:fld>
            <a:endParaRPr kumimoji="1" lang="ja-JP" altLang="en-US"/>
          </a:p>
        </p:txBody>
      </p:sp>
    </p:spTree>
    <p:extLst>
      <p:ext uri="{BB962C8B-B14F-4D97-AF65-F5344CB8AC3E}">
        <p14:creationId xmlns:p14="http://schemas.microsoft.com/office/powerpoint/2010/main" val="101713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kaigokensaku.mhlw.go.jp/shinsei/" TargetMode="External"/><Relationship Id="rId5" Type="http://schemas.openxmlformats.org/officeDocument/2006/relationships/image" Target="../media/image5.png"/><Relationship Id="rId4" Type="http://schemas.openxmlformats.org/officeDocument/2006/relationships/hyperlink" Target="https://www.town.kikuyo.lg.jp/kiji0034976/index.html"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hyperlink" Target="https://www.town.kikuyu.lg.jp/kiji0033478/index.html" TargetMode="Externa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hyperlink" Target="http://172.16.251.10/scripts/cbgrn/grn.exe/groupmail/exchange_history?aid=19&amp;cid=92&amp;mid=384587&amp;email=kaigohoken%40town.kikuyo.lg.jp&amp;sf=" TargetMode="External"/><Relationship Id="rId4" Type="http://schemas.openxmlformats.org/officeDocument/2006/relationships/hyperlink" Target="https://www.town.kikuyo.lg.jp/kiji0034599/index.html"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hyperlink" Target="https://www.mhlw.go.jp/stf/seisakunitsuite/bunya/hukushi_kaigo/kaigo_koureisha/service/index.html"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hyperlink" Target="https://www.mhlw.go.jp/content/12300000/001248430.pdf"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0.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image" Target="../media/image11.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hyperlink" Target="https://www.pref.kumamoto.jp/soshiki/32/101495.html"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s://www.mhlw.go.jp/stf/seisakunitsuite/bunya/hukushi_kaigo/kaigo_koureisha/taisakumatome_13635.html" TargetMode="External"/><Relationship Id="rId4" Type="http://schemas.openxmlformats.org/officeDocument/2006/relationships/hyperlink" Target="https://www.mhlw.go.jp/stf/seisakunitsuite/bunya/hukushi_kaigo/kaigo_koureisha/douga_00002.html"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hyperlink" Target="https://www.pref.kumamoto.jp/soshiki/32/51070.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hyperlink" Target="https://www.pref.kumamoto.jp/soshiki/32/222442.html" TargetMode="External"/><Relationship Id="rId4" Type="http://schemas.openxmlformats.org/officeDocument/2006/relationships/hyperlink" Target="https://www.mhlw.go.jp/stf/tyousa-bunseki.html"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hyperlink" Target="https://www.mhlw.go.jp/stf/seisakunitsuite/bunya/koyou_roudou/koyoukintou/seisaku06/index.html"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s://www.mhlw.go.jp/stf/kaigo-seisansei-information.html"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s://www.mhlw.go.jp/content/12300000/001227990.pdf"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hyperlink" Target="https://www.mhlw.go.jp/content/001227729.pdf"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hyperlink" Target="https://www.town.kikuyo.lg.jp/kiji0031783/index.html" TargetMode="External"/><Relationship Id="rId4" Type="http://schemas.openxmlformats.org/officeDocument/2006/relationships/hyperlink" Target="mailto:morishima@town.kikuyo.lg.jp"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75209" y="743014"/>
            <a:ext cx="10307781" cy="2971801"/>
          </a:xfrm>
        </p:spPr>
        <p:txBody>
          <a:bodyPr tIns="36000" anchor="ctr" anchorCtr="0">
            <a:normAutofit/>
          </a:bodyPr>
          <a:lstStyle/>
          <a:p>
            <a:pPr algn="ctr"/>
            <a:r>
              <a:rPr kumimoji="1" lang="ja-JP" altLang="en-US" sz="4800" dirty="0" smtClean="0"/>
              <a:t>令和７年度</a:t>
            </a:r>
            <a:r>
              <a:rPr kumimoji="1" lang="en-US" altLang="ja-JP" sz="4800" dirty="0" smtClean="0"/>
              <a:t/>
            </a:r>
            <a:br>
              <a:rPr kumimoji="1" lang="en-US" altLang="ja-JP" sz="4800" dirty="0" smtClean="0"/>
            </a:br>
            <a:r>
              <a:rPr lang="ja-JP" altLang="en-US" sz="4800" dirty="0"/>
              <a:t>介護</a:t>
            </a:r>
            <a:r>
              <a:rPr lang="ja-JP" altLang="en-US" sz="4800" dirty="0" smtClean="0"/>
              <a:t>サービス事業者集団指導</a:t>
            </a:r>
            <a:endParaRPr kumimoji="1" lang="ja-JP" altLang="en-US" sz="4800" dirty="0"/>
          </a:p>
        </p:txBody>
      </p:sp>
      <p:sp>
        <p:nvSpPr>
          <p:cNvPr id="3" name="サブタイトル 2"/>
          <p:cNvSpPr>
            <a:spLocks noGrp="1"/>
          </p:cNvSpPr>
          <p:nvPr>
            <p:ph type="subTitle" idx="1"/>
          </p:nvPr>
        </p:nvSpPr>
        <p:spPr>
          <a:xfrm>
            <a:off x="1457100" y="4755390"/>
            <a:ext cx="9144000" cy="1184564"/>
          </a:xfrm>
        </p:spPr>
        <p:txBody>
          <a:bodyPr anchor="ctr" anchorCtr="0">
            <a:normAutofit/>
          </a:bodyPr>
          <a:lstStyle/>
          <a:p>
            <a:pPr algn="ctr"/>
            <a:r>
              <a:rPr kumimoji="1" lang="ja-JP" altLang="en-US" sz="4000" dirty="0" smtClean="0"/>
              <a:t>菊陽町介護保険課</a:t>
            </a:r>
            <a:endParaRPr kumimoji="1" lang="en-US" altLang="ja-JP" sz="4000" dirty="0" smtClean="0"/>
          </a:p>
        </p:txBody>
      </p:sp>
      <p:sp>
        <p:nvSpPr>
          <p:cNvPr id="4" name="サブタイトル 2"/>
          <p:cNvSpPr txBox="1">
            <a:spLocks/>
          </p:cNvSpPr>
          <p:nvPr/>
        </p:nvSpPr>
        <p:spPr>
          <a:xfrm>
            <a:off x="1457100" y="3348000"/>
            <a:ext cx="9144000" cy="1184564"/>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4000" dirty="0" smtClean="0"/>
              <a:t>小規模多機能型居宅介護事業所編</a:t>
            </a:r>
            <a:endParaRPr lang="en-US" altLang="ja-JP" sz="4000" dirty="0" smtClean="0"/>
          </a:p>
        </p:txBody>
      </p:sp>
      <p:sp>
        <p:nvSpPr>
          <p:cNvPr id="5" name="スライド番号プレースホルダー 4"/>
          <p:cNvSpPr>
            <a:spLocks noGrp="1"/>
          </p:cNvSpPr>
          <p:nvPr>
            <p:ph type="sldNum" sz="quarter" idx="12"/>
          </p:nvPr>
        </p:nvSpPr>
        <p:spPr>
          <a:xfrm>
            <a:off x="9229500" y="6319801"/>
            <a:ext cx="2743200" cy="365125"/>
          </a:xfrm>
        </p:spPr>
        <p:txBody>
          <a:bodyPr/>
          <a:lstStyle/>
          <a:p>
            <a:fld id="{D339279A-9CE5-4E47-B07B-F5EE1F1AD395}" type="slidenum">
              <a:rPr kumimoji="1" lang="ja-JP" altLang="en-US" smtClean="0"/>
              <a:t>1</a:t>
            </a:fld>
            <a:endParaRPr kumimoji="1" lang="ja-JP" altLang="en-US" dirty="0"/>
          </a:p>
        </p:txBody>
      </p:sp>
    </p:spTree>
    <p:extLst>
      <p:ext uri="{BB962C8B-B14F-4D97-AF65-F5344CB8AC3E}">
        <p14:creationId xmlns:p14="http://schemas.microsoft.com/office/powerpoint/2010/main" val="4282932909"/>
      </p:ext>
    </p:extLst>
  </p:cSld>
  <p:clrMapOvr>
    <a:masterClrMapping/>
  </p:clrMapOvr>
  <mc:AlternateContent xmlns:mc="http://schemas.openxmlformats.org/markup-compatibility/2006" xmlns:p14="http://schemas.microsoft.com/office/powerpoint/2010/main">
    <mc:Choice Requires="p14">
      <p:transition spd="slow" p14:dur="2000" advTm="9134"/>
    </mc:Choice>
    <mc:Fallback xmlns="">
      <p:transition spd="slow" advTm="913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43665" y="6389887"/>
            <a:ext cx="2743200" cy="365125"/>
          </a:xfrm>
        </p:spPr>
        <p:txBody>
          <a:bodyPr/>
          <a:lstStyle/>
          <a:p>
            <a:fld id="{D339279A-9CE5-4E47-B07B-F5EE1F1AD395}" type="slidenum">
              <a:rPr kumimoji="1" lang="ja-JP" altLang="en-US" smtClean="0"/>
              <a:t>10</a:t>
            </a:fld>
            <a:endParaRPr kumimoji="1" lang="ja-JP" altLang="en-US" dirty="0"/>
          </a:p>
        </p:txBody>
      </p:sp>
      <p:sp>
        <p:nvSpPr>
          <p:cNvPr id="7" name="コンテンツ プレースホルダー 2"/>
          <p:cNvSpPr txBox="1">
            <a:spLocks/>
          </p:cNvSpPr>
          <p:nvPr/>
        </p:nvSpPr>
        <p:spPr>
          <a:xfrm>
            <a:off x="0" y="5613"/>
            <a:ext cx="12235798" cy="67854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endParaRPr lang="en-US" altLang="ja-JP" sz="1600" u="sng" dirty="0" smtClean="0"/>
          </a:p>
          <a:p>
            <a:pPr marL="354013" indent="0">
              <a:buNone/>
            </a:pPr>
            <a:r>
              <a:rPr lang="ja-JP" altLang="en-US" sz="2000" dirty="0" smtClean="0"/>
              <a:t>　</a:t>
            </a:r>
            <a:r>
              <a:rPr lang="ja-JP" altLang="en-US" sz="2000" u="sng" dirty="0"/>
              <a:t>●</a:t>
            </a:r>
            <a:r>
              <a:rPr lang="ja-JP" altLang="en-US" sz="2000" u="sng" dirty="0" smtClean="0"/>
              <a:t> 家族</a:t>
            </a:r>
            <a:r>
              <a:rPr lang="ja-JP" altLang="en-US" sz="2000" u="sng" dirty="0"/>
              <a:t>の個人情報に係る家族の同意がとられていなかった。</a:t>
            </a:r>
            <a:endParaRPr lang="en-US" altLang="ja-JP" sz="2000" u="sng" dirty="0"/>
          </a:p>
          <a:p>
            <a:pPr marL="1524000" indent="0">
              <a:buNone/>
            </a:pPr>
            <a:r>
              <a:rPr lang="ja-JP" altLang="en-US" sz="2000" dirty="0" smtClean="0"/>
              <a:t>利用者の個人情報に係る同意書に家族の署名があるものの、それが家族の個人情報に係る同意を含むということが読み取れないものがありました。利用者と利用者家族の個人情報に係る同意書を</a:t>
            </a:r>
            <a:r>
              <a:rPr lang="en-US" altLang="ja-JP" sz="2000" dirty="0" smtClean="0"/>
              <a:t>1</a:t>
            </a:r>
            <a:r>
              <a:rPr lang="ja-JP" altLang="en-US" sz="2000" dirty="0" smtClean="0"/>
              <a:t>枚で作成する場合、利用者だけでなく利用者</a:t>
            </a:r>
            <a:r>
              <a:rPr lang="ja-JP" altLang="en-US" sz="2000" dirty="0"/>
              <a:t>家族の個人情報</a:t>
            </a:r>
            <a:r>
              <a:rPr lang="ja-JP" altLang="en-US" sz="2000" dirty="0" smtClean="0"/>
              <a:t>に係る同意であることも明確にし、利用者家族の個人情報については利用者</a:t>
            </a:r>
            <a:r>
              <a:rPr lang="ja-JP" altLang="en-US" sz="2000" dirty="0"/>
              <a:t>家族の同意を得てください</a:t>
            </a:r>
            <a:r>
              <a:rPr lang="ja-JP" altLang="en-US" sz="2000" dirty="0" smtClean="0"/>
              <a:t>。</a:t>
            </a:r>
            <a:endParaRPr lang="en-US" altLang="ja-JP" sz="2000" dirty="0" smtClean="0"/>
          </a:p>
          <a:p>
            <a:pPr marL="354013" indent="3175">
              <a:buNone/>
            </a:pPr>
            <a:endParaRPr lang="en-US" altLang="ja-JP" sz="1800" u="sng" dirty="0" smtClean="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規程の記載内容が実際と違っていた。（営業時間、従業者の員数等）</a:t>
            </a:r>
            <a:endParaRPr lang="en-US" altLang="ja-JP" sz="2000" u="sng" dirty="0"/>
          </a:p>
          <a:p>
            <a:pPr marL="354013" indent="3175">
              <a:buNone/>
            </a:pPr>
            <a:r>
              <a:rPr lang="ja-JP" altLang="en-US" sz="2000" dirty="0" smtClean="0"/>
              <a:t>　</a:t>
            </a:r>
            <a:r>
              <a:rPr lang="ja-JP" altLang="en-US" sz="2000" u="sng" dirty="0"/>
              <a:t>●</a:t>
            </a:r>
            <a:r>
              <a:rPr lang="ja-JP" altLang="en-US" sz="2000" u="sng" dirty="0" smtClean="0"/>
              <a:t> 運営</a:t>
            </a:r>
            <a:r>
              <a:rPr lang="ja-JP" altLang="en-US" sz="2000" u="sng" dirty="0"/>
              <a:t>規程に虐待の防止の措置に関する事項が定められていなかった。</a:t>
            </a:r>
            <a:endParaRPr lang="en-US" altLang="ja-JP" sz="2000" u="sng" dirty="0"/>
          </a:p>
          <a:p>
            <a:pPr marL="1524000" indent="0" defTabSz="911225">
              <a:buNone/>
            </a:pPr>
            <a:r>
              <a:rPr lang="ja-JP" altLang="en-US" sz="2000" dirty="0"/>
              <a:t>運営規程や重要事項説明書は、</a:t>
            </a:r>
            <a:r>
              <a:rPr lang="ja-JP" altLang="en-US" sz="2000" dirty="0" smtClean="0"/>
              <a:t>利用者等が</a:t>
            </a:r>
            <a:r>
              <a:rPr lang="ja-JP" altLang="en-US" sz="2000" dirty="0"/>
              <a:t>事業内容等を</a:t>
            </a:r>
            <a:r>
              <a:rPr lang="ja-JP" altLang="en-US" sz="2000" dirty="0" smtClean="0"/>
              <a:t>知る重要な資料</a:t>
            </a:r>
            <a:r>
              <a:rPr lang="ja-JP" altLang="en-US" sz="2000" dirty="0"/>
              <a:t>になります</a:t>
            </a:r>
            <a:r>
              <a:rPr lang="ja-JP" altLang="en-US" sz="2000" dirty="0" smtClean="0"/>
              <a:t>。実際との整合性</a:t>
            </a:r>
            <a:r>
              <a:rPr lang="ja-JP" altLang="en-US" sz="2000" dirty="0"/>
              <a:t>がとれている</a:t>
            </a:r>
            <a:r>
              <a:rPr lang="ja-JP" altLang="en-US" sz="2000" dirty="0" smtClean="0"/>
              <a:t>か、必要な事項に漏れはないか、随時確認して</a:t>
            </a:r>
            <a:r>
              <a:rPr lang="ja-JP" altLang="en-US" sz="2000" dirty="0"/>
              <a:t>ください</a:t>
            </a:r>
            <a:r>
              <a:rPr lang="ja-JP" altLang="en-US" sz="2000" dirty="0" smtClean="0"/>
              <a:t>。</a:t>
            </a:r>
            <a:endParaRPr lang="en-US" altLang="ja-JP" sz="2000" dirty="0" smtClean="0"/>
          </a:p>
          <a:p>
            <a:pPr marL="900113" indent="-276225" defTabSz="911225">
              <a:buNone/>
            </a:pPr>
            <a:r>
              <a:rPr lang="en-US" altLang="ja-JP" sz="2000" dirty="0" smtClean="0"/>
              <a:t>※</a:t>
            </a:r>
            <a:r>
              <a:rPr lang="ja-JP" altLang="en-US" sz="2000" dirty="0" smtClean="0"/>
              <a:t>令和</a:t>
            </a:r>
            <a:r>
              <a:rPr lang="en-US" altLang="ja-JP" sz="2000" dirty="0" smtClean="0"/>
              <a:t>7</a:t>
            </a:r>
            <a:r>
              <a:rPr lang="ja-JP" altLang="en-US" sz="2000" dirty="0" smtClean="0"/>
              <a:t>年</a:t>
            </a:r>
            <a:r>
              <a:rPr lang="en-US" altLang="ja-JP" sz="2000" dirty="0" smtClean="0"/>
              <a:t>4</a:t>
            </a:r>
            <a:r>
              <a:rPr lang="ja-JP" altLang="en-US" sz="2000" dirty="0" smtClean="0"/>
              <a:t>月から、重要事項をウェブサイト（法人ホームページ等又は介護情報公表システム）に掲載することが義務付けられました。</a:t>
            </a:r>
            <a:r>
              <a:rPr lang="ja-JP" altLang="en-US" sz="2000" dirty="0"/>
              <a:t>　</a:t>
            </a:r>
            <a:endParaRPr lang="en-US" altLang="ja-JP" sz="2000" dirty="0" smtClean="0"/>
          </a:p>
          <a:p>
            <a:pPr marL="1344613" indent="-720725" defTabSz="911225">
              <a:buNone/>
            </a:pPr>
            <a:endParaRPr lang="en-US" altLang="ja-JP" sz="2200" dirty="0" smtClean="0"/>
          </a:p>
          <a:p>
            <a:pPr marL="1344613" indent="-720725" defTabSz="911225">
              <a:buNone/>
            </a:pPr>
            <a:r>
              <a:rPr lang="ja-JP" altLang="en-US" sz="2000" u="sng" dirty="0"/>
              <a:t>●</a:t>
            </a:r>
            <a:r>
              <a:rPr lang="ja-JP" altLang="en-US" sz="2000" u="sng" dirty="0" smtClean="0"/>
              <a:t> 複数の事業所別に勤務時間が区分された勤務表が作成されていなかった。</a:t>
            </a:r>
            <a:endParaRPr lang="en-US" altLang="ja-JP" sz="2000" u="sng" dirty="0" smtClean="0"/>
          </a:p>
          <a:p>
            <a:pPr marL="1524000" indent="0">
              <a:buNone/>
            </a:pPr>
            <a:r>
              <a:rPr lang="ja-JP" altLang="en-US" sz="2000" dirty="0" smtClean="0"/>
              <a:t>同一事業者の複数</a:t>
            </a:r>
            <a:r>
              <a:rPr lang="ja-JP" altLang="en-US" sz="2000" dirty="0"/>
              <a:t>の事業所を</a:t>
            </a:r>
            <a:r>
              <a:rPr lang="ja-JP" altLang="en-US" sz="2000" dirty="0" smtClean="0"/>
              <a:t>兼務する職員がいる場合、事業所の人員</a:t>
            </a:r>
            <a:r>
              <a:rPr lang="ja-JP" altLang="en-US" sz="2000" dirty="0"/>
              <a:t>配置基準を充たしていることが確認できる</a:t>
            </a:r>
            <a:r>
              <a:rPr lang="ja-JP" altLang="en-US" sz="2000" dirty="0" smtClean="0"/>
              <a:t>よう、事業所別に勤務表を作成してください。また、同一</a:t>
            </a:r>
            <a:r>
              <a:rPr lang="ja-JP" altLang="en-US" sz="2000" dirty="0"/>
              <a:t>事業所内で複数の</a:t>
            </a:r>
            <a:r>
              <a:rPr lang="ja-JP" altLang="en-US" sz="2000" dirty="0" smtClean="0"/>
              <a:t>職種を兼務する職員がいる場合も、職種別の勤務時間がわかるように作成してください。</a:t>
            </a:r>
            <a:r>
              <a:rPr lang="en-US" altLang="ja-JP" sz="2000" dirty="0" smtClean="0"/>
              <a:t> </a:t>
            </a:r>
          </a:p>
          <a:p>
            <a:pPr marL="627063" indent="0" defTabSz="627063">
              <a:buNone/>
            </a:pPr>
            <a:r>
              <a:rPr lang="ja-JP" altLang="en-US" sz="2000" u="sng" dirty="0"/>
              <a:t>●</a:t>
            </a:r>
            <a:r>
              <a:rPr lang="ja-JP" altLang="en-US" sz="2000" u="sng" dirty="0" smtClean="0"/>
              <a:t> 新任</a:t>
            </a:r>
            <a:r>
              <a:rPr lang="ja-JP" altLang="en-US" sz="2000" u="sng" dirty="0"/>
              <a:t>職員研修に必要な項目が実施されていなかった</a:t>
            </a:r>
            <a:r>
              <a:rPr lang="ja-JP" altLang="en-US" sz="2000" u="sng" dirty="0" smtClean="0"/>
              <a:t>。（虐待防止等）</a:t>
            </a:r>
            <a:r>
              <a:rPr lang="ja-JP" altLang="en-US" sz="2000" dirty="0" smtClean="0"/>
              <a:t>　　　　次ページ参照</a:t>
            </a:r>
            <a:endParaRPr lang="en-US" altLang="ja-JP" sz="2000" dirty="0" smtClean="0"/>
          </a:p>
        </p:txBody>
      </p:sp>
      <p:sp>
        <p:nvSpPr>
          <p:cNvPr id="8" name="右矢印 7"/>
          <p:cNvSpPr/>
          <p:nvPr/>
        </p:nvSpPr>
        <p:spPr>
          <a:xfrm>
            <a:off x="949196" y="974018"/>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949196" y="3306866"/>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43570" y="287220"/>
            <a:ext cx="11851448" cy="17027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43570" y="2236417"/>
            <a:ext cx="11851448" cy="2292483"/>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53516" y="5613"/>
            <a:ext cx="1510479"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秘密保持</a:t>
            </a:r>
            <a:endParaRPr lang="en-US" altLang="ja-JP" sz="2000" dirty="0"/>
          </a:p>
        </p:txBody>
      </p:sp>
      <p:sp>
        <p:nvSpPr>
          <p:cNvPr id="4" name="角丸四角形 3"/>
          <p:cNvSpPr/>
          <p:nvPr/>
        </p:nvSpPr>
        <p:spPr>
          <a:xfrm>
            <a:off x="49829" y="2025061"/>
            <a:ext cx="1514166"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a:t>運営</a:t>
            </a:r>
            <a:r>
              <a:rPr lang="ja-JP" altLang="en-US" sz="2000" dirty="0" smtClean="0"/>
              <a:t>規程</a:t>
            </a:r>
            <a:endParaRPr lang="en-US" altLang="ja-JP" sz="2000" dirty="0"/>
          </a:p>
        </p:txBody>
      </p:sp>
      <p:sp>
        <p:nvSpPr>
          <p:cNvPr id="15" name="角丸四角形 14"/>
          <p:cNvSpPr/>
          <p:nvPr/>
        </p:nvSpPr>
        <p:spPr>
          <a:xfrm>
            <a:off x="243570" y="4838731"/>
            <a:ext cx="11851449" cy="1946036"/>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49829" y="4602133"/>
            <a:ext cx="2283321" cy="404062"/>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勤務体制の確保</a:t>
            </a:r>
            <a:endParaRPr lang="en-US" altLang="ja-JP" sz="2000" dirty="0"/>
          </a:p>
        </p:txBody>
      </p:sp>
      <p:sp>
        <p:nvSpPr>
          <p:cNvPr id="17" name="右矢印 16"/>
          <p:cNvSpPr/>
          <p:nvPr/>
        </p:nvSpPr>
        <p:spPr>
          <a:xfrm>
            <a:off x="9083783" y="6360132"/>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949196" y="5512693"/>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2775203"/>
      </p:ext>
    </p:extLst>
  </p:cSld>
  <p:clrMapOvr>
    <a:masterClrMapping/>
  </p:clrMapOvr>
  <mc:AlternateContent xmlns:mc="http://schemas.openxmlformats.org/markup-compatibility/2006" xmlns:p14="http://schemas.microsoft.com/office/powerpoint/2010/main">
    <mc:Choice Requires="p14">
      <p:transition spd="slow" p14:dur="2000" advTm="45994"/>
    </mc:Choice>
    <mc:Fallback xmlns="">
      <p:transition spd="slow" advTm="45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11</a:t>
            </a:fld>
            <a:endParaRPr kumimoji="1" lang="ja-JP" altLang="en-US" dirty="0"/>
          </a:p>
        </p:txBody>
      </p:sp>
      <p:sp>
        <p:nvSpPr>
          <p:cNvPr id="11" name="角丸四角形 10"/>
          <p:cNvSpPr/>
          <p:nvPr/>
        </p:nvSpPr>
        <p:spPr>
          <a:xfrm>
            <a:off x="3439982" y="27709"/>
            <a:ext cx="5098472"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委員会・研修・訓練の実施回数</a:t>
            </a:r>
            <a:endParaRPr lang="en-US" altLang="ja-JP" sz="2000" dirty="0" smtClean="0"/>
          </a:p>
        </p:txBody>
      </p:sp>
      <p:graphicFrame>
        <p:nvGraphicFramePr>
          <p:cNvPr id="8" name="オブジェクト 7"/>
          <p:cNvGraphicFramePr>
            <a:graphicFrameLocks noChangeAspect="1"/>
          </p:cNvGraphicFramePr>
          <p:nvPr>
            <p:extLst>
              <p:ext uri="{D42A27DB-BD31-4B8C-83A1-F6EECF244321}">
                <p14:modId xmlns:p14="http://schemas.microsoft.com/office/powerpoint/2010/main" val="229115575"/>
              </p:ext>
            </p:extLst>
          </p:nvPr>
        </p:nvGraphicFramePr>
        <p:xfrm>
          <a:off x="204717" y="387927"/>
          <a:ext cx="11569002" cy="6478190"/>
        </p:xfrm>
        <a:graphic>
          <a:graphicData uri="http://schemas.openxmlformats.org/presentationml/2006/ole">
            <mc:AlternateContent xmlns:mc="http://schemas.openxmlformats.org/markup-compatibility/2006">
              <mc:Choice xmlns:v="urn:schemas-microsoft-com:vml" Requires="v">
                <p:oleObj spid="_x0000_s1028" name="ワークシート" r:id="rId5" imgW="17925885" imgH="10039169" progId="Excel.Sheet.12">
                  <p:embed/>
                </p:oleObj>
              </mc:Choice>
              <mc:Fallback>
                <p:oleObj name="ワークシート" r:id="rId5" imgW="17925885" imgH="10039169" progId="Excel.Sheet.12">
                  <p:embed/>
                  <p:pic>
                    <p:nvPicPr>
                      <p:cNvPr id="8" name="オブジェクト 7"/>
                      <p:cNvPicPr/>
                      <p:nvPr/>
                    </p:nvPicPr>
                    <p:blipFill>
                      <a:blip r:embed="rId6"/>
                      <a:stretch>
                        <a:fillRect/>
                      </a:stretch>
                    </p:blipFill>
                    <p:spPr>
                      <a:xfrm>
                        <a:off x="204717" y="387927"/>
                        <a:ext cx="11569002" cy="6478190"/>
                      </a:xfrm>
                      <a:prstGeom prst="rect">
                        <a:avLst/>
                      </a:prstGeom>
                      <a:ln w="6350">
                        <a:solidFill>
                          <a:schemeClr val="tx1"/>
                        </a:solidFill>
                      </a:ln>
                    </p:spPr>
                  </p:pic>
                </p:oleObj>
              </mc:Fallback>
            </mc:AlternateContent>
          </a:graphicData>
        </a:graphic>
      </p:graphicFrame>
      <p:pic>
        <p:nvPicPr>
          <p:cNvPr id="4" name="オーディオ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1829510"/>
      </p:ext>
    </p:extLst>
  </p:cSld>
  <p:clrMapOvr>
    <a:masterClrMapping/>
  </p:clrMapOvr>
  <mc:AlternateContent xmlns:mc="http://schemas.openxmlformats.org/markup-compatibility/2006" xmlns:p14="http://schemas.microsoft.com/office/powerpoint/2010/main">
    <mc:Choice Requires="p14">
      <p:transition spd="slow" p14:dur="2000" advTm="12393"/>
    </mc:Choice>
    <mc:Fallback xmlns="">
      <p:transition spd="slow" advTm="1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12</a:t>
            </a:fld>
            <a:endParaRPr kumimoji="1" lang="ja-JP" altLang="en-US" dirty="0"/>
          </a:p>
        </p:txBody>
      </p:sp>
      <p:sp>
        <p:nvSpPr>
          <p:cNvPr id="7" name="コンテンツ プレースホルダー 2"/>
          <p:cNvSpPr txBox="1">
            <a:spLocks/>
          </p:cNvSpPr>
          <p:nvPr/>
        </p:nvSpPr>
        <p:spPr>
          <a:xfrm>
            <a:off x="117987" y="5102941"/>
            <a:ext cx="12191999" cy="5047533"/>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en-US" altLang="ja-JP" sz="2000" dirty="0"/>
          </a:p>
          <a:p>
            <a:pPr marL="0" indent="0">
              <a:buFont typeface="Arial" panose="020B0604020202020204" pitchFamily="34" charset="0"/>
              <a:buNone/>
            </a:pPr>
            <a:r>
              <a:rPr lang="ja-JP" altLang="en-US" sz="2000" dirty="0" smtClean="0"/>
              <a:t>　</a:t>
            </a:r>
            <a:r>
              <a:rPr lang="ja-JP" altLang="en-US" sz="2000" dirty="0"/>
              <a:t>　</a:t>
            </a: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en-US" altLang="ja-JP" sz="2000" dirty="0" smtClean="0"/>
          </a:p>
          <a:p>
            <a:pPr marL="0" indent="0">
              <a:buFont typeface="Arial" panose="020B0604020202020204" pitchFamily="34" charset="0"/>
              <a:buNone/>
            </a:pPr>
            <a:endParaRPr lang="ja-JP" altLang="en-US" sz="2000" dirty="0"/>
          </a:p>
        </p:txBody>
      </p:sp>
      <p:sp>
        <p:nvSpPr>
          <p:cNvPr id="9" name="コンテンツ プレースホルダー 2"/>
          <p:cNvSpPr txBox="1">
            <a:spLocks/>
          </p:cNvSpPr>
          <p:nvPr/>
        </p:nvSpPr>
        <p:spPr>
          <a:xfrm>
            <a:off x="0" y="477333"/>
            <a:ext cx="12192000" cy="2086687"/>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03213" indent="0">
              <a:buNone/>
            </a:pPr>
            <a:r>
              <a:rPr lang="ja-JP" altLang="en-US" sz="2000" u="sng" dirty="0" smtClean="0"/>
              <a:t>● 加算の算定要件を満たすことがわかる記録が不明確だった。</a:t>
            </a:r>
            <a:endParaRPr lang="en-US" altLang="ja-JP" sz="2000" u="sng" dirty="0" smtClean="0"/>
          </a:p>
          <a:p>
            <a:pPr marL="303213" indent="0">
              <a:buNone/>
            </a:pPr>
            <a:endParaRPr lang="en-US" altLang="ja-JP" sz="100" u="sng" dirty="0" smtClean="0"/>
          </a:p>
          <a:p>
            <a:pPr marL="1250950" indent="0">
              <a:buNone/>
            </a:pPr>
            <a:r>
              <a:rPr lang="ja-JP" altLang="en-US" sz="2000" dirty="0"/>
              <a:t>加算の多くは、算定要件として、記録の整備が</a:t>
            </a:r>
            <a:r>
              <a:rPr lang="ja-JP" altLang="en-US" sz="2000" dirty="0" smtClean="0"/>
              <a:t>求められています。</a:t>
            </a:r>
            <a:endParaRPr lang="en-US" altLang="ja-JP" sz="2000" dirty="0" smtClean="0"/>
          </a:p>
          <a:p>
            <a:pPr marL="1250950" indent="0">
              <a:buNone/>
            </a:pPr>
            <a:r>
              <a:rPr lang="ja-JP" altLang="en-US" sz="2000" dirty="0"/>
              <a:t>記録が</a:t>
            </a:r>
            <a:r>
              <a:rPr lang="ja-JP" altLang="en-US" sz="2000" dirty="0" smtClean="0"/>
              <a:t>明文上</a:t>
            </a:r>
            <a:r>
              <a:rPr lang="ja-JP" altLang="en-US" sz="2000" dirty="0"/>
              <a:t>必須とされているか否かに関わらず、算定要件を満たしていることが事後的に確認</a:t>
            </a:r>
            <a:r>
              <a:rPr lang="ja-JP" altLang="en-US" sz="2000" dirty="0" smtClean="0"/>
              <a:t>できなければなりません。</a:t>
            </a:r>
            <a:endParaRPr lang="en-US" altLang="ja-JP" sz="2000" dirty="0" smtClean="0"/>
          </a:p>
          <a:p>
            <a:pPr marL="1250950" indent="0">
              <a:buNone/>
            </a:pPr>
            <a:r>
              <a:rPr lang="ja-JP" altLang="en-US" sz="2000" dirty="0" smtClean="0"/>
              <a:t>加算</a:t>
            </a:r>
            <a:r>
              <a:rPr lang="ja-JP" altLang="en-US" sz="2000" dirty="0"/>
              <a:t>要件を満たしていることを、事業所自ら説明できるよう書類の整備</a:t>
            </a:r>
            <a:r>
              <a:rPr lang="ja-JP" altLang="en-US" sz="2000" dirty="0" smtClean="0"/>
              <a:t>を行ってください。</a:t>
            </a:r>
            <a:endParaRPr lang="en-US" altLang="ja-JP" sz="2000" dirty="0"/>
          </a:p>
        </p:txBody>
      </p:sp>
      <p:sp>
        <p:nvSpPr>
          <p:cNvPr id="8" name="角丸四角形 7"/>
          <p:cNvSpPr/>
          <p:nvPr/>
        </p:nvSpPr>
        <p:spPr>
          <a:xfrm>
            <a:off x="242047" y="170041"/>
            <a:ext cx="11779624" cy="2535078"/>
          </a:xfrm>
          <a:prstGeom prst="roundRect">
            <a:avLst>
              <a:gd name="adj" fmla="val 111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03686" y="59579"/>
            <a:ext cx="2283321"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dirty="0" smtClean="0"/>
              <a:t>介護報酬（加算</a:t>
            </a:r>
            <a:r>
              <a:rPr lang="ja-JP" altLang="en-US" dirty="0" smtClean="0"/>
              <a:t>）</a:t>
            </a:r>
            <a:endParaRPr lang="en-US" altLang="ja-JP" dirty="0"/>
          </a:p>
        </p:txBody>
      </p:sp>
      <p:sp>
        <p:nvSpPr>
          <p:cNvPr id="10" name="右矢印 9"/>
          <p:cNvSpPr/>
          <p:nvPr/>
        </p:nvSpPr>
        <p:spPr>
          <a:xfrm>
            <a:off x="741890" y="1052871"/>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0" y="2815581"/>
            <a:ext cx="12192000" cy="4124206"/>
          </a:xfrm>
          <a:prstGeom prst="rect">
            <a:avLst/>
          </a:prstGeom>
        </p:spPr>
        <p:txBody>
          <a:bodyPr wrap="square">
            <a:spAutoFit/>
          </a:bodyPr>
          <a:lstStyle/>
          <a:p>
            <a:r>
              <a:rPr lang="en-US" altLang="ja-JP" sz="2000" dirty="0" smtClean="0"/>
              <a:t>【</a:t>
            </a:r>
            <a:r>
              <a:rPr lang="ja-JP" altLang="en-US" sz="2000" dirty="0" smtClean="0"/>
              <a:t>加算</a:t>
            </a:r>
            <a:r>
              <a:rPr lang="ja-JP" altLang="en-US" sz="2000" dirty="0"/>
              <a:t>要件の</a:t>
            </a:r>
            <a:r>
              <a:rPr lang="ja-JP" altLang="en-US" sz="2000" dirty="0" smtClean="0"/>
              <a:t>確認</a:t>
            </a:r>
            <a:r>
              <a:rPr lang="en-US" altLang="ja-JP" sz="2000" dirty="0" smtClean="0"/>
              <a:t>】</a:t>
            </a:r>
            <a:endParaRPr lang="ja-JP" altLang="en-US" sz="2000" dirty="0"/>
          </a:p>
          <a:p>
            <a:pPr marL="174625" indent="-174625"/>
            <a:r>
              <a:rPr lang="ja-JP" altLang="en-US" sz="2000" dirty="0" smtClean="0"/>
              <a:t>・ケアレスミスによる</a:t>
            </a:r>
            <a:r>
              <a:rPr lang="ja-JP" altLang="en-US" sz="2000" dirty="0"/>
              <a:t>報酬</a:t>
            </a:r>
            <a:r>
              <a:rPr lang="ja-JP" altLang="en-US" sz="2000" dirty="0" smtClean="0"/>
              <a:t>返還を防ぐため</a:t>
            </a:r>
            <a:r>
              <a:rPr lang="ja-JP" altLang="en-US" sz="2000" dirty="0"/>
              <a:t>、報酬告示、解釈通知、関連する告示</a:t>
            </a:r>
            <a:r>
              <a:rPr lang="en-US" altLang="ja-JP" sz="2000" dirty="0"/>
              <a:t>(</a:t>
            </a:r>
            <a:r>
              <a:rPr lang="ja-JP" altLang="en-US" sz="2000" dirty="0"/>
              <a:t>「</a:t>
            </a:r>
            <a:r>
              <a:rPr lang="ja-JP" altLang="en-US" sz="2000" dirty="0" smtClean="0"/>
              <a:t>厚生</a:t>
            </a:r>
            <a:r>
              <a:rPr lang="ja-JP" altLang="en-US" sz="2000" dirty="0"/>
              <a:t>労働大臣が定める</a:t>
            </a:r>
            <a:r>
              <a:rPr lang="en-US" altLang="ja-JP" sz="2000" dirty="0"/>
              <a:t>…</a:t>
            </a:r>
            <a:r>
              <a:rPr lang="ja-JP" altLang="en-US" sz="2000" dirty="0"/>
              <a:t>」</a:t>
            </a:r>
            <a:r>
              <a:rPr lang="en-US" altLang="ja-JP" sz="2000" dirty="0"/>
              <a:t>)</a:t>
            </a:r>
            <a:r>
              <a:rPr lang="ja-JP" altLang="en-US" sz="2000" dirty="0"/>
              <a:t>及び厚生労働省発出のＱ＆Ａ等を</a:t>
            </a:r>
            <a:r>
              <a:rPr lang="ja-JP" altLang="en-US" sz="2000" dirty="0" smtClean="0"/>
              <a:t>確認してください。</a:t>
            </a:r>
            <a:endParaRPr lang="en-US" altLang="ja-JP" sz="2000" dirty="0" smtClean="0"/>
          </a:p>
          <a:p>
            <a:pPr marL="174625" indent="-174625"/>
            <a:r>
              <a:rPr lang="ja-JP" altLang="en-US" sz="2000" dirty="0" smtClean="0"/>
              <a:t>・</a:t>
            </a:r>
            <a:r>
              <a:rPr lang="ja-JP" altLang="en-US" sz="2000" dirty="0"/>
              <a:t>要件は、単位数表、解釈通知その他の通知類及びＱ＆Ａに分散している場合が</a:t>
            </a:r>
            <a:r>
              <a:rPr lang="ja-JP" altLang="en-US" sz="2000" dirty="0" smtClean="0"/>
              <a:t>ある</a:t>
            </a:r>
            <a:r>
              <a:rPr lang="ja-JP" altLang="en-US" sz="2000" dirty="0"/>
              <a:t>ため、遺漏がないよう</a:t>
            </a:r>
            <a:r>
              <a:rPr lang="ja-JP" altLang="en-US" sz="2000" dirty="0" smtClean="0"/>
              <a:t>注意して</a:t>
            </a:r>
            <a:r>
              <a:rPr lang="ja-JP" altLang="en-US" sz="2000" dirty="0"/>
              <a:t>く</a:t>
            </a:r>
            <a:r>
              <a:rPr lang="ja-JP" altLang="en-US" sz="2000" dirty="0" smtClean="0"/>
              <a:t>ださい。</a:t>
            </a:r>
            <a:endParaRPr lang="en-US" altLang="ja-JP" sz="2000" dirty="0" smtClean="0"/>
          </a:p>
          <a:p>
            <a:pPr marL="174625" indent="-174625"/>
            <a:endParaRPr lang="ja-JP" altLang="en-US" sz="1000" dirty="0"/>
          </a:p>
          <a:p>
            <a:r>
              <a:rPr lang="en-US" altLang="ja-JP" dirty="0" smtClean="0"/>
              <a:t>【</a:t>
            </a:r>
            <a:r>
              <a:rPr lang="ja-JP" altLang="en-US" dirty="0"/>
              <a:t>主な告示・</a:t>
            </a:r>
            <a:r>
              <a:rPr lang="ja-JP" altLang="en-US" dirty="0" smtClean="0"/>
              <a:t>解釈通等</a:t>
            </a:r>
            <a:r>
              <a:rPr lang="en-US" altLang="ja-JP" dirty="0"/>
              <a:t>】</a:t>
            </a:r>
          </a:p>
          <a:p>
            <a:r>
              <a:rPr lang="ja-JP" altLang="en-US" dirty="0" smtClean="0"/>
              <a:t>・指定地域密着型サービスに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18</a:t>
            </a:r>
            <a:r>
              <a:rPr lang="ja-JP" altLang="en-US" dirty="0"/>
              <a:t>年</a:t>
            </a:r>
            <a:r>
              <a:rPr lang="en-US" altLang="ja-JP" dirty="0" smtClean="0"/>
              <a:t>3</a:t>
            </a:r>
            <a:r>
              <a:rPr lang="ja-JP" altLang="en-US" dirty="0" smtClean="0"/>
              <a:t>月</a:t>
            </a:r>
            <a:r>
              <a:rPr lang="en-US" altLang="ja-JP" dirty="0" smtClean="0"/>
              <a:t>14</a:t>
            </a:r>
            <a:r>
              <a:rPr lang="ja-JP" altLang="en-US" dirty="0" smtClean="0"/>
              <a:t>日厚生労働省告示第</a:t>
            </a:r>
            <a:r>
              <a:rPr lang="en-US" altLang="ja-JP" dirty="0" smtClean="0"/>
              <a:t>126</a:t>
            </a:r>
            <a:r>
              <a:rPr lang="ja-JP" altLang="en-US" dirty="0" smtClean="0"/>
              <a:t>号</a:t>
            </a:r>
            <a:r>
              <a:rPr lang="en-US" altLang="zh-CN" dirty="0" smtClean="0"/>
              <a:t>〕</a:t>
            </a:r>
            <a:endParaRPr lang="en-US" altLang="ja-JP" dirty="0" smtClean="0"/>
          </a:p>
          <a:p>
            <a:pPr marL="174625" indent="-174625"/>
            <a:r>
              <a:rPr lang="ja-JP" altLang="en-US" dirty="0" smtClean="0"/>
              <a:t>・指定地域密着型サービスに要する費用の額の算定に関する基準及び指定地域密着型介護予防サービス</a:t>
            </a:r>
            <a:r>
              <a:rPr lang="ja-JP" altLang="en-US" dirty="0"/>
              <a:t>に要する費用の額の算定に関する</a:t>
            </a:r>
            <a:r>
              <a:rPr lang="ja-JP" altLang="en-US" dirty="0" smtClean="0"/>
              <a:t>基準の</a:t>
            </a:r>
            <a:r>
              <a:rPr lang="ja-JP" altLang="en-US" dirty="0"/>
              <a:t>制定に伴う実施上の留意事項に</a:t>
            </a:r>
            <a:r>
              <a:rPr lang="ja-JP" altLang="en-US" dirty="0" smtClean="0"/>
              <a:t>ついて</a:t>
            </a:r>
            <a:endParaRPr lang="en-US" altLang="ja-JP" dirty="0" smtClean="0"/>
          </a:p>
          <a:p>
            <a:pPr marL="174625" indent="-174625"/>
            <a:r>
              <a:rPr lang="ja-JP" altLang="en-US" dirty="0" smtClean="0"/>
              <a:t>・指定居宅介護支援に</a:t>
            </a:r>
            <a:r>
              <a:rPr lang="ja-JP" altLang="en-US" dirty="0"/>
              <a:t>要する費用の額の算定に関する</a:t>
            </a:r>
            <a:r>
              <a:rPr lang="ja-JP" altLang="en-US" dirty="0" smtClean="0"/>
              <a:t>基準</a:t>
            </a:r>
            <a:r>
              <a:rPr lang="en-US" altLang="zh-CN" dirty="0" smtClean="0"/>
              <a:t>〔</a:t>
            </a:r>
            <a:r>
              <a:rPr lang="ja-JP" altLang="en-US" dirty="0" smtClean="0"/>
              <a:t>平成</a:t>
            </a:r>
            <a:r>
              <a:rPr lang="en-US" altLang="ja-JP" dirty="0" smtClean="0"/>
              <a:t>12</a:t>
            </a:r>
            <a:r>
              <a:rPr lang="ja-JP" altLang="en-US" dirty="0" smtClean="0"/>
              <a:t>年</a:t>
            </a:r>
            <a:r>
              <a:rPr lang="en-US" altLang="ja-JP" dirty="0" smtClean="0"/>
              <a:t>2</a:t>
            </a:r>
            <a:r>
              <a:rPr lang="ja-JP" altLang="en-US" dirty="0" smtClean="0"/>
              <a:t>月</a:t>
            </a:r>
            <a:r>
              <a:rPr lang="en-US" altLang="ja-JP" dirty="0" smtClean="0"/>
              <a:t>10</a:t>
            </a:r>
            <a:r>
              <a:rPr lang="ja-JP" altLang="en-US" dirty="0" smtClean="0"/>
              <a:t>日厚生省告示第</a:t>
            </a:r>
            <a:r>
              <a:rPr lang="en-US" altLang="ja-JP" dirty="0" smtClean="0"/>
              <a:t>20</a:t>
            </a:r>
            <a:r>
              <a:rPr lang="ja-JP" altLang="en-US" dirty="0" smtClean="0"/>
              <a:t>号</a:t>
            </a:r>
            <a:r>
              <a:rPr lang="en-US" altLang="zh-CN" dirty="0" smtClean="0"/>
              <a:t>〕</a:t>
            </a:r>
          </a:p>
          <a:p>
            <a:pPr marL="174625" indent="-174625"/>
            <a:r>
              <a:rPr lang="ja-JP" altLang="en-US" dirty="0" smtClean="0"/>
              <a:t>・指定居宅サービス</a:t>
            </a:r>
            <a:r>
              <a:rPr lang="ja-JP" altLang="en-US" dirty="0"/>
              <a:t>に要する費用の額の算定に関する</a:t>
            </a:r>
            <a:r>
              <a:rPr lang="ja-JP" altLang="en-US" dirty="0" smtClean="0"/>
              <a:t>基準（訪問通所サービス、居宅療養管理指導及び福祉用具貸与に係る部分）及び指定居宅介護支援に</a:t>
            </a:r>
            <a:r>
              <a:rPr lang="ja-JP" altLang="en-US" dirty="0"/>
              <a:t>要する費用の額の算定に関する基準の制定に伴う実施上の留意事項について</a:t>
            </a:r>
            <a:endParaRPr lang="en-US" altLang="ja-JP" dirty="0"/>
          </a:p>
          <a:p>
            <a:pPr marL="174625" indent="-174625"/>
            <a:r>
              <a:rPr lang="ja-JP" altLang="en-US" dirty="0" smtClean="0"/>
              <a:t>・厚生</a:t>
            </a:r>
            <a:r>
              <a:rPr lang="ja-JP" altLang="en-US" dirty="0"/>
              <a:t>労働省が発した各種Ｑ＆</a:t>
            </a:r>
            <a:r>
              <a:rPr lang="ja-JP" altLang="en-US" dirty="0" smtClean="0"/>
              <a:t>Ａ</a:t>
            </a:r>
            <a:endParaRPr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6858856"/>
      </p:ext>
    </p:extLst>
  </p:cSld>
  <p:clrMapOvr>
    <a:masterClrMapping/>
  </p:clrMapOvr>
  <mc:AlternateContent xmlns:mc="http://schemas.openxmlformats.org/markup-compatibility/2006" xmlns:p14="http://schemas.microsoft.com/office/powerpoint/2010/main">
    <mc:Choice Requires="p14">
      <p:transition spd="slow" p14:dur="2000" advTm="66316"/>
    </mc:Choice>
    <mc:Fallback xmlns="">
      <p:transition spd="slow" advTm="6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57815" y="6492875"/>
            <a:ext cx="2743200" cy="365125"/>
          </a:xfrm>
        </p:spPr>
        <p:txBody>
          <a:bodyPr/>
          <a:lstStyle/>
          <a:p>
            <a:fld id="{D339279A-9CE5-4E47-B07B-F5EE1F1AD395}" type="slidenum">
              <a:rPr kumimoji="1" lang="ja-JP" altLang="en-US" smtClean="0"/>
              <a:t>13</a:t>
            </a:fld>
            <a:endParaRPr kumimoji="1" lang="ja-JP" altLang="en-US" dirty="0"/>
          </a:p>
        </p:txBody>
      </p:sp>
      <p:sp>
        <p:nvSpPr>
          <p:cNvPr id="3"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３　電子申請届出システムについて</a:t>
            </a:r>
            <a:endParaRPr lang="ja-JP" altLang="en-US" sz="2400" b="1" dirty="0"/>
          </a:p>
        </p:txBody>
      </p:sp>
      <p:sp>
        <p:nvSpPr>
          <p:cNvPr id="4" name="正方形/長方形 3"/>
          <p:cNvSpPr/>
          <p:nvPr/>
        </p:nvSpPr>
        <p:spPr>
          <a:xfrm>
            <a:off x="15976" y="525505"/>
            <a:ext cx="12192000" cy="1323439"/>
          </a:xfrm>
          <a:prstGeom prst="rect">
            <a:avLst/>
          </a:prstGeom>
        </p:spPr>
        <p:txBody>
          <a:bodyPr wrap="square">
            <a:spAutoFit/>
          </a:bodyPr>
          <a:lstStyle/>
          <a:p>
            <a:pPr marL="82550" lvl="0" indent="220663"/>
            <a:r>
              <a:rPr lang="ja-JP" altLang="en-US" sz="2000" dirty="0" smtClean="0">
                <a:solidFill>
                  <a:prstClr val="black"/>
                </a:solidFill>
              </a:rPr>
              <a:t>菊陽町では、</a:t>
            </a:r>
            <a:r>
              <a:rPr lang="ja-JP" altLang="en-US" sz="2000" dirty="0">
                <a:solidFill>
                  <a:prstClr val="black"/>
                </a:solidFill>
              </a:rPr>
              <a:t>介護保険サービス事業者等が申請・届出を簡易に行うことができるよう、</a:t>
            </a:r>
            <a:r>
              <a:rPr lang="ja-JP" altLang="en-US" sz="2000" dirty="0" smtClean="0">
                <a:solidFill>
                  <a:prstClr val="black"/>
                </a:solidFill>
              </a:rPr>
              <a:t>令和</a:t>
            </a:r>
            <a:r>
              <a:rPr lang="en-US" altLang="ja-JP" sz="2000" dirty="0" smtClean="0">
                <a:solidFill>
                  <a:prstClr val="black"/>
                </a:solidFill>
              </a:rPr>
              <a:t>7</a:t>
            </a:r>
            <a:r>
              <a:rPr lang="ja-JP" altLang="en-US" sz="2000" dirty="0" smtClean="0">
                <a:solidFill>
                  <a:prstClr val="black"/>
                </a:solidFill>
              </a:rPr>
              <a:t>年</a:t>
            </a:r>
            <a:r>
              <a:rPr lang="en-US" altLang="ja-JP" sz="2000" dirty="0" smtClean="0">
                <a:solidFill>
                  <a:prstClr val="black"/>
                </a:solidFill>
              </a:rPr>
              <a:t>7</a:t>
            </a:r>
            <a:r>
              <a:rPr lang="ja-JP" altLang="en-US" sz="2000" dirty="0" smtClean="0">
                <a:solidFill>
                  <a:prstClr val="black"/>
                </a:solidFill>
              </a:rPr>
              <a:t>月</a:t>
            </a:r>
            <a:r>
              <a:rPr lang="en-US" altLang="ja-JP" sz="2000" dirty="0" smtClean="0">
                <a:solidFill>
                  <a:prstClr val="black"/>
                </a:solidFill>
              </a:rPr>
              <a:t>1</a:t>
            </a:r>
            <a:r>
              <a:rPr lang="ja-JP" altLang="en-US" sz="2000" dirty="0" smtClean="0">
                <a:solidFill>
                  <a:prstClr val="black"/>
                </a:solidFill>
              </a:rPr>
              <a:t>日から「</a:t>
            </a:r>
            <a:r>
              <a:rPr lang="ja-JP" altLang="en-US" sz="2000" dirty="0">
                <a:solidFill>
                  <a:prstClr val="black"/>
                </a:solidFill>
              </a:rPr>
              <a:t>電子申請届出システム」を使用したオンラインでの各種申請・届出を</a:t>
            </a:r>
            <a:r>
              <a:rPr lang="ja-JP" altLang="en-US" sz="2000" dirty="0" smtClean="0">
                <a:solidFill>
                  <a:prstClr val="black"/>
                </a:solidFill>
              </a:rPr>
              <a:t>受け付けます。</a:t>
            </a:r>
            <a:endParaRPr lang="en-US" altLang="ja-JP" sz="2000" dirty="0" smtClean="0">
              <a:solidFill>
                <a:prstClr val="black"/>
              </a:solidFill>
            </a:endParaRPr>
          </a:p>
          <a:p>
            <a:pPr marL="82550" lvl="0" indent="220663"/>
            <a:r>
              <a:rPr lang="ja-JP" altLang="en-US" sz="2000" dirty="0">
                <a:solidFill>
                  <a:prstClr val="black"/>
                </a:solidFill>
              </a:rPr>
              <a:t>詳しく</a:t>
            </a:r>
            <a:r>
              <a:rPr lang="ja-JP" altLang="en-US" sz="2000" dirty="0" smtClean="0">
                <a:solidFill>
                  <a:prstClr val="black"/>
                </a:solidFill>
              </a:rPr>
              <a:t>は、町ホームページをご覧ください。</a:t>
            </a:r>
            <a:r>
              <a:rPr lang="en-US" altLang="ja-JP" sz="2000" dirty="0" smtClean="0">
                <a:solidFill>
                  <a:prstClr val="black"/>
                </a:solidFill>
                <a:hlinkClick r:id="rId4"/>
              </a:rPr>
              <a:t>https</a:t>
            </a:r>
            <a:r>
              <a:rPr lang="en-US" altLang="ja-JP" sz="2000" dirty="0">
                <a:solidFill>
                  <a:prstClr val="black"/>
                </a:solidFill>
                <a:hlinkClick r:id="rId4"/>
              </a:rPr>
              <a:t>://</a:t>
            </a:r>
            <a:r>
              <a:rPr lang="en-US" altLang="ja-JP" sz="2000" dirty="0" smtClean="0">
                <a:solidFill>
                  <a:prstClr val="black"/>
                </a:solidFill>
                <a:hlinkClick r:id="rId4"/>
              </a:rPr>
              <a:t>www.town.kikuyo.lg.jp/kiji0034976/index.html</a:t>
            </a:r>
            <a:endParaRPr lang="en-US" altLang="ja-JP" sz="2000" dirty="0" smtClean="0">
              <a:solidFill>
                <a:prstClr val="black"/>
              </a:solidFill>
            </a:endParaRPr>
          </a:p>
          <a:p>
            <a:pPr marL="82550" lvl="0" indent="220663"/>
            <a:endParaRPr lang="en-US" altLang="ja-JP" sz="2000" dirty="0" smtClean="0">
              <a:solidFill>
                <a:prstClr val="black"/>
              </a:solidFill>
            </a:endParaRPr>
          </a:p>
        </p:txBody>
      </p:sp>
      <p:pic>
        <p:nvPicPr>
          <p:cNvPr id="10" name="図 9"/>
          <p:cNvPicPr>
            <a:picLocks noChangeAspect="1"/>
          </p:cNvPicPr>
          <p:nvPr/>
        </p:nvPicPr>
        <p:blipFill>
          <a:blip r:embed="rId5"/>
          <a:stretch>
            <a:fillRect/>
          </a:stretch>
        </p:blipFill>
        <p:spPr>
          <a:xfrm>
            <a:off x="890520" y="3115035"/>
            <a:ext cx="10410825" cy="1790700"/>
          </a:xfrm>
          <a:prstGeom prst="rect">
            <a:avLst/>
          </a:prstGeom>
        </p:spPr>
      </p:pic>
      <p:sp>
        <p:nvSpPr>
          <p:cNvPr id="11" name="正方形/長方形 10"/>
          <p:cNvSpPr/>
          <p:nvPr/>
        </p:nvSpPr>
        <p:spPr>
          <a:xfrm>
            <a:off x="834214" y="1637707"/>
            <a:ext cx="10523435" cy="1477328"/>
          </a:xfrm>
          <a:prstGeom prst="rect">
            <a:avLst/>
          </a:prstGeom>
          <a:solidFill>
            <a:schemeClr val="accent1">
              <a:lumMod val="20000"/>
              <a:lumOff val="80000"/>
              <a:alpha val="26000"/>
            </a:schemeClr>
          </a:solidFill>
          <a:ln cap="rnd">
            <a:solidFill>
              <a:schemeClr val="tx1"/>
            </a:solidFill>
            <a:bevel/>
          </a:ln>
        </p:spPr>
        <p:txBody>
          <a:bodyPr wrap="square">
            <a:spAutoFit/>
          </a:bodyPr>
          <a:lstStyle/>
          <a:p>
            <a:pPr marL="88900"/>
            <a:r>
              <a:rPr lang="ja-JP" altLang="en-US" dirty="0"/>
              <a:t>電子申請届出システムによる申請・届出のメリット</a:t>
            </a:r>
          </a:p>
          <a:p>
            <a:pPr marL="265113"/>
            <a:r>
              <a:rPr lang="ja-JP" altLang="en-US" dirty="0" smtClean="0"/>
              <a:t>⚫提出</a:t>
            </a:r>
            <a:r>
              <a:rPr lang="ja-JP" altLang="en-US" dirty="0"/>
              <a:t>書類の印刷、郵送・持参等の手間なく、ウェブ上で申請・届出を完結させることが</a:t>
            </a:r>
            <a:r>
              <a:rPr lang="ja-JP" altLang="en-US" dirty="0" smtClean="0"/>
              <a:t>できます</a:t>
            </a:r>
            <a:r>
              <a:rPr lang="ja-JP" altLang="en-US" dirty="0"/>
              <a:t>。</a:t>
            </a:r>
          </a:p>
          <a:p>
            <a:pPr marL="265113"/>
            <a:r>
              <a:rPr lang="ja-JP" altLang="en-US" dirty="0" smtClean="0"/>
              <a:t>⚫申請</a:t>
            </a:r>
            <a:r>
              <a:rPr lang="ja-JP" altLang="en-US" dirty="0"/>
              <a:t>・届出の様式・付表についてウェブ画面で入力することが</a:t>
            </a:r>
            <a:r>
              <a:rPr lang="ja-JP" altLang="en-US" dirty="0" smtClean="0"/>
              <a:t>できます。</a:t>
            </a:r>
            <a:endParaRPr lang="ja-JP" altLang="en-US" dirty="0"/>
          </a:p>
          <a:p>
            <a:pPr marL="265113"/>
            <a:r>
              <a:rPr lang="ja-JP" altLang="en-US" dirty="0" smtClean="0"/>
              <a:t>⚫添付書類は電子</a:t>
            </a:r>
            <a:r>
              <a:rPr lang="ja-JP" altLang="en-US" dirty="0"/>
              <a:t>ファイルでの提出が</a:t>
            </a:r>
            <a:r>
              <a:rPr lang="ja-JP" altLang="en-US" dirty="0" smtClean="0"/>
              <a:t>可能です。</a:t>
            </a:r>
            <a:endParaRPr lang="ja-JP" altLang="en-US" dirty="0"/>
          </a:p>
          <a:p>
            <a:pPr marL="265113"/>
            <a:r>
              <a:rPr lang="ja-JP" altLang="en-US" dirty="0" smtClean="0"/>
              <a:t>⚫申請</a:t>
            </a:r>
            <a:r>
              <a:rPr lang="ja-JP" altLang="en-US" dirty="0"/>
              <a:t>・届出の受付状況や結果について、システム上で確認が可能</a:t>
            </a:r>
            <a:r>
              <a:rPr lang="ja-JP" altLang="en-US" dirty="0" smtClean="0"/>
              <a:t>です。</a:t>
            </a:r>
            <a:endParaRPr lang="ja-JP" altLang="en-US" dirty="0"/>
          </a:p>
        </p:txBody>
      </p:sp>
      <p:sp>
        <p:nvSpPr>
          <p:cNvPr id="13" name="正方形/長方形 12"/>
          <p:cNvSpPr/>
          <p:nvPr/>
        </p:nvSpPr>
        <p:spPr>
          <a:xfrm>
            <a:off x="47932" y="4919008"/>
            <a:ext cx="12160044" cy="1938992"/>
          </a:xfrm>
          <a:prstGeom prst="rect">
            <a:avLst/>
          </a:prstGeom>
        </p:spPr>
        <p:txBody>
          <a:bodyPr wrap="square">
            <a:spAutoFit/>
          </a:bodyPr>
          <a:lstStyle/>
          <a:p>
            <a:r>
              <a:rPr lang="ja-JP" altLang="en-US" sz="2000" dirty="0" smtClean="0"/>
              <a:t>〇 電子申請・届出システム（ログイン）はこちら</a:t>
            </a:r>
            <a:r>
              <a:rPr lang="ja-JP" altLang="en-US" sz="2000" dirty="0"/>
              <a:t>　</a:t>
            </a:r>
            <a:r>
              <a:rPr lang="en-US" altLang="ja-JP" sz="2000" dirty="0" smtClean="0">
                <a:hlinkClick r:id="rId6"/>
              </a:rPr>
              <a:t>https</a:t>
            </a:r>
            <a:r>
              <a:rPr lang="en-US" altLang="ja-JP" sz="2000" dirty="0">
                <a:hlinkClick r:id="rId6"/>
              </a:rPr>
              <a:t>://www.kaigokensaku.mhlw.go.jp/shinsei</a:t>
            </a:r>
            <a:r>
              <a:rPr lang="en-US" altLang="ja-JP" sz="2000" dirty="0" smtClean="0">
                <a:hlinkClick r:id="rId6"/>
              </a:rPr>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申請届出システムをご利用されるためには</a:t>
            </a:r>
            <a:r>
              <a:rPr lang="ja-JP" altLang="en-US" sz="2000" dirty="0" smtClean="0"/>
              <a:t>、</a:t>
            </a:r>
            <a:r>
              <a:rPr lang="en-US" altLang="ja-JP" sz="2000" dirty="0" smtClean="0"/>
              <a:t>G</a:t>
            </a:r>
            <a:r>
              <a:rPr lang="ja-JP" altLang="en-US" sz="2000" dirty="0"/>
              <a:t>ビズ </a:t>
            </a:r>
            <a:r>
              <a:rPr lang="en-US" altLang="ja-JP" sz="2000" dirty="0"/>
              <a:t>ID</a:t>
            </a:r>
            <a:r>
              <a:rPr lang="ja-JP" altLang="en-US" sz="2000" dirty="0"/>
              <a:t>アカウントの取得が必須です。</a:t>
            </a:r>
          </a:p>
          <a:p>
            <a:r>
              <a:rPr lang="ja-JP" altLang="en-US" sz="2000" dirty="0" smtClean="0"/>
              <a:t>　未取得の場合は、</a:t>
            </a:r>
            <a:r>
              <a:rPr lang="en-US" altLang="ja-JP" sz="2000" dirty="0" smtClean="0"/>
              <a:t>G</a:t>
            </a:r>
            <a:r>
              <a:rPr lang="ja-JP" altLang="en-US" sz="2000" dirty="0"/>
              <a:t>ビズ </a:t>
            </a:r>
            <a:r>
              <a:rPr lang="en-US" altLang="ja-JP" sz="2000" dirty="0"/>
              <a:t>ID</a:t>
            </a:r>
            <a:r>
              <a:rPr lang="ja-JP" altLang="en-US" sz="2000" dirty="0" smtClean="0"/>
              <a:t>ホームページ（</a:t>
            </a:r>
            <a:r>
              <a:rPr lang="en-US" altLang="ja-JP" sz="2000" dirty="0" smtClean="0"/>
              <a:t>https://gbiz-id.go.jp</a:t>
            </a:r>
            <a:r>
              <a:rPr lang="ja-JP" altLang="en-US" sz="2000" dirty="0" smtClean="0"/>
              <a:t>）の</a:t>
            </a:r>
            <a:r>
              <a:rPr lang="ja-JP" altLang="en-US" sz="2000" dirty="0"/>
              <a:t>トップ画面からアカウントを作成してください</a:t>
            </a:r>
            <a:r>
              <a:rPr lang="ja-JP" altLang="en-US" sz="2000" dirty="0" smtClean="0"/>
              <a:t>。</a:t>
            </a:r>
            <a:endParaRPr lang="en-US" altLang="ja-JP" sz="2000" dirty="0" smtClean="0"/>
          </a:p>
          <a:p>
            <a:pPr marL="177800" indent="-177800"/>
            <a:r>
              <a:rPr lang="en-US" altLang="ja-JP" sz="2000" dirty="0" smtClean="0"/>
              <a:t>※ </a:t>
            </a:r>
            <a:r>
              <a:rPr lang="ja-JP" altLang="en-US" sz="2000" dirty="0" smtClean="0"/>
              <a:t>電子</a:t>
            </a:r>
            <a:r>
              <a:rPr lang="ja-JP" altLang="en-US" sz="2000" dirty="0"/>
              <a:t>申請届出システムで</a:t>
            </a:r>
            <a:r>
              <a:rPr lang="ja-JP" altLang="en-US" sz="2000" dirty="0" smtClean="0"/>
              <a:t>利用できる </a:t>
            </a:r>
            <a:r>
              <a:rPr lang="en-US" altLang="ja-JP" sz="2000" dirty="0"/>
              <a:t>G</a:t>
            </a:r>
            <a:r>
              <a:rPr lang="ja-JP" altLang="en-US" sz="2000" dirty="0"/>
              <a:t>ビズ </a:t>
            </a:r>
            <a:r>
              <a:rPr lang="en-US" altLang="ja-JP" sz="2000" dirty="0"/>
              <a:t>ID</a:t>
            </a:r>
            <a:r>
              <a:rPr lang="ja-JP" altLang="en-US" sz="2000" dirty="0"/>
              <a:t>のアカウント種類は、「 </a:t>
            </a:r>
            <a:r>
              <a:rPr lang="en-US" altLang="ja-JP" sz="2000" dirty="0" err="1"/>
              <a:t>gBizID</a:t>
            </a:r>
            <a:r>
              <a:rPr lang="ja-JP" altLang="en-US" sz="2000" dirty="0"/>
              <a:t>プライム」と「 </a:t>
            </a:r>
            <a:r>
              <a:rPr lang="en-US" altLang="ja-JP" sz="2000" dirty="0" err="1"/>
              <a:t>gBizID</a:t>
            </a:r>
            <a:r>
              <a:rPr lang="ja-JP" altLang="en-US" sz="2000" dirty="0"/>
              <a:t>メンバー」です。（「 </a:t>
            </a:r>
            <a:r>
              <a:rPr lang="en-US" altLang="ja-JP" sz="2000" dirty="0"/>
              <a:t>G</a:t>
            </a:r>
            <a:r>
              <a:rPr lang="ja-JP" altLang="en-US" sz="2000" dirty="0"/>
              <a:t>ビズ </a:t>
            </a:r>
            <a:r>
              <a:rPr lang="en-US" altLang="ja-JP" sz="2000" dirty="0"/>
              <a:t>ID</a:t>
            </a:r>
            <a:r>
              <a:rPr lang="ja-JP" altLang="en-US" sz="2000" dirty="0" smtClean="0"/>
              <a:t>エントリー</a:t>
            </a:r>
            <a:r>
              <a:rPr lang="ja-JP" altLang="en-US" sz="2000" dirty="0"/>
              <a:t>」はご利用頂けません。）</a:t>
            </a:r>
          </a:p>
        </p:txBody>
      </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9481932"/>
      </p:ext>
    </p:extLst>
  </p:cSld>
  <p:clrMapOvr>
    <a:masterClrMapping/>
  </p:clrMapOvr>
  <mc:AlternateContent xmlns:mc="http://schemas.openxmlformats.org/markup-compatibility/2006" xmlns:p14="http://schemas.microsoft.com/office/powerpoint/2010/main">
    <mc:Choice Requires="p14">
      <p:transition spd="slow" p14:dur="2000" advTm="37742"/>
    </mc:Choice>
    <mc:Fallback xmlns="">
      <p:transition spd="slow" advTm="3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4"/>
          <a:stretch>
            <a:fillRect/>
          </a:stretch>
        </p:blipFill>
        <p:spPr>
          <a:xfrm>
            <a:off x="0" y="830339"/>
            <a:ext cx="5727032" cy="3252432"/>
          </a:xfrm>
          <a:prstGeom prst="rect">
            <a:avLst/>
          </a:prstGeom>
        </p:spPr>
      </p:pic>
      <p:sp>
        <p:nvSpPr>
          <p:cNvPr id="2" name="タイトル 1"/>
          <p:cNvSpPr txBox="1">
            <a:spLocks/>
          </p:cNvSpPr>
          <p:nvPr/>
        </p:nvSpPr>
        <p:spPr>
          <a:xfrm>
            <a:off x="0" y="-32906"/>
            <a:ext cx="12192000" cy="847203"/>
          </a:xfrm>
          <a:prstGeom prst="rect">
            <a:avLst/>
          </a:prstGeom>
          <a:solidFill>
            <a:schemeClr val="accent1">
              <a:lumMod val="20000"/>
              <a:lumOff val="80000"/>
            </a:schemeClr>
          </a:solidFill>
          <a:ln w="25400">
            <a:solidFill>
              <a:schemeClr val="tx1"/>
            </a:solidFill>
          </a:ln>
        </p:spPr>
        <p:txBody>
          <a:bodyPr tIns="144000" anchor="ctr" anchorCtr="0">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722313" indent="-722313">
              <a:tabLst>
                <a:tab pos="9512300" algn="l"/>
              </a:tabLst>
            </a:pPr>
            <a:r>
              <a:rPr lang="ja-JP" altLang="en-US" sz="2700" b="1" dirty="0" smtClean="0"/>
              <a:t>４　各種届出等</a:t>
            </a:r>
            <a:endParaRPr lang="en-US" altLang="ja-JP" sz="2700" b="1" dirty="0" smtClean="0"/>
          </a:p>
          <a:p>
            <a:pPr marL="722313" indent="-722313">
              <a:tabLst>
                <a:tab pos="9512300" algn="l"/>
              </a:tabLst>
            </a:pPr>
            <a:r>
              <a:rPr lang="ja-JP" altLang="en-US" sz="3200" b="1" dirty="0"/>
              <a:t>　</a:t>
            </a:r>
            <a:r>
              <a:rPr lang="ja-JP" altLang="en-US" sz="3200" b="1" dirty="0" smtClean="0"/>
              <a:t>　　　　</a:t>
            </a:r>
            <a:r>
              <a:rPr lang="ja-JP" altLang="en-US" sz="2200" dirty="0" smtClean="0"/>
              <a:t>様式等は菊陽町ホームページに掲載　</a:t>
            </a:r>
            <a:r>
              <a:rPr lang="en-US" altLang="ja-JP" sz="2200" dirty="0" smtClean="0">
                <a:hlinkClick r:id="rId5"/>
              </a:rPr>
              <a:t>https://www.town.kikuyu.lg.jp/kiji0033478/index.html</a:t>
            </a:r>
            <a:endParaRPr lang="en-US" altLang="ja-JP" sz="2200" dirty="0" smtClean="0"/>
          </a:p>
        </p:txBody>
      </p:sp>
      <p:sp>
        <p:nvSpPr>
          <p:cNvPr id="7" name="テキスト ボックス 6"/>
          <p:cNvSpPr txBox="1"/>
          <p:nvPr/>
        </p:nvSpPr>
        <p:spPr>
          <a:xfrm>
            <a:off x="5565790" y="1029082"/>
            <a:ext cx="6130339" cy="646331"/>
          </a:xfrm>
          <a:prstGeom prst="rect">
            <a:avLst/>
          </a:prstGeom>
          <a:noFill/>
          <a:ln>
            <a:noFill/>
            <a:round/>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zh-TW" altLang="en-US" dirty="0"/>
              <a:t>別紙様式第二号（四</a:t>
            </a:r>
            <a:r>
              <a:rPr lang="zh-TW" altLang="en-US" dirty="0" smtClean="0"/>
              <a:t>）</a:t>
            </a:r>
            <a:r>
              <a:rPr lang="ja-JP" altLang="en-US" dirty="0" smtClean="0"/>
              <a:t>＋付表第二号（一）～（十二）</a:t>
            </a:r>
            <a:endParaRPr lang="en-US" altLang="ja-JP" dirty="0" smtClean="0"/>
          </a:p>
          <a:p>
            <a:r>
              <a:rPr lang="ja-JP" altLang="en-US" dirty="0" smtClean="0"/>
              <a:t>添付書類は次ページの一覧表を参照してください。</a:t>
            </a:r>
            <a:endParaRPr kumimoji="1" lang="ja-JP" altLang="en-US" dirty="0"/>
          </a:p>
        </p:txBody>
      </p:sp>
      <p:sp>
        <p:nvSpPr>
          <p:cNvPr id="9" name="テキスト ボックス 8"/>
          <p:cNvSpPr txBox="1"/>
          <p:nvPr/>
        </p:nvSpPr>
        <p:spPr>
          <a:xfrm>
            <a:off x="5565791" y="1700740"/>
            <a:ext cx="6512477" cy="923330"/>
          </a:xfrm>
          <a:prstGeom prst="rect">
            <a:avLst/>
          </a:prstGeom>
          <a:noFill/>
          <a:ln>
            <a:noFill/>
            <a:prstDash val="solid"/>
          </a:ln>
        </p:spPr>
        <p:txBody>
          <a:bodyPr wrap="square" rtlCol="0" anchor="ctr" anchorCtr="0">
            <a:spAutoFit/>
          </a:bodyPr>
          <a:lstStyle/>
          <a:p>
            <a:r>
              <a:rPr lang="zh-TW" altLang="en-US" dirty="0"/>
              <a:t>別紙様式第二号（三</a:t>
            </a:r>
            <a:r>
              <a:rPr lang="zh-TW" altLang="en-US" dirty="0" smtClean="0"/>
              <a:t>）</a:t>
            </a:r>
            <a:endParaRPr lang="en-US" altLang="zh-TW" dirty="0" smtClean="0"/>
          </a:p>
          <a:p>
            <a:r>
              <a:rPr kumimoji="1" lang="en-US" altLang="ja-JP" dirty="0" smtClean="0"/>
              <a:t>※</a:t>
            </a:r>
            <a:r>
              <a:rPr kumimoji="1" lang="ja-JP" altLang="en-US" dirty="0" smtClean="0"/>
              <a:t>現にサービスを受けている人に対する措置を必ず記入してください</a:t>
            </a:r>
            <a:r>
              <a:rPr kumimoji="1" lang="ja-JP" altLang="en-US" sz="1600" dirty="0" smtClean="0"/>
              <a:t>。</a:t>
            </a:r>
            <a:endParaRPr kumimoji="1" lang="ja-JP" altLang="en-US" sz="1600" dirty="0"/>
          </a:p>
        </p:txBody>
      </p:sp>
      <p:sp>
        <p:nvSpPr>
          <p:cNvPr id="10" name="テキスト ボックス 9"/>
          <p:cNvSpPr txBox="1"/>
          <p:nvPr/>
        </p:nvSpPr>
        <p:spPr>
          <a:xfrm>
            <a:off x="5565790" y="2604562"/>
            <a:ext cx="4184073" cy="369332"/>
          </a:xfrm>
          <a:prstGeom prst="rect">
            <a:avLst/>
          </a:prstGeom>
          <a:noFill/>
        </p:spPr>
        <p:txBody>
          <a:bodyPr wrap="square" rtlCol="0" anchor="ctr" anchorCtr="0">
            <a:spAutoFit/>
          </a:bodyPr>
          <a:lstStyle/>
          <a:p>
            <a:r>
              <a:rPr lang="zh-TW" altLang="en-US" dirty="0"/>
              <a:t>別紙様式第二号（五）</a:t>
            </a:r>
            <a:endParaRPr kumimoji="1" lang="ja-JP" altLang="en-US" dirty="0"/>
          </a:p>
        </p:txBody>
      </p:sp>
      <p:sp>
        <p:nvSpPr>
          <p:cNvPr id="12" name="テキスト ボックス 11"/>
          <p:cNvSpPr txBox="1"/>
          <p:nvPr/>
        </p:nvSpPr>
        <p:spPr>
          <a:xfrm>
            <a:off x="5565790" y="2994928"/>
            <a:ext cx="6512477" cy="1200329"/>
          </a:xfrm>
          <a:prstGeom prst="rect">
            <a:avLst/>
          </a:prstGeom>
          <a:noFill/>
        </p:spPr>
        <p:txBody>
          <a:bodyPr wrap="square" rtlCol="0" anchor="ctr" anchorCtr="0">
            <a:spAutoFit/>
          </a:bodyPr>
          <a:lstStyle/>
          <a:p>
            <a:r>
              <a:rPr lang="ja-JP" altLang="en-US" dirty="0" smtClean="0"/>
              <a:t>別紙３－２（介護</a:t>
            </a:r>
            <a:r>
              <a:rPr lang="ja-JP" altLang="en-US" dirty="0"/>
              <a:t>給付費算定に係る体制等に関する</a:t>
            </a:r>
            <a:r>
              <a:rPr lang="ja-JP" altLang="en-US" dirty="0" smtClean="0"/>
              <a:t>届出書）</a:t>
            </a:r>
            <a:endParaRPr lang="en-US" altLang="ja-JP" dirty="0" smtClean="0"/>
          </a:p>
          <a:p>
            <a:r>
              <a:rPr lang="ja-JP" altLang="en-US" dirty="0" smtClean="0"/>
              <a:t>別紙</a:t>
            </a:r>
            <a:r>
              <a:rPr lang="en-US" altLang="ja-JP" dirty="0" smtClean="0"/>
              <a:t>1-3</a:t>
            </a:r>
            <a:r>
              <a:rPr lang="ja-JP" altLang="en-US" dirty="0" smtClean="0"/>
              <a:t>又は</a:t>
            </a:r>
            <a:r>
              <a:rPr lang="en-US" altLang="ja-JP" dirty="0" smtClean="0"/>
              <a:t>1-1</a:t>
            </a:r>
            <a:r>
              <a:rPr lang="ja-JP" altLang="en-US" dirty="0" smtClean="0"/>
              <a:t>（介護給付費算定に係る体制等状況一覧表）</a:t>
            </a:r>
            <a:endParaRPr lang="en-US" altLang="ja-JP" dirty="0" smtClean="0"/>
          </a:p>
          <a:p>
            <a:r>
              <a:rPr kumimoji="1" lang="ja-JP" altLang="en-US" dirty="0" smtClean="0"/>
              <a:t>添付書類は、備考（別紙</a:t>
            </a:r>
            <a:r>
              <a:rPr kumimoji="1" lang="en-US" altLang="ja-JP" dirty="0" smtClean="0"/>
              <a:t>1-3</a:t>
            </a:r>
            <a:r>
              <a:rPr kumimoji="1" lang="ja-JP" altLang="en-US" dirty="0" smtClean="0"/>
              <a:t>）又は備考（別紙</a:t>
            </a:r>
            <a:r>
              <a:rPr kumimoji="1" lang="en-US" altLang="ja-JP" dirty="0" smtClean="0"/>
              <a:t>1</a:t>
            </a:r>
            <a:r>
              <a:rPr kumimoji="1" lang="ja-JP" altLang="en-US" dirty="0" smtClean="0"/>
              <a:t>）で確認してください。</a:t>
            </a:r>
            <a:endParaRPr kumimoji="1"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773832843"/>
              </p:ext>
            </p:extLst>
          </p:nvPr>
        </p:nvGraphicFramePr>
        <p:xfrm>
          <a:off x="2333767" y="4101465"/>
          <a:ext cx="8899191" cy="2756535"/>
        </p:xfrm>
        <a:graphic>
          <a:graphicData uri="http://schemas.openxmlformats.org/drawingml/2006/table">
            <a:tbl>
              <a:tblPr/>
              <a:tblGrid>
                <a:gridCol w="4152053">
                  <a:extLst>
                    <a:ext uri="{9D8B030D-6E8A-4147-A177-3AD203B41FA5}">
                      <a16:colId xmlns:a16="http://schemas.microsoft.com/office/drawing/2014/main" val="3153711582"/>
                    </a:ext>
                  </a:extLst>
                </a:gridCol>
                <a:gridCol w="4747138">
                  <a:extLst>
                    <a:ext uri="{9D8B030D-6E8A-4147-A177-3AD203B41FA5}">
                      <a16:colId xmlns:a16="http://schemas.microsoft.com/office/drawing/2014/main" val="2615941389"/>
                    </a:ext>
                  </a:extLst>
                </a:gridCol>
              </a:tblGrid>
              <a:tr h="241911">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サービスの種類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算定される単位数が増える場合の算定開始時期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832890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対応型共同生活介護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届出</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が受理された月の翌月から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受理</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日が月の初日の場合はその月から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308541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密着型老人福祉施設入所者生活介護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15800887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地域</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密着型特定施設入居者生活介護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27399752"/>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認知症</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6">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１５日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までに提出　⇒　翌月から</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１６日</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以降に提出　⇒　翌々月から</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841155"/>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地域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密着型通所介護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53241111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小規模</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108868383"/>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夜間</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対応型訪問介護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908957141"/>
                  </a:ext>
                </a:extLst>
              </a:tr>
              <a:tr h="212809">
                <a:tc>
                  <a:txBody>
                    <a:bodyPr/>
                    <a:lstStyle/>
                    <a:p>
                      <a:pPr algn="l"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看護</a:t>
                      </a:r>
                      <a:r>
                        <a:rPr lang="zh-TW" altLang="en-US" sz="14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vMerge="1">
                  <a:txBody>
                    <a:bodyPr/>
                    <a:lstStyle/>
                    <a:p>
                      <a:endParaRPr kumimoji="1" lang="ja-JP" altLang="en-US"/>
                    </a:p>
                  </a:txBody>
                  <a:tcPr/>
                </a:tc>
                <a:extLst>
                  <a:ext uri="{0D108BD9-81ED-4DB2-BD59-A6C34878D82A}">
                    <a16:rowId xmlns:a16="http://schemas.microsoft.com/office/drawing/2014/main" val="2610875534"/>
                  </a:ext>
                </a:extLst>
              </a:tr>
              <a:tr h="241911">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定期</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巡回・随時対応型訪問介護看護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563106584"/>
                  </a:ext>
                </a:extLst>
              </a:tr>
              <a:tr h="241911">
                <a:tc gridSpan="2">
                  <a:txBody>
                    <a:bodyPr/>
                    <a:lstStyle/>
                    <a:p>
                      <a:pPr algn="l" fontAlgn="ct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加算</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の取下げ、減算等は事実発生日から算定体制変更となります。</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2697597046"/>
                  </a:ext>
                </a:extLst>
              </a:tr>
            </a:tbl>
          </a:graphicData>
        </a:graphic>
      </p:graphicFrame>
      <p:sp>
        <p:nvSpPr>
          <p:cNvPr id="6" name="スライド番号プレースホルダー 5"/>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14</a:t>
            </a:fld>
            <a:endParaRPr kumimoji="1" lang="ja-JP" altLang="en-US" dirty="0"/>
          </a:p>
        </p:txBody>
      </p:sp>
      <p:sp>
        <p:nvSpPr>
          <p:cNvPr id="3" name="屈折矢印 2"/>
          <p:cNvSpPr/>
          <p:nvPr/>
        </p:nvSpPr>
        <p:spPr>
          <a:xfrm rot="5400000">
            <a:off x="1425870" y="3631406"/>
            <a:ext cx="625026" cy="1190768"/>
          </a:xfrm>
          <a:prstGeom prst="bentUpArrow">
            <a:avLst>
              <a:gd name="adj1" fmla="val 29633"/>
              <a:gd name="adj2" fmla="val 25000"/>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オーディオ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91989847"/>
      </p:ext>
    </p:extLst>
  </p:cSld>
  <p:clrMapOvr>
    <a:masterClrMapping/>
  </p:clrMapOvr>
  <mc:AlternateContent xmlns:mc="http://schemas.openxmlformats.org/markup-compatibility/2006" xmlns:p14="http://schemas.microsoft.com/office/powerpoint/2010/main">
    <mc:Choice Requires="p14">
      <p:transition spd="slow" p14:dur="2000" advTm="30777"/>
    </mc:Choice>
    <mc:Fallback xmlns="">
      <p:transition spd="slow" advTm="30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15</a:t>
            </a:fld>
            <a:endParaRPr kumimoji="1" lang="ja-JP" altLang="en-US" dirty="0"/>
          </a:p>
        </p:txBody>
      </p:sp>
      <p:pic>
        <p:nvPicPr>
          <p:cNvPr id="9" name="図 8"/>
          <p:cNvPicPr>
            <a:picLocks noChangeAspect="1"/>
          </p:cNvPicPr>
          <p:nvPr/>
        </p:nvPicPr>
        <p:blipFill>
          <a:blip r:embed="rId4"/>
          <a:stretch>
            <a:fillRect/>
          </a:stretch>
        </p:blipFill>
        <p:spPr>
          <a:xfrm>
            <a:off x="0" y="0"/>
            <a:ext cx="12192000" cy="6858000"/>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4177197"/>
      </p:ext>
    </p:extLst>
  </p:cSld>
  <p:clrMapOvr>
    <a:masterClrMapping/>
  </p:clrMapOvr>
  <mc:AlternateContent xmlns:mc="http://schemas.openxmlformats.org/markup-compatibility/2006" xmlns:p14="http://schemas.microsoft.com/office/powerpoint/2010/main">
    <mc:Choice Requires="p14">
      <p:transition spd="slow" p14:dur="2000" advTm="26029"/>
    </mc:Choice>
    <mc:Fallback xmlns="">
      <p:transition spd="slow" advTm="2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D339279A-9CE5-4E47-B07B-F5EE1F1AD395}" type="slidenum">
              <a:rPr kumimoji="1" lang="ja-JP" altLang="en-US" smtClean="0"/>
              <a:t>16</a:t>
            </a:fld>
            <a:endParaRPr kumimoji="1" lang="ja-JP" altLang="en-US"/>
          </a:p>
        </p:txBody>
      </p:sp>
      <p:pic>
        <p:nvPicPr>
          <p:cNvPr id="22" name="図 21"/>
          <p:cNvPicPr>
            <a:picLocks noChangeAspect="1"/>
          </p:cNvPicPr>
          <p:nvPr/>
        </p:nvPicPr>
        <p:blipFill>
          <a:blip r:embed="rId4"/>
          <a:stretch>
            <a:fillRect/>
          </a:stretch>
        </p:blipFill>
        <p:spPr>
          <a:xfrm>
            <a:off x="67778" y="1905"/>
            <a:ext cx="12032782" cy="6858000"/>
          </a:xfrm>
          <a:prstGeom prst="rect">
            <a:avLst/>
          </a:prstGeom>
          <a:solidFill>
            <a:schemeClr val="bg1"/>
          </a:solidFill>
          <a:ln>
            <a:no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69035641"/>
      </p:ext>
    </p:extLst>
  </p:cSld>
  <p:clrMapOvr>
    <a:masterClrMapping/>
  </p:clrMapOvr>
  <mc:AlternateContent xmlns:mc="http://schemas.openxmlformats.org/markup-compatibility/2006" xmlns:p14="http://schemas.microsoft.com/office/powerpoint/2010/main">
    <mc:Choice Requires="p14">
      <p:transition spd="slow" p14:dur="2000" advTm="8502"/>
    </mc:Choice>
    <mc:Fallback xmlns="">
      <p:transition spd="slow" advTm="8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５　事故報告</a:t>
            </a:r>
            <a:endParaRPr lang="ja-JP" altLang="en-US" sz="2400" b="1" dirty="0"/>
          </a:p>
        </p:txBody>
      </p:sp>
      <p:sp>
        <p:nvSpPr>
          <p:cNvPr id="4" name="テキスト ボックス 3"/>
          <p:cNvSpPr txBox="1"/>
          <p:nvPr/>
        </p:nvSpPr>
        <p:spPr>
          <a:xfrm>
            <a:off x="0" y="468246"/>
            <a:ext cx="12192000" cy="6647974"/>
          </a:xfrm>
          <a:prstGeom prst="rect">
            <a:avLst/>
          </a:prstGeom>
          <a:noFill/>
          <a:ln w="19050">
            <a:noFill/>
          </a:ln>
        </p:spPr>
        <p:txBody>
          <a:bodyPr wrap="square" rtlCol="0">
            <a:spAutoFit/>
          </a:bodyPr>
          <a:lstStyle/>
          <a:p>
            <a:pPr marL="265113" indent="-265113"/>
            <a:endParaRPr lang="en-US" altLang="ja-JP" sz="600" dirty="0" smtClean="0"/>
          </a:p>
          <a:p>
            <a:pPr marL="265113" indent="-265113"/>
            <a:r>
              <a:rPr lang="ja-JP" altLang="en-US" sz="2000" dirty="0" smtClean="0"/>
              <a:t>■ 介護</a:t>
            </a:r>
            <a:r>
              <a:rPr lang="ja-JP" altLang="en-US" sz="2000" dirty="0"/>
              <a:t>サービス提供時に発生した事故等については、以下の基準</a:t>
            </a:r>
            <a:r>
              <a:rPr lang="ja-JP" altLang="en-US" sz="2000" dirty="0" smtClean="0"/>
              <a:t>省令及び当該基準省令を基に菊陽町が定めた条例</a:t>
            </a:r>
            <a:r>
              <a:rPr lang="ja-JP" altLang="en-US" sz="2000" dirty="0"/>
              <a:t>で、市町村（保険者）、利用者の家族、利用者に係る居宅介護支援事業者（施設</a:t>
            </a:r>
            <a:r>
              <a:rPr lang="ja-JP" altLang="en-US" sz="2000" dirty="0" smtClean="0"/>
              <a:t>サービス事</a:t>
            </a:r>
            <a:r>
              <a:rPr lang="ja-JP" altLang="en-US" sz="2000" dirty="0"/>
              <a:t>業者は除く。）等に速やかに連絡を行う等、必要な措置を講じるよう定められています</a:t>
            </a:r>
            <a:r>
              <a:rPr lang="ja-JP" altLang="en-US" sz="2000" dirty="0" smtClean="0"/>
              <a:t>。</a:t>
            </a:r>
            <a:endParaRPr lang="en-US" altLang="ja-JP" sz="2000" dirty="0" smtClean="0"/>
          </a:p>
          <a:p>
            <a:pPr marL="449263" indent="-449263"/>
            <a:r>
              <a:rPr lang="ja-JP" altLang="en-US" sz="2000" dirty="0" smtClean="0"/>
              <a:t>　・</a:t>
            </a:r>
            <a:r>
              <a:rPr lang="ja-JP" altLang="en-US" sz="2000" dirty="0"/>
              <a:t>指定地域密着型サービスの事業の人員、設備及び運営に関する基準 </a:t>
            </a:r>
            <a:r>
              <a:rPr lang="ja-JP" altLang="en-US" sz="2000" dirty="0" smtClean="0"/>
              <a:t>第</a:t>
            </a:r>
            <a:r>
              <a:rPr lang="en-US" altLang="ja-JP" sz="2000" dirty="0" smtClean="0"/>
              <a:t>3</a:t>
            </a:r>
            <a:r>
              <a:rPr lang="ja-JP" altLang="en-US" sz="2000" dirty="0" smtClean="0"/>
              <a:t>条の</a:t>
            </a:r>
            <a:r>
              <a:rPr lang="en-US" altLang="ja-JP" sz="2000" dirty="0" smtClean="0"/>
              <a:t>38</a:t>
            </a:r>
            <a:r>
              <a:rPr lang="ja-JP" altLang="en-US" sz="2000" dirty="0" err="1" smtClean="0"/>
              <a:t>、</a:t>
            </a:r>
            <a:r>
              <a:rPr lang="ja-JP" altLang="en-US" sz="2000" dirty="0" smtClean="0"/>
              <a:t>第</a:t>
            </a:r>
            <a:r>
              <a:rPr lang="en-US" altLang="ja-JP" sz="2000" dirty="0" smtClean="0"/>
              <a:t>35</a:t>
            </a:r>
            <a:r>
              <a:rPr lang="ja-JP" altLang="en-US" sz="2000" dirty="0" smtClean="0"/>
              <a:t>条、第</a:t>
            </a:r>
            <a:r>
              <a:rPr lang="en-US" altLang="ja-JP" sz="2000" dirty="0" smtClean="0"/>
              <a:t>155</a:t>
            </a:r>
            <a:r>
              <a:rPr lang="ja-JP" altLang="en-US" sz="2000" dirty="0" smtClean="0"/>
              <a:t>条</a:t>
            </a:r>
            <a:endParaRPr lang="ja-JP" altLang="en-US" sz="2000" dirty="0"/>
          </a:p>
          <a:p>
            <a:pPr marL="449263" indent="-449263"/>
            <a:r>
              <a:rPr lang="ja-JP" altLang="en-US" sz="2000" dirty="0" smtClean="0"/>
              <a:t>　・</a:t>
            </a:r>
            <a:r>
              <a:rPr lang="ja-JP" altLang="en-US" sz="2000" dirty="0"/>
              <a:t>指定地域密着型介護予防サービスの事業の人員、設備及び運営並びに指定</a:t>
            </a:r>
            <a:r>
              <a:rPr lang="ja-JP" altLang="en-US" sz="2000" dirty="0" smtClean="0"/>
              <a:t>地域</a:t>
            </a:r>
            <a:r>
              <a:rPr lang="ja-JP" altLang="en-US" sz="2000" dirty="0"/>
              <a:t>密着型介護</a:t>
            </a:r>
            <a:r>
              <a:rPr lang="ja-JP" altLang="en-US" sz="2000" dirty="0" smtClean="0"/>
              <a:t>予防サービス</a:t>
            </a:r>
            <a:r>
              <a:rPr lang="ja-JP" altLang="en-US" sz="2000" dirty="0"/>
              <a:t>に係る介護予防のための効果的な支援の方法に</a:t>
            </a:r>
            <a:r>
              <a:rPr lang="ja-JP" altLang="en-US" sz="2000" dirty="0" smtClean="0"/>
              <a:t>関する</a:t>
            </a:r>
            <a:r>
              <a:rPr lang="ja-JP" altLang="en-US" sz="2000" dirty="0"/>
              <a:t>基準 </a:t>
            </a:r>
            <a:r>
              <a:rPr lang="ja-JP" altLang="en-US" sz="2000" dirty="0" smtClean="0"/>
              <a:t>第</a:t>
            </a:r>
            <a:r>
              <a:rPr lang="en-US" altLang="ja-JP" sz="2000" dirty="0" smtClean="0"/>
              <a:t>37</a:t>
            </a:r>
            <a:r>
              <a:rPr lang="ja-JP" altLang="en-US" sz="2000" dirty="0" smtClean="0"/>
              <a:t>条</a:t>
            </a:r>
            <a:endParaRPr lang="ja-JP" altLang="en-US" sz="2000" dirty="0"/>
          </a:p>
          <a:p>
            <a:pPr marL="265113" indent="-265113"/>
            <a:r>
              <a:rPr lang="ja-JP" altLang="en-US" sz="2000" dirty="0" smtClean="0"/>
              <a:t>　・</a:t>
            </a:r>
            <a:r>
              <a:rPr lang="ja-JP" altLang="en-US" sz="2000" dirty="0"/>
              <a:t>指定居宅介護支援等の事業の人員及び運営に関する基準 </a:t>
            </a:r>
            <a:r>
              <a:rPr lang="ja-JP" altLang="en-US" sz="2000" dirty="0" smtClean="0"/>
              <a:t>第</a:t>
            </a:r>
            <a:r>
              <a:rPr lang="en-US" altLang="ja-JP" sz="2000" dirty="0" smtClean="0"/>
              <a:t>27</a:t>
            </a:r>
            <a:r>
              <a:rPr lang="ja-JP" altLang="en-US" sz="2000" dirty="0" smtClean="0"/>
              <a:t>条</a:t>
            </a:r>
            <a:endParaRPr lang="en-US" altLang="ja-JP" sz="2000" dirty="0" smtClean="0"/>
          </a:p>
          <a:p>
            <a:pPr marL="265113" indent="-265113"/>
            <a:endParaRPr lang="en-US" altLang="ja-JP" sz="1600" dirty="0" smtClean="0"/>
          </a:p>
          <a:p>
            <a:pPr marL="265113" indent="-265113"/>
            <a:r>
              <a:rPr lang="ja-JP" altLang="en-US" sz="2000" dirty="0" smtClean="0"/>
              <a:t>■ 事故が発生した場合は次ページの「介護サービス提供時に発生した事故等についての連絡手順」に基づき報告を行って</a:t>
            </a:r>
            <a:r>
              <a:rPr lang="ja-JP" altLang="en-US" sz="2000" dirty="0"/>
              <a:t>ください。</a:t>
            </a:r>
          </a:p>
          <a:p>
            <a:pPr marL="265113" indent="-265113"/>
            <a:r>
              <a:rPr lang="ja-JP" altLang="en-US" sz="2000" dirty="0" smtClean="0"/>
              <a:t>　報告先の市町村は</a:t>
            </a:r>
            <a:r>
              <a:rPr lang="ja-JP" altLang="en-US" sz="2000" dirty="0"/>
              <a:t>、</a:t>
            </a:r>
            <a:r>
              <a:rPr lang="ja-JP" altLang="en-US" sz="2000" u="sng" dirty="0"/>
              <a:t>事故にあった被保険者の保険者である市町村</a:t>
            </a:r>
            <a:r>
              <a:rPr lang="ja-JP" altLang="en-US" sz="2000" dirty="0"/>
              <a:t>です。</a:t>
            </a:r>
          </a:p>
          <a:p>
            <a:pPr marL="536575" indent="-536575"/>
            <a:r>
              <a:rPr lang="en-US" altLang="ja-JP" sz="2000" dirty="0" smtClean="0"/>
              <a:t>※ </a:t>
            </a:r>
            <a:r>
              <a:rPr lang="ja-JP" altLang="en-US" sz="2000" dirty="0" smtClean="0"/>
              <a:t>事故</a:t>
            </a:r>
            <a:r>
              <a:rPr lang="ja-JP" altLang="en-US" sz="2000" dirty="0"/>
              <a:t>にあった被保険者の保険者が菊陽町以外の場合は、保険者市町村と菊陽町に連絡を</a:t>
            </a:r>
            <a:r>
              <a:rPr lang="ja-JP" altLang="en-US" sz="2000" dirty="0" smtClean="0"/>
              <a:t>お願いし</a:t>
            </a:r>
            <a:r>
              <a:rPr lang="ja-JP" altLang="en-US" sz="2000" dirty="0"/>
              <a:t>ます。</a:t>
            </a:r>
          </a:p>
          <a:p>
            <a:pPr marL="265113" indent="-265113"/>
            <a:endParaRPr lang="en-US" altLang="ja-JP" sz="1600" dirty="0" smtClean="0"/>
          </a:p>
          <a:p>
            <a:pPr marL="265113" indent="-265113"/>
            <a:r>
              <a:rPr lang="ja-JP" altLang="en-US" sz="2000" dirty="0" smtClean="0"/>
              <a:t>■ 各施設</a:t>
            </a:r>
            <a:r>
              <a:rPr lang="ja-JP" altLang="en-US" sz="2000" dirty="0"/>
              <a:t>（事業所）は、日頃からの事故マネジメント（事故防止策、事故後の対応策、責任者、</a:t>
            </a:r>
            <a:r>
              <a:rPr lang="ja-JP" altLang="en-US" sz="2000" dirty="0" smtClean="0"/>
              <a:t>連絡体制</a:t>
            </a:r>
            <a:r>
              <a:rPr lang="ja-JP" altLang="en-US" sz="2000" dirty="0"/>
              <a:t>整備等）に</a:t>
            </a:r>
            <a:r>
              <a:rPr lang="ja-JP" altLang="en-US" sz="2000" dirty="0" smtClean="0"/>
              <a:t>努めてください。</a:t>
            </a:r>
            <a:endParaRPr lang="en-US" altLang="ja-JP" sz="2000" dirty="0" smtClean="0"/>
          </a:p>
          <a:p>
            <a:pPr marL="265113" indent="-265113"/>
            <a:endParaRPr lang="en-US" altLang="ja-JP" sz="1600" dirty="0"/>
          </a:p>
          <a:p>
            <a:pPr marL="265113" indent="-265113"/>
            <a:r>
              <a:rPr lang="ja-JP" altLang="en-US" sz="2000" dirty="0" smtClean="0"/>
              <a:t>■ 報告様式（菊陽町ホームページに掲載しています。）</a:t>
            </a:r>
            <a:r>
              <a:rPr lang="ja-JP" altLang="en-US" sz="2000" dirty="0"/>
              <a:t>　</a:t>
            </a:r>
            <a:endParaRPr lang="en-US" altLang="ja-JP" sz="2000" dirty="0" smtClean="0"/>
          </a:p>
          <a:p>
            <a:pPr marL="265113" indent="-265113"/>
            <a:r>
              <a:rPr lang="ja-JP" altLang="en-US" sz="2000" dirty="0"/>
              <a:t>　</a:t>
            </a:r>
            <a:r>
              <a:rPr lang="ja-JP" altLang="en-US" sz="2000" dirty="0" smtClean="0"/>
              <a:t>　</a:t>
            </a:r>
            <a:r>
              <a:rPr lang="en-US" altLang="ja-JP" sz="2000" dirty="0">
                <a:hlinkClick r:id="rId4"/>
              </a:rPr>
              <a:t>https://</a:t>
            </a:r>
            <a:r>
              <a:rPr lang="en-US" altLang="ja-JP" sz="2000" dirty="0" smtClean="0">
                <a:hlinkClick r:id="rId4"/>
              </a:rPr>
              <a:t>www.town.kikuyo.lg.jp/kiji0034599/index.html</a:t>
            </a:r>
            <a:endParaRPr lang="en-US" altLang="ja-JP" sz="2000" dirty="0" smtClean="0"/>
          </a:p>
          <a:p>
            <a:pPr marL="265113" indent="-265113"/>
            <a:endParaRPr lang="en-US" altLang="ja-JP" sz="1600" dirty="0" smtClean="0"/>
          </a:p>
          <a:p>
            <a:pPr marL="265113" indent="-265113"/>
            <a:r>
              <a:rPr lang="en-US" altLang="ja-JP" sz="2000" dirty="0" smtClean="0"/>
              <a:t>※ </a:t>
            </a:r>
            <a:r>
              <a:rPr lang="ja-JP" altLang="en-US" sz="2000" dirty="0" smtClean="0"/>
              <a:t>報告書は菊陽町介護保険課にメールで提出してください。</a:t>
            </a:r>
            <a:endParaRPr lang="en-US" altLang="ja-JP" sz="2000" dirty="0" smtClean="0"/>
          </a:p>
          <a:p>
            <a:pPr marL="265113" indent="-265113"/>
            <a:r>
              <a:rPr lang="ja-JP" altLang="en-US" sz="2000" dirty="0"/>
              <a:t>　</a:t>
            </a:r>
            <a:r>
              <a:rPr lang="ja-JP" altLang="en-US" sz="2000" dirty="0" smtClean="0"/>
              <a:t>　提出先メールアドレス：</a:t>
            </a:r>
            <a:r>
              <a:rPr lang="en-US" altLang="ja-JP" u="sng" dirty="0" smtClean="0">
                <a:hlinkClick r:id="rId5"/>
              </a:rPr>
              <a:t>kaigohoken@town.kikuyo.lg.jp</a:t>
            </a:r>
            <a:endParaRPr lang="en-US" altLang="ja-JP" sz="2000" dirty="0"/>
          </a:p>
        </p:txBody>
      </p:sp>
      <p:sp>
        <p:nvSpPr>
          <p:cNvPr id="5" name="スライド番号プレースホルダー 4"/>
          <p:cNvSpPr>
            <a:spLocks noGrp="1"/>
          </p:cNvSpPr>
          <p:nvPr>
            <p:ph type="sldNum" sz="quarter" idx="12"/>
          </p:nvPr>
        </p:nvSpPr>
        <p:spPr>
          <a:xfrm>
            <a:off x="9448800" y="6439207"/>
            <a:ext cx="2743200" cy="365125"/>
          </a:xfrm>
        </p:spPr>
        <p:txBody>
          <a:bodyPr/>
          <a:lstStyle/>
          <a:p>
            <a:fld id="{D339279A-9CE5-4E47-B07B-F5EE1F1AD395}" type="slidenum">
              <a:rPr kumimoji="1" lang="ja-JP" altLang="en-US" smtClean="0"/>
              <a:t>17</a:t>
            </a:fld>
            <a:endParaRPr kumimoji="1"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0630452"/>
      </p:ext>
    </p:extLst>
  </p:cSld>
  <p:clrMapOvr>
    <a:masterClrMapping/>
  </p:clrMapOvr>
  <mc:AlternateContent xmlns:mc="http://schemas.openxmlformats.org/markup-compatibility/2006" xmlns:p14="http://schemas.microsoft.com/office/powerpoint/2010/main">
    <mc:Choice Requires="p14">
      <p:transition spd="slow" p14:dur="2000" advTm="46047"/>
    </mc:Choice>
    <mc:Fallback xmlns="">
      <p:transition spd="slow" advTm="4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2"/>
          <p:cNvSpPr txBox="1">
            <a:spLocks/>
          </p:cNvSpPr>
          <p:nvPr/>
        </p:nvSpPr>
        <p:spPr>
          <a:xfrm>
            <a:off x="145284" y="36028"/>
            <a:ext cx="10060154" cy="31438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endParaRPr lang="ja-JP" altLang="en-US" sz="2000" dirty="0"/>
          </a:p>
        </p:txBody>
      </p:sp>
      <p:sp>
        <p:nvSpPr>
          <p:cNvPr id="6" name="テキスト ボックス 5"/>
          <p:cNvSpPr txBox="1"/>
          <p:nvPr/>
        </p:nvSpPr>
        <p:spPr>
          <a:xfrm>
            <a:off x="0" y="509504"/>
            <a:ext cx="12192000" cy="6278642"/>
          </a:xfrm>
          <a:prstGeom prst="rect">
            <a:avLst/>
          </a:prstGeom>
          <a:noFill/>
          <a:ln w="19050">
            <a:noFill/>
          </a:ln>
        </p:spPr>
        <p:txBody>
          <a:bodyPr wrap="square" rtlCol="0">
            <a:spAutoFit/>
          </a:bodyPr>
          <a:lstStyle/>
          <a:p>
            <a:r>
              <a:rPr lang="ja-JP" altLang="en-US" sz="2000" dirty="0" smtClean="0"/>
              <a:t>■ 連絡方法</a:t>
            </a:r>
            <a:endParaRPr lang="en-US" altLang="ja-JP" sz="2000" dirty="0" smtClean="0"/>
          </a:p>
          <a:p>
            <a:endParaRPr lang="en-US" altLang="ja-JP" sz="2000" dirty="0"/>
          </a:p>
          <a:p>
            <a:pPr marL="3043238"/>
            <a:endParaRPr lang="en-US" altLang="ja-JP" sz="1000" dirty="0" smtClean="0"/>
          </a:p>
          <a:p>
            <a:pPr marL="3043238"/>
            <a:r>
              <a:rPr lang="ja-JP" altLang="en-US" sz="2000" dirty="0" smtClean="0"/>
              <a:t>救急時の対応</a:t>
            </a:r>
            <a:endParaRPr lang="en-US" altLang="ja-JP" sz="2000" dirty="0" smtClean="0"/>
          </a:p>
          <a:p>
            <a:pPr marL="3043238"/>
            <a:r>
              <a:rPr lang="ja-JP" altLang="en-US" sz="2000" dirty="0" smtClean="0"/>
              <a:t>利用者の家族等へ連絡、利用者に係る居宅介護支援事業所へ連絡 </a:t>
            </a:r>
            <a:endParaRPr lang="en-US" altLang="ja-JP" sz="2000" dirty="0" smtClean="0"/>
          </a:p>
          <a:p>
            <a:pPr marL="3043238"/>
            <a:endParaRPr lang="en-US" altLang="ja-JP" sz="1200" dirty="0" smtClean="0"/>
          </a:p>
          <a:p>
            <a:pPr marL="2155825"/>
            <a:endParaRPr lang="en-US" altLang="ja-JP" sz="2000" dirty="0" smtClean="0"/>
          </a:p>
          <a:p>
            <a:pPr marL="2155825"/>
            <a:endParaRPr lang="en-US" altLang="ja-JP" sz="1000" dirty="0"/>
          </a:p>
          <a:p>
            <a:pPr marL="2155825"/>
            <a:r>
              <a:rPr lang="ja-JP" altLang="en-US" sz="2000" dirty="0" smtClean="0"/>
              <a:t>事故発生後の当面の対応が済み次第、文書により事故の連絡を行う。</a:t>
            </a:r>
            <a:endParaRPr lang="en-US" altLang="ja-JP" sz="2000" dirty="0" smtClean="0"/>
          </a:p>
          <a:p>
            <a:pPr marL="2155825"/>
            <a:r>
              <a:rPr lang="en-US" altLang="ja-JP" sz="2000" dirty="0" smtClean="0"/>
              <a:t>※ </a:t>
            </a:r>
            <a:r>
              <a:rPr lang="ja-JP" altLang="en-US" sz="2000" dirty="0" smtClean="0"/>
              <a:t>特に重大又は異例な事故の場合、第一報は、電話等により速やかに行うよう努める。</a:t>
            </a:r>
            <a:endParaRPr lang="en-US" altLang="ja-JP" sz="2000" dirty="0" smtClean="0"/>
          </a:p>
          <a:p>
            <a:endParaRPr lang="en-US" altLang="ja-JP" sz="1000" dirty="0" smtClean="0"/>
          </a:p>
          <a:p>
            <a:r>
              <a:rPr lang="ja-JP" altLang="en-US" sz="2000" dirty="0" smtClean="0"/>
              <a:t>■ 連絡対象の事故の範囲</a:t>
            </a:r>
            <a:endParaRPr lang="en-US" altLang="ja-JP" sz="2000" dirty="0"/>
          </a:p>
          <a:p>
            <a:r>
              <a:rPr lang="ja-JP" altLang="en-US" sz="2000" dirty="0" smtClean="0"/>
              <a:t>・サービス</a:t>
            </a:r>
            <a:r>
              <a:rPr lang="ja-JP" altLang="en-US" sz="2000" dirty="0"/>
              <a:t>提供による利用者の事故等 </a:t>
            </a:r>
            <a:endParaRPr lang="ja-JP" altLang="en-US" sz="2000" dirty="0" smtClean="0"/>
          </a:p>
          <a:p>
            <a:r>
              <a:rPr lang="ja-JP" altLang="en-US" sz="2000" dirty="0" smtClean="0"/>
              <a:t>　事業者側の過失や責任の有無に関らず、死亡・医療機関での治療を要する程度の状態に至ったもの。</a:t>
            </a:r>
            <a:endParaRPr lang="en-US" altLang="ja-JP" sz="2000" dirty="0"/>
          </a:p>
          <a:p>
            <a:r>
              <a:rPr lang="ja-JP" altLang="en-US" sz="2000" dirty="0" smtClean="0"/>
              <a:t>・食中毒、感染症</a:t>
            </a:r>
            <a:r>
              <a:rPr lang="ja-JP" altLang="en-US" sz="2000" dirty="0"/>
              <a:t>の集団</a:t>
            </a:r>
            <a:r>
              <a:rPr lang="ja-JP" altLang="en-US" sz="2000" dirty="0" smtClean="0"/>
              <a:t>発生</a:t>
            </a:r>
            <a:endParaRPr lang="en-US" altLang="ja-JP" sz="2000" dirty="0" smtClean="0"/>
          </a:p>
          <a:p>
            <a:pPr marL="722313" indent="-722313"/>
            <a:r>
              <a:rPr lang="ja-JP" altLang="en-US" sz="2000" dirty="0"/>
              <a:t> </a:t>
            </a:r>
            <a:r>
              <a:rPr lang="ja-JP" altLang="en-US" sz="2000" dirty="0" smtClean="0"/>
              <a:t>　⇒</a:t>
            </a:r>
            <a:r>
              <a:rPr lang="ja-JP" altLang="en-US" sz="2000" dirty="0"/>
              <a:t>平成</a:t>
            </a:r>
            <a:r>
              <a:rPr lang="en-US" altLang="ja-JP" sz="2000" dirty="0"/>
              <a:t>17</a:t>
            </a:r>
            <a:r>
              <a:rPr lang="ja-JP" altLang="en-US" sz="2000" dirty="0"/>
              <a:t>年</a:t>
            </a:r>
            <a:r>
              <a:rPr lang="en-US" altLang="ja-JP" sz="2000" dirty="0"/>
              <a:t>2</a:t>
            </a:r>
            <a:r>
              <a:rPr lang="ja-JP" altLang="en-US" sz="2000" dirty="0"/>
              <a:t>月</a:t>
            </a:r>
            <a:r>
              <a:rPr lang="en-US" altLang="ja-JP" sz="2000" dirty="0"/>
              <a:t>22</a:t>
            </a:r>
            <a:r>
              <a:rPr lang="ja-JP" altLang="en-US" sz="2000" dirty="0"/>
              <a:t>日付け老発第</a:t>
            </a:r>
            <a:r>
              <a:rPr lang="en-US" altLang="ja-JP" sz="2000" dirty="0"/>
              <a:t>0222001</a:t>
            </a:r>
            <a:r>
              <a:rPr lang="ja-JP" altLang="en-US" sz="2000" dirty="0"/>
              <a:t>号厚生労働省老健局長他４局長合同通知「社会福祉施設等における感染症等発生時に係る報告について」を参照</a:t>
            </a:r>
            <a:endParaRPr lang="en-US" altLang="ja-JP" sz="2000" dirty="0"/>
          </a:p>
          <a:p>
            <a:r>
              <a:rPr lang="ja-JP" altLang="en-US" sz="2000" dirty="0"/>
              <a:t> 　</a:t>
            </a:r>
            <a:r>
              <a:rPr lang="ja-JP" altLang="en-US" sz="2000" dirty="0" smtClean="0"/>
              <a:t>⇒「熊本県</a:t>
            </a:r>
            <a:r>
              <a:rPr lang="ja-JP" altLang="en-US" sz="2000" dirty="0"/>
              <a:t>入浴施設におけるレジオネラ症の発生防止のため</a:t>
            </a:r>
            <a:r>
              <a:rPr lang="ja-JP" altLang="en-US" sz="2000" dirty="0" smtClean="0"/>
              <a:t>の衛生管理</a:t>
            </a:r>
            <a:r>
              <a:rPr lang="ja-JP" altLang="en-US" sz="2000" dirty="0"/>
              <a:t>に関する</a:t>
            </a:r>
            <a:r>
              <a:rPr lang="ja-JP" altLang="en-US" sz="2000" dirty="0" smtClean="0"/>
              <a:t>条例」を</a:t>
            </a:r>
            <a:r>
              <a:rPr lang="ja-JP" altLang="en-US" sz="2000" dirty="0"/>
              <a:t>参照</a:t>
            </a:r>
            <a:endParaRPr lang="en-US" altLang="ja-JP" sz="2000" dirty="0"/>
          </a:p>
          <a:p>
            <a:pPr marL="273050" indent="-273050"/>
            <a:r>
              <a:rPr lang="ja-JP" altLang="en-US" sz="2000" dirty="0" smtClean="0"/>
              <a:t>・火災</a:t>
            </a:r>
            <a:r>
              <a:rPr lang="ja-JP" altLang="en-US" sz="2000" dirty="0"/>
              <a:t>・震災・風水害等により、施設設備の相当程度の破損を伴うなど、介護サービスの提供に</a:t>
            </a:r>
            <a:r>
              <a:rPr lang="ja-JP" altLang="en-US" sz="2000" dirty="0" smtClean="0"/>
              <a:t>重大な</a:t>
            </a:r>
            <a:r>
              <a:rPr lang="ja-JP" altLang="en-US" sz="2000" dirty="0"/>
              <a:t>影響のあったもの。 </a:t>
            </a:r>
          </a:p>
          <a:p>
            <a:r>
              <a:rPr lang="ja-JP" altLang="en-US" sz="2000" dirty="0" smtClean="0"/>
              <a:t>・施設</a:t>
            </a:r>
            <a:r>
              <a:rPr lang="ja-JP" altLang="en-US" sz="2000" dirty="0"/>
              <a:t>（事業所）の体制の問題等により、利用者の処遇に影響があった</a:t>
            </a:r>
            <a:r>
              <a:rPr lang="ja-JP" altLang="en-US" sz="2000" dirty="0" smtClean="0"/>
              <a:t>もの</a:t>
            </a:r>
            <a:endParaRPr lang="en-US" altLang="ja-JP" sz="2000" dirty="0" smtClean="0"/>
          </a:p>
          <a:p>
            <a:r>
              <a:rPr lang="ja-JP" altLang="en-US" sz="2000" dirty="0" smtClean="0"/>
              <a:t>・</a:t>
            </a:r>
            <a:r>
              <a:rPr lang="ja-JP" altLang="en-US" sz="2000" dirty="0"/>
              <a:t>利用者・家族等の個人情報漏洩、誤嚥、誤薬、離設、送迎中の事故等は、怪我等がなくても</a:t>
            </a:r>
            <a:r>
              <a:rPr lang="ja-JP" altLang="en-US" sz="2000" dirty="0" smtClean="0"/>
              <a:t>要報告</a:t>
            </a:r>
            <a:endParaRPr lang="en-US" altLang="ja-JP" sz="2000" dirty="0" smtClean="0"/>
          </a:p>
        </p:txBody>
      </p:sp>
      <p:sp>
        <p:nvSpPr>
          <p:cNvPr id="9" name="正方形/長方形 8"/>
          <p:cNvSpPr/>
          <p:nvPr/>
        </p:nvSpPr>
        <p:spPr>
          <a:xfrm>
            <a:off x="1957083" y="638691"/>
            <a:ext cx="5494594" cy="3657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kumimoji="1" lang="ja-JP" altLang="en-US" sz="2000" dirty="0" smtClean="0">
                <a:ln w="0"/>
                <a:solidFill>
                  <a:schemeClr val="tx1"/>
                </a:solidFill>
                <a:effectLst>
                  <a:outerShdw blurRad="38100" dist="19050" dir="2700000" algn="tl" rotWithShape="0">
                    <a:schemeClr val="dk1">
                      <a:alpha val="40000"/>
                    </a:schemeClr>
                  </a:outerShdw>
                </a:effectLst>
              </a:rPr>
              <a:t>サービス提供時（送迎中を含む）に事故発</a:t>
            </a:r>
            <a:r>
              <a:rPr kumimoji="1" lang="ja-JP" altLang="en-US" dirty="0" smtClean="0">
                <a:ln w="0"/>
                <a:solidFill>
                  <a:schemeClr val="tx1"/>
                </a:solidFill>
                <a:effectLst>
                  <a:outerShdw blurRad="38100" dist="19050" dir="2700000" algn="tl" rotWithShape="0">
                    <a:schemeClr val="dk1">
                      <a:alpha val="40000"/>
                    </a:schemeClr>
                  </a:outerShdw>
                </a:effectLst>
              </a:rPr>
              <a:t>生</a:t>
            </a:r>
            <a:endParaRPr kumimoji="1" lang="ja-JP" altLang="en-US" dirty="0"/>
          </a:p>
        </p:txBody>
      </p:sp>
      <p:sp>
        <p:nvSpPr>
          <p:cNvPr id="10" name="下矢印 9"/>
          <p:cNvSpPr/>
          <p:nvPr/>
        </p:nvSpPr>
        <p:spPr>
          <a:xfrm>
            <a:off x="2292168" y="992846"/>
            <a:ext cx="239813" cy="10393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965920" y="2032179"/>
            <a:ext cx="8755302" cy="4270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tIns="0" rIns="180000" bIns="0" rtlCol="0" anchor="ctr"/>
          <a:lstStyle/>
          <a:p>
            <a:r>
              <a:rPr kumimoji="1" lang="ja-JP" altLang="en-US" sz="1600" dirty="0" smtClean="0">
                <a:ln w="0"/>
                <a:solidFill>
                  <a:schemeClr val="tx1"/>
                </a:solidFill>
                <a:effectLst>
                  <a:outerShdw blurRad="38100" dist="19050" dir="2700000" algn="tl" rotWithShape="0">
                    <a:schemeClr val="dk1">
                      <a:alpha val="40000"/>
                    </a:schemeClr>
                  </a:outerShdw>
                </a:effectLst>
              </a:rPr>
              <a:t>　</a:t>
            </a:r>
            <a:r>
              <a:rPr kumimoji="1" lang="ja-JP" altLang="en-US" sz="2000" dirty="0" smtClean="0">
                <a:ln w="0"/>
                <a:solidFill>
                  <a:schemeClr val="tx1"/>
                </a:solidFill>
                <a:effectLst>
                  <a:outerShdw blurRad="38100" dist="19050" dir="2700000" algn="tl" rotWithShape="0">
                    <a:schemeClr val="dk1">
                      <a:alpha val="40000"/>
                    </a:schemeClr>
                  </a:outerShdw>
                </a:effectLst>
              </a:rPr>
              <a:t>事業者から菊陽町へ報告（感染症又は食中毒の場合は保健所にも報告）</a:t>
            </a:r>
            <a:endParaRPr kumimoji="1" lang="en-US" altLang="ja-JP" sz="2000" dirty="0" smtClean="0">
              <a:ln w="0"/>
              <a:solidFill>
                <a:schemeClr val="tx1"/>
              </a:solidFill>
              <a:effectLst>
                <a:outerShdw blurRad="38100" dist="19050" dir="2700000" algn="tl" rotWithShape="0">
                  <a:schemeClr val="dk1">
                    <a:alpha val="40000"/>
                  </a:schemeClr>
                </a:outerShdw>
              </a:effectLst>
            </a:endParaRPr>
          </a:p>
        </p:txBody>
      </p:sp>
      <p:sp>
        <p:nvSpPr>
          <p:cNvPr id="4" name="スライド番号プレースホルダー 3"/>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18</a:t>
            </a:fld>
            <a:endParaRPr kumimoji="1" lang="ja-JP" altLang="en-US" dirty="0"/>
          </a:p>
        </p:txBody>
      </p:sp>
      <p:sp>
        <p:nvSpPr>
          <p:cNvPr id="13" name="下矢印 12"/>
          <p:cNvSpPr/>
          <p:nvPr/>
        </p:nvSpPr>
        <p:spPr>
          <a:xfrm>
            <a:off x="2970401" y="1004443"/>
            <a:ext cx="223175" cy="356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412074" y="51713"/>
            <a:ext cx="7172458" cy="4604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ln w="0"/>
                <a:solidFill>
                  <a:schemeClr val="tx1"/>
                </a:solidFill>
                <a:effectLst>
                  <a:outerShdw blurRad="38100" dist="19050" dir="2700000" algn="tl" rotWithShape="0">
                    <a:schemeClr val="dk1">
                      <a:alpha val="40000"/>
                    </a:schemeClr>
                  </a:outerShdw>
                </a:effectLst>
              </a:rPr>
              <a:t>介護サービス提供時に発生した事故等についての連絡手順</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1062769"/>
      </p:ext>
    </p:extLst>
  </p:cSld>
  <p:clrMapOvr>
    <a:masterClrMapping/>
  </p:clrMapOvr>
  <mc:AlternateContent xmlns:mc="http://schemas.openxmlformats.org/markup-compatibility/2006" xmlns:p14="http://schemas.microsoft.com/office/powerpoint/2010/main">
    <mc:Choice Requires="p14">
      <p:transition spd="slow" p14:dur="2000" advTm="52375"/>
    </mc:Choice>
    <mc:Fallback xmlns="">
      <p:transition spd="slow" advTm="5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396" y="0"/>
            <a:ext cx="12192000" cy="6863417"/>
          </a:xfrm>
          <a:prstGeom prst="rect">
            <a:avLst/>
          </a:prstGeom>
          <a:solidFill>
            <a:schemeClr val="bg1"/>
          </a:solidFill>
          <a:ln w="19050">
            <a:noFill/>
          </a:ln>
        </p:spPr>
        <p:txBody>
          <a:bodyPr wrap="square" rtlCol="0">
            <a:spAutoFit/>
          </a:bodyPr>
          <a:lstStyle/>
          <a:p>
            <a:r>
              <a:rPr lang="ja-JP" altLang="en-US" sz="2000" dirty="0" smtClean="0"/>
              <a:t>■ 事故</a:t>
            </a:r>
            <a:r>
              <a:rPr lang="ja-JP" altLang="en-US" sz="2000" dirty="0"/>
              <a:t>に関する留意事項</a:t>
            </a:r>
            <a:endParaRPr lang="en-US" altLang="ja-JP" sz="2000" dirty="0"/>
          </a:p>
          <a:p>
            <a:r>
              <a:rPr lang="ja-JP" altLang="en-US" sz="2000" dirty="0"/>
              <a:t>　・重要事項の説明時「緊急時等における対応方法」について説明していますか。</a:t>
            </a:r>
          </a:p>
          <a:p>
            <a:r>
              <a:rPr lang="ja-JP" altLang="en-US" sz="2000" dirty="0"/>
              <a:t>　・事故発生時には家族等へ事故発生の状況等を説明していますか。</a:t>
            </a:r>
            <a:endParaRPr lang="en-US" altLang="ja-JP" sz="2000" dirty="0"/>
          </a:p>
          <a:p>
            <a:r>
              <a:rPr lang="ja-JP" altLang="en-US" sz="2000" dirty="0"/>
              <a:t>　・事故が発生した際にはその原因を解明し、再発防止策を講じていますか。</a:t>
            </a:r>
          </a:p>
          <a:p>
            <a:r>
              <a:rPr lang="ja-JP" altLang="en-US" sz="2000" dirty="0"/>
              <a:t>　・報告すべき事故はすべて事故報告書を提出していますか</a:t>
            </a:r>
            <a:r>
              <a:rPr lang="ja-JP" altLang="en-US" sz="2000" dirty="0" smtClean="0"/>
              <a:t>。</a:t>
            </a:r>
            <a:endParaRPr lang="en-US" altLang="ja-JP" sz="2000" dirty="0"/>
          </a:p>
          <a:p>
            <a:pPr marL="530225" indent="-261938"/>
            <a:r>
              <a:rPr lang="en-US" altLang="ja-JP" sz="2000" dirty="0" smtClean="0"/>
              <a:t>※ </a:t>
            </a:r>
            <a:r>
              <a:rPr lang="ja-JP" altLang="en-US" sz="2000" dirty="0" smtClean="0"/>
              <a:t>事故報告及びヒヤリット情報を事業所内で共有していますか？情報</a:t>
            </a:r>
            <a:r>
              <a:rPr lang="ja-JP" altLang="en-US" sz="2000" dirty="0"/>
              <a:t>を共有・分析して対策する</a:t>
            </a:r>
            <a:r>
              <a:rPr lang="ja-JP" altLang="en-US" sz="2000" dirty="0" smtClean="0"/>
              <a:t>ことは</a:t>
            </a:r>
            <a:r>
              <a:rPr lang="ja-JP" altLang="en-US" sz="2000" dirty="0"/>
              <a:t>、事故が発生する前に危険を察知し、対策を講じる</a:t>
            </a:r>
            <a:r>
              <a:rPr lang="ja-JP" altLang="en-US" sz="2000" dirty="0" smtClean="0"/>
              <a:t>ためにも重要です。</a:t>
            </a:r>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a:p>
          <a:p>
            <a:pPr marL="268288"/>
            <a:endParaRPr lang="en-US" altLang="ja-JP" sz="2000" dirty="0" smtClean="0"/>
          </a:p>
          <a:p>
            <a:pPr marL="268288"/>
            <a:endParaRPr lang="en-US" altLang="ja-JP" sz="2000" dirty="0" smtClean="0"/>
          </a:p>
        </p:txBody>
      </p:sp>
      <p:graphicFrame>
        <p:nvGraphicFramePr>
          <p:cNvPr id="12" name="表 11"/>
          <p:cNvGraphicFramePr>
            <a:graphicFrameLocks noGrp="1"/>
          </p:cNvGraphicFramePr>
          <p:nvPr>
            <p:extLst>
              <p:ext uri="{D42A27DB-BD31-4B8C-83A1-F6EECF244321}">
                <p14:modId xmlns:p14="http://schemas.microsoft.com/office/powerpoint/2010/main" val="1935626706"/>
              </p:ext>
            </p:extLst>
          </p:nvPr>
        </p:nvGraphicFramePr>
        <p:xfrm>
          <a:off x="-23394" y="2193029"/>
          <a:ext cx="12191998" cy="4631633"/>
        </p:xfrm>
        <a:graphic>
          <a:graphicData uri="http://schemas.openxmlformats.org/drawingml/2006/table">
            <a:tbl>
              <a:tblPr/>
              <a:tblGrid>
                <a:gridCol w="257722">
                  <a:extLst>
                    <a:ext uri="{9D8B030D-6E8A-4147-A177-3AD203B41FA5}">
                      <a16:colId xmlns:a16="http://schemas.microsoft.com/office/drawing/2014/main" val="4232582746"/>
                    </a:ext>
                  </a:extLst>
                </a:gridCol>
                <a:gridCol w="1713920">
                  <a:extLst>
                    <a:ext uri="{9D8B030D-6E8A-4147-A177-3AD203B41FA5}">
                      <a16:colId xmlns:a16="http://schemas.microsoft.com/office/drawing/2014/main" val="78615463"/>
                    </a:ext>
                  </a:extLst>
                </a:gridCol>
                <a:gridCol w="783752">
                  <a:extLst>
                    <a:ext uri="{9D8B030D-6E8A-4147-A177-3AD203B41FA5}">
                      <a16:colId xmlns:a16="http://schemas.microsoft.com/office/drawing/2014/main" val="4026881875"/>
                    </a:ext>
                  </a:extLst>
                </a:gridCol>
                <a:gridCol w="783752">
                  <a:extLst>
                    <a:ext uri="{9D8B030D-6E8A-4147-A177-3AD203B41FA5}">
                      <a16:colId xmlns:a16="http://schemas.microsoft.com/office/drawing/2014/main" val="3404434399"/>
                    </a:ext>
                  </a:extLst>
                </a:gridCol>
                <a:gridCol w="783752">
                  <a:extLst>
                    <a:ext uri="{9D8B030D-6E8A-4147-A177-3AD203B41FA5}">
                      <a16:colId xmlns:a16="http://schemas.microsoft.com/office/drawing/2014/main" val="3485738482"/>
                    </a:ext>
                  </a:extLst>
                </a:gridCol>
                <a:gridCol w="783752">
                  <a:extLst>
                    <a:ext uri="{9D8B030D-6E8A-4147-A177-3AD203B41FA5}">
                      <a16:colId xmlns:a16="http://schemas.microsoft.com/office/drawing/2014/main" val="2552471654"/>
                    </a:ext>
                  </a:extLst>
                </a:gridCol>
                <a:gridCol w="783752">
                  <a:extLst>
                    <a:ext uri="{9D8B030D-6E8A-4147-A177-3AD203B41FA5}">
                      <a16:colId xmlns:a16="http://schemas.microsoft.com/office/drawing/2014/main" val="2508105421"/>
                    </a:ext>
                  </a:extLst>
                </a:gridCol>
                <a:gridCol w="783752">
                  <a:extLst>
                    <a:ext uri="{9D8B030D-6E8A-4147-A177-3AD203B41FA5}">
                      <a16:colId xmlns:a16="http://schemas.microsoft.com/office/drawing/2014/main" val="3678149813"/>
                    </a:ext>
                  </a:extLst>
                </a:gridCol>
                <a:gridCol w="783752">
                  <a:extLst>
                    <a:ext uri="{9D8B030D-6E8A-4147-A177-3AD203B41FA5}">
                      <a16:colId xmlns:a16="http://schemas.microsoft.com/office/drawing/2014/main" val="1633140751"/>
                    </a:ext>
                  </a:extLst>
                </a:gridCol>
                <a:gridCol w="783752">
                  <a:extLst>
                    <a:ext uri="{9D8B030D-6E8A-4147-A177-3AD203B41FA5}">
                      <a16:colId xmlns:a16="http://schemas.microsoft.com/office/drawing/2014/main" val="805431989"/>
                    </a:ext>
                  </a:extLst>
                </a:gridCol>
                <a:gridCol w="783752">
                  <a:extLst>
                    <a:ext uri="{9D8B030D-6E8A-4147-A177-3AD203B41FA5}">
                      <a16:colId xmlns:a16="http://schemas.microsoft.com/office/drawing/2014/main" val="2370314776"/>
                    </a:ext>
                  </a:extLst>
                </a:gridCol>
                <a:gridCol w="783752">
                  <a:extLst>
                    <a:ext uri="{9D8B030D-6E8A-4147-A177-3AD203B41FA5}">
                      <a16:colId xmlns:a16="http://schemas.microsoft.com/office/drawing/2014/main" val="837238340"/>
                    </a:ext>
                  </a:extLst>
                </a:gridCol>
                <a:gridCol w="783752">
                  <a:extLst>
                    <a:ext uri="{9D8B030D-6E8A-4147-A177-3AD203B41FA5}">
                      <a16:colId xmlns:a16="http://schemas.microsoft.com/office/drawing/2014/main" val="3646757994"/>
                    </a:ext>
                  </a:extLst>
                </a:gridCol>
                <a:gridCol w="783752">
                  <a:extLst>
                    <a:ext uri="{9D8B030D-6E8A-4147-A177-3AD203B41FA5}">
                      <a16:colId xmlns:a16="http://schemas.microsoft.com/office/drawing/2014/main" val="3800721970"/>
                    </a:ext>
                  </a:extLst>
                </a:gridCol>
                <a:gridCol w="815332">
                  <a:extLst>
                    <a:ext uri="{9D8B030D-6E8A-4147-A177-3AD203B41FA5}">
                      <a16:colId xmlns:a16="http://schemas.microsoft.com/office/drawing/2014/main" val="55192589"/>
                    </a:ext>
                  </a:extLst>
                </a:gridCol>
              </a:tblGrid>
              <a:tr h="249468">
                <a:tc gridSpan="5">
                  <a:txBody>
                    <a:bodyPr/>
                    <a:lstStyle/>
                    <a:p>
                      <a:pPr algn="l" fontAlgn="b"/>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令和６年度発生事故報告集計結果</a:t>
                      </a:r>
                    </a:p>
                  </a:txBody>
                  <a:tcPr marL="89199" marR="7433" marT="7433" marB="0" anchor="b">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28927680"/>
                  </a:ext>
                </a:extLst>
              </a:tr>
              <a:tr h="225705">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r>
                        <a:rPr lang="ja-JP" altLang="en-US" sz="1400" b="1" i="0" u="none" strike="noStrike" dirty="0">
                          <a:solidFill>
                            <a:srgbClr val="000000"/>
                          </a:solidFill>
                          <a:effectLst/>
                          <a:latin typeface="ＭＳ Ｐゴシック" panose="020B0600070205080204" pitchFamily="50" charset="-128"/>
                          <a:ea typeface="ＭＳ Ｐゴシック" panose="020B0600070205080204" pitchFamily="50" charset="-128"/>
                        </a:rPr>
                        <a:t>　年齢区分</a:t>
                      </a:r>
                    </a:p>
                  </a:txBody>
                  <a:tcPr marL="89199" marR="7433" marT="74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03687856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年齢区分</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代</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他</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22496834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人数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3125065354"/>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80490358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　介護区分</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1365175753"/>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介護１</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介護２</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介護３</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介護４</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介護５</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不明</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tc>
                  <a:txBody>
                    <a:bodyPr/>
                    <a:lstStyle/>
                    <a:p>
                      <a:pPr algn="ct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a:noFill/>
                    </a:lnR>
                    <a:lnT>
                      <a:noFill/>
                    </a:lnT>
                    <a:lnB>
                      <a:noFill/>
                    </a:lnB>
                    <a:solidFill>
                      <a:srgbClr val="FFFFFF"/>
                    </a:solidFill>
                  </a:tcPr>
                </a:tc>
                <a:extLst>
                  <a:ext uri="{0D108BD9-81ED-4DB2-BD59-A6C34878D82A}">
                    <a16:rowId xmlns:a16="http://schemas.microsoft.com/office/drawing/2014/main" val="3195290821"/>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9</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2115443978"/>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extLst>
                  <a:ext uri="{0D108BD9-81ED-4DB2-BD59-A6C34878D82A}">
                    <a16:rowId xmlns:a16="http://schemas.microsoft.com/office/drawing/2014/main" val="551884876"/>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３　発生月</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07526491"/>
                  </a:ext>
                </a:extLst>
              </a:tr>
              <a:tr h="298513">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7</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8</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9</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a:t>
                      </a: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合計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5432560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614490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20.0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597079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a:noFill/>
                    </a:lnT>
                    <a:lnB>
                      <a:noFill/>
                    </a:lnB>
                    <a:solidFill>
                      <a:srgbClr val="FFFFFF"/>
                    </a:solidFill>
                  </a:tcPr>
                </a:tc>
                <a:tc>
                  <a:txBody>
                    <a:bodyPr/>
                    <a:lstStyle/>
                    <a:p>
                      <a:pPr algn="l"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　発生時時間帯</a:t>
                      </a:r>
                    </a:p>
                  </a:txBody>
                  <a:tcPr marL="89199" marR="7433" marT="743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ja-JP" altLang="en-US" sz="16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0934706"/>
                  </a:ext>
                </a:extLst>
              </a:tr>
              <a:tr h="491555">
                <a:tc>
                  <a:txBody>
                    <a:bodyPr/>
                    <a:lstStyle/>
                    <a:p>
                      <a:pPr algn="ct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０～</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４～</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６～</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８～</a:t>
                      </a:r>
                      <a:b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１４～</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１６～</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１８～</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２０～</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２２～</a:t>
                      </a:r>
                      <a:b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２４時</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総計</a:t>
                      </a:r>
                    </a:p>
                  </a:txBody>
                  <a:tcPr marL="7433"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601460879"/>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事故件数</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2</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4</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1</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7440947"/>
                  </a:ext>
                </a:extLst>
              </a:tr>
              <a:tr h="249468">
                <a:tc>
                  <a:txBody>
                    <a:bodyPr/>
                    <a:lstStyle/>
                    <a:p>
                      <a:pPr algn="r" fontAlgn="b"/>
                      <a:r>
                        <a:rPr lang="ja-JP" altLang="en-US" sz="12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7433" marR="89199" marT="7433"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l" fontAlgn="ctr"/>
                      <a:r>
                        <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rPr>
                        <a:t>割合（％）</a:t>
                      </a:r>
                    </a:p>
                  </a:txBody>
                  <a:tcPr marL="89199" marR="7433"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a:solidFill>
                            <a:srgbClr val="000000"/>
                          </a:solidFill>
                          <a:effectLst/>
                          <a:latin typeface="ＭＳ Ｐゴシック" panose="020B0600070205080204" pitchFamily="50" charset="-128"/>
                          <a:ea typeface="ＭＳ Ｐゴシック" panose="020B0600070205080204" pitchFamily="50" charset="-128"/>
                        </a:rPr>
                        <a:t>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16.7</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3.3</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rPr>
                        <a:t>100.0</a:t>
                      </a:r>
                    </a:p>
                  </a:txBody>
                  <a:tcPr marL="7433" marR="89199" marT="743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0706221"/>
                  </a:ext>
                </a:extLst>
              </a:tr>
            </a:tbl>
          </a:graphicData>
        </a:graphic>
      </p:graphicFrame>
      <p:sp>
        <p:nvSpPr>
          <p:cNvPr id="4" name="スライド番号プレースホルダー 3"/>
          <p:cNvSpPr>
            <a:spLocks noGrp="1"/>
          </p:cNvSpPr>
          <p:nvPr>
            <p:ph type="sldNum" sz="quarter" idx="12"/>
          </p:nvPr>
        </p:nvSpPr>
        <p:spPr>
          <a:xfrm>
            <a:off x="9448799" y="6459537"/>
            <a:ext cx="2743200" cy="365125"/>
          </a:xfrm>
        </p:spPr>
        <p:txBody>
          <a:bodyPr/>
          <a:lstStyle/>
          <a:p>
            <a:fld id="{D339279A-9CE5-4E47-B07B-F5EE1F1AD395}" type="slidenum">
              <a:rPr kumimoji="1" lang="ja-JP" altLang="en-US" smtClean="0"/>
              <a:t>19</a:t>
            </a:fld>
            <a:endParaRPr kumimoji="1" lang="ja-JP" altLang="en-US"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0063471"/>
      </p:ext>
    </p:extLst>
  </p:cSld>
  <p:clrMapOvr>
    <a:masterClrMapping/>
  </p:clrMapOvr>
  <mc:AlternateContent xmlns:mc="http://schemas.openxmlformats.org/markup-compatibility/2006" xmlns:p14="http://schemas.microsoft.com/office/powerpoint/2010/main">
    <mc:Choice Requires="p14">
      <p:transition spd="slow" p14:dur="2000" advTm="56541"/>
    </mc:Choice>
    <mc:Fallback xmlns="">
      <p:transition spd="slow" advTm="5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09894" y="-335180"/>
            <a:ext cx="10515600" cy="1325563"/>
          </a:xfrm>
        </p:spPr>
        <p:txBody>
          <a:bodyPr>
            <a:normAutofit/>
          </a:bodyPr>
          <a:lstStyle/>
          <a:p>
            <a:pPr algn="ctr"/>
            <a:r>
              <a:rPr kumimoji="1" lang="ja-JP" altLang="en-US" sz="2800" dirty="0" smtClean="0"/>
              <a:t>目　　次</a:t>
            </a:r>
            <a:endParaRPr kumimoji="1" lang="ja-JP" altLang="en-US" sz="2800" dirty="0"/>
          </a:p>
        </p:txBody>
      </p:sp>
      <p:sp>
        <p:nvSpPr>
          <p:cNvPr id="3" name="コンテンツ プレースホルダー 2"/>
          <p:cNvSpPr>
            <a:spLocks noGrp="1"/>
          </p:cNvSpPr>
          <p:nvPr>
            <p:ph idx="1"/>
          </p:nvPr>
        </p:nvSpPr>
        <p:spPr>
          <a:xfrm>
            <a:off x="678874" y="452294"/>
            <a:ext cx="11381508" cy="6040581"/>
          </a:xfrm>
        </p:spPr>
        <p:txBody>
          <a:bodyPr>
            <a:noAutofit/>
          </a:bodyPr>
          <a:lstStyle/>
          <a:p>
            <a:pPr marL="0" indent="0">
              <a:lnSpc>
                <a:spcPct val="100000"/>
              </a:lnSpc>
              <a:spcBef>
                <a:spcPts val="0"/>
              </a:spcBef>
              <a:buNone/>
            </a:pPr>
            <a:r>
              <a:rPr lang="ja-JP" altLang="en-US" sz="2400" dirty="0" smtClean="0"/>
              <a:t>（共通編）</a:t>
            </a:r>
            <a:endParaRPr lang="en-US" altLang="ja-JP" sz="2400" dirty="0" smtClean="0"/>
          </a:p>
          <a:p>
            <a:pPr marL="442913" indent="0">
              <a:lnSpc>
                <a:spcPct val="100000"/>
              </a:lnSpc>
              <a:spcBef>
                <a:spcPts val="0"/>
              </a:spcBef>
              <a:buNone/>
            </a:pPr>
            <a:r>
              <a:rPr lang="ja-JP" altLang="en-US" sz="2400" dirty="0" smtClean="0"/>
              <a:t>１</a:t>
            </a:r>
            <a:r>
              <a:rPr lang="ja-JP" altLang="en-US" sz="2400" dirty="0"/>
              <a:t>　</a:t>
            </a:r>
            <a:r>
              <a:rPr lang="ja-JP" altLang="en-US" sz="2400" dirty="0" smtClean="0"/>
              <a:t>令和７年度</a:t>
            </a:r>
            <a:r>
              <a:rPr lang="ja-JP" altLang="en-US" sz="2400" dirty="0"/>
              <a:t>菊陽町所管介護サービス事業者等指導</a:t>
            </a:r>
            <a:r>
              <a:rPr lang="ja-JP" altLang="en-US" sz="2400" dirty="0" smtClean="0"/>
              <a:t>計画</a:t>
            </a:r>
            <a:endParaRPr lang="en-US" altLang="ja-JP" sz="2400" dirty="0" smtClean="0"/>
          </a:p>
          <a:p>
            <a:pPr marL="442913" indent="0">
              <a:lnSpc>
                <a:spcPct val="100000"/>
              </a:lnSpc>
              <a:spcBef>
                <a:spcPts val="0"/>
              </a:spcBef>
              <a:buNone/>
            </a:pPr>
            <a:r>
              <a:rPr lang="ja-JP" altLang="en-US" sz="2400" dirty="0" smtClean="0"/>
              <a:t>２　令和６年度菊陽町所管介護サービス事業者等の運営指導結果</a:t>
            </a:r>
            <a:r>
              <a:rPr lang="ja-JP" altLang="en-US" sz="2400" dirty="0"/>
              <a:t>　</a:t>
            </a:r>
            <a:endParaRPr lang="en-US" altLang="ja-JP" sz="2400" dirty="0" smtClean="0"/>
          </a:p>
          <a:p>
            <a:pPr marL="442913" indent="0">
              <a:lnSpc>
                <a:spcPct val="100000"/>
              </a:lnSpc>
              <a:spcBef>
                <a:spcPts val="0"/>
              </a:spcBef>
              <a:buNone/>
            </a:pPr>
            <a:r>
              <a:rPr lang="ja-JP" altLang="en-US" sz="2400" dirty="0" smtClean="0"/>
              <a:t>３　電子申請システムについて</a:t>
            </a:r>
            <a:endParaRPr lang="en-US" altLang="ja-JP" sz="2400" dirty="0" smtClean="0"/>
          </a:p>
          <a:p>
            <a:pPr marL="442913" indent="0">
              <a:lnSpc>
                <a:spcPct val="100000"/>
              </a:lnSpc>
              <a:spcBef>
                <a:spcPts val="0"/>
              </a:spcBef>
              <a:buNone/>
            </a:pPr>
            <a:r>
              <a:rPr lang="ja-JP" altLang="en-US" sz="2400" dirty="0" smtClean="0"/>
              <a:t>４　各種</a:t>
            </a:r>
            <a:r>
              <a:rPr lang="ja-JP" altLang="en-US" sz="2400" dirty="0"/>
              <a:t>届出</a:t>
            </a:r>
            <a:r>
              <a:rPr lang="ja-JP" altLang="en-US" sz="2400" dirty="0" smtClean="0"/>
              <a:t>等</a:t>
            </a:r>
            <a:endParaRPr lang="en-US" altLang="ja-JP" sz="2400" dirty="0" smtClean="0"/>
          </a:p>
          <a:p>
            <a:pPr marL="442913" indent="0">
              <a:lnSpc>
                <a:spcPct val="100000"/>
              </a:lnSpc>
              <a:spcBef>
                <a:spcPts val="0"/>
              </a:spcBef>
              <a:buNone/>
            </a:pPr>
            <a:r>
              <a:rPr lang="ja-JP" altLang="en-US" sz="2400" dirty="0"/>
              <a:t>５　事故</a:t>
            </a:r>
            <a:r>
              <a:rPr lang="ja-JP" altLang="en-US" sz="2400" dirty="0" smtClean="0"/>
              <a:t>報告</a:t>
            </a:r>
            <a:endParaRPr lang="en-US" altLang="ja-JP" sz="2400" dirty="0" smtClean="0"/>
          </a:p>
          <a:p>
            <a:pPr marL="442913" indent="0">
              <a:lnSpc>
                <a:spcPct val="100000"/>
              </a:lnSpc>
              <a:spcBef>
                <a:spcPts val="0"/>
              </a:spcBef>
              <a:buNone/>
            </a:pPr>
            <a:r>
              <a:rPr lang="ja-JP" altLang="en-US" sz="2400" dirty="0"/>
              <a:t>６　業務管理</a:t>
            </a:r>
            <a:r>
              <a:rPr lang="ja-JP" altLang="en-US" sz="2400" dirty="0" smtClean="0"/>
              <a:t>体制について</a:t>
            </a:r>
            <a:endParaRPr lang="en-US" altLang="ja-JP" sz="2400" dirty="0" smtClean="0"/>
          </a:p>
          <a:p>
            <a:pPr marL="442913" indent="0">
              <a:lnSpc>
                <a:spcPct val="100000"/>
              </a:lnSpc>
              <a:spcBef>
                <a:spcPts val="0"/>
              </a:spcBef>
              <a:buNone/>
            </a:pPr>
            <a:r>
              <a:rPr lang="ja-JP" altLang="en-US" sz="2400" dirty="0"/>
              <a:t>７</a:t>
            </a:r>
            <a:r>
              <a:rPr lang="ja-JP" altLang="en-US" sz="2400" dirty="0" smtClean="0"/>
              <a:t>　高齢者虐待防止</a:t>
            </a:r>
            <a:endParaRPr lang="en-US" altLang="ja-JP" sz="2400" dirty="0" smtClean="0"/>
          </a:p>
          <a:p>
            <a:pPr marL="442913" indent="0">
              <a:lnSpc>
                <a:spcPct val="100000"/>
              </a:lnSpc>
              <a:spcBef>
                <a:spcPts val="0"/>
              </a:spcBef>
              <a:buNone/>
            </a:pPr>
            <a:r>
              <a:rPr lang="ja-JP" altLang="en-US" sz="2400" dirty="0" smtClean="0"/>
              <a:t>８　生産性向上委員会について</a:t>
            </a:r>
            <a:endParaRPr lang="en-US" altLang="ja-JP" sz="2400" dirty="0" smtClean="0"/>
          </a:p>
          <a:p>
            <a:pPr marL="442913" indent="0">
              <a:lnSpc>
                <a:spcPct val="100000"/>
              </a:lnSpc>
              <a:spcBef>
                <a:spcPts val="0"/>
              </a:spcBef>
              <a:buNone/>
            </a:pPr>
            <a:r>
              <a:rPr lang="ja-JP" altLang="en-US" sz="2400" dirty="0" smtClean="0"/>
              <a:t>９　災害への備え</a:t>
            </a:r>
            <a:endParaRPr lang="en-US" altLang="ja-JP" sz="2400" dirty="0" smtClean="0"/>
          </a:p>
          <a:p>
            <a:pPr marL="442913" indent="0">
              <a:lnSpc>
                <a:spcPct val="100000"/>
              </a:lnSpc>
              <a:spcBef>
                <a:spcPts val="0"/>
              </a:spcBef>
              <a:buNone/>
            </a:pPr>
            <a:r>
              <a:rPr lang="ja-JP" altLang="en-US" sz="2400" dirty="0" smtClean="0"/>
              <a:t>１０　感染症対策について</a:t>
            </a:r>
            <a:endParaRPr lang="en-US" altLang="ja-JP" sz="2400" dirty="0" smtClean="0"/>
          </a:p>
          <a:p>
            <a:pPr marL="442913" indent="0">
              <a:lnSpc>
                <a:spcPct val="100000"/>
              </a:lnSpc>
              <a:spcBef>
                <a:spcPts val="0"/>
              </a:spcBef>
              <a:buNone/>
            </a:pPr>
            <a:r>
              <a:rPr lang="ja-JP" altLang="en-US" sz="2400" dirty="0" smtClean="0"/>
              <a:t>１１　介護サービス情報の公表制度について</a:t>
            </a:r>
            <a:endParaRPr lang="en-US" altLang="ja-JP" sz="2400" dirty="0" smtClean="0"/>
          </a:p>
          <a:p>
            <a:pPr marL="442913" indent="0">
              <a:lnSpc>
                <a:spcPct val="100000"/>
              </a:lnSpc>
              <a:spcBef>
                <a:spcPts val="0"/>
              </a:spcBef>
              <a:buNone/>
            </a:pPr>
            <a:r>
              <a:rPr lang="ja-JP" altLang="en-US" sz="2400" dirty="0" smtClean="0"/>
              <a:t>１２　介護サービス事業者の経営情報データベースについて</a:t>
            </a:r>
            <a:endParaRPr lang="en-US" altLang="ja-JP" sz="2400" dirty="0" smtClean="0"/>
          </a:p>
          <a:p>
            <a:pPr marL="442913" indent="0">
              <a:lnSpc>
                <a:spcPct val="100000"/>
              </a:lnSpc>
              <a:spcBef>
                <a:spcPts val="0"/>
              </a:spcBef>
              <a:buNone/>
            </a:pPr>
            <a:r>
              <a:rPr lang="ja-JP" altLang="en-US" sz="2400" dirty="0" smtClean="0"/>
              <a:t>１３　介護職員等処遇改善加算について</a:t>
            </a:r>
            <a:endParaRPr lang="en-US" altLang="ja-JP" sz="2400" dirty="0" smtClean="0"/>
          </a:p>
          <a:p>
            <a:pPr marL="0" indent="0">
              <a:lnSpc>
                <a:spcPct val="100000"/>
              </a:lnSpc>
              <a:spcBef>
                <a:spcPts val="0"/>
              </a:spcBef>
              <a:buNone/>
            </a:pPr>
            <a:r>
              <a:rPr lang="ja-JP" altLang="en-US" sz="2400" dirty="0" smtClean="0"/>
              <a:t>（小規模多機能型居宅介護）</a:t>
            </a:r>
            <a:endParaRPr lang="en-US" altLang="ja-JP" sz="2400" dirty="0" smtClean="0"/>
          </a:p>
          <a:p>
            <a:pPr marL="442913" indent="0">
              <a:lnSpc>
                <a:spcPct val="100000"/>
              </a:lnSpc>
              <a:spcBef>
                <a:spcPts val="0"/>
              </a:spcBef>
              <a:buNone/>
            </a:pPr>
            <a:r>
              <a:rPr lang="ja-JP" altLang="en-US" sz="2400" dirty="0" smtClean="0"/>
              <a:t>１４</a:t>
            </a:r>
            <a:r>
              <a:rPr lang="ja-JP" altLang="en-US" sz="2400" dirty="0"/>
              <a:t>　</a:t>
            </a:r>
            <a:r>
              <a:rPr lang="ja-JP" altLang="en-US" sz="2400" dirty="0" smtClean="0"/>
              <a:t>小規模多機能型居宅介護に</a:t>
            </a:r>
            <a:r>
              <a:rPr lang="ja-JP" altLang="en-US" sz="2400" dirty="0"/>
              <a:t>関する基準の概要</a:t>
            </a:r>
            <a:endParaRPr lang="en-US" altLang="ja-JP" sz="2400" dirty="0"/>
          </a:p>
          <a:p>
            <a:pPr marL="442913" indent="0">
              <a:lnSpc>
                <a:spcPct val="100000"/>
              </a:lnSpc>
              <a:spcBef>
                <a:spcPts val="0"/>
              </a:spcBef>
              <a:buNone/>
            </a:pPr>
            <a:r>
              <a:rPr lang="ja-JP" altLang="en-US" sz="2400" dirty="0" smtClean="0"/>
              <a:t>１５　介護報酬について　</a:t>
            </a:r>
            <a:endParaRPr kumimoji="1" lang="ja-JP" altLang="en-US" sz="2400" dirty="0"/>
          </a:p>
        </p:txBody>
      </p:sp>
      <p:sp>
        <p:nvSpPr>
          <p:cNvPr id="5" name="スライド番号プレースホルダー 4"/>
          <p:cNvSpPr>
            <a:spLocks noGrp="1"/>
          </p:cNvSpPr>
          <p:nvPr>
            <p:ph type="sldNum" sz="quarter" idx="12"/>
          </p:nvPr>
        </p:nvSpPr>
        <p:spPr>
          <a:xfrm>
            <a:off x="9317182" y="6492875"/>
            <a:ext cx="2743200" cy="365125"/>
          </a:xfrm>
        </p:spPr>
        <p:txBody>
          <a:bodyPr/>
          <a:lstStyle/>
          <a:p>
            <a:fld id="{D339279A-9CE5-4E47-B07B-F5EE1F1AD395}" type="slidenum">
              <a:rPr kumimoji="1" lang="ja-JP" altLang="en-US" smtClean="0"/>
              <a:t>2</a:t>
            </a:fld>
            <a:endParaRPr kumimoji="1" lang="ja-JP" altLang="en-US" dirty="0"/>
          </a:p>
        </p:txBody>
      </p:sp>
    </p:spTree>
    <p:extLst>
      <p:ext uri="{BB962C8B-B14F-4D97-AF65-F5344CB8AC3E}">
        <p14:creationId xmlns:p14="http://schemas.microsoft.com/office/powerpoint/2010/main" val="2798321937"/>
      </p:ext>
    </p:extLst>
  </p:cSld>
  <p:clrMapOvr>
    <a:masterClrMapping/>
  </p:clrMapOvr>
  <mc:AlternateContent xmlns:mc="http://schemas.openxmlformats.org/markup-compatibility/2006" xmlns:p14="http://schemas.microsoft.com/office/powerpoint/2010/main">
    <mc:Choice Requires="p14">
      <p:transition spd="slow" p14:dur="2000" advTm="2072"/>
    </mc:Choice>
    <mc:Fallback xmlns="">
      <p:transition spd="slow" advTm="207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20</a:t>
            </a:fld>
            <a:endParaRPr kumimoji="1" lang="ja-JP" altLang="en-US"/>
          </a:p>
        </p:txBody>
      </p:sp>
      <p:pic>
        <p:nvPicPr>
          <p:cNvPr id="9" name="図 8"/>
          <p:cNvPicPr>
            <a:picLocks noChangeAspect="1"/>
          </p:cNvPicPr>
          <p:nvPr/>
        </p:nvPicPr>
        <p:blipFill>
          <a:blip r:embed="rId4"/>
          <a:stretch>
            <a:fillRect/>
          </a:stretch>
        </p:blipFill>
        <p:spPr>
          <a:xfrm>
            <a:off x="0" y="-27710"/>
            <a:ext cx="12192000" cy="6767723"/>
          </a:xfrm>
          <a:prstGeom prst="rect">
            <a:avLst/>
          </a:prstGeom>
          <a:ln w="6350">
            <a:solidFill>
              <a:schemeClr val="tx1"/>
            </a:solidFill>
          </a:ln>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3515131"/>
      </p:ext>
    </p:extLst>
  </p:cSld>
  <p:clrMapOvr>
    <a:masterClrMapping/>
  </p:clrMapOvr>
  <mc:AlternateContent xmlns:mc="http://schemas.openxmlformats.org/markup-compatibility/2006" xmlns:p14="http://schemas.microsoft.com/office/powerpoint/2010/main">
    <mc:Choice Requires="p14">
      <p:transition spd="slow" p14:dur="2000" advTm="1367"/>
    </mc:Choice>
    <mc:Fallback xmlns="">
      <p:transition spd="slow" advTm="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24318" y="1585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６　業務管理体制</a:t>
            </a:r>
            <a:endParaRPr lang="ja-JP" altLang="en-US" sz="2400" b="1" dirty="0"/>
          </a:p>
        </p:txBody>
      </p:sp>
      <p:sp>
        <p:nvSpPr>
          <p:cNvPr id="7" name="テキスト ボックス 6"/>
          <p:cNvSpPr txBox="1"/>
          <p:nvPr/>
        </p:nvSpPr>
        <p:spPr>
          <a:xfrm>
            <a:off x="-24318" y="484096"/>
            <a:ext cx="12192000" cy="6524863"/>
          </a:xfrm>
          <a:prstGeom prst="rect">
            <a:avLst/>
          </a:prstGeom>
          <a:noFill/>
          <a:ln w="19050">
            <a:noFill/>
          </a:ln>
        </p:spPr>
        <p:txBody>
          <a:bodyPr wrap="square" rtlCol="0">
            <a:spAutoFit/>
          </a:bodyPr>
          <a:lstStyle/>
          <a:p>
            <a:pPr marL="179388" indent="-179388"/>
            <a:r>
              <a:rPr lang="ja-JP" altLang="en-US" sz="2000" dirty="0" smtClean="0"/>
              <a:t>■ 介護</a:t>
            </a:r>
            <a:r>
              <a:rPr lang="ja-JP" altLang="en-US" sz="2000" dirty="0"/>
              <a:t>サービス事業者（以下「事業者」という。）には、介護保険法に規定する法令遵守等の義務の履行の確保のため、業務管理体制の整備が義務付けられて</a:t>
            </a:r>
            <a:r>
              <a:rPr lang="ja-JP" altLang="en-US" sz="2000" dirty="0" smtClean="0"/>
              <a:t>います。（</a:t>
            </a:r>
            <a:r>
              <a:rPr lang="ja-JP" altLang="en-US" sz="2000" dirty="0"/>
              <a:t>介護保険法第１１５条の</a:t>
            </a:r>
            <a:r>
              <a:rPr lang="ja-JP" altLang="en-US" sz="2000" dirty="0" smtClean="0"/>
              <a:t>３２）</a:t>
            </a:r>
            <a:endParaRPr lang="en-US" altLang="ja-JP" sz="2000" dirty="0"/>
          </a:p>
          <a:p>
            <a:pPr marL="179388" indent="-179388"/>
            <a:endParaRPr lang="en-US" altLang="ja-JP" sz="1000" dirty="0" smtClean="0"/>
          </a:p>
          <a:p>
            <a:pPr marL="179388" indent="-179388"/>
            <a:r>
              <a:rPr lang="ja-JP" altLang="en-US" sz="2000" dirty="0" smtClean="0"/>
              <a:t>■ 届出</a:t>
            </a:r>
            <a:r>
              <a:rPr lang="ja-JP" altLang="en-US" sz="2000" dirty="0"/>
              <a:t>は、指定事業所単位ではなく、申請（開設）者である事業者（法人）ごとに行います</a:t>
            </a:r>
            <a:r>
              <a:rPr lang="ja-JP" altLang="en-US" sz="2000" dirty="0" smtClean="0"/>
              <a:t>。</a:t>
            </a:r>
            <a:endParaRPr lang="en-US" altLang="ja-JP" sz="2000" dirty="0" smtClean="0"/>
          </a:p>
          <a:p>
            <a:endParaRPr lang="en-US" altLang="ja-JP" sz="1500"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dirty="0"/>
          </a:p>
          <a:p>
            <a:endParaRPr lang="en-US" altLang="ja-JP" dirty="0" smtClean="0"/>
          </a:p>
          <a:p>
            <a:endParaRPr lang="en-US" altLang="ja-JP" dirty="0" smtClean="0"/>
          </a:p>
          <a:p>
            <a:endParaRPr lang="en-US" altLang="ja-JP" dirty="0" smtClean="0"/>
          </a:p>
          <a:p>
            <a:endParaRPr lang="en-US" altLang="ja-JP" dirty="0" smtClean="0"/>
          </a:p>
          <a:p>
            <a:endParaRPr lang="en-US" altLang="ja-JP" dirty="0" smtClean="0"/>
          </a:p>
          <a:p>
            <a:endParaRPr lang="en-US" altLang="ja-JP" sz="1200" dirty="0" smtClean="0"/>
          </a:p>
          <a:p>
            <a:endParaRPr lang="en-US" altLang="ja-JP" sz="1200" dirty="0" smtClean="0"/>
          </a:p>
          <a:p>
            <a:endParaRPr lang="en-US" altLang="ja-JP" sz="1400" dirty="0" smtClean="0"/>
          </a:p>
          <a:p>
            <a:endParaRPr lang="en-US" altLang="ja-JP" sz="1400" dirty="0"/>
          </a:p>
          <a:p>
            <a:endParaRPr lang="en-US" altLang="ja-JP" sz="1000" dirty="0" smtClean="0"/>
          </a:p>
          <a:p>
            <a:r>
              <a:rPr lang="en-US" altLang="ja-JP" sz="1500" dirty="0" smtClean="0"/>
              <a:t>※ </a:t>
            </a:r>
            <a:r>
              <a:rPr lang="ja-JP" altLang="en-US" sz="1500" dirty="0" smtClean="0"/>
              <a:t>事業所等の数には、介護予防及び介護予防支援事業所を</a:t>
            </a:r>
            <a:endParaRPr lang="en-US" altLang="ja-JP" sz="1500" dirty="0" smtClean="0"/>
          </a:p>
          <a:p>
            <a:r>
              <a:rPr lang="ja-JP" altLang="en-US" sz="1500" dirty="0" smtClean="0"/>
              <a:t>　含み、みなし事業所、総合事業における介護予防・生活</a:t>
            </a:r>
            <a:endParaRPr lang="en-US" altLang="ja-JP" sz="1500" dirty="0" smtClean="0"/>
          </a:p>
          <a:p>
            <a:r>
              <a:rPr lang="ja-JP" altLang="en-US" sz="1500" dirty="0" smtClean="0"/>
              <a:t>　支援サービス事業は、事業所等の数から除く。</a:t>
            </a:r>
            <a:endParaRPr lang="ja-JP" altLang="en-US" sz="1500" dirty="0"/>
          </a:p>
        </p:txBody>
      </p:sp>
      <p:sp>
        <p:nvSpPr>
          <p:cNvPr id="4" name="テキスト ボックス 3"/>
          <p:cNvSpPr txBox="1"/>
          <p:nvPr/>
        </p:nvSpPr>
        <p:spPr>
          <a:xfrm>
            <a:off x="332716" y="1726743"/>
            <a:ext cx="11477932" cy="1569660"/>
          </a:xfrm>
          <a:prstGeom prst="rect">
            <a:avLst/>
          </a:prstGeom>
          <a:noFill/>
          <a:ln w="12700">
            <a:solidFill>
              <a:schemeClr val="tx1"/>
            </a:solidFill>
            <a:prstDash val="sysDot"/>
          </a:ln>
        </p:spPr>
        <p:txBody>
          <a:bodyPr wrap="square" rtlCol="0">
            <a:spAutoFit/>
          </a:bodyPr>
          <a:lstStyle/>
          <a:p>
            <a:r>
              <a:rPr lang="ja-JP" altLang="en-US" sz="2000" dirty="0" smtClean="0"/>
              <a:t>● まだ届出</a:t>
            </a:r>
            <a:r>
              <a:rPr lang="ja-JP" altLang="en-US" sz="2000" dirty="0"/>
              <a:t>されていない</a:t>
            </a:r>
            <a:r>
              <a:rPr lang="ja-JP" altLang="en-US" sz="2000" dirty="0" smtClean="0"/>
              <a:t>事業者は、</a:t>
            </a:r>
            <a:r>
              <a:rPr lang="ja-JP" altLang="en-US" sz="2000" dirty="0"/>
              <a:t>速やか</a:t>
            </a:r>
            <a:r>
              <a:rPr lang="ja-JP" altLang="en-US" sz="2000" dirty="0" smtClean="0"/>
              <a:t>に届け出を</a:t>
            </a:r>
            <a:r>
              <a:rPr lang="ja-JP" altLang="en-US" sz="2000" dirty="0"/>
              <a:t>行ってください</a:t>
            </a:r>
            <a:r>
              <a:rPr lang="ja-JP" altLang="en-US" sz="2000" dirty="0" smtClean="0"/>
              <a:t>。</a:t>
            </a:r>
            <a:endParaRPr lang="en-US" altLang="ja-JP" sz="2000" dirty="0" smtClean="0"/>
          </a:p>
          <a:p>
            <a:r>
              <a:rPr lang="ja-JP" altLang="en-US" sz="2000" dirty="0" smtClean="0"/>
              <a:t>● 既</a:t>
            </a:r>
            <a:r>
              <a:rPr lang="ja-JP" altLang="en-US" sz="2000" dirty="0"/>
              <a:t>に届出されている</a:t>
            </a:r>
            <a:r>
              <a:rPr lang="ja-JP" altLang="en-US" sz="2000" dirty="0" smtClean="0"/>
              <a:t>事業者で、届出内容に変更</a:t>
            </a:r>
            <a:r>
              <a:rPr lang="ja-JP" altLang="en-US" sz="2000" dirty="0"/>
              <a:t>があった場合には</a:t>
            </a:r>
            <a:r>
              <a:rPr lang="ja-JP" altLang="en-US" sz="2000" dirty="0" smtClean="0"/>
              <a:t>、変更届</a:t>
            </a:r>
            <a:r>
              <a:rPr lang="ja-JP" altLang="en-US" sz="2000" dirty="0"/>
              <a:t>を提出してください</a:t>
            </a:r>
            <a:r>
              <a:rPr lang="ja-JP" altLang="en-US" sz="2000" dirty="0" smtClean="0"/>
              <a:t>。</a:t>
            </a:r>
            <a:endParaRPr lang="en-US" altLang="ja-JP" sz="2000" dirty="0" smtClean="0"/>
          </a:p>
          <a:p>
            <a:pPr marL="265113" indent="-265113"/>
            <a:r>
              <a:rPr lang="ja-JP" altLang="en-US" sz="2000" dirty="0" smtClean="0"/>
              <a:t>● 様式等詳細は、厚生労働省のホームページ「介護サービス事業者の</a:t>
            </a:r>
            <a:r>
              <a:rPr lang="ja-JP" altLang="en-US" sz="2000" dirty="0"/>
              <a:t>業務管理体制</a:t>
            </a:r>
            <a:r>
              <a:rPr lang="ja-JP" altLang="en-US" sz="2000" dirty="0" smtClean="0"/>
              <a:t>」</a:t>
            </a:r>
            <a:r>
              <a:rPr lang="en-US" altLang="ja-JP" dirty="0">
                <a:hlinkClick r:id="rId4"/>
              </a:rPr>
              <a:t>https://</a:t>
            </a:r>
            <a:r>
              <a:rPr lang="en-US" altLang="ja-JP" dirty="0" smtClean="0">
                <a:hlinkClick r:id="rId4"/>
              </a:rPr>
              <a:t>www.mhlw.go.jp/stf/seisakunitsuite/bunya/hukushi_kaigo/kaigo_koureisha/service/index.html</a:t>
            </a:r>
            <a:endParaRPr lang="en-US" altLang="ja-JP" dirty="0" smtClean="0"/>
          </a:p>
          <a:p>
            <a:pPr marL="176213"/>
            <a:r>
              <a:rPr lang="ja-JP" altLang="en-US" dirty="0" smtClean="0"/>
              <a:t>を参照してください。</a:t>
            </a:r>
            <a:endParaRPr kumimoji="1" lang="ja-JP" altLang="en-US" dirty="0"/>
          </a:p>
        </p:txBody>
      </p:sp>
      <p:graphicFrame>
        <p:nvGraphicFramePr>
          <p:cNvPr id="17" name="表 16"/>
          <p:cNvGraphicFramePr>
            <a:graphicFrameLocks noGrp="1"/>
          </p:cNvGraphicFramePr>
          <p:nvPr>
            <p:extLst>
              <p:ext uri="{D42A27DB-BD31-4B8C-83A1-F6EECF244321}">
                <p14:modId xmlns:p14="http://schemas.microsoft.com/office/powerpoint/2010/main" val="1550989922"/>
              </p:ext>
            </p:extLst>
          </p:nvPr>
        </p:nvGraphicFramePr>
        <p:xfrm>
          <a:off x="174524" y="3482400"/>
          <a:ext cx="4918590" cy="2448929"/>
        </p:xfrm>
        <a:graphic>
          <a:graphicData uri="http://schemas.openxmlformats.org/drawingml/2006/table">
            <a:tbl>
              <a:tblPr/>
              <a:tblGrid>
                <a:gridCol w="400663">
                  <a:extLst>
                    <a:ext uri="{9D8B030D-6E8A-4147-A177-3AD203B41FA5}">
                      <a16:colId xmlns:a16="http://schemas.microsoft.com/office/drawing/2014/main" val="3607632128"/>
                    </a:ext>
                  </a:extLst>
                </a:gridCol>
                <a:gridCol w="2392610">
                  <a:extLst>
                    <a:ext uri="{9D8B030D-6E8A-4147-A177-3AD203B41FA5}">
                      <a16:colId xmlns:a16="http://schemas.microsoft.com/office/drawing/2014/main" val="25433159"/>
                    </a:ext>
                  </a:extLst>
                </a:gridCol>
                <a:gridCol w="572864">
                  <a:extLst>
                    <a:ext uri="{9D8B030D-6E8A-4147-A177-3AD203B41FA5}">
                      <a16:colId xmlns:a16="http://schemas.microsoft.com/office/drawing/2014/main" val="648643953"/>
                    </a:ext>
                  </a:extLst>
                </a:gridCol>
                <a:gridCol w="140635">
                  <a:extLst>
                    <a:ext uri="{9D8B030D-6E8A-4147-A177-3AD203B41FA5}">
                      <a16:colId xmlns:a16="http://schemas.microsoft.com/office/drawing/2014/main" val="3548023180"/>
                    </a:ext>
                  </a:extLst>
                </a:gridCol>
                <a:gridCol w="635591">
                  <a:extLst>
                    <a:ext uri="{9D8B030D-6E8A-4147-A177-3AD203B41FA5}">
                      <a16:colId xmlns:a16="http://schemas.microsoft.com/office/drawing/2014/main" val="3874831844"/>
                    </a:ext>
                  </a:extLst>
                </a:gridCol>
                <a:gridCol w="123450">
                  <a:extLst>
                    <a:ext uri="{9D8B030D-6E8A-4147-A177-3AD203B41FA5}">
                      <a16:colId xmlns:a16="http://schemas.microsoft.com/office/drawing/2014/main" val="2626962952"/>
                    </a:ext>
                  </a:extLst>
                </a:gridCol>
                <a:gridCol w="652777">
                  <a:extLst>
                    <a:ext uri="{9D8B030D-6E8A-4147-A177-3AD203B41FA5}">
                      <a16:colId xmlns:a16="http://schemas.microsoft.com/office/drawing/2014/main" val="2253506081"/>
                    </a:ext>
                  </a:extLst>
                </a:gridCol>
              </a:tblGrid>
              <a:tr h="295326">
                <a:tc gridSpan="3">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業務管理体制整備の内容</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gridSpan="2">
                  <a:txBody>
                    <a:bodyPr/>
                    <a:lstStyle/>
                    <a:p>
                      <a:pPr algn="ctr" fontAlgn="ctr"/>
                      <a:endParaRPr lang="ja-JP" altLang="en-US" sz="11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460339534"/>
                  </a:ext>
                </a:extLst>
              </a:tr>
              <a:tr h="315520">
                <a:tc rowSpan="2"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gridSpan="5">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事業所等の数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95725140"/>
                  </a:ext>
                </a:extLst>
              </a:tr>
              <a:tr h="522999">
                <a:tc gridSpan="2" vMerge="1">
                  <a:txBody>
                    <a:bodyPr/>
                    <a:lstStyle/>
                    <a:p>
                      <a:endParaRPr kumimoji="1" lang="ja-JP" altLang="en-US"/>
                    </a:p>
                  </a:txBody>
                  <a:tcPr/>
                </a:tc>
                <a:tc hMerge="1" vMerge="1">
                  <a:txBody>
                    <a:bodyPr/>
                    <a:lstStyle/>
                    <a:p>
                      <a:endParaRPr kumimoji="1" lang="ja-JP" altLang="en-US"/>
                    </a:p>
                  </a:txBody>
                  <a:tcPr/>
                </a:tc>
                <a:tc gridSpan="2">
                  <a:txBody>
                    <a:bodyPr/>
                    <a:lstStyle/>
                    <a:p>
                      <a:pPr algn="ct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以上</a:t>
                      </a:r>
                      <a:b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1400" b="0" i="0" u="none" strike="noStrike">
                          <a:solidFill>
                            <a:srgbClr val="000000"/>
                          </a:solidFill>
                          <a:effectLst/>
                          <a:latin typeface="游ゴシック" panose="020B0400000000000000" pitchFamily="50" charset="-128"/>
                          <a:ea typeface="游ゴシック" panose="020B0400000000000000" pitchFamily="50" charset="-128"/>
                        </a:rPr>
                        <a:t>100</a:t>
                      </a: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未満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400" b="0" i="0" u="none" strike="noStrike" dirty="0" smtClean="0">
                          <a:solidFill>
                            <a:srgbClr val="000000"/>
                          </a:solidFill>
                          <a:effectLst/>
                          <a:latin typeface="游ゴシック" panose="020B0400000000000000" pitchFamily="50" charset="-128"/>
                          <a:ea typeface="游ゴシック" panose="020B0400000000000000" pitchFamily="50" charset="-128"/>
                        </a:rPr>
                        <a:t>100</a:t>
                      </a:r>
                    </a:p>
                    <a:p>
                      <a:pPr algn="ctr" fontAlgn="ctr"/>
                      <a:r>
                        <a:rPr lang="ja-JP" altLang="en-US" sz="14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894700"/>
                  </a:ext>
                </a:extLst>
              </a:tr>
              <a:tr h="456872">
                <a:tc rowSpan="3">
                  <a:txBody>
                    <a:bodyPr/>
                    <a:lstStyle/>
                    <a:p>
                      <a:pPr algn="ctr"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整備内容</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順守責任者の選任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790548"/>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法令</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順守規程の整備</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571752"/>
                  </a:ext>
                </a:extLst>
              </a:tr>
              <a:tr h="429106">
                <a:tc vMerge="1">
                  <a:txBody>
                    <a:bodyPr/>
                    <a:lstStyle/>
                    <a:p>
                      <a:endParaRPr kumimoji="1" lang="ja-JP" altLang="en-US"/>
                    </a:p>
                  </a:txBody>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監査</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の定期的な実施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56142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4170119592"/>
              </p:ext>
            </p:extLst>
          </p:nvPr>
        </p:nvGraphicFramePr>
        <p:xfrm>
          <a:off x="5220932" y="3482400"/>
          <a:ext cx="6843249" cy="3152364"/>
        </p:xfrm>
        <a:graphic>
          <a:graphicData uri="http://schemas.openxmlformats.org/drawingml/2006/table">
            <a:tbl>
              <a:tblPr/>
              <a:tblGrid>
                <a:gridCol w="4837468">
                  <a:extLst>
                    <a:ext uri="{9D8B030D-6E8A-4147-A177-3AD203B41FA5}">
                      <a16:colId xmlns:a16="http://schemas.microsoft.com/office/drawing/2014/main" val="2679467079"/>
                    </a:ext>
                  </a:extLst>
                </a:gridCol>
                <a:gridCol w="2005781">
                  <a:extLst>
                    <a:ext uri="{9D8B030D-6E8A-4147-A177-3AD203B41FA5}">
                      <a16:colId xmlns:a16="http://schemas.microsoft.com/office/drawing/2014/main" val="4197453865"/>
                    </a:ext>
                  </a:extLst>
                </a:gridCol>
              </a:tblGrid>
              <a:tr h="359354">
                <a:tc>
                  <a:txBody>
                    <a:bodyPr/>
                    <a:lstStyle/>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届出先</a:t>
                      </a: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298623"/>
                  </a:ext>
                </a:extLst>
              </a:tr>
              <a:tr h="272969">
                <a:tc>
                  <a:txBody>
                    <a:bodyPr/>
                    <a:lstStyle/>
                    <a:p>
                      <a:pPr algn="ctr"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区分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0" i="0" u="none" strike="noStrike">
                          <a:solidFill>
                            <a:srgbClr val="000000"/>
                          </a:solidFill>
                          <a:effectLst/>
                          <a:latin typeface="游ゴシック" panose="020B0400000000000000" pitchFamily="50" charset="-128"/>
                          <a:ea typeface="游ゴシック" panose="020B0400000000000000" pitchFamily="50" charset="-128"/>
                        </a:rPr>
                        <a:t>届出先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3764107"/>
                  </a:ext>
                </a:extLst>
              </a:tr>
              <a:tr h="50007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事業所等が３以上の地方厚生局の管轄区域に所在する事業者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厚生労働大臣</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9121912"/>
                  </a:ext>
                </a:extLst>
              </a:tr>
              <a:tr h="502262">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事業所等が２以上の都道府県の区域に所在し、かつ</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、２</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以下の地方厚生局の管轄区域に所在する事業者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事業者の主たる事務所が所在する都道府県知事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512567"/>
                  </a:ext>
                </a:extLst>
              </a:tr>
              <a:tr h="338480">
                <a:tc>
                  <a:txBody>
                    <a:bodyPr/>
                    <a:lstStyle/>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全ての</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事業所等が１の都道府県の区域に所在する事業者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都道府県知事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3407184"/>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全ての事業所等が１の指定都市の区域に所在する事業者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指定都市の長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843509"/>
                  </a:ext>
                </a:extLst>
              </a:tr>
              <a:tr h="338480">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全ての事業所等が１の中核市の区域に所在する事業者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中核市の長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058889"/>
                  </a:ext>
                </a:extLst>
              </a:tr>
              <a:tr h="502262">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地域密着型（予防を含む）のみを行う事業者であって、事業所等が同一市町村内に所在する事業者</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市町村長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3213526"/>
                  </a:ext>
                </a:extLst>
              </a:tr>
            </a:tbl>
          </a:graphicData>
        </a:graphic>
      </p:graphicFrame>
      <p:sp>
        <p:nvSpPr>
          <p:cNvPr id="5" name="スライド番号プレースホルダー 4"/>
          <p:cNvSpPr>
            <a:spLocks noGrp="1"/>
          </p:cNvSpPr>
          <p:nvPr>
            <p:ph type="sldNum" sz="quarter" idx="12"/>
          </p:nvPr>
        </p:nvSpPr>
        <p:spPr>
          <a:xfrm>
            <a:off x="9320981" y="6634765"/>
            <a:ext cx="2743200" cy="365125"/>
          </a:xfrm>
        </p:spPr>
        <p:txBody>
          <a:bodyPr/>
          <a:lstStyle/>
          <a:p>
            <a:fld id="{D339279A-9CE5-4E47-B07B-F5EE1F1AD395}" type="slidenum">
              <a:rPr kumimoji="1" lang="ja-JP" altLang="en-US" smtClean="0"/>
              <a:t>21</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4287117"/>
      </p:ext>
    </p:extLst>
  </p:cSld>
  <p:clrMapOvr>
    <a:masterClrMapping/>
  </p:clrMapOvr>
  <mc:AlternateContent xmlns:mc="http://schemas.openxmlformats.org/markup-compatibility/2006" xmlns:p14="http://schemas.microsoft.com/office/powerpoint/2010/main">
    <mc:Choice Requires="p14">
      <p:transition spd="slow" p14:dur="2000" advTm="32011"/>
    </mc:Choice>
    <mc:Fallback xmlns="">
      <p:transition spd="slow" advTm="32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７　高齢者虐待防止</a:t>
            </a:r>
            <a:endParaRPr lang="ja-JP" altLang="en-US" sz="2400" b="1" dirty="0"/>
          </a:p>
        </p:txBody>
      </p:sp>
      <p:sp>
        <p:nvSpPr>
          <p:cNvPr id="4" name="正方形/長方形 3"/>
          <p:cNvSpPr/>
          <p:nvPr/>
        </p:nvSpPr>
        <p:spPr>
          <a:xfrm>
            <a:off x="-1" y="649796"/>
            <a:ext cx="12192000" cy="1661993"/>
          </a:xfrm>
          <a:prstGeom prst="rect">
            <a:avLst/>
          </a:prstGeom>
          <a:ln w="19050">
            <a:noFill/>
          </a:ln>
        </p:spPr>
        <p:txBody>
          <a:bodyPr wrap="square">
            <a:spAutoFit/>
          </a:bodyPr>
          <a:lstStyle/>
          <a:p>
            <a:r>
              <a:rPr lang="ja-JP" altLang="en-US" b="1" dirty="0" smtClean="0"/>
              <a:t>　</a:t>
            </a:r>
            <a:r>
              <a:rPr lang="ja-JP" altLang="en-US" sz="2200" b="1" dirty="0" smtClean="0"/>
              <a:t>高齢者虐待とは、</a:t>
            </a:r>
            <a:r>
              <a:rPr lang="ja-JP" altLang="en-US" sz="2000" dirty="0" smtClean="0"/>
              <a:t>高齢者</a:t>
            </a:r>
            <a:r>
              <a:rPr lang="ja-JP" altLang="en-US" sz="2000" dirty="0"/>
              <a:t>（</a:t>
            </a:r>
            <a:r>
              <a:rPr lang="en-US" altLang="ja-JP" sz="2000" dirty="0"/>
              <a:t>65</a:t>
            </a:r>
            <a:r>
              <a:rPr lang="ja-JP" altLang="en-US" sz="2000" dirty="0"/>
              <a:t>歳以上の人）に対する養護者及び養介護施設従事者等による虐待</a:t>
            </a:r>
            <a:r>
              <a:rPr lang="ja-JP" altLang="en-US" sz="2000" dirty="0" smtClean="0"/>
              <a:t>行為。 </a:t>
            </a:r>
            <a:endParaRPr lang="en-US" altLang="ja-JP" sz="2000" dirty="0" smtClean="0"/>
          </a:p>
          <a:p>
            <a:r>
              <a:rPr lang="ja-JP" altLang="en-US" sz="2000" dirty="0" smtClean="0"/>
              <a:t>（１）養護者</a:t>
            </a:r>
            <a:endParaRPr lang="en-US" altLang="ja-JP" sz="2000" dirty="0" smtClean="0"/>
          </a:p>
          <a:p>
            <a:r>
              <a:rPr lang="ja-JP" altLang="en-US" sz="2000" dirty="0" smtClean="0"/>
              <a:t>　　高齢者</a:t>
            </a:r>
            <a:r>
              <a:rPr lang="ja-JP" altLang="en-US" sz="2000" dirty="0"/>
              <a:t>を現に養護する者で養介護施設従事者に該当しない者</a:t>
            </a:r>
            <a:r>
              <a:rPr lang="ja-JP" altLang="en-US" sz="2000" dirty="0" smtClean="0"/>
              <a:t>。（家族</a:t>
            </a:r>
            <a:r>
              <a:rPr lang="ja-JP" altLang="en-US" sz="2000" dirty="0"/>
              <a:t>、同居人、近隣住民</a:t>
            </a:r>
            <a:r>
              <a:rPr lang="ja-JP" altLang="en-US" sz="2000" dirty="0" smtClean="0"/>
              <a:t>など）</a:t>
            </a:r>
            <a:endParaRPr lang="en-US" altLang="ja-JP" sz="2000" dirty="0" smtClean="0"/>
          </a:p>
          <a:p>
            <a:r>
              <a:rPr lang="ja-JP" altLang="en-US" sz="2000" dirty="0" smtClean="0"/>
              <a:t>（</a:t>
            </a:r>
            <a:r>
              <a:rPr lang="ja-JP" altLang="en-US" sz="2000" dirty="0"/>
              <a:t>２）養介護施設</a:t>
            </a:r>
            <a:r>
              <a:rPr lang="ja-JP" altLang="en-US" sz="2000" dirty="0" smtClean="0"/>
              <a:t>従事者</a:t>
            </a:r>
            <a:endParaRPr lang="en-US" altLang="ja-JP" sz="2000" dirty="0" smtClean="0"/>
          </a:p>
          <a:p>
            <a:r>
              <a:rPr lang="ja-JP" altLang="en-US" sz="2000" dirty="0"/>
              <a:t>　　老人福祉法や介護保険法で規定されている高齢者向け福祉・介護サービスの業務に従事する</a:t>
            </a:r>
            <a:r>
              <a:rPr lang="ja-JP" altLang="en-US" sz="2000" dirty="0" smtClean="0"/>
              <a:t>職員。</a:t>
            </a:r>
            <a:endParaRPr lang="ja-JP" altLang="en-US" sz="2000" dirty="0"/>
          </a:p>
        </p:txBody>
      </p:sp>
      <p:sp>
        <p:nvSpPr>
          <p:cNvPr id="7" name="正方形/長方形 6"/>
          <p:cNvSpPr/>
          <p:nvPr/>
        </p:nvSpPr>
        <p:spPr>
          <a:xfrm>
            <a:off x="122902" y="2313710"/>
            <a:ext cx="11946193" cy="4401205"/>
          </a:xfrm>
          <a:prstGeom prst="rect">
            <a:avLst/>
          </a:prstGeom>
          <a:ln w="12700">
            <a:solidFill>
              <a:schemeClr val="tx1"/>
            </a:solidFill>
            <a:prstDash val="sysDot"/>
          </a:ln>
        </p:spPr>
        <p:txBody>
          <a:bodyPr wrap="square" tIns="0" bIns="0">
            <a:spAutoFit/>
          </a:bodyPr>
          <a:lstStyle/>
          <a:p>
            <a:endParaRPr lang="ja-JP" altLang="en-US" sz="1000" dirty="0">
              <a:solidFill>
                <a:srgbClr val="000000"/>
              </a:solidFill>
              <a:latin typeface="Wingdings 2" panose="05020102010507070707" pitchFamily="18" charset="2"/>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身体的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smtClean="0">
                <a:solidFill>
                  <a:srgbClr val="000000"/>
                </a:solidFill>
                <a:ea typeface="メイリオ" panose="020B0604030504040204" pitchFamily="50" charset="-128"/>
              </a:rPr>
              <a:t>（例）殴る</a:t>
            </a:r>
            <a:r>
              <a:rPr lang="ja-JP" altLang="en-US" sz="2000" dirty="0">
                <a:solidFill>
                  <a:srgbClr val="000000"/>
                </a:solidFill>
                <a:ea typeface="メイリオ" panose="020B0604030504040204" pitchFamily="50" charset="-128"/>
              </a:rPr>
              <a:t>、蹴る</a:t>
            </a:r>
            <a:r>
              <a:rPr lang="ja-JP" altLang="en-US" sz="2000" dirty="0" smtClean="0">
                <a:solidFill>
                  <a:srgbClr val="000000"/>
                </a:solidFill>
                <a:ea typeface="メイリオ" panose="020B0604030504040204" pitchFamily="50" charset="-128"/>
              </a:rPr>
              <a:t>、つねる、物を投げつける、無理</a:t>
            </a:r>
            <a:r>
              <a:rPr lang="ja-JP" altLang="en-US" sz="2000" dirty="0">
                <a:solidFill>
                  <a:srgbClr val="000000"/>
                </a:solidFill>
                <a:ea typeface="メイリオ" panose="020B0604030504040204" pitchFamily="50" charset="-128"/>
              </a:rPr>
              <a:t>に食事を口に入れる、ベッドに</a:t>
            </a:r>
            <a:r>
              <a:rPr lang="ja-JP" altLang="en-US" sz="2000" dirty="0" smtClean="0">
                <a:solidFill>
                  <a:srgbClr val="000000"/>
                </a:solidFill>
                <a:ea typeface="メイリオ" panose="020B0604030504040204" pitchFamily="50" charset="-128"/>
              </a:rPr>
              <a:t>縛り付ける等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介護</a:t>
            </a:r>
            <a:r>
              <a:rPr lang="ja-JP" altLang="en-US" sz="2000" b="1" dirty="0">
                <a:solidFill>
                  <a:srgbClr val="FF0000"/>
                </a:solidFill>
                <a:ea typeface="メイリオ" panose="020B0604030504040204" pitchFamily="50" charset="-128"/>
              </a:rPr>
              <a:t>・世話の放棄・放任</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（例）髪や爪が伸び放題、床ずれができるなど体位調整や栄養管理を</a:t>
            </a:r>
            <a:r>
              <a:rPr lang="ja-JP" altLang="en-US" sz="2000" dirty="0" smtClean="0">
                <a:solidFill>
                  <a:srgbClr val="000000"/>
                </a:solidFill>
                <a:ea typeface="メイリオ" panose="020B0604030504040204" pitchFamily="50" charset="-128"/>
              </a:rPr>
              <a:t>怠る、いつも</a:t>
            </a:r>
            <a:r>
              <a:rPr lang="ja-JP" altLang="en-US" sz="2000" dirty="0">
                <a:solidFill>
                  <a:srgbClr val="000000"/>
                </a:solidFill>
                <a:ea typeface="メイリオ" panose="020B0604030504040204" pitchFamily="50" charset="-128"/>
              </a:rPr>
              <a:t>同じ服、介護</a:t>
            </a:r>
            <a:r>
              <a:rPr lang="ja-JP" altLang="en-US" sz="2000" dirty="0" smtClean="0">
                <a:solidFill>
                  <a:srgbClr val="000000"/>
                </a:solidFill>
                <a:ea typeface="メイリオ" panose="020B0604030504040204" pitchFamily="50" charset="-128"/>
              </a:rPr>
              <a:t>・医療サービスを制限</a:t>
            </a:r>
            <a:r>
              <a:rPr lang="ja-JP" altLang="en-US" sz="2000" dirty="0">
                <a:solidFill>
                  <a:srgbClr val="000000"/>
                </a:solidFill>
                <a:ea typeface="メイリオ" panose="020B0604030504040204" pitchFamily="50" charset="-128"/>
              </a:rPr>
              <a:t>又は使わせない、ナースコールを使用させない</a:t>
            </a:r>
            <a:r>
              <a:rPr lang="ja-JP" altLang="en-US" sz="2000" dirty="0" smtClean="0">
                <a:solidFill>
                  <a:srgbClr val="000000"/>
                </a:solidFill>
                <a:ea typeface="メイリオ" panose="020B0604030504040204" pitchFamily="50" charset="-128"/>
              </a:rPr>
              <a:t>等</a:t>
            </a:r>
            <a:endParaRPr lang="en-US" altLang="ja-JP" sz="2000" dirty="0" smtClean="0">
              <a:solidFill>
                <a:srgbClr val="000000"/>
              </a:solidFill>
              <a:ea typeface="メイリオ" panose="020B0604030504040204" pitchFamily="50" charset="-128"/>
            </a:endParaRPr>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心理的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（例）怒鳴る、ののしる、悪口を言う、侮辱を込めて子供のように扱う、意図的に無視する等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性的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r>
              <a:rPr lang="ja-JP" altLang="en-US" sz="2000" dirty="0">
                <a:solidFill>
                  <a:srgbClr val="000000"/>
                </a:solidFill>
                <a:ea typeface="メイリオ" panose="020B0604030504040204" pitchFamily="50" charset="-128"/>
              </a:rPr>
              <a:t>（例）人前で排せつやおむつ交換をする、キス・性器への接触・性的行為を強要する等</a:t>
            </a:r>
            <a:endParaRPr lang="ja-JP" altLang="en-US" sz="2000" dirty="0"/>
          </a:p>
          <a:p>
            <a:endParaRPr lang="en-US" altLang="ja-JP" sz="800" dirty="0" smtClean="0">
              <a:solidFill>
                <a:srgbClr val="FF0000"/>
              </a:solidFill>
            </a:endParaRPr>
          </a:p>
          <a:p>
            <a:r>
              <a:rPr lang="ja-JP" altLang="en-US" sz="2000" dirty="0" smtClean="0">
                <a:solidFill>
                  <a:srgbClr val="FF0000"/>
                </a:solidFill>
              </a:rPr>
              <a:t>■ </a:t>
            </a:r>
            <a:r>
              <a:rPr lang="ja-JP" altLang="en-US" sz="2000" b="1" dirty="0" smtClean="0">
                <a:solidFill>
                  <a:srgbClr val="FF0000"/>
                </a:solidFill>
                <a:ea typeface="メイリオ" panose="020B0604030504040204" pitchFamily="50" charset="-128"/>
              </a:rPr>
              <a:t>経済的</a:t>
            </a:r>
            <a:r>
              <a:rPr lang="ja-JP" altLang="en-US" sz="2000" b="1" dirty="0">
                <a:solidFill>
                  <a:srgbClr val="FF0000"/>
                </a:solidFill>
                <a:ea typeface="メイリオ" panose="020B0604030504040204" pitchFamily="50" charset="-128"/>
              </a:rPr>
              <a:t>虐待</a:t>
            </a:r>
            <a:endParaRPr lang="ja-JP" altLang="en-US" sz="2000" dirty="0">
              <a:solidFill>
                <a:srgbClr val="FF0000"/>
              </a:solidFill>
              <a:ea typeface="メイリオ" panose="020B0604030504040204" pitchFamily="50" charset="-128"/>
            </a:endParaRPr>
          </a:p>
          <a:p>
            <a:pPr marL="625475" indent="-625475"/>
            <a:r>
              <a:rPr lang="ja-JP" altLang="en-US" sz="2000" dirty="0">
                <a:solidFill>
                  <a:srgbClr val="000000"/>
                </a:solidFill>
                <a:ea typeface="メイリオ" panose="020B0604030504040204" pitchFamily="50" charset="-128"/>
              </a:rPr>
              <a:t>（例）金銭を寄付・贈与するよう強要する、金銭・財産等の着服・窃盗、立場を利用してお金</a:t>
            </a:r>
            <a:r>
              <a:rPr lang="ja-JP" altLang="en-US" sz="2000" dirty="0" smtClean="0">
                <a:solidFill>
                  <a:srgbClr val="000000"/>
                </a:solidFill>
                <a:ea typeface="メイリオ" panose="020B0604030504040204" pitchFamily="50" charset="-128"/>
              </a:rPr>
              <a:t>を借りる</a:t>
            </a:r>
            <a:r>
              <a:rPr lang="ja-JP" altLang="en-US" sz="2000" dirty="0">
                <a:solidFill>
                  <a:srgbClr val="000000"/>
                </a:solidFill>
                <a:ea typeface="メイリオ" panose="020B0604030504040204" pitchFamily="50" charset="-128"/>
              </a:rPr>
              <a:t>、</a:t>
            </a:r>
            <a:r>
              <a:rPr lang="ja-JP" altLang="en-US" sz="2000" dirty="0" smtClean="0">
                <a:solidFill>
                  <a:srgbClr val="000000"/>
                </a:solidFill>
                <a:ea typeface="メイリオ" panose="020B0604030504040204" pitchFamily="50" charset="-128"/>
              </a:rPr>
              <a:t>日常的に使用</a:t>
            </a:r>
            <a:r>
              <a:rPr lang="ja-JP" altLang="en-US" sz="2000" dirty="0">
                <a:solidFill>
                  <a:srgbClr val="000000"/>
                </a:solidFill>
                <a:ea typeface="メイリオ" panose="020B0604030504040204" pitchFamily="50" charset="-128"/>
              </a:rPr>
              <a:t>するお金を不当に制限する</a:t>
            </a:r>
            <a:r>
              <a:rPr lang="ja-JP" altLang="en-US" sz="2000" dirty="0" smtClean="0">
                <a:solidFill>
                  <a:srgbClr val="000000"/>
                </a:solidFill>
                <a:ea typeface="メイリオ" panose="020B0604030504040204" pitchFamily="50" charset="-128"/>
              </a:rPr>
              <a:t>等</a:t>
            </a:r>
            <a:endParaRPr lang="ja-JP" altLang="en-US" sz="2000" dirty="0"/>
          </a:p>
        </p:txBody>
      </p:sp>
      <p:sp>
        <p:nvSpPr>
          <p:cNvPr id="5" name="スライド番号プレースホルダー 4"/>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22</a:t>
            </a:fld>
            <a:endParaRPr kumimoji="1" lang="ja-JP" altLang="en-US" dirty="0"/>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3052054"/>
      </p:ext>
    </p:extLst>
  </p:cSld>
  <p:clrMapOvr>
    <a:masterClrMapping/>
  </p:clrMapOvr>
  <mc:AlternateContent xmlns:mc="http://schemas.openxmlformats.org/markup-compatibility/2006" xmlns:p14="http://schemas.microsoft.com/office/powerpoint/2010/main">
    <mc:Choice Requires="p14">
      <p:transition spd="slow" p14:dur="2000" advTm="19487"/>
    </mc:Choice>
    <mc:Fallback xmlns="">
      <p:transition spd="slow" advTm="1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 y="9945"/>
            <a:ext cx="12191999" cy="7078861"/>
          </a:xfrm>
          <a:prstGeom prst="rect">
            <a:avLst/>
          </a:prstGeom>
          <a:ln w="19050">
            <a:noFill/>
          </a:ln>
        </p:spPr>
        <p:txBody>
          <a:bodyPr wrap="square">
            <a:spAutoFit/>
          </a:bodyPr>
          <a:lstStyle/>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endParaRPr lang="en-US" altLang="ja-JP" dirty="0">
              <a:ea typeface="メイリオ" panose="020B0604030504040204" pitchFamily="50" charset="-128"/>
            </a:endParaRPr>
          </a:p>
          <a:p>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やむを得ない場合に</a:t>
            </a:r>
            <a:r>
              <a:rPr lang="ja-JP" altLang="en-US" sz="2000" dirty="0" smtClean="0">
                <a:ea typeface="メイリオ" panose="020B0604030504040204" pitchFamily="50" charset="-128"/>
              </a:rPr>
              <a:t>限って、例外的に高齢者虐待に該当しないと考えられる。</a:t>
            </a:r>
            <a:endParaRPr lang="ja-JP" altLang="en-US" sz="2000" dirty="0">
              <a:ea typeface="メイリオ" panose="020B0604030504040204" pitchFamily="50" charset="-128"/>
            </a:endParaRPr>
          </a:p>
          <a:p>
            <a:pPr marL="354013"/>
            <a:r>
              <a:rPr lang="ja-JP" altLang="en-US" sz="2000" dirty="0">
                <a:solidFill>
                  <a:srgbClr val="000000"/>
                </a:solidFill>
                <a:ea typeface="メイリオ" panose="020B0604030504040204" pitchFamily="50" charset="-128"/>
              </a:rPr>
              <a:t>・緊急やむを得ない場合に該当するかは、慎重に判断する。</a:t>
            </a:r>
          </a:p>
          <a:p>
            <a:pPr marL="354013"/>
            <a:r>
              <a:rPr lang="ja-JP" altLang="en-US" sz="2000" dirty="0">
                <a:solidFill>
                  <a:srgbClr val="000000"/>
                </a:solidFill>
                <a:ea typeface="メイリオ" panose="020B0604030504040204" pitchFamily="50" charset="-128"/>
              </a:rPr>
              <a:t>・担当職員個人ではなく、関係者や施設全体で判断し、判断根拠を記録に残す。</a:t>
            </a:r>
          </a:p>
          <a:p>
            <a:pPr marL="354013"/>
            <a:r>
              <a:rPr lang="ja-JP" altLang="en-US" sz="2000" dirty="0">
                <a:solidFill>
                  <a:srgbClr val="000000"/>
                </a:solidFill>
                <a:ea typeface="メイリオ" panose="020B0604030504040204" pitchFamily="50" charset="-128"/>
              </a:rPr>
              <a:t>・本人や家族には、身体拘束の内容、目的、理由、時間、時間帯、期間などを説明し、理解を求める。</a:t>
            </a:r>
          </a:p>
          <a:p>
            <a:pPr marL="530225" indent="-176213"/>
            <a:r>
              <a:rPr lang="ja-JP" altLang="en-US" sz="2000" dirty="0">
                <a:solidFill>
                  <a:srgbClr val="000000"/>
                </a:solidFill>
                <a:ea typeface="メイリオ" panose="020B0604030504040204" pitchFamily="50" charset="-128"/>
              </a:rPr>
              <a:t>・身体拘束の態様や時間、心身の状況などを記録するとともに、常に観察、再検討し、要件に該当しなくなれば、</a:t>
            </a:r>
            <a:r>
              <a:rPr lang="ja-JP" altLang="en-US" sz="2000" dirty="0" smtClean="0">
                <a:solidFill>
                  <a:srgbClr val="000000"/>
                </a:solidFill>
                <a:ea typeface="メイリオ" panose="020B0604030504040204" pitchFamily="50" charset="-128"/>
              </a:rPr>
              <a:t>直ち</a:t>
            </a:r>
            <a:r>
              <a:rPr lang="ja-JP" altLang="en-US" sz="2000" dirty="0">
                <a:solidFill>
                  <a:srgbClr val="000000"/>
                </a:solidFill>
                <a:ea typeface="メイリオ" panose="020B0604030504040204" pitchFamily="50" charset="-128"/>
              </a:rPr>
              <a:t>に解除する。</a:t>
            </a:r>
            <a:endParaRPr lang="en-US" altLang="ja-JP" sz="2000" dirty="0">
              <a:solidFill>
                <a:srgbClr val="000000"/>
              </a:solidFill>
              <a:ea typeface="メイリオ" panose="020B0604030504040204" pitchFamily="50" charset="-128"/>
            </a:endParaRPr>
          </a:p>
          <a:p>
            <a:pPr marL="88900"/>
            <a:endParaRPr lang="en-US" altLang="ja-JP" sz="1000" dirty="0" smtClean="0">
              <a:ea typeface="メイリオ" panose="020B0604030504040204" pitchFamily="50" charset="-128"/>
            </a:endParaRPr>
          </a:p>
          <a:p>
            <a:pPr marL="88900"/>
            <a:r>
              <a:rPr lang="ja-JP" altLang="en-US" sz="2000" dirty="0" smtClean="0">
                <a:ea typeface="メイリオ" panose="020B0604030504040204" pitchFamily="50" charset="-128"/>
              </a:rPr>
              <a:t>◎ 緊急</a:t>
            </a:r>
            <a:r>
              <a:rPr lang="ja-JP" altLang="en-US" sz="2000" dirty="0">
                <a:ea typeface="メイリオ" panose="020B0604030504040204" pitchFamily="50" charset="-128"/>
              </a:rPr>
              <a:t>やむを得ない場合とは</a:t>
            </a:r>
            <a:r>
              <a:rPr lang="ja-JP" altLang="en-US" sz="2000" dirty="0" smtClean="0">
                <a:ea typeface="メイリオ" panose="020B0604030504040204" pitchFamily="50" charset="-128"/>
              </a:rPr>
              <a:t>？</a:t>
            </a:r>
            <a:endParaRPr lang="en-US" altLang="ja-JP" sz="2000" dirty="0" smtClean="0">
              <a:ea typeface="メイリオ" panose="020B0604030504040204" pitchFamily="50" charset="-128"/>
            </a:endParaRPr>
          </a:p>
          <a:p>
            <a:pPr marL="633413"/>
            <a:r>
              <a:rPr lang="ja-JP" altLang="en-US" sz="2000" dirty="0" smtClean="0">
                <a:ea typeface="メイリオ" panose="020B0604030504040204" pitchFamily="50" charset="-128"/>
              </a:rPr>
              <a:t>　１</a:t>
            </a:r>
            <a:r>
              <a:rPr lang="ja-JP" altLang="en-US" sz="2000" dirty="0">
                <a:ea typeface="メイリオ" panose="020B0604030504040204" pitchFamily="50" charset="-128"/>
              </a:rPr>
              <a:t>．切迫性</a:t>
            </a:r>
          </a:p>
          <a:p>
            <a:pPr marL="633413"/>
            <a:r>
              <a:rPr lang="ja-JP" altLang="en-US" sz="2000" dirty="0" smtClean="0">
                <a:ea typeface="メイリオ" panose="020B0604030504040204" pitchFamily="50" charset="-128"/>
              </a:rPr>
              <a:t>　　利用者</a:t>
            </a:r>
            <a:r>
              <a:rPr lang="ja-JP" altLang="en-US" sz="2000" dirty="0">
                <a:ea typeface="メイリオ" panose="020B0604030504040204" pitchFamily="50" charset="-128"/>
              </a:rPr>
              <a:t>本人又は他の利用者等の生命又は身体が危険にさらされる可能性が著しく高いこと。</a:t>
            </a:r>
          </a:p>
          <a:p>
            <a:pPr marL="633413"/>
            <a:r>
              <a:rPr lang="ja-JP" altLang="en-US" sz="2000" dirty="0" smtClean="0">
                <a:ea typeface="メイリオ" panose="020B0604030504040204" pitchFamily="50" charset="-128"/>
              </a:rPr>
              <a:t>　２</a:t>
            </a:r>
            <a:r>
              <a:rPr lang="ja-JP" altLang="en-US" sz="2000" dirty="0">
                <a:ea typeface="メイリオ" panose="020B0604030504040204" pitchFamily="50" charset="-128"/>
              </a:rPr>
              <a:t>．非代替性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拘束その他の行動制限を行う以外に代替する介護方法がないこと。</a:t>
            </a:r>
          </a:p>
          <a:p>
            <a:pPr marL="633413"/>
            <a:r>
              <a:rPr lang="ja-JP" altLang="en-US" sz="2000" dirty="0" smtClean="0">
                <a:ea typeface="メイリオ" panose="020B0604030504040204" pitchFamily="50" charset="-128"/>
              </a:rPr>
              <a:t>　３</a:t>
            </a:r>
            <a:r>
              <a:rPr lang="ja-JP" altLang="en-US" sz="2000" dirty="0">
                <a:ea typeface="メイリオ" panose="020B0604030504040204" pitchFamily="50" charset="-128"/>
              </a:rPr>
              <a:t>．一時性</a:t>
            </a:r>
          </a:p>
          <a:p>
            <a:pPr marL="633413"/>
            <a:r>
              <a:rPr lang="ja-JP" altLang="en-US" sz="2000" dirty="0" smtClean="0">
                <a:ea typeface="メイリオ" panose="020B0604030504040204" pitchFamily="50" charset="-128"/>
              </a:rPr>
              <a:t>　　身体</a:t>
            </a:r>
            <a:r>
              <a:rPr lang="ja-JP" altLang="en-US" sz="2000" dirty="0">
                <a:ea typeface="メイリオ" panose="020B0604030504040204" pitchFamily="50" charset="-128"/>
              </a:rPr>
              <a:t>拘束その他の行動制</a:t>
            </a:r>
            <a:r>
              <a:rPr lang="ja-JP" altLang="en-US" sz="2000" dirty="0">
                <a:solidFill>
                  <a:srgbClr val="000000"/>
                </a:solidFill>
                <a:ea typeface="メイリオ" panose="020B0604030504040204" pitchFamily="50" charset="-128"/>
              </a:rPr>
              <a:t>限が一時的なものであること。</a:t>
            </a:r>
          </a:p>
          <a:p>
            <a:endParaRPr lang="en-US" altLang="ja-JP" sz="1000" dirty="0" smtClean="0">
              <a:solidFill>
                <a:srgbClr val="000000"/>
              </a:solidFill>
              <a:ea typeface="メイリオ" panose="020B0604030504040204" pitchFamily="50" charset="-128"/>
            </a:endParaRPr>
          </a:p>
          <a:p>
            <a:r>
              <a:rPr lang="en-US" altLang="ja-JP" sz="2000" dirty="0" smtClean="0">
                <a:solidFill>
                  <a:srgbClr val="000000"/>
                </a:solidFill>
                <a:ea typeface="メイリオ" panose="020B0604030504040204" pitchFamily="50" charset="-128"/>
              </a:rPr>
              <a:t>※ </a:t>
            </a:r>
            <a:r>
              <a:rPr lang="ja-JP" altLang="en-US" sz="2000" dirty="0" smtClean="0">
                <a:solidFill>
                  <a:srgbClr val="000000"/>
                </a:solidFill>
                <a:ea typeface="メイリオ" panose="020B0604030504040204" pitchFamily="50" charset="-128"/>
              </a:rPr>
              <a:t>介護</a:t>
            </a:r>
            <a:r>
              <a:rPr lang="ja-JP" altLang="en-US" sz="2000" dirty="0">
                <a:solidFill>
                  <a:srgbClr val="000000"/>
                </a:solidFill>
                <a:ea typeface="メイリオ" panose="020B0604030504040204" pitchFamily="50" charset="-128"/>
              </a:rPr>
              <a:t>施設・事業所等で働く方々へ</a:t>
            </a:r>
            <a:r>
              <a:rPr lang="ja-JP" altLang="en-US" sz="2000" dirty="0" smtClean="0">
                <a:solidFill>
                  <a:srgbClr val="000000"/>
                </a:solidFill>
                <a:ea typeface="メイリオ" panose="020B0604030504040204" pitchFamily="50" charset="-128"/>
              </a:rPr>
              <a:t>の身体</a:t>
            </a:r>
            <a:r>
              <a:rPr lang="ja-JP" altLang="en-US" sz="2000" dirty="0">
                <a:solidFill>
                  <a:srgbClr val="000000"/>
                </a:solidFill>
                <a:ea typeface="メイリオ" panose="020B0604030504040204" pitchFamily="50" charset="-128"/>
              </a:rPr>
              <a:t>拘束廃止・防止の手引き（令和６年</a:t>
            </a:r>
            <a:r>
              <a:rPr lang="ja-JP" altLang="en-US" sz="2000" dirty="0" smtClean="0">
                <a:solidFill>
                  <a:srgbClr val="000000"/>
                </a:solidFill>
                <a:ea typeface="メイリオ" panose="020B0604030504040204" pitchFamily="50" charset="-128"/>
              </a:rPr>
              <a:t>３月）</a:t>
            </a:r>
            <a:endParaRPr lang="en-US" altLang="ja-JP" sz="2000" dirty="0">
              <a:solidFill>
                <a:srgbClr val="000000"/>
              </a:solidFill>
              <a:ea typeface="メイリオ" panose="020B0604030504040204" pitchFamily="50" charset="-128"/>
            </a:endParaRPr>
          </a:p>
          <a:p>
            <a:pPr marL="354013"/>
            <a:r>
              <a:rPr lang="en-US" altLang="ja-JP" dirty="0">
                <a:solidFill>
                  <a:srgbClr val="000000"/>
                </a:solidFill>
                <a:ea typeface="メイリオ" panose="020B0604030504040204" pitchFamily="50" charset="-128"/>
                <a:hlinkClick r:id="rId4"/>
              </a:rPr>
              <a:t>https://</a:t>
            </a:r>
            <a:r>
              <a:rPr lang="en-US" altLang="ja-JP" dirty="0" smtClean="0">
                <a:solidFill>
                  <a:srgbClr val="000000"/>
                </a:solidFill>
                <a:ea typeface="メイリオ" panose="020B0604030504040204" pitchFamily="50" charset="-128"/>
                <a:hlinkClick r:id="rId4"/>
              </a:rPr>
              <a:t>www.mhlw.go.jp/content/12300000/001248430.pdf</a:t>
            </a:r>
            <a:endParaRPr lang="ja-JP" altLang="en-US" dirty="0">
              <a:solidFill>
                <a:srgbClr val="000000"/>
              </a:solidFill>
              <a:ea typeface="メイリオ" panose="020B0604030504040204" pitchFamily="50" charset="-128"/>
            </a:endParaRPr>
          </a:p>
        </p:txBody>
      </p:sp>
      <p:sp>
        <p:nvSpPr>
          <p:cNvPr id="3" name="スライド番号プレースホルダー 2"/>
          <p:cNvSpPr>
            <a:spLocks noGrp="1"/>
          </p:cNvSpPr>
          <p:nvPr>
            <p:ph type="sldNum" sz="quarter" idx="12"/>
          </p:nvPr>
        </p:nvSpPr>
        <p:spPr>
          <a:xfrm>
            <a:off x="9448799" y="6492875"/>
            <a:ext cx="2743200" cy="365125"/>
          </a:xfrm>
        </p:spPr>
        <p:txBody>
          <a:bodyPr/>
          <a:lstStyle/>
          <a:p>
            <a:fld id="{D339279A-9CE5-4E47-B07B-F5EE1F1AD395}" type="slidenum">
              <a:rPr kumimoji="1" lang="ja-JP" altLang="en-US" smtClean="0"/>
              <a:t>23</a:t>
            </a:fld>
            <a:endParaRPr kumimoji="1" lang="ja-JP" altLang="en-US"/>
          </a:p>
        </p:txBody>
      </p:sp>
      <p:sp>
        <p:nvSpPr>
          <p:cNvPr id="4" name="角丸四角形 3"/>
          <p:cNvSpPr/>
          <p:nvPr/>
        </p:nvSpPr>
        <p:spPr>
          <a:xfrm>
            <a:off x="398076" y="681532"/>
            <a:ext cx="11395846" cy="1238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身体拘束は、本人の行動を、当人以外の者が制限することであり、当然してはならないことです。</a:t>
            </a:r>
          </a:p>
          <a:p>
            <a:r>
              <a:rPr lang="ja-JP" altLang="en-US"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rPr>
              <a:t>緊急やむを得ない場合であっても、当人以外の者が、本人に対して、非常に強い権限を行使する重みを理解し、本人の尊厳を守るために、適正な手続きを極めて慎重に行う必要があります。</a:t>
            </a:r>
            <a:endParaRPr lang="en-US" altLang="ja-JP" sz="2000" dirty="0">
              <a:ln w="0"/>
              <a:solidFill>
                <a:schemeClr val="tx1"/>
              </a:solidFill>
              <a:effectLst>
                <a:outerShdw blurRad="38100" dist="19050" dir="2700000" algn="tl" rotWithShape="0">
                  <a:schemeClr val="dk1">
                    <a:alpha val="40000"/>
                  </a:schemeClr>
                </a:outerShdw>
              </a:effectLst>
              <a:ea typeface="メイリオ" panose="020B0604030504040204" pitchFamily="50" charset="-128"/>
            </a:endParaRPr>
          </a:p>
        </p:txBody>
      </p:sp>
      <p:sp>
        <p:nvSpPr>
          <p:cNvPr id="6" name="角丸四角形 5"/>
          <p:cNvSpPr/>
          <p:nvPr/>
        </p:nvSpPr>
        <p:spPr>
          <a:xfrm>
            <a:off x="2490147" y="9945"/>
            <a:ext cx="7649493" cy="81599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gn="ctr"/>
            <a:r>
              <a:rPr lang="ja-JP" altLang="en-US" sz="2400" b="1" dirty="0">
                <a:solidFill>
                  <a:srgbClr val="FF0000"/>
                </a:solidFill>
                <a:ea typeface="メイリオ" panose="020B0604030504040204" pitchFamily="50" charset="-128"/>
              </a:rPr>
              <a:t>身体拘束をしないことが基本！！</a:t>
            </a:r>
            <a:endParaRPr lang="en-US" altLang="ja-JP" sz="2400" b="1" dirty="0">
              <a:solidFill>
                <a:srgbClr val="FF0000"/>
              </a:solidFill>
              <a:ea typeface="メイリオ" panose="020B0604030504040204" pitchFamily="50" charset="-128"/>
            </a:endParaRPr>
          </a:p>
          <a:p>
            <a:pPr algn="ctr"/>
            <a:r>
              <a:rPr lang="ja-JP" altLang="en-US" sz="2400" b="1" dirty="0">
                <a:solidFill>
                  <a:srgbClr val="FF0000"/>
                </a:solidFill>
                <a:ea typeface="メイリオ" panose="020B0604030504040204" pitchFamily="50" charset="-128"/>
              </a:rPr>
              <a:t>身体拘束は、原則としてすべて高齢者虐待に該当</a:t>
            </a:r>
            <a:r>
              <a:rPr lang="ja-JP" altLang="en-US" sz="2400" b="1" dirty="0" smtClean="0">
                <a:solidFill>
                  <a:srgbClr val="FF0000"/>
                </a:solidFill>
                <a:ea typeface="メイリオ" panose="020B0604030504040204" pitchFamily="50" charset="-128"/>
              </a:rPr>
              <a:t>する</a:t>
            </a:r>
            <a:endParaRPr lang="en-US" altLang="ja-JP" dirty="0">
              <a:ea typeface="メイリオ" panose="020B0604030504040204" pitchFamily="50" charset="-128"/>
            </a:endParaRPr>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0298558"/>
      </p:ext>
    </p:extLst>
  </p:cSld>
  <p:clrMapOvr>
    <a:masterClrMapping/>
  </p:clrMapOvr>
  <mc:AlternateContent xmlns:mc="http://schemas.openxmlformats.org/markup-compatibility/2006" xmlns:p14="http://schemas.microsoft.com/office/powerpoint/2010/main">
    <mc:Choice Requires="p14">
      <p:transition spd="slow" p14:dur="2000" advTm="55189"/>
    </mc:Choice>
    <mc:Fallback xmlns="">
      <p:transition spd="slow" advTm="55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392022" y="121244"/>
            <a:ext cx="9428378" cy="398060"/>
          </a:xfrm>
          <a:prstGeom prst="roundRect">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rPr>
              <a:t>介護事業者は、</a:t>
            </a:r>
            <a:r>
              <a:rPr lang="ja-JP" altLang="en-US" sz="2000" dirty="0" smtClean="0">
                <a:solidFill>
                  <a:schemeClr val="tx1"/>
                </a:solidFill>
              </a:rPr>
              <a:t>次に掲げる措置</a:t>
            </a:r>
            <a:r>
              <a:rPr lang="ja-JP" altLang="en-US" sz="2000" dirty="0">
                <a:solidFill>
                  <a:schemeClr val="tx1"/>
                </a:solidFill>
              </a:rPr>
              <a:t>を講じることが義務付けられています</a:t>
            </a:r>
            <a:endParaRPr kumimoji="1" lang="ja-JP" altLang="en-US" sz="2000" dirty="0">
              <a:solidFill>
                <a:schemeClr val="tx1"/>
              </a:solidFill>
            </a:endParaRPr>
          </a:p>
        </p:txBody>
      </p:sp>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24</a:t>
            </a:fld>
            <a:endParaRPr kumimoji="1" lang="ja-JP" altLang="en-US" dirty="0"/>
          </a:p>
        </p:txBody>
      </p:sp>
      <p:pic>
        <p:nvPicPr>
          <p:cNvPr id="15" name="図 14"/>
          <p:cNvPicPr>
            <a:picLocks noChangeAspect="1"/>
          </p:cNvPicPr>
          <p:nvPr/>
        </p:nvPicPr>
        <p:blipFill>
          <a:blip r:embed="rId4"/>
          <a:stretch>
            <a:fillRect/>
          </a:stretch>
        </p:blipFill>
        <p:spPr>
          <a:xfrm>
            <a:off x="122875" y="978568"/>
            <a:ext cx="11966671" cy="5394936"/>
          </a:xfrm>
          <a:prstGeom prst="rect">
            <a:avLst/>
          </a:prstGeom>
          <a:ln>
            <a:solidFill>
              <a:schemeClr val="accent1">
                <a:shade val="50000"/>
              </a:schemeClr>
            </a:solidFill>
          </a:ln>
        </p:spPr>
      </p:pic>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0636504"/>
      </p:ext>
    </p:extLst>
  </p:cSld>
  <p:clrMapOvr>
    <a:masterClrMapping/>
  </p:clrMapOvr>
  <mc:AlternateContent xmlns:mc="http://schemas.openxmlformats.org/markup-compatibility/2006" xmlns:p14="http://schemas.microsoft.com/office/powerpoint/2010/main">
    <mc:Choice Requires="p14">
      <p:transition spd="slow" p14:dur="2000" advTm="11634"/>
    </mc:Choice>
    <mc:Fallback xmlns="">
      <p:transition spd="slow" advTm="11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7619" y="1938992"/>
            <a:ext cx="12192000" cy="5016758"/>
          </a:xfrm>
          <a:prstGeom prst="rect">
            <a:avLst/>
          </a:prstGeom>
          <a:noFill/>
          <a:ln w="12700">
            <a:solidFill>
              <a:schemeClr val="tx1"/>
            </a:solidFill>
          </a:ln>
        </p:spPr>
        <p:txBody>
          <a:bodyPr wrap="square" rtlCol="0">
            <a:spAutoFit/>
          </a:bodyPr>
          <a:lstStyle/>
          <a:p>
            <a:pPr algn="ctr"/>
            <a:r>
              <a:rPr lang="ja-JP" altLang="en-US" sz="2000" dirty="0" smtClean="0"/>
              <a:t>令和５年度</a:t>
            </a:r>
            <a:r>
              <a:rPr lang="ja-JP" altLang="en-US" sz="2000" dirty="0"/>
              <a:t>熊本</a:t>
            </a:r>
            <a:r>
              <a:rPr lang="ja-JP" altLang="en-US" sz="2000" dirty="0" smtClean="0"/>
              <a:t>県内の高齢者虐待防止法に</a:t>
            </a:r>
            <a:r>
              <a:rPr lang="ja-JP" altLang="en-US" sz="2000" dirty="0"/>
              <a:t>基づく対応状況等に関する調査結果から</a:t>
            </a:r>
            <a:endParaRPr lang="en-US" altLang="ja-JP" sz="2000" dirty="0" smtClean="0"/>
          </a:p>
          <a:p>
            <a:pPr algn="ctr"/>
            <a:r>
              <a:rPr lang="ja-JP" altLang="en-US" sz="2000" dirty="0" smtClean="0"/>
              <a:t>～要介護施設従事者等による虐待件数～　</a:t>
            </a:r>
            <a:endParaRPr lang="en-US" altLang="ja-JP" sz="2000" dirty="0"/>
          </a:p>
          <a:p>
            <a:pPr algn="ctr"/>
            <a:endParaRPr lang="en-US" altLang="ja-JP"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600" dirty="0"/>
          </a:p>
          <a:p>
            <a:pPr algn="ctr"/>
            <a:endParaRPr lang="en-US" altLang="ja-JP" sz="1600" dirty="0" smtClean="0"/>
          </a:p>
          <a:p>
            <a:pPr algn="ctr"/>
            <a:endParaRPr lang="en-US" altLang="ja-JP" sz="1000" dirty="0"/>
          </a:p>
          <a:p>
            <a:pPr algn="ctr"/>
            <a:r>
              <a:rPr lang="ja-JP" altLang="en-US" sz="2000" dirty="0" smtClean="0"/>
              <a:t>～虐待の発生要因（課題区分別に件数が多い上位</a:t>
            </a:r>
            <a:r>
              <a:rPr lang="en-US" altLang="ja-JP" sz="2000" dirty="0" smtClean="0"/>
              <a:t>2</a:t>
            </a:r>
            <a:r>
              <a:rPr lang="ja-JP" altLang="en-US" sz="2000" dirty="0" smtClean="0"/>
              <a:t>つ）～</a:t>
            </a:r>
            <a:endParaRPr lang="en-US" altLang="ja-JP" sz="2000" dirty="0" smtClean="0"/>
          </a:p>
          <a:p>
            <a:pPr algn="ctr"/>
            <a:endParaRPr lang="en-US" altLang="ja-JP" sz="2000" dirty="0" smtClean="0"/>
          </a:p>
          <a:p>
            <a:r>
              <a:rPr lang="ja-JP" altLang="en-US" sz="1600" dirty="0" smtClean="0"/>
              <a:t>　</a:t>
            </a:r>
            <a:endParaRPr lang="en-US" altLang="ja-JP" sz="1600" dirty="0" smtClean="0"/>
          </a:p>
          <a:p>
            <a:endParaRPr lang="en-US" altLang="ja-JP" sz="1600" dirty="0"/>
          </a:p>
          <a:p>
            <a:endParaRPr lang="en-US" altLang="ja-JP" sz="1600" dirty="0" smtClean="0"/>
          </a:p>
          <a:p>
            <a:endParaRPr lang="en-US" altLang="ja-JP" sz="1600" dirty="0"/>
          </a:p>
          <a:p>
            <a:endParaRPr lang="en-US" altLang="ja-JP" sz="1600" dirty="0" smtClean="0"/>
          </a:p>
          <a:p>
            <a:pPr algn="ctr"/>
            <a:endParaRPr lang="en-US" altLang="ja-JP" sz="1000" dirty="0" smtClean="0"/>
          </a:p>
          <a:p>
            <a:pPr algn="r"/>
            <a:endParaRPr lang="en-US" altLang="ja-JP" sz="1200" dirty="0" smtClean="0"/>
          </a:p>
          <a:p>
            <a:r>
              <a:rPr lang="ja-JP" altLang="en-US" sz="1400" dirty="0" smtClean="0"/>
              <a:t>　　　出展：熊本県認知症施策・地域ケア</a:t>
            </a:r>
            <a:r>
              <a:rPr lang="ja-JP" altLang="en-US" sz="1400" dirty="0"/>
              <a:t>推進課「令和</a:t>
            </a:r>
            <a:r>
              <a:rPr lang="en-US" altLang="ja-JP" sz="1400" dirty="0"/>
              <a:t>5</a:t>
            </a:r>
            <a:r>
              <a:rPr lang="ja-JP" altLang="en-US" sz="1400" dirty="0" smtClean="0"/>
              <a:t>年度の</a:t>
            </a:r>
            <a:r>
              <a:rPr lang="ja-JP" altLang="en-US" sz="1400" dirty="0"/>
              <a:t>熊本県内における「高齢者虐待防止法」に基づく対応状況等に関する調査結果」</a:t>
            </a:r>
            <a:r>
              <a:rPr lang="ja-JP" altLang="en-US" sz="1400" dirty="0" smtClean="0"/>
              <a:t>　　　</a:t>
            </a:r>
            <a:endParaRPr lang="en-US" altLang="ja-JP" sz="1400" dirty="0" smtClean="0"/>
          </a:p>
        </p:txBody>
      </p:sp>
      <p:sp>
        <p:nvSpPr>
          <p:cNvPr id="19" name="正方形/長方形 18"/>
          <p:cNvSpPr/>
          <p:nvPr/>
        </p:nvSpPr>
        <p:spPr>
          <a:xfrm>
            <a:off x="-7620" y="0"/>
            <a:ext cx="12192000" cy="1938992"/>
          </a:xfrm>
          <a:prstGeom prst="rect">
            <a:avLst/>
          </a:prstGeom>
          <a:ln w="19050">
            <a:noFill/>
          </a:ln>
        </p:spPr>
        <p:txBody>
          <a:bodyPr wrap="square">
            <a:spAutoFit/>
          </a:bodyPr>
          <a:lstStyle/>
          <a:p>
            <a:r>
              <a:rPr lang="ja-JP" altLang="en-US" sz="2000" dirty="0" smtClean="0"/>
              <a:t>■ 高齢者虐待に係る通報</a:t>
            </a:r>
            <a:endParaRPr lang="en-US" altLang="ja-JP" sz="2000" dirty="0" smtClean="0"/>
          </a:p>
          <a:p>
            <a:pPr marL="273050" indent="-273050"/>
            <a:r>
              <a:rPr lang="ja-JP" altLang="en-US" sz="2000" dirty="0" smtClean="0"/>
              <a:t>・養護者による虐待</a:t>
            </a:r>
            <a:r>
              <a:rPr lang="ja-JP" altLang="en-US" sz="2000" dirty="0"/>
              <a:t>を受けたと思われる高齢者を発見</a:t>
            </a:r>
            <a:r>
              <a:rPr lang="ja-JP" altLang="en-US" sz="2000" dirty="0" smtClean="0"/>
              <a:t>した者は、当該高齢者の生命又は身体に重大な危険が生じている場合は、速やかに、これを市町村に通報しなければならない。</a:t>
            </a:r>
            <a:endParaRPr lang="en-US" altLang="ja-JP" sz="2000" dirty="0" smtClean="0"/>
          </a:p>
          <a:p>
            <a:pPr marL="266700" indent="-266700"/>
            <a:r>
              <a:rPr lang="ja-JP" altLang="en-US" sz="2000" dirty="0" smtClean="0"/>
              <a:t>・自らが従事する養</a:t>
            </a:r>
            <a:r>
              <a:rPr lang="ja-JP" altLang="en-US" sz="2000" dirty="0"/>
              <a:t>介護</a:t>
            </a:r>
            <a:r>
              <a:rPr lang="ja-JP" altLang="en-US" sz="2000" dirty="0" smtClean="0"/>
              <a:t>施設や養介護事業所で、養介護施設従業者等による高齢者</a:t>
            </a:r>
            <a:r>
              <a:rPr lang="ja-JP" altLang="en-US" sz="2000" dirty="0"/>
              <a:t>虐待</a:t>
            </a:r>
            <a:r>
              <a:rPr lang="ja-JP" altLang="en-US" sz="2000" dirty="0" smtClean="0"/>
              <a:t>を受けたと思われる高齢者を発見</a:t>
            </a:r>
            <a:r>
              <a:rPr lang="ja-JP" altLang="en-US" sz="2000" dirty="0"/>
              <a:t>した</a:t>
            </a:r>
            <a:r>
              <a:rPr lang="ja-JP" altLang="en-US" sz="2000" dirty="0" smtClean="0"/>
              <a:t>場合は、速やかに市町村に通報しなければならない。</a:t>
            </a:r>
            <a:endParaRPr lang="ja-JP" altLang="en-US" sz="2000" dirty="0"/>
          </a:p>
          <a:p>
            <a:r>
              <a:rPr lang="ja-JP" altLang="en-US" sz="2000" dirty="0" smtClean="0"/>
              <a:t>・養</a:t>
            </a:r>
            <a:r>
              <a:rPr lang="ja-JP" altLang="en-US" sz="2000" dirty="0"/>
              <a:t>介護施設従事者等は、通報したことを理由と</a:t>
            </a:r>
            <a:r>
              <a:rPr lang="ja-JP" altLang="en-US" sz="2000" dirty="0" smtClean="0"/>
              <a:t>して</a:t>
            </a:r>
            <a:r>
              <a:rPr lang="ja-JP" altLang="en-US" sz="2000" dirty="0"/>
              <a:t>、解雇その他不利益な扱いを受けない</a:t>
            </a:r>
            <a:r>
              <a:rPr lang="ja-JP" altLang="en-US" sz="2000" dirty="0" smtClean="0"/>
              <a:t>。</a:t>
            </a:r>
            <a:endParaRPr lang="ja-JP" altLang="en-US" sz="2000" dirty="0"/>
          </a:p>
        </p:txBody>
      </p:sp>
      <p:sp>
        <p:nvSpPr>
          <p:cNvPr id="3" name="スライド番号プレースホルダー 2"/>
          <p:cNvSpPr>
            <a:spLocks noGrp="1"/>
          </p:cNvSpPr>
          <p:nvPr>
            <p:ph type="sldNum" sz="quarter" idx="12"/>
          </p:nvPr>
        </p:nvSpPr>
        <p:spPr>
          <a:xfrm>
            <a:off x="9236013" y="6465832"/>
            <a:ext cx="2743200" cy="365125"/>
          </a:xfrm>
        </p:spPr>
        <p:txBody>
          <a:bodyPr/>
          <a:lstStyle/>
          <a:p>
            <a:fld id="{D339279A-9CE5-4E47-B07B-F5EE1F1AD395}" type="slidenum">
              <a:rPr kumimoji="1" lang="ja-JP" altLang="en-US" smtClean="0"/>
              <a:t>25</a:t>
            </a:fld>
            <a:endParaRPr kumimoji="1" lang="ja-JP" altLang="en-US" dirty="0"/>
          </a:p>
        </p:txBody>
      </p:sp>
      <p:pic>
        <p:nvPicPr>
          <p:cNvPr id="2" name="図 1"/>
          <p:cNvPicPr>
            <a:picLocks noChangeAspect="1"/>
          </p:cNvPicPr>
          <p:nvPr/>
        </p:nvPicPr>
        <p:blipFill>
          <a:blip r:embed="rId4"/>
          <a:stretch>
            <a:fillRect/>
          </a:stretch>
        </p:blipFill>
        <p:spPr>
          <a:xfrm>
            <a:off x="1" y="2590801"/>
            <a:ext cx="12192000" cy="1900217"/>
          </a:xfrm>
          <a:prstGeom prst="rect">
            <a:avLst/>
          </a:prstGeom>
          <a:ln>
            <a:solidFill>
              <a:schemeClr val="tx1"/>
            </a:solidFill>
          </a:ln>
        </p:spPr>
      </p:pic>
      <p:pic>
        <p:nvPicPr>
          <p:cNvPr id="6" name="図 5"/>
          <p:cNvPicPr>
            <a:picLocks noChangeAspect="1"/>
          </p:cNvPicPr>
          <p:nvPr/>
        </p:nvPicPr>
        <p:blipFill>
          <a:blip r:embed="rId5"/>
          <a:stretch>
            <a:fillRect/>
          </a:stretch>
        </p:blipFill>
        <p:spPr>
          <a:xfrm>
            <a:off x="1" y="4756806"/>
            <a:ext cx="12192000" cy="1814824"/>
          </a:xfrm>
          <a:prstGeom prst="rect">
            <a:avLst/>
          </a:prstGeom>
        </p:spPr>
      </p:pic>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65430266"/>
      </p:ext>
    </p:extLst>
  </p:cSld>
  <p:clrMapOvr>
    <a:masterClrMapping/>
  </p:clrMapOvr>
  <mc:AlternateContent xmlns:mc="http://schemas.openxmlformats.org/markup-compatibility/2006" xmlns:p14="http://schemas.microsoft.com/office/powerpoint/2010/main">
    <mc:Choice Requires="p14">
      <p:transition spd="slow" p14:dur="2000" advTm="28244"/>
    </mc:Choice>
    <mc:Fallback xmlns="">
      <p:transition spd="slow" advTm="2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26</a:t>
            </a:fld>
            <a:endParaRPr kumimoji="1" lang="ja-JP" altLang="en-US" dirty="0"/>
          </a:p>
        </p:txBody>
      </p:sp>
      <p:sp>
        <p:nvSpPr>
          <p:cNvPr id="3" name="正方形/長方形 2"/>
          <p:cNvSpPr/>
          <p:nvPr/>
        </p:nvSpPr>
        <p:spPr>
          <a:xfrm>
            <a:off x="0" y="812164"/>
            <a:ext cx="12023188" cy="6140142"/>
          </a:xfrm>
          <a:prstGeom prst="rect">
            <a:avLst/>
          </a:prstGeom>
        </p:spPr>
        <p:txBody>
          <a:bodyPr wrap="square">
            <a:spAutoFit/>
          </a:bodyPr>
          <a:lstStyle/>
          <a:p>
            <a:endParaRPr lang="en-US" altLang="ja-JP" sz="500" dirty="0" smtClean="0">
              <a:solidFill>
                <a:srgbClr val="000000"/>
              </a:solidFill>
            </a:endParaRPr>
          </a:p>
          <a:p>
            <a:r>
              <a:rPr lang="ja-JP" altLang="en-US" sz="2000" dirty="0" smtClean="0">
                <a:solidFill>
                  <a:srgbClr val="000000"/>
                </a:solidFill>
              </a:rPr>
              <a:t>介護</a:t>
            </a:r>
            <a:r>
              <a:rPr lang="ja-JP" altLang="en-US" sz="2000" dirty="0">
                <a:solidFill>
                  <a:srgbClr val="000000"/>
                </a:solidFill>
              </a:rPr>
              <a:t>現場における生産性の向上に資する取組の促進を図る観点から、現場における課題を抽出及び分析した上で</a:t>
            </a:r>
            <a:r>
              <a:rPr lang="ja-JP" altLang="en-US" sz="2000" dirty="0" smtClean="0">
                <a:solidFill>
                  <a:srgbClr val="000000"/>
                </a:solidFill>
              </a:rPr>
              <a:t>、事業所</a:t>
            </a:r>
            <a:r>
              <a:rPr lang="ja-JP" altLang="en-US" sz="2000" dirty="0">
                <a:solidFill>
                  <a:srgbClr val="000000"/>
                </a:solidFill>
              </a:rPr>
              <a:t>の状況に応じて、利用者の安全並びに介護サービスの質の確保及び職員の負担軽減に資する方策を検討するための委員会の設置が</a:t>
            </a:r>
            <a:r>
              <a:rPr lang="ja-JP" altLang="en-US" sz="2000" dirty="0" smtClean="0">
                <a:solidFill>
                  <a:srgbClr val="000000"/>
                </a:solidFill>
              </a:rPr>
              <a:t>義務付けられます。（</a:t>
            </a:r>
            <a:r>
              <a:rPr lang="ja-JP" altLang="en-US" sz="2000" u="sng" dirty="0" smtClean="0">
                <a:solidFill>
                  <a:srgbClr val="000000"/>
                </a:solidFill>
              </a:rPr>
              <a:t>令和</a:t>
            </a:r>
            <a:r>
              <a:rPr lang="en-US" altLang="ja-JP" sz="2000" u="sng" dirty="0">
                <a:solidFill>
                  <a:srgbClr val="000000"/>
                </a:solidFill>
              </a:rPr>
              <a:t>9</a:t>
            </a:r>
            <a:r>
              <a:rPr lang="ja-JP" altLang="en-US" sz="2000" u="sng" dirty="0">
                <a:solidFill>
                  <a:srgbClr val="000000"/>
                </a:solidFill>
              </a:rPr>
              <a:t>年</a:t>
            </a:r>
            <a:r>
              <a:rPr lang="en-US" altLang="ja-JP" sz="2000" u="sng" dirty="0">
                <a:solidFill>
                  <a:srgbClr val="000000"/>
                </a:solidFill>
              </a:rPr>
              <a:t>3</a:t>
            </a:r>
            <a:r>
              <a:rPr lang="ja-JP" altLang="en-US" sz="2000" u="sng" dirty="0">
                <a:solidFill>
                  <a:srgbClr val="000000"/>
                </a:solidFill>
              </a:rPr>
              <a:t>月</a:t>
            </a:r>
            <a:r>
              <a:rPr lang="en-US" altLang="ja-JP" sz="2000" u="sng" dirty="0">
                <a:solidFill>
                  <a:srgbClr val="000000"/>
                </a:solidFill>
              </a:rPr>
              <a:t>31</a:t>
            </a:r>
            <a:r>
              <a:rPr lang="ja-JP" altLang="en-US" sz="2000" u="sng" dirty="0" smtClean="0">
                <a:solidFill>
                  <a:srgbClr val="000000"/>
                </a:solidFill>
              </a:rPr>
              <a:t>日までは経過措置</a:t>
            </a:r>
            <a:r>
              <a:rPr lang="ja-JP" altLang="en-US" sz="2000" dirty="0" smtClean="0">
                <a:solidFill>
                  <a:srgbClr val="000000"/>
                </a:solidFill>
              </a:rPr>
              <a:t>）</a:t>
            </a:r>
            <a:endParaRPr lang="en-US" altLang="ja-JP" sz="2000" dirty="0" smtClean="0">
              <a:solidFill>
                <a:srgbClr val="000000"/>
              </a:solidFill>
            </a:endParaRPr>
          </a:p>
          <a:p>
            <a:pPr marL="266700" indent="-266700"/>
            <a:endParaRPr lang="en-US" altLang="ja-JP" sz="1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事業者は、当該事業所における業務の効率化、介護サービスの質の向上その他の生産性の向上に資する取組の促進を図るため、当該事業所に</a:t>
            </a:r>
            <a:r>
              <a:rPr lang="ja-JP" altLang="en-US" sz="2000" dirty="0" smtClean="0">
                <a:solidFill>
                  <a:srgbClr val="000000"/>
                </a:solidFill>
              </a:rPr>
              <a:t>おける利用者の</a:t>
            </a:r>
            <a:r>
              <a:rPr lang="ja-JP" altLang="en-US" sz="2000" dirty="0">
                <a:solidFill>
                  <a:srgbClr val="000000"/>
                </a:solidFill>
              </a:rPr>
              <a:t>安全並びに介護サービスの質の確保及び職員の負担軽減に資する方策を検討するための委員会（テレビ電話装置等を活用して行うことができるものとする。）を定期的に開催しなければならない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 </a:t>
            </a:r>
            <a:r>
              <a:rPr lang="ja-JP" altLang="en-US" sz="2000" dirty="0">
                <a:solidFill>
                  <a:srgbClr val="000000"/>
                </a:solidFill>
              </a:rPr>
              <a:t>（</a:t>
            </a:r>
            <a:r>
              <a:rPr lang="ja-JP" altLang="en-US" sz="2000" u="sng" dirty="0">
                <a:solidFill>
                  <a:srgbClr val="000000"/>
                </a:solidFill>
              </a:rPr>
              <a:t>委員会構成メンバー</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本委員会は、生産性向上の取組を促進する観点から、管理者やケア等を行う職種を含む幅広い職種により構成することが望ましく、各事業所の状況に応じ、必要な構成メンバーを検討すること</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開催頻度</a:t>
            </a:r>
            <a:r>
              <a:rPr lang="ja-JP" altLang="en-US" sz="2000" dirty="0" smtClean="0">
                <a:solidFill>
                  <a:srgbClr val="000000"/>
                </a:solidFill>
              </a:rPr>
              <a:t>）</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本委員会は、定期的に開催することが必要であるが、開催する頻度については、本委員会の開催が形骸化することがないよう留意した上で、各事業所の状況を踏まえ、適切な開催頻度を決めることが望ましい</a:t>
            </a:r>
            <a:r>
              <a:rPr lang="ja-JP" altLang="en-US" sz="2000" dirty="0" smtClean="0">
                <a:solidFill>
                  <a:srgbClr val="000000"/>
                </a:solidFill>
              </a:rPr>
              <a:t>。</a:t>
            </a:r>
            <a:endParaRPr lang="en-US" altLang="ja-JP" sz="2000" dirty="0" smtClean="0">
              <a:solidFill>
                <a:srgbClr val="000000"/>
              </a:solidFill>
            </a:endParaRPr>
          </a:p>
          <a:p>
            <a:pPr marL="266700" indent="-266700"/>
            <a:r>
              <a:rPr lang="ja-JP" altLang="en-US" sz="2000" dirty="0" smtClean="0">
                <a:solidFill>
                  <a:srgbClr val="000000"/>
                </a:solidFill>
              </a:rPr>
              <a:t>（</a:t>
            </a:r>
            <a:r>
              <a:rPr lang="ja-JP" altLang="en-US" sz="2000" u="sng" dirty="0">
                <a:solidFill>
                  <a:srgbClr val="000000"/>
                </a:solidFill>
              </a:rPr>
              <a:t>ガイドライン等</a:t>
            </a:r>
            <a:r>
              <a:rPr lang="ja-JP" altLang="en-US" sz="2000" dirty="0">
                <a:solidFill>
                  <a:srgbClr val="000000"/>
                </a:solidFill>
              </a:rPr>
              <a:t>） </a:t>
            </a:r>
            <a:endParaRPr lang="en-US" altLang="ja-JP" sz="2000" dirty="0" smtClean="0">
              <a:solidFill>
                <a:srgbClr val="000000"/>
              </a:solidFill>
            </a:endParaRPr>
          </a:p>
          <a:p>
            <a:pPr marL="450850" indent="-184150"/>
            <a:r>
              <a:rPr lang="ja-JP" altLang="en-US" sz="2000" dirty="0" smtClean="0">
                <a:solidFill>
                  <a:srgbClr val="000000"/>
                </a:solidFill>
              </a:rPr>
              <a:t>・</a:t>
            </a:r>
            <a:r>
              <a:rPr lang="ja-JP" altLang="en-US" sz="2000" dirty="0">
                <a:solidFill>
                  <a:srgbClr val="000000"/>
                </a:solidFill>
              </a:rPr>
              <a:t>本委員会の開催に当たっては、厚生労働省老健局高齢者支援課 「介護サービス事業における生産性向上に資するガイドライン」等を参考に取組を進めることが望ましい</a:t>
            </a:r>
            <a:r>
              <a:rPr lang="ja-JP" altLang="en-US" sz="2000" dirty="0" smtClean="0">
                <a:solidFill>
                  <a:srgbClr val="000000"/>
                </a:solidFill>
              </a:rPr>
              <a:t>。</a:t>
            </a:r>
            <a:endParaRPr lang="en-US" altLang="ja-JP" sz="2000" dirty="0" smtClean="0">
              <a:solidFill>
                <a:srgbClr val="000000"/>
              </a:solidFill>
            </a:endParaRPr>
          </a:p>
          <a:p>
            <a:r>
              <a:rPr lang="ja-JP" altLang="en-US" sz="2000" dirty="0" smtClean="0">
                <a:solidFill>
                  <a:srgbClr val="000000"/>
                </a:solidFill>
              </a:rPr>
              <a:t>　　</a:t>
            </a:r>
            <a:r>
              <a:rPr lang="en-US" altLang="ja-JP" sz="2000" dirty="0" smtClean="0">
                <a:solidFill>
                  <a:srgbClr val="000000"/>
                </a:solidFill>
              </a:rPr>
              <a:t>【</a:t>
            </a:r>
            <a:r>
              <a:rPr lang="ja-JP" altLang="en-US" sz="2000" dirty="0" smtClean="0">
                <a:solidFill>
                  <a:srgbClr val="000000"/>
                </a:solidFill>
              </a:rPr>
              <a:t>参照</a:t>
            </a:r>
            <a:r>
              <a:rPr lang="en-US" altLang="ja-JP" sz="2000" dirty="0" smtClean="0">
                <a:solidFill>
                  <a:srgbClr val="000000"/>
                </a:solidFill>
              </a:rPr>
              <a:t>】</a:t>
            </a:r>
            <a:r>
              <a:rPr lang="ja-JP" altLang="en-US" sz="2000" dirty="0" smtClean="0">
                <a:solidFill>
                  <a:srgbClr val="000000"/>
                </a:solidFill>
              </a:rPr>
              <a:t>厚生労働省ホームページ「介護分野の生産性向上 ～お知らせ～」</a:t>
            </a:r>
          </a:p>
          <a:p>
            <a:pPr marL="1427163"/>
            <a:r>
              <a:rPr lang="ja-JP" altLang="en-US" dirty="0">
                <a:solidFill>
                  <a:srgbClr val="000000"/>
                </a:solidFill>
              </a:rPr>
              <a:t>　</a:t>
            </a:r>
            <a:r>
              <a:rPr lang="en-US" altLang="ja-JP" u="sng" dirty="0" smtClean="0">
                <a:solidFill>
                  <a:srgbClr val="0563C2"/>
                </a:solidFill>
              </a:rPr>
              <a:t>https</a:t>
            </a:r>
            <a:r>
              <a:rPr lang="en-US" altLang="ja-JP" u="sng" dirty="0">
                <a:solidFill>
                  <a:srgbClr val="0563C2"/>
                </a:solidFill>
              </a:rPr>
              <a:t>://</a:t>
            </a:r>
            <a:r>
              <a:rPr lang="en-US" altLang="ja-JP" u="sng" dirty="0" smtClean="0">
                <a:solidFill>
                  <a:srgbClr val="0563C2"/>
                </a:solidFill>
              </a:rPr>
              <a:t>www.mhlw.go.jp/stf/kaigo-seisansei-information.html</a:t>
            </a:r>
            <a:endParaRPr lang="ja-JP" altLang="en-US" dirty="0">
              <a:solidFill>
                <a:srgbClr val="000000"/>
              </a:solidFill>
            </a:endParaRPr>
          </a:p>
        </p:txBody>
      </p:sp>
      <p:sp>
        <p:nvSpPr>
          <p:cNvPr id="4" name="タイトル 1"/>
          <p:cNvSpPr txBox="1">
            <a:spLocks/>
          </p:cNvSpPr>
          <p:nvPr/>
        </p:nvSpPr>
        <p:spPr>
          <a:xfrm>
            <a:off x="0" y="-1"/>
            <a:ext cx="12192000" cy="812165"/>
          </a:xfrm>
          <a:prstGeom prst="rect">
            <a:avLst/>
          </a:prstGeom>
          <a:solidFill>
            <a:schemeClr val="accent1">
              <a:lumMod val="20000"/>
              <a:lumOff val="80000"/>
            </a:schemeClr>
          </a:solidFill>
          <a:ln w="25400">
            <a:solidFill>
              <a:schemeClr val="tx1"/>
            </a:solidFill>
          </a:ln>
        </p:spPr>
        <p:txBody>
          <a:bodyPr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８</a:t>
            </a:r>
            <a:r>
              <a:rPr lang="ja-JP" altLang="en-US" sz="2400" b="1" dirty="0"/>
              <a:t>　</a:t>
            </a:r>
            <a:r>
              <a:rPr lang="ja-JP" altLang="en-US" sz="2400" b="1" dirty="0" smtClean="0"/>
              <a:t>生産性向上委員会について　</a:t>
            </a:r>
            <a:endParaRPr lang="en-US" altLang="ja-JP" sz="2400" b="1" dirty="0" smtClean="0"/>
          </a:p>
          <a:p>
            <a:pPr algn="r"/>
            <a:r>
              <a:rPr lang="en-US" altLang="ja-JP" sz="1800" dirty="0" smtClean="0">
                <a:solidFill>
                  <a:srgbClr val="000000"/>
                </a:solidFill>
                <a:latin typeface="+mn-lt"/>
              </a:rPr>
              <a:t>※ </a:t>
            </a:r>
            <a:r>
              <a:rPr lang="ja-JP" altLang="en-US" sz="1800" dirty="0" smtClean="0">
                <a:solidFill>
                  <a:srgbClr val="000000"/>
                </a:solidFill>
                <a:latin typeface="+mn-lt"/>
              </a:rPr>
              <a:t>令和</a:t>
            </a:r>
            <a:r>
              <a:rPr lang="en-US" altLang="ja-JP" sz="1800" dirty="0">
                <a:solidFill>
                  <a:srgbClr val="000000"/>
                </a:solidFill>
                <a:latin typeface="+mn-lt"/>
              </a:rPr>
              <a:t>9</a:t>
            </a:r>
            <a:r>
              <a:rPr lang="ja-JP" altLang="en-US" sz="1800" dirty="0" smtClean="0">
                <a:solidFill>
                  <a:srgbClr val="000000"/>
                </a:solidFill>
                <a:latin typeface="+mn-lt"/>
              </a:rPr>
              <a:t>年</a:t>
            </a:r>
            <a:r>
              <a:rPr lang="en-US" altLang="ja-JP" sz="1800" dirty="0" smtClean="0">
                <a:solidFill>
                  <a:srgbClr val="000000"/>
                </a:solidFill>
                <a:latin typeface="+mn-lt"/>
              </a:rPr>
              <a:t>4</a:t>
            </a:r>
            <a:r>
              <a:rPr lang="ja-JP" altLang="en-US" sz="1800" dirty="0" smtClean="0">
                <a:solidFill>
                  <a:srgbClr val="000000"/>
                </a:solidFill>
                <a:latin typeface="+mn-lt"/>
              </a:rPr>
              <a:t>月</a:t>
            </a:r>
            <a:r>
              <a:rPr lang="en-US" altLang="ja-JP" sz="1800" dirty="0" smtClean="0">
                <a:solidFill>
                  <a:srgbClr val="000000"/>
                </a:solidFill>
                <a:latin typeface="+mn-lt"/>
              </a:rPr>
              <a:t>1</a:t>
            </a:r>
            <a:r>
              <a:rPr lang="ja-JP" altLang="en-US" sz="1800" dirty="0" smtClean="0">
                <a:solidFill>
                  <a:srgbClr val="000000"/>
                </a:solidFill>
                <a:latin typeface="+mn-lt"/>
              </a:rPr>
              <a:t>日から義務化（</a:t>
            </a:r>
            <a:r>
              <a:rPr lang="ja-JP" altLang="en-US" sz="1800" dirty="0">
                <a:solidFill>
                  <a:srgbClr val="000000"/>
                </a:solidFill>
                <a:latin typeface="+mn-lt"/>
              </a:rPr>
              <a:t>居住系サービス、多機能系サービス、施設系サービス） </a:t>
            </a:r>
            <a:endParaRPr lang="en-US" altLang="ja-JP" sz="1800" b="1" dirty="0">
              <a:latin typeface="+mn-lt"/>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6518912"/>
      </p:ext>
    </p:extLst>
  </p:cSld>
  <p:clrMapOvr>
    <a:masterClrMapping/>
  </p:clrMapOvr>
  <mc:AlternateContent xmlns:mc="http://schemas.openxmlformats.org/markup-compatibility/2006" xmlns:p14="http://schemas.microsoft.com/office/powerpoint/2010/main">
    <mc:Choice Requires="p14">
      <p:transition spd="slow" p14:dur="2000" advTm="47802"/>
    </mc:Choice>
    <mc:Fallback xmlns="">
      <p:transition spd="slow" advTm="47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4387" y="6492875"/>
            <a:ext cx="2743200" cy="365125"/>
          </a:xfrm>
        </p:spPr>
        <p:txBody>
          <a:bodyPr/>
          <a:lstStyle/>
          <a:p>
            <a:fld id="{D339279A-9CE5-4E47-B07B-F5EE1F1AD395}" type="slidenum">
              <a:rPr kumimoji="1" lang="ja-JP" altLang="en-US" smtClean="0"/>
              <a:t>27</a:t>
            </a:fld>
            <a:endParaRPr kumimoji="1" lang="ja-JP" altLang="en-US" dirty="0"/>
          </a:p>
        </p:txBody>
      </p:sp>
      <p:sp>
        <p:nvSpPr>
          <p:cNvPr id="4" name="タイトル 1"/>
          <p:cNvSpPr txBox="1">
            <a:spLocks/>
          </p:cNvSpPr>
          <p:nvPr/>
        </p:nvSpPr>
        <p:spPr>
          <a:xfrm>
            <a:off x="0" y="0"/>
            <a:ext cx="12192000" cy="374073"/>
          </a:xfrm>
          <a:prstGeom prst="rect">
            <a:avLst/>
          </a:prstGeom>
          <a:solidFill>
            <a:schemeClr val="accent1">
              <a:lumMod val="20000"/>
              <a:lumOff val="80000"/>
            </a:schemeClr>
          </a:solidFill>
          <a:ln w="25400">
            <a:solidFill>
              <a:schemeClr val="tx1"/>
            </a:solidFill>
          </a:ln>
        </p:spPr>
        <p:txBody>
          <a:bodyPr tIns="36000" bIns="0"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９</a:t>
            </a:r>
            <a:r>
              <a:rPr lang="ja-JP" altLang="en-US" sz="2400" b="1" dirty="0"/>
              <a:t>　</a:t>
            </a:r>
            <a:r>
              <a:rPr lang="ja-JP" altLang="en-US" sz="2400" b="1" dirty="0" smtClean="0"/>
              <a:t>災害への備え</a:t>
            </a:r>
            <a:r>
              <a:rPr lang="ja-JP" altLang="en-US" sz="2400" b="1" dirty="0"/>
              <a:t>　</a:t>
            </a:r>
            <a:endParaRPr lang="en-US" altLang="ja-JP" sz="2400" b="1" dirty="0"/>
          </a:p>
        </p:txBody>
      </p:sp>
      <p:sp>
        <p:nvSpPr>
          <p:cNvPr id="9" name="正方形/長方形 8"/>
          <p:cNvSpPr/>
          <p:nvPr/>
        </p:nvSpPr>
        <p:spPr>
          <a:xfrm>
            <a:off x="0" y="5454721"/>
            <a:ext cx="12192000" cy="1369606"/>
          </a:xfrm>
          <a:prstGeom prst="rect">
            <a:avLst/>
          </a:prstGeom>
          <a:ln>
            <a:solidFill>
              <a:schemeClr val="tx1"/>
            </a:solidFill>
          </a:ln>
        </p:spPr>
        <p:txBody>
          <a:bodyPr wrap="square">
            <a:spAutoFit/>
          </a:bodyPr>
          <a:lstStyle/>
          <a:p>
            <a:pPr marL="82550" indent="180975"/>
            <a:endParaRPr lang="en-US" altLang="ja-JP" sz="300" dirty="0" smtClean="0"/>
          </a:p>
          <a:p>
            <a:pPr marL="82550" indent="180975"/>
            <a:r>
              <a:rPr lang="ja-JP" altLang="en-US" sz="1600" dirty="0" smtClean="0"/>
              <a:t>災害</a:t>
            </a:r>
            <a:r>
              <a:rPr lang="ja-JP" altLang="en-US" sz="1600" dirty="0"/>
              <a:t>時における高齢者施設・事業所の被害状況を国・自治体が迅速に把握・共有し、被災した介護施設等への迅速かつ適切な支援につなげるため、介護サービス情報公表システムに「災害時情報共有機能」が追加されています</a:t>
            </a:r>
            <a:r>
              <a:rPr lang="ja-JP" altLang="en-US" sz="1600" dirty="0" smtClean="0"/>
              <a:t>。</a:t>
            </a:r>
            <a:endParaRPr lang="en-US" altLang="ja-JP" sz="1600" dirty="0" smtClean="0"/>
          </a:p>
          <a:p>
            <a:pPr marL="82550" indent="180975"/>
            <a:r>
              <a:rPr lang="ja-JP" altLang="en-US" sz="1600" dirty="0" smtClean="0"/>
              <a:t>大規模災害等が発生した際に、厚生労働省が災害情報を登録した後、被災状況の入力が可能になります。</a:t>
            </a:r>
            <a:endParaRPr lang="en-US" altLang="ja-JP" sz="1600" dirty="0"/>
          </a:p>
          <a:p>
            <a:pPr marL="722313" indent="-442913"/>
            <a:r>
              <a:rPr lang="en-US" altLang="ja-JP" sz="1600" dirty="0" smtClean="0"/>
              <a:t>※ </a:t>
            </a:r>
            <a:r>
              <a:rPr lang="ja-JP" altLang="en-US" sz="1600" dirty="0" smtClean="0"/>
              <a:t>詳しく</a:t>
            </a:r>
            <a:r>
              <a:rPr lang="ja-JP" altLang="en-US" sz="1600" dirty="0"/>
              <a:t>は　県ホームページ（介護施設・事業所等における災害時情報共有システムについて</a:t>
            </a:r>
            <a:r>
              <a:rPr lang="ja-JP" altLang="en-US" sz="1600" dirty="0" smtClean="0"/>
              <a:t>）をご覧ください。</a:t>
            </a:r>
            <a:r>
              <a:rPr lang="en-US" altLang="ja-JP" sz="1600" dirty="0" smtClean="0">
                <a:hlinkClick r:id="rId4"/>
              </a:rPr>
              <a:t>https</a:t>
            </a:r>
            <a:r>
              <a:rPr lang="en-US" altLang="ja-JP" sz="1600" dirty="0">
                <a:hlinkClick r:id="rId4"/>
              </a:rPr>
              <a:t>://www.pref.kumamoto.jp/soshiki/32/101495.html</a:t>
            </a:r>
            <a:endParaRPr lang="ja-JP" altLang="en-US" sz="1600" dirty="0"/>
          </a:p>
        </p:txBody>
      </p:sp>
      <p:graphicFrame>
        <p:nvGraphicFramePr>
          <p:cNvPr id="19" name="表 18"/>
          <p:cNvGraphicFramePr>
            <a:graphicFrameLocks noGrp="1"/>
          </p:cNvGraphicFramePr>
          <p:nvPr>
            <p:extLst>
              <p:ext uri="{D42A27DB-BD31-4B8C-83A1-F6EECF244321}">
                <p14:modId xmlns:p14="http://schemas.microsoft.com/office/powerpoint/2010/main" val="2111004586"/>
              </p:ext>
            </p:extLst>
          </p:nvPr>
        </p:nvGraphicFramePr>
        <p:xfrm>
          <a:off x="0" y="501663"/>
          <a:ext cx="12192001" cy="4704365"/>
        </p:xfrm>
        <a:graphic>
          <a:graphicData uri="http://schemas.openxmlformats.org/drawingml/2006/table">
            <a:tbl>
              <a:tblPr/>
              <a:tblGrid>
                <a:gridCol w="817418">
                  <a:extLst>
                    <a:ext uri="{9D8B030D-6E8A-4147-A177-3AD203B41FA5}">
                      <a16:colId xmlns:a16="http://schemas.microsoft.com/office/drawing/2014/main" val="777439000"/>
                    </a:ext>
                  </a:extLst>
                </a:gridCol>
                <a:gridCol w="3588327">
                  <a:extLst>
                    <a:ext uri="{9D8B030D-6E8A-4147-A177-3AD203B41FA5}">
                      <a16:colId xmlns:a16="http://schemas.microsoft.com/office/drawing/2014/main" val="2634508687"/>
                    </a:ext>
                  </a:extLst>
                </a:gridCol>
                <a:gridCol w="1482437">
                  <a:extLst>
                    <a:ext uri="{9D8B030D-6E8A-4147-A177-3AD203B41FA5}">
                      <a16:colId xmlns:a16="http://schemas.microsoft.com/office/drawing/2014/main" val="921834559"/>
                    </a:ext>
                  </a:extLst>
                </a:gridCol>
                <a:gridCol w="1579418">
                  <a:extLst>
                    <a:ext uri="{9D8B030D-6E8A-4147-A177-3AD203B41FA5}">
                      <a16:colId xmlns:a16="http://schemas.microsoft.com/office/drawing/2014/main" val="1137287104"/>
                    </a:ext>
                  </a:extLst>
                </a:gridCol>
                <a:gridCol w="4724401">
                  <a:extLst>
                    <a:ext uri="{9D8B030D-6E8A-4147-A177-3AD203B41FA5}">
                      <a16:colId xmlns:a16="http://schemas.microsoft.com/office/drawing/2014/main" val="1520106068"/>
                    </a:ext>
                  </a:extLst>
                </a:gridCol>
              </a:tblGrid>
              <a:tr h="257251">
                <a:tc rowSpan="2">
                  <a:txBody>
                    <a:bodyPr/>
                    <a:lstStyle/>
                    <a:p>
                      <a:pPr algn="l" fontAlgn="ct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防災計画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zh-TW"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業務</a:t>
                      </a: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継続計画</a:t>
                      </a:r>
                      <a:r>
                        <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rPr>
                        <a:t>(BCP</a:t>
                      </a:r>
                      <a:r>
                        <a:rPr lang="en-US" altLang="zh-TW" sz="1800" b="0" i="0" u="none" strike="noStrike" dirty="0" smtClean="0">
                          <a:solidFill>
                            <a:srgbClr val="000000"/>
                          </a:solidFill>
                          <a:effectLst/>
                          <a:latin typeface="游ゴシック" panose="020B0400000000000000" pitchFamily="50" charset="-128"/>
                          <a:ea typeface="游ゴシック" panose="020B0400000000000000" pitchFamily="50" charset="-128"/>
                        </a:rPr>
                        <a:t>)</a:t>
                      </a:r>
                    </a:p>
                    <a:p>
                      <a:pPr algn="ctr" fontAlgn="ct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8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1800" b="0" i="0" u="none" strike="noStrike" dirty="0" smtClean="0">
                          <a:solidFill>
                            <a:srgbClr val="000000"/>
                          </a:solidFill>
                          <a:effectLst/>
                          <a:latin typeface="游ゴシック" panose="020B0400000000000000" pitchFamily="50" charset="-128"/>
                          <a:ea typeface="游ゴシック" panose="020B0400000000000000" pitchFamily="50" charset="-128"/>
                        </a:rPr>
                        <a:t>災害にかかる計画 </a:t>
                      </a:r>
                      <a:endParaRPr lang="en-US" altLang="zh-TW"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520555"/>
                  </a:ext>
                </a:extLst>
              </a:tr>
              <a:tr h="257251">
                <a:tc vMerge="1">
                  <a:txBody>
                    <a:bodyPr/>
                    <a:lstStyle/>
                    <a:p>
                      <a:endParaRPr kumimoji="1" lang="ja-JP" altLang="en-US"/>
                    </a:p>
                  </a:txBody>
                  <a:tcPr/>
                </a:tc>
                <a:tc>
                  <a:txBody>
                    <a:bodyPr/>
                    <a:lstStyle/>
                    <a:p>
                      <a:pPr algn="ctr" fontAlgn="ctr"/>
                      <a:r>
                        <a:rPr lang="zh-TW" altLang="en-US" sz="1800" b="0" i="0" u="none" strike="noStrike">
                          <a:solidFill>
                            <a:srgbClr val="000000"/>
                          </a:solidFill>
                          <a:effectLst/>
                          <a:latin typeface="游ゴシック" panose="020B0400000000000000" pitchFamily="50" charset="-128"/>
                          <a:ea typeface="游ゴシック" panose="020B0400000000000000" pitchFamily="50" charset="-128"/>
                        </a:rPr>
                        <a:t>非常災害対策計画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800" b="0" i="0" u="none" strike="noStrike" dirty="0">
                          <a:solidFill>
                            <a:srgbClr val="000000"/>
                          </a:solidFill>
                          <a:effectLst/>
                          <a:latin typeface="游ゴシック" panose="020B0400000000000000" pitchFamily="50" charset="-128"/>
                          <a:ea typeface="游ゴシック" panose="020B0400000000000000" pitchFamily="50" charset="-128"/>
                        </a:rPr>
                        <a:t>消防計画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800" b="0" i="0" u="none" strike="noStrike" dirty="0">
                          <a:solidFill>
                            <a:srgbClr val="000000"/>
                          </a:solidFill>
                          <a:effectLst/>
                          <a:latin typeface="游ゴシック" panose="020B0400000000000000" pitchFamily="50" charset="-128"/>
                          <a:ea typeface="游ゴシック" panose="020B0400000000000000" pitchFamily="50" charset="-128"/>
                        </a:rPr>
                        <a:t>避難確保計画</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831794429"/>
                  </a:ext>
                </a:extLst>
              </a:tr>
              <a:tr h="892739">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対象施設等</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・入所系施設、</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事業所</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通所系事業所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・小規模多機能型居宅介護事業所</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・看護小規模多機能型居宅介護事業所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多数の者が出入、勤務、又は居住する防火対象物</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町防災計画に記載された要配慮者利用施設　</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該当なし</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全ての</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介護</a:t>
                      </a: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施設、事業所</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3988198"/>
                  </a:ext>
                </a:extLst>
              </a:tr>
              <a:tr h="308146">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対象災害</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地域・地形を考慮して起こりうる災害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rPr>
                        <a:t>火災、地震等</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1500" b="0" i="0" u="none" strike="noStrike" dirty="0">
                          <a:solidFill>
                            <a:srgbClr val="000000"/>
                          </a:solidFill>
                          <a:effectLst/>
                          <a:latin typeface="游ゴシック" panose="020B0400000000000000" pitchFamily="50" charset="-128"/>
                          <a:ea typeface="游ゴシック" panose="020B0400000000000000" pitchFamily="50" charset="-128"/>
                        </a:rPr>
                        <a:t>風水害、土砂災害</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zh-TW"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自然災害</a:t>
                      </a:r>
                      <a:endParaRPr lang="zh-TW"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2504057"/>
                  </a:ext>
                </a:extLst>
              </a:tr>
              <a:tr h="509794">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主な目的</a:t>
                      </a: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　・身体、生命</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の安全</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確保　・</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物的被害の軽減</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・重要な業務を中断させない</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・業務を中断しても可能な限り</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短期間</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で</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復旧させる</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835116"/>
                  </a:ext>
                </a:extLst>
              </a:tr>
              <a:tr h="1863021">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主</a:t>
                      </a: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な</a:t>
                      </a:r>
                      <a:endParaRPr lang="en-US" altLang="ja-JP" sz="16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600" b="0" i="0" u="none" strike="noStrike" dirty="0" smtClean="0">
                          <a:solidFill>
                            <a:srgbClr val="000000"/>
                          </a:solidFill>
                          <a:effectLst/>
                          <a:latin typeface="游ゴシック" panose="020B0400000000000000" pitchFamily="50" charset="-128"/>
                          <a:ea typeface="游ゴシック" panose="020B0400000000000000" pitchFamily="50" charset="-128"/>
                        </a:rPr>
                        <a:t>記載事項</a:t>
                      </a: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・施設・事業所の立地条件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・災害に関する情報の入手方法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・災害時の連絡先と通信手段の確認</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・避難を開始する時期と判断基準</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・避難場所、避難経路、避難方法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・災害時の人員体制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・指揮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系統、・</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関係機関との連携体制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・食料，防災資機材等の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備蓄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・自衛消防組織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・防火管理者</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・消防設備</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整備</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経路確保</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・避難経路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・有するリスク</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・防災体制</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・情報収集と伝達</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・避難先、経路、方法</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・避難用設備備品</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・防災教育と</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訓練</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　</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360363" indent="-360363"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（総論）リスクの把握、優先業務の選定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平常時の対応</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）建物</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・設備の安全対策、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衛生面</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対策、電気</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・ガス・水道・通信・</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システム停止時の対策、必需品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の備蓄、資金対策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緊急時の対応）</a:t>
                      </a:r>
                      <a:b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rPr>
                        <a:t>BCP</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発動基準、対応体制、安否確認、</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職員参集</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基準</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、重要</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業務の継続、復旧</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対応、</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　等</a:t>
                      </a:r>
                      <a:endParaRPr lang="en-US" altLang="ja-JP" sz="15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360363" indent="-360363" algn="l" fontAlgn="ct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他施設、地域との連携）</a:t>
                      </a:r>
                    </a:p>
                  </a:txBody>
                  <a:tcPr marL="2931"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826373"/>
                  </a:ext>
                </a:extLst>
              </a:tr>
              <a:tr h="447897">
                <a:tc>
                  <a:txBody>
                    <a:bodyPr/>
                    <a:lstStyle/>
                    <a:p>
                      <a:pPr algn="l" fontAlgn="ctr"/>
                      <a:r>
                        <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rPr>
                        <a:t>実施</a:t>
                      </a:r>
                      <a:r>
                        <a:rPr lang="ja-JP" altLang="en-US" sz="1500" b="0" i="0" u="none" strike="noStrike" dirty="0" smtClean="0">
                          <a:solidFill>
                            <a:srgbClr val="000000"/>
                          </a:solidFill>
                          <a:effectLst/>
                          <a:latin typeface="游ゴシック" panose="020B0400000000000000" pitchFamily="50" charset="-128"/>
                          <a:ea typeface="游ゴシック" panose="020B0400000000000000" pitchFamily="50" charset="-128"/>
                        </a:rPr>
                        <a:t>事項</a:t>
                      </a:r>
                      <a:endParaRPr lang="ja-JP" altLang="en-US" sz="1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35167" marR="2931" marT="293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・避難、救出、その他の訓練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・消火、通報、避難の訓練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・避難訓練</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・定期的な訓練（シミュレーション）</a:t>
                      </a:r>
                      <a:b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・研修</a:t>
                      </a:r>
                    </a:p>
                  </a:txBody>
                  <a:tcPr marL="35167" marR="2931" marT="293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2753012"/>
                  </a:ext>
                </a:extLst>
              </a:tr>
            </a:tbl>
          </a:graphicData>
        </a:graphic>
      </p:graphicFrame>
      <p:sp>
        <p:nvSpPr>
          <p:cNvPr id="10" name="角丸四角形 9"/>
          <p:cNvSpPr/>
          <p:nvPr/>
        </p:nvSpPr>
        <p:spPr>
          <a:xfrm>
            <a:off x="0" y="434055"/>
            <a:ext cx="3352800" cy="3064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ln w="0"/>
                <a:solidFill>
                  <a:schemeClr val="tx1"/>
                </a:solidFill>
                <a:effectLst>
                  <a:outerShdw blurRad="38100" dist="19050" dir="2700000" algn="tl" rotWithShape="0">
                    <a:schemeClr val="dk1">
                      <a:alpha val="40000"/>
                    </a:schemeClr>
                  </a:outerShdw>
                </a:effectLst>
              </a:rPr>
              <a:t>（１）備えておくべき対策</a:t>
            </a:r>
            <a:endParaRPr lang="en-US" altLang="ja-JP" dirty="0">
              <a:ln w="0"/>
              <a:solidFill>
                <a:schemeClr val="tx1"/>
              </a:solidFill>
              <a:effectLst>
                <a:outerShdw blurRad="38100" dist="19050" dir="2700000" algn="tl" rotWithShape="0">
                  <a:schemeClr val="dk1">
                    <a:alpha val="40000"/>
                  </a:schemeClr>
                </a:outerShdw>
              </a:effectLst>
            </a:endParaRPr>
          </a:p>
        </p:txBody>
      </p:sp>
      <p:sp>
        <p:nvSpPr>
          <p:cNvPr id="6" name="角丸四角形 5"/>
          <p:cNvSpPr/>
          <p:nvPr/>
        </p:nvSpPr>
        <p:spPr>
          <a:xfrm>
            <a:off x="0" y="5259426"/>
            <a:ext cx="4435522" cy="23886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n w="0"/>
                <a:solidFill>
                  <a:schemeClr val="tx1"/>
                </a:solidFill>
                <a:effectLst>
                  <a:outerShdw blurRad="38100" dist="19050" dir="2700000" algn="tl" rotWithShape="0">
                    <a:schemeClr val="dk1">
                      <a:alpha val="40000"/>
                    </a:schemeClr>
                  </a:outerShdw>
                </a:effectLst>
              </a:rPr>
              <a:t>（２）災害発生時における被災状況報告</a:t>
            </a:r>
            <a:endParaRPr lang="en-US" altLang="ja-JP" dirty="0">
              <a:ln w="0"/>
              <a:solidFill>
                <a:schemeClr val="tx1"/>
              </a:solidFill>
              <a:effectLst>
                <a:outerShdw blurRad="38100" dist="19050" dir="2700000" algn="tl" rotWithShape="0">
                  <a:schemeClr val="dk1">
                    <a:alpha val="40000"/>
                  </a:schemeClr>
                </a:outerShdw>
              </a:effectLst>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0625032"/>
      </p:ext>
    </p:extLst>
  </p:cSld>
  <p:clrMapOvr>
    <a:masterClrMapping/>
  </p:clrMapOvr>
  <mc:AlternateContent xmlns:mc="http://schemas.openxmlformats.org/markup-compatibility/2006" xmlns:p14="http://schemas.microsoft.com/office/powerpoint/2010/main">
    <mc:Choice Requires="p14">
      <p:transition spd="slow" p14:dur="2000" advTm="86215"/>
    </mc:Choice>
    <mc:Fallback xmlns="">
      <p:transition spd="slow" advTm="8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28</a:t>
            </a:fld>
            <a:endParaRPr kumimoji="1" lang="ja-JP" altLang="en-US" dirty="0"/>
          </a:p>
        </p:txBody>
      </p:sp>
      <p:sp>
        <p:nvSpPr>
          <p:cNvPr id="4" name="タイトル 1"/>
          <p:cNvSpPr txBox="1">
            <a:spLocks/>
          </p:cNvSpPr>
          <p:nvPr/>
        </p:nvSpPr>
        <p:spPr>
          <a:xfrm>
            <a:off x="0" y="0"/>
            <a:ext cx="12192000" cy="48702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１０</a:t>
            </a:r>
            <a:r>
              <a:rPr lang="ja-JP" altLang="en-US" sz="2400" b="1" dirty="0"/>
              <a:t>　</a:t>
            </a:r>
            <a:r>
              <a:rPr lang="ja-JP" altLang="en-US" sz="2400" b="1" dirty="0" smtClean="0"/>
              <a:t>感染症対策について</a:t>
            </a:r>
            <a:r>
              <a:rPr lang="ja-JP" altLang="en-US" sz="2400" b="1" dirty="0"/>
              <a:t>　</a:t>
            </a:r>
            <a:endParaRPr lang="en-US" altLang="ja-JP" sz="2400" b="1" dirty="0"/>
          </a:p>
        </p:txBody>
      </p:sp>
      <p:sp>
        <p:nvSpPr>
          <p:cNvPr id="10" name="正方形/長方形 9"/>
          <p:cNvSpPr/>
          <p:nvPr/>
        </p:nvSpPr>
        <p:spPr>
          <a:xfrm>
            <a:off x="0" y="524685"/>
            <a:ext cx="12192000" cy="369332"/>
          </a:xfrm>
          <a:prstGeom prst="rect">
            <a:avLst/>
          </a:prstGeom>
        </p:spPr>
        <p:txBody>
          <a:bodyPr wrap="square">
            <a:spAutoFit/>
          </a:bodyPr>
          <a:lstStyle/>
          <a:p>
            <a:endParaRPr lang="en-US" altLang="ja-JP" dirty="0">
              <a:latin typeface="HGSｺﾞｼｯｸM" panose="020B0600000000000000" pitchFamily="50" charset="-128"/>
              <a:ea typeface="HGSｺﾞｼｯｸM" panose="020B0600000000000000" pitchFamily="50" charset="-128"/>
            </a:endParaRPr>
          </a:p>
        </p:txBody>
      </p:sp>
      <p:sp>
        <p:nvSpPr>
          <p:cNvPr id="14" name="正方形/長方形 13"/>
          <p:cNvSpPr/>
          <p:nvPr/>
        </p:nvSpPr>
        <p:spPr>
          <a:xfrm>
            <a:off x="0" y="625525"/>
            <a:ext cx="12192000" cy="6324808"/>
          </a:xfrm>
          <a:prstGeom prst="rect">
            <a:avLst/>
          </a:prstGeom>
        </p:spPr>
        <p:txBody>
          <a:bodyPr wrap="square">
            <a:spAutoFit/>
          </a:bodyPr>
          <a:lstStyle/>
          <a:p>
            <a:r>
              <a:rPr lang="ja-JP" altLang="en-US" dirty="0" smtClean="0"/>
              <a:t>　</a:t>
            </a:r>
            <a:r>
              <a:rPr lang="ja-JP" altLang="en-US" sz="2000" dirty="0" smtClean="0"/>
              <a:t>高齢者</a:t>
            </a:r>
            <a:r>
              <a:rPr lang="ja-JP" altLang="en-US" sz="2000" dirty="0"/>
              <a:t>は、感染症等に対する抵抗力が弱く、また、罹患することにより重篤化しやすいことから、特に注意が必要</a:t>
            </a:r>
            <a:r>
              <a:rPr lang="ja-JP" altLang="en-US" sz="2000" dirty="0" smtClean="0"/>
              <a:t>です。介護</a:t>
            </a:r>
            <a:r>
              <a:rPr lang="ja-JP" altLang="en-US" sz="2000" dirty="0"/>
              <a:t>サービス事業所</a:t>
            </a:r>
            <a:r>
              <a:rPr lang="ja-JP" altLang="en-US" sz="2000" dirty="0" smtClean="0"/>
              <a:t>には</a:t>
            </a:r>
            <a:r>
              <a:rPr lang="ja-JP" altLang="en-US" sz="2000" dirty="0"/>
              <a:t>、</a:t>
            </a:r>
            <a:r>
              <a:rPr lang="ja-JP" altLang="en-US" sz="2000" dirty="0" smtClean="0"/>
              <a:t>感染症対策として、次の措置が義務付けられています。</a:t>
            </a:r>
            <a:endParaRPr lang="en-US" altLang="ja-JP" sz="2000" dirty="0" smtClean="0"/>
          </a:p>
          <a:p>
            <a:pPr marL="539750" indent="-276225"/>
            <a:endParaRPr lang="en-US" altLang="ja-JP" sz="1000" dirty="0" smtClean="0"/>
          </a:p>
          <a:p>
            <a:pPr marL="539750" indent="-276225"/>
            <a:r>
              <a:rPr lang="ja-JP" altLang="en-US" sz="2000" dirty="0" smtClean="0"/>
              <a:t>① 感染症</a:t>
            </a:r>
            <a:r>
              <a:rPr lang="ja-JP" altLang="en-US" sz="2000" dirty="0"/>
              <a:t>の予防及びまん延の防止の</a:t>
            </a:r>
            <a:r>
              <a:rPr lang="ja-JP" altLang="en-US" sz="2000" dirty="0" smtClean="0"/>
              <a:t>ために、次の措置を講じること。</a:t>
            </a:r>
            <a:endParaRPr lang="en-US" altLang="ja-JP" sz="2000" dirty="0"/>
          </a:p>
          <a:p>
            <a:pPr marL="804863" indent="-360363"/>
            <a:r>
              <a:rPr lang="ja-JP" altLang="en-US" sz="2000" dirty="0" smtClean="0"/>
              <a:t>ア）感染症の予防及びまん延の防止のための対策を検討する委員会による定期的検討と、その結果を従業者に周知すること。</a:t>
            </a:r>
            <a:endParaRPr lang="en-US" altLang="ja-JP" sz="2000" dirty="0" smtClean="0"/>
          </a:p>
          <a:p>
            <a:pPr marL="804863" indent="-360363"/>
            <a:r>
              <a:rPr lang="ja-JP" altLang="en-US" sz="2000" dirty="0"/>
              <a:t>イ）</a:t>
            </a:r>
            <a:r>
              <a:rPr lang="ja-JP" altLang="en-US" sz="2000" dirty="0" smtClean="0"/>
              <a:t>感染症</a:t>
            </a:r>
            <a:r>
              <a:rPr lang="ja-JP" altLang="en-US" sz="2000" dirty="0"/>
              <a:t>の予防及びまん延の防止のため</a:t>
            </a:r>
            <a:r>
              <a:rPr lang="ja-JP" altLang="en-US" sz="2000" dirty="0" smtClean="0"/>
              <a:t>の指針を整備すること。</a:t>
            </a:r>
            <a:endParaRPr lang="en-US" altLang="ja-JP" sz="2000" dirty="0"/>
          </a:p>
          <a:p>
            <a:pPr marL="804863" indent="-360363"/>
            <a:r>
              <a:rPr lang="ja-JP" altLang="en-US" sz="2000" dirty="0"/>
              <a:t>ウ）</a:t>
            </a:r>
            <a:r>
              <a:rPr lang="ja-JP" altLang="en-US" sz="2000" dirty="0" smtClean="0"/>
              <a:t>感染症</a:t>
            </a:r>
            <a:r>
              <a:rPr lang="ja-JP" altLang="en-US" sz="2000" dirty="0"/>
              <a:t>の予防及びまん延の防止のため</a:t>
            </a:r>
            <a:r>
              <a:rPr lang="ja-JP" altLang="en-US" sz="2000" dirty="0" smtClean="0"/>
              <a:t>の研修及び訓練を定期的に実施すること。</a:t>
            </a:r>
            <a:endParaRPr lang="en-US" altLang="ja-JP" sz="2000" dirty="0"/>
          </a:p>
          <a:p>
            <a:pPr marL="623888" indent="-360363"/>
            <a:r>
              <a:rPr lang="ja-JP" altLang="en-US" sz="2000" dirty="0" smtClean="0"/>
              <a:t>② 感染症に係る業務継続計画に関する次の措置を講じること。</a:t>
            </a:r>
            <a:endParaRPr lang="en-US" altLang="ja-JP" sz="2000" dirty="0" smtClean="0"/>
          </a:p>
          <a:p>
            <a:pPr marL="723900" indent="-263525"/>
            <a:r>
              <a:rPr lang="ja-JP" altLang="en-US" sz="2000" dirty="0" smtClean="0"/>
              <a:t>ア）業務継続計画を作成すること。</a:t>
            </a:r>
            <a:endParaRPr lang="en-US" altLang="ja-JP" sz="2000" dirty="0" smtClean="0"/>
          </a:p>
          <a:p>
            <a:pPr marL="723900" indent="-263525"/>
            <a:r>
              <a:rPr lang="ja-JP" altLang="en-US" sz="2000" dirty="0"/>
              <a:t>イ）</a:t>
            </a:r>
            <a:r>
              <a:rPr lang="ja-JP" altLang="en-US" sz="2000" dirty="0" smtClean="0"/>
              <a:t>業務継続計画を周知し、必要な研修及び訓練を定期的に実施すること。</a:t>
            </a:r>
            <a:endParaRPr lang="en-US" altLang="ja-JP" sz="2000" dirty="0" smtClean="0"/>
          </a:p>
          <a:p>
            <a:pPr marL="723900" indent="-263525"/>
            <a:r>
              <a:rPr lang="ja-JP" altLang="en-US" sz="2000" dirty="0"/>
              <a:t>ウ）</a:t>
            </a:r>
            <a:r>
              <a:rPr lang="ja-JP" altLang="en-US" sz="2000" dirty="0" smtClean="0"/>
              <a:t>必要に応じ、業務継続計画の変更を行うこと。</a:t>
            </a:r>
            <a:endParaRPr lang="ja-JP" altLang="en-US" sz="2000" dirty="0"/>
          </a:p>
          <a:p>
            <a:endParaRPr lang="en-US" altLang="ja-JP" sz="500" dirty="0" smtClean="0"/>
          </a:p>
          <a:p>
            <a:endParaRPr lang="en-US" altLang="ja-JP" sz="2000" dirty="0" smtClean="0"/>
          </a:p>
          <a:p>
            <a:r>
              <a:rPr lang="ja-JP" altLang="en-US" sz="1900" dirty="0" smtClean="0"/>
              <a:t>厚生</a:t>
            </a:r>
            <a:r>
              <a:rPr lang="ja-JP" altLang="en-US" sz="1900" dirty="0"/>
              <a:t>労働省</a:t>
            </a:r>
            <a:r>
              <a:rPr lang="ja-JP" altLang="en-US" sz="1900" dirty="0" smtClean="0"/>
              <a:t>ホームページに次の資料が掲載されています。</a:t>
            </a:r>
            <a:r>
              <a:rPr lang="ja-JP" altLang="en-US" sz="1900" dirty="0"/>
              <a:t>　</a:t>
            </a:r>
            <a:endParaRPr lang="en-US" altLang="ja-JP" sz="1900" dirty="0" smtClean="0"/>
          </a:p>
          <a:p>
            <a:r>
              <a:rPr lang="ja-JP" altLang="en-US" sz="1900" dirty="0" smtClean="0"/>
              <a:t>〇 </a:t>
            </a:r>
            <a:r>
              <a:rPr lang="ja-JP" altLang="en-US" sz="1900" dirty="0"/>
              <a:t>介護施設・事業所における業務継続計画（ＢＣＰ）作成支援に関する</a:t>
            </a:r>
            <a:r>
              <a:rPr lang="ja-JP" altLang="en-US" sz="1900" dirty="0" smtClean="0"/>
              <a:t>研修（</a:t>
            </a:r>
            <a:r>
              <a:rPr lang="ja-JP" altLang="en-US" sz="1900" dirty="0"/>
              <a:t>ガイドライン資料と研修動画</a:t>
            </a:r>
            <a:r>
              <a:rPr lang="ja-JP" altLang="en-US" sz="1900" dirty="0" smtClean="0"/>
              <a:t>）</a:t>
            </a:r>
            <a:endParaRPr lang="en-US" altLang="ja-JP" sz="1900" dirty="0" smtClean="0"/>
          </a:p>
          <a:p>
            <a:pPr marL="179388"/>
            <a:r>
              <a:rPr lang="en-US" altLang="ja-JP" dirty="0" smtClean="0">
                <a:hlinkClick r:id="rId4"/>
              </a:rPr>
              <a:t>https://www.mhlw.go.jp/stf/seisakunitsuite/bunya/hukushi_kaigo/kaigo_koureisha/douga_00002.html</a:t>
            </a:r>
            <a:endParaRPr lang="en-US" altLang="ja-JP" dirty="0" smtClean="0"/>
          </a:p>
          <a:p>
            <a:r>
              <a:rPr lang="ja-JP" altLang="en-US" sz="1900" dirty="0" smtClean="0"/>
              <a:t>〇「</a:t>
            </a:r>
            <a:r>
              <a:rPr lang="ja-JP" altLang="en-US" sz="1900" dirty="0"/>
              <a:t>介護事業所等向けの新型コロナウイルス感染症対策等まとめページ</a:t>
            </a:r>
            <a:r>
              <a:rPr lang="ja-JP" altLang="en-US" sz="1900" dirty="0" smtClean="0"/>
              <a:t>」</a:t>
            </a:r>
            <a:endParaRPr lang="en-US" altLang="ja-JP" sz="1900" dirty="0"/>
          </a:p>
          <a:p>
            <a:pPr marL="95250"/>
            <a:r>
              <a:rPr lang="en-US" altLang="ja-JP" dirty="0" smtClean="0">
                <a:hlinkClick r:id="rId5"/>
              </a:rPr>
              <a:t>https</a:t>
            </a:r>
            <a:r>
              <a:rPr lang="en-US" altLang="ja-JP" dirty="0">
                <a:hlinkClick r:id="rId5"/>
              </a:rPr>
              <a:t>://www.mhlw.go.jp/stf/seisakunitsuite/bunya/hukushi_kaigo/kaigo_koureisha/taisakumatome_13635.html</a:t>
            </a:r>
            <a:endParaRPr lang="en-US" altLang="ja-JP" dirty="0"/>
          </a:p>
          <a:p>
            <a:pPr marL="539750"/>
            <a:r>
              <a:rPr lang="ja-JP" altLang="en-US" sz="1900" dirty="0" smtClean="0"/>
              <a:t>次の感染</a:t>
            </a:r>
            <a:r>
              <a:rPr lang="ja-JP" altLang="en-US" sz="1900" dirty="0"/>
              <a:t>対策</a:t>
            </a:r>
            <a:r>
              <a:rPr lang="ja-JP" altLang="en-US" sz="1900" dirty="0" smtClean="0"/>
              <a:t>マニュアル等が</a:t>
            </a:r>
            <a:r>
              <a:rPr lang="ja-JP" altLang="en-US" sz="1900" dirty="0"/>
              <a:t>掲載されています。</a:t>
            </a:r>
            <a:endParaRPr lang="en-US" altLang="ja-JP" sz="1900" dirty="0">
              <a:hlinkClick r:id="rId5"/>
            </a:endParaRPr>
          </a:p>
          <a:p>
            <a:pPr marL="539750"/>
            <a:r>
              <a:rPr lang="ja-JP" altLang="en-US" sz="1900" dirty="0" smtClean="0"/>
              <a:t>・介護現場における感染対策の手引き　第</a:t>
            </a:r>
            <a:r>
              <a:rPr lang="en-US" altLang="ja-JP" sz="1900" dirty="0" smtClean="0"/>
              <a:t>3</a:t>
            </a:r>
            <a:r>
              <a:rPr lang="ja-JP" altLang="en-US" sz="1900" dirty="0" smtClean="0"/>
              <a:t>版（厚生労働省老健局　令和</a:t>
            </a:r>
            <a:r>
              <a:rPr lang="en-US" altLang="ja-JP" sz="1900" dirty="0" smtClean="0"/>
              <a:t>5</a:t>
            </a:r>
            <a:r>
              <a:rPr lang="ja-JP" altLang="en-US" sz="1900" dirty="0" smtClean="0"/>
              <a:t>年</a:t>
            </a:r>
            <a:r>
              <a:rPr lang="en-US" altLang="ja-JP" sz="1900" dirty="0" smtClean="0"/>
              <a:t>9</a:t>
            </a:r>
            <a:r>
              <a:rPr lang="ja-JP" altLang="en-US" sz="1900" dirty="0" smtClean="0"/>
              <a:t>月）</a:t>
            </a:r>
            <a:endParaRPr lang="en-US" altLang="ja-JP" sz="1900" dirty="0" smtClean="0"/>
          </a:p>
          <a:p>
            <a:pPr marL="539750"/>
            <a:r>
              <a:rPr lang="ja-JP" altLang="en-US" sz="1900" dirty="0" smtClean="0"/>
              <a:t>・概要版　介護職員のための感染対策マニュアル（令和</a:t>
            </a:r>
            <a:r>
              <a:rPr lang="en-US" altLang="ja-JP" sz="1900" dirty="0" smtClean="0"/>
              <a:t>5</a:t>
            </a:r>
            <a:r>
              <a:rPr lang="ja-JP" altLang="en-US" sz="1900" dirty="0" smtClean="0"/>
              <a:t>年</a:t>
            </a:r>
            <a:r>
              <a:rPr lang="en-US" altLang="ja-JP" sz="1900" dirty="0" smtClean="0"/>
              <a:t>12</a:t>
            </a:r>
            <a:r>
              <a:rPr lang="ja-JP" altLang="en-US" sz="1900" dirty="0" smtClean="0"/>
              <a:t>月作成）（施設系）（</a:t>
            </a:r>
            <a:r>
              <a:rPr lang="ja-JP" altLang="en-US" sz="1900" dirty="0"/>
              <a:t>通所</a:t>
            </a:r>
            <a:r>
              <a:rPr lang="ja-JP" altLang="en-US" sz="1900" dirty="0" smtClean="0"/>
              <a:t>系）（訪問系）</a:t>
            </a:r>
            <a:endParaRPr lang="en-US" altLang="ja-JP" sz="19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0878042"/>
      </p:ext>
    </p:extLst>
  </p:cSld>
  <p:clrMapOvr>
    <a:masterClrMapping/>
  </p:clrMapOvr>
  <mc:AlternateContent xmlns:mc="http://schemas.openxmlformats.org/markup-compatibility/2006" xmlns:p14="http://schemas.microsoft.com/office/powerpoint/2010/main">
    <mc:Choice Requires="p14">
      <p:transition spd="slow" p14:dur="2000" advTm="49084"/>
    </mc:Choice>
    <mc:Fallback xmlns="">
      <p:transition spd="slow" advTm="49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631328"/>
            <a:ext cx="12192000" cy="6124754"/>
          </a:xfrm>
          <a:prstGeom prst="rect">
            <a:avLst/>
          </a:prstGeom>
        </p:spPr>
        <p:txBody>
          <a:bodyPr wrap="square">
            <a:spAutoFit/>
          </a:bodyPr>
          <a:lstStyle/>
          <a:p>
            <a:pPr marL="179388" indent="-179388"/>
            <a:r>
              <a:rPr lang="ja-JP" altLang="en-US" sz="2000" dirty="0" smtClean="0">
                <a:solidFill>
                  <a:srgbClr val="000000"/>
                </a:solidFill>
              </a:rPr>
              <a:t>■「</a:t>
            </a:r>
            <a:r>
              <a:rPr lang="ja-JP" altLang="en-US" sz="2000" dirty="0">
                <a:solidFill>
                  <a:srgbClr val="000000"/>
                </a:solidFill>
              </a:rPr>
              <a:t>介護サービス情報の公表」は、介護サービス事業者のサービス内容や運営状況に関する</a:t>
            </a:r>
            <a:r>
              <a:rPr lang="ja-JP" altLang="en-US" sz="2000" dirty="0" smtClean="0">
                <a:solidFill>
                  <a:srgbClr val="000000"/>
                </a:solidFill>
              </a:rPr>
              <a:t>情報を公表</a:t>
            </a:r>
            <a:r>
              <a:rPr lang="ja-JP" altLang="en-US" sz="2000" dirty="0">
                <a:solidFill>
                  <a:srgbClr val="000000"/>
                </a:solidFill>
              </a:rPr>
              <a:t>する制度です。</a:t>
            </a:r>
          </a:p>
          <a:p>
            <a:pPr marL="179388"/>
            <a:r>
              <a:rPr lang="ja-JP" altLang="en-US" sz="2000" dirty="0">
                <a:solidFill>
                  <a:srgbClr val="000000"/>
                </a:solidFill>
              </a:rPr>
              <a:t>　</a:t>
            </a:r>
            <a:r>
              <a:rPr lang="ja-JP" altLang="en-US" sz="2000" dirty="0" smtClean="0">
                <a:solidFill>
                  <a:srgbClr val="000000"/>
                </a:solidFill>
              </a:rPr>
              <a:t>介護</a:t>
            </a:r>
            <a:r>
              <a:rPr lang="ja-JP" altLang="en-US" sz="2000" dirty="0">
                <a:solidFill>
                  <a:srgbClr val="000000"/>
                </a:solidFill>
              </a:rPr>
              <a:t>サービスの利用者等が公表されたサービス事業者の情報を比較検討することにより、</a:t>
            </a:r>
            <a:r>
              <a:rPr lang="ja-JP" altLang="en-US" sz="2000" dirty="0" smtClean="0">
                <a:solidFill>
                  <a:srgbClr val="000000"/>
                </a:solidFill>
              </a:rPr>
              <a:t>利用者</a:t>
            </a:r>
            <a:r>
              <a:rPr lang="ja-JP" altLang="en-US" sz="2000" dirty="0">
                <a:solidFill>
                  <a:srgbClr val="000000"/>
                </a:solidFill>
              </a:rPr>
              <a:t>等の主体的な</a:t>
            </a:r>
            <a:r>
              <a:rPr lang="ja-JP" altLang="en-US" sz="2000" dirty="0" smtClean="0">
                <a:solidFill>
                  <a:srgbClr val="000000"/>
                </a:solidFill>
              </a:rPr>
              <a:t>事</a:t>
            </a:r>
            <a:r>
              <a:rPr lang="ja-JP" altLang="en-US" sz="2000" dirty="0">
                <a:solidFill>
                  <a:srgbClr val="000000"/>
                </a:solidFill>
              </a:rPr>
              <a:t>　</a:t>
            </a:r>
            <a:r>
              <a:rPr lang="ja-JP" altLang="en-US" sz="2000" dirty="0" smtClean="0">
                <a:solidFill>
                  <a:srgbClr val="000000"/>
                </a:solidFill>
              </a:rPr>
              <a:t>業者</a:t>
            </a:r>
            <a:r>
              <a:rPr lang="ja-JP" altLang="en-US" sz="2000" dirty="0">
                <a:solidFill>
                  <a:srgbClr val="000000"/>
                </a:solidFill>
              </a:rPr>
              <a:t>の選択を可能にすることを目的としています。</a:t>
            </a:r>
          </a:p>
          <a:p>
            <a:r>
              <a:rPr lang="ja-JP" altLang="en-US" sz="2000" dirty="0">
                <a:solidFill>
                  <a:srgbClr val="000000"/>
                </a:solidFill>
              </a:rPr>
              <a:t>　</a:t>
            </a:r>
            <a:r>
              <a:rPr lang="ja-JP" altLang="en-US" sz="2000" dirty="0" smtClean="0">
                <a:solidFill>
                  <a:srgbClr val="000000"/>
                </a:solidFill>
              </a:rPr>
              <a:t>　対象事</a:t>
            </a:r>
            <a:r>
              <a:rPr lang="ja-JP" altLang="en-US" sz="2000" dirty="0">
                <a:solidFill>
                  <a:srgbClr val="000000"/>
                </a:solidFill>
              </a:rPr>
              <a:t>業者は、介護サービス情報の報告が義務付けられています</a:t>
            </a:r>
            <a:r>
              <a:rPr lang="ja-JP" altLang="en-US" sz="2000" dirty="0" smtClean="0">
                <a:solidFill>
                  <a:srgbClr val="000000"/>
                </a:solidFill>
              </a:rPr>
              <a:t>。</a:t>
            </a:r>
            <a:endParaRPr lang="en-US" altLang="ja-JP" sz="2000" dirty="0" smtClean="0">
              <a:solidFill>
                <a:srgbClr val="000000"/>
              </a:solidFill>
            </a:endParaRPr>
          </a:p>
          <a:p>
            <a:pPr indent="179388"/>
            <a:r>
              <a:rPr lang="ja-JP" altLang="en-US" sz="2000" dirty="0" smtClean="0">
                <a:solidFill>
                  <a:srgbClr val="000000"/>
                </a:solidFill>
              </a:rPr>
              <a:t>情報</a:t>
            </a:r>
            <a:r>
              <a:rPr lang="ja-JP" altLang="en-US" sz="2000" dirty="0">
                <a:solidFill>
                  <a:srgbClr val="000000"/>
                </a:solidFill>
              </a:rPr>
              <a:t>公表をすること等に</a:t>
            </a:r>
            <a:r>
              <a:rPr lang="ja-JP" altLang="en-US" sz="2000" dirty="0" smtClean="0">
                <a:solidFill>
                  <a:srgbClr val="000000"/>
                </a:solidFill>
              </a:rPr>
              <a:t>より事</a:t>
            </a:r>
            <a:r>
              <a:rPr lang="ja-JP" altLang="en-US" sz="2000" dirty="0">
                <a:solidFill>
                  <a:srgbClr val="000000"/>
                </a:solidFill>
              </a:rPr>
              <a:t>業者のサービスの質の</a:t>
            </a:r>
            <a:r>
              <a:rPr lang="ja-JP" altLang="en-US" sz="2000" dirty="0" smtClean="0">
                <a:solidFill>
                  <a:srgbClr val="000000"/>
                </a:solidFill>
              </a:rPr>
              <a:t>向上へ</a:t>
            </a:r>
            <a:r>
              <a:rPr lang="ja-JP" altLang="en-US" sz="2000" dirty="0">
                <a:solidFill>
                  <a:srgbClr val="000000"/>
                </a:solidFill>
              </a:rPr>
              <a:t>の効果が期待されています</a:t>
            </a:r>
            <a:r>
              <a:rPr lang="ja-JP" altLang="en-US" sz="2000" dirty="0" smtClean="0">
                <a:solidFill>
                  <a:srgbClr val="000000"/>
                </a:solidFill>
              </a:rPr>
              <a:t>。</a:t>
            </a:r>
            <a:endParaRPr lang="en-US" altLang="ja-JP" sz="2000" dirty="0" smtClean="0">
              <a:solidFill>
                <a:srgbClr val="000000"/>
              </a:solidFill>
            </a:endParaRPr>
          </a:p>
          <a:p>
            <a:endParaRPr lang="en-US" altLang="ja-JP" dirty="0" smtClean="0">
              <a:solidFill>
                <a:srgbClr val="000000"/>
              </a:solidFill>
            </a:endParaRPr>
          </a:p>
          <a:p>
            <a:endParaRPr lang="en-US" altLang="ja-JP" dirty="0">
              <a:solidFill>
                <a:srgbClr val="000000"/>
              </a:solidFill>
            </a:endParaRPr>
          </a:p>
          <a:p>
            <a:endParaRPr lang="en-US" altLang="ja-JP" dirty="0" smtClean="0">
              <a:solidFill>
                <a:srgbClr val="000000"/>
              </a:solidFill>
            </a:endParaRPr>
          </a:p>
          <a:p>
            <a:endParaRPr lang="en-US" altLang="ja-JP" dirty="0" smtClean="0"/>
          </a:p>
          <a:p>
            <a:r>
              <a:rPr lang="ja-JP" altLang="en-US" sz="2000" dirty="0" smtClean="0"/>
              <a:t>■「</a:t>
            </a:r>
            <a:r>
              <a:rPr lang="ja-JP" altLang="en-US" sz="2000" dirty="0"/>
              <a:t>運営情報」欄に</a:t>
            </a:r>
            <a:r>
              <a:rPr lang="ja-JP" altLang="en-US" sz="2000" dirty="0" smtClean="0"/>
              <a:t>、</a:t>
            </a:r>
            <a:endParaRPr lang="en-US" altLang="ja-JP" sz="2000" dirty="0" smtClean="0"/>
          </a:p>
          <a:p>
            <a:r>
              <a:rPr lang="ja-JP" altLang="en-US" sz="2000" dirty="0"/>
              <a:t>　</a:t>
            </a:r>
            <a:r>
              <a:rPr lang="ja-JP" altLang="en-US" sz="2000" dirty="0" smtClean="0"/>
              <a:t>財務</a:t>
            </a:r>
            <a:r>
              <a:rPr lang="ja-JP" altLang="en-US" sz="2000" dirty="0"/>
              <a:t>諸表等を掲載する</a:t>
            </a:r>
            <a:r>
              <a:rPr lang="ja-JP" altLang="en-US" sz="2000" dirty="0" smtClean="0"/>
              <a:t>項目</a:t>
            </a:r>
            <a:endParaRPr lang="en-US" altLang="ja-JP" sz="2000" dirty="0" smtClean="0"/>
          </a:p>
          <a:p>
            <a:r>
              <a:rPr lang="ja-JP" altLang="en-US" sz="2000" dirty="0"/>
              <a:t>　</a:t>
            </a:r>
            <a:r>
              <a:rPr lang="ja-JP" altLang="en-US" sz="2000" dirty="0" smtClean="0"/>
              <a:t>が</a:t>
            </a:r>
            <a:r>
              <a:rPr lang="ja-JP" altLang="en-US" sz="2000" dirty="0"/>
              <a:t>追加されました。</a:t>
            </a:r>
            <a:endParaRPr lang="en-US" altLang="ja-JP" sz="2000" dirty="0" smtClean="0"/>
          </a:p>
          <a:p>
            <a:endParaRPr lang="en-US" altLang="ja-JP" sz="2000" dirty="0" smtClean="0"/>
          </a:p>
          <a:p>
            <a:r>
              <a:rPr lang="ja-JP" altLang="en-US" sz="2000" dirty="0" smtClean="0"/>
              <a:t>■</a:t>
            </a:r>
            <a:r>
              <a:rPr lang="ja-JP" altLang="en-US" sz="2000" dirty="0"/>
              <a:t>「事業所の特色」欄に</a:t>
            </a:r>
            <a:r>
              <a:rPr lang="ja-JP" altLang="en-US" sz="2000" dirty="0" smtClean="0"/>
              <a:t>、</a:t>
            </a:r>
            <a:endParaRPr lang="en-US" altLang="ja-JP" sz="2000" dirty="0" smtClean="0"/>
          </a:p>
          <a:p>
            <a:r>
              <a:rPr lang="ja-JP" altLang="en-US" sz="2000" dirty="0"/>
              <a:t>　</a:t>
            </a:r>
            <a:r>
              <a:rPr lang="ja-JP" altLang="en-US" sz="2000" dirty="0" smtClean="0"/>
              <a:t>運営</a:t>
            </a:r>
            <a:r>
              <a:rPr lang="ja-JP" altLang="en-US" sz="2000" dirty="0"/>
              <a:t>規程の概要等の重要</a:t>
            </a:r>
            <a:r>
              <a:rPr lang="ja-JP" altLang="en-US" sz="2000" dirty="0" smtClean="0"/>
              <a:t>事項</a:t>
            </a:r>
            <a:endParaRPr lang="en-US" altLang="ja-JP" sz="2000" dirty="0" smtClean="0"/>
          </a:p>
          <a:p>
            <a:r>
              <a:rPr lang="ja-JP" altLang="en-US" sz="2000" dirty="0"/>
              <a:t>　</a:t>
            </a:r>
            <a:r>
              <a:rPr lang="ja-JP" altLang="en-US" sz="2000" dirty="0" smtClean="0"/>
              <a:t>を</a:t>
            </a:r>
            <a:r>
              <a:rPr lang="ja-JP" altLang="en-US" sz="2000" dirty="0"/>
              <a:t>掲載可能となりました。</a:t>
            </a:r>
            <a:endParaRPr lang="en-US" altLang="ja-JP" sz="2000" dirty="0"/>
          </a:p>
          <a:p>
            <a:endParaRPr lang="en-US" altLang="ja-JP" sz="2000" dirty="0" smtClean="0"/>
          </a:p>
          <a:p>
            <a:r>
              <a:rPr lang="ja-JP" altLang="en-US" sz="2000" dirty="0" smtClean="0"/>
              <a:t>詳しくは</a:t>
            </a:r>
            <a:endParaRPr lang="en-US" altLang="ja-JP" sz="2000" dirty="0" smtClean="0"/>
          </a:p>
          <a:p>
            <a:r>
              <a:rPr lang="ja-JP" altLang="en-US" sz="2000" dirty="0" smtClean="0"/>
              <a:t>熊本県「介護</a:t>
            </a:r>
            <a:r>
              <a:rPr lang="ja-JP" altLang="en-US" sz="2000" dirty="0"/>
              <a:t>サービス情報の</a:t>
            </a:r>
            <a:r>
              <a:rPr lang="ja-JP" altLang="en-US" sz="2000" dirty="0" smtClean="0"/>
              <a:t>公表」</a:t>
            </a:r>
            <a:r>
              <a:rPr lang="ja-JP" altLang="en-US" sz="2000" dirty="0"/>
              <a:t>　</a:t>
            </a:r>
            <a:r>
              <a:rPr lang="en-US" altLang="ja-JP" sz="2000" dirty="0">
                <a:hlinkClick r:id="rId4"/>
              </a:rPr>
              <a:t>https://</a:t>
            </a:r>
            <a:r>
              <a:rPr lang="en-US" altLang="ja-JP" sz="2000" dirty="0" smtClean="0">
                <a:hlinkClick r:id="rId4"/>
              </a:rPr>
              <a:t>www.pref.kumamoto.jp/soshiki/32/51070.html</a:t>
            </a:r>
            <a:endParaRPr lang="en-US" altLang="ja-JP" sz="2000" dirty="0"/>
          </a:p>
        </p:txBody>
      </p:sp>
      <p:pic>
        <p:nvPicPr>
          <p:cNvPr id="5" name="図 4"/>
          <p:cNvPicPr>
            <a:picLocks noChangeAspect="1"/>
          </p:cNvPicPr>
          <p:nvPr/>
        </p:nvPicPr>
        <p:blipFill>
          <a:blip r:embed="rId5"/>
          <a:stretch>
            <a:fillRect/>
          </a:stretch>
        </p:blipFill>
        <p:spPr>
          <a:xfrm>
            <a:off x="3999096" y="2910328"/>
            <a:ext cx="8010684" cy="3173265"/>
          </a:xfrm>
          <a:prstGeom prst="rect">
            <a:avLst/>
          </a:prstGeom>
        </p:spPr>
      </p:pic>
      <p:sp>
        <p:nvSpPr>
          <p:cNvPr id="6"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１１</a:t>
            </a:r>
            <a:r>
              <a:rPr lang="ja-JP" altLang="en-US" sz="2400" b="1" dirty="0"/>
              <a:t>　介護サービス情報の公表制度に</a:t>
            </a:r>
            <a:r>
              <a:rPr lang="ja-JP" altLang="en-US" sz="2400" b="1" dirty="0" smtClean="0"/>
              <a:t>ついて</a:t>
            </a:r>
            <a:r>
              <a:rPr lang="ja-JP" altLang="en-US" sz="2400" b="1" dirty="0"/>
              <a:t>　</a:t>
            </a:r>
            <a:endParaRPr lang="en-US" altLang="ja-JP" sz="2400" b="1" dirty="0"/>
          </a:p>
        </p:txBody>
      </p:sp>
      <p:sp>
        <p:nvSpPr>
          <p:cNvPr id="3" name="スライド番号プレースホルダー 2"/>
          <p:cNvSpPr>
            <a:spLocks noGrp="1"/>
          </p:cNvSpPr>
          <p:nvPr>
            <p:ph type="sldNum" sz="quarter" idx="12"/>
          </p:nvPr>
        </p:nvSpPr>
        <p:spPr>
          <a:xfrm>
            <a:off x="9448800" y="6459537"/>
            <a:ext cx="2743200" cy="365125"/>
          </a:xfrm>
        </p:spPr>
        <p:txBody>
          <a:bodyPr/>
          <a:lstStyle/>
          <a:p>
            <a:fld id="{D339279A-9CE5-4E47-B07B-F5EE1F1AD395}" type="slidenum">
              <a:rPr kumimoji="1" lang="ja-JP" altLang="en-US" smtClean="0"/>
              <a:t>29</a:t>
            </a:fld>
            <a:endParaRPr kumimoji="1" lang="ja-JP" altLang="en-US"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201753"/>
      </p:ext>
    </p:extLst>
  </p:cSld>
  <p:clrMapOvr>
    <a:masterClrMapping/>
  </p:clrMapOvr>
  <mc:AlternateContent xmlns:mc="http://schemas.openxmlformats.org/markup-compatibility/2006" xmlns:p14="http://schemas.microsoft.com/office/powerpoint/2010/main">
    <mc:Choice Requires="p14">
      <p:transition spd="slow" p14:dur="2000" advTm="21931"/>
    </mc:Choice>
    <mc:Fallback xmlns="">
      <p:transition spd="slow" advTm="2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共通編</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a:t>
            </a:fld>
            <a:endParaRPr kumimoji="1" lang="ja-JP" altLang="en-US" dirty="0"/>
          </a:p>
        </p:txBody>
      </p:sp>
    </p:spTree>
    <p:extLst>
      <p:ext uri="{BB962C8B-B14F-4D97-AF65-F5344CB8AC3E}">
        <p14:creationId xmlns:p14="http://schemas.microsoft.com/office/powerpoint/2010/main" val="715875938"/>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7362" y="6356350"/>
            <a:ext cx="2743200" cy="365125"/>
          </a:xfrm>
        </p:spPr>
        <p:txBody>
          <a:bodyPr/>
          <a:lstStyle/>
          <a:p>
            <a:fld id="{D339279A-9CE5-4E47-B07B-F5EE1F1AD395}" type="slidenum">
              <a:rPr kumimoji="1" lang="ja-JP" altLang="en-US" smtClean="0"/>
              <a:t>30</a:t>
            </a:fld>
            <a:endParaRPr kumimoji="1" lang="ja-JP" altLang="en-US" dirty="0"/>
          </a:p>
        </p:txBody>
      </p:sp>
      <p:sp>
        <p:nvSpPr>
          <p:cNvPr id="4"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１２</a:t>
            </a:r>
            <a:r>
              <a:rPr lang="ja-JP" altLang="en-US" sz="2400" b="1" dirty="0"/>
              <a:t>　介護サービス事業者の経営情報データベースに</a:t>
            </a:r>
            <a:r>
              <a:rPr lang="ja-JP" altLang="en-US" sz="2400" b="1" dirty="0" smtClean="0"/>
              <a:t>ついて</a:t>
            </a:r>
            <a:r>
              <a:rPr lang="ja-JP" altLang="en-US" sz="2400" b="1" dirty="0"/>
              <a:t>　</a:t>
            </a:r>
            <a:endParaRPr lang="en-US" altLang="ja-JP" sz="2400" b="1" dirty="0"/>
          </a:p>
        </p:txBody>
      </p:sp>
      <p:sp>
        <p:nvSpPr>
          <p:cNvPr id="5" name="正方形/長方形 4"/>
          <p:cNvSpPr/>
          <p:nvPr/>
        </p:nvSpPr>
        <p:spPr>
          <a:xfrm>
            <a:off x="1" y="524685"/>
            <a:ext cx="12191999" cy="6294031"/>
          </a:xfrm>
          <a:prstGeom prst="rect">
            <a:avLst/>
          </a:prstGeom>
        </p:spPr>
        <p:txBody>
          <a:bodyPr wrap="square">
            <a:spAutoFit/>
          </a:bodyPr>
          <a:lstStyle/>
          <a:p>
            <a:r>
              <a:rPr lang="ja-JP" altLang="en-US" sz="2000" dirty="0" smtClean="0"/>
              <a:t>介護</a:t>
            </a:r>
            <a:r>
              <a:rPr lang="ja-JP" altLang="en-US" sz="2000" dirty="0"/>
              <a:t>サービス事業者の毎年度の経営状況を把握し、事業者を取り</a:t>
            </a:r>
            <a:r>
              <a:rPr lang="ja-JP" altLang="en-US" sz="2000" dirty="0" smtClean="0"/>
              <a:t>まく様々</a:t>
            </a:r>
            <a:r>
              <a:rPr lang="ja-JP" altLang="en-US" sz="2000" dirty="0"/>
              <a:t>な課題に対する的確な支援策を検討するため</a:t>
            </a:r>
            <a:r>
              <a:rPr lang="ja-JP" altLang="en-US" sz="2000" dirty="0" smtClean="0"/>
              <a:t>、令和</a:t>
            </a:r>
            <a:r>
              <a:rPr lang="en-US" altLang="ja-JP" sz="2000" dirty="0" smtClean="0"/>
              <a:t>7</a:t>
            </a:r>
            <a:r>
              <a:rPr lang="ja-JP" altLang="en-US" sz="2000" dirty="0" smtClean="0"/>
              <a:t>年</a:t>
            </a:r>
            <a:r>
              <a:rPr lang="en-US" altLang="ja-JP" sz="2000" dirty="0" smtClean="0"/>
              <a:t>1</a:t>
            </a:r>
            <a:r>
              <a:rPr lang="ja-JP" altLang="en-US" sz="2000" dirty="0" smtClean="0"/>
              <a:t>月から、</a:t>
            </a:r>
            <a:r>
              <a:rPr lang="ja-JP" altLang="en-US" sz="2000" dirty="0"/>
              <a:t>介護サービス事業者の経営</a:t>
            </a:r>
            <a:r>
              <a:rPr lang="ja-JP" altLang="en-US" sz="2000" dirty="0" smtClean="0"/>
              <a:t>情報</a:t>
            </a:r>
            <a:r>
              <a:rPr lang="ja-JP" altLang="en-US" sz="2000" dirty="0"/>
              <a:t>の</a:t>
            </a:r>
            <a:r>
              <a:rPr lang="ja-JP" altLang="en-US" sz="2000" dirty="0" smtClean="0"/>
              <a:t>データベースの運用が始まりました。</a:t>
            </a:r>
            <a:endParaRPr lang="en-US" altLang="ja-JP" sz="2000" dirty="0" smtClean="0"/>
          </a:p>
          <a:p>
            <a:endParaRPr lang="en-US" altLang="ja-JP" sz="2000" dirty="0" smtClean="0"/>
          </a:p>
          <a:p>
            <a:r>
              <a:rPr lang="en-US" altLang="ja-JP" sz="2000" dirty="0" smtClean="0"/>
              <a:t>【</a:t>
            </a:r>
            <a:r>
              <a:rPr lang="ja-JP" altLang="en-US" sz="2000" dirty="0" smtClean="0"/>
              <a:t>制度の概要</a:t>
            </a:r>
            <a:r>
              <a:rPr lang="en-US" altLang="ja-JP" sz="2000" dirty="0" smtClean="0"/>
              <a:t>】</a:t>
            </a:r>
          </a:p>
          <a:p>
            <a:endParaRPr lang="en-US" altLang="ja-JP" sz="300" dirty="0" smtClean="0"/>
          </a:p>
          <a:p>
            <a:pPr marL="82550"/>
            <a:r>
              <a:rPr lang="ja-JP" altLang="en-US" sz="2000" dirty="0" smtClean="0"/>
              <a:t>介護サービス事業者は、毎会計年度修了後に経営情報を県知事に報告する。</a:t>
            </a:r>
            <a:endParaRPr lang="en-US" altLang="ja-JP" sz="2000" dirty="0" smtClean="0"/>
          </a:p>
          <a:p>
            <a:r>
              <a:rPr lang="ja-JP" altLang="en-US" sz="2000" dirty="0" smtClean="0"/>
              <a:t>（対象）原則</a:t>
            </a:r>
            <a:r>
              <a:rPr lang="ja-JP" altLang="en-US" sz="2000" dirty="0"/>
              <a:t>、全ての介護サービス事業者</a:t>
            </a:r>
          </a:p>
          <a:p>
            <a:pPr marL="1344613" indent="-276225">
              <a:tabLst>
                <a:tab pos="1163638" algn="l"/>
              </a:tabLst>
            </a:pPr>
            <a:r>
              <a:rPr lang="en-US" altLang="ja-JP" sz="2000" smtClean="0"/>
              <a:t>※</a:t>
            </a:r>
            <a:r>
              <a:rPr lang="ja-JP" altLang="en-US" sz="2000" dirty="0"/>
              <a:t>ただし</a:t>
            </a:r>
            <a:r>
              <a:rPr lang="ja-JP" altLang="en-US" sz="2000" dirty="0" smtClean="0"/>
              <a:t>、過去</a:t>
            </a:r>
            <a:r>
              <a:rPr lang="ja-JP" altLang="en-US" sz="2000" dirty="0"/>
              <a:t>１年間で提供を行った介護サービスの対価として支払いを受けた金額が</a:t>
            </a:r>
            <a:r>
              <a:rPr lang="en-US" altLang="ja-JP" sz="2000" dirty="0"/>
              <a:t>100</a:t>
            </a:r>
            <a:r>
              <a:rPr lang="ja-JP" altLang="en-US" sz="2000" dirty="0"/>
              <a:t>万円以下の</a:t>
            </a:r>
            <a:r>
              <a:rPr lang="ja-JP" altLang="en-US" sz="2000" dirty="0" smtClean="0"/>
              <a:t>もの及び災害</a:t>
            </a:r>
            <a:r>
              <a:rPr lang="ja-JP" altLang="en-US" sz="2000" dirty="0"/>
              <a:t>その他都道府県知事に対し報告を行うことが出来ないことにつき正当な理由がある</a:t>
            </a:r>
            <a:r>
              <a:rPr lang="ja-JP" altLang="en-US" sz="2000" dirty="0" smtClean="0"/>
              <a:t>ものは対象外。</a:t>
            </a:r>
            <a:endParaRPr lang="en-US" altLang="ja-JP" sz="2000" dirty="0" smtClean="0"/>
          </a:p>
          <a:p>
            <a:pPr marL="1344613" indent="-1344613"/>
            <a:r>
              <a:rPr lang="ja-JP" altLang="en-US" sz="2000" dirty="0" smtClean="0"/>
              <a:t>（報告</a:t>
            </a:r>
            <a:r>
              <a:rPr lang="ja-JP" altLang="en-US" sz="2000" dirty="0"/>
              <a:t>方法</a:t>
            </a:r>
            <a:r>
              <a:rPr lang="ja-JP" altLang="en-US" sz="2000" dirty="0" smtClean="0"/>
              <a:t>）　介護</a:t>
            </a:r>
            <a:r>
              <a:rPr lang="ja-JP" altLang="en-US" sz="2000" dirty="0"/>
              <a:t>サービス事業者経営情報</a:t>
            </a:r>
            <a:r>
              <a:rPr lang="ja-JP" altLang="en-US" sz="2000" dirty="0" smtClean="0"/>
              <a:t>データベースシステム</a:t>
            </a:r>
            <a:endParaRPr lang="en-US" altLang="ja-JP" sz="2000" dirty="0" smtClean="0"/>
          </a:p>
          <a:p>
            <a:pPr marL="1344613" indent="-1344613"/>
            <a:r>
              <a:rPr lang="ja-JP" altLang="en-US" sz="2000" dirty="0" smtClean="0"/>
              <a:t>（報告期限）毎会計年度修了後３ヶ月以内</a:t>
            </a:r>
            <a:endParaRPr lang="en-US" altLang="ja-JP" dirty="0" smtClean="0"/>
          </a:p>
          <a:p>
            <a:endParaRPr lang="en-US" altLang="ja-JP" sz="2000" dirty="0" smtClean="0"/>
          </a:p>
          <a:p>
            <a:pPr marL="263525" indent="-263525"/>
            <a:endParaRPr lang="en-US" altLang="ja-JP" sz="2000" dirty="0" smtClean="0"/>
          </a:p>
          <a:p>
            <a:pPr marL="263525" indent="-263525"/>
            <a:r>
              <a:rPr lang="ja-JP" altLang="en-US" sz="2000" dirty="0" smtClean="0"/>
              <a:t>詳しくは</a:t>
            </a:r>
            <a:endParaRPr lang="en-US" altLang="ja-JP" sz="2000" dirty="0" smtClean="0"/>
          </a:p>
          <a:p>
            <a:pPr marL="263525" indent="-263525"/>
            <a:r>
              <a:rPr lang="ja-JP" altLang="en-US" sz="2000" dirty="0" smtClean="0"/>
              <a:t>厚生労働省</a:t>
            </a:r>
            <a:endParaRPr lang="en-US" altLang="ja-JP" sz="2000" dirty="0" smtClean="0"/>
          </a:p>
          <a:p>
            <a:pPr marL="263525" indent="-263525"/>
            <a:r>
              <a:rPr lang="ja-JP" altLang="en-US" sz="2000" dirty="0" smtClean="0"/>
              <a:t>「</a:t>
            </a:r>
            <a:r>
              <a:rPr lang="ja-JP" altLang="en-US" sz="2000" dirty="0"/>
              <a:t>介護サービス事業者経営情報データベースシステム」</a:t>
            </a:r>
            <a:endParaRPr lang="en-US" altLang="ja-JP" sz="2000" dirty="0"/>
          </a:p>
          <a:p>
            <a:pPr marL="263525">
              <a:tabLst>
                <a:tab pos="539750" algn="l"/>
              </a:tabLst>
            </a:pPr>
            <a:r>
              <a:rPr lang="en-US" altLang="ja-JP" sz="2000" dirty="0">
                <a:hlinkClick r:id="rId4"/>
              </a:rPr>
              <a:t>https://www.mhlw.go.jp/stf/tyousa-bunseki.html</a:t>
            </a:r>
            <a:endParaRPr lang="ja-JP" altLang="en-US" sz="2000" dirty="0"/>
          </a:p>
          <a:p>
            <a:pPr marL="263525" indent="-263525"/>
            <a:r>
              <a:rPr lang="ja-JP" altLang="en-US" sz="2000" dirty="0" smtClean="0"/>
              <a:t>熊本県</a:t>
            </a:r>
            <a:endParaRPr lang="en-US" altLang="ja-JP" sz="2000" dirty="0" smtClean="0"/>
          </a:p>
          <a:p>
            <a:pPr marL="263525" indent="-263525"/>
            <a:r>
              <a:rPr lang="ja-JP" altLang="en-US" sz="2000" dirty="0" smtClean="0"/>
              <a:t>「</a:t>
            </a:r>
            <a:r>
              <a:rPr lang="ja-JP" altLang="en-US" sz="2000" dirty="0"/>
              <a:t>介護サービス事業者経営情報の調査及び分析等に関する制度について」</a:t>
            </a:r>
            <a:endParaRPr lang="en-US" altLang="ja-JP" sz="2000" dirty="0" smtClean="0"/>
          </a:p>
          <a:p>
            <a:pPr marL="352425" indent="-79375"/>
            <a:r>
              <a:rPr lang="en-US" altLang="ja-JP" sz="2000" dirty="0" smtClean="0">
                <a:hlinkClick r:id="rId5"/>
              </a:rPr>
              <a:t>https</a:t>
            </a:r>
            <a:r>
              <a:rPr lang="en-US" altLang="ja-JP" sz="2000" dirty="0">
                <a:hlinkClick r:id="rId5"/>
              </a:rPr>
              <a:t>://</a:t>
            </a:r>
            <a:r>
              <a:rPr lang="en-US" altLang="ja-JP" sz="2000" dirty="0" smtClean="0">
                <a:hlinkClick r:id="rId5"/>
              </a:rPr>
              <a:t>www.pref.kumamoto.jp/soshiki/32/222442.html</a:t>
            </a:r>
            <a:endParaRPr lang="en-US" altLang="ja-JP" sz="2000" dirty="0" smtClean="0"/>
          </a:p>
        </p:txBody>
      </p:sp>
      <p:pic>
        <p:nvPicPr>
          <p:cNvPr id="9" name="図 8"/>
          <p:cNvPicPr>
            <a:picLocks noChangeAspect="1"/>
          </p:cNvPicPr>
          <p:nvPr/>
        </p:nvPicPr>
        <p:blipFill>
          <a:blip r:embed="rId6"/>
          <a:stretch>
            <a:fillRect/>
          </a:stretch>
        </p:blipFill>
        <p:spPr>
          <a:xfrm>
            <a:off x="6744998" y="3681078"/>
            <a:ext cx="5264727" cy="2412930"/>
          </a:xfrm>
          <a:prstGeom prst="rect">
            <a:avLst/>
          </a:prstGeom>
          <a:ln w="6350">
            <a:solidFill>
              <a:schemeClr val="tx1"/>
            </a:solidFill>
          </a:ln>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5461140"/>
      </p:ext>
    </p:extLst>
  </p:cSld>
  <p:clrMapOvr>
    <a:masterClrMapping/>
  </p:clrMapOvr>
  <mc:AlternateContent xmlns:mc="http://schemas.openxmlformats.org/markup-compatibility/2006" xmlns:p14="http://schemas.microsoft.com/office/powerpoint/2010/main">
    <mc:Choice Requires="p14">
      <p:transition spd="slow" p14:dur="2000" advTm="47837"/>
    </mc:Choice>
    <mc:Fallback xmlns="">
      <p:transition spd="slow" advTm="47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31</a:t>
            </a:fld>
            <a:endParaRPr kumimoji="1" lang="ja-JP" altLang="en-US" dirty="0"/>
          </a:p>
        </p:txBody>
      </p:sp>
      <p:sp>
        <p:nvSpPr>
          <p:cNvPr id="3" name="正方形/長方形 2"/>
          <p:cNvSpPr/>
          <p:nvPr/>
        </p:nvSpPr>
        <p:spPr>
          <a:xfrm>
            <a:off x="0" y="2333685"/>
            <a:ext cx="12192000" cy="4524315"/>
          </a:xfrm>
          <a:prstGeom prst="rect">
            <a:avLst/>
          </a:prstGeom>
        </p:spPr>
        <p:txBody>
          <a:bodyPr wrap="square">
            <a:spAutoFit/>
          </a:bodyPr>
          <a:lstStyle/>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948528733"/>
              </p:ext>
            </p:extLst>
          </p:nvPr>
        </p:nvGraphicFramePr>
        <p:xfrm>
          <a:off x="593291" y="807143"/>
          <a:ext cx="9381982" cy="1584960"/>
        </p:xfrm>
        <a:graphic>
          <a:graphicData uri="http://schemas.openxmlformats.org/drawingml/2006/table">
            <a:tbl>
              <a:tblPr firstRow="1" bandRow="1">
                <a:tableStyleId>{5C22544A-7EE6-4342-B048-85BDC9FD1C3A}</a:tableStyleId>
              </a:tblPr>
              <a:tblGrid>
                <a:gridCol w="3949955">
                  <a:extLst>
                    <a:ext uri="{9D8B030D-6E8A-4147-A177-3AD203B41FA5}">
                      <a16:colId xmlns:a16="http://schemas.microsoft.com/office/drawing/2014/main" val="715487939"/>
                    </a:ext>
                  </a:extLst>
                </a:gridCol>
                <a:gridCol w="3229038">
                  <a:extLst>
                    <a:ext uri="{9D8B030D-6E8A-4147-A177-3AD203B41FA5}">
                      <a16:colId xmlns:a16="http://schemas.microsoft.com/office/drawing/2014/main" val="1569460866"/>
                    </a:ext>
                  </a:extLst>
                </a:gridCol>
                <a:gridCol w="2202989">
                  <a:extLst>
                    <a:ext uri="{9D8B030D-6E8A-4147-A177-3AD203B41FA5}">
                      <a16:colId xmlns:a16="http://schemas.microsoft.com/office/drawing/2014/main" val="548120509"/>
                    </a:ext>
                  </a:extLst>
                </a:gridCol>
              </a:tblGrid>
              <a:tr h="387032">
                <a:tc>
                  <a:txBody>
                    <a:bodyPr/>
                    <a:lstStyle/>
                    <a:p>
                      <a:r>
                        <a:rPr kumimoji="1" lang="ja-JP" altLang="en-US" sz="2000" b="0" dirty="0" smtClean="0">
                          <a:solidFill>
                            <a:schemeClr val="tx1"/>
                          </a:solidFill>
                        </a:rPr>
                        <a:t>介護職員等処遇改善加算</a:t>
                      </a:r>
                      <a:r>
                        <a:rPr kumimoji="1" lang="en-US" altLang="ja-JP" sz="2000" b="0" dirty="0" smtClean="0">
                          <a:solidFill>
                            <a:schemeClr val="tx1"/>
                          </a:solidFill>
                        </a:rPr>
                        <a:t>(Ⅰ)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b="0" dirty="0" smtClean="0">
                          <a:solidFill>
                            <a:schemeClr val="tx1"/>
                          </a:solidFill>
                        </a:rPr>
                        <a:t>基本サービス費に各種加算減算（処遇改善加算を除く）を加えた</a:t>
                      </a:r>
                      <a:r>
                        <a:rPr kumimoji="1" lang="en-US" altLang="ja-JP" sz="2000" b="0" dirty="0" smtClean="0">
                          <a:solidFill>
                            <a:schemeClr val="tx1"/>
                          </a:solidFill>
                        </a:rPr>
                        <a:t>1</a:t>
                      </a:r>
                      <a:r>
                        <a:rPr kumimoji="1" lang="ja-JP" altLang="en-US" sz="2000" b="0" dirty="0" smtClean="0">
                          <a:solidFill>
                            <a:schemeClr val="tx1"/>
                          </a:solidFill>
                        </a:rPr>
                        <a:t>月当たりの総単位数</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dirty="0" smtClean="0">
                          <a:solidFill>
                            <a:schemeClr val="tx1"/>
                          </a:solidFill>
                        </a:rPr>
                        <a:t>×</a:t>
                      </a:r>
                      <a:r>
                        <a:rPr kumimoji="1" lang="ja-JP" altLang="en-US" sz="2000" b="0" dirty="0" smtClean="0">
                          <a:solidFill>
                            <a:schemeClr val="tx1"/>
                          </a:solidFill>
                        </a:rPr>
                        <a:t>　加算率（％）</a:t>
                      </a:r>
                    </a:p>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87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
        <p:nvSpPr>
          <p:cNvPr id="5" name="タイトル 1"/>
          <p:cNvSpPr txBox="1">
            <a:spLocks/>
          </p:cNvSpPr>
          <p:nvPr/>
        </p:nvSpPr>
        <p:spPr>
          <a:xfrm>
            <a:off x="0" y="7974"/>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１３</a:t>
            </a:r>
            <a:r>
              <a:rPr lang="ja-JP" altLang="en-US" sz="2400" b="1" dirty="0"/>
              <a:t>　</a:t>
            </a:r>
            <a:r>
              <a:rPr lang="ja-JP" altLang="en-US" sz="2400" b="1" dirty="0" smtClean="0"/>
              <a:t>介護職員等処遇改善加算について</a:t>
            </a:r>
            <a:r>
              <a:rPr lang="ja-JP" altLang="en-US" sz="2400" b="1" dirty="0"/>
              <a:t>　</a:t>
            </a:r>
            <a:endParaRPr lang="en-US" altLang="ja-JP" sz="2400" b="1"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962252"/>
      </p:ext>
    </p:extLst>
  </p:cSld>
  <p:clrMapOvr>
    <a:masterClrMapping/>
  </p:clrMapOvr>
  <mc:AlternateContent xmlns:mc="http://schemas.openxmlformats.org/markup-compatibility/2006" xmlns:p14="http://schemas.microsoft.com/office/powerpoint/2010/main">
    <mc:Choice Requires="p14">
      <p:transition spd="slow" p14:dur="2000" advTm="57316"/>
    </mc:Choice>
    <mc:Fallback xmlns="">
      <p:transition spd="slow" advTm="5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32</a:t>
            </a:fld>
            <a:endParaRPr kumimoji="1" lang="ja-JP" altLang="en-US" dirty="0"/>
          </a:p>
        </p:txBody>
      </p:sp>
      <p:graphicFrame>
        <p:nvGraphicFramePr>
          <p:cNvPr id="3" name="表 2"/>
          <p:cNvGraphicFramePr>
            <a:graphicFrameLocks noGrp="1"/>
          </p:cNvGraphicFramePr>
          <p:nvPr>
            <p:extLst/>
          </p:nvPr>
        </p:nvGraphicFramePr>
        <p:xfrm>
          <a:off x="102373" y="386893"/>
          <a:ext cx="11930102" cy="3840120"/>
        </p:xfrm>
        <a:graphic>
          <a:graphicData uri="http://schemas.openxmlformats.org/drawingml/2006/table">
            <a:tbl>
              <a:tblPr firstRow="1" bandRow="1">
                <a:tableStyleId>{5C22544A-7EE6-4342-B048-85BDC9FD1C3A}</a:tableStyleId>
              </a:tblPr>
              <a:tblGrid>
                <a:gridCol w="653906">
                  <a:extLst>
                    <a:ext uri="{9D8B030D-6E8A-4147-A177-3AD203B41FA5}">
                      <a16:colId xmlns:a16="http://schemas.microsoft.com/office/drawing/2014/main" val="3716996817"/>
                    </a:ext>
                  </a:extLst>
                </a:gridCol>
                <a:gridCol w="1029648">
                  <a:extLst>
                    <a:ext uri="{9D8B030D-6E8A-4147-A177-3AD203B41FA5}">
                      <a16:colId xmlns:a16="http://schemas.microsoft.com/office/drawing/2014/main" val="2079890110"/>
                    </a:ext>
                  </a:extLst>
                </a:gridCol>
                <a:gridCol w="2028825">
                  <a:extLst>
                    <a:ext uri="{9D8B030D-6E8A-4147-A177-3AD203B41FA5}">
                      <a16:colId xmlns:a16="http://schemas.microsoft.com/office/drawing/2014/main" val="1475578200"/>
                    </a:ext>
                  </a:extLst>
                </a:gridCol>
                <a:gridCol w="928687">
                  <a:extLst>
                    <a:ext uri="{9D8B030D-6E8A-4147-A177-3AD203B41FA5}">
                      <a16:colId xmlns:a16="http://schemas.microsoft.com/office/drawing/2014/main" val="3421398343"/>
                    </a:ext>
                  </a:extLst>
                </a:gridCol>
                <a:gridCol w="985838">
                  <a:extLst>
                    <a:ext uri="{9D8B030D-6E8A-4147-A177-3AD203B41FA5}">
                      <a16:colId xmlns:a16="http://schemas.microsoft.com/office/drawing/2014/main" val="3466104425"/>
                    </a:ext>
                  </a:extLst>
                </a:gridCol>
                <a:gridCol w="985837">
                  <a:extLst>
                    <a:ext uri="{9D8B030D-6E8A-4147-A177-3AD203B41FA5}">
                      <a16:colId xmlns:a16="http://schemas.microsoft.com/office/drawing/2014/main" val="247815630"/>
                    </a:ext>
                  </a:extLst>
                </a:gridCol>
                <a:gridCol w="1200150">
                  <a:extLst>
                    <a:ext uri="{9D8B030D-6E8A-4147-A177-3AD203B41FA5}">
                      <a16:colId xmlns:a16="http://schemas.microsoft.com/office/drawing/2014/main" val="1499923515"/>
                    </a:ext>
                  </a:extLst>
                </a:gridCol>
                <a:gridCol w="914400">
                  <a:extLst>
                    <a:ext uri="{9D8B030D-6E8A-4147-A177-3AD203B41FA5}">
                      <a16:colId xmlns:a16="http://schemas.microsoft.com/office/drawing/2014/main" val="34878235"/>
                    </a:ext>
                  </a:extLst>
                </a:gridCol>
                <a:gridCol w="1171575">
                  <a:extLst>
                    <a:ext uri="{9D8B030D-6E8A-4147-A177-3AD203B41FA5}">
                      <a16:colId xmlns:a16="http://schemas.microsoft.com/office/drawing/2014/main" val="233745208"/>
                    </a:ext>
                  </a:extLst>
                </a:gridCol>
                <a:gridCol w="1128714">
                  <a:extLst>
                    <a:ext uri="{9D8B030D-6E8A-4147-A177-3AD203B41FA5}">
                      <a16:colId xmlns:a16="http://schemas.microsoft.com/office/drawing/2014/main" val="2810922931"/>
                    </a:ext>
                  </a:extLst>
                </a:gridCol>
                <a:gridCol w="902522">
                  <a:extLst>
                    <a:ext uri="{9D8B030D-6E8A-4147-A177-3AD203B41FA5}">
                      <a16:colId xmlns:a16="http://schemas.microsoft.com/office/drawing/2014/main" val="1195971773"/>
                    </a:ext>
                  </a:extLst>
                </a:gridCol>
              </a:tblGrid>
              <a:tr h="436520">
                <a:tc rowSpan="3">
                  <a:txBody>
                    <a:bodyPr/>
                    <a:lstStyle/>
                    <a:p>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kumimoji="1" lang="ja-JP" altLang="en-US" b="0" dirty="0" smtClean="0">
                          <a:solidFill>
                            <a:schemeClr val="tx1"/>
                          </a:solidFill>
                        </a:rPr>
                        <a:t>月額賃金改善要件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5">
                  <a:txBody>
                    <a:bodyPr/>
                    <a:lstStyle/>
                    <a:p>
                      <a:pPr algn="ctr"/>
                      <a:r>
                        <a:rPr kumimoji="1" lang="ja-JP" altLang="en-US" b="0" dirty="0" smtClean="0">
                          <a:solidFill>
                            <a:schemeClr val="tx1"/>
                          </a:solidFill>
                        </a:rPr>
                        <a:t>キャリアパス要件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3">
                  <a:txBody>
                    <a:bodyPr/>
                    <a:lstStyle/>
                    <a:p>
                      <a:pPr algn="ctr"/>
                      <a:r>
                        <a:rPr kumimoji="1" lang="ja-JP" altLang="en-US" b="0" dirty="0" smtClean="0">
                          <a:solidFill>
                            <a:schemeClr val="tx1"/>
                          </a:solidFill>
                        </a:rPr>
                        <a:t>職場環境等要件</a:t>
                      </a:r>
                      <a:endParaRPr kumimoji="1" lang="en-US" altLang="ja-JP" b="0" dirty="0" smtClean="0">
                        <a:solidFill>
                          <a:schemeClr val="tx1"/>
                        </a:solidFill>
                      </a:endParaRPr>
                    </a:p>
                    <a:p>
                      <a:pPr algn="ctr"/>
                      <a:r>
                        <a:rPr kumimoji="1" lang="ja-JP" altLang="en-US" b="0" dirty="0" smtClean="0">
                          <a:solidFill>
                            <a:schemeClr val="tx1"/>
                          </a:solidFill>
                        </a:rPr>
                        <a:t>　　　　　　　</a:t>
                      </a:r>
                      <a:r>
                        <a:rPr kumimoji="1" lang="en-US" altLang="ja-JP" b="0" dirty="0" smtClean="0">
                          <a:solidFill>
                            <a:schemeClr val="tx1"/>
                          </a:solidFill>
                        </a:rPr>
                        <a:t>※4</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409446"/>
                  </a:ext>
                </a:extLst>
              </a:tr>
              <a:tr h="457200">
                <a:tc vMerge="1">
                  <a:txBody>
                    <a:bodyPr/>
                    <a:lstStyle/>
                    <a:p>
                      <a:endParaRPr kumimoji="1" lang="ja-JP" altLang="en-US"/>
                    </a:p>
                  </a:txBody>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Ⅰ</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Ⅱ</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Ⅲ</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Ⅳ</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b="0" dirty="0" smtClean="0">
                          <a:solidFill>
                            <a:schemeClr val="tx1"/>
                          </a:solidFill>
                        </a:rPr>
                        <a:t>Ⅴ</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210211"/>
                  </a:ext>
                </a:extLst>
              </a:tr>
              <a:tr h="370840">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加算</a:t>
                      </a:r>
                      <a:r>
                        <a:rPr kumimoji="1" lang="en-US" altLang="ja-JP" b="0" dirty="0" smtClean="0">
                          <a:solidFill>
                            <a:schemeClr val="tx1"/>
                          </a:solidFill>
                        </a:rPr>
                        <a:t>Ⅳ</a:t>
                      </a:r>
                      <a:r>
                        <a:rPr kumimoji="1" lang="ja-JP" altLang="en-US" b="0" dirty="0" smtClean="0">
                          <a:solidFill>
                            <a:schemeClr val="tx1"/>
                          </a:solidFill>
                        </a:rPr>
                        <a:t>の</a:t>
                      </a:r>
                      <a:r>
                        <a:rPr kumimoji="1" lang="en-US" altLang="ja-JP" b="0" dirty="0" smtClean="0">
                          <a:solidFill>
                            <a:schemeClr val="tx1"/>
                          </a:solidFill>
                        </a:rPr>
                        <a:t>1/2</a:t>
                      </a:r>
                      <a:r>
                        <a:rPr kumimoji="1" lang="ja-JP" altLang="en-US" b="0" dirty="0" smtClean="0">
                          <a:solidFill>
                            <a:schemeClr val="tx1"/>
                          </a:solidFill>
                        </a:rPr>
                        <a:t>以上の月額賃金改善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旧ベア加算相当の</a:t>
                      </a:r>
                      <a:r>
                        <a:rPr kumimoji="1" lang="en-US" altLang="ja-JP" b="0" dirty="0" smtClean="0">
                          <a:solidFill>
                            <a:schemeClr val="tx1"/>
                          </a:solidFill>
                        </a:rPr>
                        <a:t>2/3</a:t>
                      </a:r>
                      <a:r>
                        <a:rPr kumimoji="1" lang="ja-JP" altLang="en-US" b="0" dirty="0" smtClean="0">
                          <a:solidFill>
                            <a:schemeClr val="tx1"/>
                          </a:solidFill>
                        </a:rPr>
                        <a:t>以上の新規の月額賃金改善</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任用要件・賃金体系の整備等</a:t>
                      </a:r>
                      <a:r>
                        <a:rPr kumimoji="1" lang="ja-JP" altLang="en-US" b="0" baseline="0" dirty="0" smtClean="0">
                          <a:solidFill>
                            <a:schemeClr val="tx1"/>
                          </a:solidFill>
                        </a:rPr>
                        <a:t>  </a:t>
                      </a:r>
                      <a:r>
                        <a:rPr kumimoji="1" lang="en-US" altLang="ja-JP" b="0" dirty="0" smtClean="0">
                          <a:solidFill>
                            <a:schemeClr val="tx1"/>
                          </a:solidFill>
                        </a:rPr>
                        <a:t>※1</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研修の実施等</a:t>
                      </a:r>
                      <a:endParaRPr kumimoji="1" lang="en-US" altLang="ja-JP" b="0" dirty="0" smtClean="0">
                        <a:solidFill>
                          <a:schemeClr val="tx1"/>
                        </a:solidFill>
                      </a:endParaRPr>
                    </a:p>
                    <a:p>
                      <a:r>
                        <a:rPr kumimoji="1" lang="en-US" altLang="ja-JP" b="0" dirty="0" smtClean="0">
                          <a:solidFill>
                            <a:schemeClr val="tx1"/>
                          </a:solidFill>
                        </a:rPr>
                        <a:t>※2</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昇給の仕組みの整備等</a:t>
                      </a:r>
                      <a:endParaRPr kumimoji="1" lang="en-US" altLang="ja-JP" b="0" dirty="0" smtClean="0">
                        <a:solidFill>
                          <a:schemeClr val="tx1"/>
                        </a:solidFill>
                      </a:endParaRPr>
                    </a:p>
                    <a:p>
                      <a:r>
                        <a:rPr kumimoji="1" lang="en-US" altLang="ja-JP" b="0" dirty="0" smtClean="0">
                          <a:solidFill>
                            <a:schemeClr val="tx1"/>
                          </a:solidFill>
                        </a:rPr>
                        <a:t>※</a:t>
                      </a:r>
                      <a:r>
                        <a:rPr kumimoji="1" lang="ja-JP" altLang="en-US" b="0" dirty="0" smtClean="0">
                          <a:solidFill>
                            <a:schemeClr val="tx1"/>
                          </a:solidFill>
                        </a:rPr>
                        <a:t>３</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改善後の賃金要件</a:t>
                      </a:r>
                      <a:r>
                        <a:rPr kumimoji="1" lang="en-US" altLang="ja-JP" b="0" dirty="0" smtClean="0">
                          <a:solidFill>
                            <a:schemeClr val="tx1"/>
                          </a:solidFill>
                        </a:rPr>
                        <a:t>(440</a:t>
                      </a:r>
                      <a:r>
                        <a:rPr kumimoji="1" lang="ja-JP" altLang="en-US" b="0" dirty="0" smtClean="0">
                          <a:solidFill>
                            <a:schemeClr val="tx1"/>
                          </a:solidFill>
                        </a:rPr>
                        <a:t>万円</a:t>
                      </a:r>
                      <a:r>
                        <a:rPr kumimoji="1" lang="en-US" altLang="ja-JP" b="0" dirty="0" smtClean="0">
                          <a:solidFill>
                            <a:schemeClr val="tx1"/>
                          </a:solidFill>
                        </a:rPr>
                        <a:t>1</a:t>
                      </a:r>
                      <a:r>
                        <a:rPr kumimoji="1" lang="ja-JP" altLang="en-US" b="0" dirty="0" smtClean="0">
                          <a:solidFill>
                            <a:schemeClr val="tx1"/>
                          </a:solidFill>
                        </a:rPr>
                        <a:t>人以上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介護福祉士等の配置要件</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1</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2</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b="0" dirty="0" smtClean="0">
                          <a:solidFill>
                            <a:schemeClr val="tx1"/>
                          </a:solidFill>
                        </a:rPr>
                        <a:t>区分ごとに</a:t>
                      </a:r>
                      <a:r>
                        <a:rPr kumimoji="1" lang="en-US" altLang="ja-JP" b="0" dirty="0" smtClean="0">
                          <a:solidFill>
                            <a:schemeClr val="tx1"/>
                          </a:solidFill>
                        </a:rPr>
                        <a:t>2</a:t>
                      </a:r>
                      <a:r>
                        <a:rPr kumimoji="1" lang="ja-JP" altLang="en-US" b="0" dirty="0" smtClean="0">
                          <a:solidFill>
                            <a:schemeClr val="tx1"/>
                          </a:solidFill>
                        </a:rPr>
                        <a:t>以上取組</a:t>
                      </a:r>
                      <a:r>
                        <a:rPr kumimoji="1" lang="en-US" altLang="ja-JP" b="0" dirty="0" smtClean="0">
                          <a:solidFill>
                            <a:schemeClr val="tx1"/>
                          </a:solidFill>
                        </a:rPr>
                        <a:t>(</a:t>
                      </a:r>
                      <a:r>
                        <a:rPr kumimoji="1" lang="ja-JP" altLang="en-US" b="0" dirty="0" smtClean="0">
                          <a:solidFill>
                            <a:schemeClr val="tx1"/>
                          </a:solidFill>
                        </a:rPr>
                        <a:t>生産性向上は</a:t>
                      </a:r>
                      <a:r>
                        <a:rPr kumimoji="1" lang="en-US" altLang="ja-JP" b="0" dirty="0" smtClean="0">
                          <a:solidFill>
                            <a:schemeClr val="tx1"/>
                          </a:solidFill>
                        </a:rPr>
                        <a:t>3</a:t>
                      </a:r>
                      <a:r>
                        <a:rPr kumimoji="1" lang="ja-JP" altLang="en-US" b="0" dirty="0" smtClean="0">
                          <a:solidFill>
                            <a:schemeClr val="tx1"/>
                          </a:solidFill>
                        </a:rPr>
                        <a:t>以上</a:t>
                      </a:r>
                      <a:r>
                        <a:rPr kumimoji="1" lang="en-US" altLang="ja-JP"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b="0" dirty="0" smtClean="0">
                          <a:solidFill>
                            <a:schemeClr val="tx1"/>
                          </a:solidFill>
                        </a:rPr>
                        <a:t>HP</a:t>
                      </a:r>
                      <a:r>
                        <a:rPr kumimoji="1" lang="ja-JP" altLang="en-US" b="0" dirty="0" smtClean="0">
                          <a:solidFill>
                            <a:schemeClr val="tx1"/>
                          </a:solidFill>
                        </a:rPr>
                        <a:t>掲載等を通じた見える化</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9467511"/>
                  </a:ext>
                </a:extLst>
              </a:tr>
              <a:tr h="370840">
                <a:tc>
                  <a:txBody>
                    <a:bodyPr/>
                    <a:lstStyle/>
                    <a:p>
                      <a:r>
                        <a:rPr kumimoji="1" lang="en-US" altLang="ja-JP" dirty="0" smtClean="0"/>
                        <a:t>(Ⅰ)</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ctr"/>
                      <a:r>
                        <a:rPr kumimoji="1" lang="ja-JP" altLang="en-US" b="0" dirty="0" smtClean="0">
                          <a:solidFill>
                            <a:schemeClr val="tx1"/>
                          </a:solidFill>
                        </a:rPr>
                        <a:t>〇 </a:t>
                      </a:r>
                      <a:endParaRPr kumimoji="1" lang="en-US" altLang="ja-JP" b="0" dirty="0" smtClean="0">
                        <a:solidFill>
                          <a:schemeClr val="tx1"/>
                        </a:solidFill>
                      </a:endParaRPr>
                    </a:p>
                    <a:p>
                      <a:pPr algn="l"/>
                      <a:r>
                        <a:rPr kumimoji="1" lang="en-US" altLang="ja-JP" b="0" dirty="0" smtClean="0">
                          <a:solidFill>
                            <a:schemeClr val="tx1"/>
                          </a:solidFill>
                        </a:rPr>
                        <a:t>R7.3</a:t>
                      </a:r>
                      <a:r>
                        <a:rPr kumimoji="1" lang="ja-JP" altLang="en-US" b="0" dirty="0" smtClean="0">
                          <a:solidFill>
                            <a:schemeClr val="tx1"/>
                          </a:solidFill>
                        </a:rPr>
                        <a:t>月時点で加算</a:t>
                      </a:r>
                      <a:r>
                        <a:rPr kumimoji="1" lang="en-US" altLang="ja-JP" b="0" dirty="0" smtClean="0">
                          <a:solidFill>
                            <a:schemeClr val="tx1"/>
                          </a:solidFill>
                        </a:rPr>
                        <a:t>Ⅴ(</a:t>
                      </a:r>
                      <a:r>
                        <a:rPr kumimoji="1" lang="en-US" altLang="ja-JP" sz="1600" b="0" dirty="0" smtClean="0">
                          <a:solidFill>
                            <a:schemeClr val="tx1"/>
                          </a:solidFill>
                        </a:rPr>
                        <a:t>1)(3)(5)(6)(8)(10)(11)(12)(14)</a:t>
                      </a:r>
                      <a:r>
                        <a:rPr kumimoji="1" lang="ja-JP" altLang="en-US" b="0" dirty="0" smtClean="0">
                          <a:solidFill>
                            <a:schemeClr val="tx1"/>
                          </a:solidFill>
                        </a:rPr>
                        <a:t>を算定していた事業所</a:t>
                      </a:r>
                      <a:endParaRPr kumimoji="1" lang="en-US" altLang="ja-JP" b="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7686146"/>
                  </a:ext>
                </a:extLst>
              </a:tr>
              <a:tr h="370840">
                <a:tc>
                  <a:txBody>
                    <a:bodyPr/>
                    <a:lstStyle/>
                    <a:p>
                      <a:r>
                        <a:rPr kumimoji="1" lang="en-US" altLang="ja-JP" dirty="0" smtClean="0"/>
                        <a:t>(Ⅱ)</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5686712"/>
                  </a:ext>
                </a:extLst>
              </a:tr>
              <a:tr h="370840">
                <a:tc>
                  <a:txBody>
                    <a:bodyPr/>
                    <a:lstStyle/>
                    <a:p>
                      <a:r>
                        <a:rPr kumimoji="1" lang="en-US" altLang="ja-JP" dirty="0" smtClean="0"/>
                        <a:t>(Ⅲ)</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401548"/>
                  </a:ext>
                </a:extLst>
              </a:tr>
              <a:tr h="370840">
                <a:tc>
                  <a:txBody>
                    <a:bodyPr/>
                    <a:lstStyle/>
                    <a:p>
                      <a:r>
                        <a:rPr kumimoji="1" lang="en-US" altLang="ja-JP" dirty="0" smtClean="0"/>
                        <a:t>(Ⅳ)</a:t>
                      </a:r>
                      <a:endParaRPr kumimoji="1" lang="ja-JP"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〇</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b="0" dirty="0" smtClean="0">
                          <a:solidFill>
                            <a:schemeClr val="tx1"/>
                          </a:solidFill>
                        </a:rPr>
                        <a:t>－</a:t>
                      </a: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547078"/>
                  </a:ext>
                </a:extLst>
              </a:tr>
            </a:tbl>
          </a:graphicData>
        </a:graphic>
      </p:graphicFrame>
      <p:sp>
        <p:nvSpPr>
          <p:cNvPr id="4" name="正方形/長方形 3"/>
          <p:cNvSpPr/>
          <p:nvPr/>
        </p:nvSpPr>
        <p:spPr>
          <a:xfrm>
            <a:off x="0" y="0"/>
            <a:ext cx="12192000" cy="6986528"/>
          </a:xfrm>
          <a:prstGeom prst="rect">
            <a:avLst/>
          </a:prstGeom>
        </p:spPr>
        <p:txBody>
          <a:bodyPr wrap="square">
            <a:spAutoFit/>
          </a:bodyPr>
          <a:lstStyle/>
          <a:p>
            <a:r>
              <a:rPr lang="en-US" altLang="ja-JP" sz="2000" dirty="0" smtClean="0"/>
              <a:t>【</a:t>
            </a:r>
            <a:r>
              <a:rPr lang="ja-JP" altLang="en-US" sz="2000" dirty="0" smtClean="0"/>
              <a:t>加算の要件</a:t>
            </a:r>
            <a:r>
              <a:rPr lang="en-US" altLang="ja-JP" sz="2000" dirty="0" smtClean="0"/>
              <a:t>】</a:t>
            </a:r>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800" dirty="0" smtClean="0"/>
          </a:p>
          <a:p>
            <a:pPr marL="357188" indent="-357188"/>
            <a:r>
              <a:rPr lang="en-US" altLang="ja-JP" sz="2000" dirty="0" smtClean="0"/>
              <a:t>※1</a:t>
            </a:r>
            <a:r>
              <a:rPr lang="ja-JP" altLang="en-US" sz="2000" dirty="0"/>
              <a:t>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任用の際における職位、職責、職務内容等に応じた任用等の要件（賃金に関するものを含む）を定めること」及び「職位、職責、職務内容等に応じた賃金体系（一時金等の臨時的に支払われるものを除く）について定めること」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年度当初から</a:t>
            </a:r>
            <a:r>
              <a:rPr lang="ja-JP" altLang="en-US" sz="2000" dirty="0"/>
              <a:t>キャリアパス要件</a:t>
            </a:r>
            <a:r>
              <a:rPr lang="en-US" altLang="ja-JP" sz="2000" dirty="0"/>
              <a:t>Ⅰ</a:t>
            </a:r>
            <a:r>
              <a:rPr lang="ja-JP" altLang="en-US" sz="2000" dirty="0"/>
              <a:t>を満たしたものと</a:t>
            </a:r>
            <a:r>
              <a:rPr lang="ja-JP" altLang="en-US" sz="2000" dirty="0" smtClean="0"/>
              <a:t>取り扱う。</a:t>
            </a:r>
            <a:r>
              <a:rPr lang="ja-JP" altLang="en-US" sz="2000" u="sng" dirty="0" smtClean="0"/>
              <a:t>当該</a:t>
            </a:r>
            <a:r>
              <a:rPr lang="ja-JP" altLang="en-US" sz="2000" u="sng" dirty="0"/>
              <a:t>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末までに当該定めの</a:t>
            </a:r>
            <a:r>
              <a:rPr lang="ja-JP" altLang="en-US" sz="2000" u="sng" dirty="0" smtClean="0"/>
              <a:t>整備</a:t>
            </a:r>
            <a:r>
              <a:rPr lang="ja-JP" altLang="en-US" sz="2000" u="sng" dirty="0"/>
              <a:t>を行い、実績報告書においてその旨を報告する</a:t>
            </a:r>
            <a:r>
              <a:rPr lang="ja-JP" altLang="en-US" sz="2000" u="sng" dirty="0" smtClean="0"/>
              <a:t>こと</a:t>
            </a:r>
            <a:r>
              <a:rPr lang="ja-JP" altLang="en-US" sz="2000" dirty="0" smtClean="0"/>
              <a:t>。</a:t>
            </a:r>
            <a:endParaRPr lang="en-US" altLang="ja-JP" sz="2000" dirty="0" smtClean="0"/>
          </a:p>
          <a:p>
            <a:pPr marL="357188" indent="-357188"/>
            <a:r>
              <a:rPr lang="en-US" altLang="ja-JP" sz="2000" dirty="0" smtClean="0"/>
              <a:t>※2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a:t>
            </a:r>
            <a:r>
              <a:rPr lang="ja-JP" altLang="en-US" sz="2000" dirty="0"/>
              <a:t>まで</a:t>
            </a:r>
            <a:r>
              <a:rPr lang="ja-JP" altLang="en-US" sz="2000" dirty="0" smtClean="0"/>
              <a:t>に資質向上のための計画</a:t>
            </a:r>
            <a:r>
              <a:rPr lang="ja-JP" altLang="en-US" sz="2000" dirty="0"/>
              <a:t>を策定し、研修の実施又は研修機会の確保を行う</a:t>
            </a:r>
            <a:r>
              <a:rPr lang="ja-JP" altLang="en-US" sz="2000" dirty="0" smtClean="0"/>
              <a:t>こ</a:t>
            </a:r>
            <a:r>
              <a:rPr lang="ja-JP" altLang="en-US" sz="2000" dirty="0"/>
              <a:t>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当初からキャリアパス要件</a:t>
            </a:r>
            <a:r>
              <a:rPr lang="en-US" altLang="ja-JP" sz="2000" dirty="0"/>
              <a:t>Ⅱ</a:t>
            </a:r>
            <a:r>
              <a:rPr lang="ja-JP" altLang="en-US" sz="2000" dirty="0"/>
              <a:t>を</a:t>
            </a:r>
            <a:r>
              <a:rPr lang="ja-JP" altLang="en-US" sz="2000" dirty="0" smtClean="0"/>
              <a:t>満たしたもの</a:t>
            </a:r>
            <a:r>
              <a:rPr lang="ja-JP" altLang="en-US" sz="2000" dirty="0"/>
              <a:t>と</a:t>
            </a:r>
            <a:r>
              <a:rPr lang="ja-JP" altLang="en-US" sz="2000" dirty="0" smtClean="0"/>
              <a:t>取り扱う。</a:t>
            </a:r>
            <a:r>
              <a:rPr lang="ja-JP" altLang="en-US" sz="2000" u="sng" dirty="0"/>
              <a:t>当該誓約をした</a:t>
            </a:r>
            <a:r>
              <a:rPr lang="ja-JP" altLang="en-US" sz="2000" u="sng" dirty="0" smtClean="0"/>
              <a:t>場合は</a:t>
            </a:r>
            <a:r>
              <a:rPr lang="ja-JP" altLang="en-US" sz="2000" u="sng" dirty="0"/>
              <a:t>、令和８年３月末までに当該計画の策定等を行い、実績報告書に</a:t>
            </a:r>
            <a:r>
              <a:rPr lang="ja-JP" altLang="en-US" sz="2000" u="sng" dirty="0" smtClean="0"/>
              <a:t>おいてその</a:t>
            </a:r>
            <a:r>
              <a:rPr lang="ja-JP" altLang="en-US" sz="2000" u="sng" dirty="0"/>
              <a:t>旨を報告する</a:t>
            </a:r>
            <a:r>
              <a:rPr lang="ja-JP" altLang="en-US" sz="2000" u="sng" dirty="0" smtClean="0"/>
              <a:t>こと。</a:t>
            </a:r>
            <a:endParaRPr lang="en-US" altLang="ja-JP" sz="2000" u="sng" dirty="0" smtClean="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7559612"/>
      </p:ext>
    </p:extLst>
  </p:cSld>
  <p:clrMapOvr>
    <a:masterClrMapping/>
  </p:clrMapOvr>
  <mc:AlternateContent xmlns:mc="http://schemas.openxmlformats.org/markup-compatibility/2006" xmlns:p14="http://schemas.microsoft.com/office/powerpoint/2010/main">
    <mc:Choice Requires="p14">
      <p:transition spd="slow" p14:dur="2000" advTm="57945"/>
    </mc:Choice>
    <mc:Fallback xmlns="">
      <p:transition spd="slow" advTm="57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33</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pPr marL="357188" indent="-357188"/>
            <a:r>
              <a:rPr lang="en-US" altLang="ja-JP" sz="2000" dirty="0" smtClean="0"/>
              <a:t>※3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a:t>
            </a:r>
            <a:r>
              <a:rPr lang="ja-JP" altLang="en-US" sz="2000" dirty="0"/>
              <a:t>末まで</a:t>
            </a:r>
            <a:r>
              <a:rPr lang="ja-JP" altLang="en-US" sz="2000" dirty="0" smtClean="0"/>
              <a:t>に経験若しくは資格等に応じて昇給する仕組み又は一定の基準に基づき定期に昇給を判定する仕組みの</a:t>
            </a:r>
            <a:r>
              <a:rPr lang="ja-JP" altLang="en-US" sz="2000" dirty="0"/>
              <a:t>整備を行うことを誓約した場合は、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a:t>
            </a:r>
            <a:r>
              <a:rPr lang="ja-JP" altLang="en-US" sz="2000" dirty="0" smtClean="0"/>
              <a:t>からキャリアパス</a:t>
            </a:r>
            <a:r>
              <a:rPr lang="ja-JP" altLang="en-US" sz="2000" dirty="0"/>
              <a:t>要件</a:t>
            </a:r>
            <a:r>
              <a:rPr lang="en-US" altLang="ja-JP" sz="2000" dirty="0"/>
              <a:t>Ⅲ</a:t>
            </a:r>
            <a:r>
              <a:rPr lang="ja-JP" altLang="en-US" sz="2000" dirty="0"/>
              <a:t>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末までに当該仕組みの</a:t>
            </a:r>
            <a:r>
              <a:rPr lang="ja-JP" altLang="en-US" sz="2000" u="sng" dirty="0" smtClean="0"/>
              <a:t>整備を</a:t>
            </a:r>
            <a:r>
              <a:rPr lang="ja-JP" altLang="en-US" sz="2000" u="sng" dirty="0"/>
              <a:t>行い、実績報告書においてその旨を報告すること</a:t>
            </a:r>
            <a:r>
              <a:rPr lang="ja-JP" altLang="en-US" sz="2000" u="sng" dirty="0" smtClean="0"/>
              <a:t>。</a:t>
            </a:r>
            <a:endParaRPr lang="en-US" altLang="ja-JP" sz="2000" u="sng" dirty="0" smtClean="0"/>
          </a:p>
          <a:p>
            <a:pPr marL="357188" indent="-357188"/>
            <a:r>
              <a:rPr lang="en-US" altLang="ja-JP" sz="2000" dirty="0" smtClean="0"/>
              <a:t>※4 </a:t>
            </a:r>
            <a:r>
              <a:rPr lang="ja-JP" altLang="en-US" sz="2000" dirty="0" smtClean="0"/>
              <a:t>令和</a:t>
            </a:r>
            <a:r>
              <a:rPr lang="en-US" altLang="ja-JP" sz="2000" dirty="0" smtClean="0"/>
              <a:t>8</a:t>
            </a:r>
            <a:r>
              <a:rPr lang="ja-JP" altLang="en-US" sz="2000" dirty="0" smtClean="0"/>
              <a:t>年</a:t>
            </a:r>
            <a:r>
              <a:rPr lang="en-US" altLang="ja-JP" sz="2000" dirty="0" smtClean="0"/>
              <a:t>3</a:t>
            </a:r>
            <a:r>
              <a:rPr lang="ja-JP" altLang="en-US" sz="2000" dirty="0" smtClean="0"/>
              <a:t>月末までに</a:t>
            </a:r>
            <a:r>
              <a:rPr lang="ja-JP" altLang="en-US" sz="2000" dirty="0"/>
              <a:t>職場環境等要件に係る取組を行うことを誓約した場合は、</a:t>
            </a:r>
            <a:r>
              <a:rPr lang="ja-JP" altLang="en-US" sz="2000" dirty="0" smtClean="0"/>
              <a:t>令和</a:t>
            </a:r>
            <a:r>
              <a:rPr lang="en-US" altLang="ja-JP" sz="2000" dirty="0" smtClean="0"/>
              <a:t>7</a:t>
            </a:r>
            <a:r>
              <a:rPr lang="ja-JP" altLang="en-US" sz="2000" dirty="0" smtClean="0"/>
              <a:t>年度</a:t>
            </a:r>
            <a:r>
              <a:rPr lang="ja-JP" altLang="en-US" sz="2000" dirty="0"/>
              <a:t>当初から職場環境等要件を満たしたものと</a:t>
            </a:r>
            <a:r>
              <a:rPr lang="ja-JP" altLang="en-US" sz="2000" dirty="0" smtClean="0"/>
              <a:t>取り扱う。</a:t>
            </a:r>
            <a:r>
              <a:rPr lang="ja-JP" altLang="en-US" sz="2000" u="sng" dirty="0"/>
              <a:t>当該誓約をした場合は、</a:t>
            </a:r>
            <a:r>
              <a:rPr lang="ja-JP" altLang="en-US" sz="2000" u="sng" dirty="0" smtClean="0"/>
              <a:t>令和</a:t>
            </a:r>
            <a:r>
              <a:rPr lang="en-US" altLang="ja-JP" sz="2000" u="sng" dirty="0" smtClean="0"/>
              <a:t>8</a:t>
            </a:r>
            <a:r>
              <a:rPr lang="ja-JP" altLang="en-US" sz="2000" u="sng" dirty="0" smtClean="0"/>
              <a:t>年</a:t>
            </a:r>
            <a:r>
              <a:rPr lang="en-US" altLang="ja-JP" sz="2000" u="sng" dirty="0" smtClean="0"/>
              <a:t>3</a:t>
            </a:r>
            <a:r>
              <a:rPr lang="ja-JP" altLang="en-US" sz="2000" u="sng" dirty="0" smtClean="0"/>
              <a:t>月</a:t>
            </a:r>
            <a:r>
              <a:rPr lang="ja-JP" altLang="en-US" sz="2000" u="sng" dirty="0"/>
              <a:t>末までに当該取組</a:t>
            </a:r>
            <a:r>
              <a:rPr lang="ja-JP" altLang="en-US" sz="2000" u="sng" dirty="0" smtClean="0"/>
              <a:t>を行い</a:t>
            </a:r>
            <a:r>
              <a:rPr lang="ja-JP" altLang="en-US" sz="2000" u="sng" dirty="0"/>
              <a:t>、実績報告書においてその旨を報告すること</a:t>
            </a:r>
            <a:r>
              <a:rPr lang="ja-JP" altLang="en-US" sz="2000" u="sng" dirty="0" smtClean="0"/>
              <a:t>。</a:t>
            </a:r>
            <a:r>
              <a:rPr lang="ja-JP" altLang="en-US" sz="2000" dirty="0"/>
              <a:t>また、介護人材確保・</a:t>
            </a:r>
            <a:r>
              <a:rPr lang="ja-JP" altLang="en-US" sz="2000" dirty="0" smtClean="0"/>
              <a:t>職場</a:t>
            </a:r>
            <a:r>
              <a:rPr lang="ja-JP" altLang="en-US" sz="2000" dirty="0"/>
              <a:t>環境改善等事業の申請を行った場合は、</a:t>
            </a:r>
            <a:r>
              <a:rPr lang="ja-JP" altLang="en-US" sz="2000" dirty="0" smtClean="0"/>
              <a:t>令和</a:t>
            </a:r>
            <a:r>
              <a:rPr lang="en-US" altLang="ja-JP" sz="2000" dirty="0" smtClean="0"/>
              <a:t>7</a:t>
            </a:r>
            <a:r>
              <a:rPr lang="ja-JP" altLang="en-US" sz="2000" dirty="0" smtClean="0"/>
              <a:t>年度</a:t>
            </a:r>
            <a:r>
              <a:rPr lang="ja-JP" altLang="en-US" sz="2000" dirty="0"/>
              <a:t>における職場環境</a:t>
            </a:r>
            <a:r>
              <a:rPr lang="ja-JP" altLang="en-US" sz="2000" dirty="0" smtClean="0"/>
              <a:t>等要件</a:t>
            </a:r>
            <a:r>
              <a:rPr lang="ja-JP" altLang="en-US" sz="2000" dirty="0"/>
              <a:t>に係る適用を猶予</a:t>
            </a:r>
            <a:r>
              <a:rPr lang="ja-JP" altLang="en-US" sz="2000" dirty="0" smtClean="0"/>
              <a:t>する。</a:t>
            </a:r>
            <a:endParaRPr lang="en-US" altLang="ja-JP" sz="2000" dirty="0" smtClean="0"/>
          </a:p>
          <a:p>
            <a:pPr marL="2514600" indent="-2514600"/>
            <a:endParaRPr lang="en-US" altLang="ja-JP" sz="500" dirty="0" smtClean="0"/>
          </a:p>
          <a:p>
            <a:pPr marL="2514600" indent="-2514600"/>
            <a:r>
              <a:rPr lang="en-US" altLang="ja-JP" sz="2000" dirty="0" smtClean="0"/>
              <a:t>【</a:t>
            </a:r>
            <a:r>
              <a:rPr lang="ja-JP" altLang="en-US" sz="2000" dirty="0" smtClean="0"/>
              <a:t>処遇改善計画書の</a:t>
            </a:r>
            <a:r>
              <a:rPr lang="ja-JP" altLang="en-US" sz="2000" spc="-100" dirty="0"/>
              <a:t>提出期限</a:t>
            </a:r>
            <a:r>
              <a:rPr lang="en-US" altLang="ja-JP" sz="2000" dirty="0" smtClean="0"/>
              <a:t>】…</a:t>
            </a:r>
            <a:r>
              <a:rPr lang="ja-JP" altLang="en-US" sz="2000" spc="-100" dirty="0" smtClean="0"/>
              <a:t>当該事業</a:t>
            </a:r>
            <a:r>
              <a:rPr lang="ja-JP" altLang="en-US" sz="2000" spc="-100" dirty="0"/>
              <a:t>年度</a:t>
            </a:r>
            <a:r>
              <a:rPr lang="ja-JP" altLang="en-US" sz="2000" spc="-100" dirty="0" smtClean="0"/>
              <a:t>においてはじめて処遇改善加を算定する月の前々月</a:t>
            </a:r>
            <a:r>
              <a:rPr lang="ja-JP" altLang="en-US" sz="2000" spc="-100" dirty="0"/>
              <a:t>の末日まで。</a:t>
            </a:r>
            <a:endParaRPr lang="en-US" altLang="ja-JP" sz="2000" spc="-100" dirty="0"/>
          </a:p>
          <a:p>
            <a:r>
              <a:rPr lang="en-US" altLang="ja-JP" sz="2000" dirty="0" smtClean="0"/>
              <a:t>【</a:t>
            </a:r>
            <a:r>
              <a:rPr lang="ja-JP" altLang="en-US" sz="2000" dirty="0"/>
              <a:t>実績報告の提出期限</a:t>
            </a:r>
            <a:r>
              <a:rPr lang="en-US" altLang="ja-JP" sz="2000" dirty="0" smtClean="0"/>
              <a:t>】…</a:t>
            </a:r>
            <a:r>
              <a:rPr lang="ja-JP" altLang="en-US" sz="2000" dirty="0" smtClean="0"/>
              <a:t>各事業</a:t>
            </a:r>
            <a:r>
              <a:rPr lang="ja-JP" altLang="en-US" sz="2000" dirty="0"/>
              <a:t>年度における最終の加算の支払いがあった月の翌々月の末日まで。</a:t>
            </a:r>
            <a:endParaRPr lang="en-US" altLang="ja-JP" sz="2000" dirty="0"/>
          </a:p>
          <a:p>
            <a:r>
              <a:rPr lang="en-US" altLang="ja-JP" sz="2000" dirty="0" smtClean="0"/>
              <a:t>【</a:t>
            </a:r>
            <a:r>
              <a:rPr lang="ja-JP" altLang="en-US" sz="2000" dirty="0"/>
              <a:t>変更届</a:t>
            </a:r>
            <a:r>
              <a:rPr lang="en-US" altLang="ja-JP" sz="2000" dirty="0"/>
              <a:t>】</a:t>
            </a:r>
          </a:p>
          <a:p>
            <a:pPr marL="357188" indent="-171450"/>
            <a:r>
              <a:rPr lang="ja-JP" altLang="en-US" sz="2000" dirty="0"/>
              <a:t>次の①～④のいずれかに該当する場合は、変更届を提出すること。</a:t>
            </a:r>
            <a:endParaRPr lang="en-US" altLang="ja-JP" sz="2000" dirty="0"/>
          </a:p>
          <a:p>
            <a:pPr marL="542925" indent="-185738"/>
            <a:r>
              <a:rPr lang="ja-JP" altLang="en-US" sz="2000" dirty="0"/>
              <a:t>① 会社法の規定による吸収合併、新設合併等により、処遇改善計画書の作成単位が変更となる場合。</a:t>
            </a:r>
          </a:p>
          <a:p>
            <a:pPr marL="542925" indent="-185738"/>
            <a:r>
              <a:rPr lang="ja-JP" altLang="en-US" sz="2000" dirty="0"/>
              <a:t>② 複数の介護サービス事業所等について一括して申請を行う事業者において、当該申請に関係する</a:t>
            </a:r>
            <a:r>
              <a:rPr lang="ja-JP" altLang="en-US" sz="2000" dirty="0" smtClean="0"/>
              <a:t>介護サービス</a:t>
            </a:r>
            <a:r>
              <a:rPr lang="ja-JP" altLang="en-US" sz="2000" dirty="0"/>
              <a:t>事業所等に増減（新規指定、廃止等の事由による。）があった場合。</a:t>
            </a:r>
            <a:endParaRPr lang="en-US" altLang="ja-JP" sz="2000" dirty="0"/>
          </a:p>
          <a:p>
            <a:pPr marL="542925" indent="-185738"/>
            <a:r>
              <a:rPr lang="ja-JP" altLang="en-US" sz="2000" dirty="0" smtClean="0"/>
              <a:t>③ </a:t>
            </a:r>
            <a:r>
              <a:rPr lang="ja-JP" altLang="en-US" sz="2000" dirty="0"/>
              <a:t>キャリアパス要件</a:t>
            </a:r>
            <a:r>
              <a:rPr lang="en-US" altLang="ja-JP" sz="2000" dirty="0"/>
              <a:t>Ⅰ</a:t>
            </a:r>
            <a:r>
              <a:rPr lang="ja-JP" altLang="en-US" sz="2000" dirty="0"/>
              <a:t>から</a:t>
            </a:r>
            <a:r>
              <a:rPr lang="en-US" altLang="ja-JP" sz="2000" dirty="0"/>
              <a:t>Ⅲ</a:t>
            </a:r>
            <a:r>
              <a:rPr lang="ja-JP" altLang="en-US" sz="2000" dirty="0" err="1"/>
              <a:t>までに</a:t>
            </a:r>
            <a:r>
              <a:rPr lang="ja-JP" altLang="en-US" sz="2000" dirty="0"/>
              <a:t>関する適合状況に変更（算定する処遇改善加算の区分に変更が生じる場合に限る。）があった場合。</a:t>
            </a:r>
            <a:endParaRPr lang="en-US" altLang="ja-JP" sz="2000" dirty="0"/>
          </a:p>
          <a:p>
            <a:pPr marL="542925" indent="-185738"/>
            <a:r>
              <a:rPr lang="ja-JP" altLang="en-US" sz="2000" dirty="0"/>
              <a:t>④ キャリアパス要件</a:t>
            </a:r>
            <a:r>
              <a:rPr lang="en-US" altLang="ja-JP" sz="2000" dirty="0"/>
              <a:t>Ⅴ</a:t>
            </a:r>
            <a:r>
              <a:rPr lang="ja-JP" altLang="en-US" sz="2000" dirty="0"/>
              <a:t>（介護福祉士等の配置要件）に関する適合状況に変更があり、算定する処遇改善加算の区分に変更が生じる場合</a:t>
            </a:r>
            <a:r>
              <a:rPr lang="ja-JP" altLang="en-US" sz="2000" dirty="0" smtClean="0"/>
              <a:t>。</a:t>
            </a:r>
            <a:endParaRPr lang="en-US" altLang="ja-JP" sz="2000" dirty="0" smtClean="0"/>
          </a:p>
          <a:p>
            <a:pPr marL="357188" indent="-171450"/>
            <a:r>
              <a:rPr lang="en-US" altLang="ja-JP" sz="2000" dirty="0" smtClean="0"/>
              <a:t>※ </a:t>
            </a:r>
            <a:r>
              <a:rPr lang="ja-JP" altLang="en-US" sz="2000" dirty="0" smtClean="0"/>
              <a:t>就業規則を改訂（介護</a:t>
            </a:r>
            <a:r>
              <a:rPr lang="ja-JP" altLang="en-US" sz="2000" dirty="0"/>
              <a:t>職員の処遇に関する内容に限る。）した場合は</a:t>
            </a:r>
            <a:r>
              <a:rPr lang="ja-JP" altLang="en-US" sz="2000" dirty="0" smtClean="0"/>
              <a:t>、実績</a:t>
            </a:r>
            <a:r>
              <a:rPr lang="ja-JP" altLang="en-US" sz="2000" dirty="0"/>
              <a:t>報告書を提出する際に</a:t>
            </a:r>
            <a:r>
              <a:rPr lang="ja-JP" altLang="en-US" sz="2000" dirty="0" smtClean="0"/>
              <a:t>、当該</a:t>
            </a:r>
            <a:r>
              <a:rPr lang="ja-JP" altLang="en-US" sz="2000" dirty="0"/>
              <a:t>改訂の概要を変更届出書に記載し</a:t>
            </a:r>
            <a:r>
              <a:rPr lang="ja-JP" altLang="en-US" sz="2000" dirty="0" smtClean="0"/>
              <a:t>、併せて提出</a:t>
            </a:r>
            <a:r>
              <a:rPr lang="ja-JP" altLang="en-US" sz="2000" dirty="0"/>
              <a:t>すること</a:t>
            </a:r>
            <a:r>
              <a:rPr lang="ja-JP" altLang="en-US" sz="2000" dirty="0" smtClean="0"/>
              <a:t>。</a:t>
            </a:r>
            <a:endParaRPr lang="en-US" altLang="ja-JP" sz="2000" dirty="0" smtClean="0"/>
          </a:p>
          <a:p>
            <a:pPr marL="357188" indent="-357188"/>
            <a:r>
              <a:rPr lang="en-US" altLang="ja-JP" sz="2000" dirty="0" smtClean="0"/>
              <a:t>【</a:t>
            </a:r>
            <a:r>
              <a:rPr lang="ja-JP" altLang="en-US" sz="2000" dirty="0" smtClean="0"/>
              <a:t>提出先</a:t>
            </a:r>
            <a:r>
              <a:rPr lang="en-US" altLang="ja-JP" sz="2000" dirty="0" smtClean="0"/>
              <a:t>】…</a:t>
            </a:r>
            <a:r>
              <a:rPr lang="ja-JP" altLang="en-US" sz="2000" dirty="0" smtClean="0"/>
              <a:t>菊陽町（当該地域密着型サービス事業所の指定を行う市町村）</a:t>
            </a:r>
            <a:endParaRPr lang="en-US" altLang="ja-JP"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0587249"/>
      </p:ext>
    </p:extLst>
  </p:cSld>
  <p:clrMapOvr>
    <a:masterClrMapping/>
  </p:clrMapOvr>
  <mc:AlternateContent xmlns:mc="http://schemas.openxmlformats.org/markup-compatibility/2006" xmlns:p14="http://schemas.microsoft.com/office/powerpoint/2010/main">
    <mc:Choice Requires="p14">
      <p:transition spd="slow" p14:dur="2000" advTm="86089"/>
    </mc:Choice>
    <mc:Fallback xmlns="">
      <p:transition spd="slow" advTm="8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smtClean="0"/>
              <a:t>小規模多機能型居宅介護</a:t>
            </a:r>
            <a:endParaRPr kumimoji="1" lang="ja-JP" altLang="en-US"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34</a:t>
            </a:fld>
            <a:endParaRPr kumimoji="1" lang="ja-JP" altLang="en-US" dirty="0"/>
          </a:p>
        </p:txBody>
      </p:sp>
    </p:spTree>
    <p:extLst>
      <p:ext uri="{BB962C8B-B14F-4D97-AF65-F5344CB8AC3E}">
        <p14:creationId xmlns:p14="http://schemas.microsoft.com/office/powerpoint/2010/main" val="900577626"/>
      </p:ext>
    </p:extLst>
  </p:cSld>
  <p:clrMapOvr>
    <a:masterClrMapping/>
  </p:clrMapOvr>
  <mc:AlternateContent xmlns:mc="http://schemas.openxmlformats.org/markup-compatibility/2006" xmlns:p14="http://schemas.microsoft.com/office/powerpoint/2010/main">
    <mc:Choice Requires="p14">
      <p:transition spd="slow" p14:dur="2000" advTm="3076"/>
    </mc:Choice>
    <mc:Fallback xmlns="">
      <p:transition spd="slow" advTm="307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370638"/>
            <a:ext cx="2743200" cy="365125"/>
          </a:xfrm>
        </p:spPr>
        <p:txBody>
          <a:bodyPr/>
          <a:lstStyle/>
          <a:p>
            <a:fld id="{41D9830F-53EB-46B6-9EC0-C4C68F82A889}" type="slidenum">
              <a:rPr kumimoji="1" lang="ja-JP" altLang="en-US" smtClean="0"/>
              <a:t>35</a:t>
            </a:fld>
            <a:endParaRPr kumimoji="1" lang="ja-JP" altLang="en-US"/>
          </a:p>
        </p:txBody>
      </p:sp>
      <p:sp>
        <p:nvSpPr>
          <p:cNvPr id="7" name="テキスト ボックス 6"/>
          <p:cNvSpPr txBox="1"/>
          <p:nvPr/>
        </p:nvSpPr>
        <p:spPr>
          <a:xfrm>
            <a:off x="1" y="468246"/>
            <a:ext cx="1543049" cy="400110"/>
          </a:xfrm>
          <a:prstGeom prst="rect">
            <a:avLst/>
          </a:prstGeom>
          <a:noFill/>
        </p:spPr>
        <p:txBody>
          <a:bodyPr wrap="square" rtlCol="0">
            <a:spAutoFit/>
          </a:bodyPr>
          <a:lstStyle/>
          <a:p>
            <a:r>
              <a:rPr lang="ja-JP" altLang="en-US" sz="2000" dirty="0" smtClean="0"/>
              <a:t>■人員基準</a:t>
            </a:r>
            <a:endParaRPr kumimoji="1" lang="ja-JP" altLang="en-US" sz="2000" dirty="0"/>
          </a:p>
        </p:txBody>
      </p:sp>
      <p:graphicFrame>
        <p:nvGraphicFramePr>
          <p:cNvPr id="12" name="表 11"/>
          <p:cNvGraphicFramePr>
            <a:graphicFrameLocks noGrp="1"/>
          </p:cNvGraphicFramePr>
          <p:nvPr>
            <p:extLst>
              <p:ext uri="{D42A27DB-BD31-4B8C-83A1-F6EECF244321}">
                <p14:modId xmlns:p14="http://schemas.microsoft.com/office/powerpoint/2010/main" val="2148526368"/>
              </p:ext>
            </p:extLst>
          </p:nvPr>
        </p:nvGraphicFramePr>
        <p:xfrm>
          <a:off x="128155" y="789321"/>
          <a:ext cx="11953009" cy="5987772"/>
        </p:xfrm>
        <a:graphic>
          <a:graphicData uri="http://schemas.openxmlformats.org/drawingml/2006/table">
            <a:tbl>
              <a:tblPr/>
              <a:tblGrid>
                <a:gridCol w="334046">
                  <a:extLst>
                    <a:ext uri="{9D8B030D-6E8A-4147-A177-3AD203B41FA5}">
                      <a16:colId xmlns:a16="http://schemas.microsoft.com/office/drawing/2014/main" val="1719511818"/>
                    </a:ext>
                  </a:extLst>
                </a:gridCol>
                <a:gridCol w="406664">
                  <a:extLst>
                    <a:ext uri="{9D8B030D-6E8A-4147-A177-3AD203B41FA5}">
                      <a16:colId xmlns:a16="http://schemas.microsoft.com/office/drawing/2014/main" val="349632017"/>
                    </a:ext>
                  </a:extLst>
                </a:gridCol>
                <a:gridCol w="11212299">
                  <a:extLst>
                    <a:ext uri="{9D8B030D-6E8A-4147-A177-3AD203B41FA5}">
                      <a16:colId xmlns:a16="http://schemas.microsoft.com/office/drawing/2014/main" val="1292270454"/>
                    </a:ext>
                  </a:extLst>
                </a:gridCol>
              </a:tblGrid>
              <a:tr h="303423">
                <a:tc rowSpan="4">
                  <a:txBody>
                    <a:bodyPr/>
                    <a:lstStyle/>
                    <a:p>
                      <a:pPr algn="ctr" fontAlgn="ct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代表者</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515" marR="5515" marT="5515" marB="0" vert="ea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①</a:t>
                      </a:r>
                    </a:p>
                  </a:txBody>
                  <a:tcPr marL="5515" marR="5515" marT="5515" marB="0">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原則として法人の代表者　</a:t>
                      </a:r>
                    </a:p>
                  </a:txBody>
                  <a:tcPr marL="5515" marR="5515" marT="551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887167878"/>
                  </a:ext>
                </a:extLst>
              </a:tr>
              <a:tr h="515732">
                <a:tc vMerge="1">
                  <a:txBody>
                    <a:bodyPr/>
                    <a:lstStyle/>
                    <a:p>
                      <a:endParaRPr kumimoji="1" lang="ja-JP" altLang="en-US"/>
                    </a:p>
                  </a:txBody>
                  <a:tcPr/>
                </a:tc>
                <a:tc vMerge="1">
                  <a:txBody>
                    <a:bodyPr/>
                    <a:lstStyle/>
                    <a:p>
                      <a:endParaRPr kumimoji="1" lang="ja-JP" altLang="en-US"/>
                    </a:p>
                  </a:txBody>
                  <a:tcPr/>
                </a:tc>
                <a:tc>
                  <a:txBody>
                    <a:bodyPr/>
                    <a:lstStyle/>
                    <a:p>
                      <a:pPr marL="271463" indent="-271463" algn="l" fontAlgn="ctr">
                        <a:lnSpc>
                          <a:spcPts val="2000"/>
                        </a:lnSpc>
                      </a:pPr>
                      <a:r>
                        <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法人の規模によって、それが合理的でないと判断される場合は、他の者（地域密着型サービス部門の責任者等）を代表者とすることができる。</a:t>
                      </a:r>
                    </a:p>
                  </a:txBody>
                  <a:tcPr marL="5515" marR="5515" marT="5515"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16616306"/>
                  </a:ext>
                </a:extLst>
              </a:tr>
              <a:tr h="1026188">
                <a:tc vMerge="1">
                  <a:txBody>
                    <a:bodyPr/>
                    <a:lstStyle/>
                    <a:p>
                      <a:endParaRPr kumimoji="1" lang="ja-JP" altLang="en-US"/>
                    </a:p>
                  </a:txBody>
                  <a:tcPr/>
                </a:tc>
                <a:tc>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②</a:t>
                      </a:r>
                    </a:p>
                  </a:txBody>
                  <a:tcPr marL="5515" marR="5515" marT="5515"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lnSpc>
                          <a:spcPts val="20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特別養護老人ホーム、老人デイサービスセンター、介護老人保健施設、介護医療院、指定小規模多機能型居宅介護事業所、指定認知症対応型共同生活介護事業所、指定複合型サービス事業所等の従業者、訪問介護員等として認知症である者の介護に従事した経験を有する者　又は　保健医療サービス若しくは福祉サービスの経営に携わった経験がある者。</a:t>
                      </a:r>
                    </a:p>
                  </a:txBody>
                  <a:tcPr marL="5515" marR="5515" marT="551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99723457"/>
                  </a:ext>
                </a:extLst>
              </a:tr>
              <a:tr h="1082499">
                <a:tc vMerge="1">
                  <a:txBody>
                    <a:bodyPr/>
                    <a:lstStyle/>
                    <a:p>
                      <a:endParaRPr kumimoji="1" lang="ja-JP" altLang="en-US"/>
                    </a:p>
                  </a:txBody>
                  <a:tcPr/>
                </a:tc>
                <a:tc>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③</a:t>
                      </a:r>
                    </a:p>
                  </a:txBody>
                  <a:tcPr marL="5515" marR="5515" marT="5515"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85738" indent="-185738" algn="l" fontAlgn="ctr">
                        <a:lnSpc>
                          <a:spcPts val="20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認知症対応型サービス事業開設者研修を修了している者。</a:t>
                      </a:r>
                      <a:b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代表者の変更</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の場合は、代表者変更時に上記</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研修が開催されていないことにより、当該代表者が研修を修了していない場合、代表者</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交代の</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半年後又は次回の研修日程のいずれか早い日までに研修を修了することで差し支えない。 </a:t>
                      </a:r>
                    </a:p>
                  </a:txBody>
                  <a:tcPr marL="5515" marR="5515" marT="551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879795"/>
                  </a:ext>
                </a:extLst>
              </a:tr>
              <a:tr h="303423">
                <a:tc rowSpan="5">
                  <a:txBody>
                    <a:bodyPr/>
                    <a:lstStyle/>
                    <a:p>
                      <a:pPr algn="ctr" fontAlgn="ct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管理者</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515" marR="5515" marT="5515" marB="0" vert="ea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①</a:t>
                      </a:r>
                    </a:p>
                  </a:txBody>
                  <a:tcPr marL="5515" marR="5515" marT="5515"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常勤・専従であること。（支障のない範囲で他の職務を兼務可）</a:t>
                      </a:r>
                    </a:p>
                  </a:txBody>
                  <a:tcPr marL="5515" marR="5515" marT="551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62010008"/>
                  </a:ext>
                </a:extLst>
              </a:tr>
              <a:tr h="303423">
                <a:tc vMerge="1">
                  <a:txBody>
                    <a:bodyPr/>
                    <a:lstStyle/>
                    <a:p>
                      <a:endParaRPr kumimoji="1" lang="ja-JP" altLang="en-US"/>
                    </a:p>
                  </a:txBody>
                  <a:tcPr/>
                </a:tc>
                <a:tc vMerge="1">
                  <a:txBody>
                    <a:bodyPr/>
                    <a:lstStyle/>
                    <a:p>
                      <a:endParaRPr kumimoji="1" lang="ja-JP" altLang="en-US"/>
                    </a:p>
                  </a:txBody>
                  <a:tcPr/>
                </a:tc>
                <a:tc>
                  <a:txBody>
                    <a:bodyPr/>
                    <a:lstStyle/>
                    <a:p>
                      <a:pPr marL="0" indent="0"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・当該事業所の従業者の職務</a:t>
                      </a:r>
                    </a:p>
                  </a:txBody>
                  <a:tcPr marL="66180" marR="5515" marT="5515"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94491219"/>
                  </a:ext>
                </a:extLst>
              </a:tr>
              <a:tr h="514528">
                <a:tc vMerge="1">
                  <a:txBody>
                    <a:bodyPr/>
                    <a:lstStyle/>
                    <a:p>
                      <a:endParaRPr kumimoji="1" lang="ja-JP" altLang="en-US"/>
                    </a:p>
                  </a:txBody>
                  <a:tcPr/>
                </a:tc>
                <a:tc vMerge="1">
                  <a:txBody>
                    <a:bodyPr/>
                    <a:lstStyle/>
                    <a:p>
                      <a:endParaRPr kumimoji="1" lang="ja-JP" altLang="en-US"/>
                    </a:p>
                  </a:txBody>
                  <a:tcPr/>
                </a:tc>
                <a:tc>
                  <a:txBody>
                    <a:bodyPr/>
                    <a:lstStyle/>
                    <a:p>
                      <a:pPr marL="271463" indent="-214313" algn="l" fontAlgn="ctr">
                        <a:lnSpc>
                          <a:spcPts val="20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・同一の事業者によって設置された他の事業所、施設等の管理者又は従業者（入所施設の看護・介護職員との兼務は不可）</a:t>
                      </a:r>
                    </a:p>
                  </a:txBody>
                  <a:tcPr marL="5515" marR="5515" marT="5515"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23268452"/>
                  </a:ext>
                </a:extLst>
              </a:tr>
              <a:tr h="770961">
                <a:tc vMerge="1">
                  <a:txBody>
                    <a:bodyPr/>
                    <a:lstStyle/>
                    <a:p>
                      <a:endParaRPr kumimoji="1" lang="ja-JP" altLang="en-US"/>
                    </a:p>
                  </a:txBody>
                  <a:tcPr/>
                </a:tc>
                <a:tc>
                  <a:txBody>
                    <a:bodyPr/>
                    <a:lstStyle/>
                    <a:p>
                      <a:pPr algn="ctr" fontAlgn="t"/>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②</a:t>
                      </a:r>
                    </a:p>
                  </a:txBody>
                  <a:tcPr marL="5515" marR="5515" marT="5515"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lnSpc>
                          <a:spcPts val="20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特別養護老人ホーム、老人デイサービスセンター、介護老人保健施設、介護医療院、指定小規模</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多機能型居宅</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介護事業所、指定認知症対応型共同生活介護事業所、指定複合型サービス事業所等の従業者若しくは訪問介護員等として、３年以上認知症である者の介護に従事した経験を有する者。</a:t>
                      </a:r>
                    </a:p>
                  </a:txBody>
                  <a:tcPr marL="5515" marR="5515" marT="551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6451810"/>
                  </a:ext>
                </a:extLst>
              </a:tr>
              <a:tr h="1146919">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③</a:t>
                      </a:r>
                    </a:p>
                  </a:txBody>
                  <a:tcPr marL="5515" marR="5515" marT="5515"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5738" indent="-185738" algn="l" fontAlgn="t">
                        <a:lnSpc>
                          <a:spcPts val="20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「認知症対応型サービス事業管理者研修」を修了している者</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marL="185738" indent="-185738" algn="l" fontAlgn="t">
                        <a:lnSpc>
                          <a:spcPts val="2000"/>
                        </a:lnSpc>
                      </a:pP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2000" b="0" i="0" u="none" strike="noStrike" baseline="0"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管理者</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の変更</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の場合は、</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管理者交代時</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の研修</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の開催状況等を踏まえ、新たに管理者を配置し、かつ、市町村からの推薦を</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受けて研修</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の申込を行い、当該管理者が研修を修了することが確実に見込まれる場合は当該管理者が研修を修了していない場合であっても差し支えない。</a:t>
                      </a:r>
                    </a:p>
                  </a:txBody>
                  <a:tcPr marL="5515" marR="5515" marT="5515" marB="0">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7551702"/>
                  </a:ext>
                </a:extLst>
              </a:tr>
            </a:tbl>
          </a:graphicData>
        </a:graphic>
      </p:graphicFrame>
      <p:sp>
        <p:nvSpPr>
          <p:cNvPr id="14" name="タイトル 1"/>
          <p:cNvSpPr txBox="1">
            <a:spLocks/>
          </p:cNvSpPr>
          <p:nvPr/>
        </p:nvSpPr>
        <p:spPr>
          <a:xfrm>
            <a:off x="1" y="0"/>
            <a:ext cx="12191999" cy="468246"/>
          </a:xfrm>
          <a:prstGeom prst="rect">
            <a:avLst/>
          </a:prstGeom>
          <a:solidFill>
            <a:schemeClr val="accent1">
              <a:lumMod val="20000"/>
              <a:lumOff val="80000"/>
            </a:schemeClr>
          </a:solidFill>
          <a:ln w="25400">
            <a:solidFill>
              <a:schemeClr val="tx1"/>
            </a:solidFill>
          </a:ln>
        </p:spPr>
        <p:txBody>
          <a:bodyPr anchor="ctr" anchorCtr="0">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１４　小規模多機能型居宅介護に</a:t>
            </a:r>
            <a:r>
              <a:rPr lang="ja-JP" altLang="en-US" sz="2400" b="1" dirty="0"/>
              <a:t>関する基準の概要</a:t>
            </a:r>
          </a:p>
        </p:txBody>
      </p:sp>
    </p:spTree>
    <p:extLst>
      <p:ext uri="{BB962C8B-B14F-4D97-AF65-F5344CB8AC3E}">
        <p14:creationId xmlns:p14="http://schemas.microsoft.com/office/powerpoint/2010/main" val="1488924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384925"/>
            <a:ext cx="2743200" cy="365125"/>
          </a:xfrm>
        </p:spPr>
        <p:txBody>
          <a:bodyPr/>
          <a:lstStyle/>
          <a:p>
            <a:fld id="{41D9830F-53EB-46B6-9EC0-C4C68F82A889}" type="slidenum">
              <a:rPr kumimoji="1" lang="ja-JP" altLang="en-US" smtClean="0"/>
              <a:t>36</a:t>
            </a:fld>
            <a:endParaRPr kumimoji="1"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126834763"/>
              </p:ext>
            </p:extLst>
          </p:nvPr>
        </p:nvGraphicFramePr>
        <p:xfrm>
          <a:off x="128588" y="35882"/>
          <a:ext cx="11944349" cy="6750681"/>
        </p:xfrm>
        <a:graphic>
          <a:graphicData uri="http://schemas.openxmlformats.org/drawingml/2006/table">
            <a:tbl>
              <a:tblPr/>
              <a:tblGrid>
                <a:gridCol w="389899">
                  <a:extLst>
                    <a:ext uri="{9D8B030D-6E8A-4147-A177-3AD203B41FA5}">
                      <a16:colId xmlns:a16="http://schemas.microsoft.com/office/drawing/2014/main" val="147093177"/>
                    </a:ext>
                  </a:extLst>
                </a:gridCol>
                <a:gridCol w="397306">
                  <a:extLst>
                    <a:ext uri="{9D8B030D-6E8A-4147-A177-3AD203B41FA5}">
                      <a16:colId xmlns:a16="http://schemas.microsoft.com/office/drawing/2014/main" val="1074242447"/>
                    </a:ext>
                  </a:extLst>
                </a:gridCol>
                <a:gridCol w="507255">
                  <a:extLst>
                    <a:ext uri="{9D8B030D-6E8A-4147-A177-3AD203B41FA5}">
                      <a16:colId xmlns:a16="http://schemas.microsoft.com/office/drawing/2014/main" val="3205056314"/>
                    </a:ext>
                  </a:extLst>
                </a:gridCol>
                <a:gridCol w="5618927">
                  <a:extLst>
                    <a:ext uri="{9D8B030D-6E8A-4147-A177-3AD203B41FA5}">
                      <a16:colId xmlns:a16="http://schemas.microsoft.com/office/drawing/2014/main" val="633267124"/>
                    </a:ext>
                  </a:extLst>
                </a:gridCol>
                <a:gridCol w="5030962">
                  <a:extLst>
                    <a:ext uri="{9D8B030D-6E8A-4147-A177-3AD203B41FA5}">
                      <a16:colId xmlns:a16="http://schemas.microsoft.com/office/drawing/2014/main" val="64148236"/>
                    </a:ext>
                  </a:extLst>
                </a:gridCol>
              </a:tblGrid>
              <a:tr h="309454">
                <a:tc rowSpan="13">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従業者</a:t>
                      </a:r>
                    </a:p>
                  </a:txBody>
                  <a:tcPr marL="9525" marR="9525" marT="9525" marB="0" vert="eaVert"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①</a:t>
                      </a:r>
                    </a:p>
                  </a:txBody>
                  <a:tcPr marL="9525" marR="9525" marT="9525" marB="0" vert="eaVert"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gridSpan="3">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日中</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59056393"/>
                  </a:ext>
                </a:extLst>
              </a:tr>
              <a:tr h="470720">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3">
                  <a:txBody>
                    <a:bodyPr/>
                    <a:lstStyle/>
                    <a:p>
                      <a:pPr algn="l" fontAlgn="ctr">
                        <a:lnSpc>
                          <a:spcPts val="22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・通い</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サービス：利用者</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数</a:t>
                      </a: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前年度の平均値</a:t>
                      </a: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が</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３又はその端数を増すごとに１</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以上（</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常勤換算</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147280239"/>
                  </a:ext>
                </a:extLst>
              </a:tr>
              <a:tr h="427393">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3">
                  <a:txBody>
                    <a:bodyPr/>
                    <a:lstStyle/>
                    <a:p>
                      <a:pPr algn="l" fontAlgn="ctr">
                        <a:lnSpc>
                          <a:spcPts val="2200"/>
                        </a:lnSpc>
                      </a:pP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・訪問サービス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：１</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以上（常勤換算）</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74080476"/>
                  </a:ext>
                </a:extLst>
              </a:tr>
              <a:tr h="437848">
                <a:tc vMerge="1">
                  <a:txBody>
                    <a:bodyPr/>
                    <a:lstStyle/>
                    <a:p>
                      <a:endParaRPr kumimoji="1" lang="ja-JP" altLang="en-US"/>
                    </a:p>
                  </a:txBody>
                  <a:tcPr/>
                </a:tc>
                <a:tc>
                  <a:txBody>
                    <a:bodyPr/>
                    <a:lstStyle/>
                    <a:p>
                      <a:pPr algn="ctr"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3">
                  <a:txBody>
                    <a:bodyPr/>
                    <a:lstStyle/>
                    <a:p>
                      <a:pPr algn="l" fontAlgn="ct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日中</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勤務している従業者全体で、通いサービス及び訪問サービスを行うこととなる。</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845664563"/>
                  </a:ext>
                </a:extLst>
              </a:tr>
              <a:tr h="273320">
                <a:tc vMerge="1">
                  <a:txBody>
                    <a:bodyPr/>
                    <a:lstStyle/>
                    <a:p>
                      <a:endParaRPr kumimoji="1" lang="ja-JP" altLang="en-US"/>
                    </a:p>
                  </a:txBody>
                  <a:tcPr/>
                </a:tc>
                <a:tc>
                  <a:txBody>
                    <a:bodyPr/>
                    <a:lstStyle/>
                    <a:p>
                      <a:pPr algn="ctr"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②</a:t>
                      </a:r>
                    </a:p>
                  </a:txBody>
                  <a:tcPr marL="9525" marR="9525" marT="9525" marB="0" vert="eaVert"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夜間・深夜</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25266442"/>
                  </a:ext>
                </a:extLst>
              </a:tr>
              <a:tr h="441964">
                <a:tc vMerge="1">
                  <a:txBody>
                    <a:bodyPr/>
                    <a:lstStyle/>
                    <a:p>
                      <a:endParaRPr kumimoji="1" lang="ja-JP" altLang="en-US"/>
                    </a:p>
                  </a:txBody>
                  <a:tcPr/>
                </a:tc>
                <a:tc>
                  <a:txBody>
                    <a:bodyPr/>
                    <a:lstStyle/>
                    <a:p>
                      <a:pPr algn="ctr"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3">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・夜間及び深夜の勤務に当たる者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：１</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以上</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87837269"/>
                  </a:ext>
                </a:extLst>
              </a:tr>
              <a:tr h="390514">
                <a:tc vMerge="1">
                  <a:txBody>
                    <a:bodyPr/>
                    <a:lstStyle/>
                    <a:p>
                      <a:endParaRPr kumimoji="1" lang="ja-JP" altLang="en-US"/>
                    </a:p>
                  </a:txBody>
                  <a:tcPr/>
                </a:tc>
                <a:tc>
                  <a:txBody>
                    <a:bodyPr/>
                    <a:lstStyle/>
                    <a:p>
                      <a:pPr algn="ctr"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3">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・宿直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：必要</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な数以上</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66091703"/>
                  </a:ext>
                </a:extLst>
              </a:tr>
              <a:tr h="0">
                <a:tc vMerge="1">
                  <a:txBody>
                    <a:bodyPr/>
                    <a:lstStyle/>
                    <a:p>
                      <a:endParaRPr kumimoji="1" lang="ja-JP" altLang="en-US"/>
                    </a:p>
                  </a:txBody>
                  <a:tcPr/>
                </a:tc>
                <a:tc>
                  <a:txBody>
                    <a:bodyPr/>
                    <a:lstStyle/>
                    <a:p>
                      <a:pPr algn="ctr" fontAlgn="ct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vert="eaVert" anchor="ctr">
                    <a:lnL w="6350" cap="flat" cmpd="sng" algn="ctr">
                      <a:solidFill>
                        <a:srgbClr val="000000"/>
                      </a:solidFill>
                      <a:prstDash val="solid"/>
                      <a:round/>
                      <a:headEnd type="none" w="med" len="med"/>
                      <a:tailEnd type="none" w="med" len="med"/>
                    </a:lnL>
                    <a:lnR>
                      <a:noFill/>
                    </a:lnR>
                    <a:lnT>
                      <a:noFill/>
                    </a:lnT>
                    <a:lnB>
                      <a:noFill/>
                    </a:lnB>
                  </a:tcPr>
                </a:tc>
                <a:tc rowSpan="2" gridSpan="3">
                  <a:txBody>
                    <a:bodyPr/>
                    <a:lstStyle/>
                    <a:p>
                      <a:pPr marL="185738" indent="-185738" algn="l" fontAlgn="ctr">
                        <a:lnSpc>
                          <a:spcPts val="2400"/>
                        </a:lnSpc>
                      </a:pP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宿泊サービスの利用者がいない場合で、夜間・深夜の時間帯を通して訪問サービス提供に必要な連絡体制を整備しているときは、夜間・深夜勤務並びに宿直勤務に当たる従業者を置かないことができる。</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0"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tc rowSpan="2" hMerge="1">
                  <a:txBody>
                    <a:bodyPr/>
                    <a:lstStyle/>
                    <a:p>
                      <a:endParaRPr kumimoji="1" lang="ja-JP" altLang="en-US"/>
                    </a:p>
                  </a:txBody>
                  <a:tcPr/>
                </a:tc>
                <a:tc rowSpan="2" hMerge="1">
                  <a:txBody>
                    <a:bodyPr/>
                    <a:lstStyle/>
                    <a:p>
                      <a:endParaRPr kumimoji="1" lang="ja-JP" altLang="en-US"/>
                    </a:p>
                  </a:txBody>
                  <a:tcPr/>
                </a:tc>
                <a:extLst>
                  <a:ext uri="{0D108BD9-81ED-4DB2-BD59-A6C34878D82A}">
                    <a16:rowId xmlns:a16="http://schemas.microsoft.com/office/drawing/2014/main" val="3345260248"/>
                  </a:ext>
                </a:extLst>
              </a:tr>
              <a:tr h="728432">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a:noFill/>
                    </a:lnR>
                    <a:lnT>
                      <a:noFill/>
                    </a:lnT>
                    <a:lnB>
                      <a:noFill/>
                    </a:lnB>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2513055207"/>
                  </a:ext>
                </a:extLst>
              </a:tr>
              <a:tr h="224808">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a:noFill/>
                    </a:lnR>
                    <a:lnT>
                      <a:noFill/>
                    </a:lnT>
                    <a:lnB>
                      <a:noFill/>
                    </a:lnB>
                  </a:tcPr>
                </a:tc>
                <a:tc rowSpan="2" gridSpan="3">
                  <a:txBody>
                    <a:bodyPr/>
                    <a:lstStyle/>
                    <a:p>
                      <a:pPr marL="185738" indent="-185738" algn="l" fontAlgn="ctr">
                        <a:lnSpc>
                          <a:spcPts val="2400"/>
                        </a:lnSpc>
                      </a:pP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宿直は、</a:t>
                      </a:r>
                      <a:r>
                        <a:rPr kumimoji="1" lang="ja-JP" altLang="en-US" sz="1800" b="0" i="0" u="none" strike="noStrike" kern="1200" baseline="0" dirty="0" smtClean="0">
                          <a:solidFill>
                            <a:schemeClr val="tx1"/>
                          </a:solidFill>
                          <a:latin typeface="+mn-lt"/>
                          <a:ea typeface="+mn-ea"/>
                          <a:cs typeface="+mn-cs"/>
                        </a:rPr>
                        <a:t>連絡を受けた後、事業所から登録者宅へ訪問するのと同程度の対応ができるなど、</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随時</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の訪問サービスに支障がない体制が整備されていれば、事業所内で宿直する必要はない。</a:t>
                      </a:r>
                    </a:p>
                  </a:txBody>
                  <a:tcPr marL="114300" marR="9525" marT="9525" marB="0" anchor="ctr">
                    <a:lnL>
                      <a:noFill/>
                    </a:lnL>
                    <a:lnR w="12700" cap="flat" cmpd="sng" algn="ctr">
                      <a:solidFill>
                        <a:schemeClr val="tx1"/>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rowSpan="2" hMerge="1">
                  <a:txBody>
                    <a:bodyPr/>
                    <a:lstStyle/>
                    <a:p>
                      <a:endParaRPr kumimoji="1" lang="ja-JP" altLang="en-US"/>
                    </a:p>
                  </a:txBody>
                  <a:tcPr/>
                </a:tc>
                <a:extLst>
                  <a:ext uri="{0D108BD9-81ED-4DB2-BD59-A6C34878D82A}">
                    <a16:rowId xmlns:a16="http://schemas.microsoft.com/office/drawing/2014/main" val="2502665640"/>
                  </a:ext>
                </a:extLst>
              </a:tr>
              <a:tr h="313551">
                <a:tc vMerge="1">
                  <a:txBody>
                    <a:bodyPr/>
                    <a:lstStyle/>
                    <a:p>
                      <a:endParaRPr kumimoji="1" lang="ja-JP" altLang="en-US"/>
                    </a:p>
                  </a:txBody>
                  <a:tcPr/>
                </a:tc>
                <a:tc>
                  <a:txBody>
                    <a:bodyPr/>
                    <a:lstStyle/>
                    <a:p>
                      <a:pPr algn="ctr"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vert="eaVert"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2726931880"/>
                  </a:ext>
                </a:extLst>
              </a:tr>
              <a:tr h="449164">
                <a:tc vMerge="1">
                  <a:txBody>
                    <a:bodyPr/>
                    <a:lstStyle/>
                    <a:p>
                      <a:endParaRPr kumimoji="1" lang="ja-JP" altLang="en-US"/>
                    </a:p>
                  </a:txBody>
                  <a:tcPr/>
                </a:tc>
                <a:tc>
                  <a:txBody>
                    <a:bodyPr/>
                    <a:lstStyle/>
                    <a:p>
                      <a:pPr algn="ctr"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③</a:t>
                      </a:r>
                    </a:p>
                  </a:txBody>
                  <a:tcPr marL="9525" marR="9525" marT="9525" marB="0" vert="eaVert"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従業者のうち１人以上は常勤。</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469585572"/>
                  </a:ext>
                </a:extLst>
              </a:tr>
              <a:tr h="437378">
                <a:tc vMerge="1">
                  <a:txBody>
                    <a:bodyPr/>
                    <a:lstStyle/>
                    <a:p>
                      <a:endParaRPr kumimoji="1" lang="ja-JP" altLang="en-US"/>
                    </a:p>
                  </a:txBody>
                  <a:tcPr/>
                </a:tc>
                <a:tc>
                  <a:txBody>
                    <a:bodyPr/>
                    <a:lstStyle/>
                    <a:p>
                      <a:pPr algn="ctr" fontAlgn="ctr"/>
                      <a:r>
                        <a:rPr lang="ja-JP" altLang="en-US" sz="2000" b="0" i="0" u="none" strike="noStrike">
                          <a:solidFill>
                            <a:srgbClr val="000000"/>
                          </a:solidFill>
                          <a:effectLst/>
                          <a:latin typeface="游ゴシック" panose="020B0400000000000000" pitchFamily="50" charset="-128"/>
                          <a:ea typeface="游ゴシック" panose="020B0400000000000000" pitchFamily="50" charset="-128"/>
                        </a:rPr>
                        <a:t>④</a:t>
                      </a:r>
                    </a:p>
                  </a:txBody>
                  <a:tcPr marL="9525" marR="9525" marT="9525" marB="0" vert="eaVert"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gridSpan="3">
                  <a:txBody>
                    <a:bodyPr/>
                    <a:lstStyle/>
                    <a:p>
                      <a:pPr algn="l" fontAlgn="ct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従業者のうち、１</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以上（常勤要件なし）の</a:t>
                      </a:r>
                      <a:r>
                        <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rPr>
                        <a:t>者は、看護師又は准看護師。</a:t>
                      </a:r>
                    </a:p>
                  </a:txBody>
                  <a:tcPr marL="9525" marR="9525" marT="9525" marB="0" anchor="ctr">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751060522"/>
                  </a:ext>
                </a:extLst>
              </a:tr>
              <a:tr h="1335935">
                <a:tc gridSpan="3">
                  <a:txBody>
                    <a:bodyPr/>
                    <a:lstStyle/>
                    <a:p>
                      <a:pPr algn="l" fontAlgn="ctr"/>
                      <a:r>
                        <a:rPr lang="zh-TW" altLang="en-US" sz="2000" b="0" i="0" u="none" strike="noStrike" dirty="0">
                          <a:solidFill>
                            <a:srgbClr val="000000"/>
                          </a:solidFill>
                          <a:effectLst/>
                          <a:latin typeface="游ゴシック" panose="020B0400000000000000" pitchFamily="50" charset="-128"/>
                          <a:ea typeface="游ゴシック" panose="020B0400000000000000" pitchFamily="50" charset="-128"/>
                        </a:rPr>
                        <a:t>介護支援専門員</a:t>
                      </a:r>
                    </a:p>
                  </a:txBody>
                  <a:tcPr marL="108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pPr marL="0" indent="0" algn="l" fontAlgn="ct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indent="0" algn="l" fontAlgn="ctr"/>
                      <a:r>
                        <a:rPr lang="ja-JP" altLang="en-US" sz="2000" b="0" i="0" u="none" strike="noStrike" dirty="0" smtClean="0">
                          <a:solidFill>
                            <a:srgbClr val="000000"/>
                          </a:solidFill>
                          <a:effectLst/>
                          <a:latin typeface="游ゴシック" panose="020B0400000000000000" pitchFamily="50" charset="-128"/>
                          <a:ea typeface="+mn-ea"/>
                        </a:rPr>
                        <a:t>・「小規模多機能型サービス等計画作成担当者研修」を修了していること。</a:t>
                      </a:r>
                      <a:endParaRPr lang="en-US" altLang="ja-JP" sz="2000" b="0" i="0" u="none" strike="noStrike" dirty="0" smtClean="0">
                        <a:solidFill>
                          <a:srgbClr val="000000"/>
                        </a:solidFill>
                        <a:effectLst/>
                        <a:latin typeface="游ゴシック" panose="020B0400000000000000" pitchFamily="50" charset="-128"/>
                        <a:ea typeface="+mn-ea"/>
                      </a:endParaRPr>
                    </a:p>
                    <a:p>
                      <a:pPr algn="l" fontAlgn="ctr"/>
                      <a:r>
                        <a:rPr lang="ja-JP" altLang="en-US" sz="2000" b="0" i="0" u="none" strike="noStrike" dirty="0" smtClean="0">
                          <a:solidFill>
                            <a:srgbClr val="000000"/>
                          </a:solidFill>
                          <a:effectLst/>
                          <a:latin typeface="游ゴシック" panose="020B0400000000000000" pitchFamily="50" charset="-128"/>
                          <a:ea typeface="+mn-ea"/>
                        </a:rPr>
                        <a:t>・ 専従であること。非常勤でも可。</a:t>
                      </a:r>
                      <a:endParaRPr lang="en-US" altLang="ja-JP" sz="2000" b="0" i="0" u="none" strike="noStrike" dirty="0" smtClean="0">
                        <a:solidFill>
                          <a:srgbClr val="000000"/>
                        </a:solidFill>
                        <a:effectLst/>
                        <a:latin typeface="游ゴシック" panose="020B0400000000000000" pitchFamily="50" charset="-128"/>
                        <a:ea typeface="+mn-ea"/>
                      </a:endParaRPr>
                    </a:p>
                    <a:p>
                      <a:pPr algn="l" fontAlgn="ctr"/>
                      <a:r>
                        <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rPr>
                        <a:t>※ </a:t>
                      </a: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支障が無ければ、当該事業所の他の職種又は併設施設（認知症グループホーム、地域密着</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　型特定施設、地域密着型介護老人福祉施設、介護老人福祉施設、老人保健施設又は介護医</a:t>
                      </a:r>
                      <a:endParaRPr lang="en-US" altLang="ja-JP" sz="2000" b="0" i="0" u="none" strike="noStrike" dirty="0" smtClean="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2000" b="0" i="0" u="none" strike="noStrike" dirty="0" smtClean="0">
                          <a:solidFill>
                            <a:srgbClr val="000000"/>
                          </a:solidFill>
                          <a:effectLst/>
                          <a:latin typeface="游ゴシック" panose="020B0400000000000000" pitchFamily="50" charset="-128"/>
                          <a:ea typeface="游ゴシック" panose="020B0400000000000000" pitchFamily="50" charset="-128"/>
                        </a:rPr>
                        <a:t>　療院）の職務と兼務可。</a:t>
                      </a:r>
                      <a:endParaRPr lang="ja-JP" altLang="en-US"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59756279"/>
                  </a:ext>
                </a:extLst>
              </a:tr>
            </a:tbl>
          </a:graphicData>
        </a:graphic>
      </p:graphicFrame>
    </p:spTree>
    <p:extLst>
      <p:ext uri="{BB962C8B-B14F-4D97-AF65-F5344CB8AC3E}">
        <p14:creationId xmlns:p14="http://schemas.microsoft.com/office/powerpoint/2010/main" val="408693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37</a:t>
            </a:fld>
            <a:endParaRPr kumimoji="1" lang="ja-JP" altLang="en-US"/>
          </a:p>
        </p:txBody>
      </p:sp>
      <p:sp>
        <p:nvSpPr>
          <p:cNvPr id="3" name="正方形/長方形 2"/>
          <p:cNvSpPr/>
          <p:nvPr/>
        </p:nvSpPr>
        <p:spPr>
          <a:xfrm>
            <a:off x="0" y="233988"/>
            <a:ext cx="12192000" cy="6740307"/>
          </a:xfrm>
          <a:prstGeom prst="rect">
            <a:avLst/>
          </a:prstGeom>
        </p:spPr>
        <p:txBody>
          <a:bodyPr wrap="square">
            <a:spAutoFit/>
          </a:bodyPr>
          <a:lstStyle/>
          <a:p>
            <a:pPr marL="623888"/>
            <a:endParaRPr lang="en-US" altLang="ja-JP" dirty="0"/>
          </a:p>
          <a:p>
            <a:endParaRPr lang="en-US" altLang="ja-JP" dirty="0">
              <a:solidFill>
                <a:srgbClr val="000000"/>
              </a:solidFill>
              <a:latin typeface="ＭＳ 明朝" panose="02020609040205080304" pitchFamily="17" charset="-128"/>
              <a:ea typeface="ＭＳ 明朝" panose="02020609040205080304" pitchFamily="17" charset="-128"/>
            </a:endParaRPr>
          </a:p>
          <a:p>
            <a:endParaRPr lang="en-US" altLang="ja-JP" b="1" dirty="0" smtClean="0"/>
          </a:p>
          <a:p>
            <a:endParaRPr lang="en-US" altLang="ja-JP" b="1" dirty="0"/>
          </a:p>
          <a:p>
            <a:endParaRPr lang="en-US" altLang="ja-JP" b="1" dirty="0" smtClean="0"/>
          </a:p>
          <a:p>
            <a:endParaRPr lang="en-US" altLang="ja-JP" b="1" dirty="0"/>
          </a:p>
          <a:p>
            <a:endParaRPr lang="en-US" altLang="ja-JP" b="1" dirty="0" smtClean="0"/>
          </a:p>
          <a:p>
            <a:endParaRPr lang="en-US" altLang="ja-JP" b="1" dirty="0"/>
          </a:p>
          <a:p>
            <a:endParaRPr lang="en-US" altLang="ja-JP" b="1" dirty="0" smtClean="0"/>
          </a:p>
          <a:p>
            <a:endParaRPr lang="en-US" altLang="ja-JP" b="1" dirty="0" smtClean="0"/>
          </a:p>
          <a:p>
            <a:endParaRPr lang="en-US" altLang="ja-JP" b="1" dirty="0"/>
          </a:p>
          <a:p>
            <a:endParaRPr lang="en-US" altLang="ja-JP" b="1" dirty="0" smtClean="0"/>
          </a:p>
          <a:p>
            <a:endParaRPr lang="en-US" altLang="ja-JP" b="1" dirty="0"/>
          </a:p>
          <a:p>
            <a:endParaRPr lang="en-US" altLang="ja-JP" b="1" dirty="0" smtClean="0"/>
          </a:p>
          <a:p>
            <a:endParaRPr lang="en-US" altLang="ja-JP" b="1" dirty="0" smtClean="0"/>
          </a:p>
          <a:p>
            <a:endParaRPr lang="en-US" altLang="ja-JP" b="1" dirty="0"/>
          </a:p>
          <a:p>
            <a:endParaRPr lang="en-US" altLang="ja-JP" b="1" dirty="0" smtClean="0"/>
          </a:p>
          <a:p>
            <a:endParaRPr lang="en-US" altLang="ja-JP" b="1" dirty="0" smtClean="0"/>
          </a:p>
          <a:p>
            <a:endParaRPr lang="en-US" altLang="ja-JP" b="1" dirty="0"/>
          </a:p>
          <a:p>
            <a:endParaRPr lang="en-US" altLang="ja-JP" b="1" dirty="0" smtClean="0"/>
          </a:p>
          <a:p>
            <a:endParaRPr lang="en-US" altLang="ja-JP" b="1" dirty="0"/>
          </a:p>
          <a:p>
            <a:endParaRPr lang="en-US" altLang="ja-JP" b="1" dirty="0" smtClean="0"/>
          </a:p>
          <a:p>
            <a:endParaRPr lang="en-US" altLang="ja-JP" b="1" dirty="0"/>
          </a:p>
          <a:p>
            <a:endParaRPr lang="ja-JP" altLang="en-US" dirty="0"/>
          </a:p>
        </p:txBody>
      </p:sp>
      <p:graphicFrame>
        <p:nvGraphicFramePr>
          <p:cNvPr id="5" name="表 4"/>
          <p:cNvGraphicFramePr>
            <a:graphicFrameLocks noGrp="1"/>
          </p:cNvGraphicFramePr>
          <p:nvPr>
            <p:extLst>
              <p:ext uri="{D42A27DB-BD31-4B8C-83A1-F6EECF244321}">
                <p14:modId xmlns:p14="http://schemas.microsoft.com/office/powerpoint/2010/main" val="3373324541"/>
              </p:ext>
            </p:extLst>
          </p:nvPr>
        </p:nvGraphicFramePr>
        <p:xfrm>
          <a:off x="145257" y="209809"/>
          <a:ext cx="11901489" cy="6035040"/>
        </p:xfrm>
        <a:graphic>
          <a:graphicData uri="http://schemas.openxmlformats.org/drawingml/2006/table">
            <a:tbl>
              <a:tblPr firstRow="1" bandRow="1">
                <a:tableStyleId>{5C22544A-7EE6-4342-B048-85BDC9FD1C3A}</a:tableStyleId>
              </a:tblPr>
              <a:tblGrid>
                <a:gridCol w="1312068">
                  <a:extLst>
                    <a:ext uri="{9D8B030D-6E8A-4147-A177-3AD203B41FA5}">
                      <a16:colId xmlns:a16="http://schemas.microsoft.com/office/drawing/2014/main" val="3619325309"/>
                    </a:ext>
                  </a:extLst>
                </a:gridCol>
                <a:gridCol w="5029200">
                  <a:extLst>
                    <a:ext uri="{9D8B030D-6E8A-4147-A177-3AD203B41FA5}">
                      <a16:colId xmlns:a16="http://schemas.microsoft.com/office/drawing/2014/main" val="3059815503"/>
                    </a:ext>
                  </a:extLst>
                </a:gridCol>
                <a:gridCol w="5560221">
                  <a:extLst>
                    <a:ext uri="{9D8B030D-6E8A-4147-A177-3AD203B41FA5}">
                      <a16:colId xmlns:a16="http://schemas.microsoft.com/office/drawing/2014/main" val="2208472681"/>
                    </a:ext>
                  </a:extLst>
                </a:gridCol>
              </a:tblGrid>
              <a:tr h="330518">
                <a:tc gridSpan="3">
                  <a:txBody>
                    <a:bodyPr/>
                    <a:lstStyle/>
                    <a:p>
                      <a:r>
                        <a:rPr lang="ja-JP" altLang="en-US" sz="2000" b="0" dirty="0" smtClean="0">
                          <a:solidFill>
                            <a:schemeClr val="tx1"/>
                          </a:solidFill>
                        </a:rPr>
                        <a:t>併設事業所等の職務に従事することができる場合</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3713759"/>
                  </a:ext>
                </a:extLst>
              </a:tr>
              <a:tr h="1514917">
                <a:tc>
                  <a:txBody>
                    <a:bodyPr/>
                    <a:lstStyle/>
                    <a:p>
                      <a:pPr algn="ctr"/>
                      <a:r>
                        <a:rPr kumimoji="1" lang="ja-JP" altLang="en-US" sz="2000" dirty="0" smtClean="0"/>
                        <a:t>介護職員</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0" i="0" dirty="0" smtClean="0">
                          <a:solidFill>
                            <a:schemeClr val="tx1"/>
                          </a:solidFill>
                          <a:effectLst/>
                        </a:rPr>
                        <a:t>当該指定小規模多機能型居宅介護事業所に</a:t>
                      </a:r>
                      <a:endParaRPr lang="en-US" altLang="ja-JP" sz="2000" b="0" i="0" dirty="0" smtClean="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0" i="0" dirty="0" smtClean="0">
                          <a:solidFill>
                            <a:schemeClr val="tx1"/>
                          </a:solidFill>
                          <a:effectLst/>
                        </a:rPr>
                        <a:t>右欄に掲げる施設等のいずれかが併設されている場合</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2000" b="0" i="0" dirty="0" smtClean="0">
                          <a:solidFill>
                            <a:schemeClr val="tx1"/>
                          </a:solidFill>
                          <a:effectLst/>
                        </a:rPr>
                        <a:t>指定認知症対応型共同生活介護事業所</a:t>
                      </a:r>
                      <a:endParaRPr lang="en-US" altLang="ja-JP" sz="2000" b="0" i="0" dirty="0" smtClean="0">
                        <a:solidFill>
                          <a:schemeClr val="tx1"/>
                        </a:solidFill>
                        <a:effectLst/>
                      </a:endParaRPr>
                    </a:p>
                    <a:p>
                      <a:pPr algn="l"/>
                      <a:r>
                        <a:rPr lang="ja-JP" altLang="en-US" sz="2000" b="0" i="0" dirty="0" smtClean="0">
                          <a:solidFill>
                            <a:schemeClr val="tx1"/>
                          </a:solidFill>
                          <a:effectLst/>
                        </a:rPr>
                        <a:t>指定地域密着型特定施設</a:t>
                      </a:r>
                      <a:endParaRPr lang="en-US" altLang="ja-JP" sz="2000" b="0" i="0" dirty="0" smtClean="0">
                        <a:solidFill>
                          <a:schemeClr val="tx1"/>
                        </a:solidFill>
                        <a:effectLst/>
                      </a:endParaRPr>
                    </a:p>
                    <a:p>
                      <a:pPr algn="l"/>
                      <a:r>
                        <a:rPr lang="ja-JP" altLang="en-US" sz="2000" b="0" i="0" dirty="0" smtClean="0">
                          <a:solidFill>
                            <a:schemeClr val="tx1"/>
                          </a:solidFill>
                          <a:effectLst/>
                        </a:rPr>
                        <a:t>指定地域密着型介護老人福祉施設</a:t>
                      </a:r>
                      <a:endParaRPr lang="en-US" altLang="ja-JP" sz="2000" b="0" i="0" dirty="0" smtClean="0">
                        <a:solidFill>
                          <a:schemeClr val="tx1"/>
                        </a:solidFill>
                        <a:effectLst/>
                      </a:endParaRPr>
                    </a:p>
                    <a:p>
                      <a:pPr algn="l"/>
                      <a:r>
                        <a:rPr lang="ja-JP" altLang="en-US" sz="2000" b="0" i="0" dirty="0" smtClean="0">
                          <a:solidFill>
                            <a:schemeClr val="tx1"/>
                          </a:solidFill>
                          <a:effectLst/>
                        </a:rPr>
                        <a:t>指定介護老人福祉施設</a:t>
                      </a:r>
                      <a:endParaRPr lang="en-US" altLang="ja-JP" sz="2000" b="0" i="0" dirty="0" smtClean="0">
                        <a:solidFill>
                          <a:schemeClr val="tx1"/>
                        </a:solidFill>
                        <a:effectLst/>
                      </a:endParaRPr>
                    </a:p>
                    <a:p>
                      <a:pPr algn="l"/>
                      <a:r>
                        <a:rPr lang="ja-JP" altLang="en-US" sz="2000" b="0" i="0" dirty="0" smtClean="0">
                          <a:solidFill>
                            <a:schemeClr val="tx1"/>
                          </a:solidFill>
                          <a:effectLst/>
                        </a:rPr>
                        <a:t>介護老人保健施設</a:t>
                      </a:r>
                      <a:endParaRPr lang="en-US" altLang="ja-JP" sz="2000" b="0" i="0" dirty="0" smtClean="0">
                        <a:solidFill>
                          <a:schemeClr val="tx1"/>
                        </a:solidFill>
                        <a:effectLst/>
                      </a:endParaRPr>
                    </a:p>
                    <a:p>
                      <a:pPr algn="l"/>
                      <a:r>
                        <a:rPr lang="ja-JP" altLang="en-US" sz="2000" b="0" i="0" dirty="0" smtClean="0">
                          <a:solidFill>
                            <a:schemeClr val="tx1"/>
                          </a:solidFill>
                          <a:effectLst/>
                        </a:rPr>
                        <a:t>介護医療院</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4008368"/>
                  </a:ext>
                </a:extLst>
              </a:tr>
              <a:tr h="807720">
                <a:tc>
                  <a:txBody>
                    <a:bodyPr/>
                    <a:lstStyle/>
                    <a:p>
                      <a:pPr algn="ctr"/>
                      <a:r>
                        <a:rPr kumimoji="1" lang="ja-JP" altLang="en-US" sz="2000" dirty="0" smtClean="0"/>
                        <a:t>看護師</a:t>
                      </a:r>
                      <a:endParaRPr kumimoji="1" lang="en-US" altLang="ja-JP" sz="2000" dirty="0" smtClean="0"/>
                    </a:p>
                    <a:p>
                      <a:pPr algn="ctr"/>
                      <a:r>
                        <a:rPr kumimoji="1" lang="ja-JP" altLang="en-US" sz="2000" dirty="0" smtClean="0"/>
                        <a:t>又は</a:t>
                      </a:r>
                      <a:endParaRPr kumimoji="1" lang="en-US" altLang="ja-JP" sz="2000" dirty="0" smtClean="0"/>
                    </a:p>
                    <a:p>
                      <a:pPr algn="ctr"/>
                      <a:r>
                        <a:rPr kumimoji="1" lang="ja-JP" altLang="en-US" sz="2000" dirty="0" smtClean="0"/>
                        <a:t>准看護師</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2000" b="0" i="0" dirty="0" smtClean="0">
                          <a:effectLst/>
                        </a:rPr>
                        <a:t>当該指定小規模多機能型居宅介護事業所の</a:t>
                      </a:r>
                      <a:endParaRPr lang="en-US" altLang="ja-JP" sz="2000" b="0" i="0" dirty="0" smtClean="0">
                        <a:effectLst/>
                      </a:endParaRPr>
                    </a:p>
                    <a:p>
                      <a:pPr algn="l"/>
                      <a:r>
                        <a:rPr lang="ja-JP" altLang="en-US" sz="2000" b="0" i="0" dirty="0" smtClean="0">
                          <a:effectLst/>
                        </a:rPr>
                        <a:t>同一敷地内に、右欄に掲げる施設等のいずれかがある場合</a:t>
                      </a:r>
                    </a:p>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ja-JP" altLang="en-US" sz="2000" b="0" i="0" dirty="0" smtClean="0">
                          <a:effectLst/>
                        </a:rPr>
                        <a:t>上欄に掲げる施設等</a:t>
                      </a:r>
                      <a:endParaRPr lang="en-US" altLang="ja-JP" sz="2000" b="0" i="0" dirty="0" smtClean="0">
                        <a:effectLst/>
                      </a:endParaRPr>
                    </a:p>
                    <a:p>
                      <a:pPr algn="l"/>
                      <a:r>
                        <a:rPr lang="ja-JP" altLang="en-US" sz="2000" b="0" i="0" dirty="0" smtClean="0">
                          <a:effectLst/>
                        </a:rPr>
                        <a:t>指定居宅サービスの事業を行う事業所</a:t>
                      </a:r>
                      <a:endParaRPr lang="en-US" altLang="ja-JP" sz="2000" b="0" i="0" dirty="0" smtClean="0">
                        <a:effectLst/>
                      </a:endParaRPr>
                    </a:p>
                    <a:p>
                      <a:pPr algn="l"/>
                      <a:r>
                        <a:rPr lang="ja-JP" altLang="en-US" sz="2000" b="0" i="0" dirty="0" smtClean="0">
                          <a:effectLst/>
                        </a:rPr>
                        <a:t>指定定期巡回・随時対応型訪問介護看護事業所</a:t>
                      </a:r>
                      <a:endParaRPr lang="en-US" altLang="ja-JP" sz="2000" b="0" i="0" dirty="0" smtClean="0">
                        <a:effectLst/>
                      </a:endParaRPr>
                    </a:p>
                    <a:p>
                      <a:pPr algn="l"/>
                      <a:r>
                        <a:rPr lang="ja-JP" altLang="en-US" sz="2000" b="0" i="0" dirty="0" smtClean="0">
                          <a:effectLst/>
                        </a:rPr>
                        <a:t>指定地域密着型通所介護事業所</a:t>
                      </a:r>
                      <a:endParaRPr lang="en-US" altLang="ja-JP" sz="2000" b="0" i="0" dirty="0" smtClean="0">
                        <a:effectLst/>
                      </a:endParaRPr>
                    </a:p>
                    <a:p>
                      <a:pPr algn="l"/>
                      <a:r>
                        <a:rPr lang="ja-JP" altLang="en-US" sz="2000" b="0" i="0" dirty="0" smtClean="0">
                          <a:effectLst/>
                        </a:rPr>
                        <a:t>指定認知症対応型通所介護事業所</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818520"/>
                  </a:ext>
                </a:extLst>
              </a:tr>
              <a:tr h="201930">
                <a:tc gridSpan="3">
                  <a:txBody>
                    <a:bodyPr/>
                    <a:lstStyle/>
                    <a:p>
                      <a:pPr algn="l"/>
                      <a:endParaRPr kumimoji="1" lang="ja-JP" altLang="en-US" sz="2000" b="0" i="0" u="none" strike="noStrike" kern="1200" baseline="0" dirty="0" smtClean="0">
                        <a:solidFill>
                          <a:schemeClr val="dk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2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8708436"/>
                  </a:ext>
                </a:extLst>
              </a:tr>
              <a:tr h="201930">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baseline="0" dirty="0" smtClean="0">
                          <a:solidFill>
                            <a:schemeClr val="dk1"/>
                          </a:solidFill>
                          <a:latin typeface="+mn-lt"/>
                          <a:ea typeface="+mn-ea"/>
                          <a:cs typeface="+mn-cs"/>
                        </a:rPr>
                        <a:t>介護支援専門員の主な業務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66635212"/>
                  </a:ext>
                </a:extLst>
              </a:tr>
              <a:tr h="403860">
                <a:tc gridSpan="3">
                  <a:txBody>
                    <a:bodyPr/>
                    <a:lstStyle/>
                    <a:p>
                      <a:r>
                        <a:rPr kumimoji="1" lang="en-US" altLang="ja-JP" sz="2000" b="0" i="0" u="none" strike="noStrike" kern="1200" baseline="0" dirty="0" smtClean="0">
                          <a:solidFill>
                            <a:schemeClr val="dk1"/>
                          </a:solidFill>
                          <a:latin typeface="+mn-lt"/>
                          <a:ea typeface="+mn-ea"/>
                          <a:cs typeface="+mn-cs"/>
                        </a:rPr>
                        <a:t>a.</a:t>
                      </a:r>
                      <a:r>
                        <a:rPr kumimoji="1" lang="ja-JP" altLang="en-US" sz="2000" b="0" i="0" u="none" strike="noStrike" kern="1200" baseline="0" dirty="0" smtClean="0">
                          <a:solidFill>
                            <a:schemeClr val="dk1"/>
                          </a:solidFill>
                          <a:latin typeface="+mn-lt"/>
                          <a:ea typeface="+mn-ea"/>
                          <a:cs typeface="+mn-cs"/>
                        </a:rPr>
                        <a:t>登録者の小規模多機能型居宅介護以外の居宅サービスを含めた「居宅サービス計画」の作成</a:t>
                      </a:r>
                    </a:p>
                    <a:p>
                      <a:r>
                        <a:rPr kumimoji="1" lang="en-US" altLang="ja-JP" sz="2000" b="0" i="0" u="none" strike="noStrike" kern="1200" baseline="0" dirty="0" smtClean="0">
                          <a:solidFill>
                            <a:schemeClr val="dk1"/>
                          </a:solidFill>
                          <a:latin typeface="+mn-lt"/>
                          <a:ea typeface="+mn-ea"/>
                          <a:cs typeface="+mn-cs"/>
                        </a:rPr>
                        <a:t>b.</a:t>
                      </a:r>
                      <a:r>
                        <a:rPr kumimoji="1" lang="ja-JP" altLang="en-US" sz="2000" b="0" i="0" u="none" strike="noStrike" kern="1200" baseline="0" dirty="0" smtClean="0">
                          <a:solidFill>
                            <a:schemeClr val="dk1"/>
                          </a:solidFill>
                          <a:latin typeface="+mn-lt"/>
                          <a:ea typeface="+mn-ea"/>
                          <a:cs typeface="+mn-cs"/>
                        </a:rPr>
                        <a:t>小規模多機能型居宅介護の利用に関する市町村への届出の代行</a:t>
                      </a:r>
                    </a:p>
                    <a:p>
                      <a:r>
                        <a:rPr kumimoji="1" lang="en-US" altLang="ja-JP" sz="2000" b="0" i="0" u="none" strike="noStrike" kern="1200" baseline="0" dirty="0" smtClean="0">
                          <a:solidFill>
                            <a:schemeClr val="dk1"/>
                          </a:solidFill>
                          <a:latin typeface="+mn-lt"/>
                          <a:ea typeface="+mn-ea"/>
                          <a:cs typeface="+mn-cs"/>
                        </a:rPr>
                        <a:t>c.</a:t>
                      </a:r>
                      <a:r>
                        <a:rPr kumimoji="1" lang="ja-JP" altLang="en-US" sz="2000" b="0" i="0" u="none" strike="noStrike" kern="1200" baseline="0" dirty="0" smtClean="0">
                          <a:solidFill>
                            <a:schemeClr val="dk1"/>
                          </a:solidFill>
                          <a:latin typeface="+mn-lt"/>
                          <a:ea typeface="+mn-ea"/>
                          <a:cs typeface="+mn-cs"/>
                        </a:rPr>
                        <a:t>小規模多機能型居宅介護計画の作成</a:t>
                      </a:r>
                    </a:p>
                    <a:p>
                      <a:pPr algn="ct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82312108"/>
                  </a:ext>
                </a:extLst>
              </a:tr>
            </a:tbl>
          </a:graphicData>
        </a:graphic>
      </p:graphicFrame>
    </p:spTree>
    <p:extLst>
      <p:ext uri="{BB962C8B-B14F-4D97-AF65-F5344CB8AC3E}">
        <p14:creationId xmlns:p14="http://schemas.microsoft.com/office/powerpoint/2010/main" val="50724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38</a:t>
            </a:fld>
            <a:endParaRPr kumimoji="1" lang="ja-JP" altLang="en-US"/>
          </a:p>
        </p:txBody>
      </p:sp>
      <p:sp>
        <p:nvSpPr>
          <p:cNvPr id="5" name="正方形/長方形 4"/>
          <p:cNvSpPr/>
          <p:nvPr/>
        </p:nvSpPr>
        <p:spPr>
          <a:xfrm>
            <a:off x="0" y="62275"/>
            <a:ext cx="12192000" cy="7140416"/>
          </a:xfrm>
          <a:prstGeom prst="rect">
            <a:avLst/>
          </a:prstGeom>
        </p:spPr>
        <p:txBody>
          <a:bodyPr wrap="square">
            <a:spAutoFit/>
          </a:bodyPr>
          <a:lstStyle/>
          <a:p>
            <a:r>
              <a:rPr lang="ja-JP" altLang="en-US" b="1" dirty="0" smtClean="0"/>
              <a:t>＜用語 の定義＞</a:t>
            </a:r>
          </a:p>
          <a:p>
            <a:r>
              <a:rPr lang="ja-JP" altLang="en-US" b="1" dirty="0" smtClean="0"/>
              <a:t>「常勤」</a:t>
            </a:r>
          </a:p>
          <a:p>
            <a:pPr marL="179388" indent="263525"/>
            <a:r>
              <a:rPr lang="ja-JP" altLang="en-US" dirty="0" smtClean="0"/>
              <a:t>当該</a:t>
            </a:r>
            <a:r>
              <a:rPr lang="ja-JP" altLang="en-US" dirty="0"/>
              <a:t>事業所における勤務時間が、当該事業所において定められている常勤の従業者が勤務すべき時間</a:t>
            </a:r>
            <a:r>
              <a:rPr lang="en-US" altLang="ja-JP" dirty="0"/>
              <a:t>(</a:t>
            </a:r>
            <a:r>
              <a:rPr lang="en-US" altLang="ja-JP" dirty="0" smtClean="0"/>
              <a:t>32</a:t>
            </a:r>
            <a:r>
              <a:rPr lang="ja-JP" altLang="en-US" dirty="0" smtClean="0"/>
              <a:t>時間</a:t>
            </a:r>
            <a:r>
              <a:rPr lang="ja-JP" altLang="en-US" dirty="0"/>
              <a:t>を下回る場合は</a:t>
            </a:r>
            <a:r>
              <a:rPr lang="en-US" altLang="ja-JP" dirty="0"/>
              <a:t>32</a:t>
            </a:r>
            <a:r>
              <a:rPr lang="ja-JP" altLang="en-US" dirty="0"/>
              <a:t>時間を基本とする。</a:t>
            </a:r>
            <a:r>
              <a:rPr lang="en-US" altLang="ja-JP" dirty="0"/>
              <a:t>)</a:t>
            </a:r>
            <a:r>
              <a:rPr lang="ja-JP" altLang="en-US" dirty="0"/>
              <a:t>に達していることをいうものである。</a:t>
            </a:r>
          </a:p>
          <a:p>
            <a:pPr marL="179388" indent="263525"/>
            <a:r>
              <a:rPr lang="ja-JP" altLang="en-US" dirty="0" smtClean="0"/>
              <a:t>ただし</a:t>
            </a:r>
            <a:r>
              <a:rPr lang="ja-JP" altLang="en-US" dirty="0"/>
              <a:t>、母性健康管理措置又は育児及び介護のための所定労働時間の短縮等が講じられている者に</a:t>
            </a:r>
            <a:r>
              <a:rPr lang="ja-JP" altLang="en-US" dirty="0" smtClean="0"/>
              <a:t>ついては</a:t>
            </a:r>
            <a:r>
              <a:rPr lang="ja-JP" altLang="en-US" dirty="0"/>
              <a:t>、利用者の処遇に支障がない体制が事業所として整っている場合は、例外的に常勤の従業者が勤務</a:t>
            </a:r>
            <a:r>
              <a:rPr lang="ja-JP" altLang="en-US" dirty="0" smtClean="0"/>
              <a:t>すべき時間数</a:t>
            </a:r>
            <a:r>
              <a:rPr lang="ja-JP" altLang="en-US" dirty="0"/>
              <a:t>を</a:t>
            </a:r>
            <a:r>
              <a:rPr lang="en-US" altLang="ja-JP" dirty="0"/>
              <a:t>30</a:t>
            </a:r>
            <a:r>
              <a:rPr lang="ja-JP" altLang="en-US" dirty="0"/>
              <a:t>時間として取り扱うことを可能とする。</a:t>
            </a:r>
          </a:p>
          <a:p>
            <a:pPr marL="179388" indent="263525"/>
            <a:r>
              <a:rPr lang="ja-JP" altLang="en-US" dirty="0" smtClean="0"/>
              <a:t>同一</a:t>
            </a:r>
            <a:r>
              <a:rPr lang="ja-JP" altLang="en-US" dirty="0"/>
              <a:t>の事業者によって当該事業所に併設される事業所の</a:t>
            </a:r>
            <a:r>
              <a:rPr lang="ja-JP" altLang="en-US" dirty="0" smtClean="0"/>
              <a:t>職務であって</a:t>
            </a:r>
            <a:r>
              <a:rPr lang="ja-JP" altLang="en-US" dirty="0"/>
              <a:t>、当該事業所の職務と</a:t>
            </a:r>
            <a:r>
              <a:rPr lang="ja-JP" altLang="en-US" dirty="0" smtClean="0"/>
              <a:t>同時並行的に行われる</a:t>
            </a:r>
            <a:r>
              <a:rPr lang="ja-JP" altLang="en-US" dirty="0"/>
              <a:t>ことが差し支えないと考えられるものについては、それぞれに係る勤務時間の合計が</a:t>
            </a:r>
            <a:r>
              <a:rPr lang="ja-JP" altLang="en-US" dirty="0" smtClean="0"/>
              <a:t>常勤</a:t>
            </a:r>
            <a:r>
              <a:rPr lang="ja-JP" altLang="en-US" dirty="0"/>
              <a:t>の</a:t>
            </a:r>
            <a:r>
              <a:rPr lang="ja-JP" altLang="en-US" dirty="0" smtClean="0"/>
              <a:t>従業者が</a:t>
            </a:r>
            <a:r>
              <a:rPr lang="ja-JP" altLang="en-US" dirty="0"/>
              <a:t>勤務すべき時間に達していれば、常勤の要件を満たすものであることとする</a:t>
            </a:r>
            <a:r>
              <a:rPr lang="ja-JP" altLang="en-US" dirty="0" smtClean="0"/>
              <a:t>。</a:t>
            </a:r>
            <a:endParaRPr lang="en-US" altLang="ja-JP" dirty="0" smtClean="0"/>
          </a:p>
          <a:p>
            <a:pPr marL="179388" indent="263525"/>
            <a:r>
              <a:rPr lang="ja-JP" altLang="en-US" dirty="0" smtClean="0"/>
              <a:t>また、人員</a:t>
            </a:r>
            <a:r>
              <a:rPr lang="ja-JP" altLang="en-US" dirty="0"/>
              <a:t>基準において常勤要件が設けられている場合、従事者が労働基準法（昭和</a:t>
            </a:r>
            <a:r>
              <a:rPr lang="en-US" altLang="ja-JP" dirty="0"/>
              <a:t>22</a:t>
            </a:r>
            <a:r>
              <a:rPr lang="ja-JP" altLang="en-US" dirty="0"/>
              <a:t>年法律第</a:t>
            </a:r>
            <a:r>
              <a:rPr lang="en-US" altLang="ja-JP" dirty="0"/>
              <a:t>49</a:t>
            </a:r>
            <a:r>
              <a:rPr lang="ja-JP" altLang="en-US" dirty="0"/>
              <a:t>号</a:t>
            </a:r>
            <a:r>
              <a:rPr lang="ja-JP" altLang="en-US" dirty="0" smtClean="0"/>
              <a:t>）第</a:t>
            </a:r>
            <a:r>
              <a:rPr lang="en-US" altLang="ja-JP" dirty="0" smtClean="0"/>
              <a:t>65</a:t>
            </a:r>
            <a:r>
              <a:rPr lang="ja-JP" altLang="en-US" dirty="0"/>
              <a:t>条に規定</a:t>
            </a:r>
            <a:r>
              <a:rPr lang="ja-JP" altLang="en-US" dirty="0" smtClean="0"/>
              <a:t>する産前</a:t>
            </a:r>
            <a:r>
              <a:rPr lang="ja-JP" altLang="en-US" dirty="0"/>
              <a:t>産後</a:t>
            </a:r>
            <a:r>
              <a:rPr lang="ja-JP" altLang="en-US" dirty="0" smtClean="0"/>
              <a:t>休業、</a:t>
            </a:r>
            <a:r>
              <a:rPr lang="ja-JP" altLang="en-US" dirty="0"/>
              <a:t>母性健康管理措置、育児・介護休業法第２条第１号に規定する育児</a:t>
            </a:r>
            <a:r>
              <a:rPr lang="ja-JP" altLang="en-US" dirty="0" smtClean="0"/>
              <a:t>休業、同条</a:t>
            </a:r>
            <a:r>
              <a:rPr lang="ja-JP" altLang="en-US" dirty="0"/>
              <a:t>第２号に規定する介護</a:t>
            </a:r>
            <a:r>
              <a:rPr lang="ja-JP" altLang="en-US" dirty="0" smtClean="0"/>
              <a:t>休業、</a:t>
            </a:r>
            <a:r>
              <a:rPr lang="ja-JP" altLang="en-US" dirty="0"/>
              <a:t>同法第</a:t>
            </a:r>
            <a:r>
              <a:rPr lang="en-US" altLang="ja-JP" dirty="0"/>
              <a:t>23</a:t>
            </a:r>
            <a:r>
              <a:rPr lang="ja-JP" altLang="en-US" dirty="0"/>
              <a:t>条第２項の育児休業に関する制度に準ずる措置又は同法第</a:t>
            </a:r>
            <a:r>
              <a:rPr lang="en-US" altLang="ja-JP" dirty="0"/>
              <a:t>24</a:t>
            </a:r>
            <a:r>
              <a:rPr lang="ja-JP" altLang="en-US" dirty="0" smtClean="0"/>
              <a:t>条第１項</a:t>
            </a:r>
            <a:r>
              <a:rPr lang="ja-JP" altLang="en-US" dirty="0"/>
              <a:t>（第２号に係る部分に限る。）の規定により同項第２号に規定する育児休業に関する制度に</a:t>
            </a:r>
            <a:r>
              <a:rPr lang="ja-JP" altLang="en-US" dirty="0" smtClean="0"/>
              <a:t>準じて講ずる措置</a:t>
            </a:r>
            <a:r>
              <a:rPr lang="ja-JP" altLang="en-US" dirty="0"/>
              <a:t>による</a:t>
            </a:r>
            <a:r>
              <a:rPr lang="ja-JP" altLang="en-US" dirty="0" smtClean="0"/>
              <a:t>休業を</a:t>
            </a:r>
            <a:r>
              <a:rPr lang="ja-JP" altLang="en-US" dirty="0"/>
              <a:t>取得中の期間において、当該人員基準において求められる資質を有する複数の</a:t>
            </a:r>
            <a:r>
              <a:rPr lang="ja-JP" altLang="en-US" dirty="0" smtClean="0"/>
              <a:t>非常勤</a:t>
            </a:r>
            <a:r>
              <a:rPr lang="ja-JP" altLang="en-US" dirty="0"/>
              <a:t>の</a:t>
            </a:r>
            <a:r>
              <a:rPr lang="ja-JP" altLang="en-US" dirty="0" smtClean="0"/>
              <a:t>従事者</a:t>
            </a:r>
            <a:r>
              <a:rPr lang="ja-JP" altLang="en-US" dirty="0"/>
              <a:t>を常勤の従業者の員数に換算することにより、人員基準を満たすことが可能であることとする</a:t>
            </a:r>
            <a:r>
              <a:rPr lang="ja-JP" altLang="en-US" dirty="0" smtClean="0"/>
              <a:t>。</a:t>
            </a:r>
            <a:endParaRPr lang="en-US" altLang="ja-JP" dirty="0" smtClean="0"/>
          </a:p>
          <a:p>
            <a:endParaRPr lang="en-US" altLang="ja-JP" sz="400" b="1" dirty="0" smtClean="0"/>
          </a:p>
          <a:p>
            <a:r>
              <a:rPr lang="ja-JP" altLang="en-US" b="1" dirty="0" smtClean="0"/>
              <a:t>「</a:t>
            </a:r>
            <a:r>
              <a:rPr lang="zh-TW" altLang="en-US" b="1" dirty="0" smtClean="0"/>
              <a:t>勤務延時間数</a:t>
            </a:r>
            <a:r>
              <a:rPr lang="ja-JP" altLang="en-US" b="1" dirty="0" smtClean="0"/>
              <a:t>」</a:t>
            </a:r>
            <a:endParaRPr lang="zh-TW" altLang="en-US" b="1" dirty="0"/>
          </a:p>
          <a:p>
            <a:pPr marL="179388" indent="263525"/>
            <a:r>
              <a:rPr lang="ja-JP" altLang="en-US" dirty="0" smtClean="0"/>
              <a:t>当該</a:t>
            </a:r>
            <a:r>
              <a:rPr lang="ja-JP" altLang="en-US" dirty="0"/>
              <a:t>事業に係るサービスの提供に従事する時間又はサービス提供のための準備等を行う時間（待機の</a:t>
            </a:r>
            <a:r>
              <a:rPr lang="ja-JP" altLang="en-US" dirty="0" smtClean="0"/>
              <a:t>時間を</a:t>
            </a:r>
            <a:r>
              <a:rPr lang="ja-JP" altLang="en-US" dirty="0"/>
              <a:t>含む。）の合計数。併設事業所の従業者を兼務する場合は、指定小規模多機能型居宅介護事業所の</a:t>
            </a:r>
            <a:r>
              <a:rPr lang="ja-JP" altLang="en-US" dirty="0" smtClean="0"/>
              <a:t>小規模多機能型</a:t>
            </a:r>
            <a:r>
              <a:rPr lang="ja-JP" altLang="en-US" dirty="0"/>
              <a:t>居宅介護従業者としての勤務時間だけを算入すること。</a:t>
            </a:r>
            <a:endParaRPr lang="en-US" altLang="ja-JP" b="1" dirty="0" smtClean="0"/>
          </a:p>
          <a:p>
            <a:endParaRPr lang="en-US" altLang="ja-JP" sz="400" b="1" dirty="0" smtClean="0"/>
          </a:p>
          <a:p>
            <a:endParaRPr lang="en-US" altLang="ja-JP" sz="400" b="1" dirty="0" smtClean="0"/>
          </a:p>
          <a:p>
            <a:r>
              <a:rPr lang="ja-JP" altLang="en-US" b="1" dirty="0" smtClean="0"/>
              <a:t>「専ら</a:t>
            </a:r>
            <a:r>
              <a:rPr lang="ja-JP" altLang="en-US" b="1" dirty="0"/>
              <a:t>従事する」「専ら提供に当たる」</a:t>
            </a:r>
          </a:p>
          <a:p>
            <a:pPr marL="179388" indent="263525"/>
            <a:r>
              <a:rPr lang="ja-JP" altLang="en-US" dirty="0" smtClean="0"/>
              <a:t>原則</a:t>
            </a:r>
            <a:r>
              <a:rPr lang="ja-JP" altLang="en-US" dirty="0"/>
              <a:t>として、サービス提供時間帯を通じて当該サービス以外の職務に従事しないことをいうものである</a:t>
            </a:r>
            <a:r>
              <a:rPr lang="ja-JP" altLang="en-US" dirty="0" smtClean="0"/>
              <a:t>。　</a:t>
            </a:r>
            <a:endParaRPr lang="en-US" altLang="ja-JP" dirty="0" smtClean="0"/>
          </a:p>
          <a:p>
            <a:pPr marL="179388" indent="263525"/>
            <a:r>
              <a:rPr lang="ja-JP" altLang="en-US" dirty="0" smtClean="0"/>
              <a:t>この</a:t>
            </a:r>
            <a:r>
              <a:rPr lang="ja-JP" altLang="en-US" dirty="0"/>
              <a:t>場合のサービス提供時間帯とは、当該従事者の当該事業所における勤務時間をいうものであり、</a:t>
            </a:r>
            <a:r>
              <a:rPr lang="ja-JP" altLang="en-US" dirty="0" smtClean="0"/>
              <a:t>当該従</a:t>
            </a:r>
            <a:r>
              <a:rPr lang="ja-JP" altLang="en-US" dirty="0"/>
              <a:t>業者の常勤・非常勤の別を問わない</a:t>
            </a:r>
            <a:r>
              <a:rPr lang="ja-JP" altLang="en-US" dirty="0" smtClean="0"/>
              <a:t>。</a:t>
            </a:r>
            <a:endParaRPr lang="ja-JP" altLang="en-US" dirty="0"/>
          </a:p>
        </p:txBody>
      </p:sp>
    </p:spTree>
    <p:extLst>
      <p:ext uri="{BB962C8B-B14F-4D97-AF65-F5344CB8AC3E}">
        <p14:creationId xmlns:p14="http://schemas.microsoft.com/office/powerpoint/2010/main" val="33658861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39</a:t>
            </a:fld>
            <a:endParaRPr kumimoji="1" lang="ja-JP" altLang="en-US"/>
          </a:p>
        </p:txBody>
      </p:sp>
      <p:sp>
        <p:nvSpPr>
          <p:cNvPr id="3" name="正方形/長方形 2"/>
          <p:cNvSpPr/>
          <p:nvPr/>
        </p:nvSpPr>
        <p:spPr>
          <a:xfrm>
            <a:off x="27709" y="0"/>
            <a:ext cx="12141043" cy="7140416"/>
          </a:xfrm>
          <a:prstGeom prst="rect">
            <a:avLst/>
          </a:prstGeom>
        </p:spPr>
        <p:txBody>
          <a:bodyPr wrap="square">
            <a:spAutoFit/>
          </a:bodyPr>
          <a:lstStyle/>
          <a:p>
            <a:r>
              <a:rPr lang="ja-JP" altLang="en-US" sz="2000" b="1" dirty="0" smtClean="0"/>
              <a:t>■　設備に</a:t>
            </a:r>
            <a:r>
              <a:rPr lang="ja-JP" altLang="en-US" sz="2000" b="1" dirty="0"/>
              <a:t>関する</a:t>
            </a:r>
            <a:r>
              <a:rPr lang="ja-JP" altLang="en-US" sz="2000" b="1" dirty="0" smtClean="0"/>
              <a:t>基準</a:t>
            </a:r>
            <a:endParaRPr lang="en-US" altLang="ja-JP" sz="2000" b="1" dirty="0" smtClean="0"/>
          </a:p>
          <a:p>
            <a:r>
              <a:rPr lang="ja-JP" altLang="en-US" sz="2000" b="1" dirty="0" smtClean="0"/>
              <a:t>（</a:t>
            </a:r>
            <a:r>
              <a:rPr lang="ja-JP" altLang="en-US" sz="2000" b="1" dirty="0"/>
              <a:t>１）</a:t>
            </a:r>
            <a:r>
              <a:rPr lang="ja-JP" altLang="en-US" sz="2000" b="1" dirty="0" smtClean="0"/>
              <a:t>登録</a:t>
            </a:r>
            <a:r>
              <a:rPr lang="ja-JP" altLang="en-US" sz="2000" b="1" dirty="0"/>
              <a:t>定員</a:t>
            </a:r>
            <a:r>
              <a:rPr lang="en-US" altLang="ja-JP" sz="2000" b="1" dirty="0"/>
              <a:t>【</a:t>
            </a:r>
            <a:r>
              <a:rPr lang="ja-JP" altLang="en-US" sz="2000" b="1" dirty="0"/>
              <a:t>第</a:t>
            </a:r>
            <a:r>
              <a:rPr lang="en-US" altLang="ja-JP" sz="2000" b="1" dirty="0"/>
              <a:t>66</a:t>
            </a:r>
            <a:r>
              <a:rPr lang="ja-JP" altLang="en-US" sz="2000" b="1" dirty="0"/>
              <a:t>条</a:t>
            </a:r>
            <a:r>
              <a:rPr lang="en-US" altLang="ja-JP" sz="2000" b="1" dirty="0"/>
              <a:t>】</a:t>
            </a:r>
          </a:p>
          <a:p>
            <a:r>
              <a:rPr lang="ja-JP" altLang="en-US" sz="2000" dirty="0" smtClean="0"/>
              <a:t>　　事業所</a:t>
            </a:r>
            <a:r>
              <a:rPr lang="ja-JP" altLang="en-US" sz="2000" dirty="0"/>
              <a:t>は、その登録定員を</a:t>
            </a:r>
            <a:r>
              <a:rPr lang="en-US" altLang="ja-JP" sz="2000" dirty="0"/>
              <a:t>29</a:t>
            </a:r>
            <a:r>
              <a:rPr lang="ja-JP" altLang="en-US" sz="2000" dirty="0"/>
              <a:t>人以下とする。なお、サテライト事業所にあっては、</a:t>
            </a:r>
            <a:r>
              <a:rPr lang="en-US" altLang="ja-JP" sz="2000" dirty="0"/>
              <a:t>18</a:t>
            </a:r>
            <a:r>
              <a:rPr lang="ja-JP" altLang="en-US" sz="2000" dirty="0"/>
              <a:t>人以下とする。</a:t>
            </a:r>
          </a:p>
          <a:p>
            <a:endParaRPr lang="en-US" altLang="ja-JP" sz="500" b="1" dirty="0" smtClean="0"/>
          </a:p>
          <a:p>
            <a:r>
              <a:rPr lang="ja-JP" altLang="en-US" sz="2000" b="1" dirty="0" smtClean="0"/>
              <a:t>（２）利用</a:t>
            </a:r>
            <a:r>
              <a:rPr lang="ja-JP" altLang="en-US" sz="2000" b="1" dirty="0"/>
              <a:t>定員</a:t>
            </a:r>
            <a:r>
              <a:rPr lang="en-US" altLang="ja-JP" sz="2000" b="1" dirty="0"/>
              <a:t>【</a:t>
            </a:r>
            <a:r>
              <a:rPr lang="ja-JP" altLang="en-US" sz="2000" b="1" dirty="0"/>
              <a:t>第</a:t>
            </a:r>
            <a:r>
              <a:rPr lang="en-US" altLang="ja-JP" sz="2000" b="1" dirty="0"/>
              <a:t>66</a:t>
            </a:r>
            <a:r>
              <a:rPr lang="ja-JP" altLang="en-US" sz="2000" b="1" dirty="0"/>
              <a:t>条</a:t>
            </a:r>
            <a:r>
              <a:rPr lang="en-US" altLang="ja-JP" sz="2000" b="1" dirty="0"/>
              <a:t>】</a:t>
            </a:r>
          </a:p>
          <a:p>
            <a:r>
              <a:rPr lang="ja-JP" altLang="en-US" sz="2000" dirty="0" smtClean="0"/>
              <a:t>　　利用</a:t>
            </a:r>
            <a:r>
              <a:rPr lang="ja-JP" altLang="en-US" sz="2000" dirty="0"/>
              <a:t>定員とは、事業所におけるサービスごとの</a:t>
            </a:r>
            <a:r>
              <a:rPr lang="en-US" altLang="ja-JP" sz="2000" dirty="0"/>
              <a:t>1</a:t>
            </a:r>
            <a:r>
              <a:rPr lang="ja-JP" altLang="en-US" sz="2000" dirty="0"/>
              <a:t>日当たりの利用者の数の上限をいう。</a:t>
            </a:r>
            <a:endParaRPr lang="ja-JP" altLang="en-US" sz="2000" dirty="0">
              <a:solidFill>
                <a:srgbClr val="000000"/>
              </a:solidFill>
              <a:ea typeface="ＭＳ 明朝" panose="02020609040205080304" pitchFamily="17" charset="-128"/>
            </a:endParaRPr>
          </a:p>
          <a:p>
            <a:r>
              <a:rPr lang="ja-JP" altLang="en-US" sz="2000" dirty="0" smtClean="0">
                <a:solidFill>
                  <a:srgbClr val="000000"/>
                </a:solidFill>
                <a:ea typeface="ＭＳ 明朝" panose="02020609040205080304" pitchFamily="17" charset="-128"/>
              </a:rPr>
              <a:t>　　＜</a:t>
            </a:r>
            <a:r>
              <a:rPr lang="ja-JP" altLang="en-US" sz="2000" dirty="0">
                <a:solidFill>
                  <a:srgbClr val="000000"/>
                </a:solidFill>
                <a:ea typeface="ＭＳ 明朝" panose="02020609040205080304" pitchFamily="17" charset="-128"/>
              </a:rPr>
              <a:t>通いサービスの利用定員</a:t>
            </a:r>
            <a:r>
              <a:rPr lang="ja-JP" altLang="en-US" sz="2000" dirty="0" smtClean="0">
                <a:solidFill>
                  <a:srgbClr val="000000"/>
                </a:solidFill>
                <a:ea typeface="ＭＳ 明朝" panose="02020609040205080304" pitchFamily="17" charset="-128"/>
              </a:rPr>
              <a:t>＞</a:t>
            </a:r>
            <a:endParaRPr lang="en-US" altLang="ja-JP" sz="2000" dirty="0" smtClean="0">
              <a:solidFill>
                <a:srgbClr val="000000"/>
              </a:solidFill>
              <a:ea typeface="ＭＳ 明朝" panose="02020609040205080304" pitchFamily="17" charset="-128"/>
            </a:endParaRPr>
          </a:p>
          <a:p>
            <a:r>
              <a:rPr lang="ja-JP" altLang="en-US" sz="2000" dirty="0" smtClean="0"/>
              <a:t>　　</a:t>
            </a:r>
            <a:r>
              <a:rPr lang="zh-TW" altLang="en-US" sz="2000" dirty="0"/>
              <a:t>		</a:t>
            </a:r>
          </a:p>
          <a:p>
            <a:endParaRPr lang="en-US" altLang="ja-JP" sz="2000" dirty="0" smtClean="0"/>
          </a:p>
          <a:p>
            <a:endParaRPr lang="en-US" altLang="ja-JP" sz="2000" dirty="0"/>
          </a:p>
          <a:p>
            <a:endParaRPr lang="en-US" altLang="ja-JP" sz="2000" dirty="0" smtClean="0"/>
          </a:p>
          <a:p>
            <a:endParaRPr lang="en-US" altLang="ja-JP" sz="2000" dirty="0"/>
          </a:p>
          <a:p>
            <a:endParaRPr lang="en-US" altLang="ja-JP" sz="1200" dirty="0" smtClean="0"/>
          </a:p>
          <a:p>
            <a:pPr>
              <a:tabLst>
                <a:tab pos="539750" algn="l"/>
              </a:tabLst>
            </a:pPr>
            <a:r>
              <a:rPr lang="ja-JP" altLang="en-US" sz="2000" dirty="0" smtClean="0"/>
              <a:t>　　</a:t>
            </a:r>
            <a:r>
              <a:rPr lang="ja-JP" altLang="en-US" sz="2000" dirty="0" smtClean="0">
                <a:solidFill>
                  <a:srgbClr val="000000"/>
                </a:solidFill>
                <a:ea typeface="ＭＳ 明朝" panose="02020609040205080304" pitchFamily="17" charset="-128"/>
              </a:rPr>
              <a:t>＜</a:t>
            </a:r>
            <a:r>
              <a:rPr lang="ja-JP" altLang="en-US" sz="2000" dirty="0" smtClean="0"/>
              <a:t>宿泊</a:t>
            </a:r>
            <a:r>
              <a:rPr lang="ja-JP" altLang="en-US" sz="2000" dirty="0"/>
              <a:t>サービスの利用</a:t>
            </a:r>
            <a:r>
              <a:rPr lang="ja-JP" altLang="en-US" sz="2000" dirty="0" smtClean="0"/>
              <a:t>定員</a:t>
            </a:r>
            <a:r>
              <a:rPr lang="ja-JP" altLang="en-US" sz="2000" dirty="0">
                <a:solidFill>
                  <a:srgbClr val="000000"/>
                </a:solidFill>
                <a:ea typeface="ＭＳ 明朝" panose="02020609040205080304" pitchFamily="17" charset="-128"/>
              </a:rPr>
              <a:t>＞</a:t>
            </a:r>
            <a:endParaRPr lang="ja-JP" altLang="en-US" sz="2000" dirty="0"/>
          </a:p>
          <a:p>
            <a:r>
              <a:rPr lang="ja-JP" altLang="en-US" sz="2000" dirty="0" smtClean="0"/>
              <a:t>　　　通い</a:t>
            </a:r>
            <a:r>
              <a:rPr lang="ja-JP" altLang="en-US" sz="2000" dirty="0"/>
              <a:t>サービスの利用定員</a:t>
            </a:r>
            <a:r>
              <a:rPr lang="ja-JP" altLang="en-US" sz="2000" dirty="0" smtClean="0"/>
              <a:t>の３分の１から９人</a:t>
            </a:r>
            <a:r>
              <a:rPr lang="ja-JP" altLang="en-US" sz="2000" dirty="0"/>
              <a:t>まで</a:t>
            </a:r>
            <a:r>
              <a:rPr lang="ja-JP" altLang="en-US" sz="2000" dirty="0" smtClean="0"/>
              <a:t>。サテライト事業所にあっては、６人まで。</a:t>
            </a:r>
            <a:endParaRPr lang="en-US" altLang="ja-JP" sz="2000" dirty="0" smtClean="0"/>
          </a:p>
          <a:p>
            <a:endParaRPr lang="en-US" altLang="ja-JP" sz="500" b="1" dirty="0" smtClean="0"/>
          </a:p>
          <a:p>
            <a:r>
              <a:rPr lang="ja-JP" altLang="en-US" sz="2000" b="1" dirty="0" smtClean="0"/>
              <a:t>（</a:t>
            </a:r>
            <a:r>
              <a:rPr lang="ja-JP" altLang="en-US" sz="2000" b="1" dirty="0"/>
              <a:t>３）設備及び備品等</a:t>
            </a:r>
            <a:r>
              <a:rPr lang="en-US" altLang="ja-JP" sz="2000" b="1" dirty="0"/>
              <a:t>【</a:t>
            </a:r>
            <a:r>
              <a:rPr lang="ja-JP" altLang="en-US" sz="2000" b="1" dirty="0"/>
              <a:t>第</a:t>
            </a:r>
            <a:r>
              <a:rPr lang="en-US" altLang="ja-JP" sz="2000" b="1" dirty="0"/>
              <a:t>67</a:t>
            </a:r>
            <a:r>
              <a:rPr lang="ja-JP" altLang="en-US" sz="2000" b="1" dirty="0"/>
              <a:t>条</a:t>
            </a:r>
            <a:r>
              <a:rPr lang="en-US" altLang="ja-JP" sz="2000" b="1" dirty="0"/>
              <a:t>】</a:t>
            </a:r>
          </a:p>
          <a:p>
            <a:pPr>
              <a:tabLst>
                <a:tab pos="179388" algn="l"/>
              </a:tabLst>
            </a:pPr>
            <a:r>
              <a:rPr lang="ja-JP" altLang="en-US" sz="2000" dirty="0"/>
              <a:t>　</a:t>
            </a:r>
            <a:r>
              <a:rPr lang="ja-JP" altLang="en-US" sz="2000" dirty="0" smtClean="0"/>
              <a:t>① 居間</a:t>
            </a:r>
            <a:r>
              <a:rPr lang="ja-JP" altLang="en-US" sz="2000" dirty="0"/>
              <a:t>及び食堂</a:t>
            </a:r>
          </a:p>
          <a:p>
            <a:pPr marL="442913" indent="-442913"/>
            <a:r>
              <a:rPr lang="ja-JP" altLang="en-US" sz="2000" dirty="0"/>
              <a:t>　　</a:t>
            </a:r>
            <a:r>
              <a:rPr lang="ja-JP" altLang="en-US" sz="2000" dirty="0" smtClean="0"/>
              <a:t> 機能</a:t>
            </a:r>
            <a:r>
              <a:rPr lang="ja-JP" altLang="en-US" sz="2000" dirty="0"/>
              <a:t>を十分に発揮しうる適当な</a:t>
            </a:r>
            <a:r>
              <a:rPr lang="ja-JP" altLang="en-US" sz="2000" dirty="0" smtClean="0"/>
              <a:t>広さを有すること。</a:t>
            </a:r>
            <a:endParaRPr lang="en-US" altLang="ja-JP" sz="2000" dirty="0"/>
          </a:p>
          <a:p>
            <a:pPr marL="442913" indent="-442913"/>
            <a:r>
              <a:rPr lang="ja-JP" altLang="en-US" sz="2000" dirty="0"/>
              <a:t>　　 </a:t>
            </a:r>
            <a:r>
              <a:rPr lang="ja-JP" altLang="en-US" sz="2000" dirty="0" smtClean="0"/>
              <a:t>ただし</a:t>
            </a:r>
            <a:r>
              <a:rPr lang="ja-JP" altLang="en-US" sz="2000" dirty="0"/>
              <a:t>、通いサービスの利用定員について</a:t>
            </a:r>
            <a:r>
              <a:rPr lang="en-US" altLang="ja-JP" sz="2000" dirty="0"/>
              <a:t>15</a:t>
            </a:r>
            <a:r>
              <a:rPr lang="ja-JP" altLang="en-US" sz="2000" dirty="0"/>
              <a:t>人を超えて定める事業所にあっては、居間及び食堂を合計した面積は、利用者一人当たり</a:t>
            </a:r>
            <a:r>
              <a:rPr lang="en-US" altLang="ja-JP" sz="2000" dirty="0"/>
              <a:t>3㎡</a:t>
            </a:r>
            <a:r>
              <a:rPr lang="ja-JP" altLang="en-US" sz="2000" dirty="0"/>
              <a:t>以上を確保することが必要。</a:t>
            </a:r>
            <a:endParaRPr lang="en-US" altLang="ja-JP" sz="2000" dirty="0"/>
          </a:p>
          <a:p>
            <a:pPr marL="623888" indent="-623888">
              <a:tabLst>
                <a:tab pos="179388" algn="l"/>
                <a:tab pos="360363" algn="l"/>
              </a:tabLst>
            </a:pPr>
            <a:r>
              <a:rPr lang="ja-JP" altLang="en-US" sz="2000" dirty="0"/>
              <a:t>　</a:t>
            </a:r>
            <a:r>
              <a:rPr lang="ja-JP" altLang="en-US" sz="2000" dirty="0" smtClean="0"/>
              <a:t>② 台所</a:t>
            </a:r>
            <a:endParaRPr lang="ja-JP" altLang="en-US" sz="2000" dirty="0"/>
          </a:p>
          <a:p>
            <a:r>
              <a:rPr lang="ja-JP" altLang="en-US" sz="2000" dirty="0"/>
              <a:t>　</a:t>
            </a:r>
            <a:r>
              <a:rPr lang="ja-JP" altLang="en-US" sz="2000" dirty="0" smtClean="0"/>
              <a:t>③ 宿泊室　</a:t>
            </a:r>
            <a:r>
              <a:rPr lang="en-US" altLang="ja-JP" sz="2000" dirty="0" smtClean="0"/>
              <a:t>…ⅰ) </a:t>
            </a:r>
            <a:r>
              <a:rPr lang="ja-JP" altLang="en-US" sz="2000" dirty="0" smtClean="0"/>
              <a:t>定員</a:t>
            </a:r>
            <a:r>
              <a:rPr lang="ja-JP" altLang="en-US" sz="2000" dirty="0"/>
              <a:t>は</a:t>
            </a:r>
            <a:r>
              <a:rPr lang="en-US" altLang="ja-JP" sz="2000" dirty="0"/>
              <a:t>1</a:t>
            </a:r>
            <a:r>
              <a:rPr lang="ja-JP" altLang="en-US" sz="2000" dirty="0"/>
              <a:t>人。ただし、利用者の処遇上必要と認められる場合は、</a:t>
            </a:r>
            <a:r>
              <a:rPr lang="en-US" altLang="ja-JP" sz="2000" dirty="0"/>
              <a:t>2</a:t>
            </a:r>
            <a:r>
              <a:rPr lang="ja-JP" altLang="en-US" sz="2000" dirty="0" smtClean="0"/>
              <a:t>人でも可。</a:t>
            </a:r>
            <a:endParaRPr lang="ja-JP" altLang="en-US" sz="2000" dirty="0"/>
          </a:p>
          <a:p>
            <a:pPr marL="1884363"/>
            <a:r>
              <a:rPr lang="en-US" altLang="ja-JP" sz="2000" dirty="0" smtClean="0"/>
              <a:t>ⅱ) </a:t>
            </a:r>
            <a:r>
              <a:rPr lang="ja-JP" altLang="en-US" sz="2000" dirty="0" smtClean="0"/>
              <a:t>床面積</a:t>
            </a:r>
            <a:r>
              <a:rPr lang="ja-JP" altLang="en-US" sz="2000" dirty="0"/>
              <a:t>は</a:t>
            </a:r>
            <a:r>
              <a:rPr lang="en-US" altLang="ja-JP" sz="2000" dirty="0"/>
              <a:t>7.43㎡</a:t>
            </a:r>
            <a:r>
              <a:rPr lang="ja-JP" altLang="en-US" sz="2000" dirty="0"/>
              <a:t>以上（内法）を確保すること</a:t>
            </a:r>
            <a:r>
              <a:rPr lang="ja-JP" altLang="en-US" sz="2000" dirty="0" smtClean="0"/>
              <a:t>。</a:t>
            </a:r>
            <a:endParaRPr lang="en-US" altLang="ja-JP" sz="2000" dirty="0"/>
          </a:p>
        </p:txBody>
      </p:sp>
      <p:sp>
        <p:nvSpPr>
          <p:cNvPr id="4" name="正方形/長方形 3"/>
          <p:cNvSpPr/>
          <p:nvPr/>
        </p:nvSpPr>
        <p:spPr>
          <a:xfrm>
            <a:off x="433953" y="2413338"/>
            <a:ext cx="10771322" cy="369332"/>
          </a:xfrm>
          <a:prstGeom prst="rect">
            <a:avLst/>
          </a:prstGeom>
        </p:spPr>
        <p:txBody>
          <a:bodyPr wrap="square">
            <a:spAutoFit/>
          </a:bodyPr>
          <a:lstStyle/>
          <a:p>
            <a:endParaRPr lang="ja-JP" altLang="en-US" dirty="0"/>
          </a:p>
        </p:txBody>
      </p:sp>
      <p:graphicFrame>
        <p:nvGraphicFramePr>
          <p:cNvPr id="6" name="表 5"/>
          <p:cNvGraphicFramePr>
            <a:graphicFrameLocks noGrp="1"/>
          </p:cNvGraphicFramePr>
          <p:nvPr>
            <p:extLst>
              <p:ext uri="{D42A27DB-BD31-4B8C-83A1-F6EECF244321}">
                <p14:modId xmlns:p14="http://schemas.microsoft.com/office/powerpoint/2010/main" val="3673911074"/>
              </p:ext>
            </p:extLst>
          </p:nvPr>
        </p:nvGraphicFramePr>
        <p:xfrm>
          <a:off x="4017818" y="1736652"/>
          <a:ext cx="6549444" cy="1981200"/>
        </p:xfrm>
        <a:graphic>
          <a:graphicData uri="http://schemas.openxmlformats.org/drawingml/2006/table">
            <a:tbl>
              <a:tblPr firstRow="1" bandRow="1">
                <a:tableStyleId>{5C22544A-7EE6-4342-B048-85BDC9FD1C3A}</a:tableStyleId>
              </a:tblPr>
              <a:tblGrid>
                <a:gridCol w="1992700">
                  <a:extLst>
                    <a:ext uri="{9D8B030D-6E8A-4147-A177-3AD203B41FA5}">
                      <a16:colId xmlns:a16="http://schemas.microsoft.com/office/drawing/2014/main" val="1248778309"/>
                    </a:ext>
                  </a:extLst>
                </a:gridCol>
                <a:gridCol w="4556744">
                  <a:extLst>
                    <a:ext uri="{9D8B030D-6E8A-4147-A177-3AD203B41FA5}">
                      <a16:colId xmlns:a16="http://schemas.microsoft.com/office/drawing/2014/main" val="948923262"/>
                    </a:ext>
                  </a:extLst>
                </a:gridCol>
              </a:tblGrid>
              <a:tr h="327675">
                <a:tc>
                  <a:txBody>
                    <a:bodyPr/>
                    <a:lstStyle/>
                    <a:p>
                      <a:pPr algn="ctr"/>
                      <a:r>
                        <a:rPr lang="zh-TW" altLang="en-US" sz="2000" dirty="0" smtClean="0">
                          <a:solidFill>
                            <a:schemeClr val="tx1"/>
                          </a:solidFill>
                        </a:rPr>
                        <a:t>登録定員</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TW" altLang="en-US" sz="2000" dirty="0" smtClean="0">
                          <a:solidFill>
                            <a:schemeClr val="tx1"/>
                          </a:solidFill>
                        </a:rPr>
                        <a:t>利用定員</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3717733"/>
                  </a:ext>
                </a:extLst>
              </a:tr>
              <a:tr h="333217">
                <a:tc>
                  <a:txBody>
                    <a:bodyPr/>
                    <a:lstStyle/>
                    <a:p>
                      <a:pPr algn="ctr"/>
                      <a:r>
                        <a:rPr kumimoji="1" lang="en-US" altLang="ja-JP" sz="2000" dirty="0" smtClean="0"/>
                        <a:t>25</a:t>
                      </a:r>
                      <a:r>
                        <a:rPr kumimoji="1" lang="ja-JP" altLang="en-US" sz="2000" dirty="0" smtClean="0"/>
                        <a:t>人まで</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dirty="0" smtClean="0"/>
                        <a:t>登録定員の２分の１から１５人まで</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4195088"/>
                  </a:ext>
                </a:extLst>
              </a:tr>
              <a:tr h="324905">
                <a:tc>
                  <a:txBody>
                    <a:bodyPr/>
                    <a:lstStyle/>
                    <a:p>
                      <a:pPr algn="ctr"/>
                      <a:r>
                        <a:rPr kumimoji="1" lang="en-US" altLang="ja-JP" sz="2000" dirty="0" smtClean="0"/>
                        <a:t>26</a:t>
                      </a:r>
                      <a:r>
                        <a:rPr kumimoji="1" lang="ja-JP" altLang="en-US" sz="2000" dirty="0" smtClean="0"/>
                        <a:t>人又は</a:t>
                      </a:r>
                      <a:r>
                        <a:rPr kumimoji="1" lang="en-US" altLang="ja-JP" sz="2000" dirty="0" smtClean="0"/>
                        <a:t>27</a:t>
                      </a:r>
                      <a:r>
                        <a:rPr kumimoji="1" lang="ja-JP" altLang="en-US" sz="2000" dirty="0" smtClean="0"/>
                        <a:t>人</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16</a:t>
                      </a:r>
                      <a:r>
                        <a:rPr kumimoji="1" lang="ja-JP" altLang="en-US" sz="2000" dirty="0" smtClean="0"/>
                        <a:t>人まで</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3603374"/>
                  </a:ext>
                </a:extLst>
              </a:tr>
              <a:tr h="150337">
                <a:tc>
                  <a:txBody>
                    <a:bodyPr/>
                    <a:lstStyle/>
                    <a:p>
                      <a:pPr algn="ctr"/>
                      <a:r>
                        <a:rPr kumimoji="1" lang="en-US" altLang="ja-JP" sz="2000" dirty="0" smtClean="0"/>
                        <a:t>28</a:t>
                      </a:r>
                      <a:r>
                        <a:rPr kumimoji="1" lang="ja-JP" altLang="en-US" sz="2000" dirty="0" smtClean="0"/>
                        <a:t>人</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17</a:t>
                      </a:r>
                      <a:r>
                        <a:rPr kumimoji="1" lang="ja-JP" altLang="en-US" sz="2000" dirty="0" smtClean="0"/>
                        <a:t>人まで</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641669"/>
                  </a:ext>
                </a:extLst>
              </a:tr>
              <a:tr h="337628">
                <a:tc>
                  <a:txBody>
                    <a:bodyPr/>
                    <a:lstStyle/>
                    <a:p>
                      <a:pPr algn="ctr"/>
                      <a:r>
                        <a:rPr kumimoji="1" lang="en-US" altLang="ja-JP" sz="2000" dirty="0" smtClean="0"/>
                        <a:t>29</a:t>
                      </a:r>
                      <a:r>
                        <a:rPr kumimoji="1" lang="ja-JP" altLang="en-US" sz="2000" dirty="0" smtClean="0"/>
                        <a:t>人</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18</a:t>
                      </a:r>
                      <a:r>
                        <a:rPr kumimoji="1" lang="ja-JP" altLang="en-US" sz="2000" dirty="0" smtClean="0"/>
                        <a:t>人まで</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6533272"/>
                  </a:ext>
                </a:extLst>
              </a:tr>
            </a:tbl>
          </a:graphicData>
        </a:graphic>
      </p:graphicFrame>
    </p:spTree>
    <p:extLst>
      <p:ext uri="{BB962C8B-B14F-4D97-AF65-F5344CB8AC3E}">
        <p14:creationId xmlns:p14="http://schemas.microsoft.com/office/powerpoint/2010/main" val="3547336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6232"/>
            <a:ext cx="12192000" cy="468246"/>
          </a:xfrm>
          <a:solidFill>
            <a:schemeClr val="accent1">
              <a:lumMod val="20000"/>
              <a:lumOff val="80000"/>
            </a:schemeClr>
          </a:solidFill>
          <a:ln w="25400">
            <a:solidFill>
              <a:schemeClr val="tx1"/>
            </a:solidFill>
          </a:ln>
        </p:spPr>
        <p:txBody>
          <a:bodyPr>
            <a:normAutofit/>
          </a:bodyPr>
          <a:lstStyle/>
          <a:p>
            <a:r>
              <a:rPr kumimoji="1" lang="ja-JP" altLang="en-US" sz="2400" b="1" dirty="0" smtClean="0"/>
              <a:t>１　令和７年度菊陽町所管介護サービス事業者等指導計画</a:t>
            </a:r>
            <a:endParaRPr kumimoji="1" lang="ja-JP" altLang="en-US" sz="2400" b="1" dirty="0"/>
          </a:p>
        </p:txBody>
      </p:sp>
      <p:sp>
        <p:nvSpPr>
          <p:cNvPr id="3" name="コンテンツ プレースホルダー 2"/>
          <p:cNvSpPr>
            <a:spLocks noGrp="1"/>
          </p:cNvSpPr>
          <p:nvPr>
            <p:ph idx="1"/>
          </p:nvPr>
        </p:nvSpPr>
        <p:spPr>
          <a:xfrm>
            <a:off x="0" y="522910"/>
            <a:ext cx="12192000" cy="4471426"/>
          </a:xfrm>
          <a:ln w="19050">
            <a:noFill/>
          </a:ln>
        </p:spPr>
        <p:txBody>
          <a:bodyPr lIns="72000" tIns="108000">
            <a:noAutofit/>
          </a:bodyPr>
          <a:lstStyle/>
          <a:p>
            <a:pPr marL="0" indent="0">
              <a:buNone/>
            </a:pPr>
            <a:r>
              <a:rPr lang="ja-JP" altLang="en-US" sz="2000" dirty="0" smtClean="0"/>
              <a:t>（１）指導</a:t>
            </a:r>
            <a:r>
              <a:rPr lang="ja-JP" altLang="en-US" sz="2000" dirty="0"/>
              <a:t>監査の</a:t>
            </a:r>
            <a:r>
              <a:rPr lang="ja-JP" altLang="en-US" sz="2000" dirty="0" smtClean="0"/>
              <a:t>目的</a:t>
            </a:r>
            <a:endParaRPr lang="en-US" altLang="ja-JP" sz="2000" dirty="0"/>
          </a:p>
          <a:p>
            <a:pPr marL="265113" indent="222250">
              <a:buNone/>
            </a:pPr>
            <a:r>
              <a:rPr lang="ja-JP" altLang="en-US" sz="2000" dirty="0" smtClean="0"/>
              <a:t>介護</a:t>
            </a:r>
            <a:r>
              <a:rPr lang="ja-JP" altLang="en-US" sz="2000" dirty="0"/>
              <a:t>サービスごとに定める人員、設備及び運営に関する基準、サービスに要する</a:t>
            </a:r>
            <a:r>
              <a:rPr lang="ja-JP" altLang="en-US" sz="2000" dirty="0" smtClean="0"/>
              <a:t>費用の</a:t>
            </a:r>
            <a:r>
              <a:rPr lang="ja-JP" altLang="en-US" sz="2000" dirty="0"/>
              <a:t>額の算定に関する基準等の法令等に定める介護給付等対象サービスの取扱い</a:t>
            </a:r>
            <a:r>
              <a:rPr lang="ja-JP" altLang="en-US" sz="2000" dirty="0" smtClean="0"/>
              <a:t>及び介護報酬</a:t>
            </a:r>
            <a:r>
              <a:rPr lang="ja-JP" altLang="en-US" sz="2000" dirty="0"/>
              <a:t>の請求等に関する事項並びに高齢者虐待の防止に関する事項について、</a:t>
            </a:r>
            <a:r>
              <a:rPr lang="ja-JP" altLang="en-US" sz="2000" dirty="0" smtClean="0"/>
              <a:t>その内容の周知</a:t>
            </a:r>
            <a:r>
              <a:rPr lang="ja-JP" altLang="en-US" sz="2000" dirty="0"/>
              <a:t>徹底を図り、サービスの質の確保及び保険給付の適正化を図ることを</a:t>
            </a:r>
            <a:r>
              <a:rPr lang="ja-JP" altLang="en-US" sz="2000" dirty="0" smtClean="0"/>
              <a:t>目的としています。</a:t>
            </a:r>
            <a:endParaRPr lang="en-US" altLang="ja-JP" sz="2000" dirty="0" smtClean="0"/>
          </a:p>
          <a:p>
            <a:pPr marL="265113" indent="222250">
              <a:buNone/>
            </a:pPr>
            <a:endParaRPr lang="ja-JP" altLang="en-US" sz="1000" dirty="0"/>
          </a:p>
          <a:p>
            <a:pPr marL="0" indent="0">
              <a:buNone/>
            </a:pPr>
            <a:r>
              <a:rPr lang="ja-JP" altLang="en-US" sz="2000" dirty="0" smtClean="0"/>
              <a:t>（２）指導監査の方針</a:t>
            </a:r>
            <a:endParaRPr lang="en-US" altLang="ja-JP" sz="2000" dirty="0" smtClean="0"/>
          </a:p>
          <a:p>
            <a:pPr marL="263525" indent="179388">
              <a:buNone/>
            </a:pPr>
            <a:r>
              <a:rPr lang="ja-JP" altLang="en-US" sz="2000" dirty="0" smtClean="0"/>
              <a:t>利用者</a:t>
            </a:r>
            <a:r>
              <a:rPr lang="ja-JP" altLang="en-US" sz="2000" dirty="0"/>
              <a:t>の自立支援及び尊厳の保持を念頭に、利用者本位のサービスが提供され、介護サ－ビスの質が確保されているか、適正な保険給付、指定基準が遵守されているか、高齢者の虐待防止及び身体拘束廃止、個人情報の保護に関して適切な措置を講じているか等に重点を置いて</a:t>
            </a:r>
            <a:r>
              <a:rPr lang="ja-JP" altLang="en-US" sz="2000" dirty="0" smtClean="0"/>
              <a:t>実施します。</a:t>
            </a:r>
            <a:endParaRPr lang="ja-JP" altLang="en-US" sz="2000" dirty="0"/>
          </a:p>
          <a:p>
            <a:pPr marL="263525" indent="179388">
              <a:buNone/>
            </a:pPr>
            <a:r>
              <a:rPr lang="ja-JP" altLang="en-US" sz="2000" dirty="0" smtClean="0"/>
              <a:t>また</a:t>
            </a:r>
            <a:r>
              <a:rPr lang="ja-JP" altLang="en-US" sz="2000" dirty="0"/>
              <a:t>、重大な法令違反、介護報酬の不正請求、不適切な介護サービス提供の疑いがある場合には、介護保険制度の信頼の維持及び利用者保護の観点から、速やかに監査の実施及び関係機関への通報等を</a:t>
            </a:r>
            <a:r>
              <a:rPr lang="ja-JP" altLang="en-US" sz="2000" dirty="0" smtClean="0"/>
              <a:t>行います。</a:t>
            </a:r>
            <a:endParaRPr lang="en-US" altLang="ja-JP" sz="2000" dirty="0" smtClean="0"/>
          </a:p>
          <a:p>
            <a:pPr marL="263525" indent="179388">
              <a:buNone/>
            </a:pPr>
            <a:endParaRPr lang="ja-JP" altLang="en-US" sz="1000" dirty="0"/>
          </a:p>
          <a:p>
            <a:pPr marL="0" indent="0">
              <a:buNone/>
            </a:pPr>
            <a:r>
              <a:rPr lang="ja-JP" altLang="en-US" sz="2000" dirty="0" smtClean="0"/>
              <a:t>（３）指導</a:t>
            </a:r>
            <a:r>
              <a:rPr lang="ja-JP" altLang="en-US" sz="2000" dirty="0"/>
              <a:t>監査</a:t>
            </a:r>
            <a:r>
              <a:rPr lang="ja-JP" altLang="en-US" sz="2000" dirty="0" smtClean="0"/>
              <a:t>の指導対象</a:t>
            </a:r>
            <a:endParaRPr lang="en-US" altLang="ja-JP" sz="2000" dirty="0" smtClean="0"/>
          </a:p>
          <a:p>
            <a:pPr marL="263525" indent="179388">
              <a:buNone/>
            </a:pPr>
            <a:r>
              <a:rPr lang="ja-JP" altLang="en-US" sz="2000" dirty="0"/>
              <a:t>菊陽町が指定した全ての地域密着型サービス、居宅介護支援、介護予防サービス、介護予防支援を行う者（以下「</a:t>
            </a:r>
            <a:r>
              <a:rPr lang="ja-JP" altLang="en-US" sz="2000" dirty="0" smtClean="0"/>
              <a:t>事業者」</a:t>
            </a:r>
            <a:r>
              <a:rPr lang="ja-JP" altLang="en-US" sz="2000" dirty="0"/>
              <a:t>という。）を</a:t>
            </a:r>
            <a:r>
              <a:rPr lang="ja-JP" altLang="en-US" sz="2000" dirty="0" smtClean="0"/>
              <a:t>対象とします。</a:t>
            </a:r>
            <a:endParaRPr lang="en-US" altLang="ja-JP" sz="2000" dirty="0"/>
          </a:p>
        </p:txBody>
      </p:sp>
      <p:sp>
        <p:nvSpPr>
          <p:cNvPr id="8" name="コンテンツ プレースホルダー 2"/>
          <p:cNvSpPr txBox="1">
            <a:spLocks/>
          </p:cNvSpPr>
          <p:nvPr/>
        </p:nvSpPr>
        <p:spPr>
          <a:xfrm>
            <a:off x="1039088" y="3916630"/>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5" name="スライド番号プレースホルダー 4"/>
          <p:cNvSpPr>
            <a:spLocks noGrp="1"/>
          </p:cNvSpPr>
          <p:nvPr>
            <p:ph type="sldNum" sz="quarter" idx="12"/>
          </p:nvPr>
        </p:nvSpPr>
        <p:spPr>
          <a:xfrm>
            <a:off x="9331036" y="6342496"/>
            <a:ext cx="2743200" cy="365125"/>
          </a:xfrm>
        </p:spPr>
        <p:txBody>
          <a:bodyPr/>
          <a:lstStyle/>
          <a:p>
            <a:fld id="{D339279A-9CE5-4E47-B07B-F5EE1F1AD395}" type="slidenum">
              <a:rPr kumimoji="1" lang="ja-JP" altLang="en-US" smtClean="0"/>
              <a:t>4</a:t>
            </a:fld>
            <a:endParaRPr kumimoji="1" lang="ja-JP" altLang="en-US"/>
          </a:p>
        </p:txBody>
      </p:sp>
      <p:pic>
        <p:nvPicPr>
          <p:cNvPr id="12" name="オーディオ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7377615"/>
      </p:ext>
    </p:extLst>
  </p:cSld>
  <p:clrMapOvr>
    <a:masterClrMapping/>
  </p:clrMapOvr>
  <mc:AlternateContent xmlns:mc="http://schemas.openxmlformats.org/markup-compatibility/2006" xmlns:p14="http://schemas.microsoft.com/office/powerpoint/2010/main">
    <mc:Choice Requires="p14">
      <p:transition spd="slow" p14:dur="2000" advTm="38570"/>
    </mc:Choice>
    <mc:Fallback xmlns="">
      <p:transition spd="slow" advTm="3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40</a:t>
            </a:fld>
            <a:endParaRPr kumimoji="1" lang="ja-JP" altLang="en-US"/>
          </a:p>
        </p:txBody>
      </p:sp>
      <p:sp>
        <p:nvSpPr>
          <p:cNvPr id="3" name="正方形/長方形 2"/>
          <p:cNvSpPr/>
          <p:nvPr/>
        </p:nvSpPr>
        <p:spPr>
          <a:xfrm>
            <a:off x="511444" y="196749"/>
            <a:ext cx="11181791" cy="369332"/>
          </a:xfrm>
          <a:prstGeom prst="rect">
            <a:avLst/>
          </a:prstGeom>
        </p:spPr>
        <p:txBody>
          <a:bodyPr wrap="square">
            <a:spAutoFit/>
          </a:bodyPr>
          <a:lstStyle/>
          <a:p>
            <a:r>
              <a:rPr lang="ja-JP" altLang="en-US" dirty="0" smtClean="0"/>
              <a:t>　　　</a:t>
            </a:r>
            <a:endParaRPr lang="en-US" altLang="ja-JP" dirty="0" smtClean="0"/>
          </a:p>
        </p:txBody>
      </p:sp>
      <p:sp>
        <p:nvSpPr>
          <p:cNvPr id="4" name="正方形/長方形 3"/>
          <p:cNvSpPr/>
          <p:nvPr/>
        </p:nvSpPr>
        <p:spPr>
          <a:xfrm>
            <a:off x="1" y="0"/>
            <a:ext cx="12191999" cy="6991658"/>
          </a:xfrm>
          <a:prstGeom prst="rect">
            <a:avLst/>
          </a:prstGeom>
        </p:spPr>
        <p:txBody>
          <a:bodyPr wrap="square">
            <a:spAutoFit/>
          </a:bodyPr>
          <a:lstStyle/>
          <a:p>
            <a:pPr marL="1966913" indent="-179388">
              <a:lnSpc>
                <a:spcPts val="2200"/>
              </a:lnSpc>
            </a:pPr>
            <a:r>
              <a:rPr lang="en-US" altLang="ja-JP" sz="2000" dirty="0" smtClean="0"/>
              <a:t>ⅲ) ⅰ</a:t>
            </a:r>
            <a:r>
              <a:rPr lang="ja-JP" altLang="en-US" sz="2000" dirty="0" smtClean="0"/>
              <a:t>及び</a:t>
            </a:r>
            <a:r>
              <a:rPr lang="en-US" altLang="ja-JP" sz="2000" dirty="0" smtClean="0"/>
              <a:t>ⅱ</a:t>
            </a:r>
            <a:r>
              <a:rPr lang="ja-JP" altLang="en-US" sz="2000" dirty="0" smtClean="0"/>
              <a:t>を</a:t>
            </a:r>
            <a:r>
              <a:rPr lang="ja-JP" altLang="en-US" sz="2000" dirty="0"/>
              <a:t>満たす宿泊室（以下「個室」という。）以外の宿泊室を設ける場合は、個室以外の宿泊室の面積を合計した面積は、おおむね</a:t>
            </a:r>
            <a:r>
              <a:rPr lang="en-US" altLang="ja-JP" sz="2000" dirty="0"/>
              <a:t>7.43㎡</a:t>
            </a:r>
            <a:r>
              <a:rPr lang="ja-JP" altLang="en-US" sz="2000" dirty="0"/>
              <a:t>に宿泊サービスの利用定員から個室の定員数を減じた数を乗じて得た面積以上とするものとし、その構造は利用者のプライバシーが確保されたものでなければならない</a:t>
            </a:r>
            <a:r>
              <a:rPr lang="ja-JP" altLang="en-US" sz="2000" dirty="0" smtClean="0"/>
              <a:t>。</a:t>
            </a:r>
            <a:endParaRPr lang="en-US" altLang="ja-JP" sz="2000" dirty="0" smtClean="0"/>
          </a:p>
          <a:p>
            <a:pPr marL="263525">
              <a:lnSpc>
                <a:spcPts val="2200"/>
              </a:lnSpc>
            </a:pPr>
            <a:r>
              <a:rPr lang="ja-JP" altLang="en-US" sz="2000" dirty="0" smtClean="0"/>
              <a:t>④ 浴室</a:t>
            </a:r>
            <a:endParaRPr lang="en-US" altLang="ja-JP" sz="2000" dirty="0" smtClean="0"/>
          </a:p>
          <a:p>
            <a:pPr marL="263525">
              <a:lnSpc>
                <a:spcPts val="2200"/>
              </a:lnSpc>
            </a:pPr>
            <a:r>
              <a:rPr lang="ja-JP" altLang="en-US" sz="2000" dirty="0" smtClean="0"/>
              <a:t>⑤ 消火設備その他非常災害に際して必要な設備</a:t>
            </a:r>
            <a:endParaRPr lang="en-US" altLang="ja-JP" sz="2000" dirty="0" smtClean="0"/>
          </a:p>
          <a:p>
            <a:pPr marL="263525">
              <a:lnSpc>
                <a:spcPts val="2200"/>
              </a:lnSpc>
            </a:pPr>
            <a:r>
              <a:rPr lang="ja-JP" altLang="en-US" sz="2000" dirty="0" smtClean="0"/>
              <a:t>⑥ その他必要な設備及び備品等</a:t>
            </a:r>
            <a:endParaRPr lang="en-US" altLang="ja-JP" sz="2000" dirty="0" smtClean="0"/>
          </a:p>
          <a:p>
            <a:endParaRPr lang="en-US" altLang="ja-JP" sz="800" b="1" dirty="0" smtClean="0"/>
          </a:p>
          <a:p>
            <a:r>
              <a:rPr lang="ja-JP" altLang="en-US" sz="2000" b="1" dirty="0" smtClean="0"/>
              <a:t>（４</a:t>
            </a:r>
            <a:r>
              <a:rPr lang="ja-JP" altLang="en-US" sz="2000" b="1" dirty="0"/>
              <a:t>）設備の共用について</a:t>
            </a:r>
          </a:p>
          <a:p>
            <a:pPr marL="442913" indent="-179388"/>
            <a:r>
              <a:rPr lang="ja-JP" altLang="en-US" sz="2000" dirty="0" smtClean="0"/>
              <a:t>① 指定</a:t>
            </a:r>
            <a:r>
              <a:rPr lang="ja-JP" altLang="en-US" sz="2000" dirty="0"/>
              <a:t>認知症対応型共同生活介護事業所の居間を指定小規模多機能型居宅介護の居間として共用することは、基本的に</a:t>
            </a:r>
            <a:r>
              <a:rPr lang="ja-JP" altLang="en-US" sz="2000" dirty="0" smtClean="0"/>
              <a:t>認められない。</a:t>
            </a:r>
            <a:endParaRPr lang="en-US" altLang="ja-JP" sz="2000" dirty="0" smtClean="0"/>
          </a:p>
          <a:p>
            <a:pPr marL="442913" indent="-179388"/>
            <a:r>
              <a:rPr lang="ja-JP" altLang="en-US" sz="2000" dirty="0"/>
              <a:t>　 </a:t>
            </a:r>
            <a:r>
              <a:rPr lang="ja-JP" altLang="en-US" sz="2000" dirty="0" smtClean="0"/>
              <a:t>ただし</a:t>
            </a:r>
            <a:r>
              <a:rPr lang="ja-JP" altLang="en-US" sz="2000" dirty="0"/>
              <a:t>、事業所が小規模である場合（小規模多機能型居宅介護事業所の通いのサービスと認知症対応型共同生活介護事業所の定員の合計が</a:t>
            </a:r>
            <a:r>
              <a:rPr lang="en-US" altLang="ja-JP" sz="2000" dirty="0"/>
              <a:t>15</a:t>
            </a:r>
            <a:r>
              <a:rPr lang="ja-JP" altLang="en-US" sz="2000" dirty="0"/>
              <a:t>名以下である場合）などで指定認知症対応型生活介護事業所の居間として必要なものが確保されており、かつ、指定小規模多機能型居宅介護の居間としての機能を十分に発揮しうる適当な広さを有している場合は、共通としても差し支えない。</a:t>
            </a:r>
            <a:endParaRPr lang="en-US" altLang="ja-JP" sz="2000" dirty="0"/>
          </a:p>
          <a:p>
            <a:pPr marL="442913" indent="-179388"/>
            <a:r>
              <a:rPr lang="ja-JP" altLang="en-US" sz="2000" dirty="0" smtClean="0"/>
              <a:t>② 指定</a:t>
            </a:r>
            <a:r>
              <a:rPr lang="ja-JP" altLang="en-US" sz="2000" dirty="0"/>
              <a:t>小規模多機能型居宅介護の居間及び食堂を指定通所介護等の機能訓練室及び食堂として共用することは</a:t>
            </a:r>
            <a:r>
              <a:rPr lang="ja-JP" altLang="en-US" sz="2000" dirty="0" smtClean="0"/>
              <a:t>認められないが、介護</a:t>
            </a:r>
            <a:r>
              <a:rPr lang="ja-JP" altLang="en-US" sz="2000" dirty="0"/>
              <a:t>予防・日常生活支援総合事業の交流スペースとして共用することは事業所が小規模である場合（指定小規模多機能型居宅介護事業所の通いサービスの利用者と介護予防・日常生活支援総合事業の交流スペースの参加者の合計が少数である場合）などで、指定小規模多機能型居宅介護の提供に支障がない場合は差し支えない。</a:t>
            </a:r>
            <a:endParaRPr lang="en-US" altLang="ja-JP" sz="2000" dirty="0"/>
          </a:p>
          <a:p>
            <a:pPr marL="442913" indent="-179388"/>
            <a:r>
              <a:rPr lang="ja-JP" altLang="en-US" sz="2000" dirty="0" smtClean="0"/>
              <a:t>③ 浴室</a:t>
            </a:r>
            <a:r>
              <a:rPr lang="ja-JP" altLang="en-US" sz="2000" dirty="0"/>
              <a:t>、トイレ等を共用することは差し支えないが、指定通所介護事業所等の浴室を活用する場合、当該指定通所介護事業所等の利用者が利用している時間帯に指定小規模多機能型居宅介護事業所の利用者が利用できない取扱いとするなど画一的な取扱いは行わないこと</a:t>
            </a:r>
            <a:r>
              <a:rPr lang="ja-JP" altLang="en-US" sz="2000" dirty="0" smtClean="0"/>
              <a:t>。</a:t>
            </a:r>
            <a:endParaRPr lang="en-US" altLang="ja-JP" sz="2000" dirty="0"/>
          </a:p>
        </p:txBody>
      </p:sp>
    </p:spTree>
    <p:extLst>
      <p:ext uri="{BB962C8B-B14F-4D97-AF65-F5344CB8AC3E}">
        <p14:creationId xmlns:p14="http://schemas.microsoft.com/office/powerpoint/2010/main" val="1162475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1036" y="6492875"/>
            <a:ext cx="2743200" cy="365125"/>
          </a:xfrm>
        </p:spPr>
        <p:txBody>
          <a:bodyPr/>
          <a:lstStyle/>
          <a:p>
            <a:fld id="{41D9830F-53EB-46B6-9EC0-C4C68F82A889}" type="slidenum">
              <a:rPr kumimoji="1" lang="ja-JP" altLang="en-US" smtClean="0"/>
              <a:t>41</a:t>
            </a:fld>
            <a:endParaRPr kumimoji="1" lang="ja-JP" altLang="en-US"/>
          </a:p>
        </p:txBody>
      </p:sp>
      <p:sp>
        <p:nvSpPr>
          <p:cNvPr id="3" name="正方形/長方形 2"/>
          <p:cNvSpPr/>
          <p:nvPr/>
        </p:nvSpPr>
        <p:spPr>
          <a:xfrm>
            <a:off x="0" y="0"/>
            <a:ext cx="12192000" cy="6801862"/>
          </a:xfrm>
          <a:prstGeom prst="rect">
            <a:avLst/>
          </a:prstGeom>
        </p:spPr>
        <p:txBody>
          <a:bodyPr wrap="square">
            <a:spAutoFit/>
          </a:bodyPr>
          <a:lstStyle/>
          <a:p>
            <a:r>
              <a:rPr lang="ja-JP" altLang="en-US" sz="2000" b="1" dirty="0" smtClean="0"/>
              <a:t>■　運営に関する基準</a:t>
            </a:r>
            <a:endParaRPr lang="en-US" altLang="ja-JP" sz="2000" b="1" dirty="0" smtClean="0"/>
          </a:p>
          <a:p>
            <a:r>
              <a:rPr lang="ja-JP" altLang="en-US" sz="2000" b="1" dirty="0" smtClean="0"/>
              <a:t>（１）内容</a:t>
            </a:r>
            <a:r>
              <a:rPr lang="ja-JP" altLang="en-US" sz="2000" b="1" dirty="0"/>
              <a:t>及び手続の説明及び同意</a:t>
            </a:r>
            <a:r>
              <a:rPr lang="en-US" altLang="ja-JP" sz="2000" b="1" dirty="0"/>
              <a:t>【</a:t>
            </a:r>
            <a:r>
              <a:rPr lang="ja-JP" altLang="en-US" sz="2000" b="1" dirty="0"/>
              <a:t>第</a:t>
            </a:r>
            <a:r>
              <a:rPr lang="en-US" altLang="ja-JP" sz="2000" b="1" dirty="0"/>
              <a:t>3</a:t>
            </a:r>
            <a:r>
              <a:rPr lang="ja-JP" altLang="en-US" sz="2000" b="1" dirty="0"/>
              <a:t>条の</a:t>
            </a:r>
            <a:r>
              <a:rPr lang="en-US" altLang="ja-JP" sz="2000" b="1" dirty="0" smtClean="0"/>
              <a:t>7】</a:t>
            </a:r>
            <a:endParaRPr lang="en-US" altLang="ja-JP" sz="2000" b="1" dirty="0"/>
          </a:p>
          <a:p>
            <a:pPr marL="360363" indent="179388"/>
            <a:r>
              <a:rPr lang="ja-JP" altLang="en-US" sz="2000" dirty="0" smtClean="0"/>
              <a:t>事</a:t>
            </a:r>
            <a:r>
              <a:rPr lang="ja-JP" altLang="en-US" sz="2000" dirty="0"/>
              <a:t>業者は、サービス提供の開始に際し、あらかじめ、利用申込者又はその家族に対し</a:t>
            </a:r>
            <a:r>
              <a:rPr lang="ja-JP" altLang="en-US" sz="2000" dirty="0" smtClean="0"/>
              <a:t>、運営</a:t>
            </a:r>
            <a:r>
              <a:rPr lang="ja-JP" altLang="en-US" sz="2000" dirty="0"/>
              <a:t>規程の概要</a:t>
            </a:r>
            <a:r>
              <a:rPr lang="ja-JP" altLang="en-US" sz="2000" dirty="0" smtClean="0"/>
              <a:t>、従</a:t>
            </a:r>
            <a:r>
              <a:rPr lang="ja-JP" altLang="en-US" sz="2000" dirty="0"/>
              <a:t>業者の勤務体制、事故発生時の対応、苦情処理の体制、提供する</a:t>
            </a:r>
            <a:r>
              <a:rPr lang="ja-JP" altLang="en-US" sz="2000" dirty="0" smtClean="0"/>
              <a:t>サービス</a:t>
            </a:r>
            <a:r>
              <a:rPr lang="ja-JP" altLang="en-US" sz="2000" dirty="0"/>
              <a:t>の第三者評価の実施状況</a:t>
            </a:r>
            <a:r>
              <a:rPr lang="en-US" altLang="ja-JP" sz="2000" dirty="0"/>
              <a:t>(</a:t>
            </a:r>
            <a:r>
              <a:rPr lang="ja-JP" altLang="en-US" sz="2000" dirty="0" smtClean="0"/>
              <a:t>実施の</a:t>
            </a:r>
            <a:r>
              <a:rPr lang="ja-JP" altLang="en-US" sz="2000" dirty="0"/>
              <a:t>有無、実施した直近の年月日、実施した評価機関</a:t>
            </a:r>
            <a:r>
              <a:rPr lang="ja-JP" altLang="en-US" sz="2000" dirty="0" smtClean="0"/>
              <a:t>の名称</a:t>
            </a:r>
            <a:r>
              <a:rPr lang="ja-JP" altLang="en-US" sz="2000" dirty="0"/>
              <a:t>、評価結果の開示状況）等の利用申込者が</a:t>
            </a:r>
            <a:r>
              <a:rPr lang="ja-JP" altLang="en-US" sz="2000" dirty="0" smtClean="0"/>
              <a:t>サービス</a:t>
            </a:r>
            <a:r>
              <a:rPr lang="ja-JP" altLang="en-US" sz="2000" dirty="0"/>
              <a:t>を選択するために必要な重要</a:t>
            </a:r>
            <a:r>
              <a:rPr lang="ja-JP" altLang="en-US" sz="2000" dirty="0" smtClean="0"/>
              <a:t>事項を</a:t>
            </a:r>
            <a:r>
              <a:rPr lang="ja-JP" altLang="en-US" sz="2000" dirty="0"/>
              <a:t>記した文書を交付して説明を行い、当該提供の開始について</a:t>
            </a:r>
            <a:r>
              <a:rPr lang="ja-JP" altLang="en-US" sz="2000" dirty="0" smtClean="0"/>
              <a:t>利用申込者</a:t>
            </a:r>
            <a:r>
              <a:rPr lang="ja-JP" altLang="en-US" sz="2000" dirty="0"/>
              <a:t>の同意を</a:t>
            </a:r>
            <a:r>
              <a:rPr lang="ja-JP" altLang="en-US" sz="2000" dirty="0" smtClean="0"/>
              <a:t>得なければ</a:t>
            </a:r>
            <a:r>
              <a:rPr lang="ja-JP" altLang="en-US" sz="2000" dirty="0"/>
              <a:t>ならない</a:t>
            </a:r>
            <a:r>
              <a:rPr lang="ja-JP" altLang="en-US" sz="2000" dirty="0" smtClean="0"/>
              <a:t>。</a:t>
            </a:r>
            <a:endParaRPr lang="en-US" altLang="ja-JP" sz="2000" dirty="0" smtClean="0"/>
          </a:p>
          <a:p>
            <a:pPr marL="360363" indent="179388"/>
            <a:r>
              <a:rPr lang="ja-JP" altLang="en-US" sz="2000" dirty="0" smtClean="0"/>
              <a:t>なお、当該同意</a:t>
            </a:r>
            <a:r>
              <a:rPr lang="ja-JP" altLang="en-US" sz="2000" dirty="0"/>
              <a:t>については書面によって確認することが望ましい</a:t>
            </a:r>
            <a:r>
              <a:rPr lang="ja-JP" altLang="en-US" sz="2000" dirty="0" smtClean="0"/>
              <a:t>。</a:t>
            </a:r>
            <a:endParaRPr lang="en-US" altLang="ja-JP" sz="2000" dirty="0" smtClean="0"/>
          </a:p>
          <a:p>
            <a:pPr marL="360363" indent="179388"/>
            <a:r>
              <a:rPr lang="ja-JP" altLang="en-US" sz="2000" dirty="0"/>
              <a:t>利用申込者又はその家族からの申出があった場合には</a:t>
            </a:r>
            <a:r>
              <a:rPr lang="ja-JP" altLang="en-US" sz="2000" dirty="0" smtClean="0"/>
              <a:t>、当該</a:t>
            </a:r>
            <a:r>
              <a:rPr lang="ja-JP" altLang="en-US" sz="2000" dirty="0"/>
              <a:t>利用申込者又はその家族の承諾を得て、当該文書に記すべき重要事項</a:t>
            </a:r>
            <a:r>
              <a:rPr lang="ja-JP" altLang="en-US" sz="2000" dirty="0" smtClean="0"/>
              <a:t>を電磁的方法に</a:t>
            </a:r>
            <a:r>
              <a:rPr lang="ja-JP" altLang="en-US" sz="2000" dirty="0"/>
              <a:t>より提供することができる。この場合において、</a:t>
            </a:r>
            <a:r>
              <a:rPr lang="ja-JP" altLang="en-US" sz="2000" dirty="0" smtClean="0"/>
              <a:t>当該事</a:t>
            </a:r>
            <a:r>
              <a:rPr lang="ja-JP" altLang="en-US" sz="2000" dirty="0"/>
              <a:t>業者は、当該文書を交付したものとみなす。</a:t>
            </a:r>
            <a:endParaRPr lang="en-US" altLang="ja-JP" sz="2000" dirty="0" smtClean="0"/>
          </a:p>
          <a:p>
            <a:endParaRPr lang="en-US" altLang="ja-JP" sz="800" b="1" dirty="0" smtClean="0"/>
          </a:p>
          <a:p>
            <a:r>
              <a:rPr lang="ja-JP" altLang="en-US" sz="2000" b="1" dirty="0" smtClean="0"/>
              <a:t>（２）提供</a:t>
            </a:r>
            <a:r>
              <a:rPr lang="ja-JP" altLang="en-US" sz="2000" b="1" dirty="0"/>
              <a:t>拒否の禁止</a:t>
            </a:r>
            <a:r>
              <a:rPr lang="en-US" altLang="ja-JP" sz="2000" b="1" dirty="0"/>
              <a:t>【</a:t>
            </a:r>
            <a:r>
              <a:rPr lang="ja-JP" altLang="en-US" sz="2000" b="1" dirty="0"/>
              <a:t>第</a:t>
            </a:r>
            <a:r>
              <a:rPr lang="en-US" altLang="ja-JP" sz="2000" b="1" dirty="0"/>
              <a:t>3</a:t>
            </a:r>
            <a:r>
              <a:rPr lang="ja-JP" altLang="en-US" sz="2000" b="1" dirty="0"/>
              <a:t>条の</a:t>
            </a:r>
            <a:r>
              <a:rPr lang="en-US" altLang="ja-JP" sz="2000" b="1" dirty="0" smtClean="0"/>
              <a:t>8】</a:t>
            </a:r>
            <a:endParaRPr lang="en-US" altLang="ja-JP" sz="2000" b="1" dirty="0"/>
          </a:p>
          <a:p>
            <a:r>
              <a:rPr lang="ja-JP" altLang="en-US" sz="2000" dirty="0" smtClean="0"/>
              <a:t>　　事</a:t>
            </a:r>
            <a:r>
              <a:rPr lang="ja-JP" altLang="en-US" sz="2000" dirty="0"/>
              <a:t>業者は、正当な理由なくサービスの提供を拒んではならない</a:t>
            </a:r>
            <a:r>
              <a:rPr lang="ja-JP" altLang="en-US" sz="2000" dirty="0" smtClean="0"/>
              <a:t>。</a:t>
            </a:r>
            <a:endParaRPr lang="en-US" altLang="ja-JP" sz="2000" dirty="0" smtClean="0"/>
          </a:p>
          <a:p>
            <a:pPr marL="442913"/>
            <a:r>
              <a:rPr lang="ja-JP" altLang="en-US" sz="2000" dirty="0"/>
              <a:t>正当な理由がある場合とは</a:t>
            </a:r>
            <a:r>
              <a:rPr lang="ja-JP" altLang="en-US" sz="2000" dirty="0" smtClean="0"/>
              <a:t>、以下の場合を言う。</a:t>
            </a:r>
            <a:endParaRPr lang="en-US" altLang="ja-JP" sz="2000" dirty="0" smtClean="0"/>
          </a:p>
          <a:p>
            <a:pPr marL="442913"/>
            <a:r>
              <a:rPr lang="ja-JP" altLang="en-US" sz="2000" dirty="0" smtClean="0"/>
              <a:t>① 当該</a:t>
            </a:r>
            <a:r>
              <a:rPr lang="ja-JP" altLang="en-US" sz="2000" dirty="0"/>
              <a:t>事業所の現員からは利用申込に応じきれない</a:t>
            </a:r>
            <a:r>
              <a:rPr lang="ja-JP" altLang="en-US" sz="2000" dirty="0" smtClean="0"/>
              <a:t>場合</a:t>
            </a:r>
            <a:endParaRPr lang="en-US" altLang="ja-JP" sz="2000" dirty="0" smtClean="0"/>
          </a:p>
          <a:p>
            <a:pPr marL="442913"/>
            <a:r>
              <a:rPr lang="ja-JP" altLang="en-US" sz="2000" dirty="0" smtClean="0"/>
              <a:t>② 利用</a:t>
            </a:r>
            <a:r>
              <a:rPr lang="ja-JP" altLang="en-US" sz="2000" dirty="0"/>
              <a:t>申込者の居住地が当該事業所の通常の事業の実施地域外である</a:t>
            </a:r>
            <a:r>
              <a:rPr lang="ja-JP" altLang="en-US" sz="2000" dirty="0" smtClean="0"/>
              <a:t>場合</a:t>
            </a:r>
            <a:endParaRPr lang="en-US" altLang="ja-JP" sz="2000" dirty="0" smtClean="0"/>
          </a:p>
          <a:p>
            <a:pPr marL="442913"/>
            <a:r>
              <a:rPr lang="ja-JP" altLang="en-US" sz="2000" dirty="0" smtClean="0"/>
              <a:t>③ その他</a:t>
            </a:r>
            <a:r>
              <a:rPr lang="ja-JP" altLang="en-US" sz="2000" dirty="0"/>
              <a:t>利用申込者に対し自ら適切</a:t>
            </a:r>
            <a:r>
              <a:rPr lang="ja-JP" altLang="en-US" sz="2000" dirty="0" smtClean="0"/>
              <a:t>なサービスを</a:t>
            </a:r>
            <a:r>
              <a:rPr lang="ja-JP" altLang="en-US" sz="2000" dirty="0"/>
              <a:t>提供することが困難な場合である。</a:t>
            </a:r>
            <a:endParaRPr lang="en-US" altLang="ja-JP" sz="2000" dirty="0" smtClean="0"/>
          </a:p>
          <a:p>
            <a:endParaRPr lang="en-US" altLang="ja-JP" sz="800" b="1" dirty="0" smtClean="0"/>
          </a:p>
          <a:p>
            <a:r>
              <a:rPr lang="ja-JP" altLang="en-US" sz="2000" b="1" dirty="0" smtClean="0"/>
              <a:t>（３）サービス</a:t>
            </a:r>
            <a:r>
              <a:rPr lang="ja-JP" altLang="en-US" sz="2000" b="1" dirty="0"/>
              <a:t>提供困難時の対応</a:t>
            </a:r>
            <a:r>
              <a:rPr lang="en-US" altLang="ja-JP" sz="2000" b="1" dirty="0" smtClean="0"/>
              <a:t>【</a:t>
            </a:r>
            <a:r>
              <a:rPr lang="ja-JP" altLang="en-US" sz="2000" b="1" dirty="0" smtClean="0"/>
              <a:t>第</a:t>
            </a:r>
            <a:r>
              <a:rPr lang="en-US" altLang="ja-JP" sz="2000" b="1" dirty="0" smtClean="0"/>
              <a:t>3</a:t>
            </a:r>
            <a:r>
              <a:rPr lang="ja-JP" altLang="en-US" sz="2000" b="1" dirty="0"/>
              <a:t>条の</a:t>
            </a:r>
            <a:r>
              <a:rPr lang="en-US" altLang="ja-JP" sz="2000" b="1" dirty="0" smtClean="0"/>
              <a:t>9】</a:t>
            </a:r>
            <a:endParaRPr lang="en-US" altLang="ja-JP" sz="2000" b="1" dirty="0"/>
          </a:p>
          <a:p>
            <a:pPr marL="360363" indent="179388"/>
            <a:r>
              <a:rPr lang="ja-JP" altLang="en-US" sz="2000" dirty="0" smtClean="0"/>
              <a:t>事</a:t>
            </a:r>
            <a:r>
              <a:rPr lang="ja-JP" altLang="en-US" sz="2000" dirty="0"/>
              <a:t>業者は、事業所の通常の事業の実施地域等を勘案し、利用申込者に対し自ら適切</a:t>
            </a:r>
            <a:r>
              <a:rPr lang="ja-JP" altLang="en-US" sz="2000" dirty="0" smtClean="0"/>
              <a:t>な</a:t>
            </a:r>
            <a:r>
              <a:rPr lang="ja-JP" altLang="en-US" sz="2000" dirty="0"/>
              <a:t>サービスを提</a:t>
            </a:r>
            <a:r>
              <a:rPr lang="ja-JP" altLang="en-US" sz="2000" dirty="0" smtClean="0"/>
              <a:t>供する</a:t>
            </a:r>
            <a:r>
              <a:rPr lang="ja-JP" altLang="en-US" sz="2000" dirty="0"/>
              <a:t>ことが困難であると認めた場合</a:t>
            </a:r>
            <a:r>
              <a:rPr lang="ja-JP" altLang="en-US" sz="2000" dirty="0" smtClean="0"/>
              <a:t>は、当該</a:t>
            </a:r>
            <a:r>
              <a:rPr lang="ja-JP" altLang="en-US" sz="2000" dirty="0"/>
              <a:t>利用申込者に係る指定居宅介護支援事業者への連絡、適当な他</a:t>
            </a:r>
            <a:r>
              <a:rPr lang="ja-JP" altLang="en-US" sz="2000" dirty="0" smtClean="0"/>
              <a:t>の指定</a:t>
            </a:r>
            <a:r>
              <a:rPr lang="ja-JP" altLang="en-US" sz="2000" dirty="0"/>
              <a:t>小規模多機能型居宅介護事業者等の紹介その他必要な措置を速やか</a:t>
            </a:r>
            <a:r>
              <a:rPr lang="ja-JP" altLang="en-US" sz="2000" dirty="0" smtClean="0"/>
              <a:t>に講じること。</a:t>
            </a:r>
            <a:endParaRPr lang="en-US" altLang="ja-JP" sz="2000" b="1" dirty="0" smtClean="0"/>
          </a:p>
        </p:txBody>
      </p:sp>
    </p:spTree>
    <p:extLst>
      <p:ext uri="{BB962C8B-B14F-4D97-AF65-F5344CB8AC3E}">
        <p14:creationId xmlns:p14="http://schemas.microsoft.com/office/powerpoint/2010/main" val="42665939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610600" y="6492875"/>
            <a:ext cx="2743200" cy="365125"/>
          </a:xfrm>
        </p:spPr>
        <p:txBody>
          <a:bodyPr/>
          <a:lstStyle/>
          <a:p>
            <a:fld id="{41D9830F-53EB-46B6-9EC0-C4C68F82A889}" type="slidenum">
              <a:rPr kumimoji="1" lang="ja-JP" altLang="en-US" smtClean="0"/>
              <a:t>42</a:t>
            </a:fld>
            <a:endParaRPr kumimoji="1" lang="ja-JP" altLang="en-US" dirty="0"/>
          </a:p>
        </p:txBody>
      </p:sp>
      <p:sp>
        <p:nvSpPr>
          <p:cNvPr id="5" name="正方形/長方形 4"/>
          <p:cNvSpPr/>
          <p:nvPr/>
        </p:nvSpPr>
        <p:spPr>
          <a:xfrm>
            <a:off x="0" y="0"/>
            <a:ext cx="12192000" cy="6924973"/>
          </a:xfrm>
          <a:prstGeom prst="rect">
            <a:avLst/>
          </a:prstGeom>
        </p:spPr>
        <p:txBody>
          <a:bodyPr wrap="square">
            <a:spAutoFit/>
          </a:bodyPr>
          <a:lstStyle/>
          <a:p>
            <a:r>
              <a:rPr lang="ja-JP" altLang="en-US" sz="2000" b="1" dirty="0"/>
              <a:t>（４）心身の状況等の把握</a:t>
            </a:r>
            <a:r>
              <a:rPr lang="en-US" altLang="ja-JP" sz="2000" b="1" dirty="0"/>
              <a:t>【</a:t>
            </a:r>
            <a:r>
              <a:rPr lang="ja-JP" altLang="en-US" sz="2000" b="1" dirty="0"/>
              <a:t>第</a:t>
            </a:r>
            <a:r>
              <a:rPr lang="en-US" altLang="ja-JP" sz="2000" b="1" dirty="0"/>
              <a:t>68</a:t>
            </a:r>
            <a:r>
              <a:rPr lang="ja-JP" altLang="en-US" sz="2000" b="1" dirty="0"/>
              <a:t>条</a:t>
            </a:r>
            <a:r>
              <a:rPr lang="en-US" altLang="ja-JP" sz="2000" b="1" dirty="0"/>
              <a:t>】</a:t>
            </a:r>
          </a:p>
          <a:p>
            <a:pPr marL="360363" indent="179388"/>
            <a:r>
              <a:rPr lang="ja-JP" altLang="en-US" sz="2000" dirty="0" smtClean="0"/>
              <a:t>事</a:t>
            </a:r>
            <a:r>
              <a:rPr lang="ja-JP" altLang="en-US" sz="2000" dirty="0"/>
              <a:t>業者は、サービスの提供に当たっては、介護支援専門員が開催するサービス担当者</a:t>
            </a:r>
            <a:r>
              <a:rPr lang="ja-JP" altLang="en-US" sz="2000" dirty="0" smtClean="0"/>
              <a:t>会議等を</a:t>
            </a:r>
            <a:r>
              <a:rPr lang="ja-JP" altLang="en-US" sz="2000" dirty="0"/>
              <a:t>通じて、利用者の心身の状況、その置かれている環境、他の保健医療サービス又は福祉サービスの利用状況等の把握に努めなければならない。</a:t>
            </a:r>
            <a:endParaRPr lang="en-US" altLang="ja-JP" sz="2000" dirty="0"/>
          </a:p>
          <a:p>
            <a:pPr marL="360363" indent="179388"/>
            <a:r>
              <a:rPr lang="ja-JP" altLang="en-US" sz="2000" dirty="0"/>
              <a:t>なお、サービス担当者会議は、テレビ電話装置等を活用して行うことができるものとする。</a:t>
            </a:r>
            <a:endParaRPr lang="en-US" altLang="ja-JP" sz="2000" b="1" dirty="0"/>
          </a:p>
          <a:p>
            <a:endParaRPr lang="en-US" altLang="ja-JP" sz="800" b="1" dirty="0" smtClean="0"/>
          </a:p>
          <a:p>
            <a:r>
              <a:rPr lang="ja-JP" altLang="en-US" sz="2000" b="1" dirty="0" smtClean="0"/>
              <a:t>（５）居宅</a:t>
            </a:r>
            <a:r>
              <a:rPr lang="ja-JP" altLang="en-US" sz="2000" b="1" dirty="0"/>
              <a:t>サービス事業者等との</a:t>
            </a:r>
            <a:r>
              <a:rPr lang="ja-JP" altLang="en-US" sz="2000" b="1" dirty="0" smtClean="0"/>
              <a:t>連携</a:t>
            </a:r>
            <a:r>
              <a:rPr lang="en-US" altLang="ja-JP" sz="2000" b="1" dirty="0" smtClean="0"/>
              <a:t>【</a:t>
            </a:r>
            <a:r>
              <a:rPr lang="ja-JP" altLang="en-US" sz="2000" b="1" dirty="0" smtClean="0"/>
              <a:t>第</a:t>
            </a:r>
            <a:r>
              <a:rPr lang="en-US" altLang="ja-JP" sz="2000" b="1" dirty="0" smtClean="0"/>
              <a:t>69</a:t>
            </a:r>
            <a:r>
              <a:rPr lang="ja-JP" altLang="en-US" sz="2000" b="1" dirty="0" smtClean="0"/>
              <a:t>条</a:t>
            </a:r>
            <a:r>
              <a:rPr lang="en-US" altLang="ja-JP" sz="2000" b="1" dirty="0" smtClean="0"/>
              <a:t>】</a:t>
            </a:r>
            <a:endParaRPr lang="ja-JP" altLang="en-US" sz="2000" b="1" dirty="0"/>
          </a:p>
          <a:p>
            <a:pPr marL="498475" indent="-234950"/>
            <a:r>
              <a:rPr lang="ja-JP" altLang="en-US" sz="2000" dirty="0" smtClean="0"/>
              <a:t>① 事</a:t>
            </a:r>
            <a:r>
              <a:rPr lang="ja-JP" altLang="en-US" sz="2000" dirty="0"/>
              <a:t>業者は</a:t>
            </a:r>
            <a:r>
              <a:rPr lang="ja-JP" altLang="en-US" sz="2000" dirty="0" smtClean="0"/>
              <a:t>、サービスを</a:t>
            </a:r>
            <a:r>
              <a:rPr lang="ja-JP" altLang="en-US" sz="2000" dirty="0"/>
              <a:t>提供するに当たっては、居宅サービス事業者その他保健医療サービス又は福祉サービスを提供する者との密接な連携に努めなければならない</a:t>
            </a:r>
            <a:r>
              <a:rPr lang="ja-JP" altLang="en-US" sz="2000" dirty="0" smtClean="0"/>
              <a:t>。</a:t>
            </a:r>
            <a:endParaRPr lang="en-US" altLang="ja-JP" sz="2000" dirty="0" smtClean="0"/>
          </a:p>
          <a:p>
            <a:pPr marL="498475" indent="-234950"/>
            <a:r>
              <a:rPr lang="ja-JP" altLang="en-US" sz="2000" dirty="0" smtClean="0"/>
              <a:t>② 事</a:t>
            </a:r>
            <a:r>
              <a:rPr lang="ja-JP" altLang="en-US" sz="2000" dirty="0"/>
              <a:t>業者は</a:t>
            </a:r>
            <a:r>
              <a:rPr lang="ja-JP" altLang="en-US" sz="2000" dirty="0" smtClean="0"/>
              <a:t>、サービスを</a:t>
            </a:r>
            <a:r>
              <a:rPr lang="ja-JP" altLang="en-US" sz="2000" dirty="0"/>
              <a:t>提供するに当たっては、利用者の健康管理を適切に行うため、主治の医師との密接な連携に努めなければならない</a:t>
            </a:r>
            <a:r>
              <a:rPr lang="ja-JP" altLang="en-US" sz="2000" dirty="0" smtClean="0"/>
              <a:t>。</a:t>
            </a:r>
            <a:endParaRPr lang="en-US" altLang="ja-JP" sz="2000" dirty="0" smtClean="0"/>
          </a:p>
          <a:p>
            <a:pPr marL="498475" indent="-234950"/>
            <a:r>
              <a:rPr lang="ja-JP" altLang="en-US" sz="2000" dirty="0" smtClean="0"/>
              <a:t>③ 事</a:t>
            </a:r>
            <a:r>
              <a:rPr lang="ja-JP" altLang="en-US" sz="2000" dirty="0"/>
              <a:t>業者は</a:t>
            </a:r>
            <a:r>
              <a:rPr lang="ja-JP" altLang="en-US" sz="2000" dirty="0" smtClean="0"/>
              <a:t>、サービスの</a:t>
            </a:r>
            <a:r>
              <a:rPr lang="ja-JP" altLang="en-US" sz="2000" dirty="0"/>
              <a:t>提供の終了に際しては、利用者又はその家族に対して適切な指導を行うとともに、当該利用者に係る指定居宅介護支援事業者に対する情報の提供及び保健医療サービス又は福祉サービスを提供する者との密接な連携に努めなければならない。</a:t>
            </a:r>
          </a:p>
          <a:p>
            <a:endParaRPr lang="en-US" altLang="ja-JP" sz="800" b="1" dirty="0" smtClean="0"/>
          </a:p>
          <a:p>
            <a:r>
              <a:rPr lang="ja-JP" altLang="en-US" sz="2000" b="1" dirty="0" smtClean="0"/>
              <a:t>（６）サービス</a:t>
            </a:r>
            <a:r>
              <a:rPr lang="ja-JP" altLang="en-US" sz="2000" b="1" dirty="0"/>
              <a:t>の提供の記録</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18】</a:t>
            </a:r>
          </a:p>
          <a:p>
            <a:pPr marL="442913" indent="-179388"/>
            <a:r>
              <a:rPr lang="ja-JP" altLang="en-US" sz="2000" dirty="0" smtClean="0"/>
              <a:t>① 事</a:t>
            </a:r>
            <a:r>
              <a:rPr lang="ja-JP" altLang="en-US" sz="2000" dirty="0"/>
              <a:t>業者は、サービスを提供した際にはサービスの提供日及び内容、保険給付の額その他必要な事項</a:t>
            </a:r>
            <a:r>
              <a:rPr lang="ja-JP" altLang="en-US" sz="2000" dirty="0" smtClean="0"/>
              <a:t>を利用者</a:t>
            </a:r>
            <a:r>
              <a:rPr lang="ja-JP" altLang="en-US" sz="2000" dirty="0"/>
              <a:t>の居宅サービス計画を記載した書面又はこれに準ずる書面に記載しなければならない。</a:t>
            </a:r>
          </a:p>
          <a:p>
            <a:pPr marL="442913" indent="-179388"/>
            <a:r>
              <a:rPr lang="ja-JP" altLang="en-US" sz="2000" dirty="0" smtClean="0"/>
              <a:t>② 事</a:t>
            </a:r>
            <a:r>
              <a:rPr lang="ja-JP" altLang="en-US" sz="2000" dirty="0"/>
              <a:t>業者は、サービスを提供した際には、提供した具体的なサービスの内容等を記録するとともに、</a:t>
            </a:r>
            <a:r>
              <a:rPr lang="ja-JP" altLang="en-US" sz="2000" dirty="0" smtClean="0"/>
              <a:t>利用者</a:t>
            </a:r>
            <a:r>
              <a:rPr lang="ja-JP" altLang="en-US" sz="2000" dirty="0"/>
              <a:t>からの申出があった場合には、文書の交付その他適切な方法により、その情報を利用者に対して</a:t>
            </a:r>
            <a:r>
              <a:rPr lang="ja-JP" altLang="en-US" sz="2000" dirty="0" smtClean="0"/>
              <a:t>提供しなければ</a:t>
            </a:r>
            <a:r>
              <a:rPr lang="ja-JP" altLang="en-US" sz="2000" dirty="0"/>
              <a:t>ならない</a:t>
            </a:r>
            <a:r>
              <a:rPr lang="ja-JP" altLang="en-US" sz="2000" dirty="0" smtClean="0"/>
              <a:t>。</a:t>
            </a:r>
            <a:endParaRPr lang="en-US" altLang="ja-JP" sz="2000" dirty="0" smtClean="0"/>
          </a:p>
          <a:p>
            <a:endParaRPr lang="en-US" altLang="ja-JP" sz="800" b="1" dirty="0" smtClean="0"/>
          </a:p>
          <a:p>
            <a:r>
              <a:rPr lang="ja-JP" altLang="en-US" sz="2000" b="1" dirty="0" smtClean="0"/>
              <a:t>（</a:t>
            </a:r>
            <a:r>
              <a:rPr lang="ja-JP" altLang="en-US" sz="2000" b="1" dirty="0"/>
              <a:t>７）利用料等の受領</a:t>
            </a:r>
            <a:r>
              <a:rPr lang="en-US" altLang="ja-JP" sz="2000" b="1" dirty="0"/>
              <a:t>【</a:t>
            </a:r>
            <a:r>
              <a:rPr lang="ja-JP" altLang="en-US" sz="2000" b="1" dirty="0"/>
              <a:t>第</a:t>
            </a:r>
            <a:r>
              <a:rPr lang="en-US" altLang="ja-JP" sz="2000" b="1" dirty="0"/>
              <a:t>71</a:t>
            </a:r>
            <a:r>
              <a:rPr lang="ja-JP" altLang="en-US" sz="2000" b="1" dirty="0"/>
              <a:t>条</a:t>
            </a:r>
            <a:r>
              <a:rPr lang="en-US" altLang="ja-JP" sz="2000" b="1" dirty="0"/>
              <a:t>】</a:t>
            </a:r>
          </a:p>
          <a:p>
            <a:pPr marL="442913" indent="-179388"/>
            <a:r>
              <a:rPr lang="ja-JP" altLang="en-US" sz="2000" dirty="0" smtClean="0"/>
              <a:t>① 事</a:t>
            </a:r>
            <a:r>
              <a:rPr lang="ja-JP" altLang="en-US" sz="2000" dirty="0"/>
              <a:t>業者は、法定代理受領サービスに該当するサービスを提供した際には、その利用者から利用料</a:t>
            </a:r>
            <a:r>
              <a:rPr lang="ja-JP" altLang="en-US" sz="2000" dirty="0" smtClean="0"/>
              <a:t>の</a:t>
            </a:r>
            <a:endParaRPr lang="en-US" altLang="ja-JP" sz="2000" b="1" dirty="0" smtClean="0"/>
          </a:p>
        </p:txBody>
      </p:sp>
    </p:spTree>
    <p:extLst>
      <p:ext uri="{BB962C8B-B14F-4D97-AF65-F5344CB8AC3E}">
        <p14:creationId xmlns:p14="http://schemas.microsoft.com/office/powerpoint/2010/main" val="2235462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43</a:t>
            </a:fld>
            <a:endParaRPr kumimoji="1" lang="ja-JP" altLang="en-US"/>
          </a:p>
        </p:txBody>
      </p:sp>
      <p:sp>
        <p:nvSpPr>
          <p:cNvPr id="3" name="正方形/長方形 2"/>
          <p:cNvSpPr/>
          <p:nvPr/>
        </p:nvSpPr>
        <p:spPr>
          <a:xfrm>
            <a:off x="1" y="0"/>
            <a:ext cx="12191999" cy="6986528"/>
          </a:xfrm>
          <a:prstGeom prst="rect">
            <a:avLst/>
          </a:prstGeom>
        </p:spPr>
        <p:txBody>
          <a:bodyPr wrap="square">
            <a:spAutoFit/>
          </a:bodyPr>
          <a:lstStyle/>
          <a:p>
            <a:pPr marL="442913"/>
            <a:r>
              <a:rPr lang="ja-JP" altLang="en-US" sz="2000" dirty="0"/>
              <a:t>一部として、地域密着型介護サービス費用基準額から事業者に支払われる地域密着型介護サービス費</a:t>
            </a:r>
            <a:r>
              <a:rPr lang="ja-JP" altLang="en-US" sz="2000" dirty="0" smtClean="0"/>
              <a:t>の</a:t>
            </a:r>
            <a:r>
              <a:rPr lang="ja-JP" altLang="en-US" sz="2000" dirty="0"/>
              <a:t>額を控除して得た額の支払を受けるものとする</a:t>
            </a:r>
            <a:r>
              <a:rPr lang="ja-JP" altLang="en-US" sz="2000" dirty="0" smtClean="0"/>
              <a:t>。</a:t>
            </a:r>
            <a:endParaRPr lang="en-US" altLang="ja-JP" sz="2000" dirty="0" smtClean="0"/>
          </a:p>
          <a:p>
            <a:pPr marL="442913" indent="-179388"/>
            <a:r>
              <a:rPr lang="ja-JP" altLang="en-US" sz="2000" dirty="0" smtClean="0"/>
              <a:t>② 事</a:t>
            </a:r>
            <a:r>
              <a:rPr lang="ja-JP" altLang="en-US" sz="2000" dirty="0"/>
              <a:t>業者は、法定代理受領サービスに該当しないサービスを提供した際にその利用者から支払を</a:t>
            </a:r>
            <a:r>
              <a:rPr lang="ja-JP" altLang="en-US" sz="2000" dirty="0" smtClean="0"/>
              <a:t>受ける利用料</a:t>
            </a:r>
            <a:r>
              <a:rPr lang="ja-JP" altLang="en-US" sz="2000" dirty="0"/>
              <a:t>の額と、法定代理受領サービスである指定小規模多機能型居宅介護に係る地域密着型介護サービス費用基準額の額の間</a:t>
            </a:r>
            <a:r>
              <a:rPr lang="ja-JP" altLang="en-US" sz="2000" dirty="0" smtClean="0"/>
              <a:t>に</a:t>
            </a:r>
            <a:r>
              <a:rPr lang="ja-JP" altLang="en-US" sz="2000" dirty="0"/>
              <a:t>、</a:t>
            </a:r>
            <a:r>
              <a:rPr lang="ja-JP" altLang="en-US" sz="2000" dirty="0" smtClean="0"/>
              <a:t>不合理</a:t>
            </a:r>
            <a:r>
              <a:rPr lang="ja-JP" altLang="en-US" sz="2000" dirty="0"/>
              <a:t>な差が生じないようにしなければならない。</a:t>
            </a:r>
          </a:p>
          <a:p>
            <a:pPr marL="442913" indent="-179388"/>
            <a:r>
              <a:rPr lang="ja-JP" altLang="en-US" sz="2000" dirty="0" smtClean="0"/>
              <a:t>③ 上記</a:t>
            </a:r>
            <a:r>
              <a:rPr lang="ja-JP" altLang="en-US" sz="2000" dirty="0"/>
              <a:t>利用料の</a:t>
            </a:r>
            <a:r>
              <a:rPr lang="ja-JP" altLang="en-US" sz="2000" dirty="0" smtClean="0"/>
              <a:t>ほか、以下</a:t>
            </a:r>
            <a:r>
              <a:rPr lang="ja-JP" altLang="en-US" sz="2000" dirty="0"/>
              <a:t>に掲げる費用の額の支払を利用者から受けることができる。</a:t>
            </a:r>
          </a:p>
          <a:p>
            <a:pPr marL="623888" indent="-179388" defTabSz="720725"/>
            <a:r>
              <a:rPr lang="en-US" altLang="ja-JP" sz="2000" dirty="0" smtClean="0"/>
              <a:t>ⅰ)</a:t>
            </a:r>
            <a:r>
              <a:rPr lang="ja-JP" altLang="en-US" sz="2000" dirty="0" smtClean="0"/>
              <a:t> 利用者</a:t>
            </a:r>
            <a:r>
              <a:rPr lang="ja-JP" altLang="en-US" sz="2000" dirty="0"/>
              <a:t>の選定により通常の事業の実施地域以外の地域に居住する利用者に対して行う送迎に要する</a:t>
            </a:r>
            <a:r>
              <a:rPr lang="ja-JP" altLang="en-US" sz="2000" dirty="0" smtClean="0"/>
              <a:t>費用</a:t>
            </a:r>
            <a:endParaRPr lang="en-US" altLang="ja-JP" sz="2000" dirty="0" smtClean="0"/>
          </a:p>
          <a:p>
            <a:pPr marL="623888" indent="-179388" defTabSz="720725"/>
            <a:r>
              <a:rPr lang="en-US" altLang="ja-JP" sz="2000" dirty="0" smtClean="0"/>
              <a:t>ⅱ)</a:t>
            </a:r>
            <a:r>
              <a:rPr lang="ja-JP" altLang="en-US" sz="2000" dirty="0" smtClean="0"/>
              <a:t> 利用者</a:t>
            </a:r>
            <a:r>
              <a:rPr lang="ja-JP" altLang="en-US" sz="2000" dirty="0"/>
              <a:t>の選択により通常の事業の実施地域以外の地域に居宅において訪問サービスを提供する場合は、それに要した交通費の</a:t>
            </a:r>
            <a:r>
              <a:rPr lang="ja-JP" altLang="en-US" sz="2000" dirty="0" smtClean="0"/>
              <a:t>額</a:t>
            </a:r>
            <a:endParaRPr lang="en-US" altLang="ja-JP" sz="2000" dirty="0" smtClean="0"/>
          </a:p>
          <a:p>
            <a:pPr marL="623888" indent="-179388" defTabSz="720725"/>
            <a:r>
              <a:rPr lang="en-US" altLang="ja-JP" sz="2000" dirty="0" smtClean="0"/>
              <a:t>ⅲ)</a:t>
            </a:r>
            <a:r>
              <a:rPr lang="ja-JP" altLang="en-US" sz="2000" dirty="0" smtClean="0"/>
              <a:t> 食事</a:t>
            </a:r>
            <a:r>
              <a:rPr lang="ja-JP" altLang="en-US" sz="2000" dirty="0"/>
              <a:t>の提供に要する費用</a:t>
            </a:r>
          </a:p>
          <a:p>
            <a:pPr marL="623888" indent="-179388" defTabSz="720725"/>
            <a:r>
              <a:rPr lang="en-US" altLang="ja-JP" sz="2000" dirty="0" smtClean="0"/>
              <a:t>ⅳ)</a:t>
            </a:r>
            <a:r>
              <a:rPr lang="ja-JP" altLang="en-US" sz="2000" dirty="0" smtClean="0"/>
              <a:t> 宿泊</a:t>
            </a:r>
            <a:r>
              <a:rPr lang="ja-JP" altLang="en-US" sz="2000" dirty="0"/>
              <a:t>に要する必要　　　　　　　　　</a:t>
            </a:r>
            <a:endParaRPr lang="en-US" altLang="ja-JP" sz="2000" dirty="0" smtClean="0"/>
          </a:p>
          <a:p>
            <a:pPr marL="623888" indent="-179388" defTabSz="720725"/>
            <a:r>
              <a:rPr lang="en-US" altLang="ja-JP" sz="2000" dirty="0" smtClean="0"/>
              <a:t>ⅴ)</a:t>
            </a:r>
            <a:r>
              <a:rPr lang="ja-JP" altLang="en-US" sz="2000" dirty="0" smtClean="0"/>
              <a:t> おむつ代</a:t>
            </a:r>
            <a:endParaRPr lang="en-US" altLang="ja-JP" sz="2000" dirty="0" smtClean="0"/>
          </a:p>
          <a:p>
            <a:pPr marL="623888" indent="-179388" defTabSz="720725"/>
            <a:r>
              <a:rPr lang="en-US" altLang="ja-JP" sz="2000" dirty="0" smtClean="0"/>
              <a:t>ⅵ)</a:t>
            </a:r>
            <a:r>
              <a:rPr lang="ja-JP" altLang="en-US" sz="2000" dirty="0" smtClean="0"/>
              <a:t> 利用者</a:t>
            </a:r>
            <a:r>
              <a:rPr lang="ja-JP" altLang="en-US" sz="2000" dirty="0"/>
              <a:t>の希望によって身の回り品又は教養娯楽として日常生活に必要なものを事業者が提供する場合に係る費用</a:t>
            </a:r>
          </a:p>
          <a:p>
            <a:pPr marL="623888" indent="-180975"/>
            <a:r>
              <a:rPr lang="en-US" altLang="ja-JP" sz="2000" dirty="0" smtClean="0"/>
              <a:t>※</a:t>
            </a:r>
            <a:r>
              <a:rPr lang="ja-JP" altLang="en-US" sz="2000" dirty="0" smtClean="0"/>
              <a:t> 事</a:t>
            </a:r>
            <a:r>
              <a:rPr lang="ja-JP" altLang="en-US" sz="2000" dirty="0"/>
              <a:t>業者は、前項イ～への費用の額に係るサービスの提供に当たっては、あらかじめ、利用者又はその家族に対し、当該サービスの内容及び費用について説明を行い、利用者の同意を得なければならない</a:t>
            </a:r>
            <a:r>
              <a:rPr lang="ja-JP" altLang="en-US" sz="2000" dirty="0" smtClean="0"/>
              <a:t>。</a:t>
            </a:r>
            <a:endParaRPr lang="en-US" altLang="ja-JP" sz="2000" dirty="0" smtClean="0"/>
          </a:p>
          <a:p>
            <a:endParaRPr lang="en-US" altLang="ja-JP" sz="800" b="1" dirty="0" smtClean="0"/>
          </a:p>
          <a:p>
            <a:r>
              <a:rPr lang="ja-JP" altLang="en-US" sz="2000" b="1" dirty="0" smtClean="0"/>
              <a:t>（</a:t>
            </a:r>
            <a:r>
              <a:rPr lang="ja-JP" altLang="en-US" sz="2000" b="1" dirty="0"/>
              <a:t>８）指定小規模多機能型居宅介護の具体的取扱方針</a:t>
            </a:r>
            <a:r>
              <a:rPr lang="en-US" altLang="ja-JP" sz="2000" b="1" dirty="0"/>
              <a:t>【</a:t>
            </a:r>
            <a:r>
              <a:rPr lang="ja-JP" altLang="en-US" sz="2000" b="1" dirty="0"/>
              <a:t>第</a:t>
            </a:r>
            <a:r>
              <a:rPr lang="en-US" altLang="ja-JP" sz="2000" b="1" dirty="0"/>
              <a:t>73</a:t>
            </a:r>
            <a:r>
              <a:rPr lang="ja-JP" altLang="en-US" sz="2000" b="1" dirty="0"/>
              <a:t>条</a:t>
            </a:r>
            <a:r>
              <a:rPr lang="en-US" altLang="ja-JP" sz="2000" b="1" dirty="0"/>
              <a:t>】</a:t>
            </a:r>
          </a:p>
          <a:p>
            <a:pPr marL="442913" indent="-180975"/>
            <a:r>
              <a:rPr lang="ja-JP" altLang="en-US" sz="2000" dirty="0" smtClean="0"/>
              <a:t>① 利用者</a:t>
            </a:r>
            <a:r>
              <a:rPr lang="ja-JP" altLang="en-US" sz="2000" dirty="0"/>
              <a:t>が住み慣れた地域で生活を継続することができるよう、地域住民との交流や地域活動への参加を図りつつ、利用者の心身の状況、希望及びその置かれている環境を踏まえて、通いサービス、訪問サービス及び宿泊サービスを柔軟に組み合わせることにより、妥当適切に</a:t>
            </a:r>
            <a:r>
              <a:rPr lang="ja-JP" altLang="en-US" sz="2000" dirty="0" smtClean="0"/>
              <a:t>行う。</a:t>
            </a:r>
            <a:endParaRPr lang="ja-JP" altLang="en-US" sz="2000" dirty="0"/>
          </a:p>
        </p:txBody>
      </p:sp>
    </p:spTree>
    <p:extLst>
      <p:ext uri="{BB962C8B-B14F-4D97-AF65-F5344CB8AC3E}">
        <p14:creationId xmlns:p14="http://schemas.microsoft.com/office/powerpoint/2010/main" val="974667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44</a:t>
            </a:fld>
            <a:endParaRPr kumimoji="1" lang="ja-JP" altLang="en-US"/>
          </a:p>
        </p:txBody>
      </p:sp>
      <p:sp>
        <p:nvSpPr>
          <p:cNvPr id="5" name="正方形/長方形 4"/>
          <p:cNvSpPr/>
          <p:nvPr/>
        </p:nvSpPr>
        <p:spPr>
          <a:xfrm>
            <a:off x="360217" y="96982"/>
            <a:ext cx="11443855" cy="338554"/>
          </a:xfrm>
          <a:prstGeom prst="rect">
            <a:avLst/>
          </a:prstGeom>
        </p:spPr>
        <p:txBody>
          <a:bodyPr wrap="square">
            <a:spAutoFit/>
          </a:bodyPr>
          <a:lstStyle/>
          <a:p>
            <a:r>
              <a:rPr lang="ja-JP" altLang="en-US" sz="1600" dirty="0" smtClean="0"/>
              <a:t>　</a:t>
            </a:r>
            <a:endParaRPr lang="ja-JP" altLang="en-US" sz="1600" dirty="0"/>
          </a:p>
        </p:txBody>
      </p:sp>
      <p:sp>
        <p:nvSpPr>
          <p:cNvPr id="3" name="正方形/長方形 2"/>
          <p:cNvSpPr/>
          <p:nvPr/>
        </p:nvSpPr>
        <p:spPr>
          <a:xfrm>
            <a:off x="0" y="0"/>
            <a:ext cx="12192000" cy="7048083"/>
          </a:xfrm>
          <a:prstGeom prst="rect">
            <a:avLst/>
          </a:prstGeom>
        </p:spPr>
        <p:txBody>
          <a:bodyPr wrap="square">
            <a:spAutoFit/>
          </a:bodyPr>
          <a:lstStyle/>
          <a:p>
            <a:pPr marL="442913" indent="-171450"/>
            <a:r>
              <a:rPr lang="ja-JP" altLang="en-US" sz="2000" dirty="0"/>
              <a:t>② 利用者一人一人の人格を尊重し、利用者がそれぞれの役割を持って家庭的な環境の下で日常</a:t>
            </a:r>
            <a:r>
              <a:rPr lang="ja-JP" altLang="en-US" sz="2000" dirty="0" smtClean="0"/>
              <a:t>生活を</a:t>
            </a:r>
          </a:p>
          <a:p>
            <a:pPr marL="442913"/>
            <a:r>
              <a:rPr lang="ja-JP" altLang="en-US" sz="2000" dirty="0" smtClean="0"/>
              <a:t>送ることができるよう配慮して行う。</a:t>
            </a:r>
            <a:endParaRPr lang="en-US" altLang="ja-JP" sz="2000" dirty="0" smtClean="0"/>
          </a:p>
          <a:p>
            <a:pPr marL="442913" indent="-180975"/>
            <a:r>
              <a:rPr lang="ja-JP" altLang="en-US" sz="2000" dirty="0" smtClean="0"/>
              <a:t>③ </a:t>
            </a:r>
            <a:r>
              <a:rPr lang="ja-JP" altLang="en-US" sz="2000" dirty="0"/>
              <a:t>サービスの提供に当たっては、小規模多機能型居宅介護計画に基づき、漫然かつ画一的にならないように、利用者の機能訓練及びその者が日常生活を営むことができるよう必要な援助を行う。</a:t>
            </a:r>
            <a:endParaRPr lang="en-US" altLang="ja-JP" sz="2000" b="1" dirty="0"/>
          </a:p>
          <a:p>
            <a:pPr marL="442913" indent="-180975"/>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000" dirty="0"/>
          </a:p>
          <a:p>
            <a:pPr marL="442913" indent="-180975"/>
            <a:endParaRPr lang="en-US" altLang="ja-JP" sz="1200" dirty="0" smtClean="0"/>
          </a:p>
          <a:p>
            <a:pPr marL="442913" indent="-180975"/>
            <a:endParaRPr lang="en-US" altLang="ja-JP" sz="1000" dirty="0" smtClean="0"/>
          </a:p>
          <a:p>
            <a:pPr marL="442913" indent="-180975"/>
            <a:r>
              <a:rPr lang="ja-JP" altLang="en-US" sz="2000" dirty="0" smtClean="0"/>
              <a:t>④ </a:t>
            </a:r>
            <a:r>
              <a:rPr lang="ja-JP" altLang="en-US" sz="2000" dirty="0"/>
              <a:t>従業者は、サービスの提供に当たっては、懇切丁寧に行うことを旨とし、利用者又はその家族に対し、サービスの提供等について理解しやすいように説明を行う</a:t>
            </a:r>
            <a:r>
              <a:rPr lang="ja-JP" altLang="en-US" sz="2000" dirty="0" smtClean="0"/>
              <a:t>。</a:t>
            </a:r>
            <a:endParaRPr lang="en-US" altLang="ja-JP" sz="2000" dirty="0" smtClean="0"/>
          </a:p>
          <a:p>
            <a:pPr marL="442913" indent="-180975"/>
            <a:r>
              <a:rPr lang="ja-JP" altLang="en-US" sz="2000" dirty="0" smtClean="0"/>
              <a:t>⑤ </a:t>
            </a:r>
            <a:r>
              <a:rPr lang="ja-JP" altLang="en-US" sz="2000" dirty="0"/>
              <a:t>事業者は、サービスの提供に当たっては、当該利用者又は他の利用者等の生命又は身体を保護するため緊急やむを得ない場合を除き、身体的拘束等を行ってはならない。</a:t>
            </a:r>
            <a:endParaRPr lang="en-US" altLang="ja-JP" sz="2000" dirty="0"/>
          </a:p>
          <a:p>
            <a:pPr marL="442913" indent="-180975"/>
            <a:r>
              <a:rPr lang="ja-JP" altLang="en-US" sz="2000" dirty="0" smtClean="0"/>
              <a:t>⑥ 事</a:t>
            </a:r>
            <a:r>
              <a:rPr lang="ja-JP" altLang="en-US" sz="2000" dirty="0"/>
              <a:t>業者は、身体的拘束等を行う場合には、その態様及び時間、その際の利用者の心身の状況並びに緊急やむを得ない理由を記録しなければならない</a:t>
            </a:r>
            <a:r>
              <a:rPr lang="ja-JP" altLang="en-US" sz="2000" dirty="0" smtClean="0"/>
              <a:t>。</a:t>
            </a:r>
            <a:endParaRPr lang="en-US" altLang="ja-JP" sz="2000" dirty="0" smtClean="0"/>
          </a:p>
          <a:p>
            <a:pPr marL="442913" indent="-180975"/>
            <a:endParaRPr lang="en-US" altLang="ja-JP" sz="2000" dirty="0"/>
          </a:p>
          <a:p>
            <a:pPr marL="442913" indent="-180975"/>
            <a:endParaRPr lang="en-US" altLang="ja-JP" sz="2000" dirty="0" smtClean="0"/>
          </a:p>
          <a:p>
            <a:pPr marL="442913" indent="-180975"/>
            <a:endParaRPr lang="en-US" altLang="ja-JP" sz="2400" dirty="0"/>
          </a:p>
          <a:p>
            <a:pPr marL="623888" indent="-360363"/>
            <a:r>
              <a:rPr lang="ja-JP" altLang="en-US" sz="2000" dirty="0" smtClean="0"/>
              <a:t>⑦ 事</a:t>
            </a:r>
            <a:r>
              <a:rPr lang="ja-JP" altLang="en-US" sz="2000" dirty="0"/>
              <a:t>業者は、身体的拘束等の適正化を図るため、次に掲げる措置を講じなければならない</a:t>
            </a:r>
            <a:r>
              <a:rPr lang="ja-JP" altLang="en-US" sz="2000" dirty="0" smtClean="0"/>
              <a:t>。</a:t>
            </a:r>
            <a:endParaRPr lang="en-US" altLang="ja-JP" sz="2000" dirty="0" smtClean="0"/>
          </a:p>
          <a:p>
            <a:pPr marL="720725" indent="-277813"/>
            <a:r>
              <a:rPr lang="en-US" altLang="ja-JP" sz="2000" dirty="0" smtClean="0"/>
              <a:t>ⅰ</a:t>
            </a:r>
            <a:r>
              <a:rPr lang="ja-JP" altLang="en-US" sz="2000" dirty="0" smtClean="0"/>
              <a:t>）身体的</a:t>
            </a:r>
            <a:r>
              <a:rPr lang="ja-JP" altLang="en-US" sz="2000" dirty="0"/>
              <a:t>拘束等の適正化のための対策を検討する委員会（以下「身体的拘束等適正化検討</a:t>
            </a:r>
            <a:r>
              <a:rPr lang="ja-JP" altLang="en-US" sz="2000" dirty="0" smtClean="0"/>
              <a:t>委員会」</a:t>
            </a:r>
            <a:r>
              <a:rPr lang="ja-JP" altLang="en-US" sz="2000" dirty="0"/>
              <a:t>）（テレビ電話装置等を活用</a:t>
            </a:r>
            <a:r>
              <a:rPr lang="ja-JP" altLang="en-US" sz="2000" dirty="0" smtClean="0"/>
              <a:t>して行う</a:t>
            </a:r>
            <a:r>
              <a:rPr lang="ja-JP" altLang="en-US" sz="2000" dirty="0"/>
              <a:t>ものが</a:t>
            </a:r>
            <a:r>
              <a:rPr lang="ja-JP" altLang="en-US" sz="2000" dirty="0" smtClean="0"/>
              <a:t>できる</a:t>
            </a:r>
            <a:r>
              <a:rPr lang="ja-JP" altLang="en-US" sz="2000" dirty="0"/>
              <a:t>）</a:t>
            </a:r>
            <a:r>
              <a:rPr lang="ja-JP" altLang="en-US" sz="2000" dirty="0" smtClean="0"/>
              <a:t>を</a:t>
            </a:r>
            <a:r>
              <a:rPr lang="en-US" altLang="ja-JP" sz="2000" dirty="0"/>
              <a:t>3</a:t>
            </a:r>
            <a:r>
              <a:rPr lang="ja-JP" altLang="en-US" sz="2000" dirty="0"/>
              <a:t>月に</a:t>
            </a:r>
            <a:r>
              <a:rPr lang="en-US" altLang="ja-JP" sz="2000" dirty="0"/>
              <a:t>1</a:t>
            </a:r>
            <a:r>
              <a:rPr lang="ja-JP" altLang="en-US" sz="2000" dirty="0"/>
              <a:t>回以上開催するとともに、その結果について、介護従業者その他の従業者に</a:t>
            </a:r>
            <a:r>
              <a:rPr lang="ja-JP" altLang="en-US" sz="2000" dirty="0" smtClean="0"/>
              <a:t>周知徹底</a:t>
            </a:r>
            <a:r>
              <a:rPr lang="ja-JP" altLang="en-US" sz="2000" dirty="0"/>
              <a:t>を図ること</a:t>
            </a:r>
            <a:r>
              <a:rPr lang="ja-JP" altLang="en-US" sz="2000" dirty="0" smtClean="0"/>
              <a:t>。</a:t>
            </a:r>
            <a:endParaRPr lang="ja-JP" altLang="en-US" sz="2000" dirty="0"/>
          </a:p>
        </p:txBody>
      </p:sp>
      <p:sp>
        <p:nvSpPr>
          <p:cNvPr id="6" name="正方形/長方形 5"/>
          <p:cNvSpPr/>
          <p:nvPr/>
        </p:nvSpPr>
        <p:spPr>
          <a:xfrm>
            <a:off x="785813" y="1277731"/>
            <a:ext cx="10758487" cy="1485077"/>
          </a:xfrm>
          <a:prstGeom prst="rect">
            <a:avLst/>
          </a:prstGeom>
          <a:ln w="6350">
            <a:solidFill>
              <a:schemeClr val="tx1"/>
            </a:solidFill>
            <a:prstDash val="sysDot"/>
          </a:ln>
        </p:spPr>
        <p:txBody>
          <a:bodyPr wrap="square" tIns="72000" bIns="0">
            <a:spAutoFit/>
          </a:bodyPr>
          <a:lstStyle/>
          <a:p>
            <a:pPr>
              <a:lnSpc>
                <a:spcPts val="2200"/>
              </a:lnSpc>
            </a:pPr>
            <a:r>
              <a:rPr lang="en-US" altLang="ja-JP" sz="2000" dirty="0" smtClean="0">
                <a:latin typeface="MS-Mincho"/>
              </a:rPr>
              <a:t>※ </a:t>
            </a:r>
            <a:r>
              <a:rPr lang="ja-JP" altLang="en-US" sz="2000" dirty="0" smtClean="0">
                <a:latin typeface="MS-Mincho"/>
              </a:rPr>
              <a:t>宿泊</a:t>
            </a:r>
            <a:r>
              <a:rPr lang="ja-JP" altLang="en-US" sz="2000" dirty="0">
                <a:latin typeface="MS-Mincho"/>
              </a:rPr>
              <a:t>サービス上限なし</a:t>
            </a:r>
          </a:p>
          <a:p>
            <a:pPr marL="85725">
              <a:lnSpc>
                <a:spcPts val="2200"/>
              </a:lnSpc>
            </a:pPr>
            <a:r>
              <a:rPr lang="ja-JP" altLang="en-US" sz="2000" dirty="0">
                <a:latin typeface="MS-Mincho"/>
              </a:rPr>
              <a:t>重度の者であれば、運営推進会議に対し報告し、評価を受けることを</a:t>
            </a:r>
            <a:r>
              <a:rPr lang="ja-JP" altLang="en-US" sz="2000" dirty="0" smtClean="0">
                <a:latin typeface="MS-Mincho"/>
              </a:rPr>
              <a:t>前提と</a:t>
            </a:r>
            <a:r>
              <a:rPr lang="ja-JP" altLang="en-US" sz="2000" dirty="0">
                <a:latin typeface="MS-Mincho"/>
              </a:rPr>
              <a:t>して、ほぼ毎日宿泊する形態も考えられる</a:t>
            </a:r>
            <a:r>
              <a:rPr lang="ja-JP" altLang="en-US" sz="2000" dirty="0" smtClean="0">
                <a:latin typeface="MS-Mincho"/>
              </a:rPr>
              <a:t>。</a:t>
            </a:r>
            <a:endParaRPr lang="en-US" altLang="ja-JP" sz="2000" dirty="0" smtClean="0">
              <a:latin typeface="MS-Mincho"/>
            </a:endParaRPr>
          </a:p>
          <a:p>
            <a:pPr marL="85725">
              <a:lnSpc>
                <a:spcPts val="2200"/>
              </a:lnSpc>
            </a:pPr>
            <a:r>
              <a:rPr lang="ja-JP" altLang="en-US" sz="2000" dirty="0" smtClean="0">
                <a:latin typeface="MS-Mincho"/>
              </a:rPr>
              <a:t>ただし</a:t>
            </a:r>
            <a:r>
              <a:rPr lang="ja-JP" altLang="en-US" sz="2000" dirty="0">
                <a:latin typeface="MS-Mincho"/>
              </a:rPr>
              <a:t>、ほぼ毎日宿泊する</a:t>
            </a:r>
            <a:r>
              <a:rPr lang="ja-JP" altLang="en-US" sz="2000" dirty="0" smtClean="0">
                <a:latin typeface="MS-Mincho"/>
              </a:rPr>
              <a:t>よう</a:t>
            </a:r>
            <a:r>
              <a:rPr lang="ja-JP" altLang="en-US" sz="2000" dirty="0">
                <a:latin typeface="MS-Mincho"/>
              </a:rPr>
              <a:t>な者が増え、他の利用者の宿泊に対応できないような状況になれば、他</a:t>
            </a:r>
            <a:r>
              <a:rPr lang="ja-JP" altLang="en-US" sz="2000" dirty="0" smtClean="0">
                <a:latin typeface="MS-Mincho"/>
              </a:rPr>
              <a:t>の利用者</a:t>
            </a:r>
            <a:r>
              <a:rPr lang="ja-JP" altLang="en-US" sz="2000" dirty="0">
                <a:latin typeface="MS-Mincho"/>
              </a:rPr>
              <a:t>が適切にサービス利用できるよう調整を行うことが</a:t>
            </a:r>
            <a:r>
              <a:rPr lang="ja-JP" altLang="en-US" sz="2000" dirty="0" smtClean="0">
                <a:latin typeface="MS-Mincho"/>
              </a:rPr>
              <a:t>必要となる。</a:t>
            </a:r>
            <a:endParaRPr lang="ja-JP" altLang="en-US" sz="2000" dirty="0"/>
          </a:p>
        </p:txBody>
      </p:sp>
      <p:sp>
        <p:nvSpPr>
          <p:cNvPr id="7" name="正方形/長方形 6"/>
          <p:cNvSpPr/>
          <p:nvPr/>
        </p:nvSpPr>
        <p:spPr>
          <a:xfrm>
            <a:off x="785813" y="4708232"/>
            <a:ext cx="10758487" cy="884469"/>
          </a:xfrm>
          <a:prstGeom prst="rect">
            <a:avLst/>
          </a:prstGeom>
          <a:ln w="6350">
            <a:solidFill>
              <a:schemeClr val="tx1"/>
            </a:solidFill>
            <a:prstDash val="sysDot"/>
          </a:ln>
        </p:spPr>
        <p:txBody>
          <a:bodyPr wrap="square" tIns="36000" bIns="0" anchor="ctr" anchorCtr="0">
            <a:spAutoFit/>
          </a:bodyPr>
          <a:lstStyle/>
          <a:p>
            <a:pPr marL="85725">
              <a:lnSpc>
                <a:spcPts val="2200"/>
              </a:lnSpc>
            </a:pPr>
            <a:r>
              <a:rPr lang="ja-JP" altLang="en-US" sz="2000" dirty="0" smtClean="0"/>
              <a:t>緊急</a:t>
            </a:r>
            <a:r>
              <a:rPr lang="ja-JP" altLang="en-US" sz="2000" dirty="0"/>
              <a:t>やむを得ない理由については、切迫性、非代替性及び一時性の３つの要件を満たすことについて、組織等としてこれらの要件の確認等の手続きを</a:t>
            </a:r>
            <a:r>
              <a:rPr lang="ja-JP" altLang="en-US" sz="2000" u="sng" dirty="0"/>
              <a:t>極めて慎重に行う</a:t>
            </a:r>
            <a:r>
              <a:rPr lang="ja-JP" altLang="en-US" sz="2000" dirty="0"/>
              <a:t>こととし、その具体的な内容について記録しておく</a:t>
            </a:r>
            <a:r>
              <a:rPr lang="ja-JP" altLang="en-US" sz="2000" dirty="0" smtClean="0"/>
              <a:t>こと。</a:t>
            </a:r>
            <a:endParaRPr lang="en-US" altLang="ja-JP" sz="2000" dirty="0"/>
          </a:p>
        </p:txBody>
      </p:sp>
    </p:spTree>
    <p:extLst>
      <p:ext uri="{BB962C8B-B14F-4D97-AF65-F5344CB8AC3E}">
        <p14:creationId xmlns:p14="http://schemas.microsoft.com/office/powerpoint/2010/main" val="38242247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45</a:t>
            </a:fld>
            <a:endParaRPr kumimoji="1" lang="ja-JP" altLang="en-US" dirty="0"/>
          </a:p>
        </p:txBody>
      </p:sp>
      <p:sp>
        <p:nvSpPr>
          <p:cNvPr id="5" name="正方形/長方形 4"/>
          <p:cNvSpPr/>
          <p:nvPr/>
        </p:nvSpPr>
        <p:spPr>
          <a:xfrm>
            <a:off x="0" y="25360"/>
            <a:ext cx="12192000" cy="5601533"/>
          </a:xfrm>
          <a:prstGeom prst="rect">
            <a:avLst/>
          </a:prstGeom>
        </p:spPr>
        <p:txBody>
          <a:bodyPr wrap="square">
            <a:spAutoFit/>
          </a:bodyPr>
          <a:lstStyle/>
          <a:p>
            <a:pPr>
              <a:tabLst>
                <a:tab pos="442913" algn="l"/>
              </a:tabLst>
            </a:pPr>
            <a:r>
              <a:rPr lang="ja-JP" altLang="en-US" sz="2000" dirty="0"/>
              <a:t>　　</a:t>
            </a:r>
            <a:r>
              <a:rPr lang="en-US" altLang="ja-JP" sz="2000" dirty="0" smtClean="0"/>
              <a:t>ⅱ</a:t>
            </a:r>
            <a:r>
              <a:rPr lang="ja-JP" altLang="en-US" sz="2000" dirty="0" smtClean="0"/>
              <a:t>）下記</a:t>
            </a:r>
            <a:r>
              <a:rPr lang="ja-JP" altLang="en-US" sz="2000" dirty="0"/>
              <a:t>イ～トまでの項目を盛り込んだ身体的拘束等の適正化のための指針を整備すること</a:t>
            </a:r>
            <a:r>
              <a:rPr lang="ja-JP" altLang="en-US" sz="2000" dirty="0" smtClean="0"/>
              <a:t>。</a:t>
            </a:r>
            <a:endParaRPr lang="en-US" altLang="ja-JP" sz="2000" dirty="0" smtClean="0"/>
          </a:p>
          <a:p>
            <a:pPr marL="720725">
              <a:tabLst>
                <a:tab pos="442913" algn="l"/>
              </a:tabLst>
            </a:pPr>
            <a:r>
              <a:rPr lang="ja-JP" altLang="en-US" sz="2000" dirty="0" smtClean="0"/>
              <a:t>（イ）事業所</a:t>
            </a:r>
            <a:r>
              <a:rPr lang="ja-JP" altLang="en-US" sz="2000" dirty="0"/>
              <a:t>における身体的拘束等の適正化に関する基本的</a:t>
            </a:r>
            <a:r>
              <a:rPr lang="ja-JP" altLang="en-US" sz="2000" dirty="0" smtClean="0"/>
              <a:t>考え方</a:t>
            </a:r>
            <a:endParaRPr lang="en-US" altLang="ja-JP" sz="2000" dirty="0"/>
          </a:p>
          <a:p>
            <a:pPr marL="720725">
              <a:tabLst>
                <a:tab pos="442913" algn="l"/>
              </a:tabLst>
            </a:pPr>
            <a:r>
              <a:rPr lang="ja-JP" altLang="en-US" sz="2000" dirty="0" smtClean="0"/>
              <a:t>（ロ）身体的</a:t>
            </a:r>
            <a:r>
              <a:rPr lang="ja-JP" altLang="en-US" sz="2000" dirty="0"/>
              <a:t>拘束等適正化検討委員会その他事業所内の組織に関する</a:t>
            </a:r>
            <a:r>
              <a:rPr lang="ja-JP" altLang="en-US" sz="2000" dirty="0" smtClean="0"/>
              <a:t>事項</a:t>
            </a:r>
            <a:endParaRPr lang="en-US" altLang="ja-JP" sz="2000" dirty="0"/>
          </a:p>
          <a:p>
            <a:pPr marL="720725">
              <a:tabLst>
                <a:tab pos="442913" algn="l"/>
              </a:tabLst>
            </a:pPr>
            <a:r>
              <a:rPr lang="ja-JP" altLang="en-US" sz="2000" dirty="0" smtClean="0"/>
              <a:t>（ハ）身体的</a:t>
            </a:r>
            <a:r>
              <a:rPr lang="ja-JP" altLang="en-US" sz="2000" dirty="0"/>
              <a:t>拘束等の適正化のための職員研修に関する基本</a:t>
            </a:r>
            <a:r>
              <a:rPr lang="ja-JP" altLang="en-US" sz="2000" dirty="0" smtClean="0"/>
              <a:t>方針</a:t>
            </a:r>
            <a:endParaRPr lang="en-US" altLang="ja-JP" sz="2000" dirty="0"/>
          </a:p>
          <a:p>
            <a:pPr marL="720725">
              <a:tabLst>
                <a:tab pos="442913" algn="l"/>
              </a:tabLst>
            </a:pPr>
            <a:r>
              <a:rPr lang="ja-JP" altLang="en-US" sz="2000" dirty="0" smtClean="0"/>
              <a:t>（ニ）事業</a:t>
            </a:r>
            <a:r>
              <a:rPr lang="ja-JP" altLang="en-US" sz="2000" dirty="0"/>
              <a:t>所内で発生した身体的拘束等の報告方法等のための方策に関する基本</a:t>
            </a:r>
            <a:r>
              <a:rPr lang="ja-JP" altLang="en-US" sz="2000" dirty="0" smtClean="0"/>
              <a:t>方針</a:t>
            </a:r>
            <a:endParaRPr lang="en-US" altLang="ja-JP" sz="2000" dirty="0"/>
          </a:p>
          <a:p>
            <a:pPr marL="720725">
              <a:tabLst>
                <a:tab pos="442913" algn="l"/>
              </a:tabLst>
            </a:pPr>
            <a:r>
              <a:rPr lang="ja-JP" altLang="en-US" sz="2000" dirty="0" smtClean="0"/>
              <a:t>（ホ）身体的</a:t>
            </a:r>
            <a:r>
              <a:rPr lang="ja-JP" altLang="en-US" sz="2000" dirty="0"/>
              <a:t>拘束等発生時の対応に関する基本</a:t>
            </a:r>
            <a:r>
              <a:rPr lang="ja-JP" altLang="en-US" sz="2000" dirty="0" smtClean="0"/>
              <a:t>方針</a:t>
            </a:r>
            <a:endParaRPr lang="en-US" altLang="ja-JP" sz="2000" dirty="0"/>
          </a:p>
          <a:p>
            <a:pPr marL="720725">
              <a:tabLst>
                <a:tab pos="442913" algn="l"/>
              </a:tabLst>
            </a:pPr>
            <a:r>
              <a:rPr lang="ja-JP" altLang="en-US" sz="2000" dirty="0" smtClean="0"/>
              <a:t>（</a:t>
            </a:r>
            <a:r>
              <a:rPr lang="ja-JP" altLang="en-US" sz="2000" dirty="0" err="1" smtClean="0"/>
              <a:t>ヘ</a:t>
            </a:r>
            <a:r>
              <a:rPr lang="ja-JP" altLang="en-US" sz="2000" dirty="0" smtClean="0"/>
              <a:t>）利用者</a:t>
            </a:r>
            <a:r>
              <a:rPr lang="ja-JP" altLang="en-US" sz="2000" dirty="0"/>
              <a:t>等に対する当該指針の閲覧に関する基本</a:t>
            </a:r>
            <a:r>
              <a:rPr lang="ja-JP" altLang="en-US" sz="2000" dirty="0" smtClean="0"/>
              <a:t>方針</a:t>
            </a:r>
            <a:endParaRPr lang="en-US" altLang="ja-JP" sz="2000" dirty="0"/>
          </a:p>
          <a:p>
            <a:pPr marL="720725">
              <a:tabLst>
                <a:tab pos="442913" algn="l"/>
              </a:tabLst>
            </a:pPr>
            <a:r>
              <a:rPr lang="ja-JP" altLang="en-US" sz="2000" dirty="0" smtClean="0"/>
              <a:t>（ト）その他</a:t>
            </a:r>
            <a:r>
              <a:rPr lang="ja-JP" altLang="en-US" sz="2000" dirty="0"/>
              <a:t>身体的拘束等の適正化の推進のため必要な基本方針</a:t>
            </a:r>
          </a:p>
          <a:p>
            <a:pPr marL="720725" indent="-180975"/>
            <a:r>
              <a:rPr lang="en-US" altLang="ja-JP" sz="2000" dirty="0"/>
              <a:t>Ⅲ</a:t>
            </a:r>
            <a:r>
              <a:rPr lang="ja-JP" altLang="en-US" sz="2000" dirty="0" err="1"/>
              <a:t>．</a:t>
            </a:r>
            <a:r>
              <a:rPr lang="ja-JP" altLang="en-US" sz="2000" dirty="0" smtClean="0"/>
              <a:t>介護職員その他</a:t>
            </a:r>
            <a:r>
              <a:rPr lang="ja-JP" altLang="en-US" sz="2000" dirty="0"/>
              <a:t>の従業者に対し、身体的拘束等の適正化のための研修を年</a:t>
            </a:r>
            <a:r>
              <a:rPr lang="en-US" altLang="ja-JP" sz="2000" dirty="0"/>
              <a:t>2</a:t>
            </a:r>
            <a:r>
              <a:rPr lang="ja-JP" altLang="en-US" sz="2000" dirty="0"/>
              <a:t>回以上実施</a:t>
            </a:r>
            <a:r>
              <a:rPr lang="ja-JP" altLang="en-US" sz="2000" dirty="0" smtClean="0"/>
              <a:t>すること。</a:t>
            </a:r>
            <a:endParaRPr lang="en-US" altLang="ja-JP" sz="2000" dirty="0" smtClean="0"/>
          </a:p>
          <a:p>
            <a:pPr marL="720725" indent="-180975"/>
            <a:endParaRPr lang="en-US" altLang="ja-JP" sz="2000" dirty="0" smtClean="0"/>
          </a:p>
          <a:p>
            <a:pPr marL="720725" indent="-180975"/>
            <a:r>
              <a:rPr lang="ja-JP" altLang="en-US" sz="2000" dirty="0"/>
              <a:t>　</a:t>
            </a:r>
            <a:endParaRPr lang="en-US" altLang="ja-JP" sz="2000" dirty="0" smtClean="0"/>
          </a:p>
          <a:p>
            <a:pPr marL="623888" indent="-263525">
              <a:tabLst>
                <a:tab pos="623888" algn="l"/>
              </a:tabLst>
            </a:pPr>
            <a:endParaRPr lang="en-US" altLang="ja-JP" sz="1000" dirty="0" smtClean="0"/>
          </a:p>
          <a:p>
            <a:pPr marL="623888" indent="-263525">
              <a:tabLst>
                <a:tab pos="623888" algn="l"/>
              </a:tabLst>
            </a:pPr>
            <a:r>
              <a:rPr lang="ja-JP" altLang="en-US" sz="2000" dirty="0" smtClean="0"/>
              <a:t>⑧ </a:t>
            </a:r>
            <a:r>
              <a:rPr lang="ja-JP" altLang="en-US" sz="2000" dirty="0"/>
              <a:t>指定小規模多機能型居宅介護は、通いサービスの利用者が登録定員に比べて著しく少ない</a:t>
            </a:r>
            <a:r>
              <a:rPr lang="ja-JP" altLang="en-US" sz="2000" dirty="0" smtClean="0"/>
              <a:t>状態（</a:t>
            </a:r>
            <a:r>
              <a:rPr lang="ja-JP" altLang="en-US" sz="2000" dirty="0"/>
              <a:t>登録定員のおおむね</a:t>
            </a:r>
            <a:r>
              <a:rPr lang="en-US" altLang="ja-JP" sz="2000" dirty="0"/>
              <a:t>3</a:t>
            </a:r>
            <a:r>
              <a:rPr lang="ja-JP" altLang="en-US" sz="2000" dirty="0"/>
              <a:t>分の</a:t>
            </a:r>
            <a:r>
              <a:rPr lang="en-US" altLang="ja-JP" sz="2000" dirty="0"/>
              <a:t>1</a:t>
            </a:r>
            <a:r>
              <a:rPr lang="ja-JP" altLang="en-US" sz="2000" dirty="0" smtClean="0"/>
              <a:t>以下）が</a:t>
            </a:r>
            <a:r>
              <a:rPr lang="ja-JP" altLang="en-US" sz="2000" dirty="0"/>
              <a:t>続くものであってはならない</a:t>
            </a:r>
            <a:r>
              <a:rPr lang="ja-JP" altLang="en-US" sz="2000" dirty="0" smtClean="0"/>
              <a:t>。</a:t>
            </a:r>
            <a:endParaRPr lang="en-US" altLang="ja-JP" sz="2000" dirty="0" smtClean="0"/>
          </a:p>
          <a:p>
            <a:pPr marL="623888" indent="-263525">
              <a:tabLst>
                <a:tab pos="623888" algn="l"/>
              </a:tabLst>
            </a:pPr>
            <a:r>
              <a:rPr lang="ja-JP" altLang="en-US" sz="2000" dirty="0" smtClean="0"/>
              <a:t>⑨</a:t>
            </a:r>
            <a:r>
              <a:rPr lang="ja-JP" altLang="en-US" sz="2000" dirty="0"/>
              <a:t>　事業所は、登録者が通いサービスを利用していない日においては、可能な限り、訪問サービスの提供、電話連絡による見守り等を行う等登録者の居宅における生活を支えるために適切なサービスを提供しなければならない</a:t>
            </a:r>
            <a:r>
              <a:rPr lang="ja-JP" altLang="en-US" sz="2000" dirty="0" smtClean="0"/>
              <a:t>。</a:t>
            </a:r>
            <a:endParaRPr lang="en-US" altLang="ja-JP" sz="2000" dirty="0" smtClean="0"/>
          </a:p>
          <a:p>
            <a:pPr marL="623888" indent="-263525">
              <a:tabLst>
                <a:tab pos="623888" algn="l"/>
              </a:tabLst>
            </a:pPr>
            <a:r>
              <a:rPr lang="ja-JP" altLang="en-US" sz="2000" dirty="0"/>
              <a:t>　　</a:t>
            </a:r>
            <a:endParaRPr lang="en-US" altLang="ja-JP" sz="2000" dirty="0"/>
          </a:p>
        </p:txBody>
      </p:sp>
      <p:sp>
        <p:nvSpPr>
          <p:cNvPr id="6" name="正方形/長方形 5"/>
          <p:cNvSpPr/>
          <p:nvPr/>
        </p:nvSpPr>
        <p:spPr>
          <a:xfrm>
            <a:off x="955963" y="2859924"/>
            <a:ext cx="10616911" cy="584775"/>
          </a:xfrm>
          <a:prstGeom prst="rect">
            <a:avLst/>
          </a:prstGeom>
          <a:ln w="6350">
            <a:solidFill>
              <a:schemeClr val="tx1"/>
            </a:solidFill>
            <a:prstDash val="sysDot"/>
          </a:ln>
        </p:spPr>
        <p:txBody>
          <a:bodyPr wrap="square" bIns="0" anchor="ctr" anchorCtr="0">
            <a:spAutoFit/>
          </a:bodyPr>
          <a:lstStyle/>
          <a:p>
            <a:pPr>
              <a:lnSpc>
                <a:spcPts val="2100"/>
              </a:lnSpc>
            </a:pPr>
            <a:r>
              <a:rPr lang="en-US" altLang="ja-JP" sz="2000" dirty="0" smtClean="0"/>
              <a:t>※ </a:t>
            </a:r>
            <a:r>
              <a:rPr lang="ja-JP" altLang="en-US" sz="2000" dirty="0" smtClean="0"/>
              <a:t>新規</a:t>
            </a:r>
            <a:r>
              <a:rPr lang="ja-JP" altLang="en-US" sz="2000" dirty="0"/>
              <a:t>採用時には必ず身体的拘束等の適正化の研修を実施すること</a:t>
            </a:r>
            <a:r>
              <a:rPr lang="ja-JP" altLang="en-US" sz="2000" dirty="0" smtClean="0"/>
              <a:t>。</a:t>
            </a:r>
            <a:endParaRPr lang="en-US" altLang="ja-JP" sz="2000" dirty="0" smtClean="0"/>
          </a:p>
          <a:p>
            <a:pPr>
              <a:lnSpc>
                <a:spcPts val="2100"/>
              </a:lnSpc>
            </a:pPr>
            <a:r>
              <a:rPr lang="en-US" altLang="ja-JP" sz="2000" dirty="0" smtClean="0"/>
              <a:t>※ </a:t>
            </a:r>
            <a:r>
              <a:rPr lang="ja-JP" altLang="en-US" sz="2000" dirty="0"/>
              <a:t>研修の実施内容についても記録すること</a:t>
            </a:r>
            <a:r>
              <a:rPr lang="ja-JP" altLang="en-US" sz="2000" dirty="0" smtClean="0"/>
              <a:t>。</a:t>
            </a:r>
            <a:endParaRPr lang="ja-JP" altLang="en-US" sz="2000" dirty="0"/>
          </a:p>
        </p:txBody>
      </p:sp>
      <p:sp>
        <p:nvSpPr>
          <p:cNvPr id="7" name="正方形/長方形 6"/>
          <p:cNvSpPr/>
          <p:nvPr/>
        </p:nvSpPr>
        <p:spPr>
          <a:xfrm>
            <a:off x="557212" y="5096828"/>
            <a:ext cx="11371552" cy="1713098"/>
          </a:xfrm>
          <a:prstGeom prst="rect">
            <a:avLst/>
          </a:prstGeom>
          <a:ln w="6350">
            <a:solidFill>
              <a:schemeClr val="tx1"/>
            </a:solidFill>
            <a:prstDash val="sysDot"/>
          </a:ln>
        </p:spPr>
        <p:txBody>
          <a:bodyPr wrap="square" bIns="0" anchor="ctr" anchorCtr="0">
            <a:spAutoFit/>
          </a:bodyPr>
          <a:lstStyle/>
          <a:p>
            <a:pPr>
              <a:lnSpc>
                <a:spcPts val="2100"/>
              </a:lnSpc>
            </a:pPr>
            <a:r>
              <a:rPr lang="ja-JP" altLang="en-US" sz="2000" dirty="0" smtClean="0">
                <a:latin typeface="MS-Mincho"/>
              </a:rPr>
              <a:t>「</a:t>
            </a:r>
            <a:r>
              <a:rPr lang="ja-JP" altLang="en-US" sz="2000" dirty="0">
                <a:latin typeface="MS-Mincho"/>
              </a:rPr>
              <a:t>適切なサービス」とは、一の利用者に対して、通いサービス、宿泊</a:t>
            </a:r>
            <a:r>
              <a:rPr lang="ja-JP" altLang="en-US" sz="2000" dirty="0" smtClean="0">
                <a:latin typeface="MS-Mincho"/>
              </a:rPr>
              <a:t>サービス</a:t>
            </a:r>
            <a:r>
              <a:rPr lang="ja-JP" altLang="en-US" sz="2000" dirty="0">
                <a:latin typeface="MS-Mincho"/>
              </a:rPr>
              <a:t>及び訪問サービスを合わせて概ね週４回以上行うことが</a:t>
            </a:r>
            <a:r>
              <a:rPr lang="ja-JP" altLang="en-US" sz="2000" dirty="0" smtClean="0">
                <a:latin typeface="MS-Mincho"/>
              </a:rPr>
              <a:t>目安。</a:t>
            </a:r>
            <a:endParaRPr lang="en-US" altLang="ja-JP" sz="2000" dirty="0" smtClean="0">
              <a:latin typeface="MS-Mincho"/>
            </a:endParaRPr>
          </a:p>
          <a:p>
            <a:pPr>
              <a:lnSpc>
                <a:spcPts val="2100"/>
              </a:lnSpc>
            </a:pPr>
            <a:r>
              <a:rPr lang="ja-JP" altLang="en-US" sz="2000" dirty="0" smtClean="0">
                <a:latin typeface="MS-Mincho"/>
              </a:rPr>
              <a:t>事</a:t>
            </a:r>
            <a:r>
              <a:rPr lang="ja-JP" altLang="en-US" sz="2000" dirty="0">
                <a:latin typeface="MS-Mincho"/>
              </a:rPr>
              <a:t>業者は、通いサービス、</a:t>
            </a:r>
            <a:r>
              <a:rPr lang="ja-JP" altLang="en-US" sz="2000" dirty="0" smtClean="0">
                <a:latin typeface="MS-Mincho"/>
              </a:rPr>
              <a:t>宿泊サービス</a:t>
            </a:r>
            <a:r>
              <a:rPr lang="ja-JP" altLang="en-US" sz="2000" dirty="0">
                <a:latin typeface="MS-Mincho"/>
              </a:rPr>
              <a:t>及び訪問サービスを提供しない日であっても、電話による</a:t>
            </a:r>
            <a:r>
              <a:rPr lang="ja-JP" altLang="en-US" sz="2000" dirty="0" smtClean="0">
                <a:latin typeface="MS-Mincho"/>
              </a:rPr>
              <a:t>見守りを</a:t>
            </a:r>
            <a:r>
              <a:rPr lang="ja-JP" altLang="en-US" sz="2000" dirty="0">
                <a:latin typeface="MS-Mincho"/>
              </a:rPr>
              <a:t>含め、利用者に何らかの形で関わることが望ましい</a:t>
            </a:r>
            <a:r>
              <a:rPr lang="ja-JP" altLang="en-US" sz="2000" dirty="0" smtClean="0">
                <a:latin typeface="MS-Mincho"/>
              </a:rPr>
              <a:t>。</a:t>
            </a:r>
            <a:endParaRPr lang="en-US" altLang="ja-JP" sz="2000" dirty="0" smtClean="0">
              <a:latin typeface="MS-Mincho"/>
            </a:endParaRPr>
          </a:p>
          <a:p>
            <a:pPr marL="185738" indent="-185738">
              <a:lnSpc>
                <a:spcPts val="2100"/>
              </a:lnSpc>
            </a:pPr>
            <a:r>
              <a:rPr lang="en-US" altLang="ja-JP" sz="2000" dirty="0" smtClean="0"/>
              <a:t>※ </a:t>
            </a:r>
            <a:r>
              <a:rPr lang="ja-JP" altLang="en-US" sz="2000" dirty="0" smtClean="0"/>
              <a:t>利用者宅</a:t>
            </a:r>
            <a:r>
              <a:rPr lang="ja-JP" altLang="en-US" sz="2000" dirty="0"/>
              <a:t>を適宜訪問し、見守りの意味で声かけ等を行った場合でも訪問サービスの回数に</a:t>
            </a:r>
            <a:r>
              <a:rPr lang="ja-JP" altLang="en-US" sz="2000" dirty="0" smtClean="0"/>
              <a:t>含めて可。</a:t>
            </a:r>
            <a:endParaRPr lang="ja-JP" altLang="en-US" sz="2000" dirty="0"/>
          </a:p>
        </p:txBody>
      </p:sp>
    </p:spTree>
    <p:extLst>
      <p:ext uri="{BB962C8B-B14F-4D97-AF65-F5344CB8AC3E}">
        <p14:creationId xmlns:p14="http://schemas.microsoft.com/office/powerpoint/2010/main" val="3254839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799" y="6492875"/>
            <a:ext cx="2743200" cy="365125"/>
          </a:xfrm>
        </p:spPr>
        <p:txBody>
          <a:bodyPr/>
          <a:lstStyle/>
          <a:p>
            <a:fld id="{41D9830F-53EB-46B6-9EC0-C4C68F82A889}" type="slidenum">
              <a:rPr kumimoji="1" lang="ja-JP" altLang="en-US" smtClean="0"/>
              <a:t>46</a:t>
            </a:fld>
            <a:endParaRPr kumimoji="1" lang="ja-JP" altLang="en-US" dirty="0"/>
          </a:p>
        </p:txBody>
      </p:sp>
      <p:sp>
        <p:nvSpPr>
          <p:cNvPr id="5" name="正方形/長方形 4"/>
          <p:cNvSpPr/>
          <p:nvPr/>
        </p:nvSpPr>
        <p:spPr>
          <a:xfrm>
            <a:off x="1" y="0"/>
            <a:ext cx="12191999" cy="6801862"/>
          </a:xfrm>
          <a:prstGeom prst="rect">
            <a:avLst/>
          </a:prstGeom>
        </p:spPr>
        <p:txBody>
          <a:bodyPr wrap="square">
            <a:spAutoFit/>
          </a:bodyPr>
          <a:lstStyle/>
          <a:p>
            <a:r>
              <a:rPr lang="ja-JP" altLang="en-US" sz="2000" b="1" dirty="0" smtClean="0"/>
              <a:t>（９）居宅</a:t>
            </a:r>
            <a:r>
              <a:rPr lang="ja-JP" altLang="en-US" sz="2000" b="1" dirty="0"/>
              <a:t>サービス 計画の作成 </a:t>
            </a:r>
            <a:r>
              <a:rPr lang="en-US" altLang="ja-JP" sz="2000" b="1" dirty="0"/>
              <a:t>【</a:t>
            </a:r>
            <a:r>
              <a:rPr lang="ja-JP" altLang="en-US" sz="2000" b="1" dirty="0" smtClean="0"/>
              <a:t>第</a:t>
            </a:r>
            <a:r>
              <a:rPr lang="en-US" altLang="ja-JP" sz="2000" b="1" dirty="0" smtClean="0"/>
              <a:t>74</a:t>
            </a:r>
            <a:r>
              <a:rPr lang="ja-JP" altLang="en-US" sz="2000" b="1" dirty="0" smtClean="0"/>
              <a:t>条</a:t>
            </a:r>
            <a:r>
              <a:rPr lang="en-US" altLang="ja-JP" sz="2000" b="1" dirty="0"/>
              <a:t>】</a:t>
            </a:r>
          </a:p>
          <a:p>
            <a:pPr marL="542925" indent="-271463"/>
            <a:r>
              <a:rPr lang="en-US" altLang="ja-JP" sz="2000" dirty="0" smtClean="0"/>
              <a:t>①</a:t>
            </a:r>
            <a:r>
              <a:rPr lang="ja-JP" altLang="en-US" sz="2000" dirty="0" smtClean="0"/>
              <a:t> 管理者</a:t>
            </a:r>
            <a:r>
              <a:rPr lang="ja-JP" altLang="en-US" sz="2000" dirty="0"/>
              <a:t>は</a:t>
            </a:r>
            <a:r>
              <a:rPr lang="ja-JP" altLang="en-US" sz="2000" dirty="0" smtClean="0"/>
              <a:t>、</a:t>
            </a:r>
            <a:r>
              <a:rPr lang="ja-JP" altLang="en-US" sz="2000" dirty="0"/>
              <a:t>事業所の介護支援専門員</a:t>
            </a:r>
            <a:r>
              <a:rPr lang="ja-JP" altLang="en-US" sz="2000" dirty="0" smtClean="0"/>
              <a:t>に、登録者</a:t>
            </a:r>
            <a:r>
              <a:rPr lang="ja-JP" altLang="en-US" sz="2000" dirty="0"/>
              <a:t>の居宅サービス</a:t>
            </a:r>
            <a:r>
              <a:rPr lang="ja-JP" altLang="en-US" sz="2000" dirty="0" smtClean="0"/>
              <a:t>計画を作成させる。</a:t>
            </a:r>
            <a:endParaRPr lang="en-US" altLang="ja-JP" sz="2000" dirty="0" smtClean="0"/>
          </a:p>
          <a:p>
            <a:pPr marL="442913" indent="-171450"/>
            <a:r>
              <a:rPr lang="ja-JP" altLang="en-US" sz="2000" dirty="0" smtClean="0"/>
              <a:t>② 介護</a:t>
            </a:r>
            <a:r>
              <a:rPr lang="ja-JP" altLang="en-US" sz="2000" dirty="0"/>
              <a:t>支援専門員は、指定居宅介護支援事業所の介護支援専門員が通常</a:t>
            </a:r>
            <a:r>
              <a:rPr lang="ja-JP" altLang="en-US" sz="2000" dirty="0" smtClean="0"/>
              <a:t>行っている</a:t>
            </a:r>
            <a:r>
              <a:rPr lang="ja-JP" altLang="en-US" sz="2000" dirty="0"/>
              <a:t>業務を</a:t>
            </a:r>
            <a:r>
              <a:rPr lang="ja-JP" altLang="en-US" sz="2000" dirty="0" smtClean="0"/>
              <a:t>行わなければ</a:t>
            </a:r>
            <a:r>
              <a:rPr lang="ja-JP" altLang="en-US" sz="2000" dirty="0"/>
              <a:t>ならない</a:t>
            </a:r>
            <a:r>
              <a:rPr lang="ja-JP" altLang="en-US" sz="2000" dirty="0" smtClean="0"/>
              <a:t>。</a:t>
            </a:r>
            <a:endParaRPr lang="en-US" altLang="ja-JP" sz="2000" dirty="0" smtClean="0"/>
          </a:p>
          <a:p>
            <a:endParaRPr lang="en-US" altLang="ja-JP" sz="800" b="1" dirty="0" smtClean="0"/>
          </a:p>
          <a:p>
            <a:r>
              <a:rPr lang="ja-JP" altLang="en-US" sz="2000" b="1" dirty="0" smtClean="0"/>
              <a:t>（１０）小規模</a:t>
            </a:r>
            <a:r>
              <a:rPr lang="ja-JP" altLang="en-US" sz="2000" b="1" dirty="0"/>
              <a:t>多機能型居宅介護計画の作成</a:t>
            </a:r>
            <a:r>
              <a:rPr lang="en-US" altLang="ja-JP" sz="2000" b="1" dirty="0"/>
              <a:t>【</a:t>
            </a:r>
            <a:r>
              <a:rPr lang="ja-JP" altLang="en-US" sz="2000" b="1" dirty="0"/>
              <a:t>第</a:t>
            </a:r>
            <a:r>
              <a:rPr lang="en-US" altLang="ja-JP" sz="2000" b="1" dirty="0"/>
              <a:t>77</a:t>
            </a:r>
            <a:r>
              <a:rPr lang="ja-JP" altLang="en-US" sz="2000" b="1" dirty="0"/>
              <a:t>条</a:t>
            </a:r>
            <a:r>
              <a:rPr lang="en-US" altLang="ja-JP" sz="2000" b="1" dirty="0"/>
              <a:t>】</a:t>
            </a:r>
          </a:p>
          <a:p>
            <a:pPr marL="442913" indent="-171450"/>
            <a:r>
              <a:rPr lang="ja-JP" altLang="en-US" sz="2000" dirty="0" smtClean="0"/>
              <a:t>① 管理者</a:t>
            </a:r>
            <a:r>
              <a:rPr lang="ja-JP" altLang="en-US" sz="2000" dirty="0"/>
              <a:t>は、介護支援専門員に、小規模多機能型居宅介護</a:t>
            </a:r>
            <a:r>
              <a:rPr lang="ja-JP" altLang="en-US" sz="2000" dirty="0" smtClean="0"/>
              <a:t>計画（以下「計画」）の</a:t>
            </a:r>
            <a:r>
              <a:rPr lang="ja-JP" altLang="en-US" sz="2000" dirty="0"/>
              <a:t>作成に関する業務を担当させる。</a:t>
            </a:r>
          </a:p>
          <a:p>
            <a:pPr marL="442913" indent="-171450"/>
            <a:r>
              <a:rPr lang="ja-JP" altLang="en-US" sz="2000" dirty="0" smtClean="0"/>
              <a:t>② 計画</a:t>
            </a:r>
            <a:r>
              <a:rPr lang="ja-JP" altLang="en-US" sz="2000" dirty="0"/>
              <a:t>の作成に当たっては、地域における活動への参加の機会が提供される</a:t>
            </a:r>
            <a:r>
              <a:rPr lang="ja-JP" altLang="en-US" sz="2000" dirty="0" smtClean="0"/>
              <a:t>こと等に</a:t>
            </a:r>
            <a:r>
              <a:rPr lang="ja-JP" altLang="en-US" sz="2000" dirty="0"/>
              <a:t>より、利用者の多様な活動が確保されるものとなるよう努めること。</a:t>
            </a:r>
          </a:p>
          <a:p>
            <a:pPr marL="442913" indent="-171450"/>
            <a:r>
              <a:rPr lang="ja-JP" altLang="en-US" sz="2000" dirty="0" smtClean="0"/>
              <a:t>③ 介護</a:t>
            </a:r>
            <a:r>
              <a:rPr lang="ja-JP" altLang="en-US" sz="2000" dirty="0"/>
              <a:t>支援専門員は、利用者の心身の状況、希望及び置かれている環境を踏まえて、従業者と協議の上</a:t>
            </a:r>
            <a:r>
              <a:rPr lang="ja-JP" altLang="en-US" sz="2000" dirty="0" smtClean="0"/>
              <a:t>、援助</a:t>
            </a:r>
            <a:r>
              <a:rPr lang="ja-JP" altLang="en-US" sz="2000" dirty="0"/>
              <a:t>の目標、当該目標を達成するための具体的なサービスの内容等を記載</a:t>
            </a:r>
            <a:r>
              <a:rPr lang="ja-JP" altLang="en-US" sz="2000" dirty="0" smtClean="0"/>
              <a:t>した計画</a:t>
            </a:r>
            <a:r>
              <a:rPr lang="ja-JP" altLang="en-US" sz="2000" dirty="0"/>
              <a:t>を</a:t>
            </a:r>
            <a:r>
              <a:rPr lang="ja-JP" altLang="en-US" sz="2000" dirty="0" smtClean="0"/>
              <a:t>作成する</a:t>
            </a:r>
            <a:r>
              <a:rPr lang="ja-JP" altLang="en-US" sz="2000" dirty="0"/>
              <a:t>とともに、これを基本としつつ、利用者の日々の様態、希望等を勘案し、随時適切に通いサービス、訪問サービス及び宿泊サービスを組み合わせた介護を行わなくてはならない。</a:t>
            </a:r>
          </a:p>
          <a:p>
            <a:pPr marL="442913" indent="-171450"/>
            <a:r>
              <a:rPr lang="ja-JP" altLang="en-US" sz="2000" dirty="0" smtClean="0"/>
              <a:t>④ 介護</a:t>
            </a:r>
            <a:r>
              <a:rPr lang="ja-JP" altLang="en-US" sz="2000" dirty="0"/>
              <a:t>支援専門員は、計画の作成に当たっては、その内容に</a:t>
            </a:r>
            <a:r>
              <a:rPr lang="ja-JP" altLang="en-US" sz="2000" dirty="0" smtClean="0"/>
              <a:t>ついて利用者又</a:t>
            </a:r>
            <a:r>
              <a:rPr lang="ja-JP" altLang="en-US" sz="2000" dirty="0"/>
              <a:t>はその家族に対して説明し、利用者の同意を得た上で、交付しなければならない</a:t>
            </a:r>
            <a:r>
              <a:rPr lang="ja-JP" altLang="en-US" sz="2000" dirty="0" smtClean="0"/>
              <a:t>。</a:t>
            </a:r>
            <a:endParaRPr lang="en-US" altLang="ja-JP" sz="2000" dirty="0" smtClean="0"/>
          </a:p>
          <a:p>
            <a:pPr marL="442913" indent="-171450"/>
            <a:r>
              <a:rPr lang="ja-JP" altLang="en-US" sz="2000" dirty="0" smtClean="0"/>
              <a:t>⑤ 計画</a:t>
            </a:r>
            <a:r>
              <a:rPr lang="ja-JP" altLang="en-US" sz="2000" dirty="0"/>
              <a:t>の作成後においても、常に計画の実施状況及び利用者の様態の変化等の把握を行い、必要に応じて計画の変更を行う</a:t>
            </a:r>
            <a:r>
              <a:rPr lang="ja-JP" altLang="en-US" sz="2000" dirty="0" smtClean="0"/>
              <a:t>。</a:t>
            </a:r>
            <a:endParaRPr lang="en-US" altLang="ja-JP" sz="2000" dirty="0" smtClean="0"/>
          </a:p>
          <a:p>
            <a:pPr marL="442913" indent="-171450"/>
            <a:endParaRPr lang="en-US" altLang="ja-JP" sz="800" dirty="0"/>
          </a:p>
          <a:p>
            <a:r>
              <a:rPr lang="ja-JP" altLang="en-US" sz="2000" b="1" dirty="0"/>
              <a:t>（１１）介護等</a:t>
            </a:r>
            <a:r>
              <a:rPr lang="en-US" altLang="ja-JP" sz="2000" b="1" dirty="0"/>
              <a:t>【</a:t>
            </a:r>
            <a:r>
              <a:rPr lang="ja-JP" altLang="en-US" sz="2000" b="1" dirty="0"/>
              <a:t>第</a:t>
            </a:r>
            <a:r>
              <a:rPr lang="en-US" altLang="ja-JP" sz="2000" b="1" dirty="0"/>
              <a:t>78</a:t>
            </a:r>
            <a:r>
              <a:rPr lang="ja-JP" altLang="en-US" sz="2000" b="1" dirty="0"/>
              <a:t>条</a:t>
            </a:r>
            <a:r>
              <a:rPr lang="en-US" altLang="ja-JP" sz="2000" b="1" dirty="0"/>
              <a:t>】</a:t>
            </a:r>
          </a:p>
          <a:p>
            <a:pPr marL="442913" indent="-171450"/>
            <a:r>
              <a:rPr lang="ja-JP" altLang="en-US" sz="2000" dirty="0" smtClean="0"/>
              <a:t>① 事</a:t>
            </a:r>
            <a:r>
              <a:rPr lang="ja-JP" altLang="en-US" sz="2000" dirty="0"/>
              <a:t>業者は、指定小規模多機能型居宅介護のサービスを事業所の従業者に行わせなければならないため、例えば、利用者の負担によってサービスの一部を付添者等に行わせることがあっては</a:t>
            </a:r>
            <a:r>
              <a:rPr lang="ja-JP" altLang="en-US" sz="2000" dirty="0" smtClean="0"/>
              <a:t>ならない。</a:t>
            </a:r>
            <a:endParaRPr lang="en-US" altLang="ja-JP" sz="2000" dirty="0" smtClean="0"/>
          </a:p>
          <a:p>
            <a:pPr marL="442913" indent="-171450"/>
            <a:r>
              <a:rPr lang="ja-JP" altLang="en-US" sz="2000" dirty="0"/>
              <a:t>　</a:t>
            </a:r>
            <a:r>
              <a:rPr lang="ja-JP" altLang="en-US" sz="2000" dirty="0" smtClean="0"/>
              <a:t>ただし</a:t>
            </a:r>
            <a:r>
              <a:rPr lang="ja-JP" altLang="en-US" sz="2000" dirty="0"/>
              <a:t>、指定小規模多機能居宅介護事業者の負担により、訪問入浴介護等のサービスの利用に</a:t>
            </a:r>
            <a:r>
              <a:rPr lang="ja-JP" altLang="en-US" sz="2000" dirty="0" smtClean="0"/>
              <a:t>供する</a:t>
            </a:r>
            <a:endParaRPr lang="ja-JP" altLang="en-US" sz="2000" dirty="0"/>
          </a:p>
        </p:txBody>
      </p:sp>
    </p:spTree>
    <p:extLst>
      <p:ext uri="{BB962C8B-B14F-4D97-AF65-F5344CB8AC3E}">
        <p14:creationId xmlns:p14="http://schemas.microsoft.com/office/powerpoint/2010/main" val="4231817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7825" y="6411912"/>
            <a:ext cx="2743200" cy="365125"/>
          </a:xfrm>
        </p:spPr>
        <p:txBody>
          <a:bodyPr/>
          <a:lstStyle/>
          <a:p>
            <a:fld id="{41D9830F-53EB-46B6-9EC0-C4C68F82A889}" type="slidenum">
              <a:rPr kumimoji="1" lang="ja-JP" altLang="en-US" smtClean="0"/>
              <a:t>47</a:t>
            </a:fld>
            <a:endParaRPr kumimoji="1" lang="ja-JP" altLang="en-US" dirty="0"/>
          </a:p>
        </p:txBody>
      </p:sp>
      <p:sp>
        <p:nvSpPr>
          <p:cNvPr id="6" name="正方形/長方形 5"/>
          <p:cNvSpPr/>
          <p:nvPr/>
        </p:nvSpPr>
        <p:spPr>
          <a:xfrm>
            <a:off x="0" y="0"/>
            <a:ext cx="12192000" cy="5801588"/>
          </a:xfrm>
          <a:prstGeom prst="rect">
            <a:avLst/>
          </a:prstGeom>
        </p:spPr>
        <p:txBody>
          <a:bodyPr wrap="square">
            <a:spAutoFit/>
          </a:bodyPr>
          <a:lstStyle/>
          <a:p>
            <a:pPr marL="442913"/>
            <a:r>
              <a:rPr lang="ja-JP" altLang="en-US" sz="2000" dirty="0"/>
              <a:t>ことは差し支えない。</a:t>
            </a:r>
          </a:p>
          <a:p>
            <a:pPr marL="442913" indent="-171450"/>
            <a:r>
              <a:rPr lang="ja-JP" altLang="en-US" sz="2000" dirty="0"/>
              <a:t>② 事業所における利用者の食事その他の家事等は、可能な限り利用者と従業者が共同で行うよう努めるものとする。</a:t>
            </a:r>
            <a:endParaRPr lang="en-US" altLang="ja-JP" sz="2000" dirty="0"/>
          </a:p>
          <a:p>
            <a:pPr marL="720725" indent="-180975"/>
            <a:endParaRPr lang="ja-JP" altLang="en-US" sz="800" dirty="0"/>
          </a:p>
          <a:p>
            <a:r>
              <a:rPr lang="ja-JP" altLang="en-US" sz="2000" b="1" dirty="0"/>
              <a:t>（１２）緊急時等の対応 </a:t>
            </a:r>
            <a:r>
              <a:rPr lang="en-US" altLang="ja-JP" sz="2000" b="1" dirty="0"/>
              <a:t>【</a:t>
            </a:r>
            <a:r>
              <a:rPr lang="ja-JP" altLang="en-US" sz="2000" b="1" dirty="0"/>
              <a:t>第</a:t>
            </a:r>
            <a:r>
              <a:rPr lang="en-US" altLang="ja-JP" sz="2000" b="1" dirty="0"/>
              <a:t>80</a:t>
            </a:r>
            <a:r>
              <a:rPr lang="ja-JP" altLang="en-US" sz="2000" b="1" dirty="0"/>
              <a:t>条</a:t>
            </a:r>
            <a:r>
              <a:rPr lang="en-US" altLang="ja-JP" sz="2000" b="1" dirty="0"/>
              <a:t>】</a:t>
            </a:r>
          </a:p>
          <a:p>
            <a:pPr marL="263525"/>
            <a:r>
              <a:rPr lang="ja-JP" altLang="en-US" sz="2000" dirty="0"/>
              <a:t>　従業者は、サービスの提供を行っているときに利用者の病状に急変が生じた場合</a:t>
            </a:r>
            <a:r>
              <a:rPr lang="ja-JP" altLang="en-US" sz="2000" dirty="0" smtClean="0"/>
              <a:t>その他必要</a:t>
            </a:r>
            <a:r>
              <a:rPr lang="ja-JP" altLang="en-US" sz="2000" dirty="0"/>
              <a:t>な場合は、運営規程に定められた緊急時の対応方法に基づき速やかに</a:t>
            </a:r>
            <a:r>
              <a:rPr lang="ja-JP" altLang="en-US" sz="2000" dirty="0" smtClean="0"/>
              <a:t>主治医又はあらかじめ当該事業所が定めた協力医療機関への</a:t>
            </a:r>
            <a:r>
              <a:rPr lang="ja-JP" altLang="en-US" sz="2000" dirty="0"/>
              <a:t>連絡を行う等の必要な措置を講じなければならない。</a:t>
            </a:r>
          </a:p>
          <a:p>
            <a:endParaRPr lang="en-US" altLang="ja-JP" sz="800" b="1" dirty="0" smtClean="0"/>
          </a:p>
          <a:p>
            <a:r>
              <a:rPr lang="ja-JP" altLang="en-US" sz="2000" b="1" dirty="0" smtClean="0"/>
              <a:t>（１３）運営</a:t>
            </a:r>
            <a:r>
              <a:rPr lang="ja-JP" altLang="en-US" sz="2000" b="1" dirty="0"/>
              <a:t>規程 </a:t>
            </a:r>
            <a:r>
              <a:rPr lang="en-US" altLang="ja-JP" sz="2000" b="1" dirty="0"/>
              <a:t>【</a:t>
            </a:r>
            <a:r>
              <a:rPr lang="ja-JP" altLang="en-US" sz="2000" b="1" dirty="0" smtClean="0"/>
              <a:t>第</a:t>
            </a:r>
            <a:r>
              <a:rPr lang="en-US" altLang="ja-JP" sz="2000" b="1" dirty="0" smtClean="0"/>
              <a:t>81</a:t>
            </a:r>
            <a:r>
              <a:rPr lang="ja-JP" altLang="en-US" sz="2000" b="1" dirty="0" smtClean="0"/>
              <a:t>条</a:t>
            </a:r>
            <a:r>
              <a:rPr lang="en-US" altLang="ja-JP" sz="2000" b="1" dirty="0"/>
              <a:t>】</a:t>
            </a:r>
          </a:p>
          <a:p>
            <a:pPr marL="263525" indent="276225"/>
            <a:r>
              <a:rPr lang="ja-JP" altLang="en-US" sz="2000" dirty="0" smtClean="0"/>
              <a:t>事</a:t>
            </a:r>
            <a:r>
              <a:rPr lang="ja-JP" altLang="en-US" sz="2000" dirty="0"/>
              <a:t>業者は</a:t>
            </a:r>
            <a:r>
              <a:rPr lang="ja-JP" altLang="en-US" sz="2000" dirty="0" smtClean="0"/>
              <a:t>、事業所</a:t>
            </a:r>
            <a:r>
              <a:rPr lang="ja-JP" altLang="en-US" sz="2000" dirty="0"/>
              <a:t>ごとに、次に掲げる事業の運営についての重要事項に関する規程 （</a:t>
            </a:r>
            <a:r>
              <a:rPr lang="ja-JP" altLang="en-US" sz="2000" dirty="0" smtClean="0"/>
              <a:t>運営</a:t>
            </a:r>
            <a:r>
              <a:rPr lang="ja-JP" altLang="en-US" sz="2000" dirty="0"/>
              <a:t>規程）を</a:t>
            </a:r>
            <a:r>
              <a:rPr lang="ja-JP" altLang="en-US" sz="2000" dirty="0" smtClean="0"/>
              <a:t>定めておかなければ</a:t>
            </a:r>
            <a:r>
              <a:rPr lang="ja-JP" altLang="en-US" sz="2000" dirty="0"/>
              <a:t>ならない。</a:t>
            </a:r>
          </a:p>
          <a:p>
            <a:pPr marL="357188"/>
            <a:r>
              <a:rPr lang="ja-JP" altLang="en-US" sz="2000" dirty="0" smtClean="0"/>
              <a:t>① 事業</a:t>
            </a:r>
            <a:r>
              <a:rPr lang="ja-JP" altLang="en-US" sz="2000" dirty="0"/>
              <a:t>の目的及び運営の</a:t>
            </a:r>
            <a:r>
              <a:rPr lang="ja-JP" altLang="en-US" sz="2000" dirty="0" smtClean="0"/>
              <a:t>方針</a:t>
            </a:r>
            <a:endParaRPr lang="en-US" altLang="ja-JP" sz="2000" dirty="0" smtClean="0"/>
          </a:p>
          <a:p>
            <a:pPr marL="357188"/>
            <a:r>
              <a:rPr lang="ja-JP" altLang="en-US" sz="2000" dirty="0" smtClean="0"/>
              <a:t>② 従</a:t>
            </a:r>
            <a:r>
              <a:rPr lang="ja-JP" altLang="en-US" sz="2000" dirty="0"/>
              <a:t>業者の職種、員数及び職務の内容</a:t>
            </a:r>
          </a:p>
          <a:p>
            <a:pPr marL="900113" indent="-900113"/>
            <a:r>
              <a:rPr lang="ja-JP" altLang="en-US" sz="2000" dirty="0"/>
              <a:t>　　　</a:t>
            </a:r>
            <a:endParaRPr lang="en-US" altLang="ja-JP" sz="2000" dirty="0" smtClean="0"/>
          </a:p>
          <a:p>
            <a:pPr marL="900113" indent="-900113"/>
            <a:endParaRPr lang="en-US" altLang="ja-JP" sz="2000" dirty="0"/>
          </a:p>
          <a:p>
            <a:pPr marL="900113" indent="-900113"/>
            <a:endParaRPr lang="ja-JP" altLang="en-US" sz="2000" dirty="0"/>
          </a:p>
          <a:p>
            <a:pPr marL="357188"/>
            <a:endParaRPr lang="en-US" altLang="ja-JP" sz="1200" dirty="0" smtClean="0"/>
          </a:p>
          <a:p>
            <a:pPr marL="357188"/>
            <a:endParaRPr lang="en-US" altLang="ja-JP" sz="300" dirty="0" smtClean="0"/>
          </a:p>
          <a:p>
            <a:pPr marL="357188"/>
            <a:r>
              <a:rPr lang="ja-JP" altLang="en-US" sz="2000" dirty="0" smtClean="0"/>
              <a:t>③ 営業</a:t>
            </a:r>
            <a:r>
              <a:rPr lang="ja-JP" altLang="en-US" sz="2000" dirty="0"/>
              <a:t>日及び営業</a:t>
            </a:r>
            <a:r>
              <a:rPr lang="ja-JP" altLang="en-US" sz="2000" dirty="0" smtClean="0"/>
              <a:t>時間</a:t>
            </a:r>
            <a:endParaRPr lang="en-US" altLang="ja-JP" sz="2000" dirty="0" smtClean="0"/>
          </a:p>
          <a:p>
            <a:pPr marL="900113" indent="-457200"/>
            <a:r>
              <a:rPr lang="ja-JP" altLang="en-US" sz="2000" dirty="0"/>
              <a:t>　</a:t>
            </a:r>
            <a:endParaRPr lang="en-US" altLang="ja-JP" sz="2000" dirty="0" smtClean="0"/>
          </a:p>
        </p:txBody>
      </p:sp>
      <p:sp>
        <p:nvSpPr>
          <p:cNvPr id="5" name="正方形/長方形 4"/>
          <p:cNvSpPr/>
          <p:nvPr/>
        </p:nvSpPr>
        <p:spPr>
          <a:xfrm>
            <a:off x="742949" y="4033361"/>
            <a:ext cx="11029951" cy="1015663"/>
          </a:xfrm>
          <a:prstGeom prst="rect">
            <a:avLst/>
          </a:prstGeom>
          <a:ln w="6350">
            <a:solidFill>
              <a:schemeClr val="tx1"/>
            </a:solidFill>
            <a:prstDash val="sysDot"/>
          </a:ln>
        </p:spPr>
        <p:txBody>
          <a:bodyPr wrap="square">
            <a:spAutoFit/>
          </a:bodyPr>
          <a:lstStyle/>
          <a:p>
            <a:pPr marL="185738" indent="-185738"/>
            <a:r>
              <a:rPr lang="en-US" altLang="ja-JP" sz="2000" dirty="0" smtClean="0"/>
              <a:t>※ </a:t>
            </a:r>
            <a:r>
              <a:rPr lang="ja-JP" altLang="en-US" sz="2000" dirty="0" smtClean="0"/>
              <a:t>従</a:t>
            </a:r>
            <a:r>
              <a:rPr lang="ja-JP" altLang="en-US" sz="2000" dirty="0"/>
              <a:t>業者の「員数」は日々変わりうるものであるため、業務負担軽減等の観点から、重要事項を記した文書に記載する場合、基準において置くべきとされている員数を満たす範囲において、「○人以上」と記載することも差し支えない。</a:t>
            </a:r>
          </a:p>
        </p:txBody>
      </p:sp>
      <p:sp>
        <p:nvSpPr>
          <p:cNvPr id="7" name="正方形/長方形 6"/>
          <p:cNvSpPr/>
          <p:nvPr/>
        </p:nvSpPr>
        <p:spPr>
          <a:xfrm>
            <a:off x="771523" y="5443538"/>
            <a:ext cx="11029952" cy="1323439"/>
          </a:xfrm>
          <a:prstGeom prst="rect">
            <a:avLst/>
          </a:prstGeom>
          <a:ln w="6350">
            <a:solidFill>
              <a:schemeClr val="tx1"/>
            </a:solidFill>
          </a:ln>
        </p:spPr>
        <p:txBody>
          <a:bodyPr wrap="square">
            <a:spAutoFit/>
          </a:bodyPr>
          <a:lstStyle/>
          <a:p>
            <a:pPr marL="185738" indent="-185738"/>
            <a:r>
              <a:rPr lang="en-US" altLang="ja-JP" sz="2000" dirty="0"/>
              <a:t>※</a:t>
            </a:r>
            <a:r>
              <a:rPr lang="ja-JP" altLang="en-US" sz="2000" dirty="0"/>
              <a:t> 指定小規模多機能型居宅介護事業所は、</a:t>
            </a:r>
            <a:r>
              <a:rPr lang="en-US" altLang="ja-JP" sz="2000" dirty="0"/>
              <a:t>365</a:t>
            </a:r>
            <a:r>
              <a:rPr lang="ja-JP" altLang="en-US" sz="2000" dirty="0"/>
              <a:t>日利用者の居宅生活を支援するものであり、休業日を設けることは想定していないことから、営業日は</a:t>
            </a:r>
            <a:r>
              <a:rPr lang="en-US" altLang="ja-JP" sz="2000" dirty="0"/>
              <a:t>365</a:t>
            </a:r>
            <a:r>
              <a:rPr lang="ja-JP" altLang="en-US" sz="2000" dirty="0"/>
              <a:t>日と記載すること</a:t>
            </a:r>
            <a:r>
              <a:rPr lang="ja-JP" altLang="en-US" sz="2000" dirty="0" smtClean="0"/>
              <a:t>。</a:t>
            </a:r>
            <a:endParaRPr lang="en-US" altLang="ja-JP" sz="2000" dirty="0" smtClean="0"/>
          </a:p>
          <a:p>
            <a:pPr marL="185738" indent="171450"/>
            <a:r>
              <a:rPr lang="ja-JP" altLang="en-US" sz="2000" dirty="0" smtClean="0"/>
              <a:t>また</a:t>
            </a:r>
            <a:r>
              <a:rPr lang="ja-JP" altLang="en-US" sz="2000" dirty="0"/>
              <a:t>、訪問サービスは、利用者からの随時の要請にも対応するものであることから、</a:t>
            </a:r>
            <a:r>
              <a:rPr lang="en-US" altLang="ja-JP" sz="2000" dirty="0"/>
              <a:t>24</a:t>
            </a:r>
            <a:r>
              <a:rPr lang="ja-JP" altLang="en-US" sz="2000" dirty="0"/>
              <a:t>時間と、通いサービス及び宿泊サービスは、それぞれの営業時間を記載すること</a:t>
            </a:r>
            <a:r>
              <a:rPr lang="ja-JP" altLang="en-US" sz="2000" dirty="0" smtClean="0"/>
              <a:t>。 </a:t>
            </a:r>
            <a:endParaRPr lang="en-US" altLang="ja-JP" sz="2000" dirty="0"/>
          </a:p>
        </p:txBody>
      </p:sp>
    </p:spTree>
    <p:extLst>
      <p:ext uri="{BB962C8B-B14F-4D97-AF65-F5344CB8AC3E}">
        <p14:creationId xmlns:p14="http://schemas.microsoft.com/office/powerpoint/2010/main" val="28661498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8949"/>
            <a:ext cx="2743200" cy="365125"/>
          </a:xfrm>
        </p:spPr>
        <p:txBody>
          <a:bodyPr/>
          <a:lstStyle/>
          <a:p>
            <a:fld id="{41D9830F-53EB-46B6-9EC0-C4C68F82A889}" type="slidenum">
              <a:rPr kumimoji="1" lang="ja-JP" altLang="en-US" smtClean="0"/>
              <a:t>48</a:t>
            </a:fld>
            <a:endParaRPr kumimoji="1" lang="ja-JP" altLang="en-US" dirty="0"/>
          </a:p>
        </p:txBody>
      </p:sp>
      <p:sp>
        <p:nvSpPr>
          <p:cNvPr id="4" name="正方形/長方形 3"/>
          <p:cNvSpPr/>
          <p:nvPr/>
        </p:nvSpPr>
        <p:spPr>
          <a:xfrm>
            <a:off x="0" y="0"/>
            <a:ext cx="12192000" cy="6663363"/>
          </a:xfrm>
          <a:prstGeom prst="rect">
            <a:avLst/>
          </a:prstGeom>
        </p:spPr>
        <p:txBody>
          <a:bodyPr wrap="square">
            <a:spAutoFit/>
          </a:bodyPr>
          <a:lstStyle/>
          <a:p>
            <a:pPr marL="442913"/>
            <a:r>
              <a:rPr lang="en-US" altLang="ja-JP" sz="2000" dirty="0" smtClean="0"/>
              <a:t>ⅳ</a:t>
            </a:r>
            <a:r>
              <a:rPr lang="ja-JP" altLang="en-US" sz="2000" dirty="0" smtClean="0"/>
              <a:t>）指定</a:t>
            </a:r>
            <a:r>
              <a:rPr lang="ja-JP" altLang="en-US" sz="2000" dirty="0"/>
              <a:t>小規模多機能型居宅介護の登録定員並びに通いサービス及び宿泊サービスの利用定員</a:t>
            </a:r>
            <a:endParaRPr lang="en-US" altLang="ja-JP" sz="2000" dirty="0"/>
          </a:p>
          <a:p>
            <a:pPr marL="442913"/>
            <a:r>
              <a:rPr lang="en-US" altLang="ja-JP" sz="2000" dirty="0" smtClean="0"/>
              <a:t>ⅴ</a:t>
            </a:r>
            <a:r>
              <a:rPr lang="ja-JP" altLang="en-US" sz="2000" dirty="0" smtClean="0"/>
              <a:t>）指定</a:t>
            </a:r>
            <a:r>
              <a:rPr lang="ja-JP" altLang="en-US" sz="2000" dirty="0"/>
              <a:t>小規模多機能型居宅介護の内容及び利用料その他の費用の額</a:t>
            </a:r>
            <a:endParaRPr lang="en-US" altLang="ja-JP" sz="2000" dirty="0"/>
          </a:p>
          <a:p>
            <a:pPr marL="442913"/>
            <a:r>
              <a:rPr lang="en-US" altLang="ja-JP" sz="2000" dirty="0" smtClean="0"/>
              <a:t>ⅵ</a:t>
            </a:r>
            <a:r>
              <a:rPr lang="ja-JP" altLang="en-US" sz="2000" dirty="0" smtClean="0"/>
              <a:t>）通常</a:t>
            </a:r>
            <a:r>
              <a:rPr lang="ja-JP" altLang="en-US" sz="2000" dirty="0"/>
              <a:t>の事業の実施</a:t>
            </a:r>
            <a:r>
              <a:rPr lang="ja-JP" altLang="en-US" sz="2000" dirty="0" smtClean="0"/>
              <a:t>地域　　　　　　　　　　</a:t>
            </a:r>
            <a:r>
              <a:rPr lang="ja-JP" altLang="en-US" sz="2000" dirty="0"/>
              <a:t>　　</a:t>
            </a:r>
            <a:endParaRPr lang="en-US" altLang="ja-JP" sz="2000" dirty="0" smtClean="0"/>
          </a:p>
          <a:p>
            <a:pPr marL="442913"/>
            <a:r>
              <a:rPr lang="en-US" altLang="ja-JP" sz="2000" dirty="0" smtClean="0"/>
              <a:t>ⅶ</a:t>
            </a:r>
            <a:r>
              <a:rPr lang="ja-JP" altLang="en-US" sz="2000" dirty="0" smtClean="0"/>
              <a:t>）サービス</a:t>
            </a:r>
            <a:r>
              <a:rPr lang="ja-JP" altLang="en-US" sz="2000" dirty="0"/>
              <a:t>利用に当たっての留意事項</a:t>
            </a:r>
          </a:p>
          <a:p>
            <a:pPr marL="442913"/>
            <a:r>
              <a:rPr lang="en-US" altLang="ja-JP" sz="2000" dirty="0" smtClean="0"/>
              <a:t>ⅷ</a:t>
            </a:r>
            <a:r>
              <a:rPr lang="ja-JP" altLang="en-US" sz="2000" dirty="0" smtClean="0"/>
              <a:t>）緊急</a:t>
            </a:r>
            <a:r>
              <a:rPr lang="ja-JP" altLang="en-US" sz="2000" dirty="0"/>
              <a:t>時等における対応方法</a:t>
            </a:r>
          </a:p>
          <a:p>
            <a:pPr marL="442913"/>
            <a:r>
              <a:rPr lang="en-US" altLang="ja-JP" sz="2000" dirty="0" smtClean="0"/>
              <a:t>ⅸ</a:t>
            </a:r>
            <a:r>
              <a:rPr lang="ja-JP" altLang="en-US" sz="2000" dirty="0" smtClean="0"/>
              <a:t>）非常</a:t>
            </a:r>
            <a:r>
              <a:rPr lang="ja-JP" altLang="en-US" sz="2000" dirty="0"/>
              <a:t>災害</a:t>
            </a:r>
            <a:r>
              <a:rPr lang="ja-JP" altLang="en-US" sz="2000" dirty="0" smtClean="0"/>
              <a:t>対策　　　　　　　　　　　　　　　　</a:t>
            </a:r>
            <a:endParaRPr lang="en-US" altLang="ja-JP" sz="2000" dirty="0" smtClean="0"/>
          </a:p>
          <a:p>
            <a:pPr marL="442913"/>
            <a:r>
              <a:rPr lang="en-US" altLang="ja-JP" sz="2000" dirty="0" smtClean="0"/>
              <a:t>ⅹ</a:t>
            </a:r>
            <a:r>
              <a:rPr lang="ja-JP" altLang="en-US" sz="2000" dirty="0" smtClean="0"/>
              <a:t>）虐待の防止のための措置に関する事項</a:t>
            </a:r>
            <a:endParaRPr lang="en-US" altLang="ja-JP" sz="2000" dirty="0" smtClean="0"/>
          </a:p>
          <a:p>
            <a:pPr marL="442913"/>
            <a:endParaRPr lang="en-US" altLang="ja-JP" sz="2000" dirty="0"/>
          </a:p>
          <a:p>
            <a:pPr marL="442913"/>
            <a:endParaRPr lang="en-US" altLang="ja-JP" sz="2000" dirty="0" smtClean="0"/>
          </a:p>
          <a:p>
            <a:pPr marL="442913"/>
            <a:endParaRPr lang="en-US" altLang="ja-JP" sz="1200" dirty="0"/>
          </a:p>
          <a:p>
            <a:pPr marL="442913"/>
            <a:endParaRPr lang="en-US" altLang="ja-JP" sz="300" dirty="0" smtClean="0"/>
          </a:p>
          <a:p>
            <a:pPr marL="442913"/>
            <a:r>
              <a:rPr lang="en-US" altLang="ja-JP" sz="2000" dirty="0" smtClean="0"/>
              <a:t>ⅺ</a:t>
            </a:r>
            <a:r>
              <a:rPr lang="ja-JP" altLang="en-US" sz="2000" dirty="0" smtClean="0"/>
              <a:t>）その他運営に関する重要事項</a:t>
            </a:r>
          </a:p>
          <a:p>
            <a:endParaRPr lang="en-US" altLang="ja-JP" sz="1200" b="1" dirty="0" smtClean="0"/>
          </a:p>
          <a:p>
            <a:r>
              <a:rPr lang="ja-JP" altLang="en-US" sz="2000" b="1" dirty="0" smtClean="0"/>
              <a:t>（１４）勤務体制の確保等</a:t>
            </a:r>
            <a:r>
              <a:rPr lang="en-US" altLang="ja-JP" sz="2000" b="1" dirty="0" smtClean="0"/>
              <a:t>【</a:t>
            </a:r>
            <a:r>
              <a:rPr lang="ja-JP" altLang="en-US" sz="2000" b="1" dirty="0" smtClean="0"/>
              <a:t>第</a:t>
            </a:r>
            <a:r>
              <a:rPr lang="en-US" altLang="ja-JP" sz="2000" b="1" dirty="0" smtClean="0"/>
              <a:t>30</a:t>
            </a:r>
            <a:r>
              <a:rPr lang="ja-JP" altLang="en-US" sz="2000" b="1" dirty="0" smtClean="0"/>
              <a:t>条</a:t>
            </a:r>
            <a:r>
              <a:rPr lang="en-US" altLang="ja-JP" sz="2000" b="1" dirty="0" smtClean="0"/>
              <a:t>】</a:t>
            </a:r>
          </a:p>
          <a:p>
            <a:pPr marL="623888" indent="-263525"/>
            <a:r>
              <a:rPr lang="en-US" altLang="ja-JP" sz="2000" dirty="0" smtClean="0"/>
              <a:t>① </a:t>
            </a:r>
            <a:r>
              <a:rPr lang="ja-JP" altLang="en-US" sz="2000" dirty="0" smtClean="0"/>
              <a:t>事業者は利用者に対し適切なサービスを提供できるよう、 原則として月ごとの勤務表を作成し、従業者の日々の勤務時間、常勤・非常勤の別、専従の生活談員、看護職員、介護職員及び機能訓練指導員の配置 、管理者との兼務関係等を明確にし、事業所ごとに従業者の勤務の体制を定めておかなければならない。</a:t>
            </a:r>
          </a:p>
          <a:p>
            <a:pPr marL="703263" indent="-342900">
              <a:buAutoNum type="circleNumDbPlain" startAt="2"/>
            </a:pPr>
            <a:r>
              <a:rPr lang="ja-JP" altLang="en-US" sz="2000" dirty="0" smtClean="0"/>
              <a:t>事業者は事業所ごとに当該事業所の従業者に よってサービスを提供しなければならない。</a:t>
            </a:r>
            <a:endParaRPr lang="en-US" altLang="ja-JP" sz="2000" dirty="0" smtClean="0"/>
          </a:p>
          <a:p>
            <a:pPr marL="360363"/>
            <a:r>
              <a:rPr lang="ja-JP" altLang="en-US" sz="2000" dirty="0" smtClean="0"/>
              <a:t>　ただし、調理、洗濯等の利用者の処遇に直接影響を及ぼさない業務については、この限りではない。</a:t>
            </a:r>
          </a:p>
          <a:p>
            <a:pPr marL="623888" indent="-263525"/>
            <a:r>
              <a:rPr lang="ja-JP" altLang="en-US" sz="2000" dirty="0" smtClean="0"/>
              <a:t>③ 事業者は、 従業者の資質向上のために、その研修の機会を確保しなければならない。</a:t>
            </a:r>
          </a:p>
          <a:p>
            <a:pPr marL="628650"/>
            <a:r>
              <a:rPr lang="ja-JP" altLang="en-US" sz="2000" dirty="0" smtClean="0"/>
              <a:t>その際、事業者は、全ての従業者（次の表に記載の者を除く）に対し、認知症介護に係る基礎的な研修を受講させるために必要な措置を講じなければならない。</a:t>
            </a:r>
            <a:endParaRPr lang="en-US" altLang="ja-JP" sz="2000" dirty="0" smtClean="0"/>
          </a:p>
        </p:txBody>
      </p:sp>
      <p:sp>
        <p:nvSpPr>
          <p:cNvPr id="5" name="正方形/長方形 4"/>
          <p:cNvSpPr/>
          <p:nvPr/>
        </p:nvSpPr>
        <p:spPr>
          <a:xfrm>
            <a:off x="1014412" y="2259980"/>
            <a:ext cx="10572750" cy="707886"/>
          </a:xfrm>
          <a:prstGeom prst="rect">
            <a:avLst/>
          </a:prstGeom>
          <a:ln w="6350">
            <a:solidFill>
              <a:schemeClr val="tx1"/>
            </a:solidFill>
            <a:prstDash val="sysDot"/>
          </a:ln>
        </p:spPr>
        <p:txBody>
          <a:bodyPr wrap="square">
            <a:spAutoFit/>
          </a:bodyPr>
          <a:lstStyle/>
          <a:p>
            <a:r>
              <a:rPr lang="ja-JP" altLang="en-US" sz="2000" dirty="0">
                <a:latin typeface="MS-Mincho"/>
              </a:rPr>
              <a:t>虐待の防止に係る、組織内の体制（責任者の選定、従業者への研修</a:t>
            </a:r>
            <a:r>
              <a:rPr lang="ja-JP" altLang="en-US" sz="2000" dirty="0" smtClean="0">
                <a:latin typeface="MS-Mincho"/>
              </a:rPr>
              <a:t>方法や</a:t>
            </a:r>
            <a:r>
              <a:rPr lang="ja-JP" altLang="en-US" sz="2000" dirty="0">
                <a:latin typeface="MS-Mincho"/>
              </a:rPr>
              <a:t>研修計画等）や虐待又は虐待が疑われる事案が発生した場合の対応</a:t>
            </a:r>
            <a:r>
              <a:rPr lang="ja-JP" altLang="en-US" sz="2000" dirty="0" smtClean="0">
                <a:latin typeface="MS-Mincho"/>
              </a:rPr>
              <a:t>方法等</a:t>
            </a:r>
            <a:r>
              <a:rPr lang="ja-JP" altLang="en-US" sz="2000" dirty="0">
                <a:latin typeface="MS-Mincho"/>
              </a:rPr>
              <a:t>を指す内容であること。</a:t>
            </a:r>
            <a:endParaRPr lang="ja-JP" altLang="en-US" sz="2000" dirty="0"/>
          </a:p>
        </p:txBody>
      </p:sp>
    </p:spTree>
    <p:extLst>
      <p:ext uri="{BB962C8B-B14F-4D97-AF65-F5344CB8AC3E}">
        <p14:creationId xmlns:p14="http://schemas.microsoft.com/office/powerpoint/2010/main" val="3402999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49</a:t>
            </a:fld>
            <a:endParaRPr kumimoji="1" lang="ja-JP" altLang="en-US" dirty="0"/>
          </a:p>
        </p:txBody>
      </p:sp>
      <p:sp>
        <p:nvSpPr>
          <p:cNvPr id="3" name="正方形/長方形 2"/>
          <p:cNvSpPr/>
          <p:nvPr/>
        </p:nvSpPr>
        <p:spPr>
          <a:xfrm>
            <a:off x="497897" y="101904"/>
            <a:ext cx="11389303" cy="1467513"/>
          </a:xfrm>
          <a:prstGeom prst="rect">
            <a:avLst/>
          </a:prstGeom>
          <a:ln w="6350">
            <a:solidFill>
              <a:schemeClr val="tx1"/>
            </a:solidFill>
            <a:prstDash val="sysDot"/>
          </a:ln>
        </p:spPr>
        <p:txBody>
          <a:bodyPr wrap="square" tIns="36000" bIns="36000" anchor="ctr" anchorCtr="0">
            <a:spAutoFit/>
          </a:bodyPr>
          <a:lstStyle/>
          <a:p>
            <a:r>
              <a:rPr lang="en-US" altLang="ja-JP" sz="2000" dirty="0"/>
              <a:t>※ </a:t>
            </a:r>
            <a:r>
              <a:rPr lang="ja-JP" altLang="en-US" sz="2000" dirty="0" smtClean="0"/>
              <a:t>認知症介護に係る基礎的な研修の義務付け</a:t>
            </a:r>
            <a:r>
              <a:rPr lang="ja-JP" altLang="en-US" sz="2000" dirty="0"/>
              <a:t>の</a:t>
            </a:r>
            <a:r>
              <a:rPr lang="ja-JP" altLang="en-US" sz="2000" dirty="0" smtClean="0"/>
              <a:t>対象と</a:t>
            </a:r>
            <a:r>
              <a:rPr lang="ja-JP" altLang="en-US" sz="2000" dirty="0"/>
              <a:t>ならない</a:t>
            </a:r>
            <a:r>
              <a:rPr lang="ja-JP" altLang="en-US" sz="2000" dirty="0" smtClean="0"/>
              <a:t>者</a:t>
            </a:r>
            <a:endParaRPr lang="en-US" altLang="ja-JP" sz="2000" dirty="0" smtClean="0"/>
          </a:p>
          <a:p>
            <a:pPr>
              <a:lnSpc>
                <a:spcPts val="2100"/>
              </a:lnSpc>
            </a:pPr>
            <a:r>
              <a:rPr lang="ja-JP" altLang="en-US" sz="2000" dirty="0" smtClean="0"/>
              <a:t>看護師</a:t>
            </a:r>
            <a:r>
              <a:rPr lang="ja-JP" altLang="en-US" sz="2000" dirty="0"/>
              <a:t>、准看護師、介護福祉士、介護支援専門員、実務者研修修了者、介護職員初任者研修修了者、生活援助従事者研修</a:t>
            </a:r>
            <a:r>
              <a:rPr lang="ja-JP" altLang="en-US" sz="2000" dirty="0" smtClean="0"/>
              <a:t>修了者、介護職員基礎研修過程又は訪問介護員養成研修過程一級課程・二級課程修了者、社会福祉士、医師、歯科医師、薬剤師、理学療法士、作業療法士、言語聴覚士、精神保健福祉士、管理栄養士、栄養士、あん摩マッサージ師、はり師、きゅう師等</a:t>
            </a:r>
            <a:endParaRPr lang="en-US" altLang="ja-JP" sz="2000" dirty="0"/>
          </a:p>
        </p:txBody>
      </p:sp>
      <p:sp>
        <p:nvSpPr>
          <p:cNvPr id="4" name="正方形/長方形 3"/>
          <p:cNvSpPr/>
          <p:nvPr/>
        </p:nvSpPr>
        <p:spPr>
          <a:xfrm>
            <a:off x="497897" y="1670582"/>
            <a:ext cx="11389303" cy="880617"/>
          </a:xfrm>
          <a:prstGeom prst="rect">
            <a:avLst/>
          </a:prstGeom>
          <a:ln w="6350">
            <a:solidFill>
              <a:schemeClr val="tx1"/>
            </a:solidFill>
            <a:prstDash val="sysDot"/>
          </a:ln>
        </p:spPr>
        <p:txBody>
          <a:bodyPr wrap="square" tIns="36000" bIns="36000" anchor="ctr" anchorCtr="0">
            <a:spAutoFit/>
          </a:bodyPr>
          <a:lstStyle/>
          <a:p>
            <a:pPr>
              <a:lnSpc>
                <a:spcPts val="2100"/>
              </a:lnSpc>
            </a:pPr>
            <a:r>
              <a:rPr lang="en-US" altLang="ja-JP" sz="2000" dirty="0" smtClean="0"/>
              <a:t>※ </a:t>
            </a:r>
            <a:r>
              <a:rPr lang="ja-JP" altLang="en-US" sz="2000" dirty="0" smtClean="0"/>
              <a:t>新卒</a:t>
            </a:r>
            <a:r>
              <a:rPr lang="ja-JP" altLang="en-US" sz="2000" dirty="0"/>
              <a:t>採用、中途採用を問わず、事業所が新たに採用した従業者（医療・福祉関係</a:t>
            </a:r>
            <a:r>
              <a:rPr lang="ja-JP" altLang="en-US" sz="2000" dirty="0" smtClean="0"/>
              <a:t>資格を有さない</a:t>
            </a:r>
            <a:r>
              <a:rPr lang="ja-JP" altLang="en-US" sz="2000" dirty="0"/>
              <a:t>者に限る。）に対する当該義務付けの適用については、採用後</a:t>
            </a:r>
            <a:r>
              <a:rPr lang="en-US" altLang="ja-JP" sz="2000" dirty="0"/>
              <a:t>1</a:t>
            </a:r>
            <a:r>
              <a:rPr lang="ja-JP" altLang="en-US" sz="2000" dirty="0"/>
              <a:t>年間の猶予期間を設けることとし、採用後</a:t>
            </a:r>
            <a:r>
              <a:rPr lang="en-US" altLang="ja-JP" sz="2000" dirty="0"/>
              <a:t>1</a:t>
            </a:r>
            <a:r>
              <a:rPr lang="ja-JP" altLang="en-US" sz="2000" dirty="0"/>
              <a:t>年を経過するまでに認知症介護基礎研修を受講させること。</a:t>
            </a:r>
          </a:p>
        </p:txBody>
      </p:sp>
      <p:sp>
        <p:nvSpPr>
          <p:cNvPr id="5" name="正方形/長方形 4"/>
          <p:cNvSpPr/>
          <p:nvPr/>
        </p:nvSpPr>
        <p:spPr>
          <a:xfrm>
            <a:off x="0" y="2705204"/>
            <a:ext cx="12192000" cy="1015663"/>
          </a:xfrm>
          <a:prstGeom prst="rect">
            <a:avLst/>
          </a:prstGeom>
        </p:spPr>
        <p:txBody>
          <a:bodyPr wrap="square">
            <a:spAutoFit/>
          </a:bodyPr>
          <a:lstStyle/>
          <a:p>
            <a:pPr marL="542925" indent="-263525"/>
            <a:r>
              <a:rPr lang="ja-JP" altLang="en-US" sz="2000" dirty="0" smtClean="0"/>
              <a:t>④ 事業主は、職場において行われる性的な言動又は優越的な関係を背景とした言動であって業務上必要かつ相当な範囲を超えたものにより従業者の就業環境が外されることを</a:t>
            </a:r>
            <a:r>
              <a:rPr lang="ja-JP" altLang="en-US" sz="2000" dirty="0"/>
              <a:t>防止するため</a:t>
            </a:r>
            <a:r>
              <a:rPr lang="ja-JP" altLang="en-US" sz="2000" dirty="0" smtClean="0"/>
              <a:t>の方針の明確化等の必要な措置を講じなければならない。</a:t>
            </a:r>
            <a:endParaRPr lang="en-US" altLang="ja-JP" sz="2000" dirty="0" smtClean="0"/>
          </a:p>
        </p:txBody>
      </p:sp>
      <p:sp>
        <p:nvSpPr>
          <p:cNvPr id="6" name="正方形/長方形 5"/>
          <p:cNvSpPr/>
          <p:nvPr/>
        </p:nvSpPr>
        <p:spPr>
          <a:xfrm>
            <a:off x="171450" y="3723826"/>
            <a:ext cx="11715750" cy="3059620"/>
          </a:xfrm>
          <a:prstGeom prst="rect">
            <a:avLst/>
          </a:prstGeom>
          <a:ln w="6350">
            <a:solidFill>
              <a:schemeClr val="tx1"/>
            </a:solidFill>
            <a:prstDash val="sysDot"/>
          </a:ln>
        </p:spPr>
        <p:txBody>
          <a:bodyPr wrap="square" anchor="ctr" anchorCtr="0">
            <a:spAutoFit/>
          </a:bodyPr>
          <a:lstStyle/>
          <a:p>
            <a:pPr marL="185738" indent="-185738">
              <a:lnSpc>
                <a:spcPts val="2100"/>
              </a:lnSpc>
              <a:tabLst>
                <a:tab pos="185738" algn="l"/>
              </a:tabLst>
            </a:pPr>
            <a:r>
              <a:rPr lang="en-US" altLang="ja-JP" sz="2000" dirty="0" smtClean="0"/>
              <a:t>※ </a:t>
            </a:r>
            <a:r>
              <a:rPr lang="ja-JP" altLang="en-US" sz="2000" dirty="0" smtClean="0"/>
              <a:t>事業</a:t>
            </a:r>
            <a:r>
              <a:rPr lang="ja-JP" altLang="en-US" sz="2000" dirty="0"/>
              <a:t>主が講ずべき措置の具体的内容</a:t>
            </a:r>
            <a:r>
              <a:rPr lang="ja-JP" altLang="en-US" sz="2000" dirty="0" smtClean="0"/>
              <a:t>は、各種</a:t>
            </a:r>
            <a:r>
              <a:rPr lang="ja-JP" altLang="en-US" sz="2000" dirty="0"/>
              <a:t>指針（厚生労働省ホームページ「職場におけるハラスメントの防止のために</a:t>
            </a:r>
            <a:r>
              <a:rPr lang="ja-JP" altLang="en-US" sz="2000" dirty="0" smtClean="0"/>
              <a:t>」に掲載）に</a:t>
            </a:r>
            <a:r>
              <a:rPr lang="ja-JP" altLang="en-US" sz="2000" dirty="0"/>
              <a:t>規定されているが、特に以下の内容に留意する。</a:t>
            </a:r>
          </a:p>
          <a:p>
            <a:pPr marL="800100">
              <a:lnSpc>
                <a:spcPts val="2100"/>
              </a:lnSpc>
              <a:tabLst>
                <a:tab pos="628650" algn="l"/>
              </a:tabLst>
            </a:pPr>
            <a:r>
              <a:rPr lang="en-US" altLang="ja-JP" sz="2000" spc="-150" dirty="0">
                <a:hlinkClick r:id="rId2"/>
              </a:rPr>
              <a:t>https://www.mhlw.go.jp/stf/seisakunitsuite/bunya/koyou_roudou/koyoukintou/seisaku06/index.html</a:t>
            </a:r>
            <a:endParaRPr lang="en-US" altLang="ja-JP" sz="2000" spc="-150" dirty="0"/>
          </a:p>
          <a:p>
            <a:pPr marL="185738">
              <a:lnSpc>
                <a:spcPts val="2100"/>
              </a:lnSpc>
              <a:tabLst>
                <a:tab pos="185738" algn="l"/>
              </a:tabLst>
            </a:pPr>
            <a:r>
              <a:rPr lang="en-US" altLang="ja-JP" sz="2000" dirty="0" smtClean="0"/>
              <a:t>ⅰ</a:t>
            </a:r>
            <a:r>
              <a:rPr lang="ja-JP" altLang="en-US" sz="2000" dirty="0" smtClean="0"/>
              <a:t>）事業</a:t>
            </a:r>
            <a:r>
              <a:rPr lang="ja-JP" altLang="en-US" sz="2000" dirty="0"/>
              <a:t>主の方針等の明確化及びその周知・啓発</a:t>
            </a:r>
          </a:p>
          <a:p>
            <a:pPr marL="442913">
              <a:lnSpc>
                <a:spcPts val="2100"/>
              </a:lnSpc>
              <a:tabLst>
                <a:tab pos="442913" algn="l"/>
              </a:tabLst>
            </a:pPr>
            <a:r>
              <a:rPr lang="ja-JP" altLang="en-US" sz="2000" dirty="0" smtClean="0"/>
              <a:t>職場</a:t>
            </a:r>
            <a:r>
              <a:rPr lang="ja-JP" altLang="en-US" sz="2000" dirty="0"/>
              <a:t>におけるハラスメントの内容及び職場におけるハラスメントを行ってはならない旨の方針を明確化し、従業者に周知・啓発</a:t>
            </a:r>
            <a:r>
              <a:rPr lang="ja-JP" altLang="en-US" sz="2000" dirty="0" smtClean="0"/>
              <a:t>すること。</a:t>
            </a:r>
            <a:endParaRPr lang="ja-JP" altLang="en-US" sz="2000" dirty="0"/>
          </a:p>
          <a:p>
            <a:pPr marL="442913" indent="-257175">
              <a:lnSpc>
                <a:spcPts val="2100"/>
              </a:lnSpc>
              <a:tabLst>
                <a:tab pos="442913" algn="l"/>
              </a:tabLst>
            </a:pPr>
            <a:r>
              <a:rPr lang="en-US" altLang="ja-JP" sz="2000" dirty="0" smtClean="0"/>
              <a:t>ⅱ</a:t>
            </a:r>
            <a:r>
              <a:rPr lang="ja-JP" altLang="en-US" sz="2000" dirty="0" smtClean="0"/>
              <a:t>）相談</a:t>
            </a:r>
            <a:r>
              <a:rPr lang="ja-JP" altLang="en-US" sz="2000" dirty="0"/>
              <a:t>（苦情を含む。）に応じ、適切に対応するために必要な体制の</a:t>
            </a:r>
            <a:r>
              <a:rPr lang="ja-JP" altLang="en-US" sz="2000" dirty="0" smtClean="0"/>
              <a:t>整備</a:t>
            </a:r>
            <a:endParaRPr lang="en-US" altLang="ja-JP" sz="2000" dirty="0" smtClean="0"/>
          </a:p>
          <a:p>
            <a:pPr marL="442913">
              <a:lnSpc>
                <a:spcPts val="2100"/>
              </a:lnSpc>
              <a:tabLst>
                <a:tab pos="442913" algn="l"/>
              </a:tabLst>
            </a:pPr>
            <a:r>
              <a:rPr lang="ja-JP" altLang="en-US" sz="2000" dirty="0" smtClean="0"/>
              <a:t>相談</a:t>
            </a:r>
            <a:r>
              <a:rPr lang="ja-JP" altLang="en-US" sz="2000" dirty="0"/>
              <a:t>に対応する担当者をあらかじめ定めること等に</a:t>
            </a:r>
            <a:r>
              <a:rPr lang="ja-JP" altLang="en-US" sz="2000" dirty="0" smtClean="0"/>
              <a:t>より相談</a:t>
            </a:r>
            <a:r>
              <a:rPr lang="ja-JP" altLang="en-US" sz="2000" dirty="0"/>
              <a:t>への対応のための窓口をあらかじめ定め、労働者に周知</a:t>
            </a:r>
            <a:r>
              <a:rPr lang="ja-JP" altLang="en-US" sz="2000" dirty="0" smtClean="0"/>
              <a:t>すること。</a:t>
            </a:r>
            <a:endParaRPr lang="ja-JP" altLang="en-US" sz="2000" dirty="0"/>
          </a:p>
          <a:p>
            <a:pPr marL="271463" indent="-257175">
              <a:lnSpc>
                <a:spcPts val="2100"/>
              </a:lnSpc>
              <a:tabLst>
                <a:tab pos="271463" algn="l"/>
              </a:tabLst>
            </a:pPr>
            <a:r>
              <a:rPr lang="en-US" altLang="ja-JP" sz="2000" dirty="0" smtClean="0"/>
              <a:t>※ </a:t>
            </a:r>
            <a:r>
              <a:rPr lang="ja-JP" altLang="en-US" sz="2000" dirty="0" smtClean="0"/>
              <a:t>セクシュアルハラスメントについては</a:t>
            </a:r>
            <a:r>
              <a:rPr lang="ja-JP" altLang="en-US" sz="2000" dirty="0"/>
              <a:t>、上司や同僚に限らず、利用者やその家族等から受けるものも含まれることに留意</a:t>
            </a:r>
            <a:r>
              <a:rPr lang="ja-JP" altLang="en-US" sz="2000" dirty="0" smtClean="0"/>
              <a:t>すること。</a:t>
            </a:r>
            <a:endParaRPr lang="en-US" altLang="ja-JP" sz="2000" dirty="0"/>
          </a:p>
        </p:txBody>
      </p:sp>
    </p:spTree>
    <p:extLst>
      <p:ext uri="{BB962C8B-B14F-4D97-AF65-F5344CB8AC3E}">
        <p14:creationId xmlns:p14="http://schemas.microsoft.com/office/powerpoint/2010/main" val="254356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1" y="0"/>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（４）指導</a:t>
            </a:r>
            <a:r>
              <a:rPr lang="ja-JP" altLang="en-US" sz="2000" dirty="0"/>
              <a:t>監査の実施</a:t>
            </a:r>
            <a:r>
              <a:rPr lang="ja-JP" altLang="en-US" sz="2000" dirty="0" smtClean="0"/>
              <a:t>形態及び方法</a:t>
            </a:r>
            <a:endParaRPr lang="en-US" altLang="ja-JP" sz="2000" dirty="0" smtClean="0"/>
          </a:p>
          <a:p>
            <a:pPr marL="0" indent="0">
              <a:spcBef>
                <a:spcPts val="600"/>
              </a:spcBef>
              <a:buNone/>
            </a:pPr>
            <a:r>
              <a:rPr lang="ja-JP" altLang="en-US" sz="2000" dirty="0" smtClean="0"/>
              <a:t>　①</a:t>
            </a:r>
            <a:r>
              <a:rPr lang="ja-JP" altLang="en-US" sz="2000" dirty="0"/>
              <a:t>　集団指導</a:t>
            </a:r>
          </a:p>
          <a:p>
            <a:pPr marL="442913" indent="0">
              <a:spcBef>
                <a:spcPts val="600"/>
              </a:spcBef>
              <a:buNone/>
            </a:pPr>
            <a:r>
              <a:rPr lang="ja-JP" altLang="en-US" sz="2000" dirty="0"/>
              <a:t>　</a:t>
            </a:r>
            <a:r>
              <a:rPr lang="ja-JP" altLang="en-US" sz="2000" dirty="0" smtClean="0"/>
              <a:t>町</a:t>
            </a:r>
            <a:r>
              <a:rPr lang="ja-JP" altLang="en-US" sz="2000" dirty="0"/>
              <a:t>が指定した全ての事</a:t>
            </a:r>
            <a:r>
              <a:rPr lang="ja-JP" altLang="en-US" sz="2000" dirty="0" smtClean="0"/>
              <a:t>業者を</a:t>
            </a:r>
            <a:r>
              <a:rPr lang="ja-JP" altLang="en-US" sz="2000" dirty="0"/>
              <a:t>対象に、年</a:t>
            </a:r>
            <a:r>
              <a:rPr lang="ja-JP" altLang="en-US" sz="2000" dirty="0" smtClean="0"/>
              <a:t>１回、オンライン</a:t>
            </a:r>
            <a:r>
              <a:rPr lang="ja-JP" altLang="en-US" sz="2000" dirty="0"/>
              <a:t>等</a:t>
            </a:r>
            <a:r>
              <a:rPr lang="en-US" altLang="ja-JP" sz="2000" dirty="0"/>
              <a:t>(</a:t>
            </a:r>
            <a:r>
              <a:rPr lang="ja-JP" altLang="en-US" sz="2000" dirty="0"/>
              <a:t>オンライン会議システム、ホームページ等</a:t>
            </a:r>
            <a:r>
              <a:rPr lang="en-US" altLang="ja-JP" sz="2000" dirty="0"/>
              <a:t>)</a:t>
            </a:r>
            <a:r>
              <a:rPr lang="ja-JP" altLang="en-US" sz="2000" dirty="0"/>
              <a:t>を活用した動画の配信等により</a:t>
            </a:r>
            <a:r>
              <a:rPr lang="ja-JP" altLang="en-US" sz="2000" dirty="0" smtClean="0"/>
              <a:t>実施します。</a:t>
            </a:r>
            <a:endParaRPr lang="ja-JP" altLang="en-US" sz="2000" dirty="0"/>
          </a:p>
          <a:p>
            <a:pPr marL="265113" indent="0">
              <a:spcBef>
                <a:spcPts val="600"/>
              </a:spcBef>
              <a:buNone/>
            </a:pPr>
            <a:endParaRPr lang="en-US" altLang="ja-JP" sz="500" dirty="0" smtClean="0"/>
          </a:p>
          <a:p>
            <a:pPr marL="265113" indent="0">
              <a:spcBef>
                <a:spcPts val="600"/>
              </a:spcBef>
              <a:buNone/>
            </a:pPr>
            <a:r>
              <a:rPr lang="ja-JP" altLang="en-US" sz="2000" dirty="0" smtClean="0"/>
              <a:t>②</a:t>
            </a:r>
            <a:r>
              <a:rPr lang="ja-JP" altLang="en-US" sz="2000" dirty="0"/>
              <a:t>　運営指導　</a:t>
            </a:r>
            <a:endParaRPr lang="en-US" altLang="ja-JP" sz="2000" dirty="0" smtClean="0"/>
          </a:p>
          <a:p>
            <a:pPr marL="265113" indent="0">
              <a:spcBef>
                <a:spcPts val="600"/>
              </a:spcBef>
              <a:buNone/>
            </a:pPr>
            <a:r>
              <a:rPr lang="ja-JP" altLang="en-US" sz="2000" dirty="0"/>
              <a:t>　</a:t>
            </a:r>
            <a:r>
              <a:rPr lang="ja-JP" altLang="en-US" sz="2000" dirty="0" smtClean="0"/>
              <a:t>〇 原則</a:t>
            </a:r>
            <a:r>
              <a:rPr lang="ja-JP" altLang="en-US" sz="2000" dirty="0"/>
              <a:t>として、町が指定した全ての事</a:t>
            </a:r>
            <a:r>
              <a:rPr lang="ja-JP" altLang="en-US" sz="2000" dirty="0" smtClean="0"/>
              <a:t>業者等を</a:t>
            </a:r>
            <a:r>
              <a:rPr lang="ja-JP" altLang="en-US" sz="2000" dirty="0"/>
              <a:t>対象に</a:t>
            </a:r>
            <a:r>
              <a:rPr lang="ja-JP" altLang="en-US" sz="2000" dirty="0" smtClean="0"/>
              <a:t>、３年度</a:t>
            </a:r>
            <a:r>
              <a:rPr lang="ja-JP" altLang="en-US" sz="2000" dirty="0"/>
              <a:t>に一度の周期</a:t>
            </a:r>
            <a:r>
              <a:rPr lang="ja-JP" altLang="en-US" sz="2000" dirty="0" smtClean="0"/>
              <a:t>で実施します。</a:t>
            </a:r>
            <a:endParaRPr lang="en-US" altLang="ja-JP" sz="2000" dirty="0" smtClean="0"/>
          </a:p>
          <a:p>
            <a:pPr marL="265113" indent="0">
              <a:spcBef>
                <a:spcPts val="600"/>
              </a:spcBef>
              <a:buNone/>
            </a:pPr>
            <a:r>
              <a:rPr lang="ja-JP" altLang="en-US" sz="2000" dirty="0"/>
              <a:t>　</a:t>
            </a:r>
            <a:r>
              <a:rPr lang="ja-JP" altLang="en-US" sz="2000" dirty="0" smtClean="0"/>
              <a:t>〇 次</a:t>
            </a:r>
            <a:r>
              <a:rPr lang="ja-JP" altLang="en-US" sz="2000" dirty="0"/>
              <a:t>のア～ウの内容について、関係者から関係書類等を基に説明を求める面談方式で行います。</a:t>
            </a:r>
          </a:p>
          <a:p>
            <a:pPr marL="0" indent="0">
              <a:spcBef>
                <a:spcPts val="600"/>
              </a:spcBef>
              <a:buNone/>
            </a:pPr>
            <a:r>
              <a:rPr lang="ja-JP" altLang="en-US" sz="2000" dirty="0"/>
              <a:t>　　</a:t>
            </a:r>
            <a:r>
              <a:rPr lang="ja-JP" altLang="en-US" sz="2000" dirty="0" smtClean="0"/>
              <a:t>　ア</a:t>
            </a:r>
            <a:r>
              <a:rPr lang="ja-JP" altLang="en-US" sz="2000" dirty="0"/>
              <a:t>　介護サービスの実施</a:t>
            </a:r>
            <a:r>
              <a:rPr lang="ja-JP" altLang="en-US" sz="2000" dirty="0" smtClean="0"/>
              <a:t>状況</a:t>
            </a:r>
            <a:endParaRPr lang="en-US" altLang="ja-JP" sz="2000" dirty="0" smtClean="0"/>
          </a:p>
          <a:p>
            <a:pPr marL="0" indent="0">
              <a:spcBef>
                <a:spcPts val="600"/>
              </a:spcBef>
              <a:buNone/>
            </a:pPr>
            <a:r>
              <a:rPr lang="ja-JP" altLang="en-US" sz="2000" dirty="0"/>
              <a:t>　　</a:t>
            </a:r>
            <a:r>
              <a:rPr lang="ja-JP" altLang="en-US" sz="2000" dirty="0" smtClean="0"/>
              <a:t>　イ</a:t>
            </a:r>
            <a:r>
              <a:rPr lang="ja-JP" altLang="en-US" sz="2000" dirty="0"/>
              <a:t>　最低基準等運営</a:t>
            </a:r>
            <a:r>
              <a:rPr lang="ja-JP" altLang="en-US" sz="2000" dirty="0" smtClean="0"/>
              <a:t>体制</a:t>
            </a:r>
            <a:endParaRPr lang="en-US" altLang="ja-JP" sz="2000" dirty="0" smtClean="0"/>
          </a:p>
          <a:p>
            <a:pPr marL="0" indent="0">
              <a:spcBef>
                <a:spcPts val="600"/>
              </a:spcBef>
              <a:buNone/>
            </a:pPr>
            <a:r>
              <a:rPr lang="ja-JP" altLang="en-US" sz="2000" dirty="0"/>
              <a:t>　　</a:t>
            </a:r>
            <a:r>
              <a:rPr lang="ja-JP" altLang="en-US" sz="2000" dirty="0" smtClean="0"/>
              <a:t>　ウ</a:t>
            </a:r>
            <a:r>
              <a:rPr lang="ja-JP" altLang="en-US" sz="2000" dirty="0"/>
              <a:t>　介護報酬請求</a:t>
            </a:r>
          </a:p>
          <a:p>
            <a:pPr marL="900113" indent="-635000">
              <a:spcBef>
                <a:spcPts val="600"/>
              </a:spcBef>
              <a:buNone/>
            </a:pPr>
            <a:r>
              <a:rPr lang="ja-JP" altLang="en-US" sz="2000" dirty="0" smtClean="0"/>
              <a:t>　　</a:t>
            </a:r>
            <a:r>
              <a:rPr lang="en-US" altLang="ja-JP" sz="2000" dirty="0" smtClean="0"/>
              <a:t>※</a:t>
            </a:r>
            <a:r>
              <a:rPr lang="ja-JP" altLang="en-US" sz="2000" dirty="0" smtClean="0"/>
              <a:t>上記</a:t>
            </a:r>
            <a:r>
              <a:rPr lang="ja-JP" altLang="en-US" sz="2000" dirty="0"/>
              <a:t>ア及びイについては、利用者保護等の観点から重要と考えられる標準的な確認すべき項目（以下「確認項目」という。）及び標準的な確認すべき文書（以下「確認文書」という。）に基づき実施します</a:t>
            </a:r>
            <a:r>
              <a:rPr lang="ja-JP" altLang="en-US" sz="2000" dirty="0" smtClean="0"/>
              <a:t>。確認項目及び確認文書は、自己点検シート（随時、菊陽町ホームページに掲載します。）に記載します。</a:t>
            </a:r>
            <a:endParaRPr lang="en-US" altLang="ja-JP" sz="2000" dirty="0" smtClean="0"/>
          </a:p>
          <a:p>
            <a:pPr marL="900113" indent="-635000">
              <a:spcBef>
                <a:spcPts val="600"/>
              </a:spcBef>
              <a:buNone/>
            </a:pPr>
            <a:r>
              <a:rPr lang="ja-JP" altLang="en-US" sz="2000" dirty="0"/>
              <a:t>　</a:t>
            </a:r>
            <a:r>
              <a:rPr lang="ja-JP" altLang="en-US" sz="2000" dirty="0" smtClean="0"/>
              <a:t>〇 事前</a:t>
            </a:r>
            <a:r>
              <a:rPr lang="ja-JP" altLang="en-US" sz="2000" dirty="0"/>
              <a:t>確認資料として、自己</a:t>
            </a:r>
            <a:r>
              <a:rPr lang="ja-JP" altLang="en-US" sz="2000" dirty="0" smtClean="0"/>
              <a:t>点検シートを</a:t>
            </a:r>
            <a:r>
              <a:rPr lang="ja-JP" altLang="en-US" sz="2000" dirty="0"/>
              <a:t>事前に提出していただきます</a:t>
            </a:r>
            <a:r>
              <a:rPr lang="ja-JP" altLang="en-US" sz="2000" dirty="0" smtClean="0"/>
              <a:t>。</a:t>
            </a:r>
            <a:endParaRPr lang="en-US" altLang="ja-JP" sz="2000" dirty="0" smtClean="0"/>
          </a:p>
          <a:p>
            <a:pPr marL="900113" indent="-635000">
              <a:spcBef>
                <a:spcPts val="600"/>
              </a:spcBef>
              <a:buNone/>
            </a:pPr>
            <a:r>
              <a:rPr lang="ja-JP" altLang="en-US" sz="2000" dirty="0" smtClean="0"/>
              <a:t>　〇 運営</a:t>
            </a:r>
            <a:r>
              <a:rPr lang="ja-JP" altLang="en-US" sz="2000" dirty="0"/>
              <a:t>指導の結果、改善を要すると認められる事項がある場合は、後日文書により通知し、改善報告書の提出を求めます。</a:t>
            </a:r>
            <a:endParaRPr lang="en-US" altLang="ja-JP" sz="2000" dirty="0"/>
          </a:p>
          <a:p>
            <a:pPr marL="265113" indent="0">
              <a:spcBef>
                <a:spcPts val="600"/>
              </a:spcBef>
              <a:buNone/>
            </a:pPr>
            <a:endParaRPr lang="en-US" altLang="ja-JP" sz="500" dirty="0" smtClean="0"/>
          </a:p>
          <a:p>
            <a:pPr marL="265113" indent="0">
              <a:spcBef>
                <a:spcPts val="600"/>
              </a:spcBef>
              <a:buNone/>
            </a:pPr>
            <a:r>
              <a:rPr lang="ja-JP" altLang="en-US" sz="2000" dirty="0" smtClean="0"/>
              <a:t>③</a:t>
            </a:r>
            <a:r>
              <a:rPr lang="ja-JP" altLang="en-US" sz="2000" dirty="0"/>
              <a:t>　監査</a:t>
            </a:r>
          </a:p>
          <a:p>
            <a:pPr marL="442913" indent="0">
              <a:spcBef>
                <a:spcPts val="600"/>
              </a:spcBef>
              <a:buNone/>
              <a:tabLst>
                <a:tab pos="442913" algn="l"/>
              </a:tabLst>
            </a:pPr>
            <a:r>
              <a:rPr lang="ja-JP" altLang="en-US" sz="2000" dirty="0" smtClean="0"/>
              <a:t>　著しい</a:t>
            </a:r>
            <a:r>
              <a:rPr lang="ja-JP" altLang="en-US" sz="2000" dirty="0"/>
              <a:t>指定基準違反又は不正</a:t>
            </a:r>
            <a:r>
              <a:rPr lang="ja-JP" altLang="en-US" sz="2000" dirty="0" smtClean="0"/>
              <a:t>請求若しく</a:t>
            </a:r>
            <a:r>
              <a:rPr lang="ja-JP" altLang="en-US" sz="2000" dirty="0"/>
              <a:t>は人格尊重義務違反が確認された場合又はその疑いがある場合に</a:t>
            </a:r>
            <a:r>
              <a:rPr lang="ja-JP" altLang="en-US" sz="2000" dirty="0" smtClean="0"/>
              <a:t>実施します。</a:t>
            </a:r>
            <a:endParaRPr lang="ja-JP" altLang="en-US" sz="2000" dirty="0"/>
          </a:p>
        </p:txBody>
      </p:sp>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5</a:t>
            </a:fld>
            <a:endParaRPr kumimoji="1" lang="ja-JP" altLang="en-US"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11023068"/>
      </p:ext>
    </p:extLst>
  </p:cSld>
  <p:clrMapOvr>
    <a:masterClrMapping/>
  </p:clrMapOvr>
  <mc:AlternateContent xmlns:mc="http://schemas.openxmlformats.org/markup-compatibility/2006" xmlns:p14="http://schemas.microsoft.com/office/powerpoint/2010/main">
    <mc:Choice Requires="p14">
      <p:transition spd="slow" p14:dur="2000" advTm="20143"/>
    </mc:Choice>
    <mc:Fallback xmlns="">
      <p:transition spd="slow" advTm="2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7350" y="6384924"/>
            <a:ext cx="2743200" cy="365125"/>
          </a:xfrm>
        </p:spPr>
        <p:txBody>
          <a:bodyPr/>
          <a:lstStyle/>
          <a:p>
            <a:fld id="{41D9830F-53EB-46B6-9EC0-C4C68F82A889}" type="slidenum">
              <a:rPr kumimoji="1" lang="ja-JP" altLang="en-US" smtClean="0"/>
              <a:t>50</a:t>
            </a:fld>
            <a:endParaRPr kumimoji="1" lang="ja-JP" altLang="en-US" dirty="0"/>
          </a:p>
        </p:txBody>
      </p:sp>
      <p:sp>
        <p:nvSpPr>
          <p:cNvPr id="4" name="正方形/長方形 3"/>
          <p:cNvSpPr/>
          <p:nvPr/>
        </p:nvSpPr>
        <p:spPr>
          <a:xfrm>
            <a:off x="346361" y="193964"/>
            <a:ext cx="11554693" cy="338554"/>
          </a:xfrm>
          <a:prstGeom prst="rect">
            <a:avLst/>
          </a:prstGeom>
        </p:spPr>
        <p:txBody>
          <a:bodyPr wrap="square">
            <a:spAutoFit/>
          </a:bodyPr>
          <a:lstStyle/>
          <a:p>
            <a:r>
              <a:rPr lang="ja-JP" altLang="en-US" sz="1600" dirty="0">
                <a:solidFill>
                  <a:prstClr val="black"/>
                </a:solidFill>
              </a:rPr>
              <a:t>　</a:t>
            </a:r>
            <a:r>
              <a:rPr lang="ja-JP" altLang="en-US" sz="1600" dirty="0" smtClean="0">
                <a:solidFill>
                  <a:prstClr val="black"/>
                </a:solidFill>
              </a:rPr>
              <a:t>　</a:t>
            </a:r>
            <a:endParaRPr lang="ja-JP" altLang="en-US" sz="1600" dirty="0">
              <a:solidFill>
                <a:prstClr val="black"/>
              </a:solidFill>
            </a:endParaRPr>
          </a:p>
        </p:txBody>
      </p:sp>
      <p:sp>
        <p:nvSpPr>
          <p:cNvPr id="3" name="正方形/長方形 2"/>
          <p:cNvSpPr/>
          <p:nvPr/>
        </p:nvSpPr>
        <p:spPr>
          <a:xfrm>
            <a:off x="0" y="0"/>
            <a:ext cx="12192000" cy="2554545"/>
          </a:xfrm>
          <a:prstGeom prst="rect">
            <a:avLst/>
          </a:prstGeom>
        </p:spPr>
        <p:txBody>
          <a:bodyPr wrap="square">
            <a:spAutoFit/>
          </a:bodyPr>
          <a:lstStyle/>
          <a:p>
            <a:r>
              <a:rPr lang="ja-JP" altLang="en-US" sz="2000" b="1" dirty="0" smtClean="0"/>
              <a:t>（１５）</a:t>
            </a:r>
            <a:r>
              <a:rPr lang="ja-JP" altLang="en-US" sz="2000" b="1" dirty="0"/>
              <a:t>業務継続計画の策定等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30</a:t>
            </a:r>
            <a:r>
              <a:rPr lang="ja-JP" altLang="en-US" sz="2000" b="1" dirty="0"/>
              <a:t>の</a:t>
            </a:r>
            <a:r>
              <a:rPr lang="en-US" altLang="ja-JP" sz="2000" b="1" dirty="0"/>
              <a:t>2】</a:t>
            </a:r>
          </a:p>
          <a:p>
            <a:pPr marL="442913" indent="-180975"/>
            <a:r>
              <a:rPr lang="en-US" altLang="ja-JP" sz="2000" dirty="0" smtClean="0"/>
              <a:t>① </a:t>
            </a:r>
            <a:r>
              <a:rPr lang="ja-JP" altLang="en-US" sz="2000" dirty="0" smtClean="0"/>
              <a:t>事</a:t>
            </a:r>
            <a:r>
              <a:rPr lang="ja-JP" altLang="en-US" sz="2000" dirty="0"/>
              <a:t>業者は、感染症や非常災害の発生時において、利用者に対するサービスの提供を継続的に実施するための、及び非常時の体制で早期の業務再開を図るための計画（以下「業務継続計画</a:t>
            </a:r>
            <a:r>
              <a:rPr lang="ja-JP" altLang="en-US" sz="2000" dirty="0" smtClean="0"/>
              <a:t>」）</a:t>
            </a:r>
            <a:r>
              <a:rPr lang="ja-JP" altLang="en-US" sz="2000" dirty="0"/>
              <a:t>を策定し、当該業務継続計画に従い必要な措置を講じなければならない</a:t>
            </a:r>
            <a:r>
              <a:rPr lang="ja-JP" altLang="en-US" sz="2000" dirty="0" smtClean="0"/>
              <a:t>。</a:t>
            </a:r>
            <a:endParaRPr lang="en-US" altLang="ja-JP" sz="2000" dirty="0" smtClean="0"/>
          </a:p>
          <a:p>
            <a:pPr marL="442913" indent="-179388"/>
            <a:r>
              <a:rPr lang="ja-JP" altLang="en-US" sz="2000" dirty="0" smtClean="0"/>
              <a:t>② 事</a:t>
            </a:r>
            <a:r>
              <a:rPr lang="ja-JP" altLang="en-US" sz="2000" dirty="0"/>
              <a:t>業者は、従業者に対し、業務継続計画について周知するとともに、必要な研修及び訓練（シミュレーション）を定期的に実施しなければならない</a:t>
            </a:r>
            <a:r>
              <a:rPr lang="ja-JP" altLang="en-US" sz="2000" dirty="0" smtClean="0"/>
              <a:t>。</a:t>
            </a:r>
            <a:endParaRPr lang="en-US" altLang="ja-JP" sz="2000" dirty="0" smtClean="0"/>
          </a:p>
          <a:p>
            <a:pPr marL="442913" indent="-179388"/>
            <a:r>
              <a:rPr lang="ja-JP" altLang="en-US" sz="2000" dirty="0" smtClean="0">
                <a:solidFill>
                  <a:prstClr val="black"/>
                </a:solidFill>
              </a:rPr>
              <a:t>③　事</a:t>
            </a:r>
            <a:r>
              <a:rPr lang="ja-JP" altLang="en-US" sz="2000" dirty="0">
                <a:solidFill>
                  <a:prstClr val="black"/>
                </a:solidFill>
              </a:rPr>
              <a:t>業者は、定期的に業務継続計画の見直しを行い、必要に応じて業務継続計画の変更を</a:t>
            </a:r>
            <a:r>
              <a:rPr lang="ja-JP" altLang="en-US" sz="2000" dirty="0" smtClean="0">
                <a:solidFill>
                  <a:prstClr val="black"/>
                </a:solidFill>
              </a:rPr>
              <a:t>行う。</a:t>
            </a:r>
            <a:endParaRPr lang="en-US" altLang="ja-JP" sz="2000" dirty="0">
              <a:solidFill>
                <a:prstClr val="black"/>
              </a:solidFill>
            </a:endParaRPr>
          </a:p>
          <a:p>
            <a:pPr marL="442913" indent="-179388"/>
            <a:endParaRPr lang="en-US" altLang="ja-JP" sz="2000" dirty="0" smtClean="0"/>
          </a:p>
        </p:txBody>
      </p:sp>
      <p:sp>
        <p:nvSpPr>
          <p:cNvPr id="5" name="正方形/長方形 4"/>
          <p:cNvSpPr/>
          <p:nvPr/>
        </p:nvSpPr>
        <p:spPr>
          <a:xfrm>
            <a:off x="594011" y="2269509"/>
            <a:ext cx="11426539" cy="4588491"/>
          </a:xfrm>
          <a:prstGeom prst="rect">
            <a:avLst/>
          </a:prstGeom>
          <a:ln w="6350">
            <a:solidFill>
              <a:schemeClr val="tx1"/>
            </a:solidFill>
            <a:prstDash val="sysDot"/>
          </a:ln>
        </p:spPr>
        <p:txBody>
          <a:bodyPr wrap="square" tIns="36000" bIns="36000" anchor="ctr" anchorCtr="0">
            <a:spAutoFit/>
          </a:bodyPr>
          <a:lstStyle/>
          <a:p>
            <a:pPr>
              <a:lnSpc>
                <a:spcPts val="2200"/>
              </a:lnSpc>
            </a:pPr>
            <a:r>
              <a:rPr lang="ja-JP" altLang="en-US" sz="2000" dirty="0"/>
              <a:t>〇 業務継続計画には以下の項目等を記載すること</a:t>
            </a:r>
            <a:endParaRPr lang="en-US" altLang="ja-JP" sz="2000" dirty="0"/>
          </a:p>
          <a:p>
            <a:pPr>
              <a:lnSpc>
                <a:spcPts val="2200"/>
              </a:lnSpc>
            </a:pPr>
            <a:r>
              <a:rPr lang="en-US" altLang="ja-JP" sz="2000" dirty="0" smtClean="0"/>
              <a:t>ⅰ</a:t>
            </a:r>
            <a:r>
              <a:rPr lang="ja-JP" altLang="en-US" sz="2000" dirty="0" smtClean="0"/>
              <a:t>）感染症</a:t>
            </a:r>
            <a:r>
              <a:rPr lang="ja-JP" altLang="en-US" sz="2000" dirty="0"/>
              <a:t>に係る業務継続計画</a:t>
            </a:r>
          </a:p>
          <a:p>
            <a:pPr marL="357188">
              <a:lnSpc>
                <a:spcPts val="2200"/>
              </a:lnSpc>
            </a:pPr>
            <a:r>
              <a:rPr lang="en-US" altLang="ja-JP" sz="2000" dirty="0"/>
              <a:t>a. </a:t>
            </a:r>
            <a:r>
              <a:rPr lang="ja-JP" altLang="en-US" sz="2000" dirty="0"/>
              <a:t>平時からの備え（体制構築・整備、感染症防止に向けた取組 の実施、備蓄品の確保等）</a:t>
            </a:r>
          </a:p>
          <a:p>
            <a:pPr marL="357188">
              <a:lnSpc>
                <a:spcPts val="2200"/>
              </a:lnSpc>
            </a:pPr>
            <a:r>
              <a:rPr lang="en-US" altLang="ja-JP" sz="2000" dirty="0"/>
              <a:t>b. </a:t>
            </a:r>
            <a:r>
              <a:rPr lang="ja-JP" altLang="en-US" sz="2000" dirty="0"/>
              <a:t>初動対応　</a:t>
            </a:r>
            <a:endParaRPr lang="en-US" altLang="ja-JP" sz="2000" dirty="0"/>
          </a:p>
          <a:p>
            <a:pPr marL="357188">
              <a:lnSpc>
                <a:spcPts val="2200"/>
              </a:lnSpc>
            </a:pPr>
            <a:r>
              <a:rPr lang="en-US" altLang="ja-JP" sz="2000" dirty="0"/>
              <a:t>c.</a:t>
            </a:r>
            <a:r>
              <a:rPr lang="ja-JP" altLang="en-US" sz="2000" dirty="0"/>
              <a:t> 感染拡大防 止体制の確立（保健所との連携、濃厚接触者への対応、関係者 との情報共有等）</a:t>
            </a:r>
            <a:endParaRPr lang="en-US" altLang="ja-JP" sz="2000" dirty="0"/>
          </a:p>
          <a:p>
            <a:pPr>
              <a:lnSpc>
                <a:spcPts val="2200"/>
              </a:lnSpc>
            </a:pPr>
            <a:r>
              <a:rPr lang="en-US" altLang="ja-JP" sz="2000" dirty="0" smtClean="0"/>
              <a:t>ⅱ</a:t>
            </a:r>
            <a:r>
              <a:rPr lang="ja-JP" altLang="en-US" sz="2000" dirty="0" smtClean="0"/>
              <a:t>）災害に係る業務継続計画</a:t>
            </a:r>
          </a:p>
          <a:p>
            <a:pPr marL="542925" indent="-185738">
              <a:lnSpc>
                <a:spcPts val="2200"/>
              </a:lnSpc>
              <a:tabLst>
                <a:tab pos="1441450" algn="l"/>
              </a:tabLst>
            </a:pPr>
            <a:r>
              <a:rPr lang="en-US" altLang="ja-JP" sz="2000" dirty="0" smtClean="0"/>
              <a:t>a.</a:t>
            </a:r>
            <a:r>
              <a:rPr lang="ja-JP" altLang="en-US" sz="2000" dirty="0" smtClean="0"/>
              <a:t>　平常時の対応（建物・設備の安全対策、電気・水道等のライフラインが停止した場合の対策、必要品の備蓄等）</a:t>
            </a:r>
            <a:endParaRPr lang="en-US" altLang="ja-JP" sz="2000" dirty="0" smtClean="0"/>
          </a:p>
          <a:p>
            <a:pPr marL="357188">
              <a:lnSpc>
                <a:spcPts val="2200"/>
              </a:lnSpc>
            </a:pPr>
            <a:r>
              <a:rPr lang="en-US" altLang="ja-JP" sz="2000" dirty="0" smtClean="0"/>
              <a:t>b.</a:t>
            </a:r>
            <a:r>
              <a:rPr lang="ja-JP" altLang="en-US" sz="2000" dirty="0" smtClean="0"/>
              <a:t>　緊急時の対応（業務継続計画発動基準、対応体制等）</a:t>
            </a:r>
          </a:p>
          <a:p>
            <a:pPr marL="357188">
              <a:lnSpc>
                <a:spcPts val="2200"/>
              </a:lnSpc>
            </a:pPr>
            <a:r>
              <a:rPr lang="en-US" altLang="ja-JP" sz="2000" dirty="0" smtClean="0"/>
              <a:t>c.</a:t>
            </a:r>
            <a:r>
              <a:rPr lang="ja-JP" altLang="en-US" sz="2000" dirty="0" smtClean="0"/>
              <a:t>　他施設及び地域との連携</a:t>
            </a:r>
            <a:endParaRPr lang="en-US" altLang="ja-JP" sz="2000" dirty="0" smtClean="0"/>
          </a:p>
          <a:p>
            <a:pPr marL="171450" lvl="0" indent="-171450">
              <a:lnSpc>
                <a:spcPts val="2200"/>
              </a:lnSpc>
            </a:pPr>
            <a:r>
              <a:rPr lang="en-US" altLang="ja-JP" sz="2000" dirty="0">
                <a:solidFill>
                  <a:prstClr val="black"/>
                </a:solidFill>
              </a:rPr>
              <a:t>※ </a:t>
            </a:r>
            <a:r>
              <a:rPr lang="ja-JP" altLang="en-US" sz="2000" dirty="0">
                <a:solidFill>
                  <a:prstClr val="black"/>
                </a:solidFill>
              </a:rPr>
              <a:t>記載内容については、厚生労働省ホームページ「介護施設・事業所における業務継続計画</a:t>
            </a:r>
            <a:r>
              <a:rPr lang="en-US" altLang="ja-JP" sz="2000" dirty="0">
                <a:solidFill>
                  <a:prstClr val="black"/>
                </a:solidFill>
              </a:rPr>
              <a:t>(BCP)</a:t>
            </a:r>
            <a:r>
              <a:rPr lang="ja-JP" altLang="en-US" sz="2000" dirty="0">
                <a:solidFill>
                  <a:prstClr val="black"/>
                </a:solidFill>
              </a:rPr>
              <a:t>作成支援に関する研修」に掲載の次の資料を参照。</a:t>
            </a:r>
            <a:endParaRPr lang="en-US" altLang="ja-JP" sz="2000" dirty="0">
              <a:solidFill>
                <a:prstClr val="black"/>
              </a:solidFill>
            </a:endParaRPr>
          </a:p>
          <a:p>
            <a:pPr marL="442913" lvl="0" indent="-171450">
              <a:lnSpc>
                <a:spcPts val="2200"/>
              </a:lnSpc>
            </a:pPr>
            <a:r>
              <a:rPr lang="ja-JP" altLang="en-US" sz="2000" dirty="0">
                <a:solidFill>
                  <a:prstClr val="black"/>
                </a:solidFill>
              </a:rPr>
              <a:t>「介護施設事業所における感染症発生時の業務継続ガイドライン」</a:t>
            </a:r>
            <a:endParaRPr lang="en-US" altLang="ja-JP" sz="2000" dirty="0">
              <a:solidFill>
                <a:prstClr val="black"/>
              </a:solidFill>
            </a:endParaRPr>
          </a:p>
          <a:p>
            <a:pPr marL="442913" lvl="0" indent="-171450">
              <a:lnSpc>
                <a:spcPts val="2200"/>
              </a:lnSpc>
            </a:pPr>
            <a:r>
              <a:rPr lang="ja-JP" altLang="en-US" sz="2000" dirty="0">
                <a:solidFill>
                  <a:prstClr val="black"/>
                </a:solidFill>
              </a:rPr>
              <a:t>「介護施設・事業所における自然災害発生時の業務継続計画ガイドライン」</a:t>
            </a:r>
            <a:r>
              <a:rPr lang="en-US" altLang="ja-JP" sz="2000" dirty="0">
                <a:solidFill>
                  <a:prstClr val="black"/>
                </a:solidFill>
              </a:rPr>
              <a:t>https://</a:t>
            </a:r>
            <a:r>
              <a:rPr lang="en-US" altLang="ja-JP" sz="2000" dirty="0" smtClean="0">
                <a:solidFill>
                  <a:prstClr val="black"/>
                </a:solidFill>
              </a:rPr>
              <a:t>www.mhlw.go.jp/stf/seisakunitsuite/bunya/hukushi_kaigo/kaigo_koureisha/douga_00002.html</a:t>
            </a:r>
            <a:endParaRPr lang="en-US" altLang="ja-JP" sz="2000" dirty="0"/>
          </a:p>
        </p:txBody>
      </p:sp>
    </p:spTree>
    <p:extLst>
      <p:ext uri="{BB962C8B-B14F-4D97-AF65-F5344CB8AC3E}">
        <p14:creationId xmlns:p14="http://schemas.microsoft.com/office/powerpoint/2010/main" val="2827163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4837" y="6328640"/>
            <a:ext cx="2743200" cy="365125"/>
          </a:xfrm>
        </p:spPr>
        <p:txBody>
          <a:bodyPr/>
          <a:lstStyle/>
          <a:p>
            <a:fld id="{41D9830F-53EB-46B6-9EC0-C4C68F82A889}" type="slidenum">
              <a:rPr kumimoji="1" lang="ja-JP" altLang="en-US" smtClean="0"/>
              <a:t>51</a:t>
            </a:fld>
            <a:endParaRPr kumimoji="1" lang="ja-JP" altLang="en-US" dirty="0"/>
          </a:p>
        </p:txBody>
      </p:sp>
      <p:sp>
        <p:nvSpPr>
          <p:cNvPr id="3" name="正方形/長方形 2"/>
          <p:cNvSpPr/>
          <p:nvPr/>
        </p:nvSpPr>
        <p:spPr>
          <a:xfrm>
            <a:off x="571498" y="5"/>
            <a:ext cx="11426539" cy="1957835"/>
          </a:xfrm>
          <a:prstGeom prst="rect">
            <a:avLst/>
          </a:prstGeom>
          <a:ln w="6350">
            <a:solidFill>
              <a:schemeClr val="tx1"/>
            </a:solidFill>
            <a:prstDash val="sysDot"/>
          </a:ln>
        </p:spPr>
        <p:txBody>
          <a:bodyPr wrap="square" tIns="36000" bIns="36000" anchor="ctr" anchorCtr="0">
            <a:spAutoFit/>
          </a:bodyPr>
          <a:lstStyle/>
          <a:p>
            <a:pPr marL="271463" indent="-271463">
              <a:lnSpc>
                <a:spcPts val="2100"/>
              </a:lnSpc>
            </a:pPr>
            <a:r>
              <a:rPr lang="ja-JP" altLang="en-US" sz="2000" dirty="0" smtClean="0"/>
              <a:t>〇 研修の内容　</a:t>
            </a:r>
            <a:r>
              <a:rPr lang="en-US" altLang="ja-JP" sz="2000" dirty="0" smtClean="0"/>
              <a:t>…</a:t>
            </a:r>
            <a:r>
              <a:rPr lang="ja-JP" altLang="en-US" sz="2000" dirty="0" smtClean="0"/>
              <a:t>　感染症</a:t>
            </a:r>
            <a:r>
              <a:rPr lang="ja-JP" altLang="en-US" sz="2000" dirty="0"/>
              <a:t>及び災害に係る業務継続計画の具体的内容を職員間に共有するとともに、平常時の対応の必要性や、緊急時の対応にかかる理解の励行を</a:t>
            </a:r>
            <a:r>
              <a:rPr lang="ja-JP" altLang="en-US" sz="2000" dirty="0" smtClean="0"/>
              <a:t>行う。</a:t>
            </a:r>
            <a:endParaRPr lang="ja-JP" altLang="en-US" sz="2000" dirty="0"/>
          </a:p>
          <a:p>
            <a:pPr marL="271463">
              <a:lnSpc>
                <a:spcPts val="2100"/>
              </a:lnSpc>
              <a:tabLst>
                <a:tab pos="271463" algn="l"/>
              </a:tabLst>
            </a:pPr>
            <a:r>
              <a:rPr lang="ja-JP" altLang="en-US" sz="2000" dirty="0"/>
              <a:t>職員教育を組織的に浸透させていくために、定期的（年１回以上 ）な教育を開催するとともに、新規採用時には別に研修を実施することが望ましい</a:t>
            </a:r>
            <a:r>
              <a:rPr lang="ja-JP" altLang="en-US" sz="2000" dirty="0" smtClean="0"/>
              <a:t>。研修</a:t>
            </a:r>
            <a:r>
              <a:rPr lang="ja-JP" altLang="en-US" sz="2000" dirty="0"/>
              <a:t>の実施内容についても記録すること。</a:t>
            </a:r>
            <a:endParaRPr lang="en-US" altLang="ja-JP" sz="2000" dirty="0"/>
          </a:p>
          <a:p>
            <a:pPr marL="271463" indent="-271463">
              <a:lnSpc>
                <a:spcPts val="2100"/>
              </a:lnSpc>
            </a:pPr>
            <a:r>
              <a:rPr lang="ja-JP" altLang="en-US" sz="2000" dirty="0" smtClean="0"/>
              <a:t>〇 訓練</a:t>
            </a:r>
            <a:r>
              <a:rPr lang="ja-JP" altLang="en-US" sz="2000" dirty="0"/>
              <a:t>（シミュレーション）</a:t>
            </a:r>
            <a:r>
              <a:rPr lang="en-US" altLang="ja-JP" sz="2000" dirty="0"/>
              <a:t>…</a:t>
            </a:r>
            <a:r>
              <a:rPr lang="ja-JP" altLang="en-US" sz="2000" dirty="0"/>
              <a:t>　</a:t>
            </a:r>
            <a:r>
              <a:rPr lang="ja-JP" altLang="en-US" sz="2000" dirty="0" smtClean="0"/>
              <a:t>感染症</a:t>
            </a:r>
            <a:r>
              <a:rPr lang="ja-JP" altLang="en-US" sz="2000" dirty="0"/>
              <a:t>や災害が発生した場合において迅速に行動できるよう、業務継続計画に基づき、事業所内の役割分担の確認、感染症や災害が発生した場合に実践するケアの演習等</a:t>
            </a:r>
            <a:r>
              <a:rPr lang="ja-JP" altLang="en-US" sz="2000" dirty="0" smtClean="0"/>
              <a:t>を定期的</a:t>
            </a:r>
            <a:r>
              <a:rPr lang="ja-JP" altLang="en-US" sz="2000" dirty="0"/>
              <a:t>（年</a:t>
            </a:r>
            <a:r>
              <a:rPr lang="en-US" altLang="ja-JP" sz="2000" dirty="0"/>
              <a:t>1</a:t>
            </a:r>
            <a:r>
              <a:rPr lang="ja-JP" altLang="en-US" sz="2000" dirty="0"/>
              <a:t>回以上）に実施</a:t>
            </a:r>
            <a:r>
              <a:rPr lang="ja-JP" altLang="en-US" sz="2000" dirty="0" smtClean="0"/>
              <a:t>する。</a:t>
            </a:r>
            <a:endParaRPr lang="en-US" altLang="ja-JP" sz="2000" dirty="0"/>
          </a:p>
        </p:txBody>
      </p:sp>
      <p:sp>
        <p:nvSpPr>
          <p:cNvPr id="4" name="正方形/長方形 3"/>
          <p:cNvSpPr/>
          <p:nvPr/>
        </p:nvSpPr>
        <p:spPr>
          <a:xfrm>
            <a:off x="0" y="1799070"/>
            <a:ext cx="12192000" cy="2554545"/>
          </a:xfrm>
          <a:prstGeom prst="rect">
            <a:avLst/>
          </a:prstGeom>
        </p:spPr>
        <p:txBody>
          <a:bodyPr wrap="square">
            <a:spAutoFit/>
          </a:bodyPr>
          <a:lstStyle/>
          <a:p>
            <a:pPr marL="442913" lvl="0" indent="-179388"/>
            <a:endParaRPr lang="en-US" altLang="ja-JP" sz="2000" b="1" dirty="0">
              <a:solidFill>
                <a:prstClr val="black"/>
              </a:solidFill>
            </a:endParaRPr>
          </a:p>
          <a:p>
            <a:r>
              <a:rPr lang="ja-JP" altLang="en-US" sz="2000" b="1" dirty="0"/>
              <a:t>（１６）定員の遵守 </a:t>
            </a:r>
            <a:r>
              <a:rPr lang="en-US" altLang="ja-JP" sz="2000" b="1" dirty="0"/>
              <a:t>【</a:t>
            </a:r>
            <a:r>
              <a:rPr lang="ja-JP" altLang="en-US" sz="2000" b="1" dirty="0"/>
              <a:t>第</a:t>
            </a:r>
            <a:r>
              <a:rPr lang="en-US" altLang="ja-JP" sz="2000" b="1" dirty="0"/>
              <a:t>82</a:t>
            </a:r>
            <a:r>
              <a:rPr lang="ja-JP" altLang="en-US" sz="2000" b="1" dirty="0"/>
              <a:t>条</a:t>
            </a:r>
            <a:r>
              <a:rPr lang="en-US" altLang="ja-JP" sz="2000" b="1" dirty="0"/>
              <a:t>】</a:t>
            </a:r>
          </a:p>
          <a:p>
            <a:pPr marL="442913" indent="-185738">
              <a:buAutoNum type="circleNumDbPlain"/>
            </a:pPr>
            <a:r>
              <a:rPr lang="ja-JP" altLang="en-US" sz="2000" dirty="0"/>
              <a:t> 事業者は、 登録定員並びに通いサービス及び宿泊サービスの利用定員を超えてサービスの提供を行ってはならない。</a:t>
            </a:r>
            <a:endParaRPr lang="en-US" altLang="ja-JP" sz="2000" dirty="0"/>
          </a:p>
          <a:p>
            <a:pPr marL="442913" indent="171450"/>
            <a:r>
              <a:rPr lang="ja-JP" altLang="en-US" sz="2000" dirty="0"/>
              <a:t>ただし、 通いサービス及び宿泊サービスの利用は、利用者の様態や希望等により</a:t>
            </a:r>
            <a:r>
              <a:rPr lang="ja-JP" altLang="en-US" sz="2000" u="sng" dirty="0"/>
              <a:t>特に必要と認められる場合</a:t>
            </a:r>
            <a:r>
              <a:rPr lang="ja-JP" altLang="en-US" sz="2000" dirty="0"/>
              <a:t>は、</a:t>
            </a:r>
            <a:r>
              <a:rPr lang="ja-JP" altLang="en-US" sz="2000" u="sng" dirty="0"/>
              <a:t>一時的</a:t>
            </a:r>
            <a:r>
              <a:rPr lang="ja-JP" altLang="en-US" sz="2000" dirty="0"/>
              <a:t>にその利用定員を超えることはやむを得ないものとする</a:t>
            </a:r>
            <a:r>
              <a:rPr lang="ja-JP" altLang="en-US" sz="2000" dirty="0" smtClean="0"/>
              <a:t>。</a:t>
            </a:r>
            <a:endParaRPr lang="en-US" altLang="ja-JP" sz="2000" dirty="0" smtClean="0"/>
          </a:p>
          <a:p>
            <a:pPr marL="442913" indent="171450"/>
            <a:r>
              <a:rPr lang="ja-JP" altLang="en-US" sz="2000" dirty="0" smtClean="0"/>
              <a:t>なお</a:t>
            </a:r>
            <a:r>
              <a:rPr lang="ja-JP" altLang="en-US" sz="2000" dirty="0"/>
              <a:t>、災害その他やむを得ない事情がある場合は、この限りではない。</a:t>
            </a:r>
            <a:endParaRPr lang="en-US" altLang="ja-JP" sz="2000" dirty="0"/>
          </a:p>
          <a:p>
            <a:pPr marL="442913" lvl="0" indent="-179388"/>
            <a:endParaRPr lang="en-US" altLang="ja-JP" sz="2000" b="1" dirty="0">
              <a:solidFill>
                <a:prstClr val="black"/>
              </a:solidFill>
            </a:endParaRPr>
          </a:p>
        </p:txBody>
      </p:sp>
      <p:sp>
        <p:nvSpPr>
          <p:cNvPr id="5" name="正方形/長方形 4"/>
          <p:cNvSpPr/>
          <p:nvPr/>
        </p:nvSpPr>
        <p:spPr>
          <a:xfrm>
            <a:off x="495300" y="4030609"/>
            <a:ext cx="11201400" cy="2663156"/>
          </a:xfrm>
          <a:prstGeom prst="rect">
            <a:avLst/>
          </a:prstGeom>
          <a:ln w="6350">
            <a:solidFill>
              <a:schemeClr val="tx1"/>
            </a:solidFill>
            <a:prstDash val="sysDot"/>
          </a:ln>
        </p:spPr>
        <p:txBody>
          <a:bodyPr wrap="square" tIns="36000" bIns="36000" anchor="ctr" anchorCtr="0">
            <a:spAutoFit/>
          </a:bodyPr>
          <a:lstStyle/>
          <a:p>
            <a:r>
              <a:rPr lang="en-US" altLang="ja-JP" sz="2000" dirty="0" smtClean="0"/>
              <a:t>※</a:t>
            </a:r>
            <a:r>
              <a:rPr lang="ja-JP" altLang="en-US" sz="2000" dirty="0" smtClean="0"/>
              <a:t> 特</a:t>
            </a:r>
            <a:r>
              <a:rPr lang="ja-JP" altLang="en-US" sz="2000" dirty="0"/>
              <a:t>に必要と認められる場合の</a:t>
            </a:r>
            <a:r>
              <a:rPr lang="ja-JP" altLang="en-US" sz="2000" dirty="0" smtClean="0"/>
              <a:t>例</a:t>
            </a:r>
            <a:endParaRPr lang="ja-JP" altLang="en-US" sz="2000" dirty="0"/>
          </a:p>
          <a:p>
            <a:pPr marL="185738" indent="-185738">
              <a:lnSpc>
                <a:spcPts val="2200"/>
              </a:lnSpc>
            </a:pPr>
            <a:r>
              <a:rPr lang="ja-JP" altLang="en-US" sz="2000" dirty="0" smtClean="0"/>
              <a:t>・ 登録者</a:t>
            </a:r>
            <a:r>
              <a:rPr lang="ja-JP" altLang="en-US" sz="2000" dirty="0"/>
              <a:t>の介護者が急病のため、急遽、事業所において通いサービスを提供したことにより、当該登録者が利用した時間帯における利用者数が定員を超える場合</a:t>
            </a:r>
          </a:p>
          <a:p>
            <a:pPr marL="185738" indent="-185738">
              <a:lnSpc>
                <a:spcPts val="2200"/>
              </a:lnSpc>
            </a:pPr>
            <a:r>
              <a:rPr lang="ja-JP" altLang="en-US" sz="2000" dirty="0" smtClean="0"/>
              <a:t>・ 事業所</a:t>
            </a:r>
            <a:r>
              <a:rPr lang="ja-JP" altLang="en-US" sz="2000" dirty="0"/>
              <a:t>において看取りを希望する登録者に対し、宿泊室においてサービスを提供したことにより、通いサービスの提供時間帯における利用者数が定員を超える場合</a:t>
            </a:r>
          </a:p>
          <a:p>
            <a:pPr marL="185738" indent="-185738">
              <a:lnSpc>
                <a:spcPts val="2200"/>
              </a:lnSpc>
            </a:pPr>
            <a:r>
              <a:rPr lang="ja-JP" altLang="en-US" sz="2000" dirty="0" smtClean="0"/>
              <a:t>・ 登録者</a:t>
            </a:r>
            <a:r>
              <a:rPr lang="ja-JP" altLang="en-US" sz="2000" dirty="0"/>
              <a:t>全員を集めて催しを兼ねたサービスを提供するため、通いサービスの利用者数が定員を超える場合</a:t>
            </a:r>
            <a:endParaRPr lang="en-US" altLang="ja-JP" sz="2000" dirty="0"/>
          </a:p>
          <a:p>
            <a:pPr marL="185738" indent="-185738">
              <a:lnSpc>
                <a:spcPts val="2200"/>
              </a:lnSpc>
            </a:pPr>
            <a:r>
              <a:rPr lang="ja-JP" altLang="en-US" sz="2000" dirty="0" smtClean="0"/>
              <a:t>・ 前記</a:t>
            </a:r>
            <a:r>
              <a:rPr lang="ja-JP" altLang="en-US" sz="2000" dirty="0"/>
              <a:t>に準ずる状況により特に必要と認められる</a:t>
            </a:r>
            <a:r>
              <a:rPr lang="ja-JP" altLang="en-US" sz="2000" dirty="0" smtClean="0"/>
              <a:t>場合</a:t>
            </a:r>
            <a:endParaRPr lang="en-US" altLang="ja-JP" sz="2000" dirty="0" smtClean="0"/>
          </a:p>
          <a:p>
            <a:pPr marL="185738" indent="-185738"/>
            <a:r>
              <a:rPr lang="en-US" altLang="ja-JP" sz="2000" dirty="0" smtClean="0"/>
              <a:t>※</a:t>
            </a:r>
            <a:r>
              <a:rPr lang="ja-JP" altLang="en-US" sz="2000" dirty="0" smtClean="0"/>
              <a:t>「</a:t>
            </a:r>
            <a:r>
              <a:rPr lang="ja-JP" altLang="en-US" sz="2000" dirty="0"/>
              <a:t>一時的」とは、こうした必要と認められる事情が終了するまでの間をいう。</a:t>
            </a:r>
          </a:p>
        </p:txBody>
      </p:sp>
    </p:spTree>
    <p:extLst>
      <p:ext uri="{BB962C8B-B14F-4D97-AF65-F5344CB8AC3E}">
        <p14:creationId xmlns:p14="http://schemas.microsoft.com/office/powerpoint/2010/main" val="1506682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7" y="6338275"/>
            <a:ext cx="2743200" cy="365125"/>
          </a:xfrm>
        </p:spPr>
        <p:txBody>
          <a:bodyPr/>
          <a:lstStyle/>
          <a:p>
            <a:fld id="{41D9830F-53EB-46B6-9EC0-C4C68F82A889}" type="slidenum">
              <a:rPr kumimoji="1" lang="ja-JP" altLang="en-US" smtClean="0"/>
              <a:t>52</a:t>
            </a:fld>
            <a:endParaRPr kumimoji="1" lang="ja-JP" altLang="en-US" dirty="0"/>
          </a:p>
        </p:txBody>
      </p:sp>
      <p:sp>
        <p:nvSpPr>
          <p:cNvPr id="5" name="正方形/長方形 4"/>
          <p:cNvSpPr/>
          <p:nvPr/>
        </p:nvSpPr>
        <p:spPr>
          <a:xfrm>
            <a:off x="0" y="196840"/>
            <a:ext cx="12192000" cy="646331"/>
          </a:xfrm>
          <a:prstGeom prst="rect">
            <a:avLst/>
          </a:prstGeom>
        </p:spPr>
        <p:txBody>
          <a:bodyPr wrap="square">
            <a:spAutoFit/>
          </a:bodyPr>
          <a:lstStyle/>
          <a:p>
            <a:pPr marL="720725" indent="-720725"/>
            <a:endParaRPr lang="en-US" altLang="ja-JP" dirty="0"/>
          </a:p>
          <a:p>
            <a:endParaRPr lang="en-US" altLang="ja-JP" b="1" dirty="0"/>
          </a:p>
        </p:txBody>
      </p:sp>
      <p:sp>
        <p:nvSpPr>
          <p:cNvPr id="6" name="正方形/長方形 5"/>
          <p:cNvSpPr/>
          <p:nvPr/>
        </p:nvSpPr>
        <p:spPr>
          <a:xfrm>
            <a:off x="0" y="0"/>
            <a:ext cx="12192000" cy="4708981"/>
          </a:xfrm>
          <a:prstGeom prst="rect">
            <a:avLst/>
          </a:prstGeom>
        </p:spPr>
        <p:txBody>
          <a:bodyPr wrap="square">
            <a:spAutoFit/>
          </a:bodyPr>
          <a:lstStyle/>
          <a:p>
            <a:r>
              <a:rPr lang="ja-JP" altLang="en-US" sz="2000" b="1" dirty="0" smtClean="0"/>
              <a:t>（１７）</a:t>
            </a:r>
            <a:r>
              <a:rPr lang="ja-JP" altLang="en-US" sz="2000" b="1" dirty="0"/>
              <a:t>非常災害対策</a:t>
            </a:r>
            <a:r>
              <a:rPr lang="en-US" altLang="ja-JP" sz="2000" b="1" dirty="0"/>
              <a:t>【</a:t>
            </a:r>
            <a:r>
              <a:rPr lang="ja-JP" altLang="en-US" sz="2000" b="1" dirty="0"/>
              <a:t>第</a:t>
            </a:r>
            <a:r>
              <a:rPr lang="en-US" altLang="ja-JP" sz="2000" b="1" dirty="0"/>
              <a:t>82</a:t>
            </a:r>
            <a:r>
              <a:rPr lang="ja-JP" altLang="en-US" sz="2000" b="1" dirty="0"/>
              <a:t>条の</a:t>
            </a:r>
            <a:r>
              <a:rPr lang="en-US" altLang="ja-JP" sz="2000" b="1" dirty="0" smtClean="0"/>
              <a:t>2】</a:t>
            </a:r>
            <a:endParaRPr lang="en-US" altLang="ja-JP" sz="2000" b="1" dirty="0"/>
          </a:p>
          <a:p>
            <a:pPr marL="442913" indent="-171450"/>
            <a:r>
              <a:rPr lang="ja-JP" altLang="en-US" sz="2000" dirty="0" smtClean="0"/>
              <a:t>① 事</a:t>
            </a:r>
            <a:r>
              <a:rPr lang="ja-JP" altLang="en-US" sz="2000" dirty="0"/>
              <a:t>業者は、非常災害に関する具体的計画を立て、非常災害時の関係機関への通報及び連携体制 を整備し、それらを定期的に従業者に周知するとともに、敵的に避難、救出その他必要な訓練を行わなければならない</a:t>
            </a:r>
            <a:r>
              <a:rPr lang="ja-JP" altLang="en-US" sz="2000" dirty="0" smtClean="0"/>
              <a:t>。</a:t>
            </a:r>
            <a:endParaRPr lang="en-US" altLang="ja-JP" sz="2000" dirty="0" smtClean="0"/>
          </a:p>
          <a:p>
            <a:pPr marL="628650" indent="-185738"/>
            <a:r>
              <a:rPr lang="en-US" altLang="ja-JP" sz="2000" dirty="0" smtClean="0"/>
              <a:t>※ </a:t>
            </a:r>
            <a:r>
              <a:rPr lang="ja-JP" altLang="en-US" sz="2000" dirty="0" smtClean="0"/>
              <a:t>非常</a:t>
            </a:r>
            <a:r>
              <a:rPr lang="ja-JP" altLang="en-US" sz="2000" dirty="0"/>
              <a:t>災害</a:t>
            </a:r>
            <a:r>
              <a:rPr lang="ja-JP" altLang="en-US" sz="2000" dirty="0" smtClean="0"/>
              <a:t>に関する具体的計画➡ 消防法に</a:t>
            </a:r>
            <a:r>
              <a:rPr lang="ja-JP" altLang="en-US" sz="2000" dirty="0"/>
              <a:t>規定する消防計画（これに準ずる計画を</a:t>
            </a:r>
            <a:r>
              <a:rPr lang="ja-JP" altLang="en-US" sz="2000" dirty="0" smtClean="0"/>
              <a:t>含む</a:t>
            </a:r>
            <a:r>
              <a:rPr lang="ja-JP" altLang="en-US" sz="2000" dirty="0"/>
              <a:t>）及び風水害、地震等の災害に対処するための計画</a:t>
            </a:r>
            <a:endParaRPr lang="en-US" altLang="ja-JP" sz="2000" dirty="0" smtClean="0"/>
          </a:p>
          <a:p>
            <a:pPr marL="442913" indent="-171450"/>
            <a:r>
              <a:rPr lang="ja-JP" altLang="en-US" sz="2000" dirty="0" smtClean="0"/>
              <a:t>② 事業者は、訓練</a:t>
            </a:r>
            <a:r>
              <a:rPr lang="ja-JP" altLang="en-US" sz="2000" dirty="0"/>
              <a:t>の実施に当たって、地域住民の参加が得られるよう連携に</a:t>
            </a:r>
            <a:r>
              <a:rPr lang="ja-JP" altLang="en-US" sz="2000" dirty="0" smtClean="0"/>
              <a:t>努めなければ</a:t>
            </a:r>
            <a:r>
              <a:rPr lang="ja-JP" altLang="en-US" sz="2000" dirty="0"/>
              <a:t>ならない</a:t>
            </a:r>
            <a:r>
              <a:rPr lang="ja-JP" altLang="en-US" sz="2000" dirty="0" smtClean="0"/>
              <a:t>。</a:t>
            </a:r>
            <a:endParaRPr lang="en-US" altLang="ja-JP" sz="2000" dirty="0" smtClean="0"/>
          </a:p>
          <a:p>
            <a:pPr marL="442913" indent="-171450"/>
            <a:endParaRPr lang="en-US" altLang="ja-JP" sz="2000" dirty="0"/>
          </a:p>
          <a:p>
            <a:r>
              <a:rPr lang="ja-JP" altLang="en-US" sz="2000" b="1" dirty="0"/>
              <a:t>（１８）衛生管理等</a:t>
            </a:r>
            <a:r>
              <a:rPr lang="en-US" altLang="ja-JP" sz="2000" b="1" dirty="0"/>
              <a:t>【</a:t>
            </a:r>
            <a:r>
              <a:rPr lang="ja-JP" altLang="en-US" sz="2000" b="1" dirty="0"/>
              <a:t>第</a:t>
            </a:r>
            <a:r>
              <a:rPr lang="en-US" altLang="ja-JP" sz="2000" b="1" dirty="0"/>
              <a:t>33</a:t>
            </a:r>
            <a:r>
              <a:rPr lang="ja-JP" altLang="en-US" sz="2000" b="1" dirty="0"/>
              <a:t>条</a:t>
            </a:r>
            <a:r>
              <a:rPr lang="en-US" altLang="ja-JP" sz="2000" b="1" dirty="0"/>
              <a:t>】</a:t>
            </a:r>
          </a:p>
          <a:p>
            <a:pPr marL="542925" indent="-271463"/>
            <a:r>
              <a:rPr lang="ja-JP" altLang="en-US" sz="2000" dirty="0"/>
              <a:t>① 事業者は、利用者の使用する施設、食器その他の設備又は飲用に供する水について、衛生的な管理に努め、又は衛生上必要な措置を講じなければならない。</a:t>
            </a:r>
          </a:p>
          <a:p>
            <a:pPr marL="542925" indent="-271463"/>
            <a:r>
              <a:rPr lang="ja-JP" altLang="en-US" sz="2000" dirty="0"/>
              <a:t>② 事業者は、事業所において感染症が発生し、又はまん延しないように次に掲げる措置を講ずるよう努めなければならない。</a:t>
            </a:r>
            <a:endParaRPr lang="en-US" altLang="ja-JP" sz="2000" dirty="0"/>
          </a:p>
          <a:p>
            <a:pPr marL="714375" indent="-357188"/>
            <a:r>
              <a:rPr lang="en-US" altLang="ja-JP" sz="2000" dirty="0" smtClean="0"/>
              <a:t>ⅰ</a:t>
            </a:r>
            <a:r>
              <a:rPr lang="ja-JP" altLang="en-US" sz="2000" dirty="0" smtClean="0"/>
              <a:t>）感染症</a:t>
            </a:r>
            <a:r>
              <a:rPr lang="ja-JP" altLang="en-US" sz="2000" dirty="0"/>
              <a:t>の予防及びまん延の防止のための対策を検討する委員会の開催</a:t>
            </a:r>
            <a:endParaRPr lang="en-US" altLang="ja-JP" sz="2000" dirty="0"/>
          </a:p>
          <a:p>
            <a:pPr marL="442913" indent="-171450"/>
            <a:endParaRPr lang="en-US" altLang="ja-JP" sz="2000" dirty="0"/>
          </a:p>
        </p:txBody>
      </p:sp>
      <p:sp>
        <p:nvSpPr>
          <p:cNvPr id="8" name="正方形/長方形 7"/>
          <p:cNvSpPr/>
          <p:nvPr/>
        </p:nvSpPr>
        <p:spPr>
          <a:xfrm>
            <a:off x="595312" y="4288853"/>
            <a:ext cx="11458575" cy="2569147"/>
          </a:xfrm>
          <a:prstGeom prst="rect">
            <a:avLst/>
          </a:prstGeom>
          <a:ln>
            <a:solidFill>
              <a:schemeClr val="tx1"/>
            </a:solidFill>
          </a:ln>
        </p:spPr>
        <p:txBody>
          <a:bodyPr wrap="square" tIns="72000" bIns="0" anchor="ctr" anchorCtr="0">
            <a:spAutoFit/>
          </a:bodyPr>
          <a:lstStyle/>
          <a:p>
            <a:pPr defTabSz="900113">
              <a:lnSpc>
                <a:spcPts val="2100"/>
              </a:lnSpc>
              <a:tabLst>
                <a:tab pos="720725" algn="l"/>
              </a:tabLst>
            </a:pPr>
            <a:r>
              <a:rPr lang="ja-JP" altLang="en-US" sz="2000" dirty="0"/>
              <a:t>（感染対策委員会の構成メンバー</a:t>
            </a:r>
            <a:r>
              <a:rPr lang="ja-JP" altLang="en-US" sz="2000" dirty="0" smtClean="0"/>
              <a:t>）</a:t>
            </a:r>
            <a:endParaRPr lang="en-US" altLang="ja-JP" sz="2000" dirty="0" smtClean="0"/>
          </a:p>
          <a:p>
            <a:pPr marL="179388" indent="-179388" defTabSz="900113">
              <a:lnSpc>
                <a:spcPts val="2100"/>
              </a:lnSpc>
              <a:tabLst>
                <a:tab pos="720725" algn="l"/>
              </a:tabLst>
            </a:pPr>
            <a:r>
              <a:rPr lang="ja-JP" altLang="en-US" sz="2000" dirty="0" smtClean="0"/>
              <a:t>・感染</a:t>
            </a:r>
            <a:r>
              <a:rPr lang="ja-JP" altLang="en-US" sz="2000" dirty="0"/>
              <a:t>対策の知識を有する者を含む、幅広し職種により構成することが望ましく、特に感染症対策の知識を有する者については、外部の者も含め、積極的に参画を得ることが望ましい</a:t>
            </a:r>
            <a:r>
              <a:rPr lang="ja-JP" altLang="en-US" sz="2000" dirty="0" smtClean="0"/>
              <a:t>。</a:t>
            </a:r>
            <a:endParaRPr lang="en-US" altLang="ja-JP" sz="2000" dirty="0"/>
          </a:p>
          <a:p>
            <a:pPr marL="179388" indent="-179388" defTabSz="900113">
              <a:lnSpc>
                <a:spcPts val="2100"/>
              </a:lnSpc>
              <a:tabLst>
                <a:tab pos="720725" algn="l"/>
              </a:tabLst>
            </a:pPr>
            <a:r>
              <a:rPr lang="ja-JP" altLang="en-US" sz="2000" dirty="0" smtClean="0"/>
              <a:t>・構成</a:t>
            </a:r>
            <a:r>
              <a:rPr lang="ja-JP" altLang="en-US" sz="2000" dirty="0"/>
              <a:t>メンバーの責任及び役割分担を明確にするとともに、感染対策担当者を決めておく</a:t>
            </a:r>
            <a:r>
              <a:rPr lang="ja-JP" altLang="en-US" sz="2000" dirty="0" smtClean="0"/>
              <a:t>こと。</a:t>
            </a:r>
            <a:endParaRPr lang="en-US" altLang="ja-JP" sz="2000" dirty="0"/>
          </a:p>
          <a:p>
            <a:pPr defTabSz="900113">
              <a:lnSpc>
                <a:spcPts val="2100"/>
              </a:lnSpc>
            </a:pPr>
            <a:r>
              <a:rPr lang="ja-JP" altLang="en-US" sz="2000" dirty="0" smtClean="0"/>
              <a:t>（</a:t>
            </a:r>
            <a:r>
              <a:rPr lang="ja-JP" altLang="en-US" sz="2000" dirty="0"/>
              <a:t>開催頻度）</a:t>
            </a:r>
            <a:endParaRPr lang="en-US" altLang="ja-JP" sz="2000" dirty="0"/>
          </a:p>
          <a:p>
            <a:pPr marL="271463" indent="-271463">
              <a:lnSpc>
                <a:spcPts val="2100"/>
              </a:lnSpc>
            </a:pPr>
            <a:r>
              <a:rPr lang="ja-JP" altLang="en-US" sz="2000" dirty="0"/>
              <a:t>・</a:t>
            </a:r>
            <a:r>
              <a:rPr lang="ja-JP" altLang="en-US" sz="2000" dirty="0" smtClean="0"/>
              <a:t>利用者</a:t>
            </a:r>
            <a:r>
              <a:rPr lang="ja-JP" altLang="en-US" sz="2000" dirty="0"/>
              <a:t>の状況など事業所の状況に応じて、おおむね</a:t>
            </a:r>
            <a:r>
              <a:rPr lang="ja-JP" altLang="en-US" sz="2000" u="sng" dirty="0"/>
              <a:t>６月に１回</a:t>
            </a:r>
            <a:r>
              <a:rPr lang="ja-JP" altLang="en-US" sz="2000" u="sng" dirty="0" smtClean="0"/>
              <a:t>以上定期的</a:t>
            </a:r>
            <a:r>
              <a:rPr lang="ja-JP" altLang="en-US" sz="2000" dirty="0"/>
              <a:t>に</a:t>
            </a:r>
            <a:r>
              <a:rPr lang="ja-JP" altLang="en-US" sz="2000" dirty="0" smtClean="0"/>
              <a:t>開催し、その結果を従業者に周知徹底する。</a:t>
            </a:r>
            <a:endParaRPr lang="en-US" altLang="ja-JP" sz="2000" dirty="0" smtClean="0"/>
          </a:p>
          <a:p>
            <a:pPr marL="271463" indent="-271463">
              <a:lnSpc>
                <a:spcPts val="2100"/>
              </a:lnSpc>
            </a:pPr>
            <a:r>
              <a:rPr lang="ja-JP" altLang="en-US" sz="2000" dirty="0"/>
              <a:t>・</a:t>
            </a:r>
            <a:r>
              <a:rPr lang="ja-JP" altLang="en-US" sz="2000" dirty="0" smtClean="0"/>
              <a:t>感染症</a:t>
            </a:r>
            <a:r>
              <a:rPr lang="ja-JP" altLang="en-US" sz="2000" dirty="0"/>
              <a:t>が流行する時期等を勘案して必要に応じ随時開催する必要がある。</a:t>
            </a:r>
            <a:endParaRPr lang="en-US" altLang="ja-JP" sz="2000" dirty="0"/>
          </a:p>
          <a:p>
            <a:pPr marL="271463" indent="-271463">
              <a:lnSpc>
                <a:spcPts val="2100"/>
              </a:lnSpc>
            </a:pPr>
            <a:r>
              <a:rPr lang="en-US" altLang="ja-JP" sz="2000" dirty="0" smtClean="0"/>
              <a:t>※ </a:t>
            </a:r>
            <a:r>
              <a:rPr lang="ja-JP" altLang="en-US" sz="2000" dirty="0" smtClean="0"/>
              <a:t>感染</a:t>
            </a:r>
            <a:r>
              <a:rPr lang="ja-JP" altLang="en-US" sz="2000" dirty="0"/>
              <a:t>対策委員会はテレビ電話装置等を活用して行うことができる</a:t>
            </a:r>
            <a:r>
              <a:rPr lang="ja-JP" altLang="en-US" sz="2000" dirty="0" smtClean="0"/>
              <a:t>。</a:t>
            </a:r>
            <a:endParaRPr lang="en-US" altLang="ja-JP" sz="2000" dirty="0"/>
          </a:p>
        </p:txBody>
      </p:sp>
    </p:spTree>
    <p:extLst>
      <p:ext uri="{BB962C8B-B14F-4D97-AF65-F5344CB8AC3E}">
        <p14:creationId xmlns:p14="http://schemas.microsoft.com/office/powerpoint/2010/main" val="3239941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1163" y="6373078"/>
            <a:ext cx="2743200" cy="365125"/>
          </a:xfrm>
        </p:spPr>
        <p:txBody>
          <a:bodyPr/>
          <a:lstStyle/>
          <a:p>
            <a:fld id="{41D9830F-53EB-46B6-9EC0-C4C68F82A889}" type="slidenum">
              <a:rPr kumimoji="1" lang="ja-JP" altLang="en-US" smtClean="0"/>
              <a:t>53</a:t>
            </a:fld>
            <a:endParaRPr kumimoji="1" lang="ja-JP" altLang="en-US" dirty="0"/>
          </a:p>
        </p:txBody>
      </p:sp>
      <p:sp>
        <p:nvSpPr>
          <p:cNvPr id="3" name="正方形/長方形 2"/>
          <p:cNvSpPr/>
          <p:nvPr/>
        </p:nvSpPr>
        <p:spPr>
          <a:xfrm>
            <a:off x="0" y="0"/>
            <a:ext cx="12192000" cy="4755148"/>
          </a:xfrm>
          <a:prstGeom prst="rect">
            <a:avLst/>
          </a:prstGeom>
        </p:spPr>
        <p:txBody>
          <a:bodyPr wrap="square">
            <a:spAutoFit/>
          </a:bodyPr>
          <a:lstStyle/>
          <a:p>
            <a:pPr marL="442913" indent="-85725">
              <a:tabLst>
                <a:tab pos="442913" algn="l"/>
              </a:tabLst>
            </a:pPr>
            <a:endParaRPr lang="en-US" altLang="ja-JP" sz="300" dirty="0" smtClean="0"/>
          </a:p>
          <a:p>
            <a:pPr marL="271463" indent="-85725">
              <a:tabLst>
                <a:tab pos="442913" algn="l"/>
              </a:tabLst>
            </a:pPr>
            <a:r>
              <a:rPr lang="en-US" altLang="ja-JP" sz="2000" dirty="0" smtClean="0"/>
              <a:t>ⅱ</a:t>
            </a:r>
            <a:r>
              <a:rPr lang="ja-JP" altLang="en-US" sz="2000" dirty="0" smtClean="0"/>
              <a:t>）事業所</a:t>
            </a:r>
            <a:r>
              <a:rPr lang="ja-JP" altLang="en-US" sz="2000" dirty="0"/>
              <a:t>における感染症の予防及びまん延の防止のための指針の</a:t>
            </a:r>
            <a:r>
              <a:rPr lang="ja-JP" altLang="en-US" sz="2000" dirty="0" smtClean="0"/>
              <a:t>整備</a:t>
            </a:r>
            <a:endParaRPr lang="en-US" altLang="ja-JP" sz="2000" dirty="0" smtClean="0"/>
          </a:p>
          <a:p>
            <a:pPr marL="271463" indent="-85725">
              <a:tabLst>
                <a:tab pos="442913" algn="l"/>
              </a:tabLst>
            </a:pPr>
            <a:endParaRPr lang="en-US" altLang="ja-JP" sz="2000" dirty="0"/>
          </a:p>
          <a:p>
            <a:pPr marL="271463" indent="-85725">
              <a:tabLst>
                <a:tab pos="442913" algn="l"/>
              </a:tabLst>
            </a:pPr>
            <a:endParaRPr lang="en-US" altLang="ja-JP" sz="2000" dirty="0" smtClean="0"/>
          </a:p>
          <a:p>
            <a:pPr marL="271463" indent="-85725">
              <a:tabLst>
                <a:tab pos="442913" algn="l"/>
              </a:tabLst>
            </a:pPr>
            <a:endParaRPr lang="en-US" altLang="ja-JP" sz="2000" dirty="0"/>
          </a:p>
          <a:p>
            <a:pPr marL="271463" indent="-85725">
              <a:tabLst>
                <a:tab pos="442913" algn="l"/>
              </a:tabLst>
            </a:pPr>
            <a:endParaRPr lang="en-US" altLang="ja-JP" sz="2000" dirty="0" smtClean="0"/>
          </a:p>
          <a:p>
            <a:pPr marL="271463" indent="-85725">
              <a:tabLst>
                <a:tab pos="442913" algn="l"/>
              </a:tabLst>
            </a:pPr>
            <a:endParaRPr lang="en-US" altLang="ja-JP" sz="2000" dirty="0"/>
          </a:p>
          <a:p>
            <a:pPr marL="271463" indent="-85725">
              <a:tabLst>
                <a:tab pos="442913" algn="l"/>
              </a:tabLst>
            </a:pPr>
            <a:endParaRPr lang="en-US" altLang="ja-JP" sz="2000" dirty="0" smtClean="0"/>
          </a:p>
          <a:p>
            <a:pPr marL="271463" indent="-85725">
              <a:tabLst>
                <a:tab pos="442913" algn="l"/>
              </a:tabLst>
            </a:pPr>
            <a:endParaRPr lang="en-US" altLang="ja-JP" dirty="0"/>
          </a:p>
          <a:p>
            <a:pPr marL="271463" indent="-85725">
              <a:tabLst>
                <a:tab pos="442913" algn="l"/>
              </a:tabLst>
            </a:pPr>
            <a:r>
              <a:rPr lang="en-US" altLang="ja-JP" sz="2000" dirty="0" smtClean="0"/>
              <a:t>ⅲ</a:t>
            </a:r>
            <a:r>
              <a:rPr lang="ja-JP" altLang="en-US" sz="2000" dirty="0" smtClean="0"/>
              <a:t>）感染症</a:t>
            </a:r>
            <a:r>
              <a:rPr lang="ja-JP" altLang="en-US" sz="2000" dirty="0"/>
              <a:t>の予防及びまん延の防止のための研修及び訓練の実施</a:t>
            </a:r>
          </a:p>
          <a:p>
            <a:pPr marL="271463" indent="-85725">
              <a:tabLst>
                <a:tab pos="442913" algn="l"/>
              </a:tabLst>
            </a:pPr>
            <a:endParaRPr lang="ja-JP" altLang="en-US" sz="2000" dirty="0"/>
          </a:p>
          <a:p>
            <a:pPr>
              <a:tabLst>
                <a:tab pos="442913" algn="l"/>
              </a:tabLst>
            </a:pPr>
            <a:endParaRPr lang="en-US" altLang="ja-JP" sz="2000" dirty="0" smtClean="0"/>
          </a:p>
          <a:p>
            <a:pPr>
              <a:tabLst>
                <a:tab pos="442913" algn="l"/>
              </a:tabLst>
            </a:pPr>
            <a:endParaRPr lang="en-US" altLang="ja-JP" sz="2000" dirty="0"/>
          </a:p>
          <a:p>
            <a:pPr>
              <a:tabLst>
                <a:tab pos="442913" algn="l"/>
              </a:tabLst>
            </a:pPr>
            <a:endParaRPr lang="en-US" altLang="ja-JP" sz="2000" dirty="0" smtClean="0"/>
          </a:p>
          <a:p>
            <a:pPr>
              <a:tabLst>
                <a:tab pos="442913" algn="l"/>
              </a:tabLst>
            </a:pPr>
            <a:endParaRPr lang="en-US" altLang="ja-JP" sz="2000" dirty="0"/>
          </a:p>
          <a:p>
            <a:pPr>
              <a:tabLst>
                <a:tab pos="442913" algn="l"/>
              </a:tabLst>
            </a:pPr>
            <a:endParaRPr lang="en-US" altLang="ja-JP" sz="2000" dirty="0" smtClean="0"/>
          </a:p>
        </p:txBody>
      </p:sp>
      <p:sp>
        <p:nvSpPr>
          <p:cNvPr id="5" name="正方形/長方形 4"/>
          <p:cNvSpPr/>
          <p:nvPr/>
        </p:nvSpPr>
        <p:spPr>
          <a:xfrm>
            <a:off x="471489" y="414371"/>
            <a:ext cx="11572874" cy="1957835"/>
          </a:xfrm>
          <a:prstGeom prst="rect">
            <a:avLst/>
          </a:prstGeom>
          <a:ln w="6350">
            <a:solidFill>
              <a:schemeClr val="tx1"/>
            </a:solidFill>
            <a:prstDash val="sysDot"/>
          </a:ln>
        </p:spPr>
        <p:txBody>
          <a:bodyPr wrap="square" tIns="36000" bIns="36000" anchor="ctr" anchorCtr="0">
            <a:spAutoFit/>
          </a:bodyPr>
          <a:lstStyle/>
          <a:p>
            <a:pPr>
              <a:lnSpc>
                <a:spcPts val="2100"/>
              </a:lnSpc>
            </a:pPr>
            <a:r>
              <a:rPr lang="ja-JP" altLang="en-US" sz="2000" dirty="0"/>
              <a:t>（平常時の対策）</a:t>
            </a:r>
          </a:p>
          <a:p>
            <a:pPr>
              <a:lnSpc>
                <a:spcPts val="2100"/>
              </a:lnSpc>
            </a:pPr>
            <a:r>
              <a:rPr lang="ja-JP" altLang="en-US" sz="2000" dirty="0" smtClean="0"/>
              <a:t>・事業</a:t>
            </a:r>
            <a:r>
              <a:rPr lang="ja-JP" altLang="en-US" sz="2000" dirty="0"/>
              <a:t>所内の衛生</a:t>
            </a:r>
            <a:r>
              <a:rPr lang="ja-JP" altLang="en-US" sz="2000" dirty="0" smtClean="0"/>
              <a:t>管理</a:t>
            </a:r>
            <a:r>
              <a:rPr lang="ja-JP" altLang="en-US" sz="2000" dirty="0"/>
              <a:t>（</a:t>
            </a:r>
            <a:r>
              <a:rPr lang="ja-JP" altLang="en-US" sz="2000" dirty="0" smtClean="0"/>
              <a:t>環境</a:t>
            </a:r>
            <a:r>
              <a:rPr lang="ja-JP" altLang="en-US" sz="2000" dirty="0"/>
              <a:t>の整備</a:t>
            </a:r>
            <a:r>
              <a:rPr lang="ja-JP" altLang="en-US" sz="2000" dirty="0" smtClean="0"/>
              <a:t>等</a:t>
            </a:r>
            <a:r>
              <a:rPr lang="en-US" altLang="ja-JP" sz="2000" dirty="0" smtClean="0"/>
              <a:t>)</a:t>
            </a:r>
            <a:r>
              <a:rPr lang="ja-JP" altLang="en-US" sz="2000" dirty="0" err="1" smtClean="0"/>
              <a:t>、</a:t>
            </a:r>
            <a:r>
              <a:rPr lang="ja-JP" altLang="en-US" sz="2000" dirty="0"/>
              <a:t>ケアにかかる感染症対策（手洗い、標準的な予防策）等</a:t>
            </a:r>
            <a:endParaRPr lang="en-US" altLang="ja-JP" sz="2000" dirty="0"/>
          </a:p>
          <a:p>
            <a:pPr defTabSz="900113">
              <a:lnSpc>
                <a:spcPts val="2100"/>
              </a:lnSpc>
              <a:tabLst>
                <a:tab pos="85725" algn="l"/>
                <a:tab pos="720725" algn="l"/>
              </a:tabLst>
            </a:pPr>
            <a:r>
              <a:rPr lang="ja-JP" altLang="en-US" sz="2000" dirty="0"/>
              <a:t>（発生時の対応</a:t>
            </a:r>
            <a:r>
              <a:rPr lang="ja-JP" altLang="en-US" sz="2000" dirty="0" smtClean="0"/>
              <a:t>）</a:t>
            </a:r>
            <a:endParaRPr lang="en-US" altLang="ja-JP" sz="2000" dirty="0" smtClean="0"/>
          </a:p>
          <a:p>
            <a:pPr marL="185738" indent="-185738" defTabSz="900113">
              <a:lnSpc>
                <a:spcPts val="2100"/>
              </a:lnSpc>
              <a:tabLst>
                <a:tab pos="85725" algn="l"/>
                <a:tab pos="720725" algn="l"/>
              </a:tabLst>
            </a:pPr>
            <a:r>
              <a:rPr lang="ja-JP" altLang="en-US" sz="2000" dirty="0"/>
              <a:t>・</a:t>
            </a:r>
            <a:r>
              <a:rPr lang="ja-JP" altLang="en-US" sz="2000" dirty="0" smtClean="0"/>
              <a:t>発生</a:t>
            </a:r>
            <a:r>
              <a:rPr lang="ja-JP" altLang="en-US" sz="2000" dirty="0"/>
              <a:t>状況の把握、感染拡大の防止、医療機関や保健所、市町村における事業所関係課等の関係機関との連携、行政等への報告</a:t>
            </a:r>
            <a:r>
              <a:rPr lang="ja-JP" altLang="en-US" sz="2000" dirty="0" smtClean="0"/>
              <a:t>等。</a:t>
            </a:r>
            <a:endParaRPr lang="en-US" altLang="ja-JP" sz="2000" dirty="0"/>
          </a:p>
          <a:p>
            <a:pPr marL="185738" indent="-185738" defTabSz="900113">
              <a:lnSpc>
                <a:spcPts val="2100"/>
              </a:lnSpc>
              <a:tabLst>
                <a:tab pos="85725" algn="l"/>
                <a:tab pos="720725" algn="l"/>
              </a:tabLst>
            </a:pPr>
            <a:r>
              <a:rPr lang="ja-JP" altLang="en-US" sz="2000" dirty="0"/>
              <a:t>・</a:t>
            </a:r>
            <a:r>
              <a:rPr lang="ja-JP" altLang="en-US" sz="2000" dirty="0" smtClean="0"/>
              <a:t>発生</a:t>
            </a:r>
            <a:r>
              <a:rPr lang="ja-JP" altLang="en-US" sz="2000" dirty="0"/>
              <a:t>時における事業所内の連絡体制や上記の関係機関への連絡体制を整備し、明記して</a:t>
            </a:r>
            <a:r>
              <a:rPr lang="ja-JP" altLang="en-US" sz="2000" dirty="0" smtClean="0"/>
              <a:t>おく</a:t>
            </a:r>
            <a:r>
              <a:rPr lang="en-US" altLang="ja-JP" sz="2000" dirty="0" smtClean="0"/>
              <a:t>.</a:t>
            </a:r>
          </a:p>
          <a:p>
            <a:pPr marL="85725">
              <a:lnSpc>
                <a:spcPts val="2100"/>
              </a:lnSpc>
            </a:pPr>
            <a:r>
              <a:rPr lang="en-US" altLang="ja-JP" sz="2000" dirty="0" smtClean="0"/>
              <a:t>※</a:t>
            </a:r>
            <a:r>
              <a:rPr lang="ja-JP" altLang="en-US" sz="2000" dirty="0"/>
              <a:t> </a:t>
            </a:r>
            <a:r>
              <a:rPr lang="ja-JP" altLang="en-US" sz="2000" dirty="0" smtClean="0"/>
              <a:t>記載</a:t>
            </a:r>
            <a:r>
              <a:rPr lang="ja-JP" altLang="en-US" sz="2000" dirty="0"/>
              <a:t>内容</a:t>
            </a:r>
            <a:r>
              <a:rPr lang="ja-JP" altLang="en-US" sz="2000" dirty="0" smtClean="0"/>
              <a:t>の例</a:t>
            </a:r>
            <a:r>
              <a:rPr lang="ja-JP" altLang="en-US" sz="2000" dirty="0"/>
              <a:t>は 「介護現場における感染対策の手引き」を参照 。</a:t>
            </a:r>
            <a:endParaRPr lang="en-US" altLang="ja-JP" sz="2000" dirty="0"/>
          </a:p>
        </p:txBody>
      </p:sp>
      <p:sp>
        <p:nvSpPr>
          <p:cNvPr id="6" name="正方形/長方形 5"/>
          <p:cNvSpPr/>
          <p:nvPr/>
        </p:nvSpPr>
        <p:spPr>
          <a:xfrm>
            <a:off x="471489" y="2786577"/>
            <a:ext cx="11572874" cy="4093428"/>
          </a:xfrm>
          <a:prstGeom prst="rect">
            <a:avLst/>
          </a:prstGeom>
          <a:ln w="6350">
            <a:solidFill>
              <a:schemeClr val="tx1"/>
            </a:solidFill>
            <a:prstDash val="sysDot"/>
          </a:ln>
        </p:spPr>
        <p:txBody>
          <a:bodyPr wrap="square" tIns="36000" bIns="0">
            <a:spAutoFit/>
          </a:bodyPr>
          <a:lstStyle/>
          <a:p>
            <a:pPr>
              <a:tabLst>
                <a:tab pos="803275" algn="l"/>
              </a:tabLst>
            </a:pPr>
            <a:r>
              <a:rPr lang="ja-JP" altLang="en-US" sz="2000" dirty="0"/>
              <a:t>（研修内容</a:t>
            </a:r>
            <a:r>
              <a:rPr lang="ja-JP" altLang="en-US" sz="2000" dirty="0" smtClean="0"/>
              <a:t>）</a:t>
            </a:r>
            <a:endParaRPr lang="en-US" altLang="ja-JP" sz="2000" dirty="0" smtClean="0"/>
          </a:p>
          <a:p>
            <a:pPr marL="185738" indent="-185738">
              <a:tabLst>
                <a:tab pos="803275" algn="l"/>
              </a:tabLst>
            </a:pPr>
            <a:r>
              <a:rPr lang="ja-JP" altLang="en-US" sz="2000" dirty="0" smtClean="0"/>
              <a:t>・感染</a:t>
            </a:r>
            <a:r>
              <a:rPr lang="ja-JP" altLang="en-US" sz="2000" dirty="0"/>
              <a:t>対策の基礎的内容の適切な知識を普及・啓発するとともに、事業所における指針に基づいた衛生管理の徹底や衛生的なケアの励行を行うものとする</a:t>
            </a:r>
            <a:r>
              <a:rPr lang="ja-JP" altLang="en-US" sz="2000" dirty="0" smtClean="0"/>
              <a:t>。</a:t>
            </a:r>
            <a:endParaRPr lang="en-US" altLang="ja-JP" sz="2000" dirty="0" smtClean="0"/>
          </a:p>
          <a:p>
            <a:pPr marL="185738" indent="-185738">
              <a:tabLst>
                <a:tab pos="803275" algn="l"/>
              </a:tabLst>
            </a:pPr>
            <a:r>
              <a:rPr lang="ja-JP" altLang="en-US" sz="2000" dirty="0" smtClean="0"/>
              <a:t>・</a:t>
            </a:r>
            <a:r>
              <a:rPr lang="ja-JP" altLang="en-US" sz="2000" u="sng" dirty="0" smtClean="0"/>
              <a:t>定期的</a:t>
            </a:r>
            <a:r>
              <a:rPr lang="ja-JP" altLang="en-US" sz="2000" u="sng" dirty="0"/>
              <a:t>な教育（年１回以上）</a:t>
            </a:r>
            <a:r>
              <a:rPr lang="ja-JP" altLang="en-US" sz="2000" dirty="0"/>
              <a:t>を開催するとともに、</a:t>
            </a:r>
            <a:r>
              <a:rPr lang="ja-JP" altLang="en-US" sz="2000" u="sng" dirty="0"/>
              <a:t>新規採用時には、感染対策研修を実施する</a:t>
            </a:r>
            <a:r>
              <a:rPr lang="ja-JP" altLang="en-US" sz="2000" dirty="0"/>
              <a:t>ことが望ましい</a:t>
            </a:r>
            <a:r>
              <a:rPr lang="ja-JP" altLang="en-US" sz="2000" dirty="0" smtClean="0"/>
              <a:t>。</a:t>
            </a:r>
            <a:endParaRPr lang="en-US" altLang="ja-JP" sz="2000" dirty="0" smtClean="0"/>
          </a:p>
          <a:p>
            <a:pPr>
              <a:tabLst>
                <a:tab pos="803275" algn="l"/>
              </a:tabLst>
            </a:pPr>
            <a:r>
              <a:rPr lang="ja-JP" altLang="en-US" sz="2000" dirty="0"/>
              <a:t>・</a:t>
            </a:r>
            <a:r>
              <a:rPr lang="ja-JP" altLang="en-US" sz="2000" dirty="0" smtClean="0"/>
              <a:t>研修</a:t>
            </a:r>
            <a:r>
              <a:rPr lang="ja-JP" altLang="en-US" sz="2000" dirty="0"/>
              <a:t>の実施内容についても記録すること</a:t>
            </a:r>
            <a:r>
              <a:rPr lang="ja-JP" altLang="en-US" sz="2000" dirty="0" smtClean="0"/>
              <a:t>。</a:t>
            </a:r>
            <a:endParaRPr lang="en-US" altLang="ja-JP" sz="2000" dirty="0" smtClean="0"/>
          </a:p>
          <a:p>
            <a:pPr>
              <a:tabLst>
                <a:tab pos="803275" algn="l"/>
              </a:tabLst>
            </a:pPr>
            <a:r>
              <a:rPr lang="ja-JP" altLang="en-US" sz="2000" dirty="0" smtClean="0"/>
              <a:t>（</a:t>
            </a:r>
            <a:r>
              <a:rPr lang="ja-JP" altLang="en-US" sz="2000" dirty="0"/>
              <a:t>訓練（シミュレーション）</a:t>
            </a:r>
            <a:r>
              <a:rPr lang="ja-JP" altLang="en-US" sz="2000" dirty="0" smtClean="0"/>
              <a:t>）</a:t>
            </a:r>
            <a:endParaRPr lang="en-US" altLang="ja-JP" sz="2000" dirty="0" smtClean="0"/>
          </a:p>
          <a:p>
            <a:pPr marL="185738" indent="-185738">
              <a:tabLst>
                <a:tab pos="803275" algn="l"/>
              </a:tabLst>
            </a:pPr>
            <a:r>
              <a:rPr lang="ja-JP" altLang="en-US" sz="2000" dirty="0" smtClean="0"/>
              <a:t>・平時</a:t>
            </a:r>
            <a:r>
              <a:rPr lang="ja-JP" altLang="en-US" sz="2000" dirty="0"/>
              <a:t>から、実際に感染症が発生した場合を想定し、発生時の対応について、訓練（シミュレーション）を</a:t>
            </a:r>
            <a:r>
              <a:rPr lang="ja-JP" altLang="en-US" sz="2000" u="sng" dirty="0"/>
              <a:t>定期的（年１回以上）</a:t>
            </a:r>
            <a:r>
              <a:rPr lang="ja-JP" altLang="en-US" sz="2000" dirty="0"/>
              <a:t>に行うこと</a:t>
            </a:r>
            <a:r>
              <a:rPr lang="ja-JP" altLang="en-US" sz="2000" dirty="0" smtClean="0"/>
              <a:t>。</a:t>
            </a:r>
            <a:endParaRPr lang="en-US" altLang="ja-JP" sz="2000" dirty="0"/>
          </a:p>
          <a:p>
            <a:pPr marL="185738" indent="-185738">
              <a:tabLst>
                <a:tab pos="803275" algn="l"/>
              </a:tabLst>
            </a:pPr>
            <a:r>
              <a:rPr lang="ja-JP" altLang="en-US" sz="2000" dirty="0" smtClean="0"/>
              <a:t>・感染症</a:t>
            </a:r>
            <a:r>
              <a:rPr lang="ja-JP" altLang="en-US" sz="2000" dirty="0"/>
              <a:t>発生時において迅速に行動できるよう、発生時の対応を定めた指針及び研修内容に基づき、事業所内の役割分担の確認や、感染症対策をした上でのケアの演習などを実施</a:t>
            </a:r>
            <a:r>
              <a:rPr lang="ja-JP" altLang="en-US" sz="2000" dirty="0" smtClean="0"/>
              <a:t>する。</a:t>
            </a:r>
            <a:endParaRPr lang="en-US" altLang="ja-JP" sz="2000" dirty="0" smtClean="0"/>
          </a:p>
          <a:p>
            <a:pPr marL="185738" indent="-185738">
              <a:tabLst>
                <a:tab pos="803275" algn="l"/>
              </a:tabLst>
            </a:pPr>
            <a:r>
              <a:rPr lang="en-US" altLang="ja-JP" sz="2000" dirty="0" smtClean="0"/>
              <a:t>※ </a:t>
            </a:r>
            <a:r>
              <a:rPr lang="ja-JP" altLang="en-US" sz="2000" dirty="0" smtClean="0"/>
              <a:t>訓練の実施は、机上を含めその実施手法は問わないものの、机上及び実地で実施するものを適切に組み合わせながら実施することが望ましい。</a:t>
            </a:r>
            <a:endParaRPr lang="ja-JP" altLang="en-US" sz="2000" dirty="0"/>
          </a:p>
        </p:txBody>
      </p:sp>
    </p:spTree>
    <p:extLst>
      <p:ext uri="{BB962C8B-B14F-4D97-AF65-F5344CB8AC3E}">
        <p14:creationId xmlns:p14="http://schemas.microsoft.com/office/powerpoint/2010/main" val="3469976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54</a:t>
            </a:fld>
            <a:endParaRPr kumimoji="1" lang="ja-JP" altLang="en-US"/>
          </a:p>
        </p:txBody>
      </p:sp>
      <p:sp>
        <p:nvSpPr>
          <p:cNvPr id="3" name="正方形/長方形 2"/>
          <p:cNvSpPr/>
          <p:nvPr/>
        </p:nvSpPr>
        <p:spPr>
          <a:xfrm>
            <a:off x="221673" y="25360"/>
            <a:ext cx="11568545" cy="338554"/>
          </a:xfrm>
          <a:prstGeom prst="rect">
            <a:avLst/>
          </a:prstGeom>
        </p:spPr>
        <p:txBody>
          <a:bodyPr wrap="square">
            <a:spAutoFit/>
          </a:bodyPr>
          <a:lstStyle/>
          <a:p>
            <a:r>
              <a:rPr lang="ja-JP" altLang="en-US" sz="1600" dirty="0" smtClean="0"/>
              <a:t>　</a:t>
            </a:r>
            <a:endParaRPr lang="ja-JP" altLang="en-US" sz="1600" dirty="0"/>
          </a:p>
        </p:txBody>
      </p:sp>
      <p:sp>
        <p:nvSpPr>
          <p:cNvPr id="4" name="正方形/長方形 3"/>
          <p:cNvSpPr/>
          <p:nvPr/>
        </p:nvSpPr>
        <p:spPr>
          <a:xfrm>
            <a:off x="0" y="-3215"/>
            <a:ext cx="12192000" cy="7136762"/>
          </a:xfrm>
          <a:prstGeom prst="rect">
            <a:avLst/>
          </a:prstGeom>
        </p:spPr>
        <p:txBody>
          <a:bodyPr wrap="square">
            <a:spAutoFit/>
          </a:bodyPr>
          <a:lstStyle/>
          <a:p>
            <a:pPr>
              <a:lnSpc>
                <a:spcPts val="2200"/>
              </a:lnSpc>
            </a:pPr>
            <a:r>
              <a:rPr lang="ja-JP" altLang="en-US" sz="2000" b="1" dirty="0"/>
              <a:t>（１９）協力医療機関等</a:t>
            </a:r>
            <a:r>
              <a:rPr lang="en-US" altLang="ja-JP" sz="2000" b="1" dirty="0"/>
              <a:t>【</a:t>
            </a:r>
            <a:r>
              <a:rPr lang="ja-JP" altLang="en-US" sz="2000" b="1" dirty="0"/>
              <a:t>第</a:t>
            </a:r>
            <a:r>
              <a:rPr lang="en-US" altLang="ja-JP" sz="2000" b="1" dirty="0"/>
              <a:t>83</a:t>
            </a:r>
            <a:r>
              <a:rPr lang="ja-JP" altLang="en-US" sz="2000" b="1" dirty="0"/>
              <a:t>条</a:t>
            </a:r>
            <a:r>
              <a:rPr lang="en-US" altLang="ja-JP" sz="2000" b="1" dirty="0"/>
              <a:t>】</a:t>
            </a:r>
          </a:p>
          <a:p>
            <a:pPr marL="623888" indent="-263525">
              <a:lnSpc>
                <a:spcPts val="2200"/>
              </a:lnSpc>
            </a:pPr>
            <a:r>
              <a:rPr lang="ja-JP" altLang="en-US" sz="2000" dirty="0"/>
              <a:t>① 事業者は、主治の医師との連携を基本としつつ、利用者の病状の急変等に備えるため、あらかじめ、協力医療機関を定めておかねばならない。</a:t>
            </a:r>
            <a:endParaRPr lang="en-US" altLang="ja-JP" sz="2000" dirty="0"/>
          </a:p>
          <a:p>
            <a:pPr marL="623888" indent="-263525">
              <a:lnSpc>
                <a:spcPts val="2200"/>
              </a:lnSpc>
            </a:pPr>
            <a:r>
              <a:rPr lang="ja-JP" altLang="en-US" sz="2000" dirty="0"/>
              <a:t>② 事業者は、あらかじめ、協力歯科医療機関を定めておくよう努めなければならない。</a:t>
            </a:r>
            <a:endParaRPr lang="en-US" altLang="ja-JP" sz="2000" dirty="0"/>
          </a:p>
          <a:p>
            <a:pPr marL="623888" indent="-263525">
              <a:lnSpc>
                <a:spcPts val="2200"/>
              </a:lnSpc>
            </a:pPr>
            <a:r>
              <a:rPr lang="ja-JP" altLang="en-US" sz="2000" dirty="0"/>
              <a:t>③ 事業者は、サービスの提供体制の確保、夜間における緊急時の対応等のため、介護老人福祉施設、介護老人保健施設、介護医療院、病院等との間の連携及び支援の体制を整えなければならない。</a:t>
            </a:r>
            <a:endParaRPr lang="en-US" altLang="ja-JP" sz="2000" dirty="0"/>
          </a:p>
          <a:p>
            <a:endParaRPr lang="en-US" altLang="ja-JP" sz="1200" b="1" dirty="0" smtClean="0"/>
          </a:p>
          <a:p>
            <a:pPr>
              <a:lnSpc>
                <a:spcPts val="2200"/>
              </a:lnSpc>
            </a:pPr>
            <a:r>
              <a:rPr lang="ja-JP" altLang="en-US" sz="2000" b="1" dirty="0" smtClean="0"/>
              <a:t>（２０）掲示</a:t>
            </a:r>
            <a:r>
              <a:rPr lang="en-US" altLang="ja-JP" sz="2000" b="1" dirty="0"/>
              <a:t>【</a:t>
            </a:r>
            <a:r>
              <a:rPr lang="ja-JP" altLang="en-US" sz="2000" b="1" dirty="0" smtClean="0"/>
              <a:t>第</a:t>
            </a:r>
            <a:r>
              <a:rPr lang="en-US" altLang="ja-JP" sz="2000" b="1" dirty="0" smtClean="0"/>
              <a:t>3</a:t>
            </a:r>
            <a:r>
              <a:rPr lang="ja-JP" altLang="en-US" sz="2000" b="1" dirty="0" smtClean="0"/>
              <a:t>条の</a:t>
            </a:r>
            <a:r>
              <a:rPr lang="en-US" altLang="ja-JP" sz="2000" b="1" dirty="0" smtClean="0"/>
              <a:t>32】</a:t>
            </a:r>
            <a:endParaRPr lang="en-US" altLang="ja-JP" sz="2000" b="1" dirty="0"/>
          </a:p>
          <a:p>
            <a:pPr marL="628650" indent="-271463">
              <a:lnSpc>
                <a:spcPts val="2200"/>
              </a:lnSpc>
            </a:pPr>
            <a:r>
              <a:rPr lang="ja-JP" altLang="en-US" sz="2000" dirty="0" smtClean="0"/>
              <a:t>① 事</a:t>
            </a:r>
            <a:r>
              <a:rPr lang="ja-JP" altLang="en-US" sz="2000" dirty="0"/>
              <a:t>業者は、事業所の見やすい場所に、運営規程の概要、従業者の勤務体制、事故発生</a:t>
            </a:r>
            <a:r>
              <a:rPr lang="ja-JP" altLang="en-US" sz="2000" dirty="0" smtClean="0"/>
              <a:t>時の</a:t>
            </a:r>
            <a:r>
              <a:rPr lang="ja-JP" altLang="en-US" sz="2000" dirty="0"/>
              <a:t>対応、苦情</a:t>
            </a:r>
            <a:r>
              <a:rPr lang="ja-JP" altLang="en-US" sz="2000" dirty="0" smtClean="0"/>
              <a:t>処理の</a:t>
            </a:r>
            <a:r>
              <a:rPr lang="ja-JP" altLang="en-US" sz="2000" dirty="0"/>
              <a:t>体制、提供するサービスの第三者評価の実施</a:t>
            </a:r>
            <a:r>
              <a:rPr lang="ja-JP" altLang="en-US" sz="2000" dirty="0" smtClean="0"/>
              <a:t>状況</a:t>
            </a:r>
            <a:r>
              <a:rPr lang="ja-JP" altLang="en-US" sz="2000" dirty="0"/>
              <a:t>（実施の有無、実施した直近の年月日、実施した評価機関の名称、評価結果の開示状況）</a:t>
            </a:r>
            <a:r>
              <a:rPr lang="ja-JP" altLang="en-US" sz="2000" dirty="0" smtClean="0"/>
              <a:t>等の、利用</a:t>
            </a:r>
            <a:r>
              <a:rPr lang="ja-JP" altLang="en-US" sz="2000" dirty="0"/>
              <a:t>申込者の</a:t>
            </a:r>
            <a:r>
              <a:rPr lang="ja-JP" altLang="en-US" sz="2000" dirty="0" smtClean="0"/>
              <a:t>サービス</a:t>
            </a:r>
            <a:r>
              <a:rPr lang="ja-JP" altLang="en-US" sz="2000" dirty="0"/>
              <a:t>の選択に資すると</a:t>
            </a:r>
            <a:r>
              <a:rPr lang="ja-JP" altLang="en-US" sz="2000" dirty="0" smtClean="0"/>
              <a:t>認められる重要事項（以下「重要事項」）を掲示しなければならない。</a:t>
            </a:r>
            <a:endParaRPr lang="en-US" altLang="ja-JP" sz="2000" dirty="0" smtClean="0"/>
          </a:p>
          <a:p>
            <a:pPr marL="800100" indent="-442913">
              <a:lnSpc>
                <a:spcPts val="2200"/>
              </a:lnSpc>
            </a:pPr>
            <a:r>
              <a:rPr lang="ja-JP" altLang="en-US" sz="2000" dirty="0"/>
              <a:t>　</a:t>
            </a:r>
            <a:r>
              <a:rPr lang="en-US" altLang="ja-JP" sz="2000" dirty="0" smtClean="0"/>
              <a:t>※ </a:t>
            </a:r>
            <a:r>
              <a:rPr lang="ja-JP" altLang="en-US" sz="2000" dirty="0" smtClean="0"/>
              <a:t>掲示</a:t>
            </a:r>
            <a:r>
              <a:rPr lang="ja-JP" altLang="en-US" sz="2000" dirty="0"/>
              <a:t>に代えて、重要事項を記載したファイル等を事業所に備え付け、いつ</a:t>
            </a:r>
            <a:r>
              <a:rPr lang="ja-JP" altLang="en-US" sz="2000" dirty="0" smtClean="0"/>
              <a:t>でも</a:t>
            </a:r>
            <a:r>
              <a:rPr lang="ja-JP" altLang="en-US" sz="2000" dirty="0"/>
              <a:t>関係者が自由に</a:t>
            </a:r>
            <a:r>
              <a:rPr lang="ja-JP" altLang="en-US" sz="2000" dirty="0" smtClean="0"/>
              <a:t>閲覧できる</a:t>
            </a:r>
            <a:r>
              <a:rPr lang="ja-JP" altLang="en-US" sz="2000" dirty="0"/>
              <a:t>ようにすることでもよい。</a:t>
            </a:r>
          </a:p>
          <a:p>
            <a:pPr marL="628650" indent="-271463">
              <a:lnSpc>
                <a:spcPts val="2200"/>
              </a:lnSpc>
              <a:tabLst>
                <a:tab pos="442913" algn="l"/>
              </a:tabLst>
            </a:pPr>
            <a:r>
              <a:rPr lang="ja-JP" altLang="en-US" sz="2000" dirty="0" smtClean="0"/>
              <a:t>②</a:t>
            </a:r>
            <a:r>
              <a:rPr lang="en-US" altLang="ja-JP" sz="2000" dirty="0" smtClean="0"/>
              <a:t> </a:t>
            </a:r>
            <a:r>
              <a:rPr lang="ja-JP" altLang="en-US" sz="2000" dirty="0" smtClean="0"/>
              <a:t>事</a:t>
            </a:r>
            <a:r>
              <a:rPr lang="ja-JP" altLang="en-US" sz="2000" dirty="0"/>
              <a:t>業者</a:t>
            </a:r>
            <a:r>
              <a:rPr lang="ja-JP" altLang="en-US" sz="2000" dirty="0" smtClean="0"/>
              <a:t>は</a:t>
            </a:r>
            <a:r>
              <a:rPr lang="ja-JP" altLang="en-US" sz="2000" dirty="0"/>
              <a:t>、</a:t>
            </a:r>
            <a:r>
              <a:rPr lang="ja-JP" altLang="en-US" sz="2000" dirty="0" smtClean="0"/>
              <a:t>原則</a:t>
            </a:r>
            <a:r>
              <a:rPr lang="ja-JP" altLang="en-US" sz="2000" dirty="0"/>
              <a:t>として、重要事項をウェブサイト</a:t>
            </a:r>
            <a:r>
              <a:rPr lang="ja-JP" altLang="en-US" sz="2000" dirty="0" smtClean="0"/>
              <a:t>（法人のホームページ又は介護サービス情報公表システム）</a:t>
            </a:r>
            <a:r>
              <a:rPr lang="ja-JP" altLang="en-US" sz="2000" dirty="0"/>
              <a:t>に掲載</a:t>
            </a:r>
            <a:r>
              <a:rPr lang="ja-JP" altLang="en-US" sz="2000" dirty="0" smtClean="0"/>
              <a:t>しなければ</a:t>
            </a:r>
            <a:r>
              <a:rPr lang="ja-JP" altLang="en-US" sz="2000" dirty="0"/>
              <a:t>ならない</a:t>
            </a:r>
            <a:r>
              <a:rPr lang="ja-JP" altLang="en-US" sz="2000" dirty="0" smtClean="0"/>
              <a:t>。</a:t>
            </a:r>
            <a:r>
              <a:rPr lang="en-US" altLang="ja-JP" sz="2000" dirty="0" smtClean="0"/>
              <a:t>※ </a:t>
            </a:r>
            <a:r>
              <a:rPr lang="ja-JP" altLang="en-US" sz="2000" dirty="0" smtClean="0"/>
              <a:t>ウェブサイト</a:t>
            </a:r>
            <a:r>
              <a:rPr lang="ja-JP" altLang="en-US" sz="2000" dirty="0"/>
              <a:t>への掲載は</a:t>
            </a:r>
            <a:r>
              <a:rPr lang="ja-JP" altLang="en-US" sz="2000" dirty="0" smtClean="0"/>
              <a:t>令和</a:t>
            </a:r>
            <a:r>
              <a:rPr lang="en-US" altLang="ja-JP" sz="2000" dirty="0" smtClean="0"/>
              <a:t>7</a:t>
            </a:r>
            <a:r>
              <a:rPr lang="ja-JP" altLang="en-US" sz="2000" dirty="0" smtClean="0"/>
              <a:t>年</a:t>
            </a:r>
            <a:r>
              <a:rPr lang="en-US" altLang="ja-JP" sz="2000" dirty="0" smtClean="0"/>
              <a:t>4 </a:t>
            </a:r>
            <a:r>
              <a:rPr lang="ja-JP" altLang="en-US" sz="2000" dirty="0" smtClean="0"/>
              <a:t>月</a:t>
            </a:r>
            <a:r>
              <a:rPr lang="en-US" altLang="ja-JP" sz="2000" dirty="0" smtClean="0"/>
              <a:t>1</a:t>
            </a:r>
            <a:r>
              <a:rPr lang="ja-JP" altLang="en-US" sz="2000" dirty="0" smtClean="0"/>
              <a:t>日</a:t>
            </a:r>
            <a:r>
              <a:rPr lang="ja-JP" altLang="en-US" sz="2000" dirty="0"/>
              <a:t>から義務化</a:t>
            </a:r>
            <a:r>
              <a:rPr lang="ja-JP" altLang="en-US" sz="2000" dirty="0" smtClean="0"/>
              <a:t>。</a:t>
            </a:r>
            <a:endParaRPr lang="en-US" altLang="ja-JP" sz="2000" dirty="0" smtClean="0"/>
          </a:p>
          <a:p>
            <a:endParaRPr lang="en-US" altLang="ja-JP" sz="1200" dirty="0"/>
          </a:p>
          <a:p>
            <a:pPr>
              <a:lnSpc>
                <a:spcPts val="2200"/>
              </a:lnSpc>
            </a:pPr>
            <a:r>
              <a:rPr lang="ja-JP" altLang="en-US" sz="2000" b="1" dirty="0" smtClean="0"/>
              <a:t>（２１）秘密</a:t>
            </a:r>
            <a:r>
              <a:rPr lang="ja-JP" altLang="en-US" sz="2000" b="1" dirty="0"/>
              <a:t>保持等</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33】</a:t>
            </a:r>
          </a:p>
          <a:p>
            <a:pPr marL="623888" indent="-263525">
              <a:lnSpc>
                <a:spcPts val="2200"/>
              </a:lnSpc>
            </a:pPr>
            <a:r>
              <a:rPr lang="ja-JP" altLang="en-US" sz="2000" dirty="0" smtClean="0"/>
              <a:t>① 事業所</a:t>
            </a:r>
            <a:r>
              <a:rPr lang="ja-JP" altLang="en-US" sz="2000" dirty="0"/>
              <a:t>の従業者は、正当な理由がなく、その業務上知り得た利用者又はその家族の秘密を漏らしては</a:t>
            </a:r>
            <a:r>
              <a:rPr lang="ja-JP" altLang="en-US" sz="2000" dirty="0" smtClean="0"/>
              <a:t>ならない</a:t>
            </a:r>
            <a:r>
              <a:rPr lang="ja-JP" altLang="en-US" sz="2000" dirty="0"/>
              <a:t>。</a:t>
            </a:r>
          </a:p>
          <a:p>
            <a:pPr marL="623888" indent="-263525">
              <a:lnSpc>
                <a:spcPts val="2200"/>
              </a:lnSpc>
            </a:pPr>
            <a:r>
              <a:rPr lang="ja-JP" altLang="en-US" sz="2000" dirty="0" smtClean="0"/>
              <a:t>② 事</a:t>
            </a:r>
            <a:r>
              <a:rPr lang="ja-JP" altLang="en-US" sz="2000" dirty="0"/>
              <a:t>業者は、事業所</a:t>
            </a:r>
            <a:r>
              <a:rPr lang="ja-JP" altLang="en-US" sz="2000" dirty="0" smtClean="0"/>
              <a:t>の従業者であった者が、</a:t>
            </a:r>
            <a:r>
              <a:rPr lang="ja-JP" altLang="en-US" sz="2000" dirty="0"/>
              <a:t>正当な理由がなく、その業務上知り得た</a:t>
            </a:r>
            <a:r>
              <a:rPr lang="ja-JP" altLang="en-US" sz="2000" dirty="0" smtClean="0"/>
              <a:t>利用者又</a:t>
            </a:r>
            <a:r>
              <a:rPr lang="ja-JP" altLang="en-US" sz="2000" dirty="0"/>
              <a:t>はその家族の秘密を漏らすことがないよう、必要な措置を講じなければならない。</a:t>
            </a:r>
          </a:p>
          <a:p>
            <a:pPr marL="623888" indent="-263525">
              <a:lnSpc>
                <a:spcPts val="2200"/>
              </a:lnSpc>
            </a:pPr>
            <a:r>
              <a:rPr lang="ja-JP" altLang="en-US" sz="2000" dirty="0" smtClean="0"/>
              <a:t>③ 事</a:t>
            </a:r>
            <a:r>
              <a:rPr lang="ja-JP" altLang="en-US" sz="2000" dirty="0"/>
              <a:t>業者は、サービス担当者会議等において</a:t>
            </a:r>
            <a:r>
              <a:rPr lang="ja-JP" altLang="en-US" sz="2000" dirty="0" smtClean="0"/>
              <a:t>、</a:t>
            </a:r>
            <a:r>
              <a:rPr lang="ja-JP" altLang="en-US" sz="2000" dirty="0"/>
              <a:t>利用者の個人情報を用いる場合は利用者の同意を、利用者の家族の個人情報を用いる場合は当該家族の同意を、あらかじめ文書により得ておかなければならない</a:t>
            </a:r>
            <a:r>
              <a:rPr lang="ja-JP" altLang="en-US" sz="2000" dirty="0" smtClean="0"/>
              <a:t>。</a:t>
            </a:r>
            <a:endParaRPr lang="en-US" altLang="ja-JP" sz="1000" dirty="0"/>
          </a:p>
        </p:txBody>
      </p:sp>
    </p:spTree>
    <p:extLst>
      <p:ext uri="{BB962C8B-B14F-4D97-AF65-F5344CB8AC3E}">
        <p14:creationId xmlns:p14="http://schemas.microsoft.com/office/powerpoint/2010/main" val="38525905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0" y="6239292"/>
            <a:ext cx="2743200" cy="365125"/>
          </a:xfrm>
        </p:spPr>
        <p:txBody>
          <a:bodyPr/>
          <a:lstStyle/>
          <a:p>
            <a:fld id="{41D9830F-53EB-46B6-9EC0-C4C68F82A889}" type="slidenum">
              <a:rPr kumimoji="1" lang="ja-JP" altLang="en-US" smtClean="0"/>
              <a:t>55</a:t>
            </a:fld>
            <a:endParaRPr kumimoji="1" lang="ja-JP" altLang="en-US" dirty="0"/>
          </a:p>
        </p:txBody>
      </p:sp>
      <p:sp>
        <p:nvSpPr>
          <p:cNvPr id="4" name="正方形/長方形 3"/>
          <p:cNvSpPr/>
          <p:nvPr/>
        </p:nvSpPr>
        <p:spPr>
          <a:xfrm>
            <a:off x="0" y="0"/>
            <a:ext cx="12192000" cy="6986528"/>
          </a:xfrm>
          <a:prstGeom prst="rect">
            <a:avLst/>
          </a:prstGeom>
        </p:spPr>
        <p:txBody>
          <a:bodyPr wrap="square">
            <a:spAutoFit/>
          </a:bodyPr>
          <a:lstStyle/>
          <a:p>
            <a:r>
              <a:rPr lang="ja-JP" altLang="en-US" sz="2000" dirty="0"/>
              <a:t>（</a:t>
            </a:r>
            <a:r>
              <a:rPr lang="ja-JP" altLang="en-US" sz="2000" b="1" dirty="0"/>
              <a:t>２２）苦情処理</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36】</a:t>
            </a:r>
          </a:p>
          <a:p>
            <a:pPr marL="442913" indent="-171450"/>
            <a:r>
              <a:rPr lang="ja-JP" altLang="en-US" sz="2000" dirty="0"/>
              <a:t>① 事業者は、提供したサービスに係る利用者及びその家族からの苦情に迅速かつ適切に対応するために、苦情を受け付けるための窓口を設置する等の必要な措置を講じなければならない。</a:t>
            </a:r>
          </a:p>
          <a:p>
            <a:pPr marL="442913" indent="-171450"/>
            <a:r>
              <a:rPr lang="ja-JP" altLang="en-US" sz="2000" dirty="0"/>
              <a:t>② 事業者は、苦情を受け付けた場合には、当該苦情の内容等を記録しなければならない。</a:t>
            </a:r>
          </a:p>
          <a:p>
            <a:pPr marL="442913" indent="-171450"/>
            <a:r>
              <a:rPr lang="ja-JP" altLang="en-US" sz="2000" dirty="0"/>
              <a:t>③ 事業者は、提供したサービスに関し、法第</a:t>
            </a:r>
            <a:r>
              <a:rPr lang="en-US" altLang="ja-JP" sz="2000" dirty="0"/>
              <a:t>23</a:t>
            </a:r>
            <a:r>
              <a:rPr lang="ja-JP" altLang="en-US" sz="2000" dirty="0"/>
              <a:t>条の規定により</a:t>
            </a:r>
            <a:r>
              <a:rPr lang="ja-JP" altLang="en-US" sz="2000" dirty="0" smtClean="0"/>
              <a:t>市町村が</a:t>
            </a:r>
            <a:r>
              <a:rPr lang="ja-JP" altLang="en-US" sz="2000" dirty="0"/>
              <a:t>行う文書その他の物件の提出若しくは提示の求め又は当該</a:t>
            </a:r>
            <a:r>
              <a:rPr lang="ja-JP" altLang="en-US" sz="2000" dirty="0" smtClean="0"/>
              <a:t>市町村の</a:t>
            </a:r>
            <a:r>
              <a:rPr lang="ja-JP" altLang="en-US" sz="2000" dirty="0"/>
              <a:t>職員からの質問若しくは照会に応じ、及び利用者からの苦情に関して</a:t>
            </a:r>
            <a:r>
              <a:rPr lang="ja-JP" altLang="en-US" sz="2000" dirty="0" smtClean="0"/>
              <a:t>市町村が</a:t>
            </a:r>
            <a:r>
              <a:rPr lang="ja-JP" altLang="en-US" sz="2000" dirty="0"/>
              <a:t>行う調査に協力するとともに、</a:t>
            </a:r>
            <a:r>
              <a:rPr lang="ja-JP" altLang="en-US" sz="2000" dirty="0" smtClean="0"/>
              <a:t>市町村から</a:t>
            </a:r>
            <a:r>
              <a:rPr lang="ja-JP" altLang="en-US" sz="2000" dirty="0"/>
              <a:t>指導又は助言を受けた場合においては、当該指導又は助言に従って必要な改善を行わなければならない</a:t>
            </a:r>
            <a:r>
              <a:rPr lang="ja-JP" altLang="en-US" sz="2000" dirty="0" smtClean="0"/>
              <a:t>。</a:t>
            </a:r>
            <a:endParaRPr lang="en-US" altLang="ja-JP" sz="2000" dirty="0" smtClean="0"/>
          </a:p>
          <a:p>
            <a:pPr marL="442913" indent="-171450"/>
            <a:r>
              <a:rPr lang="ja-JP" altLang="en-US" sz="2000" dirty="0" smtClean="0"/>
              <a:t>④ 事</a:t>
            </a:r>
            <a:r>
              <a:rPr lang="ja-JP" altLang="en-US" sz="2000" dirty="0"/>
              <a:t>業者は、市町村からの求めがあった場合には、上記③の改善の内容を市町村等に報告しなければならない。</a:t>
            </a:r>
          </a:p>
          <a:p>
            <a:pPr marL="442913" indent="-171450"/>
            <a:r>
              <a:rPr lang="ja-JP" altLang="en-US" sz="2000" dirty="0" smtClean="0"/>
              <a:t>⑤ 事</a:t>
            </a:r>
            <a:r>
              <a:rPr lang="ja-JP" altLang="en-US" sz="2000" dirty="0"/>
              <a:t>業者は、提供したサービスに係る利用者からの苦情に関して国民健康保険団体連合会が行う法第</a:t>
            </a:r>
            <a:r>
              <a:rPr lang="en-US" altLang="ja-JP" sz="2000" dirty="0"/>
              <a:t>176</a:t>
            </a:r>
            <a:r>
              <a:rPr lang="ja-JP" altLang="en-US" sz="2000" dirty="0"/>
              <a:t>条第</a:t>
            </a:r>
            <a:r>
              <a:rPr lang="en-US" altLang="ja-JP" sz="2000" dirty="0"/>
              <a:t>1</a:t>
            </a:r>
            <a:r>
              <a:rPr lang="ja-JP" altLang="en-US" sz="2000" dirty="0"/>
              <a:t>項第三号の調査に協力するとともに、国民健康保険団体連合会から同号の指導又は助言を受けた場合においては、当該指導又は助言に従って必要な改善を行わなければならい。</a:t>
            </a:r>
            <a:endParaRPr lang="en-US" altLang="ja-JP" sz="2000" dirty="0"/>
          </a:p>
          <a:p>
            <a:pPr marL="442913" indent="-171450"/>
            <a:r>
              <a:rPr lang="ja-JP" altLang="en-US" sz="2000" dirty="0" smtClean="0"/>
              <a:t>⑥ 事</a:t>
            </a:r>
            <a:r>
              <a:rPr lang="ja-JP" altLang="en-US" sz="2000" dirty="0"/>
              <a:t>業者は、国民健康保険団体連合会からの求めがあった場合には、上記⑤の改善の内容を国民健康保険団体連合会に報告しなければならない</a:t>
            </a:r>
            <a:r>
              <a:rPr lang="ja-JP" altLang="en-US" sz="2000" dirty="0" smtClean="0"/>
              <a:t>。</a:t>
            </a:r>
            <a:endParaRPr lang="en-US" altLang="ja-JP" sz="2000" dirty="0" smtClean="0"/>
          </a:p>
          <a:p>
            <a:pPr marL="442913" indent="-171450"/>
            <a:endParaRPr lang="en-US" altLang="ja-JP" sz="800" dirty="0"/>
          </a:p>
          <a:p>
            <a:pPr>
              <a:tabLst>
                <a:tab pos="0" algn="l"/>
              </a:tabLst>
            </a:pPr>
            <a:r>
              <a:rPr lang="ja-JP" altLang="en-US" sz="2000" b="1" dirty="0"/>
              <a:t>（２３）事故発生時の対応</a:t>
            </a:r>
            <a:r>
              <a:rPr lang="en-US" altLang="ja-JP" sz="2000" b="1" dirty="0"/>
              <a:t>【</a:t>
            </a:r>
            <a:r>
              <a:rPr lang="ja-JP" altLang="en-US" sz="2000" b="1" dirty="0"/>
              <a:t>第</a:t>
            </a:r>
            <a:r>
              <a:rPr lang="en-US" altLang="ja-JP" sz="2000" b="1" dirty="0"/>
              <a:t>3</a:t>
            </a:r>
            <a:r>
              <a:rPr lang="ja-JP" altLang="en-US" sz="2000" b="1" dirty="0"/>
              <a:t>条の</a:t>
            </a:r>
            <a:r>
              <a:rPr lang="en-US" altLang="ja-JP" sz="2000" b="1" dirty="0"/>
              <a:t>38】</a:t>
            </a:r>
          </a:p>
          <a:p>
            <a:pPr marL="720725" indent="-277813">
              <a:tabLst>
                <a:tab pos="720725" algn="l"/>
              </a:tabLst>
            </a:pPr>
            <a:r>
              <a:rPr lang="ja-JP" altLang="en-US" sz="2000" dirty="0" smtClean="0"/>
              <a:t>① 事</a:t>
            </a:r>
            <a:r>
              <a:rPr lang="ja-JP" altLang="en-US" sz="2000" dirty="0"/>
              <a:t>業者は、利用者に対するサービスの提供により事故が発生した場合は、市町村、当該利用者の家族、当該利用者に係る居宅介護支援事業者等に連絡を行うとともに、必要な措置を講じなければならない。</a:t>
            </a:r>
          </a:p>
          <a:p>
            <a:pPr marL="720725" indent="-277813">
              <a:tabLst>
                <a:tab pos="720725" algn="l"/>
              </a:tabLst>
            </a:pPr>
            <a:r>
              <a:rPr lang="ja-JP" altLang="en-US" sz="2000" dirty="0" smtClean="0"/>
              <a:t>② 事</a:t>
            </a:r>
            <a:r>
              <a:rPr lang="ja-JP" altLang="en-US" sz="2000" dirty="0"/>
              <a:t>業者は、事故の状況及び事故に際して採った処置について記録しなければならない。</a:t>
            </a:r>
          </a:p>
          <a:p>
            <a:pPr marL="720725" indent="-277813">
              <a:tabLst>
                <a:tab pos="720725" algn="l"/>
              </a:tabLst>
            </a:pPr>
            <a:r>
              <a:rPr lang="ja-JP" altLang="en-US" sz="2000" dirty="0" smtClean="0"/>
              <a:t>③ 事</a:t>
            </a:r>
            <a:r>
              <a:rPr lang="ja-JP" altLang="en-US" sz="2000" dirty="0"/>
              <a:t>業者は、利用者に対するサービスの提供により賠償すべき事故が発生した場合は、損害賠償を速やかに行わなければならない</a:t>
            </a:r>
            <a:r>
              <a:rPr lang="ja-JP" altLang="en-US" sz="2000" dirty="0" smtClean="0"/>
              <a:t>。</a:t>
            </a:r>
            <a:endParaRPr lang="ja-JP" altLang="en-US" dirty="0"/>
          </a:p>
        </p:txBody>
      </p:sp>
    </p:spTree>
    <p:extLst>
      <p:ext uri="{BB962C8B-B14F-4D97-AF65-F5344CB8AC3E}">
        <p14:creationId xmlns:p14="http://schemas.microsoft.com/office/powerpoint/2010/main" val="937781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72601" y="6444037"/>
            <a:ext cx="2743200" cy="365125"/>
          </a:xfrm>
        </p:spPr>
        <p:txBody>
          <a:bodyPr/>
          <a:lstStyle/>
          <a:p>
            <a:fld id="{41D9830F-53EB-46B6-9EC0-C4C68F82A889}" type="slidenum">
              <a:rPr kumimoji="1" lang="ja-JP" altLang="en-US" smtClean="0"/>
              <a:t>56</a:t>
            </a:fld>
            <a:endParaRPr kumimoji="1" lang="ja-JP" altLang="en-US" dirty="0"/>
          </a:p>
        </p:txBody>
      </p:sp>
      <p:sp>
        <p:nvSpPr>
          <p:cNvPr id="3" name="正方形/長方形 2"/>
          <p:cNvSpPr/>
          <p:nvPr/>
        </p:nvSpPr>
        <p:spPr>
          <a:xfrm>
            <a:off x="1" y="0"/>
            <a:ext cx="12191999" cy="7232749"/>
          </a:xfrm>
          <a:prstGeom prst="rect">
            <a:avLst/>
          </a:prstGeom>
        </p:spPr>
        <p:txBody>
          <a:bodyPr wrap="square">
            <a:spAutoFit/>
          </a:bodyPr>
          <a:lstStyle/>
          <a:p>
            <a:r>
              <a:rPr lang="ja-JP" altLang="en-US" sz="2000" b="1" dirty="0"/>
              <a:t>（</a:t>
            </a:r>
            <a:r>
              <a:rPr lang="ja-JP" altLang="en-US" sz="2000" b="1" dirty="0" smtClean="0"/>
              <a:t>２４）</a:t>
            </a:r>
            <a:r>
              <a:rPr lang="ja-JP" altLang="en-US" sz="2000" b="1" dirty="0"/>
              <a:t>地域との連携</a:t>
            </a:r>
            <a:r>
              <a:rPr lang="en-US" altLang="ja-JP" sz="2000" b="1" dirty="0"/>
              <a:t>【</a:t>
            </a:r>
            <a:r>
              <a:rPr lang="ja-JP" altLang="en-US" sz="2000" b="1" dirty="0"/>
              <a:t>第</a:t>
            </a:r>
            <a:r>
              <a:rPr lang="en-US" altLang="ja-JP" sz="2000" b="1" dirty="0"/>
              <a:t>34</a:t>
            </a:r>
            <a:r>
              <a:rPr lang="ja-JP" altLang="en-US" sz="2000" b="1" dirty="0"/>
              <a:t>条</a:t>
            </a:r>
            <a:r>
              <a:rPr lang="en-US" altLang="ja-JP" sz="2000" b="1" dirty="0"/>
              <a:t>】</a:t>
            </a:r>
          </a:p>
          <a:p>
            <a:pPr marL="442913" indent="-157163"/>
            <a:r>
              <a:rPr lang="ja-JP" altLang="en-US" sz="2000" dirty="0" smtClean="0"/>
              <a:t>① 運営</a:t>
            </a:r>
            <a:r>
              <a:rPr lang="ja-JP" altLang="en-US" sz="2000" dirty="0"/>
              <a:t>推進会議</a:t>
            </a:r>
            <a:r>
              <a:rPr lang="ja-JP" altLang="en-US" sz="2000" dirty="0" smtClean="0"/>
              <a:t>を</a:t>
            </a:r>
            <a:r>
              <a:rPr lang="ja-JP" altLang="en-US" sz="2000" u="sng" dirty="0" smtClean="0"/>
              <a:t>２月に１回</a:t>
            </a:r>
            <a:r>
              <a:rPr lang="ja-JP" altLang="en-US" sz="2000" u="sng" dirty="0"/>
              <a:t>以上</a:t>
            </a:r>
            <a:r>
              <a:rPr lang="ja-JP" altLang="en-US" sz="2000" dirty="0"/>
              <a:t>開催し、運営推進会議に対し通いサービス及び宿泊サービスの提供回数等の活動状況を報告し、運営推進会議による評価を受けるとともに、運営推進会議から必要な要望、助言等を聴く機会を設けなければならない</a:t>
            </a:r>
            <a:r>
              <a:rPr lang="ja-JP" altLang="en-US" sz="2000" dirty="0" smtClean="0"/>
              <a:t>。</a:t>
            </a:r>
            <a:endParaRPr lang="en-US" altLang="ja-JP" sz="2000" dirty="0" smtClean="0"/>
          </a:p>
          <a:p>
            <a:pPr marL="442913" indent="-157163"/>
            <a:r>
              <a:rPr lang="ja-JP" altLang="en-US" sz="2000" dirty="0"/>
              <a:t>　</a:t>
            </a:r>
            <a:r>
              <a:rPr lang="en-US" altLang="ja-JP" sz="2000" dirty="0" smtClean="0"/>
              <a:t>※ </a:t>
            </a:r>
            <a:r>
              <a:rPr lang="ja-JP" altLang="en-US" sz="2000" dirty="0" smtClean="0"/>
              <a:t>運営推進会議はテレビ電話装置等を活用して行うことができる。</a:t>
            </a:r>
            <a:endParaRPr lang="en-US" altLang="ja-JP" sz="2000" dirty="0" smtClean="0"/>
          </a:p>
          <a:p>
            <a:pPr marL="442913" indent="-157163"/>
            <a:endParaRPr lang="en-US" altLang="ja-JP" sz="2000" dirty="0" smtClean="0"/>
          </a:p>
          <a:p>
            <a:pPr marL="442913" indent="-157163"/>
            <a:endParaRPr lang="en-US" altLang="ja-JP" sz="2000" dirty="0"/>
          </a:p>
          <a:p>
            <a:pPr marL="442913" indent="-157163"/>
            <a:endParaRPr lang="en-US" altLang="ja-JP" sz="2000" dirty="0" smtClean="0"/>
          </a:p>
          <a:p>
            <a:pPr marL="442913" indent="-157163"/>
            <a:endParaRPr lang="en-US" altLang="ja-JP" sz="500" dirty="0" smtClean="0"/>
          </a:p>
          <a:p>
            <a:pPr marL="442913" indent="-157163"/>
            <a:r>
              <a:rPr lang="ja-JP" altLang="en-US" sz="2000" dirty="0" smtClean="0"/>
              <a:t>② 事業者は、運営推進会議での報告、評価、要望、助言等について記録を作成し、公表すること。</a:t>
            </a:r>
            <a:endParaRPr lang="en-US" altLang="ja-JP" sz="2000" dirty="0" smtClean="0"/>
          </a:p>
          <a:p>
            <a:pPr marL="442913" indent="-157163"/>
            <a:r>
              <a:rPr lang="ja-JP" altLang="en-US" sz="2000" dirty="0"/>
              <a:t>③</a:t>
            </a:r>
            <a:r>
              <a:rPr lang="ja-JP" altLang="en-US" sz="2000" dirty="0" smtClean="0"/>
              <a:t> 事業所</a:t>
            </a:r>
            <a:r>
              <a:rPr lang="ja-JP" altLang="en-US" sz="2000" dirty="0"/>
              <a:t>は</a:t>
            </a:r>
            <a:r>
              <a:rPr lang="ja-JP" altLang="en-US" sz="2000" dirty="0" smtClean="0"/>
              <a:t>、</a:t>
            </a:r>
            <a:r>
              <a:rPr lang="ja-JP" altLang="en-US" sz="2000" u="sng" dirty="0" smtClean="0"/>
              <a:t>１年に１回</a:t>
            </a:r>
            <a:r>
              <a:rPr lang="ja-JP" altLang="en-US" sz="2000" u="sng" dirty="0"/>
              <a:t>以上</a:t>
            </a:r>
            <a:r>
              <a:rPr lang="ja-JP" altLang="en-US" sz="2000" dirty="0"/>
              <a:t>、サービスの改善及び質の向上を目的として、自己評価を</a:t>
            </a:r>
            <a:r>
              <a:rPr lang="ja-JP" altLang="en-US" sz="2000" dirty="0" smtClean="0"/>
              <a:t>行うとともに、当該</a:t>
            </a:r>
            <a:r>
              <a:rPr lang="ja-JP" altLang="en-US" sz="2000" dirty="0"/>
              <a:t>自己評価結果について、運営推進会議において外部評価を行うこと</a:t>
            </a:r>
            <a:r>
              <a:rPr lang="ja-JP" altLang="en-US" sz="2000" dirty="0" smtClean="0"/>
              <a:t>。</a:t>
            </a:r>
            <a:endParaRPr lang="en-US" altLang="ja-JP" sz="2000" dirty="0" smtClean="0"/>
          </a:p>
          <a:p>
            <a:pPr marL="442913" indent="-157163"/>
            <a:endParaRPr lang="en-US" altLang="ja-JP" sz="2000" dirty="0"/>
          </a:p>
          <a:p>
            <a:pPr marL="442913" indent="-157163"/>
            <a:endParaRPr lang="en-US" altLang="ja-JP" sz="2000" dirty="0" smtClean="0"/>
          </a:p>
          <a:p>
            <a:pPr marL="442913" indent="-157163"/>
            <a:endParaRPr lang="en-US" altLang="ja-JP" sz="2000" dirty="0"/>
          </a:p>
          <a:p>
            <a:pPr marL="442913" indent="-157163"/>
            <a:endParaRPr lang="en-US" altLang="ja-JP" sz="2000" dirty="0" smtClean="0"/>
          </a:p>
          <a:p>
            <a:pPr marL="542925" indent="-257175"/>
            <a:r>
              <a:rPr lang="ja-JP" altLang="en-US" sz="2000" dirty="0"/>
              <a:t>　　</a:t>
            </a:r>
            <a:endParaRPr lang="en-US" altLang="ja-JP" sz="2000" dirty="0" smtClean="0"/>
          </a:p>
          <a:p>
            <a:pPr marL="542925" indent="-257175"/>
            <a:endParaRPr lang="en-US" altLang="ja-JP" sz="2000" dirty="0" smtClean="0"/>
          </a:p>
          <a:p>
            <a:pPr marL="542925" indent="-257175"/>
            <a:endParaRPr lang="en-US" altLang="ja-JP" sz="1600" dirty="0" smtClean="0"/>
          </a:p>
          <a:p>
            <a:pPr marL="542925" indent="-257175"/>
            <a:endParaRPr lang="en-US" altLang="ja-JP" sz="300" dirty="0"/>
          </a:p>
          <a:p>
            <a:pPr marL="542925" indent="-257175"/>
            <a:r>
              <a:rPr lang="ja-JP" altLang="en-US" sz="2000" dirty="0" smtClean="0"/>
              <a:t>④ 自己</a:t>
            </a:r>
            <a:r>
              <a:rPr lang="ja-JP" altLang="en-US" sz="2000" dirty="0"/>
              <a:t>評価及び外部評価結果は、利用者及び利用者の家族へ提供するとともに</a:t>
            </a:r>
            <a:r>
              <a:rPr lang="ja-JP" altLang="en-US" sz="2000" dirty="0" smtClean="0"/>
              <a:t>、介護</a:t>
            </a:r>
            <a:r>
              <a:rPr lang="ja-JP" altLang="en-US" sz="2000" dirty="0"/>
              <a:t>サービス情報公表</a:t>
            </a:r>
            <a:r>
              <a:rPr lang="ja-JP" altLang="en-US" sz="2000" dirty="0" smtClean="0"/>
              <a:t>システムの</a:t>
            </a:r>
            <a:r>
              <a:rPr lang="ja-JP" altLang="en-US" sz="2000" dirty="0"/>
              <a:t>活用</a:t>
            </a:r>
            <a:r>
              <a:rPr lang="ja-JP" altLang="en-US" sz="2000" dirty="0" smtClean="0"/>
              <a:t>や法人</a:t>
            </a:r>
            <a:r>
              <a:rPr lang="ja-JP" altLang="en-US" sz="2000" dirty="0"/>
              <a:t>のホームページ</a:t>
            </a:r>
            <a:r>
              <a:rPr lang="ja-JP" altLang="en-US" sz="2000" dirty="0" smtClean="0"/>
              <a:t>への</a:t>
            </a:r>
            <a:r>
              <a:rPr lang="ja-JP" altLang="en-US" sz="2000" dirty="0"/>
              <a:t>掲載</a:t>
            </a:r>
            <a:r>
              <a:rPr lang="ja-JP" altLang="en-US" sz="2000" dirty="0" smtClean="0"/>
              <a:t>、ＷＡＭＮＥＴの利用、事業</a:t>
            </a:r>
            <a:r>
              <a:rPr lang="ja-JP" altLang="en-US" sz="2000" dirty="0"/>
              <a:t>所内の外部の者にも確認しやすい場所への掲示、市町村窓口や地域包括支援センターへの掲示等により公表することも差し支えない。</a:t>
            </a:r>
            <a:endParaRPr lang="en-US" altLang="ja-JP" sz="2000" dirty="0"/>
          </a:p>
          <a:p>
            <a:pPr marL="720725" indent="-277813">
              <a:tabLst>
                <a:tab pos="720725" algn="l"/>
              </a:tabLst>
            </a:pPr>
            <a:endParaRPr lang="en-US" altLang="ja-JP" sz="2000" dirty="0"/>
          </a:p>
        </p:txBody>
      </p:sp>
      <p:sp>
        <p:nvSpPr>
          <p:cNvPr id="4" name="正方形/長方形 3"/>
          <p:cNvSpPr/>
          <p:nvPr/>
        </p:nvSpPr>
        <p:spPr>
          <a:xfrm>
            <a:off x="485775" y="1590334"/>
            <a:ext cx="11630026" cy="916968"/>
          </a:xfrm>
          <a:prstGeom prst="rect">
            <a:avLst/>
          </a:prstGeom>
          <a:ln w="6350">
            <a:solidFill>
              <a:schemeClr val="tx1"/>
            </a:solidFill>
            <a:prstDash val="sysDot"/>
          </a:ln>
        </p:spPr>
        <p:txBody>
          <a:bodyPr wrap="square" tIns="72000" bIns="36000" anchor="ctr" anchorCtr="0">
            <a:spAutoFit/>
          </a:bodyPr>
          <a:lstStyle/>
          <a:p>
            <a:pPr>
              <a:lnSpc>
                <a:spcPts val="2100"/>
              </a:lnSpc>
            </a:pPr>
            <a:r>
              <a:rPr lang="ja-JP" altLang="en-US" sz="2000" dirty="0" smtClean="0"/>
              <a:t>（運営</a:t>
            </a:r>
            <a:r>
              <a:rPr lang="ja-JP" altLang="en-US" sz="2000" dirty="0"/>
              <a:t>推進</a:t>
            </a:r>
            <a:r>
              <a:rPr lang="ja-JP" altLang="en-US" sz="2000" dirty="0" smtClean="0"/>
              <a:t>会議の構成）</a:t>
            </a:r>
            <a:endParaRPr lang="en-US" altLang="ja-JP" sz="2000" dirty="0" smtClean="0"/>
          </a:p>
          <a:p>
            <a:pPr marL="85725">
              <a:lnSpc>
                <a:spcPts val="2100"/>
              </a:lnSpc>
            </a:pPr>
            <a:r>
              <a:rPr lang="ja-JP" altLang="en-US" sz="2000" dirty="0" smtClean="0"/>
              <a:t>利用者、利用者の家族、地域住民の代表者（町内会役員、民生委員、老人クラブの代表者等）、市町村の職員又は地域包括支援センターの職員、小規模多機能型居宅介護について知見を有する者 等</a:t>
            </a:r>
            <a:endParaRPr lang="ja-JP" altLang="en-US" sz="2000" dirty="0"/>
          </a:p>
        </p:txBody>
      </p:sp>
      <p:sp>
        <p:nvSpPr>
          <p:cNvPr id="5" name="正方形/長方形 4"/>
          <p:cNvSpPr/>
          <p:nvPr/>
        </p:nvSpPr>
        <p:spPr>
          <a:xfrm>
            <a:off x="500062" y="3503584"/>
            <a:ext cx="11530014" cy="1982402"/>
          </a:xfrm>
          <a:prstGeom prst="rect">
            <a:avLst/>
          </a:prstGeom>
          <a:ln w="6350">
            <a:solidFill>
              <a:schemeClr val="tx1"/>
            </a:solidFill>
            <a:prstDash val="sysDot"/>
          </a:ln>
        </p:spPr>
        <p:txBody>
          <a:bodyPr wrap="square" bIns="0" anchor="ctr" anchorCtr="0">
            <a:spAutoFit/>
          </a:bodyPr>
          <a:lstStyle/>
          <a:p>
            <a:pPr>
              <a:lnSpc>
                <a:spcPts val="2100"/>
              </a:lnSpc>
            </a:pPr>
            <a:r>
              <a:rPr lang="ja-JP" altLang="en-US" sz="2000" dirty="0" smtClean="0"/>
              <a:t>（自己評価）</a:t>
            </a:r>
            <a:endParaRPr lang="en-US" altLang="ja-JP" sz="2000" dirty="0" smtClean="0"/>
          </a:p>
          <a:p>
            <a:pPr marL="85725">
              <a:lnSpc>
                <a:spcPts val="2100"/>
              </a:lnSpc>
            </a:pPr>
            <a:r>
              <a:rPr lang="en-US" altLang="ja-JP" sz="2000" dirty="0" smtClean="0"/>
              <a:t>ⅰ</a:t>
            </a:r>
            <a:r>
              <a:rPr lang="ja-JP" altLang="en-US" sz="2000" dirty="0" smtClean="0"/>
              <a:t>）事業所の全ての従業者が自ら提供するサービスについて振り返りを行う。</a:t>
            </a:r>
            <a:endParaRPr lang="en-US" altLang="ja-JP" sz="2000" dirty="0" smtClean="0"/>
          </a:p>
          <a:p>
            <a:pPr marL="85725">
              <a:lnSpc>
                <a:spcPts val="2100"/>
              </a:lnSpc>
            </a:pPr>
            <a:r>
              <a:rPr lang="en-US" altLang="ja-JP" sz="2000" dirty="0" smtClean="0"/>
              <a:t>ⅱ</a:t>
            </a:r>
            <a:r>
              <a:rPr lang="ja-JP" altLang="en-US" sz="2000" dirty="0" smtClean="0"/>
              <a:t>）</a:t>
            </a:r>
            <a:r>
              <a:rPr lang="en-US" altLang="ja-JP" sz="2000" dirty="0" smtClean="0"/>
              <a:t>ⅰ</a:t>
            </a:r>
            <a:r>
              <a:rPr lang="ja-JP" altLang="en-US" sz="2000" dirty="0" smtClean="0"/>
              <a:t>の結果を事業所全体（複数の従業者が参加）のミーティングにより振り返りを行う。</a:t>
            </a:r>
            <a:endParaRPr lang="en-US" altLang="ja-JP" sz="2000" dirty="0" smtClean="0"/>
          </a:p>
          <a:p>
            <a:pPr>
              <a:lnSpc>
                <a:spcPts val="2100"/>
              </a:lnSpc>
            </a:pPr>
            <a:r>
              <a:rPr lang="ja-JP" altLang="en-US" sz="2000" dirty="0" smtClean="0"/>
              <a:t>（外部評価）</a:t>
            </a:r>
            <a:endParaRPr lang="en-US" altLang="ja-JP" sz="2000" dirty="0" smtClean="0"/>
          </a:p>
          <a:p>
            <a:pPr marL="85725">
              <a:lnSpc>
                <a:spcPts val="2100"/>
              </a:lnSpc>
            </a:pPr>
            <a:r>
              <a:rPr lang="ja-JP" altLang="en-US" sz="2000" dirty="0" smtClean="0"/>
              <a:t>運営推進会議において、自己</a:t>
            </a:r>
            <a:r>
              <a:rPr lang="ja-JP" altLang="en-US" sz="2000" dirty="0"/>
              <a:t>評価結果に基づき、サービス内容や課題について共有し、評価を行う</a:t>
            </a:r>
            <a:r>
              <a:rPr lang="ja-JP" altLang="en-US" sz="2000" dirty="0" smtClean="0"/>
              <a:t>。</a:t>
            </a:r>
            <a:endParaRPr lang="en-US" altLang="ja-JP" sz="2000" dirty="0" smtClean="0"/>
          </a:p>
          <a:p>
            <a:pPr marL="271463" indent="-185738">
              <a:lnSpc>
                <a:spcPts val="2100"/>
              </a:lnSpc>
            </a:pPr>
            <a:r>
              <a:rPr lang="en-US" altLang="ja-JP" sz="2000" dirty="0" smtClean="0"/>
              <a:t>※ </a:t>
            </a:r>
            <a:r>
              <a:rPr lang="ja-JP" altLang="en-US" sz="2000" dirty="0" smtClean="0"/>
              <a:t>外部評価を行う場合には、運営推進会議には、市町村職員又は地域包括支援センター職員、知見を有する第三者の参加が必要。</a:t>
            </a:r>
            <a:endParaRPr lang="ja-JP" altLang="en-US" sz="2000" dirty="0"/>
          </a:p>
        </p:txBody>
      </p:sp>
    </p:spTree>
    <p:extLst>
      <p:ext uri="{BB962C8B-B14F-4D97-AF65-F5344CB8AC3E}">
        <p14:creationId xmlns:p14="http://schemas.microsoft.com/office/powerpoint/2010/main" val="1753866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384925"/>
            <a:ext cx="2743200" cy="365125"/>
          </a:xfrm>
        </p:spPr>
        <p:txBody>
          <a:bodyPr/>
          <a:lstStyle/>
          <a:p>
            <a:fld id="{41D9830F-53EB-46B6-9EC0-C4C68F82A889}" type="slidenum">
              <a:rPr kumimoji="1" lang="ja-JP" altLang="en-US" smtClean="0"/>
              <a:t>57</a:t>
            </a:fld>
            <a:endParaRPr kumimoji="1" lang="ja-JP" altLang="en-US" dirty="0"/>
          </a:p>
        </p:txBody>
      </p:sp>
      <p:sp>
        <p:nvSpPr>
          <p:cNvPr id="3" name="正方形/長方形 2"/>
          <p:cNvSpPr/>
          <p:nvPr/>
        </p:nvSpPr>
        <p:spPr>
          <a:xfrm>
            <a:off x="0" y="0"/>
            <a:ext cx="12192000" cy="2200602"/>
          </a:xfrm>
          <a:prstGeom prst="rect">
            <a:avLst/>
          </a:prstGeom>
        </p:spPr>
        <p:txBody>
          <a:bodyPr wrap="square">
            <a:spAutoFit/>
          </a:bodyPr>
          <a:lstStyle/>
          <a:p>
            <a:r>
              <a:rPr lang="ja-JP" altLang="en-US" sz="2000" b="1" dirty="0"/>
              <a:t>（</a:t>
            </a:r>
            <a:r>
              <a:rPr lang="ja-JP" altLang="en-US" sz="2000" b="1" dirty="0" smtClean="0"/>
              <a:t>２５）</a:t>
            </a:r>
            <a:r>
              <a:rPr lang="ja-JP" altLang="en-US" sz="2000" b="1" dirty="0"/>
              <a:t>虐待の防止</a:t>
            </a:r>
            <a:r>
              <a:rPr lang="en-US" altLang="ja-JP" sz="2000" b="1" dirty="0"/>
              <a:t>【</a:t>
            </a:r>
            <a:r>
              <a:rPr lang="ja-JP" altLang="en-US" sz="2000" b="1" dirty="0"/>
              <a:t>第</a:t>
            </a:r>
            <a:r>
              <a:rPr lang="en-US" altLang="ja-JP" sz="2000" b="1" dirty="0"/>
              <a:t>38</a:t>
            </a:r>
            <a:r>
              <a:rPr lang="ja-JP" altLang="en-US" sz="2000" b="1" dirty="0"/>
              <a:t>条の</a:t>
            </a:r>
            <a:r>
              <a:rPr lang="en-US" altLang="ja-JP" sz="2000" b="1" dirty="0"/>
              <a:t>38</a:t>
            </a:r>
            <a:r>
              <a:rPr lang="ja-JP" altLang="en-US" sz="2000" b="1" dirty="0"/>
              <a:t>の</a:t>
            </a:r>
            <a:r>
              <a:rPr lang="en-US" altLang="ja-JP" sz="2000" b="1" dirty="0"/>
              <a:t>2】</a:t>
            </a:r>
          </a:p>
          <a:p>
            <a:pPr marL="442913"/>
            <a:r>
              <a:rPr lang="ja-JP" altLang="en-US" sz="2000" dirty="0" smtClean="0"/>
              <a:t>事</a:t>
            </a:r>
            <a:r>
              <a:rPr lang="ja-JP" altLang="en-US" sz="2000" dirty="0"/>
              <a:t>業者は、虐待の発生又はその再発を防止するため、次に掲げる必要な措置を講じなければならない</a:t>
            </a:r>
            <a:r>
              <a:rPr lang="ja-JP" altLang="en-US" sz="2000" dirty="0" smtClean="0"/>
              <a:t>。</a:t>
            </a:r>
            <a:endParaRPr lang="en-US" altLang="ja-JP" sz="2000" dirty="0" smtClean="0"/>
          </a:p>
          <a:p>
            <a:pPr marL="271463"/>
            <a:endParaRPr lang="en-US" altLang="ja-JP" sz="800" dirty="0" smtClean="0"/>
          </a:p>
          <a:p>
            <a:pPr marL="271463"/>
            <a:endParaRPr lang="en-US" altLang="ja-JP" sz="2000" dirty="0" smtClean="0"/>
          </a:p>
          <a:p>
            <a:pPr marL="271463"/>
            <a:endParaRPr lang="en-US" altLang="ja-JP" sz="2000" dirty="0"/>
          </a:p>
          <a:p>
            <a:pPr marL="271463"/>
            <a:endParaRPr lang="en-US" altLang="ja-JP" sz="900" dirty="0" smtClean="0"/>
          </a:p>
          <a:p>
            <a:pPr marL="442913" indent="-171450"/>
            <a:r>
              <a:rPr lang="ja-JP" altLang="en-US" sz="2000" dirty="0" smtClean="0"/>
              <a:t>① </a:t>
            </a:r>
            <a:r>
              <a:rPr lang="ja-JP" altLang="en-US" sz="2000" dirty="0"/>
              <a:t>虐待の防止のための対策を検討する</a:t>
            </a:r>
            <a:r>
              <a:rPr lang="ja-JP" altLang="en-US" sz="2000" dirty="0" smtClean="0"/>
              <a:t>委員会（テレビ電話装置等を活用して行うことができる）を定期的（年１回以上）に開催するとともに、その結果について、従業者に</a:t>
            </a:r>
            <a:r>
              <a:rPr lang="ja-JP" altLang="en-US" sz="2000" dirty="0"/>
              <a:t>周知徹底</a:t>
            </a:r>
            <a:r>
              <a:rPr lang="ja-JP" altLang="en-US" sz="2000" dirty="0" smtClean="0"/>
              <a:t>を図ること。</a:t>
            </a:r>
            <a:endParaRPr lang="en-US" altLang="ja-JP" sz="2000" dirty="0" smtClean="0"/>
          </a:p>
        </p:txBody>
      </p:sp>
      <p:sp>
        <p:nvSpPr>
          <p:cNvPr id="4" name="正方形/長方形 3"/>
          <p:cNvSpPr/>
          <p:nvPr/>
        </p:nvSpPr>
        <p:spPr>
          <a:xfrm>
            <a:off x="457199" y="2172354"/>
            <a:ext cx="11625263" cy="4637167"/>
          </a:xfrm>
          <a:prstGeom prst="rect">
            <a:avLst/>
          </a:prstGeom>
          <a:ln w="6350">
            <a:solidFill>
              <a:schemeClr val="tx1"/>
            </a:solidFill>
            <a:prstDash val="sysDot"/>
          </a:ln>
        </p:spPr>
        <p:txBody>
          <a:bodyPr wrap="square" bIns="0" anchor="ctr" anchorCtr="0">
            <a:spAutoFit/>
          </a:bodyPr>
          <a:lstStyle/>
          <a:p>
            <a:pPr marL="185738" indent="-185738">
              <a:lnSpc>
                <a:spcPts val="2200"/>
              </a:lnSpc>
            </a:pPr>
            <a:r>
              <a:rPr lang="en-US" altLang="ja-JP" sz="2000" dirty="0" smtClean="0"/>
              <a:t>※ </a:t>
            </a:r>
            <a:r>
              <a:rPr lang="ja-JP" altLang="en-US" sz="2000" dirty="0" smtClean="0"/>
              <a:t>虐待</a:t>
            </a:r>
            <a:r>
              <a:rPr lang="ja-JP" altLang="en-US" sz="2000" dirty="0"/>
              <a:t>等の発生の防止・早期発見に加え、虐待等が発生した場合はその再発を確実に防止するための対策を検討</a:t>
            </a:r>
            <a:r>
              <a:rPr lang="ja-JP" altLang="en-US" sz="2000" dirty="0" smtClean="0"/>
              <a:t>する。</a:t>
            </a:r>
            <a:endParaRPr lang="en-US" altLang="ja-JP" sz="2000" dirty="0" smtClean="0"/>
          </a:p>
          <a:p>
            <a:pPr marL="100013" indent="-100013">
              <a:lnSpc>
                <a:spcPts val="2200"/>
              </a:lnSpc>
            </a:pPr>
            <a:r>
              <a:rPr lang="en-US" altLang="ja-JP" sz="2000" dirty="0" smtClean="0"/>
              <a:t>※ </a:t>
            </a:r>
            <a:r>
              <a:rPr lang="ja-JP" altLang="en-US" sz="2000" dirty="0" smtClean="0"/>
              <a:t>管理者</a:t>
            </a:r>
            <a:r>
              <a:rPr lang="ja-JP" altLang="en-US" sz="2000" dirty="0"/>
              <a:t>を含む幅広い職種で構成するとともに</a:t>
            </a:r>
            <a:r>
              <a:rPr lang="ja-JP" altLang="en-US" sz="2000" dirty="0" smtClean="0"/>
              <a:t>、構成メンバーの責務</a:t>
            </a:r>
            <a:r>
              <a:rPr lang="ja-JP" altLang="en-US" sz="2000" dirty="0"/>
              <a:t>及び役割分担を明確に</a:t>
            </a:r>
            <a:r>
              <a:rPr lang="ja-JP" altLang="en-US" sz="2000" dirty="0" smtClean="0"/>
              <a:t>する。</a:t>
            </a:r>
            <a:endParaRPr lang="en-US" altLang="ja-JP" sz="2000" dirty="0"/>
          </a:p>
          <a:p>
            <a:pPr marL="100013" indent="-100013">
              <a:lnSpc>
                <a:spcPts val="2200"/>
              </a:lnSpc>
            </a:pPr>
            <a:r>
              <a:rPr lang="ja-JP" altLang="en-US" sz="2000" dirty="0"/>
              <a:t>　</a:t>
            </a:r>
            <a:r>
              <a:rPr lang="ja-JP" altLang="en-US" sz="2000" dirty="0" smtClean="0"/>
              <a:t>事業所外</a:t>
            </a:r>
            <a:r>
              <a:rPr lang="ja-JP" altLang="en-US" sz="2000" dirty="0"/>
              <a:t>の虐待防止の専門家を委員として積極的に活用することが望ましい</a:t>
            </a:r>
            <a:r>
              <a:rPr lang="ja-JP" altLang="en-US" sz="2000" dirty="0" smtClean="0"/>
              <a:t>。</a:t>
            </a:r>
            <a:endParaRPr lang="en-US" altLang="ja-JP" sz="2000" dirty="0" smtClean="0"/>
          </a:p>
          <a:p>
            <a:pPr marL="100013" indent="-100013">
              <a:lnSpc>
                <a:spcPts val="2200"/>
              </a:lnSpc>
            </a:pPr>
            <a:r>
              <a:rPr lang="en-US" altLang="ja-JP" sz="2000" dirty="0"/>
              <a:t>※ </a:t>
            </a:r>
            <a:r>
              <a:rPr lang="ja-JP" altLang="en-US" sz="2000" dirty="0"/>
              <a:t>虐待の事案については、虐待等に係る諸般の事情が、複雑かつ機微なものであることが想定されるため、その性質上、一概に従業者に共有されるべき情報であるとは限られず、個別の状況に応じて慎重に対応すること。</a:t>
            </a:r>
            <a:endParaRPr lang="en-US" altLang="ja-JP" sz="2000" dirty="0"/>
          </a:p>
          <a:p>
            <a:pPr marL="100013" indent="-100013"/>
            <a:endParaRPr lang="en-US" altLang="ja-JP" sz="500" dirty="0" smtClean="0"/>
          </a:p>
          <a:p>
            <a:pPr marL="100013" indent="-100013">
              <a:lnSpc>
                <a:spcPts val="2200"/>
              </a:lnSpc>
            </a:pPr>
            <a:r>
              <a:rPr lang="ja-JP" altLang="en-US" sz="2000" dirty="0" smtClean="0"/>
              <a:t>〇 虐待</a:t>
            </a:r>
            <a:r>
              <a:rPr lang="ja-JP" altLang="en-US" sz="2000" dirty="0"/>
              <a:t>防止検討委員会にて検討する具体的事項</a:t>
            </a:r>
          </a:p>
          <a:p>
            <a:pPr marL="263525" indent="-179388">
              <a:lnSpc>
                <a:spcPts val="2200"/>
              </a:lnSpc>
            </a:pPr>
            <a:r>
              <a:rPr lang="ja-JP" altLang="en-US" sz="2000" dirty="0" smtClean="0"/>
              <a:t>・虐待</a:t>
            </a:r>
            <a:r>
              <a:rPr lang="ja-JP" altLang="en-US" sz="2000" dirty="0"/>
              <a:t>防止検討委員会その他事業所内の組織に関すること</a:t>
            </a:r>
          </a:p>
          <a:p>
            <a:pPr marL="263525" indent="-179388">
              <a:lnSpc>
                <a:spcPts val="2200"/>
              </a:lnSpc>
            </a:pPr>
            <a:r>
              <a:rPr lang="ja-JP" altLang="en-US" sz="2000" dirty="0" smtClean="0"/>
              <a:t>・虐待</a:t>
            </a:r>
            <a:r>
              <a:rPr lang="ja-JP" altLang="en-US" sz="2000" dirty="0"/>
              <a:t>の防止のための指針の整備に関すること</a:t>
            </a:r>
            <a:endParaRPr lang="en-US" altLang="ja-JP" sz="2000" dirty="0"/>
          </a:p>
          <a:p>
            <a:pPr marL="263525" lvl="0" indent="-179388">
              <a:lnSpc>
                <a:spcPts val="2200"/>
              </a:lnSpc>
            </a:pPr>
            <a:r>
              <a:rPr lang="ja-JP" altLang="en-US" sz="2000" dirty="0" smtClean="0">
                <a:solidFill>
                  <a:prstClr val="black"/>
                </a:solidFill>
              </a:rPr>
              <a:t>・虐待</a:t>
            </a:r>
            <a:r>
              <a:rPr lang="ja-JP" altLang="en-US" sz="2000" dirty="0">
                <a:solidFill>
                  <a:prstClr val="black"/>
                </a:solidFill>
              </a:rPr>
              <a:t>の防止のための職員研修の内容に関すること</a:t>
            </a:r>
          </a:p>
          <a:p>
            <a:pPr marL="263525" lvl="0" indent="-179388">
              <a:lnSpc>
                <a:spcPts val="2200"/>
              </a:lnSpc>
            </a:pPr>
            <a:r>
              <a:rPr lang="ja-JP" altLang="en-US" sz="2000" dirty="0" smtClean="0">
                <a:solidFill>
                  <a:prstClr val="black"/>
                </a:solidFill>
              </a:rPr>
              <a:t>・虐待</a:t>
            </a:r>
            <a:r>
              <a:rPr lang="ja-JP" altLang="en-US" sz="2000" dirty="0">
                <a:solidFill>
                  <a:prstClr val="black"/>
                </a:solidFill>
              </a:rPr>
              <a:t>等について、従業者が相談・報告できる体制整備に関すること</a:t>
            </a:r>
          </a:p>
          <a:p>
            <a:pPr marL="263525" lvl="0" indent="-179388">
              <a:lnSpc>
                <a:spcPts val="2200"/>
              </a:lnSpc>
            </a:pPr>
            <a:r>
              <a:rPr lang="ja-JP" altLang="en-US" sz="2000" dirty="0" smtClean="0">
                <a:solidFill>
                  <a:prstClr val="black"/>
                </a:solidFill>
              </a:rPr>
              <a:t>・</a:t>
            </a:r>
            <a:r>
              <a:rPr lang="ja-JP" altLang="en-US" sz="2000" spc="-100" dirty="0" smtClean="0">
                <a:solidFill>
                  <a:prstClr val="black"/>
                </a:solidFill>
              </a:rPr>
              <a:t>従</a:t>
            </a:r>
            <a:r>
              <a:rPr lang="ja-JP" altLang="en-US" sz="2000" spc="-100" dirty="0">
                <a:solidFill>
                  <a:prstClr val="black"/>
                </a:solidFill>
              </a:rPr>
              <a:t>業者が虐待等を把握した場合に、市町村への通報が迅速かつ適切に行われるための方法に関する</a:t>
            </a:r>
            <a:r>
              <a:rPr lang="ja-JP" altLang="en-US" sz="2000" spc="-100" dirty="0" smtClean="0">
                <a:solidFill>
                  <a:prstClr val="black"/>
                </a:solidFill>
              </a:rPr>
              <a:t>こと</a:t>
            </a:r>
            <a:endParaRPr lang="en-US" altLang="ja-JP" sz="2000" spc="-100" dirty="0" smtClean="0">
              <a:solidFill>
                <a:prstClr val="black"/>
              </a:solidFill>
            </a:endParaRPr>
          </a:p>
          <a:p>
            <a:pPr marL="263525" lvl="0" indent="-179388">
              <a:lnSpc>
                <a:spcPts val="2200"/>
              </a:lnSpc>
            </a:pPr>
            <a:r>
              <a:rPr lang="ja-JP" altLang="en-US" sz="2000" dirty="0" smtClean="0">
                <a:solidFill>
                  <a:prstClr val="black"/>
                </a:solidFill>
              </a:rPr>
              <a:t>・虐待</a:t>
            </a:r>
            <a:r>
              <a:rPr lang="ja-JP" altLang="en-US" sz="2000" dirty="0">
                <a:solidFill>
                  <a:prstClr val="black"/>
                </a:solidFill>
              </a:rPr>
              <a:t>等が発生した場合、その発生原因等の分析から得られる再発の確実な防止策に関する</a:t>
            </a:r>
            <a:r>
              <a:rPr lang="ja-JP" altLang="en-US" sz="2000" dirty="0" smtClean="0">
                <a:solidFill>
                  <a:prstClr val="black"/>
                </a:solidFill>
              </a:rPr>
              <a:t>こと</a:t>
            </a:r>
            <a:endParaRPr lang="en-US" altLang="ja-JP" sz="2000" dirty="0" smtClean="0">
              <a:solidFill>
                <a:prstClr val="black"/>
              </a:solidFill>
            </a:endParaRPr>
          </a:p>
          <a:p>
            <a:pPr marL="263525" lvl="0" indent="-179388">
              <a:lnSpc>
                <a:spcPts val="2200"/>
              </a:lnSpc>
            </a:pPr>
            <a:r>
              <a:rPr lang="ja-JP" altLang="en-US" sz="2000" dirty="0" smtClean="0">
                <a:solidFill>
                  <a:prstClr val="black"/>
                </a:solidFill>
              </a:rPr>
              <a:t>・虐待</a:t>
            </a:r>
            <a:r>
              <a:rPr lang="ja-JP" altLang="en-US" sz="2000" dirty="0">
                <a:solidFill>
                  <a:prstClr val="black"/>
                </a:solidFill>
              </a:rPr>
              <a:t>の再発防止策を講じた際に、その効果についての評価に関すること</a:t>
            </a:r>
            <a:endParaRPr lang="ja-JP" altLang="en-US" sz="2000" dirty="0"/>
          </a:p>
          <a:p>
            <a:pPr marL="100013" indent="-100013">
              <a:lnSpc>
                <a:spcPts val="2200"/>
              </a:lnSpc>
            </a:pPr>
            <a:r>
              <a:rPr lang="en-US" altLang="ja-JP" sz="2000" dirty="0" smtClean="0"/>
              <a:t>※ </a:t>
            </a:r>
            <a:r>
              <a:rPr lang="ja-JP" altLang="en-US" sz="2000" dirty="0" smtClean="0"/>
              <a:t>そこ</a:t>
            </a:r>
            <a:r>
              <a:rPr lang="ja-JP" altLang="en-US" sz="2000" dirty="0"/>
              <a:t>で得た結果は従業者に周知徹底を図る</a:t>
            </a:r>
            <a:r>
              <a:rPr lang="ja-JP" altLang="en-US" sz="2000" dirty="0" smtClean="0"/>
              <a:t>こと。</a:t>
            </a:r>
            <a:endParaRPr lang="en-US" altLang="ja-JP" sz="2000" dirty="0"/>
          </a:p>
        </p:txBody>
      </p:sp>
      <p:sp>
        <p:nvSpPr>
          <p:cNvPr id="5" name="正方形/長方形 4"/>
          <p:cNvSpPr/>
          <p:nvPr/>
        </p:nvSpPr>
        <p:spPr>
          <a:xfrm>
            <a:off x="457200" y="706785"/>
            <a:ext cx="11625263" cy="707886"/>
          </a:xfrm>
          <a:prstGeom prst="rect">
            <a:avLst/>
          </a:prstGeom>
          <a:ln w="6350">
            <a:solidFill>
              <a:schemeClr val="tx1"/>
            </a:solidFill>
            <a:prstDash val="sysDot"/>
          </a:ln>
        </p:spPr>
        <p:txBody>
          <a:bodyPr wrap="square" anchor="ctr" anchorCtr="0">
            <a:spAutoFit/>
          </a:bodyPr>
          <a:lstStyle/>
          <a:p>
            <a:pPr marL="185738" lvl="0" indent="-185738"/>
            <a:r>
              <a:rPr lang="en-US" altLang="ja-JP" sz="2000" dirty="0">
                <a:solidFill>
                  <a:prstClr val="black"/>
                </a:solidFill>
              </a:rPr>
              <a:t>※ </a:t>
            </a:r>
            <a:r>
              <a:rPr lang="ja-JP" altLang="en-US" sz="2000" dirty="0">
                <a:solidFill>
                  <a:prstClr val="black"/>
                </a:solidFill>
              </a:rPr>
              <a:t>その実効性を高め、利用者の尊厳の保持・人格の尊重が達成されるよう、「未然防止」「早期発見」「虐待等への迅速かつ適切な対応」の観点から虐待の防止に関する措置を講じるものとする。</a:t>
            </a:r>
            <a:endParaRPr lang="en-US" altLang="ja-JP" sz="2000" dirty="0">
              <a:solidFill>
                <a:prstClr val="black"/>
              </a:solidFill>
            </a:endParaRPr>
          </a:p>
        </p:txBody>
      </p:sp>
    </p:spTree>
    <p:extLst>
      <p:ext uri="{BB962C8B-B14F-4D97-AF65-F5344CB8AC3E}">
        <p14:creationId xmlns:p14="http://schemas.microsoft.com/office/powerpoint/2010/main" val="1263409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8300" y="6378159"/>
            <a:ext cx="2743200" cy="365125"/>
          </a:xfrm>
        </p:spPr>
        <p:txBody>
          <a:bodyPr/>
          <a:lstStyle/>
          <a:p>
            <a:fld id="{41D9830F-53EB-46B6-9EC0-C4C68F82A889}" type="slidenum">
              <a:rPr kumimoji="1" lang="ja-JP" altLang="en-US" smtClean="0"/>
              <a:t>58</a:t>
            </a:fld>
            <a:endParaRPr kumimoji="1" lang="ja-JP" altLang="en-US" dirty="0"/>
          </a:p>
        </p:txBody>
      </p:sp>
      <p:sp>
        <p:nvSpPr>
          <p:cNvPr id="3" name="正方形/長方形 2"/>
          <p:cNvSpPr/>
          <p:nvPr/>
        </p:nvSpPr>
        <p:spPr>
          <a:xfrm>
            <a:off x="0" y="0"/>
            <a:ext cx="12192000" cy="6586418"/>
          </a:xfrm>
          <a:prstGeom prst="rect">
            <a:avLst/>
          </a:prstGeom>
        </p:spPr>
        <p:txBody>
          <a:bodyPr wrap="square">
            <a:spAutoFit/>
          </a:bodyPr>
          <a:lstStyle/>
          <a:p>
            <a:pPr marL="185738"/>
            <a:r>
              <a:rPr lang="ja-JP" altLang="en-US" sz="2000" dirty="0"/>
              <a:t>② </a:t>
            </a:r>
            <a:r>
              <a:rPr lang="ja-JP" altLang="en-US" sz="2000" dirty="0" smtClean="0"/>
              <a:t>虐待</a:t>
            </a:r>
            <a:r>
              <a:rPr lang="ja-JP" altLang="en-US" sz="2000" dirty="0"/>
              <a:t>の防止のための</a:t>
            </a:r>
            <a:r>
              <a:rPr lang="ja-JP" altLang="en-US" sz="2000" dirty="0" smtClean="0"/>
              <a:t>指針</a:t>
            </a:r>
            <a:r>
              <a:rPr lang="ja-JP" altLang="en-US" sz="2000" dirty="0"/>
              <a:t>を</a:t>
            </a:r>
            <a:r>
              <a:rPr lang="ja-JP" altLang="en-US" sz="2000" dirty="0" smtClean="0"/>
              <a:t>整備すること。</a:t>
            </a:r>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pPr marL="271463"/>
            <a:endParaRPr lang="ja-JP" altLang="en-US" sz="800" dirty="0"/>
          </a:p>
          <a:p>
            <a:pPr marL="185738"/>
            <a:r>
              <a:rPr lang="ja-JP" altLang="en-US" sz="2000" dirty="0" smtClean="0"/>
              <a:t>③ </a:t>
            </a:r>
            <a:r>
              <a:rPr lang="ja-JP" altLang="en-US" sz="2000" dirty="0"/>
              <a:t>虐待の防止のための従業者に対する</a:t>
            </a:r>
            <a:r>
              <a:rPr lang="ja-JP" altLang="en-US" sz="2000" dirty="0" smtClean="0"/>
              <a:t>研修を定期的（年１回以上）に実施すること。</a:t>
            </a:r>
            <a:endParaRPr lang="ja-JP" altLang="en-US" sz="2000" dirty="0"/>
          </a:p>
          <a:p>
            <a:pPr marL="539750" indent="-179388"/>
            <a:r>
              <a:rPr lang="ja-JP" altLang="en-US" sz="2000" dirty="0"/>
              <a:t>　　</a:t>
            </a:r>
            <a:endParaRPr lang="en-US" altLang="ja-JP" sz="2000" dirty="0"/>
          </a:p>
          <a:p>
            <a:pPr marL="539750" indent="-179388"/>
            <a:endParaRPr lang="en-US" altLang="ja-JP" sz="2000" dirty="0" smtClean="0"/>
          </a:p>
          <a:p>
            <a:pPr marL="539750" indent="-179388"/>
            <a:endParaRPr lang="en-US" altLang="ja-JP" sz="2000" dirty="0"/>
          </a:p>
          <a:p>
            <a:pPr marL="539750" indent="-179388"/>
            <a:endParaRPr lang="en-US" altLang="ja-JP" sz="2000" dirty="0" smtClean="0"/>
          </a:p>
          <a:p>
            <a:pPr marL="539750" indent="-179388"/>
            <a:endParaRPr lang="en-US" altLang="ja-JP" sz="2000" dirty="0"/>
          </a:p>
          <a:p>
            <a:pPr marL="185738" indent="3175"/>
            <a:endParaRPr lang="en-US" altLang="ja-JP" sz="2000" dirty="0" smtClean="0"/>
          </a:p>
          <a:p>
            <a:pPr marL="185738" indent="3175"/>
            <a:endParaRPr lang="en-US" altLang="ja-JP" sz="1600" dirty="0"/>
          </a:p>
          <a:p>
            <a:pPr marL="185738" indent="3175"/>
            <a:r>
              <a:rPr lang="ja-JP" altLang="en-US" sz="2000" dirty="0" smtClean="0"/>
              <a:t>④ 虐待の防止に関する措置を適切に実施するための担当者配置</a:t>
            </a:r>
          </a:p>
          <a:p>
            <a:pPr marL="539750" indent="-179388"/>
            <a:r>
              <a:rPr lang="ja-JP" altLang="en-US" sz="2000" dirty="0" smtClean="0"/>
              <a:t>　　　</a:t>
            </a:r>
            <a:endParaRPr lang="en-US" altLang="ja-JP" dirty="0"/>
          </a:p>
          <a:p>
            <a:endParaRPr lang="ja-JP" altLang="en-US" dirty="0"/>
          </a:p>
        </p:txBody>
      </p:sp>
      <p:sp>
        <p:nvSpPr>
          <p:cNvPr id="5" name="正方形/長方形 4"/>
          <p:cNvSpPr/>
          <p:nvPr/>
        </p:nvSpPr>
        <p:spPr>
          <a:xfrm>
            <a:off x="485776" y="361390"/>
            <a:ext cx="11515724" cy="2777683"/>
          </a:xfrm>
          <a:prstGeom prst="rect">
            <a:avLst/>
          </a:prstGeom>
          <a:ln w="6350">
            <a:solidFill>
              <a:schemeClr val="tx1"/>
            </a:solidFill>
            <a:prstDash val="sysDot"/>
          </a:ln>
        </p:spPr>
        <p:txBody>
          <a:bodyPr wrap="square" tIns="36000" bIns="0" anchor="ctr" anchorCtr="0">
            <a:spAutoFit/>
          </a:bodyPr>
          <a:lstStyle/>
          <a:p>
            <a:r>
              <a:rPr lang="ja-JP" altLang="en-US" sz="2000" dirty="0" smtClean="0"/>
              <a:t>〇 指針には、次のような項目を盛り込むこと。</a:t>
            </a:r>
            <a:endParaRPr lang="en-US" altLang="ja-JP" sz="2000" dirty="0" smtClean="0"/>
          </a:p>
          <a:p>
            <a:pPr marL="185738">
              <a:lnSpc>
                <a:spcPts val="2100"/>
              </a:lnSpc>
            </a:pPr>
            <a:r>
              <a:rPr lang="ja-JP" altLang="en-US" sz="2000" dirty="0" smtClean="0"/>
              <a:t>・事業所</a:t>
            </a:r>
            <a:r>
              <a:rPr lang="ja-JP" altLang="en-US" sz="2000" dirty="0"/>
              <a:t>における虐待の防止に関する基本的考え方</a:t>
            </a:r>
            <a:endParaRPr lang="en-US" altLang="ja-JP" sz="2000" dirty="0"/>
          </a:p>
          <a:p>
            <a:pPr marL="185738">
              <a:lnSpc>
                <a:spcPts val="2100"/>
              </a:lnSpc>
            </a:pPr>
            <a:r>
              <a:rPr lang="ja-JP" altLang="en-US" sz="2000" dirty="0" smtClean="0"/>
              <a:t>・虐待</a:t>
            </a:r>
            <a:r>
              <a:rPr lang="ja-JP" altLang="en-US" sz="2000" dirty="0"/>
              <a:t>防止検討委員会その他事業所内の組織に関する事項</a:t>
            </a:r>
            <a:endParaRPr lang="en-US" altLang="ja-JP" sz="2000" dirty="0"/>
          </a:p>
          <a:p>
            <a:pPr marL="185738">
              <a:lnSpc>
                <a:spcPts val="2100"/>
              </a:lnSpc>
            </a:pPr>
            <a:r>
              <a:rPr lang="ja-JP" altLang="en-US" sz="2000" dirty="0" smtClean="0"/>
              <a:t>・虐待</a:t>
            </a:r>
            <a:r>
              <a:rPr lang="ja-JP" altLang="en-US" sz="2000" dirty="0"/>
              <a:t>の防止のための職員研修に関する基本方針</a:t>
            </a:r>
            <a:endParaRPr lang="en-US" altLang="ja-JP" sz="2000" dirty="0"/>
          </a:p>
          <a:p>
            <a:pPr marL="185738">
              <a:lnSpc>
                <a:spcPts val="2100"/>
              </a:lnSpc>
            </a:pPr>
            <a:r>
              <a:rPr lang="ja-JP" altLang="en-US" sz="2000" dirty="0" smtClean="0"/>
              <a:t>・虐待</a:t>
            </a:r>
            <a:r>
              <a:rPr lang="ja-JP" altLang="en-US" sz="2000" dirty="0"/>
              <a:t>等が発生した場合の対応方法に関する基本方針</a:t>
            </a:r>
            <a:endParaRPr lang="en-US" altLang="ja-JP" sz="2000" dirty="0"/>
          </a:p>
          <a:p>
            <a:pPr marL="185738">
              <a:lnSpc>
                <a:spcPts val="2100"/>
              </a:lnSpc>
            </a:pPr>
            <a:r>
              <a:rPr lang="ja-JP" altLang="en-US" sz="2000" dirty="0" smtClean="0"/>
              <a:t>・虐待</a:t>
            </a:r>
            <a:r>
              <a:rPr lang="ja-JP" altLang="en-US" sz="2000" dirty="0"/>
              <a:t>等が発生した場合の相談・報告体制に関する事項</a:t>
            </a:r>
            <a:endParaRPr lang="en-US" altLang="ja-JP" sz="2000" dirty="0"/>
          </a:p>
          <a:p>
            <a:pPr marL="185738">
              <a:lnSpc>
                <a:spcPts val="2100"/>
              </a:lnSpc>
            </a:pPr>
            <a:r>
              <a:rPr lang="ja-JP" altLang="en-US" sz="2000" dirty="0" smtClean="0"/>
              <a:t>・成年</a:t>
            </a:r>
            <a:r>
              <a:rPr lang="ja-JP" altLang="en-US" sz="2000" dirty="0"/>
              <a:t>後見制度の利用支援に関する事項</a:t>
            </a:r>
            <a:endParaRPr lang="en-US" altLang="ja-JP" sz="2000" dirty="0"/>
          </a:p>
          <a:p>
            <a:pPr marL="185738">
              <a:lnSpc>
                <a:spcPts val="2100"/>
              </a:lnSpc>
            </a:pPr>
            <a:r>
              <a:rPr lang="ja-JP" altLang="en-US" sz="2000" dirty="0" smtClean="0"/>
              <a:t>・</a:t>
            </a:r>
            <a:r>
              <a:rPr lang="en-US" altLang="ja-JP" sz="2000" dirty="0" smtClean="0"/>
              <a:t> </a:t>
            </a:r>
            <a:r>
              <a:rPr lang="ja-JP" altLang="en-US" sz="2000" dirty="0"/>
              <a:t>虐待等に係る苦情解決方法に関する事項</a:t>
            </a:r>
            <a:endParaRPr lang="en-US" altLang="ja-JP" sz="2000" dirty="0"/>
          </a:p>
          <a:p>
            <a:pPr marL="185738">
              <a:lnSpc>
                <a:spcPts val="2100"/>
              </a:lnSpc>
            </a:pPr>
            <a:r>
              <a:rPr lang="ja-JP" altLang="en-US" sz="2000" dirty="0" smtClean="0"/>
              <a:t>・利用者</a:t>
            </a:r>
            <a:r>
              <a:rPr lang="ja-JP" altLang="en-US" sz="2000" dirty="0"/>
              <a:t>等に対する当該指針の閲覧に関する事項</a:t>
            </a:r>
            <a:endParaRPr lang="en-US" altLang="ja-JP" sz="2000" dirty="0"/>
          </a:p>
          <a:p>
            <a:pPr marL="185738">
              <a:lnSpc>
                <a:spcPts val="2100"/>
              </a:lnSpc>
            </a:pPr>
            <a:r>
              <a:rPr lang="ja-JP" altLang="en-US" sz="2000" dirty="0" smtClean="0"/>
              <a:t>・その他</a:t>
            </a:r>
            <a:r>
              <a:rPr lang="ja-JP" altLang="en-US" sz="2000" dirty="0"/>
              <a:t>虐待の防止の推進のために必要な事項</a:t>
            </a:r>
            <a:endParaRPr lang="en-US" altLang="ja-JP" sz="2000" dirty="0"/>
          </a:p>
        </p:txBody>
      </p:sp>
      <p:sp>
        <p:nvSpPr>
          <p:cNvPr id="6" name="正方形/長方形 5"/>
          <p:cNvSpPr/>
          <p:nvPr/>
        </p:nvSpPr>
        <p:spPr>
          <a:xfrm>
            <a:off x="485774" y="3472170"/>
            <a:ext cx="11515726" cy="2011251"/>
          </a:xfrm>
          <a:prstGeom prst="rect">
            <a:avLst/>
          </a:prstGeom>
          <a:ln w="6350">
            <a:solidFill>
              <a:schemeClr val="tx1"/>
            </a:solidFill>
            <a:prstDash val="sysDot"/>
          </a:ln>
        </p:spPr>
        <p:txBody>
          <a:bodyPr wrap="square" tIns="36000" bIns="0" anchor="ctr" anchorCtr="0">
            <a:spAutoFit/>
          </a:bodyPr>
          <a:lstStyle/>
          <a:p>
            <a:pPr marL="185738" indent="-185738">
              <a:lnSpc>
                <a:spcPts val="2200"/>
              </a:lnSpc>
            </a:pPr>
            <a:r>
              <a:rPr lang="en-US" altLang="ja-JP" sz="2000" dirty="0" smtClean="0"/>
              <a:t>※ </a:t>
            </a:r>
            <a:r>
              <a:rPr lang="ja-JP" altLang="en-US" sz="2000" dirty="0" smtClean="0"/>
              <a:t>研修</a:t>
            </a:r>
            <a:r>
              <a:rPr lang="ja-JP" altLang="en-US" sz="2000" dirty="0"/>
              <a:t>の</a:t>
            </a:r>
            <a:r>
              <a:rPr lang="ja-JP" altLang="en-US" sz="2000" dirty="0" smtClean="0"/>
              <a:t>内容は</a:t>
            </a:r>
            <a:r>
              <a:rPr lang="ja-JP" altLang="en-US" sz="2000" dirty="0"/>
              <a:t>、虐待等の防止に関する基礎的内容等の適切な知識を普及・啓発するものであるとともに、当該事業所における指針に基づき、虐待の防止の徹底を行うものとする</a:t>
            </a:r>
            <a:r>
              <a:rPr lang="ja-JP" altLang="en-US" sz="2000" dirty="0" smtClean="0"/>
              <a:t>。</a:t>
            </a:r>
            <a:endParaRPr lang="en-US" altLang="ja-JP" sz="2000" dirty="0" smtClean="0"/>
          </a:p>
          <a:p>
            <a:pPr marL="185738" indent="-185738">
              <a:lnSpc>
                <a:spcPts val="2200"/>
              </a:lnSpc>
            </a:pPr>
            <a:r>
              <a:rPr lang="en-US" altLang="ja-JP" sz="2000" dirty="0" smtClean="0"/>
              <a:t>※ </a:t>
            </a:r>
            <a:r>
              <a:rPr lang="ja-JP" altLang="en-US" sz="2000" dirty="0" smtClean="0"/>
              <a:t>職員</a:t>
            </a:r>
            <a:r>
              <a:rPr lang="ja-JP" altLang="en-US" sz="2000" dirty="0"/>
              <a:t>教育を組織的に徹底させていくためには、当該事業者が指針に基づいた研修プログラムを作成し、定期的な</a:t>
            </a:r>
            <a:r>
              <a:rPr lang="ja-JP" altLang="en-US" sz="2000" dirty="0" smtClean="0"/>
              <a:t>研修を</a:t>
            </a:r>
            <a:r>
              <a:rPr lang="ja-JP" altLang="en-US" sz="2000" dirty="0"/>
              <a:t>実施するとともに、新規採用時には必ず虐待の防止のための研修を実施する</a:t>
            </a:r>
            <a:r>
              <a:rPr lang="ja-JP" altLang="en-US" sz="2000" dirty="0" smtClean="0"/>
              <a:t>こと。</a:t>
            </a:r>
            <a:endParaRPr lang="en-US" altLang="ja-JP" sz="2000" dirty="0" smtClean="0"/>
          </a:p>
          <a:p>
            <a:pPr marL="185738" indent="-185738">
              <a:lnSpc>
                <a:spcPts val="2200"/>
              </a:lnSpc>
            </a:pPr>
            <a:r>
              <a:rPr lang="en-US" altLang="ja-JP" sz="2000" dirty="0" smtClean="0"/>
              <a:t>※ </a:t>
            </a:r>
            <a:r>
              <a:rPr lang="ja-JP" altLang="en-US" sz="2000" dirty="0" smtClean="0"/>
              <a:t>研修</a:t>
            </a:r>
            <a:r>
              <a:rPr lang="ja-JP" altLang="en-US" sz="2000" dirty="0"/>
              <a:t>の実施内容に</a:t>
            </a:r>
            <a:r>
              <a:rPr lang="ja-JP" altLang="en-US" sz="2000" dirty="0" smtClean="0"/>
              <a:t>ついて記録</a:t>
            </a:r>
            <a:r>
              <a:rPr lang="ja-JP" altLang="en-US" sz="2000" dirty="0"/>
              <a:t>する</a:t>
            </a:r>
            <a:r>
              <a:rPr lang="ja-JP" altLang="en-US" sz="2000" dirty="0" smtClean="0"/>
              <a:t>こと。</a:t>
            </a:r>
            <a:endParaRPr lang="en-US" altLang="ja-JP" sz="2000" dirty="0" smtClean="0"/>
          </a:p>
          <a:p>
            <a:pPr marL="185738" indent="-185738">
              <a:lnSpc>
                <a:spcPts val="2200"/>
              </a:lnSpc>
            </a:pPr>
            <a:r>
              <a:rPr lang="en-US" altLang="ja-JP" sz="2000" dirty="0" smtClean="0"/>
              <a:t>※ </a:t>
            </a:r>
            <a:r>
              <a:rPr lang="ja-JP" altLang="en-US" sz="2000" dirty="0" smtClean="0"/>
              <a:t>研修</a:t>
            </a:r>
            <a:r>
              <a:rPr lang="ja-JP" altLang="en-US" sz="2000" dirty="0"/>
              <a:t>の実施は、事業所内での研修で差し支えない。</a:t>
            </a:r>
            <a:endParaRPr lang="en-US" altLang="ja-JP" sz="2000" dirty="0"/>
          </a:p>
        </p:txBody>
      </p:sp>
      <p:sp>
        <p:nvSpPr>
          <p:cNvPr id="7" name="正方形/長方形 6"/>
          <p:cNvSpPr/>
          <p:nvPr/>
        </p:nvSpPr>
        <p:spPr>
          <a:xfrm>
            <a:off x="485774" y="5953558"/>
            <a:ext cx="11515726" cy="849203"/>
          </a:xfrm>
          <a:prstGeom prst="rect">
            <a:avLst/>
          </a:prstGeom>
          <a:ln w="6350">
            <a:solidFill>
              <a:schemeClr val="tx1"/>
            </a:solidFill>
            <a:prstDash val="sysDot"/>
          </a:ln>
        </p:spPr>
        <p:txBody>
          <a:bodyPr wrap="square" tIns="36000" bIns="0" anchor="ctr" anchorCtr="0">
            <a:spAutoFit/>
          </a:bodyPr>
          <a:lstStyle/>
          <a:p>
            <a:pPr marL="185738" indent="-179388">
              <a:lnSpc>
                <a:spcPts val="2100"/>
              </a:lnSpc>
            </a:pPr>
            <a:r>
              <a:rPr lang="en-US" altLang="ja-JP" sz="2000" dirty="0" smtClean="0"/>
              <a:t>※ </a:t>
            </a:r>
            <a:r>
              <a:rPr lang="ja-JP" altLang="en-US" sz="2000" dirty="0" smtClean="0"/>
              <a:t>事業所</a:t>
            </a:r>
            <a:r>
              <a:rPr lang="ja-JP" altLang="en-US" sz="2000" dirty="0"/>
              <a:t>における虐待を防止するための体制</a:t>
            </a:r>
            <a:r>
              <a:rPr lang="ja-JP" altLang="en-US" sz="2000" dirty="0" smtClean="0"/>
              <a:t>として</a:t>
            </a:r>
            <a:r>
              <a:rPr lang="ja-JP" altLang="en-US" sz="2000" dirty="0"/>
              <a:t>、上記①</a:t>
            </a:r>
            <a:r>
              <a:rPr lang="ja-JP" altLang="en-US" sz="2000" dirty="0" smtClean="0"/>
              <a:t>～③まで</a:t>
            </a:r>
            <a:r>
              <a:rPr lang="ja-JP" altLang="en-US" sz="2000" dirty="0"/>
              <a:t>に掲げる措置を適切に実施する</a:t>
            </a:r>
            <a:r>
              <a:rPr lang="ja-JP" altLang="en-US" sz="2000" dirty="0" smtClean="0"/>
              <a:t>ための</a:t>
            </a:r>
            <a:r>
              <a:rPr lang="ja-JP" altLang="en-US" sz="2000" dirty="0"/>
              <a:t>担当者を置く</a:t>
            </a:r>
            <a:r>
              <a:rPr lang="ja-JP" altLang="en-US" sz="2000" dirty="0" smtClean="0"/>
              <a:t>こと。</a:t>
            </a:r>
            <a:endParaRPr lang="en-US" altLang="ja-JP" sz="2000" dirty="0" smtClean="0"/>
          </a:p>
          <a:p>
            <a:pPr marL="185738" indent="6350">
              <a:lnSpc>
                <a:spcPts val="2100"/>
              </a:lnSpc>
            </a:pPr>
            <a:r>
              <a:rPr lang="ja-JP" altLang="en-US" sz="2000" smtClean="0"/>
              <a:t>当該</a:t>
            </a:r>
            <a:r>
              <a:rPr lang="ja-JP" altLang="en-US" sz="2000" dirty="0"/>
              <a:t>担当者としては、虐待防止検討委員会の責任者と同一の従業者が務めることが望ましい。</a:t>
            </a:r>
          </a:p>
        </p:txBody>
      </p:sp>
    </p:spTree>
    <p:extLst>
      <p:ext uri="{BB962C8B-B14F-4D97-AF65-F5344CB8AC3E}">
        <p14:creationId xmlns:p14="http://schemas.microsoft.com/office/powerpoint/2010/main" val="2686023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63075" y="6362700"/>
            <a:ext cx="2743200" cy="365125"/>
          </a:xfrm>
        </p:spPr>
        <p:txBody>
          <a:bodyPr/>
          <a:lstStyle/>
          <a:p>
            <a:fld id="{41D9830F-53EB-46B6-9EC0-C4C68F82A889}" type="slidenum">
              <a:rPr kumimoji="1" lang="ja-JP" altLang="en-US" smtClean="0"/>
              <a:t>59</a:t>
            </a:fld>
            <a:endParaRPr kumimoji="1" lang="ja-JP" altLang="en-US"/>
          </a:p>
        </p:txBody>
      </p:sp>
      <p:sp>
        <p:nvSpPr>
          <p:cNvPr id="3" name="テキスト ボックス 2"/>
          <p:cNvSpPr txBox="1"/>
          <p:nvPr/>
        </p:nvSpPr>
        <p:spPr>
          <a:xfrm>
            <a:off x="0" y="0"/>
            <a:ext cx="12192000" cy="3662541"/>
          </a:xfrm>
          <a:prstGeom prst="rect">
            <a:avLst/>
          </a:prstGeom>
          <a:noFill/>
        </p:spPr>
        <p:txBody>
          <a:bodyPr wrap="square" rtlCol="0">
            <a:spAutoFit/>
          </a:bodyPr>
          <a:lstStyle/>
          <a:p>
            <a:pPr>
              <a:tabLst>
                <a:tab pos="720725" algn="l"/>
              </a:tabLst>
            </a:pPr>
            <a:r>
              <a:rPr lang="ja-JP" altLang="en-US" sz="2000" b="1" dirty="0" smtClean="0"/>
              <a:t>（２６）居住</a:t>
            </a:r>
            <a:r>
              <a:rPr lang="ja-JP" altLang="en-US" sz="2000" b="1" dirty="0"/>
              <a:t>機能を担う併設施設等への入居</a:t>
            </a:r>
            <a:r>
              <a:rPr lang="en-US" altLang="ja-JP" sz="2000" b="1" dirty="0" smtClean="0"/>
              <a:t>【</a:t>
            </a:r>
            <a:r>
              <a:rPr lang="ja-JP" altLang="en-US" sz="2000" b="1" dirty="0" smtClean="0"/>
              <a:t>第</a:t>
            </a:r>
            <a:r>
              <a:rPr lang="en-US" altLang="ja-JP" sz="2000" b="1" dirty="0" smtClean="0"/>
              <a:t>86</a:t>
            </a:r>
            <a:r>
              <a:rPr lang="ja-JP" altLang="en-US" sz="2000" b="1" dirty="0" smtClean="0"/>
              <a:t>条</a:t>
            </a:r>
            <a:r>
              <a:rPr lang="en-US" altLang="ja-JP" sz="2000" b="1" dirty="0" smtClean="0"/>
              <a:t>】</a:t>
            </a:r>
            <a:endParaRPr lang="en-US" altLang="ja-JP" sz="2000" b="1" dirty="0"/>
          </a:p>
          <a:p>
            <a:pPr marL="357188" indent="182563">
              <a:tabLst>
                <a:tab pos="720725" algn="l"/>
              </a:tabLst>
            </a:pPr>
            <a:r>
              <a:rPr lang="ja-JP" altLang="en-US" sz="2000" dirty="0" smtClean="0"/>
              <a:t>事</a:t>
            </a:r>
            <a:r>
              <a:rPr lang="ja-JP" altLang="en-US" sz="2000" dirty="0"/>
              <a:t>業者は、可能な限り、利用者がその居宅において生活を継続できるよう支援することを前提としつつ、利用者</a:t>
            </a:r>
            <a:r>
              <a:rPr lang="ja-JP" altLang="en-US" sz="2000" dirty="0" smtClean="0"/>
              <a:t>が、指定</a:t>
            </a:r>
            <a:r>
              <a:rPr lang="ja-JP" altLang="en-US" sz="2000" dirty="0"/>
              <a:t>認知症対応型共同生活介護事業所、指定地域密着型特定施設、指定地域密着型介護老人福祉施設、指定介護老人福祉施設、介護老人保健施設又は介護医療院</a:t>
            </a:r>
            <a:r>
              <a:rPr lang="ja-JP" altLang="en-US" sz="2000" dirty="0" smtClean="0"/>
              <a:t>その他</a:t>
            </a:r>
            <a:r>
              <a:rPr lang="ja-JP" altLang="en-US" sz="2000" dirty="0"/>
              <a:t>の施設へ入所等を希望した場合は、円滑にそれらの施設へ入所等が行えるよう、必要な措置を講ずるよう</a:t>
            </a:r>
            <a:r>
              <a:rPr lang="ja-JP" altLang="en-US" sz="2000" dirty="0" smtClean="0"/>
              <a:t>努めること。</a:t>
            </a:r>
            <a:endParaRPr lang="en-US" altLang="ja-JP" sz="2000" dirty="0" smtClean="0"/>
          </a:p>
          <a:p>
            <a:pPr marL="442913" indent="180975"/>
            <a:endParaRPr lang="en-US" altLang="ja-JP" sz="1200" dirty="0"/>
          </a:p>
          <a:p>
            <a:r>
              <a:rPr lang="ja-JP" altLang="en-US" sz="2000" b="1" dirty="0" smtClean="0"/>
              <a:t>（２７）利用者の安全・サービスの質</a:t>
            </a:r>
            <a:r>
              <a:rPr lang="ja-JP" altLang="en-US" sz="2000" b="1" dirty="0"/>
              <a:t>の確保</a:t>
            </a:r>
            <a:r>
              <a:rPr lang="ja-JP" altLang="en-US" sz="2000" b="1" dirty="0" smtClean="0"/>
              <a:t>・職員の負担</a:t>
            </a:r>
            <a:r>
              <a:rPr lang="ja-JP" altLang="en-US" sz="2000" b="1" dirty="0"/>
              <a:t>軽減委員会</a:t>
            </a:r>
            <a:r>
              <a:rPr lang="ja-JP" altLang="en-US" sz="2000" b="1" dirty="0" smtClean="0"/>
              <a:t>設置</a:t>
            </a:r>
            <a:r>
              <a:rPr lang="en-US" altLang="ja-JP" sz="2000" b="1" dirty="0" smtClean="0"/>
              <a:t>【</a:t>
            </a:r>
            <a:r>
              <a:rPr lang="ja-JP" altLang="en-US" sz="2000" b="1" dirty="0" smtClean="0"/>
              <a:t>第</a:t>
            </a:r>
            <a:r>
              <a:rPr lang="en-US" altLang="ja-JP" sz="2000" b="1" dirty="0" smtClean="0"/>
              <a:t>86</a:t>
            </a:r>
            <a:r>
              <a:rPr lang="ja-JP" altLang="en-US" sz="2000" b="1" dirty="0" smtClean="0"/>
              <a:t>条の</a:t>
            </a:r>
            <a:r>
              <a:rPr lang="en-US" altLang="ja-JP" sz="2000" b="1" dirty="0" smtClean="0"/>
              <a:t>2】</a:t>
            </a:r>
          </a:p>
          <a:p>
            <a:r>
              <a:rPr lang="ja-JP" altLang="en-US" sz="2000" b="1" dirty="0" smtClean="0"/>
              <a:t>　</a:t>
            </a:r>
            <a:r>
              <a:rPr lang="en-US" altLang="ja-JP" sz="2000" dirty="0" smtClean="0"/>
              <a:t>※</a:t>
            </a:r>
            <a:r>
              <a:rPr lang="ja-JP" altLang="en-US" sz="2000" dirty="0" smtClean="0"/>
              <a:t>令和</a:t>
            </a:r>
            <a:r>
              <a:rPr lang="en-US" altLang="ja-JP" sz="2000" dirty="0" smtClean="0"/>
              <a:t>9</a:t>
            </a:r>
            <a:r>
              <a:rPr lang="ja-JP" altLang="en-US" sz="2000" dirty="0" smtClean="0"/>
              <a:t>年</a:t>
            </a:r>
            <a:r>
              <a:rPr lang="en-US" altLang="ja-JP" sz="2000" dirty="0" smtClean="0"/>
              <a:t>3</a:t>
            </a:r>
            <a:r>
              <a:rPr lang="ja-JP" altLang="en-US" sz="2000" dirty="0" smtClean="0"/>
              <a:t>月</a:t>
            </a:r>
            <a:r>
              <a:rPr lang="en-US" altLang="ja-JP" sz="2000" dirty="0" smtClean="0"/>
              <a:t>31</a:t>
            </a:r>
            <a:r>
              <a:rPr lang="ja-JP" altLang="en-US" sz="2000" dirty="0" smtClean="0"/>
              <a:t>日までは</a:t>
            </a:r>
            <a:r>
              <a:rPr lang="ja-JP" altLang="en-US" sz="2000" dirty="0"/>
              <a:t>、努力義務。</a:t>
            </a:r>
          </a:p>
          <a:p>
            <a:pPr marL="357188" indent="185738"/>
            <a:r>
              <a:rPr lang="ja-JP" altLang="en-US" sz="2000" dirty="0" smtClean="0"/>
              <a:t>事</a:t>
            </a:r>
            <a:r>
              <a:rPr lang="ja-JP" altLang="en-US" sz="2000" dirty="0"/>
              <a:t>業者は、</a:t>
            </a:r>
            <a:r>
              <a:rPr lang="ja-JP" altLang="en-US" sz="2000" dirty="0" smtClean="0"/>
              <a:t>当該事業所</a:t>
            </a:r>
            <a:r>
              <a:rPr lang="ja-JP" altLang="en-US" sz="2000" dirty="0"/>
              <a:t>における業務の効率化、介護サービスの質の向上その他の</a:t>
            </a:r>
            <a:r>
              <a:rPr lang="ja-JP" altLang="en-US" sz="2000" dirty="0" smtClean="0"/>
              <a:t>生産性の</a:t>
            </a:r>
            <a:r>
              <a:rPr lang="ja-JP" altLang="en-US" sz="2000" dirty="0"/>
              <a:t>向上に資する取組の促進を図るため、</a:t>
            </a:r>
            <a:r>
              <a:rPr lang="ja-JP" altLang="en-US" sz="2000" dirty="0" smtClean="0"/>
              <a:t>当該事業所</a:t>
            </a:r>
            <a:r>
              <a:rPr lang="ja-JP" altLang="en-US" sz="2000" dirty="0"/>
              <a:t>における利用者の安全並びに介護サービスの質の確保及び職員の</a:t>
            </a:r>
            <a:r>
              <a:rPr lang="ja-JP" altLang="en-US" sz="2000" dirty="0" smtClean="0"/>
              <a:t>負担</a:t>
            </a:r>
            <a:r>
              <a:rPr lang="ja-JP" altLang="en-US" sz="2000" dirty="0"/>
              <a:t>軽減に資する方策を検討するための</a:t>
            </a:r>
            <a:r>
              <a:rPr lang="ja-JP" altLang="en-US" sz="2000" dirty="0" smtClean="0"/>
              <a:t>委員会</a:t>
            </a:r>
            <a:r>
              <a:rPr lang="ja-JP" altLang="en-US" sz="2000" dirty="0"/>
              <a:t>を定期的に開催しなければならない。</a:t>
            </a:r>
          </a:p>
          <a:p>
            <a:pPr marL="357188" indent="185738"/>
            <a:endParaRPr kumimoji="1" lang="ja-JP" altLang="en-US" sz="2000" b="1" dirty="0"/>
          </a:p>
        </p:txBody>
      </p:sp>
      <p:sp>
        <p:nvSpPr>
          <p:cNvPr id="4" name="正方形/長方形 3"/>
          <p:cNvSpPr/>
          <p:nvPr/>
        </p:nvSpPr>
        <p:spPr>
          <a:xfrm>
            <a:off x="364331" y="3320690"/>
            <a:ext cx="11827669" cy="3537310"/>
          </a:xfrm>
          <a:prstGeom prst="rect">
            <a:avLst/>
          </a:prstGeom>
          <a:ln w="6350">
            <a:solidFill>
              <a:schemeClr val="tx1"/>
            </a:solidFill>
            <a:prstDash val="sysDot"/>
          </a:ln>
        </p:spPr>
        <p:txBody>
          <a:bodyPr wrap="square" tIns="36000" bIns="0" anchor="ctr" anchorCtr="0">
            <a:spAutoFit/>
          </a:bodyPr>
          <a:lstStyle/>
          <a:p>
            <a:pPr marL="185738" indent="-185738">
              <a:lnSpc>
                <a:spcPts val="2100"/>
              </a:lnSpc>
            </a:pPr>
            <a:r>
              <a:rPr lang="ja-JP" altLang="en-US" sz="2000" dirty="0"/>
              <a:t>・</a:t>
            </a:r>
            <a:r>
              <a:rPr lang="en-US" altLang="ja-JP" sz="2000" dirty="0" smtClean="0"/>
              <a:t> </a:t>
            </a:r>
            <a:r>
              <a:rPr lang="ja-JP" altLang="en-US" sz="2000" dirty="0" smtClean="0"/>
              <a:t>生産性</a:t>
            </a:r>
            <a:r>
              <a:rPr lang="ja-JP" altLang="en-US" sz="2000" dirty="0"/>
              <a:t>向上の取組を促進する観点から、管理者やケア等を行う職種を含む幅広い職種により構成することが望ましく、各事業所の状況に応じ、必要な構成メンバーを検討すること。なお、生産性向上の取組に関する外部の専門家を活用することも差し支えない</a:t>
            </a:r>
          </a:p>
          <a:p>
            <a:pPr marL="185738" indent="-185738">
              <a:lnSpc>
                <a:spcPts val="2100"/>
              </a:lnSpc>
            </a:pPr>
            <a:r>
              <a:rPr lang="ja-JP" altLang="en-US" sz="2000" dirty="0" smtClean="0"/>
              <a:t>・</a:t>
            </a:r>
            <a:r>
              <a:rPr lang="en-US" altLang="ja-JP" sz="2000" dirty="0" smtClean="0"/>
              <a:t> </a:t>
            </a:r>
            <a:r>
              <a:rPr lang="ja-JP" altLang="en-US" sz="2000" dirty="0" smtClean="0"/>
              <a:t>定期的</a:t>
            </a:r>
            <a:r>
              <a:rPr lang="ja-JP" altLang="en-US" sz="2000" dirty="0"/>
              <a:t>に開催することが</a:t>
            </a:r>
            <a:r>
              <a:rPr lang="ja-JP" altLang="en-US" sz="2000" dirty="0" smtClean="0"/>
              <a:t>必要。開催頻度は</a:t>
            </a:r>
            <a:r>
              <a:rPr lang="ja-JP" altLang="en-US" sz="2000" dirty="0"/>
              <a:t>、本委員会の開催が形骸化することがないよう留意した上で、各事業所の状況を踏まえ、適切な開催頻度を決めることが望ましい</a:t>
            </a:r>
            <a:r>
              <a:rPr lang="ja-JP" altLang="en-US" sz="2000" dirty="0" smtClean="0"/>
              <a:t>。</a:t>
            </a:r>
            <a:endParaRPr lang="en-US" altLang="ja-JP" sz="2000" dirty="0" smtClean="0"/>
          </a:p>
          <a:p>
            <a:pPr marL="185738" indent="-185738">
              <a:lnSpc>
                <a:spcPts val="2100"/>
              </a:lnSpc>
            </a:pPr>
            <a:r>
              <a:rPr lang="en-US" altLang="ja-JP" sz="2000" dirty="0" smtClean="0"/>
              <a:t>※ </a:t>
            </a:r>
            <a:r>
              <a:rPr lang="ja-JP" altLang="en-US" sz="2000" dirty="0" smtClean="0"/>
              <a:t>厚生労働省「介護サービス事業における生産性向上に資するガイドライン」等を参考に取組をすすめることが望ましい。</a:t>
            </a:r>
            <a:endParaRPr lang="en-US" altLang="ja-JP" sz="2000" dirty="0" smtClean="0"/>
          </a:p>
          <a:p>
            <a:pPr marL="442913" indent="-185738">
              <a:lnSpc>
                <a:spcPts val="2100"/>
              </a:lnSpc>
            </a:pPr>
            <a:r>
              <a:rPr lang="ja-JP" altLang="en-US" sz="2000" dirty="0" smtClean="0"/>
              <a:t>厚生労働省</a:t>
            </a:r>
            <a:r>
              <a:rPr lang="ja-JP" altLang="en-US" sz="2000" dirty="0"/>
              <a:t>ホームページ「介護分野の生産性向上　～お知らせ～」</a:t>
            </a:r>
            <a:r>
              <a:rPr lang="en-US" altLang="ja-JP" sz="2000" dirty="0" smtClean="0">
                <a:hlinkClick r:id="rId2"/>
              </a:rPr>
              <a:t>https</a:t>
            </a:r>
            <a:r>
              <a:rPr lang="en-US" altLang="ja-JP" sz="2000" dirty="0">
                <a:hlinkClick r:id="rId2"/>
              </a:rPr>
              <a:t>://</a:t>
            </a:r>
            <a:r>
              <a:rPr lang="en-US" altLang="ja-JP" sz="2000" dirty="0" smtClean="0">
                <a:hlinkClick r:id="rId2"/>
              </a:rPr>
              <a:t>www.mhlw.go.jp/stf/kaigo-seisansei-information.html</a:t>
            </a:r>
            <a:endParaRPr lang="en-US" altLang="ja-JP" sz="2000" dirty="0" smtClean="0"/>
          </a:p>
          <a:p>
            <a:pPr marL="185738" indent="-185738">
              <a:lnSpc>
                <a:spcPts val="2100"/>
              </a:lnSpc>
            </a:pPr>
            <a:r>
              <a:rPr lang="en-US" altLang="ja-JP" sz="2000" dirty="0" smtClean="0"/>
              <a:t>※ </a:t>
            </a:r>
            <a:r>
              <a:rPr lang="ja-JP" altLang="en-US" sz="2000" dirty="0" smtClean="0"/>
              <a:t>他</a:t>
            </a:r>
            <a:r>
              <a:rPr lang="ja-JP" altLang="en-US" sz="2000" dirty="0"/>
              <a:t>に事業運営に関する会議（事故発生の防止のための委員会等）を開催している場合、これと一体的に設置・運営することとして差し支えない</a:t>
            </a:r>
            <a:r>
              <a:rPr lang="ja-JP" altLang="en-US" sz="2000" dirty="0" smtClean="0"/>
              <a:t>。</a:t>
            </a:r>
            <a:endParaRPr lang="en-US" altLang="ja-JP" sz="2000" dirty="0" smtClean="0"/>
          </a:p>
          <a:p>
            <a:pPr marL="185738" indent="-185738">
              <a:lnSpc>
                <a:spcPts val="2100"/>
              </a:lnSpc>
            </a:pPr>
            <a:r>
              <a:rPr lang="en-US" altLang="ja-JP" sz="2000" dirty="0" smtClean="0"/>
              <a:t>※ </a:t>
            </a:r>
            <a:r>
              <a:rPr lang="ja-JP" altLang="en-US" sz="2000" dirty="0"/>
              <a:t>本委員会は事業所毎に実施が求められるものであるが、他のサービス事業者との連携等により行うことも差し支えない</a:t>
            </a:r>
            <a:r>
              <a:rPr lang="ja-JP" altLang="en-US" sz="2000" dirty="0" smtClean="0"/>
              <a:t>。</a:t>
            </a:r>
            <a:r>
              <a:rPr lang="en-US" altLang="ja-JP" sz="2000" dirty="0" smtClean="0"/>
              <a:t>※</a:t>
            </a:r>
            <a:r>
              <a:rPr lang="ja-JP" altLang="en-US" sz="2000" dirty="0" smtClean="0"/>
              <a:t> </a:t>
            </a:r>
            <a:r>
              <a:rPr lang="ja-JP" altLang="en-US" sz="2000" dirty="0"/>
              <a:t>テレビ電話装置等を活用して行うことができる</a:t>
            </a:r>
            <a:r>
              <a:rPr lang="ja-JP" altLang="en-US" sz="2000" dirty="0" smtClean="0"/>
              <a:t>。</a:t>
            </a:r>
            <a:endParaRPr lang="en-US" altLang="ja-JP" sz="2000" dirty="0"/>
          </a:p>
        </p:txBody>
      </p:sp>
    </p:spTree>
    <p:extLst>
      <p:ext uri="{BB962C8B-B14F-4D97-AF65-F5344CB8AC3E}">
        <p14:creationId xmlns:p14="http://schemas.microsoft.com/office/powerpoint/2010/main" val="3643915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p:cNvSpPr txBox="1">
            <a:spLocks/>
          </p:cNvSpPr>
          <p:nvPr/>
        </p:nvSpPr>
        <p:spPr>
          <a:xfrm>
            <a:off x="526473" y="760739"/>
            <a:ext cx="9455727" cy="363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p>
        </p:txBody>
      </p:sp>
      <p:sp>
        <p:nvSpPr>
          <p:cNvPr id="14" name="コンテンツ プレースホルダー 2"/>
          <p:cNvSpPr txBox="1">
            <a:spLocks/>
          </p:cNvSpPr>
          <p:nvPr/>
        </p:nvSpPr>
        <p:spPr>
          <a:xfrm>
            <a:off x="0" y="0"/>
            <a:ext cx="12192000" cy="5805283"/>
          </a:xfrm>
          <a:prstGeom prst="rect">
            <a:avLst/>
          </a:prstGeom>
          <a:ln w="19050">
            <a:noFill/>
          </a:ln>
        </p:spPr>
        <p:txBody>
          <a:bodyPr vert="horz" lIns="72000" tIns="10800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smtClean="0"/>
              <a:t>（４）令和７年度</a:t>
            </a:r>
            <a:r>
              <a:rPr lang="ja-JP" altLang="en-US" sz="2000" dirty="0"/>
              <a:t>　運営指導対象事業所</a:t>
            </a:r>
          </a:p>
          <a:p>
            <a:pPr marL="0" indent="0">
              <a:buFont typeface="Arial" panose="020B0604020202020204" pitchFamily="34" charset="0"/>
              <a:buNone/>
            </a:pPr>
            <a:r>
              <a:rPr lang="ja-JP" altLang="en-US" sz="2000" dirty="0" smtClean="0"/>
              <a:t>　　令和７年度の運営指導対象事業所は次のとおり。</a:t>
            </a:r>
            <a:endParaRPr lang="en-US" altLang="ja-JP" sz="2000" dirty="0" smtClean="0"/>
          </a:p>
          <a:p>
            <a:pPr marL="0" indent="0">
              <a:buFont typeface="Arial" panose="020B0604020202020204" pitchFamily="34" charset="0"/>
              <a:buNone/>
            </a:pPr>
            <a:r>
              <a:rPr lang="ja-JP" altLang="en-US" sz="2000" dirty="0" smtClean="0"/>
              <a:t>　　運営指導の日程等は、原則として指導日の</a:t>
            </a:r>
            <a:r>
              <a:rPr lang="en-US" altLang="ja-JP" sz="2000" dirty="0" smtClean="0"/>
              <a:t>1</a:t>
            </a:r>
            <a:r>
              <a:rPr lang="ja-JP" altLang="en-US" sz="2000" dirty="0" smtClean="0"/>
              <a:t>か月前までに文書で通知します。</a:t>
            </a:r>
            <a:endParaRPr lang="ja-JP" altLang="en-US" sz="2000" dirty="0"/>
          </a:p>
        </p:txBody>
      </p:sp>
      <p:sp>
        <p:nvSpPr>
          <p:cNvPr id="3" name="スライド番号プレースホルダー 2"/>
          <p:cNvSpPr>
            <a:spLocks noGrp="1"/>
          </p:cNvSpPr>
          <p:nvPr>
            <p:ph type="sldNum" sz="quarter" idx="12"/>
          </p:nvPr>
        </p:nvSpPr>
        <p:spPr>
          <a:xfrm>
            <a:off x="9448800" y="6440686"/>
            <a:ext cx="2743200" cy="365125"/>
          </a:xfrm>
        </p:spPr>
        <p:txBody>
          <a:bodyPr/>
          <a:lstStyle/>
          <a:p>
            <a:fld id="{D339279A-9CE5-4E47-B07B-F5EE1F1AD395}" type="slidenum">
              <a:rPr kumimoji="1" lang="ja-JP" altLang="en-US" smtClean="0"/>
              <a:t>6</a:t>
            </a:fld>
            <a:endParaRPr kumimoji="1" lang="ja-JP" altLang="en-US" dirty="0"/>
          </a:p>
        </p:txBody>
      </p:sp>
      <p:pic>
        <p:nvPicPr>
          <p:cNvPr id="2" name="図 1"/>
          <p:cNvPicPr>
            <a:picLocks noChangeAspect="1"/>
          </p:cNvPicPr>
          <p:nvPr/>
        </p:nvPicPr>
        <p:blipFill>
          <a:blip r:embed="rId4"/>
          <a:stretch>
            <a:fillRect/>
          </a:stretch>
        </p:blipFill>
        <p:spPr>
          <a:xfrm>
            <a:off x="414178" y="1287076"/>
            <a:ext cx="11342654" cy="5518735"/>
          </a:xfrm>
          <a:prstGeom prst="rect">
            <a:avLst/>
          </a:prstGeom>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0390878"/>
      </p:ext>
    </p:extLst>
  </p:cSld>
  <p:clrMapOvr>
    <a:masterClrMapping/>
  </p:clrMapOvr>
  <mc:AlternateContent xmlns:mc="http://schemas.openxmlformats.org/markup-compatibility/2006" xmlns:p14="http://schemas.microsoft.com/office/powerpoint/2010/main">
    <mc:Choice Requires="p14">
      <p:transition spd="slow" p14:dur="2000" advTm="13068"/>
    </mc:Choice>
    <mc:Fallback xmlns="">
      <p:transition spd="slow" advTm="1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67825" y="6367661"/>
            <a:ext cx="2743200" cy="365125"/>
          </a:xfrm>
        </p:spPr>
        <p:txBody>
          <a:bodyPr/>
          <a:lstStyle/>
          <a:p>
            <a:fld id="{41D9830F-53EB-46B6-9EC0-C4C68F82A889}" type="slidenum">
              <a:rPr kumimoji="1" lang="ja-JP" altLang="en-US" smtClean="0"/>
              <a:t>60</a:t>
            </a:fld>
            <a:endParaRPr kumimoji="1" lang="ja-JP" altLang="en-US" dirty="0"/>
          </a:p>
        </p:txBody>
      </p:sp>
      <p:sp>
        <p:nvSpPr>
          <p:cNvPr id="4" name="正方形/長方形 3"/>
          <p:cNvSpPr/>
          <p:nvPr/>
        </p:nvSpPr>
        <p:spPr>
          <a:xfrm>
            <a:off x="0" y="27463"/>
            <a:ext cx="12192000" cy="5016758"/>
          </a:xfrm>
          <a:prstGeom prst="rect">
            <a:avLst/>
          </a:prstGeom>
        </p:spPr>
        <p:txBody>
          <a:bodyPr wrap="square">
            <a:spAutoFit/>
          </a:bodyPr>
          <a:lstStyle/>
          <a:p>
            <a:r>
              <a:rPr lang="ja-JP" altLang="en-US" sz="2000" b="1" dirty="0"/>
              <a:t>（</a:t>
            </a:r>
            <a:r>
              <a:rPr lang="ja-JP" altLang="en-US" sz="2000" b="1" dirty="0" smtClean="0"/>
              <a:t>２８）</a:t>
            </a:r>
            <a:r>
              <a:rPr lang="ja-JP" altLang="en-US" sz="2000" b="1" dirty="0"/>
              <a:t>会計の区分</a:t>
            </a:r>
            <a:r>
              <a:rPr lang="en-US" altLang="ja-JP" sz="2000" b="1" dirty="0"/>
              <a:t>【</a:t>
            </a:r>
            <a:r>
              <a:rPr lang="ja-JP" altLang="en-US" sz="2000" b="1" dirty="0"/>
              <a:t>第</a:t>
            </a:r>
            <a:r>
              <a:rPr lang="en-US" altLang="ja-JP" sz="2000" b="1" dirty="0"/>
              <a:t>3</a:t>
            </a:r>
            <a:r>
              <a:rPr lang="ja-JP" altLang="en-US" sz="2000" b="1" dirty="0"/>
              <a:t>の</a:t>
            </a:r>
            <a:r>
              <a:rPr lang="en-US" altLang="ja-JP" sz="2000" b="1" dirty="0"/>
              <a:t>39】</a:t>
            </a:r>
          </a:p>
          <a:p>
            <a:pPr marL="357188" indent="180975"/>
            <a:r>
              <a:rPr lang="ja-JP" altLang="en-US" sz="2000" dirty="0"/>
              <a:t>事業者は事業所ごとに経理を区分するとともに、指定小規模多機能型居宅介護の事業の会計とその他の事業の会計を区分しなければならない。</a:t>
            </a:r>
            <a:endParaRPr lang="en-US" altLang="ja-JP" sz="2000" dirty="0"/>
          </a:p>
          <a:p>
            <a:endParaRPr lang="en-US" altLang="ja-JP" sz="2000" b="1" dirty="0" smtClean="0"/>
          </a:p>
          <a:p>
            <a:r>
              <a:rPr lang="ja-JP" altLang="en-US" sz="2000" b="1" dirty="0" smtClean="0"/>
              <a:t>（２</a:t>
            </a:r>
            <a:r>
              <a:rPr lang="ja-JP" altLang="en-US" sz="2000" b="1" dirty="0"/>
              <a:t>９</a:t>
            </a:r>
            <a:r>
              <a:rPr lang="ja-JP" altLang="en-US" sz="2000" b="1" dirty="0" smtClean="0"/>
              <a:t>）記録の整備</a:t>
            </a:r>
            <a:r>
              <a:rPr lang="en-US" altLang="ja-JP" sz="2000" b="1" dirty="0" smtClean="0"/>
              <a:t>【</a:t>
            </a:r>
            <a:r>
              <a:rPr lang="ja-JP" altLang="en-US" sz="2000" b="1" dirty="0" smtClean="0"/>
              <a:t>第</a:t>
            </a:r>
            <a:r>
              <a:rPr lang="en-US" altLang="ja-JP" sz="2000" b="1" dirty="0" smtClean="0"/>
              <a:t>87</a:t>
            </a:r>
            <a:r>
              <a:rPr lang="ja-JP" altLang="en-US" sz="2000" b="1" dirty="0" smtClean="0"/>
              <a:t>条</a:t>
            </a:r>
            <a:r>
              <a:rPr lang="en-US" altLang="ja-JP" sz="2000" b="1" dirty="0" smtClean="0"/>
              <a:t>】</a:t>
            </a:r>
            <a:endParaRPr lang="en-US" altLang="ja-JP" sz="2000" b="1" dirty="0"/>
          </a:p>
          <a:p>
            <a:pPr marL="271463"/>
            <a:r>
              <a:rPr lang="ja-JP" altLang="en-US" sz="2000" dirty="0" smtClean="0">
                <a:latin typeface="MS-Mincho"/>
              </a:rPr>
              <a:t>① 事</a:t>
            </a:r>
            <a:r>
              <a:rPr lang="ja-JP" altLang="en-US" sz="2000" dirty="0">
                <a:latin typeface="MS-Mincho"/>
              </a:rPr>
              <a:t>業者は、従業者、設備、備品及び会計に</a:t>
            </a:r>
            <a:r>
              <a:rPr lang="ja-JP" altLang="en-US" sz="2000" dirty="0" smtClean="0">
                <a:latin typeface="MS-Mincho"/>
              </a:rPr>
              <a:t>関する諸記録</a:t>
            </a:r>
            <a:r>
              <a:rPr lang="ja-JP" altLang="en-US" sz="2000" dirty="0">
                <a:latin typeface="MS-Mincho"/>
              </a:rPr>
              <a:t>を整備しておかなければならない</a:t>
            </a:r>
            <a:r>
              <a:rPr lang="ja-JP" altLang="en-US" sz="2000" dirty="0" smtClean="0">
                <a:latin typeface="MS-Mincho"/>
              </a:rPr>
              <a:t>。</a:t>
            </a:r>
            <a:endParaRPr lang="en-US" altLang="ja-JP" sz="2000" dirty="0" smtClean="0">
              <a:latin typeface="MS-Mincho"/>
            </a:endParaRPr>
          </a:p>
          <a:p>
            <a:pPr marL="442913" indent="-171450"/>
            <a:r>
              <a:rPr lang="ja-JP" altLang="en-US" sz="2000" dirty="0" smtClean="0">
                <a:latin typeface="MS-Mincho"/>
              </a:rPr>
              <a:t>② 事</a:t>
            </a:r>
            <a:r>
              <a:rPr lang="ja-JP" altLang="en-US" sz="2000" dirty="0">
                <a:latin typeface="MS-Mincho"/>
              </a:rPr>
              <a:t>業者は、利用者に対するサービスの提供に</a:t>
            </a:r>
            <a:r>
              <a:rPr lang="ja-JP" altLang="en-US" sz="2000" dirty="0" smtClean="0">
                <a:latin typeface="MS-Mincho"/>
              </a:rPr>
              <a:t>関する</a:t>
            </a:r>
            <a:r>
              <a:rPr lang="ja-JP" altLang="en-US" sz="2000" dirty="0">
                <a:latin typeface="MS-Mincho"/>
              </a:rPr>
              <a:t>以下に掲げる記録を整備し、その完結の日から５年間保存しなければ</a:t>
            </a:r>
            <a:r>
              <a:rPr lang="ja-JP" altLang="en-US" sz="2000" dirty="0" smtClean="0">
                <a:latin typeface="MS-Mincho"/>
              </a:rPr>
              <a:t>ならない。</a:t>
            </a:r>
            <a:endParaRPr lang="en-US" altLang="ja-JP" sz="2000" dirty="0" smtClean="0">
              <a:latin typeface="MS-Mincho"/>
            </a:endParaRPr>
          </a:p>
          <a:p>
            <a:pPr marL="628650"/>
            <a:r>
              <a:rPr lang="en-US" altLang="ja-JP" sz="2000" dirty="0" smtClean="0"/>
              <a:t>ⅰ) </a:t>
            </a:r>
            <a:r>
              <a:rPr lang="ja-JP" altLang="en-US" sz="2000" dirty="0" smtClean="0"/>
              <a:t>居宅</a:t>
            </a:r>
            <a:r>
              <a:rPr lang="ja-JP" altLang="en-US" sz="2000" dirty="0"/>
              <a:t>サービス</a:t>
            </a:r>
            <a:r>
              <a:rPr lang="ja-JP" altLang="en-US" sz="2000" dirty="0" smtClean="0"/>
              <a:t>計画</a:t>
            </a:r>
            <a:endParaRPr lang="en-US" altLang="ja-JP" sz="2000" dirty="0" smtClean="0"/>
          </a:p>
          <a:p>
            <a:pPr marL="628650"/>
            <a:r>
              <a:rPr lang="en-US" altLang="ja-JP" sz="2000" dirty="0" smtClean="0"/>
              <a:t>ⅱ) </a:t>
            </a:r>
            <a:r>
              <a:rPr lang="ja-JP" altLang="en-US" sz="2000" dirty="0" smtClean="0"/>
              <a:t>小規模多機能型居宅介護計画</a:t>
            </a:r>
            <a:endParaRPr lang="zh-TW" altLang="en-US" sz="2000" dirty="0"/>
          </a:p>
          <a:p>
            <a:pPr marL="628650"/>
            <a:r>
              <a:rPr lang="en-US" altLang="ja-JP" sz="2000" dirty="0" smtClean="0"/>
              <a:t>ⅲ)</a:t>
            </a:r>
            <a:r>
              <a:rPr lang="ja-JP" altLang="en-US" sz="2000" dirty="0" smtClean="0"/>
              <a:t> </a:t>
            </a:r>
            <a:r>
              <a:rPr lang="ja-JP" altLang="en-US" sz="2000" dirty="0"/>
              <a:t>提供した具体的なサービスの内容等の記録</a:t>
            </a:r>
          </a:p>
          <a:p>
            <a:pPr marL="628650"/>
            <a:r>
              <a:rPr lang="en-US" altLang="ja-JP" sz="2000" dirty="0" smtClean="0"/>
              <a:t>ⅳ) </a:t>
            </a:r>
            <a:r>
              <a:rPr lang="ja-JP" altLang="en-US" sz="2000" dirty="0" smtClean="0"/>
              <a:t>身体的</a:t>
            </a:r>
            <a:r>
              <a:rPr lang="ja-JP" altLang="en-US" sz="2000" dirty="0"/>
              <a:t>拘束等の態様及び時間、その際の利用者の心身の状況並びに緊急やむを得ない理由の</a:t>
            </a:r>
            <a:r>
              <a:rPr lang="ja-JP" altLang="en-US" sz="2000" dirty="0" smtClean="0"/>
              <a:t>記録</a:t>
            </a:r>
            <a:endParaRPr lang="en-US" altLang="ja-JP" sz="2000" dirty="0" smtClean="0"/>
          </a:p>
          <a:p>
            <a:pPr marL="628650"/>
            <a:r>
              <a:rPr lang="en-US" altLang="ja-JP" sz="2000" dirty="0" smtClean="0"/>
              <a:t>ⅴ) </a:t>
            </a:r>
            <a:r>
              <a:rPr lang="ja-JP" altLang="en-US" sz="2000" dirty="0" smtClean="0"/>
              <a:t>市町村</a:t>
            </a:r>
            <a:r>
              <a:rPr lang="ja-JP" altLang="en-US" sz="2000" dirty="0"/>
              <a:t>への通知に係る記録</a:t>
            </a:r>
          </a:p>
          <a:p>
            <a:pPr marL="628650"/>
            <a:r>
              <a:rPr lang="en-US" altLang="ja-JP" sz="2000" dirty="0" smtClean="0"/>
              <a:t>ⅵ)</a:t>
            </a:r>
            <a:r>
              <a:rPr lang="ja-JP" altLang="en-US" sz="2000" dirty="0" smtClean="0"/>
              <a:t> </a:t>
            </a:r>
            <a:r>
              <a:rPr lang="ja-JP" altLang="en-US" sz="2000" dirty="0"/>
              <a:t>苦情の内容等の記録</a:t>
            </a:r>
          </a:p>
          <a:p>
            <a:pPr marL="628650"/>
            <a:r>
              <a:rPr lang="en-US" altLang="ja-JP" sz="2000" dirty="0" smtClean="0"/>
              <a:t>ⅶ)</a:t>
            </a:r>
            <a:r>
              <a:rPr lang="ja-JP" altLang="en-US" sz="2000" dirty="0" smtClean="0"/>
              <a:t> </a:t>
            </a:r>
            <a:r>
              <a:rPr lang="ja-JP" altLang="en-US" sz="2000" dirty="0"/>
              <a:t>事故の状況及び事故に際して採った処置についての記録</a:t>
            </a:r>
          </a:p>
          <a:p>
            <a:pPr marL="628650"/>
            <a:r>
              <a:rPr lang="en-US" altLang="ja-JP" sz="2000" dirty="0" smtClean="0"/>
              <a:t>ⅷ) </a:t>
            </a:r>
            <a:r>
              <a:rPr lang="ja-JP" altLang="en-US" sz="2000" dirty="0" smtClean="0"/>
              <a:t>運営</a:t>
            </a:r>
            <a:r>
              <a:rPr lang="ja-JP" altLang="en-US" sz="2000" dirty="0"/>
              <a:t>推進会議に</a:t>
            </a:r>
            <a:r>
              <a:rPr lang="ja-JP" altLang="en-US" sz="2000" dirty="0">
                <a:latin typeface="MS-Mincho"/>
              </a:rPr>
              <a:t>係る報告、評価、要望、助言等についての</a:t>
            </a:r>
            <a:r>
              <a:rPr lang="ja-JP" altLang="en-US" sz="2000" dirty="0" smtClean="0">
                <a:latin typeface="MS-Mincho"/>
              </a:rPr>
              <a:t>記録</a:t>
            </a:r>
            <a:endParaRPr lang="ja-JP" altLang="en-US" sz="2000" dirty="0">
              <a:latin typeface="MS-Mincho"/>
            </a:endParaRPr>
          </a:p>
        </p:txBody>
      </p:sp>
      <p:sp>
        <p:nvSpPr>
          <p:cNvPr id="7" name="正方形/長方形 6"/>
          <p:cNvSpPr/>
          <p:nvPr/>
        </p:nvSpPr>
        <p:spPr>
          <a:xfrm>
            <a:off x="723900" y="5044221"/>
            <a:ext cx="11001375" cy="1323439"/>
          </a:xfrm>
          <a:prstGeom prst="rect">
            <a:avLst/>
          </a:prstGeom>
          <a:ln w="6350">
            <a:solidFill>
              <a:schemeClr val="tx1"/>
            </a:solidFill>
            <a:prstDash val="sysDot"/>
          </a:ln>
        </p:spPr>
        <p:txBody>
          <a:bodyPr wrap="square" bIns="0" anchor="ctr" anchorCtr="0">
            <a:spAutoFit/>
          </a:bodyPr>
          <a:lstStyle/>
          <a:p>
            <a:pPr lvl="0"/>
            <a:r>
              <a:rPr lang="en-US" altLang="ja-JP" sz="2000" dirty="0">
                <a:solidFill>
                  <a:prstClr val="black"/>
                </a:solidFill>
                <a:latin typeface="MS-Mincho"/>
              </a:rPr>
              <a:t>※</a:t>
            </a:r>
            <a:r>
              <a:rPr lang="ja-JP" altLang="en-US" sz="2000" dirty="0">
                <a:solidFill>
                  <a:prstClr val="black"/>
                </a:solidFill>
                <a:latin typeface="MS-Mincho"/>
              </a:rPr>
              <a:t>「その完結の日」とは</a:t>
            </a:r>
          </a:p>
          <a:p>
            <a:pPr marL="357188" lvl="0" indent="-171450"/>
            <a:r>
              <a:rPr lang="en-US" altLang="ja-JP" sz="2000" dirty="0" smtClean="0">
                <a:solidFill>
                  <a:prstClr val="black"/>
                </a:solidFill>
              </a:rPr>
              <a:t>ⅰ</a:t>
            </a:r>
            <a:r>
              <a:rPr lang="ja-JP" altLang="en-US" sz="2000" dirty="0" smtClean="0">
                <a:solidFill>
                  <a:prstClr val="black"/>
                </a:solidFill>
              </a:rPr>
              <a:t>～</a:t>
            </a:r>
            <a:r>
              <a:rPr lang="en-US" altLang="ja-JP" sz="2000" dirty="0" smtClean="0">
                <a:solidFill>
                  <a:prstClr val="black"/>
                </a:solidFill>
              </a:rPr>
              <a:t>ⅶ</a:t>
            </a:r>
            <a:r>
              <a:rPr lang="ja-JP" altLang="en-US" sz="2000" dirty="0" smtClean="0">
                <a:solidFill>
                  <a:prstClr val="black"/>
                </a:solidFill>
              </a:rPr>
              <a:t>の</a:t>
            </a:r>
            <a:r>
              <a:rPr lang="ja-JP" altLang="en-US" sz="2000" dirty="0">
                <a:solidFill>
                  <a:prstClr val="black"/>
                </a:solidFill>
              </a:rPr>
              <a:t>記録は、個々の利用者の契約の終了（契約の解約・解除、他施設への入所、利用者の死亡、利用者の自立を含む）により一連のサービス提供が終了した日。</a:t>
            </a:r>
          </a:p>
          <a:p>
            <a:pPr marL="357188" lvl="0" indent="-171450"/>
            <a:r>
              <a:rPr lang="en-US" altLang="ja-JP" sz="2000" dirty="0">
                <a:solidFill>
                  <a:prstClr val="black"/>
                </a:solidFill>
              </a:rPr>
              <a:t>ⅷ</a:t>
            </a:r>
            <a:r>
              <a:rPr lang="ja-JP" altLang="en-US" sz="2000" dirty="0" smtClean="0">
                <a:solidFill>
                  <a:prstClr val="black"/>
                </a:solidFill>
              </a:rPr>
              <a:t>の</a:t>
            </a:r>
            <a:r>
              <a:rPr lang="ja-JP" altLang="en-US" sz="2000" dirty="0">
                <a:solidFill>
                  <a:prstClr val="black"/>
                </a:solidFill>
              </a:rPr>
              <a:t>記録</a:t>
            </a:r>
            <a:r>
              <a:rPr lang="ja-JP" altLang="en-US" sz="2000" dirty="0">
                <a:solidFill>
                  <a:prstClr val="black"/>
                </a:solidFill>
                <a:latin typeface="MS-Mincho"/>
              </a:rPr>
              <a:t>は、運営推進会議を開催し、報告、評価、要望、助言等の記録を公表した日</a:t>
            </a:r>
            <a:r>
              <a:rPr lang="ja-JP" altLang="en-US" sz="2000" dirty="0" smtClean="0">
                <a:solidFill>
                  <a:prstClr val="black"/>
                </a:solidFill>
                <a:latin typeface="MS-Mincho"/>
              </a:rPr>
              <a:t>。</a:t>
            </a:r>
            <a:endParaRPr lang="ja-JP" altLang="en-US" sz="2000" dirty="0">
              <a:solidFill>
                <a:prstClr val="black"/>
              </a:solidFill>
            </a:endParaRPr>
          </a:p>
        </p:txBody>
      </p:sp>
    </p:spTree>
    <p:extLst>
      <p:ext uri="{BB962C8B-B14F-4D97-AF65-F5344CB8AC3E}">
        <p14:creationId xmlns:p14="http://schemas.microsoft.com/office/powerpoint/2010/main" val="17557599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92491" y="6370204"/>
            <a:ext cx="2743200" cy="365125"/>
          </a:xfrm>
        </p:spPr>
        <p:txBody>
          <a:bodyPr/>
          <a:lstStyle/>
          <a:p>
            <a:fld id="{41D9830F-53EB-46B6-9EC0-C4C68F82A889}" type="slidenum">
              <a:rPr kumimoji="1" lang="ja-JP" altLang="en-US" smtClean="0"/>
              <a:t>61</a:t>
            </a:fld>
            <a:endParaRPr kumimoji="1" lang="ja-JP" altLang="en-US" dirty="0"/>
          </a:p>
        </p:txBody>
      </p:sp>
      <p:sp>
        <p:nvSpPr>
          <p:cNvPr id="3" name="タイトル 1"/>
          <p:cNvSpPr txBox="1">
            <a:spLocks/>
          </p:cNvSpPr>
          <p:nvPr/>
        </p:nvSpPr>
        <p:spPr>
          <a:xfrm>
            <a:off x="0" y="0"/>
            <a:ext cx="12192000" cy="524685"/>
          </a:xfrm>
          <a:prstGeom prst="rect">
            <a:avLst/>
          </a:prstGeom>
          <a:solidFill>
            <a:schemeClr val="accent1">
              <a:lumMod val="20000"/>
              <a:lumOff val="80000"/>
            </a:schemeClr>
          </a:solidFill>
          <a:ln w="25400">
            <a:solidFill>
              <a:schemeClr val="tx1"/>
            </a:solidFill>
          </a:ln>
        </p:spPr>
        <p:txBody>
          <a:bodyPr anchor="ctr" anchorCtr="0">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１５　介護報酬について</a:t>
            </a:r>
            <a:r>
              <a:rPr lang="ja-JP" altLang="en-US" sz="2400" b="1" dirty="0"/>
              <a:t>　</a:t>
            </a:r>
            <a:endParaRPr lang="en-US" altLang="ja-JP" sz="2400" b="1" dirty="0"/>
          </a:p>
        </p:txBody>
      </p:sp>
      <p:sp>
        <p:nvSpPr>
          <p:cNvPr id="4" name="正方形/長方形 3"/>
          <p:cNvSpPr/>
          <p:nvPr/>
        </p:nvSpPr>
        <p:spPr>
          <a:xfrm>
            <a:off x="0" y="622203"/>
            <a:ext cx="12192000" cy="6247864"/>
          </a:xfrm>
          <a:prstGeom prst="rect">
            <a:avLst/>
          </a:prstGeom>
        </p:spPr>
        <p:txBody>
          <a:bodyPr wrap="square">
            <a:spAutoFit/>
          </a:bodyPr>
          <a:lstStyle/>
          <a:p>
            <a:pPr marL="176213" lvl="0" indent="-176213"/>
            <a:r>
              <a:rPr lang="ja-JP" altLang="en-US" sz="2000" dirty="0" smtClean="0">
                <a:solidFill>
                  <a:prstClr val="black"/>
                </a:solidFill>
              </a:rPr>
              <a:t>１ 基本単位の取扱い</a:t>
            </a:r>
            <a:endParaRPr lang="en-US" altLang="ja-JP" sz="2000" dirty="0" smtClean="0">
              <a:solidFill>
                <a:prstClr val="black"/>
              </a:solidFill>
            </a:endParaRPr>
          </a:p>
          <a:p>
            <a:pPr marL="176213" lvl="0" indent="-176213"/>
            <a:r>
              <a:rPr lang="ja-JP" altLang="en-US" sz="2000" dirty="0" smtClean="0">
                <a:solidFill>
                  <a:prstClr val="black"/>
                </a:solidFill>
              </a:rPr>
              <a:t>２ 定員超過利用に該当する場合の減算</a:t>
            </a:r>
            <a:endParaRPr lang="en-US" altLang="ja-JP" sz="2000" dirty="0" smtClean="0">
              <a:solidFill>
                <a:prstClr val="black"/>
              </a:solidFill>
            </a:endParaRPr>
          </a:p>
          <a:p>
            <a:pPr marL="176213" lvl="0" indent="-176213"/>
            <a:r>
              <a:rPr lang="ja-JP" altLang="en-US" sz="2000" dirty="0" smtClean="0">
                <a:solidFill>
                  <a:prstClr val="black"/>
                </a:solidFill>
              </a:rPr>
              <a:t>３ 人員基準欠如に該当する場合の減算</a:t>
            </a:r>
            <a:endParaRPr lang="en-US" altLang="ja-JP" sz="2000" dirty="0" smtClean="0">
              <a:solidFill>
                <a:prstClr val="black"/>
              </a:solidFill>
            </a:endParaRPr>
          </a:p>
          <a:p>
            <a:pPr marL="176213" lvl="0" indent="-176213"/>
            <a:r>
              <a:rPr lang="ja-JP" altLang="en-US" sz="2000" dirty="0" smtClean="0">
                <a:solidFill>
                  <a:prstClr val="black"/>
                </a:solidFill>
              </a:rPr>
              <a:t>４ 身体拘束廃止未実施減算</a:t>
            </a:r>
            <a:endParaRPr lang="en-US" altLang="ja-JP" sz="2000" dirty="0" smtClean="0">
              <a:solidFill>
                <a:prstClr val="black"/>
              </a:solidFill>
            </a:endParaRPr>
          </a:p>
          <a:p>
            <a:pPr marL="176213" lvl="0" indent="-176213"/>
            <a:r>
              <a:rPr lang="ja-JP" altLang="en-US" sz="2000" dirty="0">
                <a:solidFill>
                  <a:prstClr val="black"/>
                </a:solidFill>
              </a:rPr>
              <a:t>５</a:t>
            </a:r>
            <a:r>
              <a:rPr lang="ja-JP" altLang="en-US" sz="2000" dirty="0" smtClean="0">
                <a:solidFill>
                  <a:prstClr val="black"/>
                </a:solidFill>
              </a:rPr>
              <a:t> 高齢者虐待防止措置未実施減算</a:t>
            </a:r>
            <a:endParaRPr lang="en-US" altLang="ja-JP" sz="2000" dirty="0" smtClean="0">
              <a:solidFill>
                <a:prstClr val="black"/>
              </a:solidFill>
            </a:endParaRPr>
          </a:p>
          <a:p>
            <a:pPr marL="176213" lvl="0" indent="-176213"/>
            <a:r>
              <a:rPr lang="ja-JP" altLang="en-US" sz="2000" dirty="0">
                <a:solidFill>
                  <a:prstClr val="black"/>
                </a:solidFill>
              </a:rPr>
              <a:t>６</a:t>
            </a:r>
            <a:r>
              <a:rPr lang="ja-JP" altLang="en-US" sz="2000" dirty="0" smtClean="0">
                <a:solidFill>
                  <a:prstClr val="black"/>
                </a:solidFill>
              </a:rPr>
              <a:t> 業務継続計画未策定減算</a:t>
            </a:r>
            <a:endParaRPr lang="en-US" altLang="ja-JP" sz="2000" dirty="0" smtClean="0">
              <a:solidFill>
                <a:prstClr val="black"/>
              </a:solidFill>
            </a:endParaRPr>
          </a:p>
          <a:p>
            <a:pPr marL="176213" lvl="0" indent="-176213"/>
            <a:r>
              <a:rPr lang="ja-JP" altLang="en-US" sz="2000" dirty="0" smtClean="0">
                <a:solidFill>
                  <a:prstClr val="black"/>
                </a:solidFill>
              </a:rPr>
              <a:t>７ サービス提供が過少である場合の減算</a:t>
            </a:r>
            <a:endParaRPr lang="en-US" altLang="ja-JP" sz="2000" dirty="0" smtClean="0">
              <a:solidFill>
                <a:prstClr val="black"/>
              </a:solidFill>
            </a:endParaRPr>
          </a:p>
          <a:p>
            <a:pPr marL="176213" lvl="0" indent="-176213"/>
            <a:r>
              <a:rPr lang="ja-JP" altLang="en-US" sz="2000" dirty="0" smtClean="0">
                <a:solidFill>
                  <a:prstClr val="black"/>
                </a:solidFill>
              </a:rPr>
              <a:t>８ 各種加算</a:t>
            </a:r>
            <a:endParaRPr lang="en-US" altLang="ja-JP" sz="2000" dirty="0" smtClean="0">
              <a:solidFill>
                <a:prstClr val="black"/>
              </a:solidFill>
            </a:endParaRPr>
          </a:p>
          <a:p>
            <a:pPr marL="360363" indent="-360363"/>
            <a:r>
              <a:rPr lang="ja-JP" altLang="en-US" sz="2000" dirty="0">
                <a:solidFill>
                  <a:prstClr val="black"/>
                </a:solidFill>
              </a:rPr>
              <a:t>（１</a:t>
            </a:r>
            <a:r>
              <a:rPr lang="ja-JP" altLang="en-US" sz="2000" dirty="0" smtClean="0">
                <a:solidFill>
                  <a:prstClr val="black"/>
                </a:solidFill>
              </a:rPr>
              <a:t>）初期加算　　　　　　　　　　　　　　　　　（</a:t>
            </a:r>
            <a:r>
              <a:rPr lang="en-US" altLang="ja-JP" sz="2000" dirty="0" smtClean="0">
                <a:solidFill>
                  <a:prstClr val="black"/>
                </a:solidFill>
              </a:rPr>
              <a:t>11</a:t>
            </a:r>
            <a:r>
              <a:rPr lang="ja-JP" altLang="en-US" sz="2000" dirty="0" smtClean="0">
                <a:solidFill>
                  <a:prstClr val="black"/>
                </a:solidFill>
              </a:rPr>
              <a:t>）科学的介護推進体制加算</a:t>
            </a:r>
            <a:endParaRPr lang="en-US" altLang="ja-JP" sz="2000" dirty="0">
              <a:solidFill>
                <a:prstClr val="black"/>
              </a:solidFill>
            </a:endParaRPr>
          </a:p>
          <a:p>
            <a:pPr marL="360363" indent="-360363"/>
            <a:r>
              <a:rPr lang="ja-JP" altLang="en-US" sz="2000" dirty="0" smtClean="0">
                <a:solidFill>
                  <a:prstClr val="black"/>
                </a:solidFill>
              </a:rPr>
              <a:t>（</a:t>
            </a:r>
            <a:r>
              <a:rPr lang="ja-JP" altLang="en-US" sz="2000" dirty="0">
                <a:solidFill>
                  <a:prstClr val="black"/>
                </a:solidFill>
              </a:rPr>
              <a:t>２</a:t>
            </a:r>
            <a:r>
              <a:rPr lang="ja-JP" altLang="en-US" sz="2000" dirty="0" smtClean="0">
                <a:solidFill>
                  <a:prstClr val="black"/>
                </a:solidFill>
              </a:rPr>
              <a:t>）認知症加算　　　　　　　　　　　　　　　　（</a:t>
            </a:r>
            <a:r>
              <a:rPr lang="en-US" altLang="ja-JP" sz="2000" dirty="0" smtClean="0">
                <a:solidFill>
                  <a:prstClr val="black"/>
                </a:solidFill>
              </a:rPr>
              <a:t>12</a:t>
            </a:r>
            <a:r>
              <a:rPr lang="ja-JP" altLang="en-US" sz="2000" dirty="0" smtClean="0">
                <a:solidFill>
                  <a:prstClr val="black"/>
                </a:solidFill>
              </a:rPr>
              <a:t>）生産性向上推進体制加算</a:t>
            </a:r>
            <a:endParaRPr lang="en-US" altLang="ja-JP" sz="2000" dirty="0" smtClean="0">
              <a:solidFill>
                <a:prstClr val="black"/>
              </a:solidFill>
            </a:endParaRPr>
          </a:p>
          <a:p>
            <a:pPr marL="360363" indent="-360363"/>
            <a:r>
              <a:rPr lang="ja-JP" altLang="en-US" sz="2000" dirty="0" smtClean="0">
                <a:solidFill>
                  <a:prstClr val="black"/>
                </a:solidFill>
              </a:rPr>
              <a:t>（</a:t>
            </a:r>
            <a:r>
              <a:rPr lang="ja-JP" altLang="en-US" sz="2000" dirty="0">
                <a:solidFill>
                  <a:prstClr val="black"/>
                </a:solidFill>
              </a:rPr>
              <a:t>３</a:t>
            </a:r>
            <a:r>
              <a:rPr lang="ja-JP" altLang="en-US" sz="2000" dirty="0" smtClean="0">
                <a:solidFill>
                  <a:prstClr val="black"/>
                </a:solidFill>
              </a:rPr>
              <a:t>）認知症行動・心理症状緊急対応加算　　　　　（</a:t>
            </a:r>
            <a:r>
              <a:rPr lang="en-US" altLang="ja-JP" sz="2000" dirty="0" smtClean="0">
                <a:solidFill>
                  <a:prstClr val="black"/>
                </a:solidFill>
              </a:rPr>
              <a:t>13</a:t>
            </a:r>
            <a:r>
              <a:rPr lang="ja-JP" altLang="en-US" sz="2000" dirty="0" smtClean="0">
                <a:solidFill>
                  <a:prstClr val="black"/>
                </a:solidFill>
              </a:rPr>
              <a:t>）サービス提供体制強化加算</a:t>
            </a:r>
            <a:endParaRPr lang="en-US" altLang="ja-JP" sz="2000" dirty="0">
              <a:solidFill>
                <a:prstClr val="black"/>
              </a:solidFill>
            </a:endParaRPr>
          </a:p>
          <a:p>
            <a:pPr marL="360363" indent="-360363"/>
            <a:r>
              <a:rPr lang="ja-JP" altLang="en-US" sz="2000" dirty="0" smtClean="0">
                <a:solidFill>
                  <a:prstClr val="black"/>
                </a:solidFill>
              </a:rPr>
              <a:t>（</a:t>
            </a:r>
            <a:r>
              <a:rPr lang="ja-JP" altLang="en-US" sz="2000" dirty="0">
                <a:solidFill>
                  <a:prstClr val="black"/>
                </a:solidFill>
              </a:rPr>
              <a:t>４）若年性認知症利用者受入</a:t>
            </a:r>
            <a:r>
              <a:rPr lang="ja-JP" altLang="en-US" sz="2000" dirty="0" smtClean="0">
                <a:solidFill>
                  <a:prstClr val="black"/>
                </a:solidFill>
              </a:rPr>
              <a:t>加算　　　　　　　　（</a:t>
            </a:r>
            <a:r>
              <a:rPr lang="en-US" altLang="ja-JP" sz="2000" dirty="0" smtClean="0">
                <a:solidFill>
                  <a:prstClr val="black"/>
                </a:solidFill>
              </a:rPr>
              <a:t>14</a:t>
            </a:r>
            <a:r>
              <a:rPr lang="ja-JP" altLang="en-US" sz="2000" dirty="0" smtClean="0">
                <a:solidFill>
                  <a:prstClr val="black"/>
                </a:solidFill>
              </a:rPr>
              <a:t>）介護職員等処遇改善加算</a:t>
            </a:r>
            <a:endParaRPr lang="en-US" altLang="ja-JP" sz="2000" dirty="0" smtClean="0">
              <a:solidFill>
                <a:prstClr val="black"/>
              </a:solidFill>
            </a:endParaRPr>
          </a:p>
          <a:p>
            <a:pPr marL="360363" indent="-360363"/>
            <a:r>
              <a:rPr lang="ja-JP" altLang="en-US" sz="2000" dirty="0" smtClean="0">
                <a:solidFill>
                  <a:prstClr val="black"/>
                </a:solidFill>
              </a:rPr>
              <a:t>（５）看護職員配置加算</a:t>
            </a:r>
            <a:endParaRPr lang="en-US" altLang="ja-JP" sz="2000" dirty="0" smtClean="0">
              <a:solidFill>
                <a:prstClr val="black"/>
              </a:solidFill>
            </a:endParaRPr>
          </a:p>
          <a:p>
            <a:pPr marL="360363" indent="-360363"/>
            <a:r>
              <a:rPr lang="ja-JP" altLang="en-US" sz="2000" dirty="0" smtClean="0">
                <a:solidFill>
                  <a:prstClr val="black"/>
                </a:solidFill>
              </a:rPr>
              <a:t>（６）看取り連携体制加算</a:t>
            </a:r>
            <a:endParaRPr lang="en-US" altLang="ja-JP" sz="2000" dirty="0" smtClean="0">
              <a:solidFill>
                <a:prstClr val="black"/>
              </a:solidFill>
            </a:endParaRPr>
          </a:p>
          <a:p>
            <a:pPr marL="360363" indent="-360363"/>
            <a:r>
              <a:rPr lang="ja-JP" altLang="en-US" sz="2000" dirty="0" smtClean="0">
                <a:solidFill>
                  <a:prstClr val="black"/>
                </a:solidFill>
              </a:rPr>
              <a:t>（７）訪問体制強化加算</a:t>
            </a:r>
            <a:endParaRPr lang="en-US" altLang="ja-JP" sz="2000" dirty="0" smtClean="0">
              <a:solidFill>
                <a:prstClr val="black"/>
              </a:solidFill>
            </a:endParaRPr>
          </a:p>
          <a:p>
            <a:pPr marL="360363" indent="-360363"/>
            <a:r>
              <a:rPr lang="ja-JP" altLang="en-US" sz="2000" dirty="0" smtClean="0">
                <a:solidFill>
                  <a:prstClr val="black"/>
                </a:solidFill>
              </a:rPr>
              <a:t>（８）総合マネジメント体制強化加算</a:t>
            </a:r>
            <a:endParaRPr lang="en-US" altLang="ja-JP" sz="2000" dirty="0" smtClean="0">
              <a:solidFill>
                <a:prstClr val="black"/>
              </a:solidFill>
            </a:endParaRPr>
          </a:p>
          <a:p>
            <a:pPr marL="360363" indent="-360363"/>
            <a:r>
              <a:rPr lang="ja-JP" altLang="en-US" sz="2000" dirty="0" smtClean="0">
                <a:solidFill>
                  <a:prstClr val="black"/>
                </a:solidFill>
              </a:rPr>
              <a:t>（</a:t>
            </a:r>
            <a:r>
              <a:rPr lang="ja-JP" altLang="en-US" sz="2000" dirty="0">
                <a:solidFill>
                  <a:prstClr val="black"/>
                </a:solidFill>
              </a:rPr>
              <a:t>９</a:t>
            </a:r>
            <a:r>
              <a:rPr lang="ja-JP" altLang="en-US" sz="2000" dirty="0" smtClean="0">
                <a:solidFill>
                  <a:prstClr val="black"/>
                </a:solidFill>
              </a:rPr>
              <a:t>）生活機能向上連携加算</a:t>
            </a:r>
            <a:endParaRPr lang="en-US" altLang="ja-JP" sz="2000" dirty="0" smtClean="0">
              <a:solidFill>
                <a:prstClr val="black"/>
              </a:solidFill>
            </a:endParaRPr>
          </a:p>
          <a:p>
            <a:pPr marL="360363" indent="-360363"/>
            <a:r>
              <a:rPr lang="ja-JP" altLang="en-US" sz="2000" dirty="0" smtClean="0">
                <a:solidFill>
                  <a:prstClr val="black"/>
                </a:solidFill>
              </a:rPr>
              <a:t>（</a:t>
            </a:r>
            <a:r>
              <a:rPr lang="en-US" altLang="ja-JP" sz="2000" dirty="0" smtClean="0">
                <a:solidFill>
                  <a:prstClr val="black"/>
                </a:solidFill>
              </a:rPr>
              <a:t>10</a:t>
            </a:r>
            <a:r>
              <a:rPr lang="ja-JP" altLang="en-US" sz="2000" dirty="0" smtClean="0">
                <a:solidFill>
                  <a:prstClr val="black"/>
                </a:solidFill>
              </a:rPr>
              <a:t>）口腔・栄養スクリーニング加算</a:t>
            </a:r>
            <a:endParaRPr lang="en-US" altLang="ja-JP" sz="2000" dirty="0" smtClean="0">
              <a:solidFill>
                <a:prstClr val="black"/>
              </a:solidFill>
            </a:endParaRPr>
          </a:p>
          <a:p>
            <a:pPr marL="360363" indent="-360363"/>
            <a:endParaRPr lang="en-US" altLang="ja-JP" sz="2000" dirty="0">
              <a:solidFill>
                <a:prstClr val="black"/>
              </a:solidFill>
            </a:endParaRPr>
          </a:p>
          <a:p>
            <a:pPr marL="360363" lvl="0" indent="-360363"/>
            <a:r>
              <a:rPr lang="ja-JP" altLang="en-US" sz="2000" dirty="0" smtClean="0">
                <a:solidFill>
                  <a:prstClr val="black"/>
                </a:solidFill>
              </a:rPr>
              <a:t>その他のお知らせ</a:t>
            </a:r>
            <a:endParaRPr lang="en-US" altLang="ja-JP" sz="2000" dirty="0">
              <a:solidFill>
                <a:prstClr val="black"/>
              </a:solidFill>
            </a:endParaRPr>
          </a:p>
        </p:txBody>
      </p:sp>
    </p:spTree>
    <p:extLst>
      <p:ext uri="{BB962C8B-B14F-4D97-AF65-F5344CB8AC3E}">
        <p14:creationId xmlns:p14="http://schemas.microsoft.com/office/powerpoint/2010/main" val="39674838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82991" y="6492875"/>
            <a:ext cx="2743200" cy="365125"/>
          </a:xfrm>
        </p:spPr>
        <p:txBody>
          <a:bodyPr/>
          <a:lstStyle/>
          <a:p>
            <a:fld id="{D339279A-9CE5-4E47-B07B-F5EE1F1AD395}" type="slidenum">
              <a:rPr kumimoji="1" lang="ja-JP" altLang="en-US" smtClean="0"/>
              <a:t>62</a:t>
            </a:fld>
            <a:endParaRPr kumimoji="1" lang="ja-JP" altLang="en-US" dirty="0"/>
          </a:p>
        </p:txBody>
      </p:sp>
      <p:sp>
        <p:nvSpPr>
          <p:cNvPr id="5" name="正方形/長方形 4"/>
          <p:cNvSpPr/>
          <p:nvPr/>
        </p:nvSpPr>
        <p:spPr>
          <a:xfrm>
            <a:off x="-577" y="169471"/>
            <a:ext cx="12192000" cy="830997"/>
          </a:xfrm>
          <a:prstGeom prst="rect">
            <a:avLst/>
          </a:prstGeom>
        </p:spPr>
        <p:txBody>
          <a:bodyPr wrap="square">
            <a:spAutoFit/>
          </a:bodyPr>
          <a:lstStyle/>
          <a:p>
            <a:endParaRPr lang="en-US" altLang="ja-JP" sz="800" b="1" dirty="0" smtClean="0"/>
          </a:p>
          <a:p>
            <a:r>
              <a:rPr lang="ja-JP" altLang="en-US" sz="2000" b="1" dirty="0" smtClean="0"/>
              <a:t>１ 基本単位の取扱い</a:t>
            </a:r>
            <a:endParaRPr lang="en-US" altLang="ja-JP" sz="2000" b="1" dirty="0" smtClean="0"/>
          </a:p>
          <a:p>
            <a:endParaRPr lang="en-US" altLang="ja-JP" sz="2000" b="1" dirty="0" smtClean="0"/>
          </a:p>
        </p:txBody>
      </p:sp>
      <p:graphicFrame>
        <p:nvGraphicFramePr>
          <p:cNvPr id="4" name="表 3"/>
          <p:cNvGraphicFramePr>
            <a:graphicFrameLocks noGrp="1"/>
          </p:cNvGraphicFramePr>
          <p:nvPr>
            <p:extLst>
              <p:ext uri="{D42A27DB-BD31-4B8C-83A1-F6EECF244321}">
                <p14:modId xmlns:p14="http://schemas.microsoft.com/office/powerpoint/2010/main" val="291856908"/>
              </p:ext>
            </p:extLst>
          </p:nvPr>
        </p:nvGraphicFramePr>
        <p:xfrm>
          <a:off x="646546" y="834214"/>
          <a:ext cx="10897754" cy="3982720"/>
        </p:xfrm>
        <a:graphic>
          <a:graphicData uri="http://schemas.openxmlformats.org/drawingml/2006/table">
            <a:tbl>
              <a:tblPr firstRow="1" bandRow="1">
                <a:tableStyleId>{5C22544A-7EE6-4342-B048-85BDC9FD1C3A}</a:tableStyleId>
              </a:tblPr>
              <a:tblGrid>
                <a:gridCol w="1888836">
                  <a:extLst>
                    <a:ext uri="{9D8B030D-6E8A-4147-A177-3AD203B41FA5}">
                      <a16:colId xmlns:a16="http://schemas.microsoft.com/office/drawing/2014/main" val="2975721822"/>
                    </a:ext>
                  </a:extLst>
                </a:gridCol>
                <a:gridCol w="3093893">
                  <a:extLst>
                    <a:ext uri="{9D8B030D-6E8A-4147-A177-3AD203B41FA5}">
                      <a16:colId xmlns:a16="http://schemas.microsoft.com/office/drawing/2014/main" val="2112225260"/>
                    </a:ext>
                  </a:extLst>
                </a:gridCol>
                <a:gridCol w="3057525">
                  <a:extLst>
                    <a:ext uri="{9D8B030D-6E8A-4147-A177-3AD203B41FA5}">
                      <a16:colId xmlns:a16="http://schemas.microsoft.com/office/drawing/2014/main" val="2483734467"/>
                    </a:ext>
                  </a:extLst>
                </a:gridCol>
                <a:gridCol w="2857500">
                  <a:extLst>
                    <a:ext uri="{9D8B030D-6E8A-4147-A177-3AD203B41FA5}">
                      <a16:colId xmlns:a16="http://schemas.microsoft.com/office/drawing/2014/main" val="1925878268"/>
                    </a:ext>
                  </a:extLst>
                </a:gridCol>
              </a:tblGrid>
              <a:tr h="282632">
                <a:tc>
                  <a:txBody>
                    <a:bodyPr/>
                    <a:lstStyle/>
                    <a:p>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200"/>
                        </a:lnSpc>
                      </a:pPr>
                      <a:r>
                        <a:rPr kumimoji="1" lang="ja-JP" altLang="en-US" sz="2000" b="0" dirty="0" smtClean="0">
                          <a:solidFill>
                            <a:schemeClr val="tx1"/>
                          </a:solidFill>
                        </a:rPr>
                        <a:t>① </a:t>
                      </a:r>
                      <a:endParaRPr kumimoji="1" lang="en-US" altLang="ja-JP" sz="2000" b="0" dirty="0" smtClean="0">
                        <a:solidFill>
                          <a:schemeClr val="tx1"/>
                        </a:solidFill>
                      </a:endParaRPr>
                    </a:p>
                    <a:p>
                      <a:pPr algn="ctr">
                        <a:lnSpc>
                          <a:spcPts val="2200"/>
                        </a:lnSpc>
                      </a:pPr>
                      <a:r>
                        <a:rPr kumimoji="1" lang="ja-JP" altLang="en-US" sz="2000" b="0" dirty="0" smtClean="0">
                          <a:solidFill>
                            <a:schemeClr val="tx1"/>
                          </a:solidFill>
                        </a:rPr>
                        <a:t>同一建物に居住する者以外の者に対して行う場合　（</a:t>
                      </a:r>
                      <a:r>
                        <a:rPr kumimoji="1" lang="en-US" altLang="ja-JP" sz="2000" b="0" dirty="0" smtClean="0">
                          <a:solidFill>
                            <a:schemeClr val="tx1"/>
                          </a:solidFill>
                        </a:rPr>
                        <a:t>1</a:t>
                      </a:r>
                      <a:r>
                        <a:rPr kumimoji="1" lang="ja-JP" altLang="en-US" sz="2000" b="0" dirty="0" smtClean="0">
                          <a:solidFill>
                            <a:schemeClr val="tx1"/>
                          </a:solidFill>
                        </a:rPr>
                        <a:t>月につき）</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200"/>
                        </a:lnSpc>
                      </a:pPr>
                      <a:r>
                        <a:rPr kumimoji="1" lang="ja-JP" altLang="en-US" sz="2000" b="0" dirty="0" smtClean="0">
                          <a:solidFill>
                            <a:schemeClr val="tx1"/>
                          </a:solidFill>
                        </a:rPr>
                        <a:t>② </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同一建物に居住する者に対して行う場合</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　　　（</a:t>
                      </a:r>
                      <a:r>
                        <a:rPr kumimoji="1" lang="en-US" altLang="ja-JP" sz="2000" b="0" dirty="0" smtClean="0">
                          <a:solidFill>
                            <a:schemeClr val="tx1"/>
                          </a:solidFill>
                        </a:rPr>
                        <a:t>1</a:t>
                      </a:r>
                      <a:r>
                        <a:rPr kumimoji="1" lang="ja-JP" altLang="en-US" sz="2000" b="0" dirty="0" smtClean="0">
                          <a:solidFill>
                            <a:schemeClr val="tx1"/>
                          </a:solidFill>
                        </a:rPr>
                        <a:t>月につき）</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200"/>
                        </a:lnSpc>
                      </a:pPr>
                      <a:r>
                        <a:rPr kumimoji="1" lang="ja-JP" altLang="en-US" sz="2000" b="0" dirty="0" smtClean="0">
                          <a:solidFill>
                            <a:schemeClr val="tx1"/>
                          </a:solidFill>
                        </a:rPr>
                        <a:t>③ </a:t>
                      </a:r>
                      <a:endParaRPr kumimoji="1" lang="en-US" altLang="ja-JP" sz="2000" b="0" dirty="0" smtClean="0">
                        <a:solidFill>
                          <a:schemeClr val="tx1"/>
                        </a:solidFill>
                      </a:endParaRPr>
                    </a:p>
                    <a:p>
                      <a:pPr algn="ctr">
                        <a:lnSpc>
                          <a:spcPts val="2200"/>
                        </a:lnSpc>
                      </a:pPr>
                      <a:r>
                        <a:rPr kumimoji="1" lang="ja-JP" altLang="en-US" sz="2000" b="0" dirty="0" smtClean="0">
                          <a:solidFill>
                            <a:schemeClr val="tx1"/>
                          </a:solidFill>
                        </a:rPr>
                        <a:t>（介護予防）</a:t>
                      </a:r>
                      <a:endParaRPr kumimoji="1" lang="en-US" altLang="ja-JP" sz="2000" b="0" dirty="0" smtClean="0">
                        <a:solidFill>
                          <a:schemeClr val="tx1"/>
                        </a:solidFill>
                      </a:endParaRPr>
                    </a:p>
                    <a:p>
                      <a:pPr algn="ctr">
                        <a:lnSpc>
                          <a:spcPts val="2200"/>
                        </a:lnSpc>
                      </a:pPr>
                      <a:r>
                        <a:rPr kumimoji="1" lang="ja-JP" altLang="en-US" sz="2000" b="0" dirty="0" smtClean="0">
                          <a:solidFill>
                            <a:schemeClr val="tx1"/>
                          </a:solidFill>
                        </a:rPr>
                        <a:t>短期利用居宅介護費</a:t>
                      </a:r>
                      <a:endParaRPr kumimoji="1" lang="en-US" altLang="ja-JP" sz="2000" b="0" dirty="0" smtClean="0">
                        <a:solidFill>
                          <a:schemeClr val="tx1"/>
                        </a:solidFill>
                      </a:endParaRPr>
                    </a:p>
                    <a:p>
                      <a:pPr>
                        <a:lnSpc>
                          <a:spcPts val="2200"/>
                        </a:lnSpc>
                      </a:pPr>
                      <a:r>
                        <a:rPr kumimoji="1" lang="ja-JP" altLang="en-US" sz="2000" b="0" dirty="0" smtClean="0">
                          <a:solidFill>
                            <a:schemeClr val="tx1"/>
                          </a:solidFill>
                        </a:rPr>
                        <a:t>　　（</a:t>
                      </a:r>
                      <a:r>
                        <a:rPr kumimoji="1" lang="en-US" altLang="ja-JP" sz="2000" b="0" dirty="0" smtClean="0">
                          <a:solidFill>
                            <a:schemeClr val="tx1"/>
                          </a:solidFill>
                        </a:rPr>
                        <a:t>1</a:t>
                      </a:r>
                      <a:r>
                        <a:rPr kumimoji="1" lang="ja-JP" altLang="en-US" sz="2000" b="0" dirty="0" smtClean="0">
                          <a:solidFill>
                            <a:schemeClr val="tx1"/>
                          </a:solidFill>
                        </a:rPr>
                        <a:t>日につき）</a:t>
                      </a:r>
                      <a:endParaRPr kumimoji="1" lang="ja-JP" alt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4879517"/>
                  </a:ext>
                </a:extLst>
              </a:tr>
              <a:tr h="370840">
                <a:tc>
                  <a:txBody>
                    <a:bodyPr/>
                    <a:lstStyle/>
                    <a:p>
                      <a:pPr algn="ctr"/>
                      <a:r>
                        <a:rPr kumimoji="1" lang="ja-JP" altLang="en-US" sz="2000" dirty="0" smtClean="0"/>
                        <a:t>要介護１</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solidFill>
                            <a:schemeClr val="tx1"/>
                          </a:solidFill>
                        </a:rPr>
                        <a:t>10,458</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solidFill>
                            <a:schemeClr val="tx1"/>
                          </a:solidFill>
                        </a:rPr>
                        <a:t>9,423</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solidFill>
                            <a:schemeClr val="tx1"/>
                          </a:solidFill>
                        </a:rPr>
                        <a:t>572</a:t>
                      </a:r>
                      <a:endParaRPr kumimoji="1" lang="ja-JP"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8389997"/>
                  </a:ext>
                </a:extLst>
              </a:tr>
              <a:tr h="370840">
                <a:tc>
                  <a:txBody>
                    <a:bodyPr/>
                    <a:lstStyle/>
                    <a:p>
                      <a:pPr algn="ctr"/>
                      <a:r>
                        <a:rPr kumimoji="1" lang="ja-JP" altLang="en-US" sz="2000" dirty="0" smtClean="0"/>
                        <a:t>要介護２</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15,370</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13,849</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640</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3968176"/>
                  </a:ext>
                </a:extLst>
              </a:tr>
              <a:tr h="370840">
                <a:tc>
                  <a:txBody>
                    <a:bodyPr/>
                    <a:lstStyle/>
                    <a:p>
                      <a:pPr algn="ctr"/>
                      <a:r>
                        <a:rPr kumimoji="1" lang="ja-JP" altLang="en-US" sz="2000" dirty="0" smtClean="0"/>
                        <a:t>要介護３</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22,359</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20,144</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709</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473558"/>
                  </a:ext>
                </a:extLst>
              </a:tr>
              <a:tr h="370840">
                <a:tc>
                  <a:txBody>
                    <a:bodyPr/>
                    <a:lstStyle/>
                    <a:p>
                      <a:pPr algn="ctr"/>
                      <a:r>
                        <a:rPr kumimoji="1" lang="ja-JP" altLang="en-US" sz="2000" dirty="0" smtClean="0"/>
                        <a:t>要介護４</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24,677</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22,233</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777</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5866897"/>
                  </a:ext>
                </a:extLst>
              </a:tr>
              <a:tr h="370840">
                <a:tc>
                  <a:txBody>
                    <a:bodyPr/>
                    <a:lstStyle/>
                    <a:p>
                      <a:pPr algn="ctr"/>
                      <a:r>
                        <a:rPr kumimoji="1" lang="ja-JP" altLang="en-US" sz="2000" dirty="0" smtClean="0"/>
                        <a:t>要介護５</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27,209</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24,516</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843</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0641222"/>
                  </a:ext>
                </a:extLst>
              </a:tr>
              <a:tr h="370840">
                <a:tc>
                  <a:txBody>
                    <a:bodyPr/>
                    <a:lstStyle/>
                    <a:p>
                      <a:pPr algn="ctr"/>
                      <a:r>
                        <a:rPr kumimoji="1" lang="ja-JP" altLang="en-US" sz="2000" dirty="0" smtClean="0"/>
                        <a:t>要支援１</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3,450</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3,109</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424</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4956681"/>
                  </a:ext>
                </a:extLst>
              </a:tr>
              <a:tr h="370840">
                <a:tc>
                  <a:txBody>
                    <a:bodyPr/>
                    <a:lstStyle/>
                    <a:p>
                      <a:pPr algn="ctr"/>
                      <a:r>
                        <a:rPr kumimoji="1" lang="ja-JP" altLang="en-US" sz="2000" dirty="0" smtClean="0"/>
                        <a:t>要支援２</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6,972</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6,281</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2000" dirty="0" smtClean="0"/>
                        <a:t>531</a:t>
                      </a:r>
                      <a:endParaRPr kumimoji="1" lang="ja-JP"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4978855"/>
                  </a:ext>
                </a:extLst>
              </a:tr>
            </a:tbl>
          </a:graphicData>
        </a:graphic>
      </p:graphicFrame>
      <p:sp>
        <p:nvSpPr>
          <p:cNvPr id="14" name="正方形/長方形 13"/>
          <p:cNvSpPr/>
          <p:nvPr/>
        </p:nvSpPr>
        <p:spPr>
          <a:xfrm>
            <a:off x="577" y="4946314"/>
            <a:ext cx="12191423" cy="1729123"/>
          </a:xfrm>
          <a:prstGeom prst="rect">
            <a:avLst/>
          </a:prstGeom>
          <a:ln w="6350">
            <a:noFill/>
            <a:prstDash val="sysDot"/>
          </a:ln>
        </p:spPr>
        <p:txBody>
          <a:bodyPr wrap="square" tIns="36000" bIns="0">
            <a:spAutoFit/>
          </a:bodyPr>
          <a:lstStyle/>
          <a:p>
            <a:r>
              <a:rPr lang="ja-JP" altLang="en-US" sz="2000" dirty="0" smtClean="0"/>
              <a:t>①及び②について</a:t>
            </a:r>
            <a:endParaRPr lang="en-US" altLang="ja-JP" sz="2000" dirty="0" smtClean="0"/>
          </a:p>
          <a:p>
            <a:pPr marL="185738" indent="171450">
              <a:tabLst>
                <a:tab pos="442913" algn="l"/>
              </a:tabLst>
            </a:pPr>
            <a:r>
              <a:rPr lang="ja-JP" altLang="en-US" sz="2000" dirty="0" smtClean="0"/>
              <a:t>小規模多機能型居宅介護費は、当該事業所へ登録した者について、登録者の居住する場所及び要介護状態区分に応じて、登録している期間</a:t>
            </a:r>
            <a:r>
              <a:rPr lang="en-US" altLang="ja-JP" sz="2000" dirty="0" smtClean="0"/>
              <a:t>1</a:t>
            </a:r>
            <a:r>
              <a:rPr lang="ja-JP" altLang="en-US" sz="2000" dirty="0" smtClean="0"/>
              <a:t>月につきそれぞれ所定単位数を算定する。</a:t>
            </a:r>
            <a:endParaRPr lang="en-US" altLang="ja-JP" sz="2000" dirty="0" smtClean="0"/>
          </a:p>
          <a:p>
            <a:pPr marL="357188" indent="-185738">
              <a:tabLst>
                <a:tab pos="442913" algn="l"/>
              </a:tabLst>
            </a:pPr>
            <a:endParaRPr lang="en-US" altLang="ja-JP" sz="500" dirty="0" smtClean="0"/>
          </a:p>
          <a:p>
            <a:pPr marL="357188" indent="-185738">
              <a:tabLst>
                <a:tab pos="442913" algn="l"/>
              </a:tabLst>
            </a:pPr>
            <a:r>
              <a:rPr lang="en-US" altLang="ja-JP" sz="2000" dirty="0" smtClean="0"/>
              <a:t>※ </a:t>
            </a:r>
            <a:r>
              <a:rPr lang="ja-JP" altLang="en-US" sz="2000" dirty="0"/>
              <a:t>月途中から登録した</a:t>
            </a:r>
            <a:r>
              <a:rPr lang="ja-JP" altLang="en-US" sz="2000" dirty="0" smtClean="0"/>
              <a:t>場合又は月</a:t>
            </a:r>
            <a:r>
              <a:rPr lang="ja-JP" altLang="en-US" sz="2000" dirty="0"/>
              <a:t>途中で登録を終了した場合には、登録していた期間（登録日から当該月の末日まで又は当該月の初日から登録終了日まで）に対応</a:t>
            </a:r>
            <a:r>
              <a:rPr lang="ja-JP" altLang="en-US" sz="2000" dirty="0" smtClean="0"/>
              <a:t>した単位数</a:t>
            </a:r>
            <a:r>
              <a:rPr lang="ja-JP" altLang="en-US" sz="2000" dirty="0"/>
              <a:t>を算定する</a:t>
            </a:r>
            <a:r>
              <a:rPr lang="ja-JP" altLang="en-US" sz="2000" dirty="0" smtClean="0"/>
              <a:t>。</a:t>
            </a:r>
            <a:r>
              <a:rPr lang="en-US" altLang="ja-JP" sz="2000" dirty="0" smtClean="0"/>
              <a:t>(</a:t>
            </a:r>
            <a:r>
              <a:rPr lang="ja-JP" altLang="en-US" sz="2000" dirty="0" smtClean="0"/>
              <a:t>日割り計算</a:t>
            </a:r>
            <a:r>
              <a:rPr lang="en-US" altLang="ja-JP" sz="2000" dirty="0" smtClean="0"/>
              <a:t>)</a:t>
            </a:r>
            <a:endParaRPr lang="en-US" altLang="ja-JP" sz="2000" dirty="0"/>
          </a:p>
          <a:p>
            <a:pPr marL="357188" indent="-185738">
              <a:tabLst>
                <a:tab pos="442913" algn="l"/>
              </a:tabLst>
            </a:pPr>
            <a:endParaRPr lang="en-US" altLang="ja-JP" sz="500" dirty="0" smtClean="0"/>
          </a:p>
        </p:txBody>
      </p:sp>
    </p:spTree>
    <p:extLst>
      <p:ext uri="{BB962C8B-B14F-4D97-AF65-F5344CB8AC3E}">
        <p14:creationId xmlns:p14="http://schemas.microsoft.com/office/powerpoint/2010/main" val="8820320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4975" y="6461343"/>
            <a:ext cx="2743200" cy="365125"/>
          </a:xfrm>
        </p:spPr>
        <p:txBody>
          <a:bodyPr/>
          <a:lstStyle/>
          <a:p>
            <a:fld id="{41D9830F-53EB-46B6-9EC0-C4C68F82A889}" type="slidenum">
              <a:rPr kumimoji="1" lang="ja-JP" altLang="en-US" smtClean="0"/>
              <a:t>63</a:t>
            </a:fld>
            <a:endParaRPr kumimoji="1" lang="ja-JP" altLang="en-US"/>
          </a:p>
        </p:txBody>
      </p:sp>
      <p:sp>
        <p:nvSpPr>
          <p:cNvPr id="13" name="正方形/長方形 12"/>
          <p:cNvSpPr/>
          <p:nvPr/>
        </p:nvSpPr>
        <p:spPr>
          <a:xfrm>
            <a:off x="0" y="0"/>
            <a:ext cx="12192000" cy="6247864"/>
          </a:xfrm>
          <a:prstGeom prst="rect">
            <a:avLst/>
          </a:prstGeom>
        </p:spPr>
        <p:txBody>
          <a:bodyPr wrap="square">
            <a:spAutoFit/>
          </a:bodyPr>
          <a:lstStyle/>
          <a:p>
            <a:pPr marL="357188" lvl="0" indent="-185738">
              <a:tabLst>
                <a:tab pos="442913" algn="l"/>
              </a:tabLst>
            </a:pPr>
            <a:r>
              <a:rPr lang="en-US" altLang="ja-JP" sz="2000" dirty="0">
                <a:solidFill>
                  <a:prstClr val="black"/>
                </a:solidFill>
              </a:rPr>
              <a:t>※ </a:t>
            </a:r>
            <a:r>
              <a:rPr lang="ja-JP" altLang="en-US" sz="2000" dirty="0">
                <a:solidFill>
                  <a:prstClr val="black"/>
                </a:solidFill>
              </a:rPr>
              <a:t> 算定の根拠となる「登録日」とは、利用者が事業者と利用契約を締結した日ではなく、通い、訪問又は宿泊のいずれかのサービスを実際に利用開始した</a:t>
            </a:r>
            <a:r>
              <a:rPr lang="ja-JP" altLang="en-US" sz="2000" dirty="0" smtClean="0">
                <a:solidFill>
                  <a:prstClr val="black"/>
                </a:solidFill>
              </a:rPr>
              <a:t>日とする。</a:t>
            </a:r>
            <a:r>
              <a:rPr lang="ja-JP" altLang="en-US" sz="2000" dirty="0">
                <a:solidFill>
                  <a:prstClr val="black"/>
                </a:solidFill>
              </a:rPr>
              <a:t>また、「登録終了日」とは、利用者が事業者との間の利用契約を終了した日のことである。</a:t>
            </a:r>
          </a:p>
          <a:p>
            <a:endParaRPr lang="en-US" altLang="ja-JP" sz="2000" dirty="0" smtClean="0">
              <a:latin typeface="MS-Mincho"/>
            </a:endParaRPr>
          </a:p>
          <a:p>
            <a:endParaRPr lang="en-US" altLang="ja-JP" sz="2000" dirty="0">
              <a:latin typeface="MS-Mincho"/>
            </a:endParaRPr>
          </a:p>
          <a:p>
            <a:endParaRPr lang="en-US" altLang="ja-JP" sz="2000" dirty="0" smtClean="0">
              <a:latin typeface="MS-Mincho"/>
            </a:endParaRPr>
          </a:p>
          <a:p>
            <a:endParaRPr lang="en-US" altLang="ja-JP" sz="2000" dirty="0">
              <a:latin typeface="MS-Mincho"/>
            </a:endParaRPr>
          </a:p>
          <a:p>
            <a:endParaRPr lang="en-US" altLang="ja-JP" sz="2000" dirty="0" smtClean="0">
              <a:latin typeface="MS-Mincho"/>
            </a:endParaRPr>
          </a:p>
          <a:p>
            <a:endParaRPr lang="en-US" altLang="ja-JP" sz="2000" dirty="0">
              <a:latin typeface="MS-Mincho"/>
            </a:endParaRPr>
          </a:p>
          <a:p>
            <a:endParaRPr lang="en-US" altLang="ja-JP" sz="2000" dirty="0" smtClean="0">
              <a:latin typeface="MS-Mincho"/>
            </a:endParaRPr>
          </a:p>
          <a:p>
            <a:r>
              <a:rPr lang="ja-JP" altLang="en-US" sz="2000" dirty="0" smtClean="0">
                <a:latin typeface="MS-Mincho"/>
              </a:rPr>
              <a:t>③について</a:t>
            </a:r>
            <a:endParaRPr lang="en-US" altLang="ja-JP" sz="2000" dirty="0" smtClean="0">
              <a:latin typeface="MS-Mincho"/>
            </a:endParaRPr>
          </a:p>
          <a:p>
            <a:pPr marL="185738"/>
            <a:r>
              <a:rPr lang="ja-JP" altLang="en-US" sz="2000" dirty="0" smtClean="0">
                <a:latin typeface="MS-Mincho"/>
              </a:rPr>
              <a:t>下記</a:t>
            </a:r>
            <a:r>
              <a:rPr lang="ja-JP" altLang="en-US" sz="2000" dirty="0">
                <a:latin typeface="MS-Mincho"/>
              </a:rPr>
              <a:t>に掲げる基準のいずれにも適合すること。</a:t>
            </a:r>
          </a:p>
          <a:p>
            <a:pPr marL="357188" indent="-171450"/>
            <a:r>
              <a:rPr lang="ja-JP" altLang="en-US" sz="2000" dirty="0" smtClean="0">
                <a:latin typeface="MS-Mincho"/>
              </a:rPr>
              <a:t>・</a:t>
            </a:r>
            <a:r>
              <a:rPr lang="en-US" altLang="ja-JP" sz="2000" dirty="0" smtClean="0">
                <a:latin typeface="MS-Mincho"/>
              </a:rPr>
              <a:t> </a:t>
            </a:r>
            <a:r>
              <a:rPr lang="ja-JP" altLang="en-US" sz="2000" dirty="0">
                <a:latin typeface="MS-Mincho"/>
              </a:rPr>
              <a:t>利用者の状態や利用者の家族等の事情により、居宅介護支援事業所の</a:t>
            </a:r>
            <a:r>
              <a:rPr lang="ja-JP" altLang="en-US" sz="2000" dirty="0" smtClean="0">
                <a:latin typeface="MS-Mincho"/>
              </a:rPr>
              <a:t>介護</a:t>
            </a:r>
            <a:r>
              <a:rPr lang="ja-JP" altLang="en-US" sz="2000" dirty="0">
                <a:latin typeface="MS-Mincho"/>
              </a:rPr>
              <a:t>支援専門員が、緊急に利用することが必要と認めた場合であって、</a:t>
            </a:r>
            <a:r>
              <a:rPr lang="ja-JP" altLang="en-US" sz="2000" dirty="0" smtClean="0">
                <a:latin typeface="MS-Mincho"/>
              </a:rPr>
              <a:t>小規模</a:t>
            </a:r>
            <a:r>
              <a:rPr lang="ja-JP" altLang="en-US" sz="2000" dirty="0">
                <a:latin typeface="MS-Mincho"/>
              </a:rPr>
              <a:t>多機能型居宅介護事業所の介護支援専門員が、</a:t>
            </a:r>
            <a:r>
              <a:rPr lang="ja-JP" altLang="en-US" sz="2000" dirty="0" smtClean="0">
                <a:latin typeface="MS-Mincho"/>
              </a:rPr>
              <a:t>当該事業所</a:t>
            </a:r>
            <a:r>
              <a:rPr lang="ja-JP" altLang="en-US" sz="2000" dirty="0">
                <a:latin typeface="MS-Mincho"/>
              </a:rPr>
              <a:t>の登録者に対する小規模多機能型居宅介護の提供に支障が</a:t>
            </a:r>
            <a:r>
              <a:rPr lang="ja-JP" altLang="en-US" sz="2000" dirty="0" smtClean="0">
                <a:latin typeface="MS-Mincho"/>
              </a:rPr>
              <a:t>ないと</a:t>
            </a:r>
            <a:r>
              <a:rPr lang="ja-JP" altLang="en-US" sz="2000" dirty="0">
                <a:latin typeface="MS-Mincho"/>
              </a:rPr>
              <a:t>認めた場合であること。</a:t>
            </a:r>
          </a:p>
          <a:p>
            <a:pPr marL="357188" indent="-171450"/>
            <a:r>
              <a:rPr lang="ja-JP" altLang="en-US" sz="2000" dirty="0" smtClean="0">
                <a:latin typeface="MS-Mincho"/>
              </a:rPr>
              <a:t>・</a:t>
            </a:r>
            <a:r>
              <a:rPr lang="en-US" altLang="ja-JP" sz="2000" dirty="0" smtClean="0">
                <a:latin typeface="MS-Mincho"/>
              </a:rPr>
              <a:t> </a:t>
            </a:r>
            <a:r>
              <a:rPr lang="ja-JP" altLang="en-US" sz="2000" dirty="0">
                <a:latin typeface="MS-Mincho"/>
              </a:rPr>
              <a:t>利用の開始に当たって、あらかじめ７日以内（利用者の日常生活上の</a:t>
            </a:r>
            <a:r>
              <a:rPr lang="ja-JP" altLang="en-US" sz="2000" dirty="0" smtClean="0">
                <a:latin typeface="MS-Mincho"/>
              </a:rPr>
              <a:t>世話</a:t>
            </a:r>
            <a:r>
              <a:rPr lang="ja-JP" altLang="en-US" sz="2000" dirty="0">
                <a:latin typeface="MS-Mincho"/>
              </a:rPr>
              <a:t>を行う家族等の疾病等やむを得ない事情がある場合は１４日以内）の</a:t>
            </a:r>
            <a:r>
              <a:rPr lang="ja-JP" altLang="en-US" sz="2000" dirty="0" smtClean="0">
                <a:latin typeface="MS-Mincho"/>
              </a:rPr>
              <a:t>利用</a:t>
            </a:r>
            <a:r>
              <a:rPr lang="ja-JP" altLang="en-US" sz="2000" dirty="0">
                <a:latin typeface="MS-Mincho"/>
              </a:rPr>
              <a:t>期間を定めること。</a:t>
            </a:r>
          </a:p>
          <a:p>
            <a:pPr marL="357188" indent="-171450"/>
            <a:r>
              <a:rPr lang="ja-JP" altLang="en-US" sz="2000" dirty="0" smtClean="0">
                <a:latin typeface="MS-Mincho"/>
              </a:rPr>
              <a:t>・</a:t>
            </a:r>
            <a:r>
              <a:rPr lang="en-US" altLang="ja-JP" sz="2000" dirty="0" smtClean="0">
                <a:latin typeface="MS-Mincho"/>
              </a:rPr>
              <a:t> </a:t>
            </a:r>
            <a:r>
              <a:rPr lang="ja-JP" altLang="en-US" sz="2000" dirty="0">
                <a:latin typeface="MS-Mincho"/>
              </a:rPr>
              <a:t>地域密着型サービス基準第６３条に定める従業者の員数を置いている</a:t>
            </a:r>
            <a:r>
              <a:rPr lang="ja-JP" altLang="en-US" sz="2000" dirty="0" smtClean="0">
                <a:latin typeface="MS-Mincho"/>
              </a:rPr>
              <a:t>こと</a:t>
            </a:r>
            <a:r>
              <a:rPr lang="ja-JP" altLang="en-US" sz="2000" dirty="0">
                <a:latin typeface="MS-Mincho"/>
              </a:rPr>
              <a:t>。</a:t>
            </a:r>
          </a:p>
          <a:p>
            <a:pPr marL="357188" indent="-171450"/>
            <a:r>
              <a:rPr lang="ja-JP" altLang="en-US" sz="2000" dirty="0" smtClean="0">
                <a:latin typeface="MS-Mincho"/>
              </a:rPr>
              <a:t>・</a:t>
            </a:r>
            <a:r>
              <a:rPr lang="en-US" altLang="ja-JP" sz="2000" dirty="0" smtClean="0">
                <a:latin typeface="MS-Mincho"/>
              </a:rPr>
              <a:t> </a:t>
            </a:r>
            <a:r>
              <a:rPr lang="ja-JP" altLang="en-US" sz="2000" dirty="0">
                <a:latin typeface="MS-Mincho"/>
              </a:rPr>
              <a:t>当該小規模多機能居宅介護事業所が小規模多機能型居宅介護費の「</a:t>
            </a:r>
            <a:r>
              <a:rPr lang="ja-JP" altLang="en-US" sz="2000" dirty="0" smtClean="0">
                <a:latin typeface="MS-Mincho"/>
              </a:rPr>
              <a:t>過少サービス</a:t>
            </a:r>
            <a:r>
              <a:rPr lang="ja-JP" altLang="en-US" sz="2000" dirty="0">
                <a:latin typeface="MS-Mincho"/>
              </a:rPr>
              <a:t>に対する減算」を算定していないこと</a:t>
            </a:r>
            <a:r>
              <a:rPr lang="ja-JP" altLang="en-US" sz="2000" dirty="0" smtClean="0">
                <a:latin typeface="MS-Mincho"/>
              </a:rPr>
              <a:t>。</a:t>
            </a:r>
            <a:endParaRPr lang="ja-JP" altLang="en-US" sz="2000" dirty="0"/>
          </a:p>
        </p:txBody>
      </p:sp>
      <p:sp>
        <p:nvSpPr>
          <p:cNvPr id="14" name="正方形/長方形 13"/>
          <p:cNvSpPr/>
          <p:nvPr/>
        </p:nvSpPr>
        <p:spPr>
          <a:xfrm>
            <a:off x="276225" y="6155265"/>
            <a:ext cx="11172825" cy="612155"/>
          </a:xfrm>
          <a:prstGeom prst="rect">
            <a:avLst/>
          </a:prstGeom>
          <a:ln w="6350">
            <a:solidFill>
              <a:schemeClr val="tx1"/>
            </a:solidFill>
            <a:prstDash val="sysDot"/>
          </a:ln>
        </p:spPr>
        <p:txBody>
          <a:bodyPr wrap="square" bIns="0" anchor="ctr" anchorCtr="0">
            <a:spAutoFit/>
          </a:bodyPr>
          <a:lstStyle/>
          <a:p>
            <a:pPr>
              <a:lnSpc>
                <a:spcPts val="2200"/>
              </a:lnSpc>
            </a:pPr>
            <a:r>
              <a:rPr lang="ja-JP" altLang="en-US" sz="2000" dirty="0">
                <a:latin typeface="MS-Mincho"/>
              </a:rPr>
              <a:t>宿泊室を活用する場合については、登録者の宿泊サービスの利用者と</a:t>
            </a:r>
            <a:r>
              <a:rPr lang="ja-JP" altLang="en-US" sz="2000" dirty="0" smtClean="0">
                <a:latin typeface="MS-Mincho"/>
              </a:rPr>
              <a:t>登録者</a:t>
            </a:r>
            <a:r>
              <a:rPr lang="ja-JP" altLang="en-US" sz="2000" dirty="0">
                <a:latin typeface="MS-Mincho"/>
              </a:rPr>
              <a:t>以外の短期利用者の合計が、宿泊サービスの利用定員の範囲内で、</a:t>
            </a:r>
            <a:r>
              <a:rPr lang="ja-JP" altLang="en-US" sz="2000" dirty="0" smtClean="0">
                <a:latin typeface="MS-Mincho"/>
              </a:rPr>
              <a:t>空いている</a:t>
            </a:r>
            <a:r>
              <a:rPr lang="ja-JP" altLang="en-US" sz="2000" dirty="0">
                <a:latin typeface="MS-Mincho"/>
              </a:rPr>
              <a:t>宿泊室を利用するものであること</a:t>
            </a:r>
            <a:r>
              <a:rPr lang="ja-JP" altLang="en-US" dirty="0">
                <a:latin typeface="MS-Mincho"/>
              </a:rPr>
              <a:t>。</a:t>
            </a:r>
            <a:endParaRPr lang="ja-JP" altLang="en-US" dirty="0"/>
          </a:p>
        </p:txBody>
      </p:sp>
      <p:sp>
        <p:nvSpPr>
          <p:cNvPr id="10" name="正方形/長方形 9"/>
          <p:cNvSpPr/>
          <p:nvPr/>
        </p:nvSpPr>
        <p:spPr>
          <a:xfrm>
            <a:off x="428625" y="976176"/>
            <a:ext cx="11639550" cy="2067233"/>
          </a:xfrm>
          <a:prstGeom prst="rect">
            <a:avLst/>
          </a:prstGeom>
          <a:ln w="6350">
            <a:solidFill>
              <a:schemeClr val="tx1"/>
            </a:solidFill>
            <a:prstDash val="sysDot"/>
          </a:ln>
        </p:spPr>
        <p:txBody>
          <a:bodyPr wrap="square">
            <a:spAutoFit/>
          </a:bodyPr>
          <a:lstStyle/>
          <a:p>
            <a:pPr>
              <a:lnSpc>
                <a:spcPts val="2200"/>
              </a:lnSpc>
            </a:pPr>
            <a:r>
              <a:rPr lang="ja-JP" altLang="en-US" sz="2000" dirty="0">
                <a:latin typeface="MS-Mincho"/>
              </a:rPr>
              <a:t>「同一建物」とは</a:t>
            </a:r>
          </a:p>
          <a:p>
            <a:pPr indent="185738">
              <a:lnSpc>
                <a:spcPts val="2200"/>
              </a:lnSpc>
            </a:pPr>
            <a:r>
              <a:rPr lang="ja-JP" altLang="en-US" sz="2000" dirty="0">
                <a:latin typeface="MS-Mincho"/>
              </a:rPr>
              <a:t>当該小規模多機能型居宅介護事業所と構造上又は外形上、一体的な</a:t>
            </a:r>
            <a:r>
              <a:rPr lang="ja-JP" altLang="en-US" sz="2000" dirty="0" smtClean="0">
                <a:latin typeface="MS-Mincho"/>
              </a:rPr>
              <a:t>建築物（</a:t>
            </a:r>
            <a:r>
              <a:rPr lang="ja-JP" altLang="en-US" sz="2000" dirty="0">
                <a:latin typeface="MS-Mincho"/>
              </a:rPr>
              <a:t>養護老人ホーム、軽費老人ホーム、有料老人ホーム、サービス付き高齢者向け</a:t>
            </a:r>
            <a:r>
              <a:rPr lang="ja-JP" altLang="en-US" sz="2000" dirty="0" smtClean="0">
                <a:latin typeface="MS-Mincho"/>
              </a:rPr>
              <a:t>住宅）</a:t>
            </a:r>
            <a:r>
              <a:rPr lang="ja-JP" altLang="en-US" sz="2000" dirty="0">
                <a:latin typeface="MS-Mincho"/>
              </a:rPr>
              <a:t>を指すものであり、具体的には、当該建物の一階部分に小規模</a:t>
            </a:r>
            <a:r>
              <a:rPr lang="ja-JP" altLang="en-US" sz="2000" dirty="0" smtClean="0">
                <a:latin typeface="MS-Mincho"/>
              </a:rPr>
              <a:t>多機能型</a:t>
            </a:r>
            <a:r>
              <a:rPr lang="ja-JP" altLang="en-US" sz="2000" dirty="0">
                <a:latin typeface="MS-Mincho"/>
              </a:rPr>
              <a:t>居宅介護事業所がある場合や、当該建物と渡り廊下等で繋がって</a:t>
            </a:r>
            <a:r>
              <a:rPr lang="ja-JP" altLang="en-US" sz="2000" dirty="0" smtClean="0">
                <a:latin typeface="MS-Mincho"/>
              </a:rPr>
              <a:t>いる</a:t>
            </a:r>
            <a:r>
              <a:rPr lang="ja-JP" altLang="en-US" sz="2000" dirty="0">
                <a:latin typeface="MS-Mincho"/>
              </a:rPr>
              <a:t>場合が該当し、同一敷地内にある別棟の建築物や道路を挟んで隣接</a:t>
            </a:r>
            <a:r>
              <a:rPr lang="ja-JP" altLang="en-US" sz="2000" dirty="0" smtClean="0">
                <a:latin typeface="MS-Mincho"/>
              </a:rPr>
              <a:t>する場合</a:t>
            </a:r>
            <a:r>
              <a:rPr lang="ja-JP" altLang="en-US" sz="2000" dirty="0">
                <a:latin typeface="MS-Mincho"/>
              </a:rPr>
              <a:t>は該当しない</a:t>
            </a:r>
            <a:r>
              <a:rPr lang="ja-JP" altLang="en-US" sz="2000" dirty="0" smtClean="0">
                <a:latin typeface="MS-Mincho"/>
              </a:rPr>
              <a:t>。</a:t>
            </a:r>
            <a:endParaRPr lang="en-US" altLang="ja-JP" sz="2000" dirty="0" smtClean="0">
              <a:latin typeface="MS-Mincho"/>
            </a:endParaRPr>
          </a:p>
          <a:p>
            <a:pPr indent="185738">
              <a:lnSpc>
                <a:spcPts val="2200"/>
              </a:lnSpc>
            </a:pPr>
            <a:r>
              <a:rPr lang="ja-JP" altLang="en-US" sz="2000" dirty="0" smtClean="0">
                <a:latin typeface="MS-Mincho"/>
              </a:rPr>
              <a:t>また</a:t>
            </a:r>
            <a:r>
              <a:rPr lang="ja-JP" altLang="en-US" sz="2000" dirty="0">
                <a:latin typeface="MS-Mincho"/>
              </a:rPr>
              <a:t>、ここでいう同一の建物については、当該</a:t>
            </a:r>
            <a:r>
              <a:rPr lang="ja-JP" altLang="en-US" sz="2000" dirty="0" smtClean="0">
                <a:latin typeface="MS-Mincho"/>
              </a:rPr>
              <a:t>建築物の</a:t>
            </a:r>
            <a:r>
              <a:rPr lang="ja-JP" altLang="en-US" sz="2000" dirty="0">
                <a:latin typeface="MS-Mincho"/>
              </a:rPr>
              <a:t>管理、運営法人が当該小規模多機能型居宅介護</a:t>
            </a:r>
            <a:r>
              <a:rPr lang="ja-JP" altLang="en-US" sz="2000" dirty="0" smtClean="0">
                <a:latin typeface="MS-Mincho"/>
              </a:rPr>
              <a:t>事業者と</a:t>
            </a:r>
            <a:r>
              <a:rPr lang="ja-JP" altLang="en-US" sz="2000" dirty="0">
                <a:latin typeface="MS-Mincho"/>
              </a:rPr>
              <a:t>異なる場合で</a:t>
            </a:r>
            <a:r>
              <a:rPr lang="ja-JP" altLang="en-US" sz="2000" dirty="0" smtClean="0">
                <a:latin typeface="MS-Mincho"/>
              </a:rPr>
              <a:t>あって</a:t>
            </a:r>
            <a:r>
              <a:rPr lang="ja-JP" altLang="en-US" sz="2000" dirty="0">
                <a:latin typeface="MS-Mincho"/>
              </a:rPr>
              <a:t>も該当</a:t>
            </a:r>
            <a:r>
              <a:rPr lang="ja-JP" altLang="en-US" sz="2000" dirty="0" smtClean="0">
                <a:latin typeface="MS-Mincho"/>
              </a:rPr>
              <a:t>する。</a:t>
            </a:r>
            <a:endParaRPr lang="ja-JP" altLang="en-US" sz="2000" dirty="0">
              <a:latin typeface="MS-Mincho"/>
            </a:endParaRPr>
          </a:p>
        </p:txBody>
      </p:sp>
    </p:spTree>
    <p:extLst>
      <p:ext uri="{BB962C8B-B14F-4D97-AF65-F5344CB8AC3E}">
        <p14:creationId xmlns:p14="http://schemas.microsoft.com/office/powerpoint/2010/main" val="1656143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7" y="6340198"/>
            <a:ext cx="2743200" cy="365125"/>
          </a:xfrm>
        </p:spPr>
        <p:txBody>
          <a:bodyPr/>
          <a:lstStyle/>
          <a:p>
            <a:fld id="{41D9830F-53EB-46B6-9EC0-C4C68F82A889}" type="slidenum">
              <a:rPr kumimoji="1" lang="ja-JP" altLang="en-US" smtClean="0"/>
              <a:t>64</a:t>
            </a:fld>
            <a:endParaRPr kumimoji="1" lang="ja-JP" altLang="en-US"/>
          </a:p>
        </p:txBody>
      </p:sp>
      <p:sp>
        <p:nvSpPr>
          <p:cNvPr id="10" name="正方形/長方形 9"/>
          <p:cNvSpPr/>
          <p:nvPr/>
        </p:nvSpPr>
        <p:spPr>
          <a:xfrm>
            <a:off x="0" y="0"/>
            <a:ext cx="12192000" cy="1015663"/>
          </a:xfrm>
          <a:prstGeom prst="rect">
            <a:avLst/>
          </a:prstGeom>
          <a:noFill/>
          <a:ln w="6350">
            <a:noFill/>
            <a:prstDash val="sysDot"/>
          </a:ln>
        </p:spPr>
        <p:txBody>
          <a:bodyPr wrap="square">
            <a:spAutoFit/>
          </a:bodyPr>
          <a:lstStyle/>
          <a:p>
            <a:pPr marL="185738" indent="-185738"/>
            <a:r>
              <a:rPr lang="en-US" altLang="ja-JP" sz="2000" dirty="0" smtClean="0"/>
              <a:t>※ </a:t>
            </a:r>
            <a:r>
              <a:rPr lang="ja-JP" altLang="en-US" sz="2000" dirty="0" smtClean="0"/>
              <a:t>登録者</a:t>
            </a:r>
            <a:r>
              <a:rPr lang="ja-JP" altLang="en-US" sz="2000" dirty="0"/>
              <a:t>が短期入所生活介護、短期入所療養介護、特定施設入居者生活介護又は認知症対応型共同生活介護、地域密着型特定施設入居者生活介護、地域密着型介護老人福祉施設入所者生活介護若しくは複合型サービスを受けている間は、小規模多機能型居宅介護費は、算定しない。</a:t>
            </a:r>
          </a:p>
        </p:txBody>
      </p:sp>
      <p:sp>
        <p:nvSpPr>
          <p:cNvPr id="11" name="正方形/長方形 10"/>
          <p:cNvSpPr/>
          <p:nvPr/>
        </p:nvSpPr>
        <p:spPr>
          <a:xfrm>
            <a:off x="0" y="1022567"/>
            <a:ext cx="12192000" cy="1323439"/>
          </a:xfrm>
          <a:prstGeom prst="rect">
            <a:avLst/>
          </a:prstGeom>
          <a:ln w="6350">
            <a:noFill/>
            <a:prstDash val="sysDot"/>
          </a:ln>
        </p:spPr>
        <p:txBody>
          <a:bodyPr wrap="square">
            <a:spAutoFit/>
          </a:bodyPr>
          <a:lstStyle/>
          <a:p>
            <a:pPr marL="185738" indent="-185738"/>
            <a:r>
              <a:rPr lang="en-US" altLang="ja-JP" sz="2000" dirty="0" smtClean="0"/>
              <a:t>※ </a:t>
            </a:r>
            <a:r>
              <a:rPr lang="ja-JP" altLang="en-US" sz="2000" dirty="0" smtClean="0"/>
              <a:t>登録者</a:t>
            </a:r>
            <a:r>
              <a:rPr lang="ja-JP" altLang="en-US" sz="2000" dirty="0"/>
              <a:t>が一の指定小規模多機能型居宅介護事業所において、指定小規模多機能型居宅介護（指定地域密着型サービス基準</a:t>
            </a:r>
            <a:r>
              <a:rPr lang="ja-JP" altLang="en-US" sz="2000" dirty="0" smtClean="0"/>
              <a:t>第</a:t>
            </a:r>
            <a:r>
              <a:rPr lang="en-US" altLang="ja-JP" sz="2000" dirty="0" smtClean="0"/>
              <a:t>62</a:t>
            </a:r>
            <a:r>
              <a:rPr lang="ja-JP" altLang="en-US" sz="2000" dirty="0" smtClean="0"/>
              <a:t>条</a:t>
            </a:r>
            <a:r>
              <a:rPr lang="ja-JP" altLang="en-US" sz="2000" dirty="0"/>
              <a:t>に規定する指定小規模多機能型居宅介護をいう。以下同じ。）を受けている間は、当該指定小規模多機能型居宅介護事業所以外の指定小規模多機能型居宅介護事業所が指定小規模多機能型居宅介護を行った場合に、小規模多機能型居宅介護費は、算定しない。</a:t>
            </a:r>
          </a:p>
        </p:txBody>
      </p:sp>
      <p:sp>
        <p:nvSpPr>
          <p:cNvPr id="3" name="正方形/長方形 2"/>
          <p:cNvSpPr/>
          <p:nvPr/>
        </p:nvSpPr>
        <p:spPr>
          <a:xfrm>
            <a:off x="0" y="2690942"/>
            <a:ext cx="12191998" cy="3831818"/>
          </a:xfrm>
          <a:prstGeom prst="rect">
            <a:avLst/>
          </a:prstGeom>
        </p:spPr>
        <p:txBody>
          <a:bodyPr wrap="square">
            <a:spAutoFit/>
          </a:bodyPr>
          <a:lstStyle/>
          <a:p>
            <a:pPr marL="273050" indent="-273050" defTabSz="546100"/>
            <a:r>
              <a:rPr lang="ja-JP" altLang="en-US" sz="2000" b="1" dirty="0">
                <a:solidFill>
                  <a:schemeClr val="dk1"/>
                </a:solidFill>
              </a:rPr>
              <a:t>２ 定員超過利用に該当する場合の減算　</a:t>
            </a:r>
            <a:r>
              <a:rPr lang="ja-JP" altLang="en-US" sz="2000" dirty="0">
                <a:solidFill>
                  <a:schemeClr val="dk1"/>
                </a:solidFill>
              </a:rPr>
              <a:t>所定単位数の</a:t>
            </a:r>
            <a:r>
              <a:rPr lang="en-US" altLang="ja-JP" sz="2000" dirty="0">
                <a:solidFill>
                  <a:schemeClr val="dk1"/>
                </a:solidFill>
              </a:rPr>
              <a:t>70</a:t>
            </a:r>
            <a:r>
              <a:rPr lang="ja-JP" altLang="en-US" sz="2000" dirty="0">
                <a:solidFill>
                  <a:schemeClr val="dk1"/>
                </a:solidFill>
              </a:rPr>
              <a:t>／</a:t>
            </a:r>
            <a:r>
              <a:rPr lang="en-US" altLang="ja-JP" sz="2000" dirty="0">
                <a:solidFill>
                  <a:schemeClr val="dk1"/>
                </a:solidFill>
              </a:rPr>
              <a:t>100</a:t>
            </a:r>
            <a:r>
              <a:rPr lang="ja-JP" altLang="en-US" sz="2000" dirty="0"/>
              <a:t>に相当する単位数に減算する。</a:t>
            </a:r>
            <a:endParaRPr lang="en-US" altLang="ja-JP" sz="2000" dirty="0"/>
          </a:p>
          <a:p>
            <a:pPr marL="273050" indent="-273050" defTabSz="546100"/>
            <a:endParaRPr lang="ja-JP" altLang="en-US" sz="300" dirty="0"/>
          </a:p>
          <a:p>
            <a:pPr marL="185738" indent="171450" defTabSz="546100"/>
            <a:r>
              <a:rPr lang="ja-JP" altLang="en-US" sz="2000" dirty="0">
                <a:solidFill>
                  <a:schemeClr val="dk1"/>
                </a:solidFill>
              </a:rPr>
              <a:t>登録者の数が運営規程に定められた登録定員</a:t>
            </a:r>
            <a:r>
              <a:rPr lang="ja-JP" altLang="en-US" sz="2000" dirty="0" smtClean="0">
                <a:solidFill>
                  <a:schemeClr val="dk1"/>
                </a:solidFill>
              </a:rPr>
              <a:t>を上回る高齢者を登録させている（</a:t>
            </a:r>
            <a:r>
              <a:rPr lang="ja-JP" altLang="en-US" sz="2000" dirty="0">
                <a:solidFill>
                  <a:schemeClr val="dk1"/>
                </a:solidFill>
              </a:rPr>
              <a:t>定員超過利用</a:t>
            </a:r>
            <a:r>
              <a:rPr lang="ja-JP" altLang="en-US" sz="2000" dirty="0" smtClean="0">
                <a:solidFill>
                  <a:schemeClr val="dk1"/>
                </a:solidFill>
              </a:rPr>
              <a:t>）場合に</a:t>
            </a:r>
            <a:r>
              <a:rPr lang="ja-JP" altLang="en-US" sz="2000" dirty="0">
                <a:solidFill>
                  <a:schemeClr val="dk1"/>
                </a:solidFill>
              </a:rPr>
              <a:t>ついては、その翌月から定員超過利用が解消されるに至った月まで、登録者の全員について減算する。</a:t>
            </a:r>
            <a:endParaRPr lang="en-US" altLang="ja-JP" sz="2000" dirty="0">
              <a:solidFill>
                <a:schemeClr val="dk1"/>
              </a:solidFill>
            </a:endParaRPr>
          </a:p>
          <a:p>
            <a:pPr marL="369888" indent="-369888" defTabSz="546100"/>
            <a:endParaRPr lang="en-US" altLang="ja-JP" sz="2000" dirty="0">
              <a:solidFill>
                <a:schemeClr val="dk1"/>
              </a:solidFill>
            </a:endParaRPr>
          </a:p>
          <a:p>
            <a:pPr marL="369888" indent="-369888" defTabSz="546100"/>
            <a:endParaRPr lang="en-US" altLang="ja-JP" sz="2000" dirty="0">
              <a:solidFill>
                <a:schemeClr val="dk1"/>
              </a:solidFill>
            </a:endParaRPr>
          </a:p>
          <a:p>
            <a:pPr marL="369888" indent="-369888" defTabSz="546100"/>
            <a:endParaRPr lang="en-US" altLang="ja-JP" sz="2000" dirty="0">
              <a:solidFill>
                <a:schemeClr val="dk1"/>
              </a:solidFill>
            </a:endParaRPr>
          </a:p>
          <a:p>
            <a:pPr marL="898525" indent="-627063" defTabSz="179388"/>
            <a:r>
              <a:rPr lang="en-US" altLang="ja-JP" sz="2000" dirty="0" smtClean="0">
                <a:solidFill>
                  <a:schemeClr val="dk1"/>
                </a:solidFill>
              </a:rPr>
              <a:t>※ </a:t>
            </a:r>
            <a:r>
              <a:rPr lang="ja-JP" altLang="en-US" sz="2000" dirty="0"/>
              <a:t>災害時等の取扱い</a:t>
            </a:r>
            <a:endParaRPr lang="en-US" altLang="ja-JP" sz="2000" dirty="0">
              <a:solidFill>
                <a:schemeClr val="dk1"/>
              </a:solidFill>
            </a:endParaRPr>
          </a:p>
          <a:p>
            <a:pPr marL="442913" indent="176213" defTabSz="546100"/>
            <a:r>
              <a:rPr lang="ja-JP" altLang="en-US" sz="2000" dirty="0">
                <a:solidFill>
                  <a:schemeClr val="dk1"/>
                </a:solidFill>
              </a:rPr>
              <a:t>災害その他のやむを得ない理由による定員超過利用については、当該定員超過利用が開始した月（災害等が生じた時期が月末であって、定員超過利用が翌月まで継続することがやむを得ない認められる場合は翌月も含む。）の翌月から所定単位数の減算を行うことはせず、やむを得ない理由がないにも関わらずその翌月まで定員を超過した状態が継続している場合に、災害等が生じた月の翌々月から所定単位数の減算を行うものとする</a:t>
            </a:r>
            <a:r>
              <a:rPr lang="ja-JP" altLang="en-US" sz="2000" dirty="0" smtClean="0">
                <a:solidFill>
                  <a:schemeClr val="dk1"/>
                </a:solidFill>
              </a:rPr>
              <a:t>。</a:t>
            </a:r>
            <a:endParaRPr lang="en-US" altLang="ja-JP" sz="2000" dirty="0">
              <a:solidFill>
                <a:schemeClr val="dk1"/>
              </a:solidFill>
            </a:endParaRPr>
          </a:p>
        </p:txBody>
      </p:sp>
      <p:sp>
        <p:nvSpPr>
          <p:cNvPr id="12" name="正方形/長方形 11"/>
          <p:cNvSpPr/>
          <p:nvPr/>
        </p:nvSpPr>
        <p:spPr>
          <a:xfrm>
            <a:off x="470460" y="3693700"/>
            <a:ext cx="11251077" cy="707886"/>
          </a:xfrm>
          <a:prstGeom prst="rect">
            <a:avLst/>
          </a:prstGeom>
          <a:ln w="6350">
            <a:solidFill>
              <a:schemeClr val="tx1"/>
            </a:solidFill>
            <a:prstDash val="sysDot"/>
          </a:ln>
        </p:spPr>
        <p:txBody>
          <a:bodyPr wrap="square" anchor="ctr" anchorCtr="0">
            <a:spAutoFit/>
          </a:bodyPr>
          <a:lstStyle/>
          <a:p>
            <a:pPr marL="369888" indent="-369888" defTabSz="546100"/>
            <a:r>
              <a:rPr lang="en-US" altLang="ja-JP" sz="2000" dirty="0" smtClean="0">
                <a:solidFill>
                  <a:schemeClr val="dk1"/>
                </a:solidFill>
              </a:rPr>
              <a:t>【</a:t>
            </a:r>
            <a:r>
              <a:rPr lang="ja-JP" altLang="en-US" sz="2000" dirty="0" smtClean="0">
                <a:solidFill>
                  <a:schemeClr val="dk1"/>
                </a:solidFill>
              </a:rPr>
              <a:t>登録者</a:t>
            </a:r>
            <a:r>
              <a:rPr lang="ja-JP" altLang="en-US" sz="2000" dirty="0">
                <a:solidFill>
                  <a:schemeClr val="dk1"/>
                </a:solidFill>
              </a:rPr>
              <a:t>の数</a:t>
            </a:r>
            <a:r>
              <a:rPr lang="en-US" altLang="ja-JP" sz="2000" dirty="0">
                <a:solidFill>
                  <a:schemeClr val="dk1"/>
                </a:solidFill>
              </a:rPr>
              <a:t>】</a:t>
            </a:r>
          </a:p>
          <a:p>
            <a:pPr marL="369888" indent="-98425" defTabSz="546100"/>
            <a:r>
              <a:rPr lang="en-US" altLang="ja-JP" sz="2000" dirty="0">
                <a:solidFill>
                  <a:schemeClr val="dk1"/>
                </a:solidFill>
              </a:rPr>
              <a:t>1</a:t>
            </a:r>
            <a:r>
              <a:rPr lang="ja-JP" altLang="en-US" sz="2000" dirty="0" smtClean="0">
                <a:solidFill>
                  <a:schemeClr val="dk1"/>
                </a:solidFill>
              </a:rPr>
              <a:t>月間（歴月）の</a:t>
            </a:r>
            <a:r>
              <a:rPr lang="ja-JP" altLang="en-US" sz="2000" dirty="0">
                <a:solidFill>
                  <a:schemeClr val="dk1"/>
                </a:solidFill>
              </a:rPr>
              <a:t>全登録者の延数を、当該月</a:t>
            </a:r>
            <a:r>
              <a:rPr lang="ja-JP" altLang="en-US" sz="2000" dirty="0" smtClean="0">
                <a:solidFill>
                  <a:schemeClr val="dk1"/>
                </a:solidFill>
              </a:rPr>
              <a:t>の日数で</a:t>
            </a:r>
            <a:r>
              <a:rPr lang="ja-JP" altLang="en-US" sz="2000" dirty="0">
                <a:solidFill>
                  <a:schemeClr val="dk1"/>
                </a:solidFill>
              </a:rPr>
              <a:t>除した数（小数点以下</a:t>
            </a:r>
            <a:r>
              <a:rPr lang="ja-JP" altLang="en-US" sz="2000" dirty="0" smtClean="0">
                <a:solidFill>
                  <a:schemeClr val="dk1"/>
                </a:solidFill>
              </a:rPr>
              <a:t>切り上げ</a:t>
            </a:r>
            <a:r>
              <a:rPr lang="en-US" altLang="ja-JP" sz="2000" dirty="0" smtClean="0">
                <a:solidFill>
                  <a:schemeClr val="dk1"/>
                </a:solidFill>
              </a:rPr>
              <a:t>)</a:t>
            </a:r>
            <a:r>
              <a:rPr lang="ja-JP" altLang="en-US" sz="2000" dirty="0" err="1">
                <a:solidFill>
                  <a:schemeClr val="dk1"/>
                </a:solidFill>
              </a:rPr>
              <a:t>。</a:t>
            </a:r>
            <a:endParaRPr lang="ja-JP" altLang="en-US" sz="2000" dirty="0"/>
          </a:p>
        </p:txBody>
      </p:sp>
    </p:spTree>
    <p:extLst>
      <p:ext uri="{BB962C8B-B14F-4D97-AF65-F5344CB8AC3E}">
        <p14:creationId xmlns:p14="http://schemas.microsoft.com/office/powerpoint/2010/main" val="3302074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65</a:t>
            </a:fld>
            <a:endParaRPr kumimoji="1" lang="ja-JP" altLang="en-US"/>
          </a:p>
        </p:txBody>
      </p:sp>
      <p:sp>
        <p:nvSpPr>
          <p:cNvPr id="4" name="正方形/長方形 3"/>
          <p:cNvSpPr/>
          <p:nvPr/>
        </p:nvSpPr>
        <p:spPr>
          <a:xfrm>
            <a:off x="0" y="0"/>
            <a:ext cx="12192000" cy="8140690"/>
          </a:xfrm>
          <a:prstGeom prst="rect">
            <a:avLst/>
          </a:prstGeom>
        </p:spPr>
        <p:txBody>
          <a:bodyPr wrap="square">
            <a:spAutoFit/>
          </a:bodyPr>
          <a:lstStyle/>
          <a:p>
            <a:pPr marL="273050" indent="-273050" defTabSz="546100"/>
            <a:r>
              <a:rPr lang="ja-JP" altLang="en-US" sz="2000" b="1" dirty="0">
                <a:solidFill>
                  <a:schemeClr val="dk1"/>
                </a:solidFill>
              </a:rPr>
              <a:t>３ 人員基準欠如に該当する場合の</a:t>
            </a:r>
            <a:r>
              <a:rPr lang="ja-JP" altLang="en-US" sz="2000" b="1" dirty="0" smtClean="0">
                <a:solidFill>
                  <a:schemeClr val="dk1"/>
                </a:solidFill>
              </a:rPr>
              <a:t>減算　</a:t>
            </a:r>
            <a:r>
              <a:rPr lang="ja-JP" altLang="en-US" sz="2000" dirty="0" smtClean="0">
                <a:solidFill>
                  <a:schemeClr val="dk1"/>
                </a:solidFill>
              </a:rPr>
              <a:t>所定単位数の</a:t>
            </a:r>
            <a:r>
              <a:rPr lang="en-US" altLang="ja-JP" sz="2000" dirty="0" smtClean="0">
                <a:solidFill>
                  <a:schemeClr val="dk1"/>
                </a:solidFill>
              </a:rPr>
              <a:t>100</a:t>
            </a:r>
            <a:r>
              <a:rPr lang="ja-JP" altLang="en-US" sz="2000" dirty="0" smtClean="0">
                <a:solidFill>
                  <a:schemeClr val="dk1"/>
                </a:solidFill>
              </a:rPr>
              <a:t>分の</a:t>
            </a:r>
            <a:r>
              <a:rPr lang="en-US" altLang="ja-JP" sz="2000" dirty="0" smtClean="0">
                <a:solidFill>
                  <a:schemeClr val="dk1"/>
                </a:solidFill>
              </a:rPr>
              <a:t>70</a:t>
            </a:r>
            <a:r>
              <a:rPr lang="ja-JP" altLang="en-US" sz="2000" dirty="0" smtClean="0">
                <a:solidFill>
                  <a:schemeClr val="dk1"/>
                </a:solidFill>
              </a:rPr>
              <a:t>に相当する単位数に減算する。</a:t>
            </a:r>
            <a:endParaRPr lang="en-US" altLang="ja-JP" sz="2000" dirty="0" smtClean="0">
              <a:solidFill>
                <a:schemeClr val="dk1"/>
              </a:solidFill>
            </a:endParaRPr>
          </a:p>
          <a:p>
            <a:pPr marL="273050" indent="-273050" defTabSz="546100"/>
            <a:endParaRPr lang="en-US" altLang="ja-JP" sz="300" dirty="0">
              <a:solidFill>
                <a:schemeClr val="dk1"/>
              </a:solidFill>
            </a:endParaRPr>
          </a:p>
          <a:p>
            <a:pPr marL="273050" indent="-273050" defTabSz="546100"/>
            <a:r>
              <a:rPr lang="ja-JP" altLang="en-US" sz="2000" dirty="0" smtClean="0">
                <a:solidFill>
                  <a:schemeClr val="dk1"/>
                </a:solidFill>
              </a:rPr>
              <a:t>（１） 通いサービス及び訪問サービスの提供に当たる者の</a:t>
            </a:r>
            <a:r>
              <a:rPr lang="ja-JP" altLang="en-US" sz="2000" dirty="0">
                <a:solidFill>
                  <a:schemeClr val="dk1"/>
                </a:solidFill>
              </a:rPr>
              <a:t>人員基準</a:t>
            </a:r>
            <a:r>
              <a:rPr lang="ja-JP" altLang="en-US" sz="2000" dirty="0" smtClean="0">
                <a:solidFill>
                  <a:schemeClr val="dk1"/>
                </a:solidFill>
              </a:rPr>
              <a:t>欠如</a:t>
            </a:r>
            <a:endParaRPr lang="en-US" altLang="ja-JP" sz="2000" dirty="0" smtClean="0">
              <a:solidFill>
                <a:schemeClr val="dk1"/>
              </a:solidFill>
            </a:endParaRPr>
          </a:p>
          <a:p>
            <a:pPr marL="542925" indent="-273050" defTabSz="546100"/>
            <a:r>
              <a:rPr lang="en-US" altLang="ja-JP" sz="2000" dirty="0" smtClean="0">
                <a:solidFill>
                  <a:schemeClr val="dk1"/>
                </a:solidFill>
              </a:rPr>
              <a:t>ⅰ</a:t>
            </a:r>
            <a:r>
              <a:rPr lang="ja-JP" altLang="en-US" sz="2000" dirty="0" smtClean="0">
                <a:solidFill>
                  <a:schemeClr val="dk1"/>
                </a:solidFill>
              </a:rPr>
              <a:t>）人員</a:t>
            </a:r>
            <a:r>
              <a:rPr lang="ja-JP" altLang="en-US" sz="2000" dirty="0">
                <a:solidFill>
                  <a:schemeClr val="dk1"/>
                </a:solidFill>
              </a:rPr>
              <a:t>基準上必要とされる員数から１割を超えて減少した場合には、その翌月から人員基準欠如が解消されるに至った月まで</a:t>
            </a:r>
            <a:r>
              <a:rPr lang="ja-JP" altLang="en-US" sz="2000" dirty="0" smtClean="0">
                <a:solidFill>
                  <a:schemeClr val="dk1"/>
                </a:solidFill>
              </a:rPr>
              <a:t>、登録者</a:t>
            </a:r>
            <a:r>
              <a:rPr lang="ja-JP" altLang="en-US" sz="2000" dirty="0">
                <a:solidFill>
                  <a:schemeClr val="dk1"/>
                </a:solidFill>
              </a:rPr>
              <a:t>の全員に</a:t>
            </a:r>
            <a:r>
              <a:rPr lang="ja-JP" altLang="en-US" sz="2000" dirty="0" smtClean="0">
                <a:solidFill>
                  <a:schemeClr val="dk1"/>
                </a:solidFill>
              </a:rPr>
              <a:t>ついて減算</a:t>
            </a:r>
            <a:r>
              <a:rPr lang="ja-JP" altLang="en-US" sz="2000" dirty="0" smtClean="0"/>
              <a:t>する</a:t>
            </a:r>
            <a:r>
              <a:rPr lang="ja-JP" altLang="en-US" sz="2000" dirty="0"/>
              <a:t>。</a:t>
            </a:r>
          </a:p>
          <a:p>
            <a:pPr marL="542925" indent="-271463" defTabSz="546100"/>
            <a:r>
              <a:rPr lang="en-US" altLang="ja-JP" sz="2000" dirty="0" smtClean="0">
                <a:solidFill>
                  <a:schemeClr val="dk1"/>
                </a:solidFill>
              </a:rPr>
              <a:t>ⅱ</a:t>
            </a:r>
            <a:r>
              <a:rPr lang="ja-JP" altLang="en-US" sz="2000" dirty="0" smtClean="0">
                <a:solidFill>
                  <a:schemeClr val="dk1"/>
                </a:solidFill>
              </a:rPr>
              <a:t>）人員</a:t>
            </a:r>
            <a:r>
              <a:rPr lang="ja-JP" altLang="en-US" sz="2000" dirty="0">
                <a:solidFill>
                  <a:schemeClr val="dk1"/>
                </a:solidFill>
              </a:rPr>
              <a:t>基準上必要とされる員数から１割の範囲内で減少した場合には、その翌々月から人員基準欠如が解消されるに至った月まで</a:t>
            </a:r>
            <a:r>
              <a:rPr lang="ja-JP" altLang="en-US" sz="2000" dirty="0" smtClean="0">
                <a:solidFill>
                  <a:schemeClr val="dk1"/>
                </a:solidFill>
              </a:rPr>
              <a:t>、登録者</a:t>
            </a:r>
            <a:r>
              <a:rPr lang="ja-JP" altLang="en-US" sz="2000" dirty="0">
                <a:solidFill>
                  <a:schemeClr val="dk1"/>
                </a:solidFill>
              </a:rPr>
              <a:t>の全員に</a:t>
            </a:r>
            <a:r>
              <a:rPr lang="ja-JP" altLang="en-US" sz="2000" dirty="0" smtClean="0">
                <a:solidFill>
                  <a:schemeClr val="dk1"/>
                </a:solidFill>
              </a:rPr>
              <a:t>ついて減算</a:t>
            </a:r>
            <a:r>
              <a:rPr lang="ja-JP" altLang="en-US" sz="2000" dirty="0" smtClean="0"/>
              <a:t>する</a:t>
            </a:r>
            <a:r>
              <a:rPr lang="ja-JP" altLang="en-US" sz="2000" dirty="0"/>
              <a:t>。</a:t>
            </a:r>
            <a:r>
              <a:rPr lang="ja-JP" altLang="en-US" sz="2000" dirty="0" smtClean="0">
                <a:solidFill>
                  <a:schemeClr val="dk1"/>
                </a:solidFill>
              </a:rPr>
              <a:t>（ただし、翌月</a:t>
            </a:r>
            <a:r>
              <a:rPr lang="ja-JP" altLang="en-US" sz="2000" dirty="0">
                <a:solidFill>
                  <a:schemeClr val="dk1"/>
                </a:solidFill>
              </a:rPr>
              <a:t>の末日において人員基準を満たすに至っている場合を除く。）</a:t>
            </a:r>
            <a:endParaRPr lang="en-US" altLang="ja-JP" sz="2000" dirty="0" smtClean="0">
              <a:solidFill>
                <a:schemeClr val="dk1"/>
              </a:solidFill>
            </a:endParaRPr>
          </a:p>
          <a:p>
            <a:pPr marL="449263" indent="-273050" defTabSz="546100"/>
            <a:endParaRPr lang="en-US" altLang="ja-JP" sz="2000" dirty="0">
              <a:solidFill>
                <a:schemeClr val="dk1"/>
              </a:solidFill>
            </a:endParaRPr>
          </a:p>
          <a:p>
            <a:pPr marL="449263" indent="-273050" defTabSz="546100"/>
            <a:endParaRPr lang="en-US" altLang="ja-JP" sz="2000" dirty="0" smtClean="0">
              <a:solidFill>
                <a:schemeClr val="dk1"/>
              </a:solidFill>
            </a:endParaRPr>
          </a:p>
          <a:p>
            <a:pPr marL="449263" indent="-273050" defTabSz="546100"/>
            <a:endParaRPr lang="en-US" altLang="ja-JP" sz="2000" dirty="0">
              <a:solidFill>
                <a:schemeClr val="dk1"/>
              </a:solidFill>
            </a:endParaRPr>
          </a:p>
          <a:p>
            <a:pPr marL="449263" indent="-273050" defTabSz="546100"/>
            <a:endParaRPr lang="en-US" altLang="ja-JP" sz="2000" dirty="0" smtClean="0">
              <a:solidFill>
                <a:schemeClr val="dk1"/>
              </a:solidFill>
            </a:endParaRPr>
          </a:p>
          <a:p>
            <a:pPr marL="449263" indent="-273050" defTabSz="546100"/>
            <a:endParaRPr lang="en-US" altLang="ja-JP" sz="2000" dirty="0">
              <a:solidFill>
                <a:schemeClr val="dk1"/>
              </a:solidFill>
            </a:endParaRPr>
          </a:p>
          <a:p>
            <a:pPr marL="449263" indent="-449263" defTabSz="546100"/>
            <a:r>
              <a:rPr lang="ja-JP" altLang="en-US" sz="2000" dirty="0" smtClean="0">
                <a:solidFill>
                  <a:schemeClr val="dk1"/>
                </a:solidFill>
              </a:rPr>
              <a:t>（２）介護支援専門員</a:t>
            </a:r>
            <a:r>
              <a:rPr lang="en-US" altLang="ja-JP" sz="2000" dirty="0" smtClean="0">
                <a:solidFill>
                  <a:schemeClr val="dk1"/>
                </a:solidFill>
              </a:rPr>
              <a:t>(</a:t>
            </a:r>
            <a:r>
              <a:rPr lang="ja-JP" altLang="en-US" sz="2000" dirty="0">
                <a:latin typeface="MS-Mincho"/>
              </a:rPr>
              <a:t>必要な研修を終了していない</a:t>
            </a:r>
            <a:r>
              <a:rPr lang="ja-JP" altLang="en-US" sz="2000" dirty="0" smtClean="0">
                <a:latin typeface="MS-Mincho"/>
              </a:rPr>
              <a:t>場合を含む</a:t>
            </a:r>
            <a:r>
              <a:rPr lang="en-US" altLang="ja-JP" sz="2000" dirty="0" smtClean="0">
                <a:solidFill>
                  <a:schemeClr val="dk1"/>
                </a:solidFill>
              </a:rPr>
              <a:t>)</a:t>
            </a:r>
            <a:r>
              <a:rPr lang="ja-JP" altLang="en-US" sz="2000" dirty="0" err="1" smtClean="0">
                <a:solidFill>
                  <a:schemeClr val="dk1"/>
                </a:solidFill>
              </a:rPr>
              <a:t>、</a:t>
            </a:r>
            <a:r>
              <a:rPr lang="ja-JP" altLang="en-US" sz="2000" dirty="0" smtClean="0">
                <a:solidFill>
                  <a:schemeClr val="dk1"/>
                </a:solidFill>
              </a:rPr>
              <a:t>看護職員の人員基準欠如</a:t>
            </a:r>
            <a:endParaRPr lang="en-US" altLang="ja-JP" sz="2000" dirty="0" smtClean="0">
              <a:solidFill>
                <a:schemeClr val="dk1"/>
              </a:solidFill>
            </a:endParaRPr>
          </a:p>
          <a:p>
            <a:pPr marL="360363" indent="-3175" defTabSz="546100"/>
            <a:r>
              <a:rPr lang="ja-JP" altLang="en-US" sz="2000" dirty="0" smtClean="0">
                <a:solidFill>
                  <a:schemeClr val="dk1"/>
                </a:solidFill>
              </a:rPr>
              <a:t>その</a:t>
            </a:r>
            <a:r>
              <a:rPr lang="ja-JP" altLang="en-US" sz="2000" dirty="0">
                <a:solidFill>
                  <a:schemeClr val="dk1"/>
                </a:solidFill>
              </a:rPr>
              <a:t>翌々月から人員基準欠如が解消されるに至った月まで、登録者の全員について減算</a:t>
            </a:r>
            <a:r>
              <a:rPr lang="ja-JP" altLang="en-US" sz="2000" dirty="0"/>
              <a:t>する。</a:t>
            </a:r>
            <a:r>
              <a:rPr lang="ja-JP" altLang="en-US" sz="2000" dirty="0" smtClean="0">
                <a:solidFill>
                  <a:schemeClr val="dk1"/>
                </a:solidFill>
              </a:rPr>
              <a:t>（ただし、翌月</a:t>
            </a:r>
            <a:r>
              <a:rPr lang="ja-JP" altLang="en-US" sz="2000" dirty="0">
                <a:solidFill>
                  <a:schemeClr val="dk1"/>
                </a:solidFill>
              </a:rPr>
              <a:t>の末日において人員基準を満たすに至っている場合を除く。）</a:t>
            </a:r>
            <a:endParaRPr lang="en-US" altLang="ja-JP" sz="2000" dirty="0">
              <a:solidFill>
                <a:schemeClr val="dk1"/>
              </a:solidFill>
            </a:endParaRPr>
          </a:p>
          <a:p>
            <a:pPr marL="271463" indent="85725" defTabSz="546100"/>
            <a:endParaRPr lang="en-US" altLang="ja-JP" sz="300" dirty="0" smtClean="0">
              <a:solidFill>
                <a:schemeClr val="dk1"/>
              </a:solidFill>
            </a:endParaRPr>
          </a:p>
          <a:p>
            <a:pPr marL="449263" indent="-449263" defTabSz="546100"/>
            <a:r>
              <a:rPr lang="ja-JP" altLang="en-US" sz="2000" dirty="0">
                <a:solidFill>
                  <a:schemeClr val="dk1"/>
                </a:solidFill>
              </a:rPr>
              <a:t>（３</a:t>
            </a:r>
            <a:r>
              <a:rPr lang="ja-JP" altLang="en-US" sz="2000" dirty="0" smtClean="0">
                <a:solidFill>
                  <a:schemeClr val="dk1"/>
                </a:solidFill>
              </a:rPr>
              <a:t>）夜間及び深夜の勤務又は宿直勤務を行う職員の人員基準欠如</a:t>
            </a:r>
            <a:endParaRPr lang="en-US" altLang="ja-JP" sz="2000" dirty="0" smtClean="0">
              <a:solidFill>
                <a:schemeClr val="dk1"/>
              </a:solidFill>
            </a:endParaRPr>
          </a:p>
          <a:p>
            <a:pPr marL="271463" indent="93663" defTabSz="546100"/>
            <a:r>
              <a:rPr lang="ja-JP" altLang="en-US" sz="2000" dirty="0" smtClean="0">
                <a:solidFill>
                  <a:schemeClr val="dk1"/>
                </a:solidFill>
              </a:rPr>
              <a:t>ある</a:t>
            </a:r>
            <a:r>
              <a:rPr lang="ja-JP" altLang="en-US" sz="2000" dirty="0">
                <a:solidFill>
                  <a:schemeClr val="dk1"/>
                </a:solidFill>
              </a:rPr>
              <a:t>月に</a:t>
            </a:r>
            <a:r>
              <a:rPr lang="ja-JP" altLang="en-US" sz="2000" dirty="0" smtClean="0">
                <a:solidFill>
                  <a:schemeClr val="dk1"/>
                </a:solidFill>
              </a:rPr>
              <a:t>おいて以下のいずれかの事態が発生した場合に、その翌月において、登録者全員について、減算する。</a:t>
            </a:r>
            <a:endParaRPr lang="en-US" altLang="ja-JP" sz="2000" dirty="0" smtClean="0">
              <a:solidFill>
                <a:schemeClr val="dk1"/>
              </a:solidFill>
            </a:endParaRPr>
          </a:p>
          <a:p>
            <a:pPr marL="714375" indent="-273050" defTabSz="546100"/>
            <a:r>
              <a:rPr lang="en-US" altLang="ja-JP" sz="2000" dirty="0" smtClean="0">
                <a:solidFill>
                  <a:schemeClr val="dk1"/>
                </a:solidFill>
              </a:rPr>
              <a:t>ⅰ</a:t>
            </a:r>
            <a:r>
              <a:rPr lang="ja-JP" altLang="en-US" sz="2000" dirty="0" smtClean="0">
                <a:solidFill>
                  <a:schemeClr val="dk1"/>
                </a:solidFill>
              </a:rPr>
              <a:t>）当該従事者が勤務すべき時間帯において、職員数が基準に定める員数に満たない事態が</a:t>
            </a:r>
            <a:r>
              <a:rPr lang="en-US" altLang="ja-JP" sz="2000" dirty="0" smtClean="0">
                <a:solidFill>
                  <a:schemeClr val="dk1"/>
                </a:solidFill>
              </a:rPr>
              <a:t>2</a:t>
            </a:r>
            <a:r>
              <a:rPr lang="ja-JP" altLang="en-US" sz="2000" dirty="0" smtClean="0">
                <a:solidFill>
                  <a:schemeClr val="dk1"/>
                </a:solidFill>
              </a:rPr>
              <a:t>日以上連続して発生した場合。</a:t>
            </a:r>
            <a:endParaRPr lang="en-US" altLang="ja-JP" sz="2000" dirty="0" smtClean="0">
              <a:solidFill>
                <a:schemeClr val="dk1"/>
              </a:solidFill>
            </a:endParaRPr>
          </a:p>
          <a:p>
            <a:pPr marL="714375" indent="-273050" defTabSz="546100"/>
            <a:r>
              <a:rPr lang="en-US" altLang="ja-JP" sz="2000" dirty="0" smtClean="0">
                <a:solidFill>
                  <a:schemeClr val="dk1"/>
                </a:solidFill>
              </a:rPr>
              <a:t>ⅱ</a:t>
            </a:r>
            <a:r>
              <a:rPr lang="ja-JP" altLang="en-US" sz="2000" dirty="0" smtClean="0">
                <a:solidFill>
                  <a:schemeClr val="dk1"/>
                </a:solidFill>
              </a:rPr>
              <a:t>）当該</a:t>
            </a:r>
            <a:r>
              <a:rPr lang="ja-JP" altLang="en-US" sz="2000" dirty="0">
                <a:solidFill>
                  <a:schemeClr val="dk1"/>
                </a:solidFill>
              </a:rPr>
              <a:t>従事者が勤務すべき時間帯において、職員数が基準に定める員数に満たない事態</a:t>
            </a:r>
            <a:r>
              <a:rPr lang="ja-JP" altLang="en-US" sz="2000" dirty="0" smtClean="0">
                <a:solidFill>
                  <a:schemeClr val="dk1"/>
                </a:solidFill>
              </a:rPr>
              <a:t>が</a:t>
            </a:r>
            <a:r>
              <a:rPr lang="en-US" altLang="ja-JP" sz="2000" dirty="0" smtClean="0">
                <a:solidFill>
                  <a:schemeClr val="dk1"/>
                </a:solidFill>
              </a:rPr>
              <a:t>4</a:t>
            </a:r>
            <a:r>
              <a:rPr lang="ja-JP" altLang="en-US" sz="2000" dirty="0" smtClean="0">
                <a:solidFill>
                  <a:schemeClr val="dk1"/>
                </a:solidFill>
              </a:rPr>
              <a:t>日以上発生</a:t>
            </a:r>
            <a:r>
              <a:rPr lang="ja-JP" altLang="en-US" sz="2000" dirty="0">
                <a:solidFill>
                  <a:schemeClr val="dk1"/>
                </a:solidFill>
              </a:rPr>
              <a:t>した場合。</a:t>
            </a:r>
            <a:endParaRPr lang="en-US" altLang="ja-JP" sz="2000" dirty="0">
              <a:solidFill>
                <a:schemeClr val="dk1"/>
              </a:solidFill>
            </a:endParaRPr>
          </a:p>
          <a:p>
            <a:pPr marL="714375" indent="-273050" defTabSz="546100"/>
            <a:endParaRPr lang="en-US" altLang="ja-JP" sz="2000" dirty="0">
              <a:solidFill>
                <a:schemeClr val="dk1"/>
              </a:solidFill>
            </a:endParaRPr>
          </a:p>
          <a:p>
            <a:pPr marL="273050" indent="-273050" defTabSz="546100"/>
            <a:endParaRPr lang="en-US" altLang="ja-JP" sz="2000" b="1" dirty="0">
              <a:solidFill>
                <a:schemeClr val="dk1"/>
              </a:solidFill>
            </a:endParaRPr>
          </a:p>
          <a:p>
            <a:pPr marL="449263" indent="-273050" defTabSz="546100"/>
            <a:endParaRPr lang="en-US" altLang="ja-JP" sz="2000" dirty="0">
              <a:solidFill>
                <a:schemeClr val="dk1"/>
              </a:solidFill>
            </a:endParaRPr>
          </a:p>
        </p:txBody>
      </p:sp>
      <p:sp>
        <p:nvSpPr>
          <p:cNvPr id="6" name="正方形/長方形 5"/>
          <p:cNvSpPr/>
          <p:nvPr/>
        </p:nvSpPr>
        <p:spPr>
          <a:xfrm>
            <a:off x="504312" y="2259782"/>
            <a:ext cx="11468613" cy="1382874"/>
          </a:xfrm>
          <a:prstGeom prst="rect">
            <a:avLst/>
          </a:prstGeom>
          <a:ln w="6350">
            <a:solidFill>
              <a:schemeClr val="tx1"/>
            </a:solidFill>
            <a:prstDash val="sysDot"/>
          </a:ln>
        </p:spPr>
        <p:txBody>
          <a:bodyPr wrap="square" lIns="36000" tIns="36000" bIns="0" anchor="ctr" anchorCtr="0">
            <a:spAutoFit/>
          </a:bodyPr>
          <a:lstStyle/>
          <a:p>
            <a:pPr marL="449263" indent="-449263" defTabSz="546100">
              <a:lnSpc>
                <a:spcPts val="2100"/>
              </a:lnSpc>
            </a:pPr>
            <a:r>
              <a:rPr lang="en-US" altLang="ja-JP" sz="2000" dirty="0" smtClean="0">
                <a:solidFill>
                  <a:schemeClr val="dk1"/>
                </a:solidFill>
              </a:rPr>
              <a:t>【</a:t>
            </a:r>
            <a:r>
              <a:rPr lang="ja-JP" altLang="en-US" sz="2000">
                <a:solidFill>
                  <a:schemeClr val="dk1"/>
                </a:solidFill>
              </a:rPr>
              <a:t>職員の員数を算定する際の登録者数</a:t>
            </a:r>
            <a:r>
              <a:rPr lang="en-US" altLang="ja-JP" sz="2000" dirty="0">
                <a:solidFill>
                  <a:schemeClr val="dk1"/>
                </a:solidFill>
              </a:rPr>
              <a:t>】</a:t>
            </a:r>
          </a:p>
          <a:p>
            <a:pPr marL="182563" indent="182563" defTabSz="546100">
              <a:lnSpc>
                <a:spcPts val="2100"/>
              </a:lnSpc>
            </a:pPr>
            <a:r>
              <a:rPr lang="ja-JP" altLang="en-US" sz="2000" dirty="0">
                <a:solidFill>
                  <a:schemeClr val="dk1"/>
                </a:solidFill>
              </a:rPr>
              <a:t>当該年度の前年度（毎年</a:t>
            </a:r>
            <a:r>
              <a:rPr lang="en-US" altLang="ja-JP" sz="2000" dirty="0">
                <a:solidFill>
                  <a:schemeClr val="dk1"/>
                </a:solidFill>
              </a:rPr>
              <a:t>4</a:t>
            </a:r>
            <a:r>
              <a:rPr lang="ja-JP" altLang="en-US" sz="2000" dirty="0">
                <a:solidFill>
                  <a:schemeClr val="dk1"/>
                </a:solidFill>
              </a:rPr>
              <a:t>月</a:t>
            </a:r>
            <a:r>
              <a:rPr lang="en-US" altLang="ja-JP" sz="2000" dirty="0">
                <a:solidFill>
                  <a:schemeClr val="dk1"/>
                </a:solidFill>
              </a:rPr>
              <a:t>1</a:t>
            </a:r>
            <a:r>
              <a:rPr lang="ja-JP" altLang="en-US" sz="2000" dirty="0">
                <a:solidFill>
                  <a:schemeClr val="dk1"/>
                </a:solidFill>
              </a:rPr>
              <a:t>日に始まり翌年</a:t>
            </a:r>
            <a:r>
              <a:rPr lang="en-US" altLang="ja-JP" sz="2000" dirty="0">
                <a:solidFill>
                  <a:schemeClr val="dk1"/>
                </a:solidFill>
              </a:rPr>
              <a:t>3</a:t>
            </a:r>
            <a:r>
              <a:rPr lang="ja-JP" altLang="en-US" sz="2000" dirty="0">
                <a:solidFill>
                  <a:schemeClr val="dk1"/>
                </a:solidFill>
              </a:rPr>
              <a:t>月</a:t>
            </a:r>
            <a:r>
              <a:rPr lang="en-US" altLang="ja-JP" sz="2000" dirty="0">
                <a:solidFill>
                  <a:schemeClr val="dk1"/>
                </a:solidFill>
              </a:rPr>
              <a:t>31</a:t>
            </a:r>
            <a:r>
              <a:rPr lang="ja-JP" altLang="en-US" sz="2000" dirty="0">
                <a:solidFill>
                  <a:schemeClr val="dk1"/>
                </a:solidFill>
              </a:rPr>
              <a:t>日をもって終わる年度）の平均を用いる。この場合、登録者数の平均は、前年度の全登録者の延数（</a:t>
            </a:r>
            <a:r>
              <a:rPr lang="en-US" altLang="ja-JP" sz="2000" dirty="0">
                <a:solidFill>
                  <a:schemeClr val="dk1"/>
                </a:solidFill>
              </a:rPr>
              <a:t>1</a:t>
            </a:r>
            <a:r>
              <a:rPr lang="ja-JP" altLang="en-US" sz="2000" dirty="0">
                <a:solidFill>
                  <a:schemeClr val="dk1"/>
                </a:solidFill>
              </a:rPr>
              <a:t>日ごとの同時に通いサービスの提供を受けたものの数の最大値を合計したもの）を当該前年度の日数で除して得た数（少数点第</a:t>
            </a:r>
            <a:r>
              <a:rPr lang="en-US" altLang="ja-JP" sz="2000" dirty="0">
                <a:solidFill>
                  <a:schemeClr val="dk1"/>
                </a:solidFill>
              </a:rPr>
              <a:t>2</a:t>
            </a:r>
            <a:r>
              <a:rPr lang="ja-JP" altLang="en-US" sz="2000" dirty="0">
                <a:solidFill>
                  <a:schemeClr val="dk1"/>
                </a:solidFill>
              </a:rPr>
              <a:t>位以下</a:t>
            </a:r>
            <a:r>
              <a:rPr lang="ja-JP" altLang="en-US" sz="2000" dirty="0" smtClean="0">
                <a:solidFill>
                  <a:schemeClr val="dk1"/>
                </a:solidFill>
              </a:rPr>
              <a:t>切り上げ）。</a:t>
            </a:r>
            <a:endParaRPr lang="ja-JP" altLang="en-US" sz="2000" dirty="0">
              <a:solidFill>
                <a:schemeClr val="dk1"/>
              </a:solidFill>
            </a:endParaRPr>
          </a:p>
        </p:txBody>
      </p:sp>
    </p:spTree>
    <p:extLst>
      <p:ext uri="{BB962C8B-B14F-4D97-AF65-F5344CB8AC3E}">
        <p14:creationId xmlns:p14="http://schemas.microsoft.com/office/powerpoint/2010/main" val="29266726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92875"/>
            <a:ext cx="2743200" cy="365125"/>
          </a:xfrm>
        </p:spPr>
        <p:txBody>
          <a:bodyPr/>
          <a:lstStyle/>
          <a:p>
            <a:fld id="{41D9830F-53EB-46B6-9EC0-C4C68F82A889}" type="slidenum">
              <a:rPr kumimoji="1" lang="ja-JP" altLang="en-US" smtClean="0"/>
              <a:t>66</a:t>
            </a:fld>
            <a:endParaRPr kumimoji="1" lang="ja-JP" altLang="en-US" dirty="0"/>
          </a:p>
        </p:txBody>
      </p:sp>
      <p:sp>
        <p:nvSpPr>
          <p:cNvPr id="3" name="正方形/長方形 2"/>
          <p:cNvSpPr/>
          <p:nvPr/>
        </p:nvSpPr>
        <p:spPr>
          <a:xfrm>
            <a:off x="0" y="0"/>
            <a:ext cx="12192000" cy="5416868"/>
          </a:xfrm>
          <a:prstGeom prst="rect">
            <a:avLst/>
          </a:prstGeom>
        </p:spPr>
        <p:txBody>
          <a:bodyPr wrap="square">
            <a:spAutoFit/>
          </a:bodyPr>
          <a:lstStyle/>
          <a:p>
            <a:r>
              <a:rPr lang="ja-JP" altLang="en-US" sz="2000" b="1" dirty="0" smtClean="0"/>
              <a:t>４ 身体拘束廃止未実施減算</a:t>
            </a:r>
          </a:p>
          <a:p>
            <a:pPr marL="185738" indent="171450">
              <a:tabLst>
                <a:tab pos="185738" algn="l"/>
              </a:tabLst>
            </a:pPr>
            <a:r>
              <a:rPr lang="ja-JP" altLang="en-US" sz="2000" dirty="0" smtClean="0"/>
              <a:t>事業所において身体的拘束等が行われていた場合ではなく、</a:t>
            </a:r>
            <a:r>
              <a:rPr lang="ja-JP" altLang="en-US" sz="2000" u="sng" dirty="0" smtClean="0"/>
              <a:t>別に厚生労働大臣が定める基準を満たしていない場合</a:t>
            </a:r>
            <a:r>
              <a:rPr lang="ja-JP" altLang="en-US" sz="2000" u="sng" dirty="0"/>
              <a:t>に</a:t>
            </a:r>
            <a:r>
              <a:rPr lang="ja-JP" altLang="en-US" sz="2000" dirty="0" smtClean="0"/>
              <a:t>、速やか</a:t>
            </a:r>
            <a:r>
              <a:rPr lang="ja-JP" altLang="en-US" sz="2000" dirty="0"/>
              <a:t>に改善計画を菊陽町長に提出した後、事実が生じた月から</a:t>
            </a:r>
            <a:r>
              <a:rPr lang="en-US" altLang="ja-JP" sz="2000" dirty="0"/>
              <a:t>3</a:t>
            </a:r>
            <a:r>
              <a:rPr lang="ja-JP" altLang="en-US" sz="2000" dirty="0"/>
              <a:t>月後に改善計画に基づく改善状況を菊陽町長に報告する</a:t>
            </a:r>
            <a:r>
              <a:rPr lang="ja-JP" altLang="en-US" sz="2000" dirty="0" smtClean="0"/>
              <a:t>こととし、</a:t>
            </a:r>
            <a:r>
              <a:rPr lang="ja-JP" altLang="en-US" sz="2000" dirty="0"/>
              <a:t>事実が生じた月の翌月から改善が認められた月までの間について、</a:t>
            </a:r>
            <a:r>
              <a:rPr lang="ja-JP" altLang="en-US" sz="2000" dirty="0" smtClean="0"/>
              <a:t>利用者全員について、所定単位数の</a:t>
            </a:r>
            <a:r>
              <a:rPr lang="en-US" altLang="ja-JP" sz="2000" dirty="0" smtClean="0"/>
              <a:t>100</a:t>
            </a:r>
            <a:r>
              <a:rPr lang="ja-JP" altLang="en-US" sz="2000" dirty="0" smtClean="0"/>
              <a:t>分の</a:t>
            </a:r>
            <a:r>
              <a:rPr lang="en-US" altLang="ja-JP" sz="2000" dirty="0" smtClean="0"/>
              <a:t>1</a:t>
            </a:r>
            <a:r>
              <a:rPr lang="ja-JP" altLang="en-US" sz="2000" dirty="0" smtClean="0"/>
              <a:t>に相当する単位数を所定単位数から減算する。</a:t>
            </a:r>
          </a:p>
          <a:p>
            <a:pPr marL="185738" indent="171450">
              <a:tabLst>
                <a:tab pos="185738" algn="l"/>
              </a:tabLst>
            </a:pPr>
            <a:endParaRPr lang="en-US" altLang="ja-JP" sz="2000" dirty="0"/>
          </a:p>
          <a:p>
            <a:pPr marL="542925" indent="-542925"/>
            <a:endParaRPr lang="en-US" altLang="ja-JP" sz="2000" b="1" dirty="0" smtClean="0"/>
          </a:p>
          <a:p>
            <a:pPr marL="542925" indent="-542925"/>
            <a:endParaRPr lang="en-US" altLang="ja-JP" sz="2000" b="1" dirty="0"/>
          </a:p>
          <a:p>
            <a:pPr marL="542925" indent="-542925"/>
            <a:endParaRPr lang="en-US" altLang="ja-JP" sz="2000" b="1" dirty="0" smtClean="0"/>
          </a:p>
          <a:p>
            <a:pPr marL="542925" indent="-542925"/>
            <a:endParaRPr lang="en-US" altLang="ja-JP" sz="2000" b="1" dirty="0"/>
          </a:p>
          <a:p>
            <a:pPr marL="542925" indent="-542925"/>
            <a:endParaRPr lang="en-US" altLang="ja-JP" sz="2000" b="1" dirty="0" smtClean="0"/>
          </a:p>
          <a:p>
            <a:pPr marL="542925" indent="-542925"/>
            <a:r>
              <a:rPr lang="ja-JP" altLang="en-US" sz="2000" b="1" dirty="0" smtClean="0"/>
              <a:t>５ </a:t>
            </a:r>
            <a:r>
              <a:rPr lang="ja-JP" altLang="en-US" sz="2000" b="1" dirty="0"/>
              <a:t>高齢者虐待防止措置未実施減算</a:t>
            </a:r>
          </a:p>
          <a:p>
            <a:pPr marL="179388" indent="180975"/>
            <a:r>
              <a:rPr lang="ja-JP" altLang="en-US" sz="2000" dirty="0"/>
              <a:t>事業所において高齢者虐待が発生した場合ではなく、別に</a:t>
            </a:r>
            <a:r>
              <a:rPr lang="ja-JP" altLang="en-US" sz="2000" u="sng" dirty="0"/>
              <a:t>厚生労働大臣が定める基準を満たしていない</a:t>
            </a:r>
            <a:r>
              <a:rPr lang="ja-JP" altLang="en-US" sz="2000" u="sng" dirty="0" smtClean="0"/>
              <a:t>場合</a:t>
            </a:r>
            <a:r>
              <a:rPr lang="ja-JP" altLang="en-US" sz="2000" dirty="0" smtClean="0"/>
              <a:t>に</a:t>
            </a:r>
            <a:r>
              <a:rPr lang="ja-JP" altLang="en-US" sz="2000" dirty="0"/>
              <a:t>、速やかに改善計画を菊陽町長に提出した後、事実が生じた月から</a:t>
            </a:r>
            <a:r>
              <a:rPr lang="en-US" altLang="ja-JP" sz="2000" dirty="0"/>
              <a:t>3</a:t>
            </a:r>
            <a:r>
              <a:rPr lang="ja-JP" altLang="en-US" sz="2000" dirty="0"/>
              <a:t>月後に改善計画に基づく改善状況を菊陽町長に報告することとし、事実が生じた月の翌月から改善が認められた月までの間について、利用者全員に</a:t>
            </a:r>
            <a:r>
              <a:rPr lang="ja-JP" altLang="en-US" sz="2000" dirty="0" smtClean="0"/>
              <a:t>ついて、所定</a:t>
            </a:r>
            <a:r>
              <a:rPr lang="ja-JP" altLang="en-US" sz="2000" dirty="0"/>
              <a:t>単位数の</a:t>
            </a:r>
            <a:r>
              <a:rPr lang="en-US" altLang="ja-JP" sz="2000" dirty="0"/>
              <a:t>100</a:t>
            </a:r>
            <a:r>
              <a:rPr lang="ja-JP" altLang="en-US" sz="2000" dirty="0"/>
              <a:t>分の</a:t>
            </a:r>
            <a:r>
              <a:rPr lang="en-US" altLang="ja-JP" sz="2000" dirty="0"/>
              <a:t>1</a:t>
            </a:r>
            <a:r>
              <a:rPr lang="ja-JP" altLang="en-US" sz="2000" dirty="0"/>
              <a:t>に相当する単位数を所定単位数から減算する。</a:t>
            </a:r>
            <a:endParaRPr lang="en-US" altLang="ja-JP" sz="2000" dirty="0"/>
          </a:p>
          <a:p>
            <a:pPr marL="185738" indent="171450">
              <a:tabLst>
                <a:tab pos="185738" algn="l"/>
              </a:tabLst>
            </a:pPr>
            <a:endParaRPr lang="en-US" altLang="ja-JP" sz="2000" dirty="0" smtClean="0"/>
          </a:p>
          <a:p>
            <a:pPr marL="185738" indent="171450">
              <a:tabLst>
                <a:tab pos="185738" algn="l"/>
              </a:tabLst>
            </a:pPr>
            <a:endParaRPr lang="ja-JP" altLang="en-US" sz="800" dirty="0" smtClean="0"/>
          </a:p>
        </p:txBody>
      </p:sp>
      <p:sp>
        <p:nvSpPr>
          <p:cNvPr id="5" name="正方形/長方形 4"/>
          <p:cNvSpPr/>
          <p:nvPr/>
        </p:nvSpPr>
        <p:spPr>
          <a:xfrm>
            <a:off x="385763" y="1639869"/>
            <a:ext cx="11420475" cy="1483346"/>
          </a:xfrm>
          <a:prstGeom prst="rect">
            <a:avLst/>
          </a:prstGeom>
          <a:ln w="6350">
            <a:solidFill>
              <a:schemeClr val="tx1"/>
            </a:solidFill>
            <a:prstDash val="sysDot"/>
          </a:ln>
        </p:spPr>
        <p:txBody>
          <a:bodyPr wrap="square" tIns="36000" bIns="36000" anchor="ctr" anchorCtr="0">
            <a:spAutoFit/>
          </a:bodyPr>
          <a:lstStyle/>
          <a:p>
            <a:pPr>
              <a:lnSpc>
                <a:spcPts val="2200"/>
              </a:lnSpc>
            </a:pPr>
            <a:r>
              <a:rPr lang="en-US" altLang="ja-JP" sz="2000" dirty="0" smtClean="0"/>
              <a:t>【</a:t>
            </a:r>
            <a:r>
              <a:rPr lang="ja-JP" altLang="en-US" sz="2000" dirty="0" smtClean="0"/>
              <a:t>厚生労働大臣が定める基準</a:t>
            </a:r>
            <a:r>
              <a:rPr lang="en-US" altLang="ja-JP" sz="2000" dirty="0" smtClean="0"/>
              <a:t>】</a:t>
            </a:r>
          </a:p>
          <a:p>
            <a:pPr marL="271463" indent="-271463">
              <a:lnSpc>
                <a:spcPts val="2200"/>
              </a:lnSpc>
            </a:pPr>
            <a:r>
              <a:rPr lang="en-US" altLang="ja-JP" sz="2000" dirty="0" smtClean="0"/>
              <a:t>① </a:t>
            </a:r>
            <a:r>
              <a:rPr lang="ja-JP" altLang="en-US" sz="2000" dirty="0"/>
              <a:t>身体拘束等を行う場合の記録を行って</a:t>
            </a:r>
            <a:r>
              <a:rPr lang="ja-JP" altLang="en-US" sz="2000" dirty="0" smtClean="0"/>
              <a:t>いる</a:t>
            </a:r>
            <a:endParaRPr lang="ja-JP" altLang="en-US" sz="2000" dirty="0"/>
          </a:p>
          <a:p>
            <a:pPr marL="271463" indent="-271463">
              <a:lnSpc>
                <a:spcPts val="2200"/>
              </a:lnSpc>
            </a:pPr>
            <a:r>
              <a:rPr lang="ja-JP" altLang="en-US" sz="2000" dirty="0"/>
              <a:t>② 身体的拘束等の適正化のための対策を検討する委員会を</a:t>
            </a:r>
            <a:r>
              <a:rPr lang="en-US" altLang="ja-JP" sz="2000" dirty="0"/>
              <a:t>3</a:t>
            </a:r>
            <a:r>
              <a:rPr lang="ja-JP" altLang="en-US" sz="2000" dirty="0"/>
              <a:t>月に</a:t>
            </a:r>
            <a:r>
              <a:rPr lang="en-US" altLang="ja-JP" sz="2000" dirty="0"/>
              <a:t>1</a:t>
            </a:r>
            <a:r>
              <a:rPr lang="ja-JP" altLang="en-US" sz="2000" dirty="0"/>
              <a:t>回以上開催して</a:t>
            </a:r>
            <a:r>
              <a:rPr lang="ja-JP" altLang="en-US" sz="2000" dirty="0" smtClean="0"/>
              <a:t>いる</a:t>
            </a:r>
            <a:endParaRPr lang="en-US" altLang="ja-JP" sz="2000" dirty="0" smtClean="0"/>
          </a:p>
          <a:p>
            <a:pPr marL="271463" indent="-271463">
              <a:lnSpc>
                <a:spcPts val="2200"/>
              </a:lnSpc>
            </a:pPr>
            <a:r>
              <a:rPr lang="ja-JP" altLang="en-US" sz="2000" dirty="0" smtClean="0"/>
              <a:t>③ </a:t>
            </a:r>
            <a:r>
              <a:rPr lang="ja-JP" altLang="en-US" sz="2000" dirty="0"/>
              <a:t>身体的拘束等の適正化にための指針を整備して</a:t>
            </a:r>
            <a:r>
              <a:rPr lang="ja-JP" altLang="en-US" sz="2000" dirty="0" smtClean="0"/>
              <a:t>いる</a:t>
            </a:r>
            <a:endParaRPr lang="ja-JP" altLang="en-US" sz="2000" dirty="0"/>
          </a:p>
          <a:p>
            <a:pPr marL="271463" indent="-271463">
              <a:lnSpc>
                <a:spcPts val="2200"/>
              </a:lnSpc>
            </a:pPr>
            <a:r>
              <a:rPr lang="ja-JP" altLang="en-US" sz="2000" dirty="0"/>
              <a:t>④ 身体的拘束等の適正化のための定期的な研修（年</a:t>
            </a:r>
            <a:r>
              <a:rPr lang="en-US" altLang="ja-JP" sz="2000" dirty="0"/>
              <a:t>2</a:t>
            </a:r>
            <a:r>
              <a:rPr lang="ja-JP" altLang="en-US" sz="2000" dirty="0"/>
              <a:t>回以上）を実施して</a:t>
            </a:r>
            <a:r>
              <a:rPr lang="ja-JP" altLang="en-US" sz="2000" dirty="0" smtClean="0"/>
              <a:t>いる</a:t>
            </a:r>
            <a:endParaRPr lang="ja-JP" altLang="en-US" sz="2000" dirty="0"/>
          </a:p>
        </p:txBody>
      </p:sp>
      <p:sp>
        <p:nvSpPr>
          <p:cNvPr id="6" name="正方形/長方形 5"/>
          <p:cNvSpPr/>
          <p:nvPr/>
        </p:nvSpPr>
        <p:spPr>
          <a:xfrm>
            <a:off x="385764" y="4983881"/>
            <a:ext cx="11420474" cy="1508994"/>
          </a:xfrm>
          <a:prstGeom prst="rect">
            <a:avLst/>
          </a:prstGeom>
          <a:ln w="6350">
            <a:solidFill>
              <a:schemeClr val="tx1"/>
            </a:solidFill>
            <a:prstDash val="sysDot"/>
          </a:ln>
        </p:spPr>
        <p:txBody>
          <a:bodyPr wrap="square" tIns="36000" bIns="36000" anchor="ctr" anchorCtr="0">
            <a:spAutoFit/>
          </a:bodyPr>
          <a:lstStyle/>
          <a:p>
            <a:pPr>
              <a:lnSpc>
                <a:spcPts val="2200"/>
              </a:lnSpc>
            </a:pPr>
            <a:r>
              <a:rPr lang="en-US" altLang="ja-JP" sz="2000" dirty="0"/>
              <a:t>【</a:t>
            </a:r>
            <a:r>
              <a:rPr lang="ja-JP" altLang="en-US" sz="2000" dirty="0"/>
              <a:t>厚生労働大臣が定める基準</a:t>
            </a:r>
            <a:r>
              <a:rPr lang="en-US" altLang="ja-JP" sz="2000" dirty="0"/>
              <a:t>】</a:t>
            </a:r>
          </a:p>
          <a:p>
            <a:pPr marL="357188" indent="-357188">
              <a:lnSpc>
                <a:spcPts val="2200"/>
              </a:lnSpc>
            </a:pPr>
            <a:r>
              <a:rPr lang="en-US" altLang="ja-JP" sz="2000" dirty="0" smtClean="0"/>
              <a:t>① </a:t>
            </a:r>
            <a:r>
              <a:rPr lang="ja-JP" altLang="en-US" sz="2000" dirty="0"/>
              <a:t>高齢者虐待防止のための対策を検討する委員会を定期的に開催して</a:t>
            </a:r>
            <a:r>
              <a:rPr lang="ja-JP" altLang="en-US" sz="2000" dirty="0" smtClean="0"/>
              <a:t>いる</a:t>
            </a:r>
            <a:endParaRPr lang="ja-JP" altLang="en-US" sz="2000" dirty="0"/>
          </a:p>
          <a:p>
            <a:pPr marL="357188" indent="-357188">
              <a:lnSpc>
                <a:spcPts val="2200"/>
              </a:lnSpc>
            </a:pPr>
            <a:r>
              <a:rPr lang="ja-JP" altLang="en-US" sz="2000" dirty="0"/>
              <a:t>② 高齢者虐待防止のための指針を整備して</a:t>
            </a:r>
            <a:r>
              <a:rPr lang="ja-JP" altLang="en-US" sz="2000" dirty="0" smtClean="0"/>
              <a:t>いる</a:t>
            </a:r>
            <a:endParaRPr lang="ja-JP" altLang="en-US" sz="2000" dirty="0"/>
          </a:p>
          <a:p>
            <a:pPr marL="357188" indent="-357188">
              <a:lnSpc>
                <a:spcPts val="2200"/>
              </a:lnSpc>
            </a:pPr>
            <a:r>
              <a:rPr lang="ja-JP" altLang="en-US" sz="2000" dirty="0"/>
              <a:t>③ 高齢者虐待防止のための</a:t>
            </a:r>
            <a:r>
              <a:rPr lang="ja-JP" altLang="en-US" sz="2000" dirty="0" smtClean="0"/>
              <a:t>定期的な</a:t>
            </a:r>
            <a:r>
              <a:rPr lang="ja-JP" altLang="en-US" sz="2000" dirty="0"/>
              <a:t>研修 （</a:t>
            </a:r>
            <a:r>
              <a:rPr lang="ja-JP" altLang="en-US" sz="2000" dirty="0" smtClean="0"/>
              <a:t>年</a:t>
            </a:r>
            <a:r>
              <a:rPr lang="en-US" altLang="ja-JP" sz="2000" dirty="0" smtClean="0"/>
              <a:t>1</a:t>
            </a:r>
            <a:r>
              <a:rPr lang="ja-JP" altLang="en-US" sz="2000" dirty="0" smtClean="0"/>
              <a:t>回</a:t>
            </a:r>
            <a:r>
              <a:rPr lang="ja-JP" altLang="en-US" sz="2000" dirty="0"/>
              <a:t>以上）を実施して</a:t>
            </a:r>
            <a:r>
              <a:rPr lang="ja-JP" altLang="en-US" sz="2000" dirty="0" smtClean="0"/>
              <a:t>いる</a:t>
            </a:r>
            <a:endParaRPr lang="ja-JP" altLang="en-US" sz="2000" dirty="0"/>
          </a:p>
          <a:p>
            <a:pPr marL="357188" indent="-357188">
              <a:lnSpc>
                <a:spcPts val="2200"/>
              </a:lnSpc>
            </a:pPr>
            <a:r>
              <a:rPr lang="ja-JP" altLang="en-US" sz="2000" dirty="0"/>
              <a:t>④ 高齢者虐待防止措置を適正に実施するための担当者を置いて</a:t>
            </a:r>
            <a:r>
              <a:rPr lang="ja-JP" altLang="en-US" sz="2000" dirty="0" smtClean="0"/>
              <a:t>いる</a:t>
            </a:r>
            <a:endParaRPr lang="en-US" altLang="ja-JP" sz="2000" dirty="0"/>
          </a:p>
        </p:txBody>
      </p:sp>
    </p:spTree>
    <p:extLst>
      <p:ext uri="{BB962C8B-B14F-4D97-AF65-F5344CB8AC3E}">
        <p14:creationId xmlns:p14="http://schemas.microsoft.com/office/powerpoint/2010/main" val="251696495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4421" y="6391787"/>
            <a:ext cx="2743200" cy="365125"/>
          </a:xfrm>
        </p:spPr>
        <p:txBody>
          <a:bodyPr/>
          <a:lstStyle/>
          <a:p>
            <a:fld id="{41D9830F-53EB-46B6-9EC0-C4C68F82A889}" type="slidenum">
              <a:rPr kumimoji="1" lang="ja-JP" altLang="en-US" smtClean="0"/>
              <a:t>67</a:t>
            </a:fld>
            <a:endParaRPr kumimoji="1" lang="ja-JP" altLang="en-US"/>
          </a:p>
        </p:txBody>
      </p:sp>
      <p:sp>
        <p:nvSpPr>
          <p:cNvPr id="4" name="正方形/長方形 3"/>
          <p:cNvSpPr/>
          <p:nvPr/>
        </p:nvSpPr>
        <p:spPr>
          <a:xfrm>
            <a:off x="0" y="0"/>
            <a:ext cx="12192000" cy="5432256"/>
          </a:xfrm>
          <a:prstGeom prst="rect">
            <a:avLst/>
          </a:prstGeom>
        </p:spPr>
        <p:txBody>
          <a:bodyPr wrap="square">
            <a:spAutoFit/>
          </a:bodyPr>
          <a:lstStyle/>
          <a:p>
            <a:r>
              <a:rPr lang="ja-JP" altLang="en-US" sz="2000" b="1" dirty="0" smtClean="0"/>
              <a:t>６ 業務</a:t>
            </a:r>
            <a:r>
              <a:rPr lang="ja-JP" altLang="en-US" sz="2000" b="1" dirty="0"/>
              <a:t>継続計画未策定減算</a:t>
            </a:r>
          </a:p>
          <a:p>
            <a:pPr marL="179388" indent="180975"/>
            <a:r>
              <a:rPr lang="ja-JP" altLang="en-US" sz="2000" u="sng" dirty="0" smtClean="0"/>
              <a:t>別</a:t>
            </a:r>
            <a:r>
              <a:rPr lang="ja-JP" altLang="en-US" sz="2000" u="sng" dirty="0"/>
              <a:t>に厚生労働大臣が定める</a:t>
            </a:r>
            <a:r>
              <a:rPr lang="ja-JP" altLang="en-US" sz="2000" u="sng" dirty="0" smtClean="0"/>
              <a:t>基準を満たさない事実が生じた場合</a:t>
            </a:r>
            <a:r>
              <a:rPr lang="ja-JP" altLang="en-US" sz="2000" dirty="0"/>
              <a:t>に、その翌月（基準を満たさない事実が生じた日が月の初日である場合は当該月</a:t>
            </a:r>
            <a:r>
              <a:rPr lang="ja-JP" altLang="en-US" sz="2000" dirty="0" smtClean="0"/>
              <a:t>）から</a:t>
            </a:r>
            <a:r>
              <a:rPr lang="ja-JP" altLang="en-US" sz="2000" dirty="0"/>
              <a:t>基準に満たない状況が解消されるに至った月まで、当該事業所</a:t>
            </a:r>
            <a:r>
              <a:rPr lang="ja-JP" altLang="en-US" sz="2000" dirty="0" smtClean="0"/>
              <a:t>の利用者</a:t>
            </a:r>
            <a:r>
              <a:rPr lang="ja-JP" altLang="en-US" sz="2000" dirty="0"/>
              <a:t>全員に</a:t>
            </a:r>
            <a:r>
              <a:rPr lang="ja-JP" altLang="en-US" sz="2000" dirty="0" smtClean="0"/>
              <a:t>ついて、所定単位数の</a:t>
            </a:r>
            <a:r>
              <a:rPr lang="en-US" altLang="ja-JP" sz="2000" dirty="0" smtClean="0"/>
              <a:t>100</a:t>
            </a:r>
            <a:r>
              <a:rPr lang="ja-JP" altLang="en-US" sz="2000" dirty="0" smtClean="0"/>
              <a:t>分の</a:t>
            </a:r>
            <a:r>
              <a:rPr lang="en-US" altLang="ja-JP" sz="2000" dirty="0" smtClean="0"/>
              <a:t>1</a:t>
            </a:r>
            <a:r>
              <a:rPr lang="ja-JP" altLang="en-US" sz="2000" dirty="0" smtClean="0"/>
              <a:t>に</a:t>
            </a:r>
            <a:r>
              <a:rPr lang="ja-JP" altLang="en-US" sz="2000" dirty="0"/>
              <a:t>相当する単位数を、所定単位数から減算する</a:t>
            </a:r>
            <a:r>
              <a:rPr lang="ja-JP" altLang="en-US" sz="2000" dirty="0" smtClean="0"/>
              <a:t>。</a:t>
            </a:r>
            <a:endParaRPr lang="en-US" altLang="ja-JP" sz="2000" dirty="0" smtClean="0"/>
          </a:p>
          <a:p>
            <a:pPr marL="179388" indent="180975"/>
            <a:endParaRPr lang="ja-JP" altLang="en-US" sz="800" dirty="0"/>
          </a:p>
          <a:p>
            <a:pPr marL="442913" indent="-179388"/>
            <a:endParaRPr lang="en-US" altLang="ja-JP" sz="2000" dirty="0" smtClean="0"/>
          </a:p>
          <a:p>
            <a:pPr marL="442913" indent="-179388"/>
            <a:endParaRPr lang="en-US" altLang="ja-JP" sz="2000" dirty="0"/>
          </a:p>
          <a:p>
            <a:pPr marL="442913" indent="-179388"/>
            <a:endParaRPr lang="en-US" altLang="ja-JP" sz="2000" dirty="0" smtClean="0"/>
          </a:p>
          <a:p>
            <a:pPr marL="442913" indent="-179388"/>
            <a:endParaRPr lang="en-US" altLang="ja-JP" sz="1600" dirty="0" smtClean="0"/>
          </a:p>
          <a:p>
            <a:pPr marL="442913" indent="-179388"/>
            <a:endParaRPr lang="en-US" altLang="ja-JP" sz="300" dirty="0" smtClean="0"/>
          </a:p>
          <a:p>
            <a:pPr marL="442913" indent="-179388"/>
            <a:endParaRPr lang="en-US" altLang="ja-JP" sz="2000" dirty="0" smtClean="0"/>
          </a:p>
          <a:p>
            <a:pPr marL="442913" indent="-179388"/>
            <a:endParaRPr lang="en-US" altLang="ja-JP" sz="2000" dirty="0"/>
          </a:p>
          <a:p>
            <a:pPr marL="442913" indent="-442913"/>
            <a:r>
              <a:rPr lang="ja-JP" altLang="en-US" sz="2000" b="1" dirty="0" smtClean="0"/>
              <a:t>７ サービス提供が過少である場合の減算</a:t>
            </a:r>
            <a:r>
              <a:rPr lang="ja-JP" altLang="en-US" sz="2000" dirty="0" smtClean="0"/>
              <a:t>（（介護予防）短期利用居宅介護を除く）</a:t>
            </a:r>
            <a:endParaRPr lang="en-US" altLang="ja-JP" sz="2000" dirty="0" smtClean="0"/>
          </a:p>
          <a:p>
            <a:pPr marL="185738" indent="171450"/>
            <a:r>
              <a:rPr lang="ja-JP" altLang="en-US" sz="2000" dirty="0" smtClean="0"/>
              <a:t>事業所が</a:t>
            </a:r>
            <a:r>
              <a:rPr lang="ja-JP" altLang="en-US" sz="2000" dirty="0"/>
              <a:t>提供する通いサービス、訪問サービス及び宿泊サービス</a:t>
            </a:r>
            <a:r>
              <a:rPr lang="ja-JP" altLang="en-US" sz="2000" dirty="0" smtClean="0"/>
              <a:t>の算定</a:t>
            </a:r>
            <a:r>
              <a:rPr lang="ja-JP" altLang="en-US" sz="2000" dirty="0"/>
              <a:t>月における提供回数について、</a:t>
            </a:r>
            <a:r>
              <a:rPr lang="ja-JP" altLang="en-US" sz="2000" dirty="0" smtClean="0"/>
              <a:t>登録者（短期利用居宅介護を算定する者を除く）</a:t>
            </a:r>
            <a:r>
              <a:rPr lang="en-US" altLang="ja-JP" sz="2000" dirty="0" smtClean="0"/>
              <a:t>1</a:t>
            </a:r>
            <a:r>
              <a:rPr lang="ja-JP" altLang="en-US" sz="2000" dirty="0" smtClean="0"/>
              <a:t>人当たり</a:t>
            </a:r>
            <a:r>
              <a:rPr lang="ja-JP" altLang="en-US" sz="2000" dirty="0"/>
              <a:t>平均回数</a:t>
            </a:r>
            <a:r>
              <a:rPr lang="ja-JP" altLang="en-US" sz="2000" dirty="0" smtClean="0"/>
              <a:t>が週</a:t>
            </a:r>
            <a:r>
              <a:rPr lang="en-US" altLang="ja-JP" sz="2000" dirty="0" smtClean="0"/>
              <a:t>4</a:t>
            </a:r>
            <a:r>
              <a:rPr lang="ja-JP" altLang="en-US" sz="2000" dirty="0" smtClean="0"/>
              <a:t>回に</a:t>
            </a:r>
            <a:r>
              <a:rPr lang="ja-JP" altLang="en-US" sz="2000" dirty="0"/>
              <a:t>満たない</a:t>
            </a:r>
            <a:r>
              <a:rPr lang="ja-JP" altLang="en-US" sz="2000" dirty="0" smtClean="0"/>
              <a:t>場合</a:t>
            </a:r>
            <a:r>
              <a:rPr lang="ja-JP" altLang="en-US" sz="2000" dirty="0"/>
              <a:t>は</a:t>
            </a:r>
            <a:r>
              <a:rPr lang="ja-JP" altLang="en-US" sz="2000" dirty="0" smtClean="0"/>
              <a:t>、所定</a:t>
            </a:r>
            <a:r>
              <a:rPr lang="ja-JP" altLang="en-US" sz="2000" dirty="0"/>
              <a:t>単位数</a:t>
            </a:r>
            <a:r>
              <a:rPr lang="ja-JP" altLang="en-US" sz="2000" dirty="0" smtClean="0"/>
              <a:t>の</a:t>
            </a:r>
            <a:r>
              <a:rPr lang="en-US" altLang="ja-JP" sz="2000" dirty="0" smtClean="0"/>
              <a:t>100</a:t>
            </a:r>
            <a:r>
              <a:rPr lang="ja-JP" altLang="en-US" sz="2000" dirty="0" smtClean="0"/>
              <a:t>分の</a:t>
            </a:r>
            <a:r>
              <a:rPr lang="en-US" altLang="ja-JP" sz="2000" dirty="0" smtClean="0"/>
              <a:t>70</a:t>
            </a:r>
            <a:r>
              <a:rPr lang="ja-JP" altLang="en-US" sz="2000" dirty="0" smtClean="0"/>
              <a:t>に</a:t>
            </a:r>
            <a:r>
              <a:rPr lang="ja-JP" altLang="en-US" sz="2000" dirty="0"/>
              <a:t>相当する</a:t>
            </a:r>
            <a:r>
              <a:rPr lang="ja-JP" altLang="en-US" sz="2000" dirty="0" smtClean="0"/>
              <a:t>単位数を</a:t>
            </a:r>
            <a:r>
              <a:rPr lang="ja-JP" altLang="en-US" sz="2000" dirty="0"/>
              <a:t>算定する</a:t>
            </a:r>
            <a:r>
              <a:rPr lang="ja-JP" altLang="en-US" sz="2000" dirty="0" smtClean="0"/>
              <a:t>。</a:t>
            </a:r>
            <a:endParaRPr lang="en-US" altLang="ja-JP" sz="2000" dirty="0" smtClean="0"/>
          </a:p>
          <a:p>
            <a:pPr marL="185738" indent="171450"/>
            <a:r>
              <a:rPr lang="ja-JP" altLang="en-US" sz="2000" dirty="0" smtClean="0"/>
              <a:t>なお</a:t>
            </a:r>
            <a:r>
              <a:rPr lang="ja-JP" altLang="en-US" sz="2000" dirty="0"/>
              <a:t>、小規模多機能型居宅介護</a:t>
            </a:r>
            <a:r>
              <a:rPr lang="ja-JP" altLang="en-US" sz="2000" dirty="0" smtClean="0"/>
              <a:t>の事業</a:t>
            </a:r>
            <a:r>
              <a:rPr lang="ja-JP" altLang="en-US" sz="2000" dirty="0"/>
              <a:t>と介護予防小規模多機能型居宅介護の事業</a:t>
            </a:r>
            <a:r>
              <a:rPr lang="ja-JP" altLang="en-US" sz="2000" dirty="0" smtClean="0"/>
              <a:t>とが</a:t>
            </a:r>
            <a:r>
              <a:rPr lang="ja-JP" altLang="en-US" sz="2000" dirty="0"/>
              <a:t>同一の事業所において一体的に運営されている場合には</a:t>
            </a:r>
            <a:r>
              <a:rPr lang="ja-JP" altLang="en-US" sz="2000" dirty="0" smtClean="0"/>
              <a:t>、両方のサービス提供回数を合算し、また、両方の登録者数</a:t>
            </a:r>
            <a:r>
              <a:rPr lang="ja-JP" altLang="en-US" sz="2000" dirty="0"/>
              <a:t>を合算して計算を</a:t>
            </a:r>
            <a:r>
              <a:rPr lang="ja-JP" altLang="en-US" sz="2000" dirty="0" smtClean="0"/>
              <a:t>行うこと。</a:t>
            </a:r>
            <a:endParaRPr lang="en-US" altLang="ja-JP" sz="2000" dirty="0"/>
          </a:p>
        </p:txBody>
      </p:sp>
      <p:sp>
        <p:nvSpPr>
          <p:cNvPr id="3" name="正方形/長方形 2"/>
          <p:cNvSpPr/>
          <p:nvPr/>
        </p:nvSpPr>
        <p:spPr>
          <a:xfrm>
            <a:off x="396475" y="1365221"/>
            <a:ext cx="11399043" cy="1340161"/>
          </a:xfrm>
          <a:prstGeom prst="rect">
            <a:avLst/>
          </a:prstGeom>
          <a:ln w="6350">
            <a:solidFill>
              <a:schemeClr val="tx1"/>
            </a:solidFill>
            <a:prstDash val="sysDot"/>
          </a:ln>
        </p:spPr>
        <p:txBody>
          <a:bodyPr wrap="square" tIns="72000" bIns="36000">
            <a:spAutoFit/>
          </a:bodyPr>
          <a:lstStyle/>
          <a:p>
            <a:r>
              <a:rPr lang="en-US" altLang="ja-JP" sz="2000" dirty="0" smtClean="0"/>
              <a:t>【</a:t>
            </a:r>
            <a:r>
              <a:rPr lang="ja-JP" altLang="en-US" sz="2000" dirty="0" smtClean="0"/>
              <a:t>厚生</a:t>
            </a:r>
            <a:r>
              <a:rPr lang="ja-JP" altLang="en-US" sz="2000" dirty="0"/>
              <a:t>労働</a:t>
            </a:r>
            <a:r>
              <a:rPr lang="ja-JP" altLang="en-US" sz="2000" dirty="0" smtClean="0"/>
              <a:t>大臣が定める基準</a:t>
            </a:r>
            <a:r>
              <a:rPr lang="en-US" altLang="ja-JP" sz="2000" dirty="0" smtClean="0"/>
              <a:t>】</a:t>
            </a:r>
          </a:p>
          <a:p>
            <a:r>
              <a:rPr lang="ja-JP" altLang="en-US" sz="2000" dirty="0" smtClean="0"/>
              <a:t>　事</a:t>
            </a:r>
            <a:r>
              <a:rPr lang="ja-JP" altLang="en-US" sz="2000" dirty="0"/>
              <a:t>業者は、感染症や非常災害の発生時において、利用者に対するサービスの提供を継続的に実施するための、及び非常時の体制で早期の業務再開を図るための計画（以下「業務継続計画」という。）を策定し、当該業務継続計画に従い必要な措置を講じなければならない。</a:t>
            </a:r>
            <a:endParaRPr lang="en-US" altLang="ja-JP" sz="2000" dirty="0"/>
          </a:p>
        </p:txBody>
      </p:sp>
      <p:sp>
        <p:nvSpPr>
          <p:cNvPr id="6" name="正方形/長方形 5"/>
          <p:cNvSpPr/>
          <p:nvPr/>
        </p:nvSpPr>
        <p:spPr>
          <a:xfrm>
            <a:off x="396476" y="5499435"/>
            <a:ext cx="11399043" cy="1032384"/>
          </a:xfrm>
          <a:prstGeom prst="rect">
            <a:avLst/>
          </a:prstGeom>
          <a:ln w="6350">
            <a:solidFill>
              <a:schemeClr val="tx1"/>
            </a:solidFill>
            <a:prstDash val="sysDot"/>
          </a:ln>
        </p:spPr>
        <p:txBody>
          <a:bodyPr wrap="square" tIns="72000" bIns="36000">
            <a:spAutoFit/>
          </a:bodyPr>
          <a:lstStyle/>
          <a:p>
            <a:pPr marL="185738" indent="-185738"/>
            <a:r>
              <a:rPr lang="en-US" altLang="ja-JP" sz="2000" dirty="0" smtClean="0"/>
              <a:t>※ </a:t>
            </a:r>
            <a:r>
              <a:rPr lang="ja-JP" altLang="en-US" sz="2000" dirty="0" smtClean="0"/>
              <a:t>登録者が月の途中に利用を開始又は終了した場合にあっては、利用開始日の前日以前又は利用終了日の翌日以降の日数については、日数の算定の際に控除する。登録者が入院した場合の入院日（入院初日及び退院日を除く。）についても同様。</a:t>
            </a:r>
            <a:endParaRPr lang="en-US" altLang="ja-JP" sz="2000" dirty="0"/>
          </a:p>
        </p:txBody>
      </p:sp>
    </p:spTree>
    <p:extLst>
      <p:ext uri="{BB962C8B-B14F-4D97-AF65-F5344CB8AC3E}">
        <p14:creationId xmlns:p14="http://schemas.microsoft.com/office/powerpoint/2010/main" val="1626280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68</a:t>
            </a:fld>
            <a:endParaRPr kumimoji="1" lang="ja-JP" altLang="en-US"/>
          </a:p>
        </p:txBody>
      </p:sp>
      <p:sp>
        <p:nvSpPr>
          <p:cNvPr id="3" name="正方形/長方形 2"/>
          <p:cNvSpPr/>
          <p:nvPr/>
        </p:nvSpPr>
        <p:spPr>
          <a:xfrm>
            <a:off x="245267" y="47079"/>
            <a:ext cx="11816641" cy="2571267"/>
          </a:xfrm>
          <a:prstGeom prst="rect">
            <a:avLst/>
          </a:prstGeom>
          <a:ln w="6350">
            <a:solidFill>
              <a:schemeClr val="tx1"/>
            </a:solidFill>
            <a:prstDash val="sysDot"/>
          </a:ln>
        </p:spPr>
        <p:txBody>
          <a:bodyPr wrap="square" tIns="72000" bIns="36000" anchor="ctr" anchorCtr="0">
            <a:spAutoFit/>
          </a:bodyPr>
          <a:lstStyle/>
          <a:p>
            <a:r>
              <a:rPr lang="en-US" altLang="ja-JP" sz="2000" dirty="0" smtClean="0"/>
              <a:t>【</a:t>
            </a:r>
            <a:r>
              <a:rPr lang="ja-JP" altLang="en-US" sz="2000" dirty="0" smtClean="0"/>
              <a:t>登録者</a:t>
            </a:r>
            <a:r>
              <a:rPr lang="en-US" altLang="ja-JP" sz="2000" dirty="0" smtClean="0"/>
              <a:t>1</a:t>
            </a:r>
            <a:r>
              <a:rPr lang="ja-JP" altLang="en-US" sz="2000" dirty="0" smtClean="0"/>
              <a:t>人当たりの平均回数</a:t>
            </a:r>
            <a:r>
              <a:rPr lang="en-US" altLang="ja-JP" sz="2000" dirty="0" smtClean="0"/>
              <a:t>】</a:t>
            </a:r>
          </a:p>
          <a:p>
            <a:pPr indent="179388"/>
            <a:r>
              <a:rPr lang="ja-JP" altLang="en-US" sz="2000" dirty="0" smtClean="0"/>
              <a:t>歴月毎に以下の</a:t>
            </a:r>
            <a:r>
              <a:rPr lang="en-US" altLang="ja-JP" sz="2000" dirty="0" smtClean="0"/>
              <a:t>(1)</a:t>
            </a:r>
            <a:r>
              <a:rPr lang="ja-JP" altLang="en-US" sz="2000" dirty="0" smtClean="0"/>
              <a:t>から</a:t>
            </a:r>
            <a:r>
              <a:rPr lang="en-US" altLang="ja-JP" sz="2000" dirty="0" smtClean="0"/>
              <a:t>(3)</a:t>
            </a:r>
            <a:r>
              <a:rPr lang="ja-JP" altLang="en-US" sz="2000" dirty="0" err="1" smtClean="0"/>
              <a:t>までの</a:t>
            </a:r>
            <a:r>
              <a:rPr lang="ja-JP" altLang="en-US" sz="2000" dirty="0" smtClean="0"/>
              <a:t>方法に従って算定したサービス提供回数の合計数を、当該月の日数に当該事業所の登録者数を乗じたもので除したものに、７を乗ずることによって算出する。</a:t>
            </a:r>
            <a:endParaRPr lang="en-US" altLang="ja-JP" sz="2000" dirty="0" smtClean="0"/>
          </a:p>
          <a:p>
            <a:r>
              <a:rPr lang="ja-JP" altLang="en-US" sz="2000" dirty="0" smtClean="0"/>
              <a:t>⑴ </a:t>
            </a:r>
            <a:r>
              <a:rPr lang="ja-JP" altLang="en-US" sz="2000" dirty="0"/>
              <a:t>通い</a:t>
            </a:r>
            <a:r>
              <a:rPr lang="ja-JP" altLang="en-US" sz="2000" dirty="0" smtClean="0"/>
              <a:t>サービス　</a:t>
            </a:r>
            <a:r>
              <a:rPr lang="en-US" altLang="ja-JP" sz="2000" dirty="0" smtClean="0"/>
              <a:t>…</a:t>
            </a:r>
            <a:r>
              <a:rPr lang="en-US" altLang="ja-JP" sz="2000" dirty="0"/>
              <a:t>1</a:t>
            </a:r>
            <a:r>
              <a:rPr lang="ja-JP" altLang="en-US" sz="2000" dirty="0" smtClean="0"/>
              <a:t>人</a:t>
            </a:r>
            <a:r>
              <a:rPr lang="ja-JP" altLang="en-US" sz="2000" dirty="0"/>
              <a:t>の登録者</a:t>
            </a:r>
            <a:r>
              <a:rPr lang="ja-JP" altLang="en-US" sz="2000" dirty="0" smtClean="0"/>
              <a:t>が</a:t>
            </a:r>
            <a:r>
              <a:rPr lang="en-US" altLang="ja-JP" sz="2000" dirty="0" smtClean="0"/>
              <a:t>1</a:t>
            </a:r>
            <a:r>
              <a:rPr lang="ja-JP" altLang="en-US" sz="2000" dirty="0" smtClean="0"/>
              <a:t>日</a:t>
            </a:r>
            <a:r>
              <a:rPr lang="ja-JP" altLang="en-US" sz="2000" dirty="0"/>
              <a:t>に複数回通いサービスを利用する</a:t>
            </a:r>
            <a:r>
              <a:rPr lang="ja-JP" altLang="en-US" sz="2000" dirty="0" smtClean="0"/>
              <a:t>場合は</a:t>
            </a:r>
            <a:r>
              <a:rPr lang="ja-JP" altLang="en-US" sz="2000" dirty="0"/>
              <a:t>、複数回の算定可能。</a:t>
            </a:r>
          </a:p>
          <a:p>
            <a:pPr marL="2328863" indent="-2328863"/>
            <a:r>
              <a:rPr lang="ja-JP" altLang="en-US" sz="2000" dirty="0"/>
              <a:t>⑵ 訪問</a:t>
            </a:r>
            <a:r>
              <a:rPr lang="ja-JP" altLang="en-US" sz="2000" dirty="0" smtClean="0"/>
              <a:t>サービス　</a:t>
            </a:r>
            <a:r>
              <a:rPr lang="en-US" altLang="ja-JP" sz="2000" dirty="0" smtClean="0"/>
              <a:t>…</a:t>
            </a:r>
            <a:r>
              <a:rPr lang="en-US" altLang="ja-JP" sz="2000" dirty="0"/>
              <a:t>1</a:t>
            </a:r>
            <a:r>
              <a:rPr lang="ja-JP" altLang="en-US" sz="2000" dirty="0" smtClean="0"/>
              <a:t>回</a:t>
            </a:r>
            <a:r>
              <a:rPr lang="ja-JP" altLang="en-US" sz="2000" dirty="0"/>
              <a:t>の訪問</a:t>
            </a:r>
            <a:r>
              <a:rPr lang="ja-JP" altLang="en-US" sz="2000" dirty="0" smtClean="0"/>
              <a:t>を</a:t>
            </a:r>
            <a:r>
              <a:rPr lang="en-US" altLang="ja-JP" sz="2000" dirty="0" smtClean="0"/>
              <a:t>1</a:t>
            </a:r>
            <a:r>
              <a:rPr lang="ja-JP" altLang="en-US" sz="2000" dirty="0" smtClean="0"/>
              <a:t>回</a:t>
            </a:r>
            <a:r>
              <a:rPr lang="ja-JP" altLang="en-US" sz="2000" dirty="0"/>
              <a:t>のサービス提供として算定する。登録者宅を訪問して見守りの意味で声かけ等を行った場合でも、訪問サービスの回数に含めて差し支えない。</a:t>
            </a:r>
          </a:p>
          <a:p>
            <a:pPr marL="2328863" indent="-2328863"/>
            <a:r>
              <a:rPr lang="ja-JP" altLang="en-US" sz="2000" dirty="0"/>
              <a:t>⑶ 宿泊</a:t>
            </a:r>
            <a:r>
              <a:rPr lang="ja-JP" altLang="en-US" sz="2000" dirty="0" smtClean="0"/>
              <a:t>サービス　</a:t>
            </a:r>
            <a:r>
              <a:rPr lang="en-US" altLang="ja-JP" sz="2000" dirty="0" smtClean="0"/>
              <a:t>…</a:t>
            </a:r>
            <a:r>
              <a:rPr lang="en-US" altLang="ja-JP" sz="2000" dirty="0"/>
              <a:t>1</a:t>
            </a:r>
            <a:r>
              <a:rPr lang="ja-JP" altLang="en-US" sz="2000" dirty="0" smtClean="0"/>
              <a:t>泊を</a:t>
            </a:r>
            <a:r>
              <a:rPr lang="en-US" altLang="ja-JP" sz="2000" dirty="0" smtClean="0"/>
              <a:t>1</a:t>
            </a:r>
            <a:r>
              <a:rPr lang="ja-JP" altLang="en-US" sz="2000" dirty="0" smtClean="0"/>
              <a:t>回</a:t>
            </a:r>
            <a:r>
              <a:rPr lang="ja-JP" altLang="en-US" sz="2000" dirty="0"/>
              <a:t>として算定する。ただし、通いサービスに引き続いて宿泊サービスを行う場合は、それぞれ</a:t>
            </a:r>
            <a:r>
              <a:rPr lang="ja-JP" altLang="en-US" sz="2000" dirty="0" smtClean="0"/>
              <a:t>を</a:t>
            </a:r>
            <a:r>
              <a:rPr lang="en-US" altLang="ja-JP" sz="2000" dirty="0" smtClean="0"/>
              <a:t>1</a:t>
            </a:r>
            <a:r>
              <a:rPr lang="ja-JP" altLang="en-US" sz="2000" dirty="0" smtClean="0"/>
              <a:t>回</a:t>
            </a:r>
            <a:r>
              <a:rPr lang="ja-JP" altLang="en-US" sz="2000" dirty="0"/>
              <a:t>とし、</a:t>
            </a:r>
            <a:r>
              <a:rPr lang="ja-JP" altLang="en-US" sz="2000" dirty="0" smtClean="0"/>
              <a:t>計</a:t>
            </a:r>
            <a:r>
              <a:rPr lang="en-US" altLang="ja-JP" sz="2000" dirty="0" smtClean="0"/>
              <a:t>2</a:t>
            </a:r>
            <a:r>
              <a:rPr lang="ja-JP" altLang="en-US" sz="2000" dirty="0" smtClean="0"/>
              <a:t>回</a:t>
            </a:r>
            <a:r>
              <a:rPr lang="ja-JP" altLang="en-US" sz="2000" dirty="0"/>
              <a:t>として算定する。</a:t>
            </a:r>
          </a:p>
        </p:txBody>
      </p:sp>
    </p:spTree>
    <p:extLst>
      <p:ext uri="{BB962C8B-B14F-4D97-AF65-F5344CB8AC3E}">
        <p14:creationId xmlns:p14="http://schemas.microsoft.com/office/powerpoint/2010/main" val="2075105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167812" y="6303904"/>
            <a:ext cx="2743200" cy="365125"/>
          </a:xfrm>
        </p:spPr>
        <p:txBody>
          <a:bodyPr/>
          <a:lstStyle/>
          <a:p>
            <a:fld id="{41D9830F-53EB-46B6-9EC0-C4C68F82A889}" type="slidenum">
              <a:rPr kumimoji="1" lang="ja-JP" altLang="en-US" smtClean="0"/>
              <a:t>69</a:t>
            </a:fld>
            <a:endParaRPr kumimoji="1" lang="ja-JP" altLang="en-US" dirty="0"/>
          </a:p>
        </p:txBody>
      </p:sp>
      <p:sp>
        <p:nvSpPr>
          <p:cNvPr id="3" name="正方形/長方形 2"/>
          <p:cNvSpPr/>
          <p:nvPr/>
        </p:nvSpPr>
        <p:spPr>
          <a:xfrm>
            <a:off x="0" y="29596"/>
            <a:ext cx="12192000" cy="6709529"/>
          </a:xfrm>
          <a:prstGeom prst="rect">
            <a:avLst/>
          </a:prstGeom>
        </p:spPr>
        <p:txBody>
          <a:bodyPr wrap="square">
            <a:spAutoFit/>
          </a:bodyPr>
          <a:lstStyle/>
          <a:p>
            <a:pPr lvl="0"/>
            <a:r>
              <a:rPr lang="ja-JP" altLang="en-US" sz="2000" b="1" dirty="0">
                <a:solidFill>
                  <a:prstClr val="black"/>
                </a:solidFill>
              </a:rPr>
              <a:t>８ 各種加算</a:t>
            </a:r>
            <a:r>
              <a:rPr lang="ja-JP" altLang="en-US" sz="2000" dirty="0">
                <a:solidFill>
                  <a:prstClr val="black"/>
                </a:solidFill>
              </a:rPr>
              <a:t>（★マークのある加算は、</a:t>
            </a:r>
            <a:r>
              <a:rPr lang="en-US" altLang="ja-JP" sz="2000" dirty="0">
                <a:solidFill>
                  <a:prstClr val="black"/>
                </a:solidFill>
              </a:rPr>
              <a:t>(</a:t>
            </a:r>
            <a:r>
              <a:rPr lang="ja-JP" altLang="en-US" sz="2000" dirty="0">
                <a:solidFill>
                  <a:prstClr val="black"/>
                </a:solidFill>
              </a:rPr>
              <a:t>介護予防</a:t>
            </a:r>
            <a:r>
              <a:rPr lang="en-US" altLang="ja-JP" sz="2000" dirty="0">
                <a:solidFill>
                  <a:prstClr val="black"/>
                </a:solidFill>
              </a:rPr>
              <a:t>)</a:t>
            </a:r>
            <a:r>
              <a:rPr lang="ja-JP" altLang="en-US" sz="2000" dirty="0">
                <a:solidFill>
                  <a:prstClr val="black"/>
                </a:solidFill>
              </a:rPr>
              <a:t>短期利用居宅介護費には算定しない。</a:t>
            </a:r>
            <a:r>
              <a:rPr lang="ja-JP" altLang="en-US" sz="2000" dirty="0" smtClean="0">
                <a:solidFill>
                  <a:prstClr val="black"/>
                </a:solidFill>
              </a:rPr>
              <a:t>）</a:t>
            </a:r>
            <a:endParaRPr lang="en-US" altLang="ja-JP" sz="2000" dirty="0" smtClean="0">
              <a:solidFill>
                <a:prstClr val="black"/>
              </a:solidFill>
            </a:endParaRPr>
          </a:p>
          <a:p>
            <a:pPr lvl="0"/>
            <a:endParaRPr lang="en-US" altLang="ja-JP" sz="1000" dirty="0">
              <a:solidFill>
                <a:prstClr val="black"/>
              </a:solidFill>
            </a:endParaRPr>
          </a:p>
          <a:p>
            <a:pPr lvl="0"/>
            <a:r>
              <a:rPr lang="ja-JP" altLang="en-US" sz="2000" b="1" dirty="0">
                <a:solidFill>
                  <a:prstClr val="black"/>
                </a:solidFill>
              </a:rPr>
              <a:t>（１）初期加算★　</a:t>
            </a:r>
            <a:r>
              <a:rPr lang="en-US" altLang="ja-JP" sz="2000" dirty="0">
                <a:solidFill>
                  <a:prstClr val="black"/>
                </a:solidFill>
              </a:rPr>
              <a:t>30</a:t>
            </a:r>
            <a:r>
              <a:rPr lang="ja-JP" altLang="en-US" sz="2000" dirty="0">
                <a:solidFill>
                  <a:prstClr val="black"/>
                </a:solidFill>
              </a:rPr>
              <a:t>単位／日</a:t>
            </a:r>
            <a:endParaRPr lang="en-US" altLang="ja-JP" sz="2000" dirty="0">
              <a:solidFill>
                <a:prstClr val="black"/>
              </a:solidFill>
            </a:endParaRPr>
          </a:p>
          <a:p>
            <a:pPr marL="271463" lvl="0"/>
            <a:r>
              <a:rPr lang="ja-JP" altLang="en-US" sz="2000" dirty="0" smtClean="0">
                <a:solidFill>
                  <a:prstClr val="black"/>
                </a:solidFill>
              </a:rPr>
              <a:t>事業所に登録</a:t>
            </a:r>
            <a:r>
              <a:rPr lang="ja-JP" altLang="en-US" sz="2000" dirty="0">
                <a:solidFill>
                  <a:prstClr val="black"/>
                </a:solidFill>
              </a:rPr>
              <a:t>した日</a:t>
            </a:r>
            <a:r>
              <a:rPr lang="ja-JP" altLang="en-US" sz="2000" dirty="0" smtClean="0">
                <a:solidFill>
                  <a:prstClr val="black"/>
                </a:solidFill>
              </a:rPr>
              <a:t>から起算して</a:t>
            </a:r>
            <a:r>
              <a:rPr lang="en-US" altLang="ja-JP" sz="2000" dirty="0" smtClean="0">
                <a:solidFill>
                  <a:prstClr val="black"/>
                </a:solidFill>
              </a:rPr>
              <a:t>30</a:t>
            </a:r>
            <a:r>
              <a:rPr lang="ja-JP" altLang="en-US" sz="2000" dirty="0">
                <a:solidFill>
                  <a:prstClr val="black"/>
                </a:solidFill>
              </a:rPr>
              <a:t>日以内の期間について加算する。</a:t>
            </a:r>
            <a:endParaRPr lang="en-US" altLang="ja-JP" sz="2000" dirty="0">
              <a:solidFill>
                <a:prstClr val="black"/>
              </a:solidFill>
            </a:endParaRPr>
          </a:p>
          <a:p>
            <a:pPr marL="542925" lvl="0" indent="-271463"/>
            <a:r>
              <a:rPr lang="en-US" altLang="ja-JP" sz="2000" dirty="0">
                <a:solidFill>
                  <a:prstClr val="black"/>
                </a:solidFill>
              </a:rPr>
              <a:t>※ 30</a:t>
            </a:r>
            <a:r>
              <a:rPr lang="ja-JP" altLang="en-US" sz="2000" dirty="0">
                <a:solidFill>
                  <a:prstClr val="black"/>
                </a:solidFill>
              </a:rPr>
              <a:t>日を超える病院又は診療所への入院後に小規模多機能型居宅介護利用を再開した場合も同様。</a:t>
            </a:r>
            <a:endParaRPr lang="en-US" altLang="ja-JP" sz="2000" dirty="0">
              <a:solidFill>
                <a:prstClr val="black"/>
              </a:solidFill>
            </a:endParaRPr>
          </a:p>
          <a:p>
            <a:pPr marL="542925" lvl="0" indent="-271463"/>
            <a:endParaRPr lang="en-US" altLang="ja-JP" sz="2000" dirty="0">
              <a:solidFill>
                <a:prstClr val="black"/>
              </a:solidFill>
            </a:endParaRPr>
          </a:p>
          <a:p>
            <a:pPr marL="85725" lvl="0" indent="-85725"/>
            <a:r>
              <a:rPr lang="ja-JP" altLang="en-US" sz="2000" b="1" dirty="0">
                <a:solidFill>
                  <a:prstClr val="black"/>
                </a:solidFill>
              </a:rPr>
              <a:t>（２）認知症加算★　　</a:t>
            </a:r>
            <a:r>
              <a:rPr lang="en-US" altLang="ja-JP" sz="2000" dirty="0">
                <a:solidFill>
                  <a:prstClr val="black"/>
                </a:solidFill>
              </a:rPr>
              <a:t>※</a:t>
            </a:r>
            <a:r>
              <a:rPr lang="ja-JP" altLang="en-US" sz="2000" dirty="0">
                <a:solidFill>
                  <a:prstClr val="black"/>
                </a:solidFill>
              </a:rPr>
              <a:t>体制届が必要　　</a:t>
            </a:r>
            <a:r>
              <a:rPr lang="en-US" altLang="ja-JP" sz="2000" dirty="0">
                <a:solidFill>
                  <a:prstClr val="black"/>
                </a:solidFill>
              </a:rPr>
              <a:t>※ </a:t>
            </a:r>
            <a:r>
              <a:rPr lang="ja-JP" altLang="en-US" sz="2000" dirty="0">
                <a:solidFill>
                  <a:prstClr val="black"/>
                </a:solidFill>
              </a:rPr>
              <a:t>介護予防は対象外</a:t>
            </a:r>
            <a:endParaRPr lang="en-US" altLang="ja-JP" sz="2000" dirty="0">
              <a:solidFill>
                <a:prstClr val="black"/>
              </a:solidFill>
            </a:endParaRPr>
          </a:p>
          <a:p>
            <a:pPr marL="185738" indent="85725">
              <a:tabLst>
                <a:tab pos="271463" algn="l"/>
              </a:tabLst>
            </a:pPr>
            <a:r>
              <a:rPr lang="ja-JP" altLang="en-US" sz="2000" dirty="0" smtClean="0">
                <a:solidFill>
                  <a:prstClr val="black"/>
                </a:solidFill>
              </a:rPr>
              <a:t>厚生労働大臣が定める</a:t>
            </a:r>
            <a:r>
              <a:rPr lang="ja-JP" altLang="en-US" sz="2000" dirty="0">
                <a:solidFill>
                  <a:prstClr val="black"/>
                </a:solidFill>
              </a:rPr>
              <a:t>登録者（加算</a:t>
            </a:r>
            <a:r>
              <a:rPr lang="en-US" altLang="ja-JP" sz="2000" dirty="0">
                <a:solidFill>
                  <a:prstClr val="black"/>
                </a:solidFill>
              </a:rPr>
              <a:t>(Ⅰ)</a:t>
            </a:r>
            <a:r>
              <a:rPr lang="ja-JP" altLang="en-US" sz="2000" dirty="0">
                <a:solidFill>
                  <a:prstClr val="black"/>
                </a:solidFill>
              </a:rPr>
              <a:t>～</a:t>
            </a:r>
            <a:r>
              <a:rPr lang="en-US" altLang="ja-JP" sz="2000" dirty="0" smtClean="0">
                <a:solidFill>
                  <a:prstClr val="black"/>
                </a:solidFill>
              </a:rPr>
              <a:t>(Ⅲ)</a:t>
            </a:r>
            <a:r>
              <a:rPr lang="ja-JP" altLang="en-US" sz="2000" dirty="0">
                <a:solidFill>
                  <a:prstClr val="black"/>
                </a:solidFill>
              </a:rPr>
              <a:t>については、日常生活自立度のランク</a:t>
            </a:r>
            <a:r>
              <a:rPr lang="en-US" altLang="ja-JP" sz="2000" dirty="0">
                <a:solidFill>
                  <a:prstClr val="black"/>
                </a:solidFill>
              </a:rPr>
              <a:t>Ⅲ</a:t>
            </a:r>
            <a:r>
              <a:rPr lang="ja-JP" altLang="en-US" sz="2000" dirty="0" err="1">
                <a:solidFill>
                  <a:prstClr val="black"/>
                </a:solidFill>
              </a:rPr>
              <a:t>、</a:t>
            </a:r>
            <a:r>
              <a:rPr lang="en-US" altLang="ja-JP" sz="2000" dirty="0">
                <a:solidFill>
                  <a:prstClr val="black"/>
                </a:solidFill>
              </a:rPr>
              <a:t>Ⅳ</a:t>
            </a:r>
            <a:r>
              <a:rPr lang="ja-JP" altLang="en-US" sz="2000" dirty="0">
                <a:solidFill>
                  <a:prstClr val="black"/>
                </a:solidFill>
              </a:rPr>
              <a:t>又は</a:t>
            </a:r>
            <a:r>
              <a:rPr lang="en-US" altLang="ja-JP" sz="2000" dirty="0">
                <a:solidFill>
                  <a:prstClr val="black"/>
                </a:solidFill>
              </a:rPr>
              <a:t>M</a:t>
            </a:r>
            <a:r>
              <a:rPr lang="ja-JP" altLang="en-US" sz="2000" dirty="0">
                <a:solidFill>
                  <a:prstClr val="black"/>
                </a:solidFill>
              </a:rPr>
              <a:t>に該当する者。）に</a:t>
            </a:r>
            <a:r>
              <a:rPr lang="ja-JP" altLang="en-US" sz="2000" dirty="0" smtClean="0">
                <a:solidFill>
                  <a:prstClr val="black"/>
                </a:solidFill>
              </a:rPr>
              <a:t>対して専門的な認知症ケア</a:t>
            </a:r>
            <a:r>
              <a:rPr lang="ja-JP" altLang="en-US" sz="2000" dirty="0">
                <a:solidFill>
                  <a:prstClr val="black"/>
                </a:solidFill>
              </a:rPr>
              <a:t>等</a:t>
            </a:r>
            <a:r>
              <a:rPr lang="ja-JP" altLang="en-US" sz="2000" dirty="0" smtClean="0">
                <a:solidFill>
                  <a:prstClr val="black"/>
                </a:solidFill>
              </a:rPr>
              <a:t>を行った場合に算定する。</a:t>
            </a:r>
            <a:endParaRPr lang="en-US" altLang="ja-JP" sz="2000" dirty="0" smtClean="0">
              <a:solidFill>
                <a:prstClr val="black"/>
              </a:solidFill>
            </a:endParaRPr>
          </a:p>
          <a:p>
            <a:pPr marL="185738" indent="-6350">
              <a:tabLst>
                <a:tab pos="271463" algn="l"/>
              </a:tabLst>
            </a:pPr>
            <a:r>
              <a:rPr lang="en-US" altLang="ja-JP" sz="2000" dirty="0" smtClean="0">
                <a:solidFill>
                  <a:prstClr val="black"/>
                </a:solidFill>
              </a:rPr>
              <a:t>※ </a:t>
            </a:r>
            <a:r>
              <a:rPr lang="ja-JP" altLang="en-US" sz="2000" dirty="0">
                <a:solidFill>
                  <a:prstClr val="black"/>
                </a:solidFill>
              </a:rPr>
              <a:t>認知症加算</a:t>
            </a:r>
            <a:r>
              <a:rPr lang="en-US" altLang="ja-JP" sz="2000" dirty="0">
                <a:solidFill>
                  <a:prstClr val="black"/>
                </a:solidFill>
              </a:rPr>
              <a:t>(Ⅰ)(Ⅱ)(Ⅲ)</a:t>
            </a:r>
            <a:r>
              <a:rPr lang="ja-JP" altLang="en-US" sz="2000" dirty="0">
                <a:solidFill>
                  <a:prstClr val="black"/>
                </a:solidFill>
              </a:rPr>
              <a:t>のいずれかの加算を算定している場合は、その他の認知症加算は算定しない。</a:t>
            </a:r>
            <a:endParaRPr lang="ja-JP" altLang="en-US" sz="500" dirty="0">
              <a:solidFill>
                <a:prstClr val="black"/>
              </a:solidFill>
            </a:endParaRPr>
          </a:p>
          <a:p>
            <a:pPr marL="4032250" lvl="0" indent="-4032250">
              <a:tabLst>
                <a:tab pos="271463" algn="l"/>
              </a:tabLst>
            </a:pPr>
            <a:endParaRPr lang="en-US" altLang="ja-JP" sz="500" dirty="0" smtClean="0">
              <a:solidFill>
                <a:prstClr val="black"/>
              </a:solidFill>
            </a:endParaRPr>
          </a:p>
          <a:p>
            <a:pPr marL="4032250" lvl="0" indent="-4032250">
              <a:tabLst>
                <a:tab pos="271463" algn="l"/>
              </a:tabLst>
            </a:pPr>
            <a:r>
              <a:rPr lang="en-US" altLang="ja-JP" sz="2000" dirty="0" smtClean="0">
                <a:solidFill>
                  <a:prstClr val="black"/>
                </a:solidFill>
              </a:rPr>
              <a:t>【</a:t>
            </a:r>
            <a:r>
              <a:rPr lang="ja-JP" altLang="en-US" sz="2000" dirty="0">
                <a:solidFill>
                  <a:prstClr val="black"/>
                </a:solidFill>
              </a:rPr>
              <a:t>認知症加算</a:t>
            </a:r>
            <a:r>
              <a:rPr lang="en-US" altLang="ja-JP" sz="2000" dirty="0">
                <a:solidFill>
                  <a:prstClr val="black"/>
                </a:solidFill>
              </a:rPr>
              <a:t>(Ⅰ)】</a:t>
            </a:r>
            <a:r>
              <a:rPr lang="ja-JP" altLang="en-US" sz="2000" dirty="0">
                <a:solidFill>
                  <a:prstClr val="black"/>
                </a:solidFill>
              </a:rPr>
              <a:t>　</a:t>
            </a:r>
            <a:r>
              <a:rPr lang="en-US" altLang="ja-JP" sz="2000" dirty="0">
                <a:solidFill>
                  <a:prstClr val="black"/>
                </a:solidFill>
              </a:rPr>
              <a:t>920</a:t>
            </a:r>
            <a:r>
              <a:rPr lang="ja-JP" altLang="en-US" sz="2000" dirty="0">
                <a:solidFill>
                  <a:prstClr val="black"/>
                </a:solidFill>
              </a:rPr>
              <a:t>単位／月　</a:t>
            </a:r>
            <a:endParaRPr lang="en-US" altLang="ja-JP" sz="2000" dirty="0">
              <a:solidFill>
                <a:prstClr val="black"/>
              </a:solidFill>
            </a:endParaRPr>
          </a:p>
          <a:p>
            <a:pPr marL="185738" lvl="0" indent="85725">
              <a:tabLst>
                <a:tab pos="185738" algn="l"/>
              </a:tabLst>
            </a:pPr>
            <a:r>
              <a:rPr lang="ja-JP" altLang="en-US" sz="2000" dirty="0">
                <a:solidFill>
                  <a:prstClr val="black"/>
                </a:solidFill>
              </a:rPr>
              <a:t>厚生労働大臣が定める基準のいずれにも適合し、厚生労働大臣が定める</a:t>
            </a:r>
            <a:r>
              <a:rPr lang="ja-JP" altLang="en-US" sz="2000" dirty="0" smtClean="0">
                <a:solidFill>
                  <a:prstClr val="black"/>
                </a:solidFill>
              </a:rPr>
              <a:t>登録者に</a:t>
            </a:r>
            <a:r>
              <a:rPr lang="ja-JP" altLang="en-US" sz="2000" dirty="0">
                <a:solidFill>
                  <a:prstClr val="black"/>
                </a:solidFill>
              </a:rPr>
              <a:t>対して専門的な認知症ケアを行った場合</a:t>
            </a:r>
            <a:endParaRPr lang="en-US" altLang="ja-JP" sz="2000" dirty="0">
              <a:solidFill>
                <a:prstClr val="black"/>
              </a:solidFill>
            </a:endParaRPr>
          </a:p>
          <a:p>
            <a:pPr marL="4032250" lvl="0" indent="-4032250">
              <a:tabLst>
                <a:tab pos="271463" algn="l"/>
              </a:tabLst>
            </a:pPr>
            <a:endParaRPr lang="en-US" altLang="ja-JP" sz="500" dirty="0">
              <a:solidFill>
                <a:prstClr val="black"/>
              </a:solidFill>
            </a:endParaRPr>
          </a:p>
          <a:p>
            <a:pPr marL="4032250" lvl="0" indent="-4032250">
              <a:tabLst>
                <a:tab pos="271463" algn="l"/>
              </a:tabLst>
            </a:pPr>
            <a:r>
              <a:rPr lang="en-US" altLang="ja-JP" sz="2000" dirty="0">
                <a:solidFill>
                  <a:prstClr val="black"/>
                </a:solidFill>
              </a:rPr>
              <a:t>【</a:t>
            </a:r>
            <a:r>
              <a:rPr lang="ja-JP" altLang="en-US" sz="2000" dirty="0">
                <a:solidFill>
                  <a:prstClr val="black"/>
                </a:solidFill>
              </a:rPr>
              <a:t>認知症加算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890</a:t>
            </a:r>
            <a:r>
              <a:rPr lang="ja-JP" altLang="en-US" sz="2000" dirty="0">
                <a:solidFill>
                  <a:prstClr val="black"/>
                </a:solidFill>
              </a:rPr>
              <a:t>単位／月　</a:t>
            </a:r>
            <a:endParaRPr lang="en-US" altLang="ja-JP" sz="2000" dirty="0">
              <a:solidFill>
                <a:prstClr val="black"/>
              </a:solidFill>
            </a:endParaRPr>
          </a:p>
          <a:p>
            <a:pPr marL="185738" lvl="0" indent="85725">
              <a:tabLst>
                <a:tab pos="271463" algn="l"/>
              </a:tabLst>
            </a:pPr>
            <a:r>
              <a:rPr lang="ja-JP" altLang="en-US" sz="2000" dirty="0">
                <a:solidFill>
                  <a:prstClr val="black"/>
                </a:solidFill>
              </a:rPr>
              <a:t>厚生労働大臣が定める基準の①及び②に適合し、厚生労働大臣が定める</a:t>
            </a:r>
            <a:r>
              <a:rPr lang="ja-JP" altLang="en-US" sz="2000" dirty="0" smtClean="0">
                <a:solidFill>
                  <a:prstClr val="black"/>
                </a:solidFill>
              </a:rPr>
              <a:t>登録者に</a:t>
            </a:r>
            <a:r>
              <a:rPr lang="ja-JP" altLang="en-US" sz="2000" dirty="0">
                <a:solidFill>
                  <a:prstClr val="black"/>
                </a:solidFill>
              </a:rPr>
              <a:t>対して専門的な認知症ケアを行った場合</a:t>
            </a:r>
            <a:endParaRPr lang="en-US" altLang="ja-JP" sz="2000" dirty="0">
              <a:solidFill>
                <a:prstClr val="black"/>
              </a:solidFill>
            </a:endParaRPr>
          </a:p>
          <a:p>
            <a:pPr marL="4029075" lvl="0" indent="-4029075">
              <a:tabLst>
                <a:tab pos="271463" algn="l"/>
              </a:tabLst>
            </a:pPr>
            <a:endParaRPr lang="en-US" altLang="ja-JP" sz="500" dirty="0">
              <a:solidFill>
                <a:prstClr val="black"/>
              </a:solidFill>
            </a:endParaRPr>
          </a:p>
          <a:p>
            <a:pPr marL="4029075" lvl="0" indent="-4029075">
              <a:tabLst>
                <a:tab pos="271463" algn="l"/>
              </a:tabLst>
            </a:pPr>
            <a:r>
              <a:rPr lang="en-US" altLang="ja-JP" sz="2000" dirty="0">
                <a:solidFill>
                  <a:prstClr val="black"/>
                </a:solidFill>
              </a:rPr>
              <a:t>【</a:t>
            </a:r>
            <a:r>
              <a:rPr lang="ja-JP" altLang="en-US" sz="2000" dirty="0">
                <a:solidFill>
                  <a:prstClr val="black"/>
                </a:solidFill>
              </a:rPr>
              <a:t>認知症加算</a:t>
            </a:r>
            <a:r>
              <a:rPr lang="en-US" altLang="ja-JP" sz="2000" dirty="0">
                <a:solidFill>
                  <a:prstClr val="black"/>
                </a:solidFill>
              </a:rPr>
              <a:t>(Ⅲ)】</a:t>
            </a:r>
            <a:r>
              <a:rPr lang="ja-JP" altLang="en-US" sz="2000" dirty="0">
                <a:solidFill>
                  <a:prstClr val="black"/>
                </a:solidFill>
              </a:rPr>
              <a:t>　</a:t>
            </a:r>
            <a:r>
              <a:rPr lang="en-US" altLang="ja-JP" sz="2000" dirty="0">
                <a:solidFill>
                  <a:prstClr val="black"/>
                </a:solidFill>
              </a:rPr>
              <a:t>760</a:t>
            </a:r>
            <a:r>
              <a:rPr lang="ja-JP" altLang="en-US" sz="2000" dirty="0">
                <a:solidFill>
                  <a:prstClr val="black"/>
                </a:solidFill>
              </a:rPr>
              <a:t>単位／月　</a:t>
            </a:r>
            <a:endParaRPr lang="en-US" altLang="ja-JP" sz="2000" dirty="0">
              <a:solidFill>
                <a:prstClr val="black"/>
              </a:solidFill>
            </a:endParaRPr>
          </a:p>
          <a:p>
            <a:pPr marL="185738" lvl="0" indent="85725">
              <a:tabLst>
                <a:tab pos="271463" algn="l"/>
              </a:tabLst>
            </a:pPr>
            <a:r>
              <a:rPr lang="ja-JP" altLang="en-US" sz="2000" dirty="0">
                <a:solidFill>
                  <a:prstClr val="black"/>
                </a:solidFill>
              </a:rPr>
              <a:t>厚生労働大臣が定める</a:t>
            </a:r>
            <a:r>
              <a:rPr lang="ja-JP" altLang="en-US" sz="2000" dirty="0" smtClean="0">
                <a:solidFill>
                  <a:prstClr val="black"/>
                </a:solidFill>
              </a:rPr>
              <a:t>登録者に</a:t>
            </a:r>
            <a:r>
              <a:rPr lang="ja-JP" altLang="en-US" sz="2000" dirty="0">
                <a:solidFill>
                  <a:prstClr val="black"/>
                </a:solidFill>
              </a:rPr>
              <a:t>対して小規模多機能型居宅介護を行った場合</a:t>
            </a:r>
            <a:endParaRPr lang="en-US" altLang="ja-JP" sz="2000" dirty="0">
              <a:solidFill>
                <a:prstClr val="black"/>
              </a:solidFill>
            </a:endParaRPr>
          </a:p>
          <a:p>
            <a:pPr marL="4029075" lvl="0" indent="-4029075">
              <a:tabLst>
                <a:tab pos="271463" algn="l"/>
              </a:tabLst>
            </a:pPr>
            <a:endParaRPr lang="en-US" altLang="ja-JP" sz="500" dirty="0">
              <a:solidFill>
                <a:prstClr val="black"/>
              </a:solidFill>
            </a:endParaRPr>
          </a:p>
          <a:p>
            <a:pPr marL="4029075" lvl="0" indent="-4029075">
              <a:tabLst>
                <a:tab pos="271463" algn="l"/>
              </a:tabLst>
            </a:pPr>
            <a:r>
              <a:rPr lang="en-US" altLang="ja-JP" sz="2000" dirty="0">
                <a:solidFill>
                  <a:prstClr val="black"/>
                </a:solidFill>
              </a:rPr>
              <a:t>【</a:t>
            </a:r>
            <a:r>
              <a:rPr lang="ja-JP" altLang="en-US" sz="2000" dirty="0">
                <a:solidFill>
                  <a:prstClr val="black"/>
                </a:solidFill>
              </a:rPr>
              <a:t>認知症加算</a:t>
            </a:r>
            <a:r>
              <a:rPr lang="en-US" altLang="ja-JP" sz="2000" dirty="0">
                <a:solidFill>
                  <a:prstClr val="black"/>
                </a:solidFill>
              </a:rPr>
              <a:t>(Ⅳ)】</a:t>
            </a:r>
            <a:r>
              <a:rPr lang="ja-JP" altLang="en-US" sz="2000" dirty="0">
                <a:solidFill>
                  <a:prstClr val="black"/>
                </a:solidFill>
              </a:rPr>
              <a:t>　</a:t>
            </a:r>
            <a:r>
              <a:rPr lang="en-US" altLang="ja-JP" sz="2000" dirty="0">
                <a:solidFill>
                  <a:prstClr val="black"/>
                </a:solidFill>
              </a:rPr>
              <a:t>460</a:t>
            </a:r>
            <a:r>
              <a:rPr lang="ja-JP" altLang="en-US" sz="2000" dirty="0">
                <a:solidFill>
                  <a:prstClr val="black"/>
                </a:solidFill>
              </a:rPr>
              <a:t>単位／月　</a:t>
            </a:r>
            <a:endParaRPr lang="en-US" altLang="ja-JP" sz="2000" dirty="0">
              <a:solidFill>
                <a:prstClr val="black"/>
              </a:solidFill>
            </a:endParaRPr>
          </a:p>
          <a:p>
            <a:pPr marL="271463" lvl="0" indent="85725">
              <a:tabLst>
                <a:tab pos="271463" algn="l"/>
              </a:tabLst>
            </a:pPr>
            <a:r>
              <a:rPr lang="ja-JP" altLang="en-US" sz="2000" dirty="0">
                <a:solidFill>
                  <a:prstClr val="black"/>
                </a:solidFill>
              </a:rPr>
              <a:t>要介護状態区分が要介護２である者であって</a:t>
            </a:r>
            <a:r>
              <a:rPr lang="ja-JP" altLang="en-US" sz="2000" dirty="0" smtClean="0">
                <a:solidFill>
                  <a:prstClr val="black"/>
                </a:solidFill>
              </a:rPr>
              <a:t>、</a:t>
            </a:r>
            <a:r>
              <a:rPr lang="ja-JP" altLang="en-US" sz="2000" dirty="0">
                <a:solidFill>
                  <a:prstClr val="black"/>
                </a:solidFill>
              </a:rPr>
              <a:t>厚生労働大臣が定める</a:t>
            </a:r>
            <a:r>
              <a:rPr lang="ja-JP" altLang="en-US" sz="2000" dirty="0" smtClean="0">
                <a:solidFill>
                  <a:prstClr val="black"/>
                </a:solidFill>
              </a:rPr>
              <a:t>登録者（日常</a:t>
            </a:r>
            <a:r>
              <a:rPr lang="ja-JP" altLang="en-US" sz="2000" dirty="0">
                <a:solidFill>
                  <a:prstClr val="black"/>
                </a:solidFill>
              </a:rPr>
              <a:t>生活自立度のランク</a:t>
            </a:r>
            <a:r>
              <a:rPr lang="en-US" altLang="ja-JP" sz="2000" dirty="0">
                <a:solidFill>
                  <a:prstClr val="black"/>
                </a:solidFill>
              </a:rPr>
              <a:t>Ⅱ</a:t>
            </a:r>
            <a:r>
              <a:rPr lang="ja-JP" altLang="en-US" sz="2000" dirty="0">
                <a:solidFill>
                  <a:prstClr val="black"/>
                </a:solidFill>
              </a:rPr>
              <a:t>に該当する</a:t>
            </a:r>
            <a:r>
              <a:rPr lang="ja-JP" altLang="en-US" sz="2000" dirty="0" smtClean="0">
                <a:solidFill>
                  <a:prstClr val="black"/>
                </a:solidFill>
              </a:rPr>
              <a:t>者）に</a:t>
            </a:r>
            <a:r>
              <a:rPr lang="ja-JP" altLang="en-US" sz="2000" dirty="0">
                <a:solidFill>
                  <a:prstClr val="black"/>
                </a:solidFill>
              </a:rPr>
              <a:t>対して小規模多機能型居宅介護を行った場合</a:t>
            </a:r>
            <a:endParaRPr lang="en-US" altLang="ja-JP" sz="2000" dirty="0">
              <a:solidFill>
                <a:prstClr val="black"/>
              </a:solidFill>
            </a:endParaRPr>
          </a:p>
        </p:txBody>
      </p:sp>
    </p:spTree>
    <p:extLst>
      <p:ext uri="{BB962C8B-B14F-4D97-AF65-F5344CB8AC3E}">
        <p14:creationId xmlns:p14="http://schemas.microsoft.com/office/powerpoint/2010/main" val="19776547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492875"/>
            <a:ext cx="2743200" cy="365125"/>
          </a:xfrm>
        </p:spPr>
        <p:txBody>
          <a:bodyPr/>
          <a:lstStyle/>
          <a:p>
            <a:fld id="{D339279A-9CE5-4E47-B07B-F5EE1F1AD395}" type="slidenum">
              <a:rPr kumimoji="1" lang="ja-JP" altLang="en-US" smtClean="0"/>
              <a:t>7</a:t>
            </a:fld>
            <a:endParaRPr kumimoji="1" lang="ja-JP" altLang="en-US" dirty="0"/>
          </a:p>
        </p:txBody>
      </p:sp>
      <p:sp>
        <p:nvSpPr>
          <p:cNvPr id="7" name="タイトル 1"/>
          <p:cNvSpPr txBox="1">
            <a:spLocks/>
          </p:cNvSpPr>
          <p:nvPr/>
        </p:nvSpPr>
        <p:spPr>
          <a:xfrm>
            <a:off x="0" y="0"/>
            <a:ext cx="12192000" cy="468246"/>
          </a:xfrm>
          <a:prstGeom prst="rect">
            <a:avLst/>
          </a:prstGeom>
          <a:solidFill>
            <a:schemeClr val="accent1">
              <a:lumMod val="20000"/>
              <a:lumOff val="80000"/>
            </a:schemeClr>
          </a:solidFill>
          <a:ln w="2540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smtClean="0"/>
              <a:t>２　令和６年度菊陽町所管介護サービス事業者等の運営指導結果</a:t>
            </a:r>
            <a:endParaRPr lang="ja-JP" altLang="en-US" sz="2400" b="1" dirty="0"/>
          </a:p>
        </p:txBody>
      </p:sp>
      <p:pic>
        <p:nvPicPr>
          <p:cNvPr id="8" name="図 7"/>
          <p:cNvPicPr>
            <a:picLocks noChangeAspect="1"/>
          </p:cNvPicPr>
          <p:nvPr/>
        </p:nvPicPr>
        <p:blipFill>
          <a:blip r:embed="rId4"/>
          <a:stretch>
            <a:fillRect/>
          </a:stretch>
        </p:blipFill>
        <p:spPr>
          <a:xfrm>
            <a:off x="788319" y="648034"/>
            <a:ext cx="10328860" cy="5844841"/>
          </a:xfrm>
          <a:prstGeom prst="rect">
            <a:avLst/>
          </a:prstGeom>
          <a:ln>
            <a:solidFill>
              <a:schemeClr val="tx1"/>
            </a:solidFill>
          </a:ln>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3951190"/>
      </p:ext>
    </p:extLst>
  </p:cSld>
  <p:clrMapOvr>
    <a:masterClrMapping/>
  </p:clrMapOvr>
  <mc:AlternateContent xmlns:mc="http://schemas.openxmlformats.org/markup-compatibility/2006" xmlns:p14="http://schemas.microsoft.com/office/powerpoint/2010/main">
    <mc:Choice Requires="p14">
      <p:transition spd="slow" p14:dur="2000" advTm="10824"/>
    </mc:Choice>
    <mc:Fallback xmlns="">
      <p:transition spd="slow" advTm="10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96401" y="6492875"/>
            <a:ext cx="2743200" cy="365125"/>
          </a:xfrm>
        </p:spPr>
        <p:txBody>
          <a:bodyPr/>
          <a:lstStyle/>
          <a:p>
            <a:fld id="{41D9830F-53EB-46B6-9EC0-C4C68F82A889}" type="slidenum">
              <a:rPr kumimoji="1" lang="ja-JP" altLang="en-US" smtClean="0"/>
              <a:t>70</a:t>
            </a:fld>
            <a:endParaRPr kumimoji="1" lang="ja-JP" altLang="en-US" dirty="0"/>
          </a:p>
        </p:txBody>
      </p:sp>
      <p:sp>
        <p:nvSpPr>
          <p:cNvPr id="4" name="正方形/長方形 3"/>
          <p:cNvSpPr/>
          <p:nvPr/>
        </p:nvSpPr>
        <p:spPr>
          <a:xfrm>
            <a:off x="0" y="0"/>
            <a:ext cx="12192000" cy="3157275"/>
          </a:xfrm>
          <a:prstGeom prst="rect">
            <a:avLst/>
          </a:prstGeom>
        </p:spPr>
        <p:txBody>
          <a:bodyPr wrap="square">
            <a:spAutoFit/>
          </a:bodyPr>
          <a:lstStyle/>
          <a:p>
            <a:pPr marL="85725" indent="-85725"/>
            <a:endParaRPr lang="en-US" altLang="ja-JP" sz="2000" dirty="0"/>
          </a:p>
          <a:p>
            <a:pPr marL="85725" indent="-85725"/>
            <a:endParaRPr lang="en-US" altLang="ja-JP" sz="2000" dirty="0" smtClean="0"/>
          </a:p>
          <a:p>
            <a:pPr marL="85725" indent="-85725"/>
            <a:endParaRPr lang="en-US" altLang="ja-JP" sz="2000" dirty="0"/>
          </a:p>
          <a:p>
            <a:pPr marL="85725" indent="-85725"/>
            <a:endParaRPr lang="en-US" altLang="ja-JP" sz="2000" dirty="0" smtClean="0"/>
          </a:p>
          <a:p>
            <a:pPr marL="442913" indent="-357188">
              <a:tabLst>
                <a:tab pos="271463" algn="l"/>
              </a:tabLst>
            </a:pPr>
            <a:endParaRPr lang="en-US" altLang="ja-JP" sz="2000" dirty="0" smtClean="0"/>
          </a:p>
          <a:p>
            <a:pPr marL="442913" indent="-357188">
              <a:tabLst>
                <a:tab pos="271463" algn="l"/>
              </a:tabLst>
            </a:pPr>
            <a:endParaRPr lang="en-US" altLang="ja-JP" sz="2000" dirty="0"/>
          </a:p>
          <a:p>
            <a:pPr marL="442913" indent="-357188">
              <a:tabLst>
                <a:tab pos="271463" algn="l"/>
              </a:tabLst>
            </a:pPr>
            <a:endParaRPr lang="en-US" altLang="ja-JP" sz="2000" dirty="0" smtClean="0"/>
          </a:p>
          <a:p>
            <a:pPr marL="442913" indent="-357188">
              <a:tabLst>
                <a:tab pos="271463" algn="l"/>
              </a:tabLst>
            </a:pPr>
            <a:endParaRPr lang="en-US" altLang="ja-JP" sz="2000" dirty="0"/>
          </a:p>
          <a:p>
            <a:pPr marL="442913" indent="-357188">
              <a:tabLst>
                <a:tab pos="271463" algn="l"/>
              </a:tabLst>
            </a:pPr>
            <a:endParaRPr lang="en-US" altLang="ja-JP" sz="2000" dirty="0" smtClean="0"/>
          </a:p>
          <a:p>
            <a:pPr marL="442913" indent="-357188">
              <a:lnSpc>
                <a:spcPts val="2300"/>
              </a:lnSpc>
              <a:tabLst>
                <a:tab pos="271463" algn="l"/>
              </a:tabLst>
            </a:pPr>
            <a:endParaRPr lang="en-US" altLang="ja-JP" dirty="0" smtClean="0"/>
          </a:p>
        </p:txBody>
      </p:sp>
      <p:sp>
        <p:nvSpPr>
          <p:cNvPr id="5" name="正方形/長方形 4"/>
          <p:cNvSpPr/>
          <p:nvPr/>
        </p:nvSpPr>
        <p:spPr>
          <a:xfrm>
            <a:off x="152400" y="3727308"/>
            <a:ext cx="11887201" cy="2737091"/>
          </a:xfrm>
          <a:prstGeom prst="rect">
            <a:avLst/>
          </a:prstGeom>
          <a:ln w="6350">
            <a:solidFill>
              <a:schemeClr val="tx1"/>
            </a:solidFill>
            <a:prstDash val="sysDot"/>
          </a:ln>
        </p:spPr>
        <p:txBody>
          <a:bodyPr wrap="square" bIns="36000" anchor="ctr" anchorCtr="0">
            <a:spAutoFit/>
          </a:bodyPr>
          <a:lstStyle/>
          <a:p>
            <a:pPr marL="185738" indent="-185738">
              <a:lnSpc>
                <a:spcPts val="2300"/>
              </a:lnSpc>
            </a:pPr>
            <a:r>
              <a:rPr lang="ja-JP" altLang="en-US" sz="2000" dirty="0" smtClean="0">
                <a:latin typeface="MS-Mincho"/>
              </a:rPr>
              <a:t>問）認知症</a:t>
            </a:r>
            <a:r>
              <a:rPr lang="ja-JP" altLang="en-US" sz="2000" dirty="0">
                <a:latin typeface="MS-Mincho"/>
              </a:rPr>
              <a:t>専門ケア加算及び通所介護、地域密着型通所介護における</a:t>
            </a:r>
            <a:r>
              <a:rPr lang="ja-JP" altLang="en-US" sz="2000" dirty="0" smtClean="0">
                <a:latin typeface="MS-Mincho"/>
              </a:rPr>
              <a:t>認知症加算</a:t>
            </a:r>
            <a:r>
              <a:rPr lang="ja-JP" altLang="en-US" sz="2000" dirty="0">
                <a:latin typeface="MS-Mincho"/>
              </a:rPr>
              <a:t>並びに（看護）小規模多機能型居宅介護における認知症加算（</a:t>
            </a:r>
            <a:r>
              <a:rPr lang="en-US" altLang="ja-JP" sz="2000" dirty="0">
                <a:latin typeface="MS-Mincho"/>
              </a:rPr>
              <a:t>Ⅰ</a:t>
            </a:r>
            <a:r>
              <a:rPr lang="ja-JP" altLang="en-US" sz="2000" dirty="0">
                <a:latin typeface="MS-Mincho"/>
              </a:rPr>
              <a:t>）</a:t>
            </a:r>
            <a:r>
              <a:rPr lang="ja-JP" altLang="en-US" sz="2000" dirty="0" smtClean="0">
                <a:latin typeface="MS-Mincho"/>
              </a:rPr>
              <a:t>・（</a:t>
            </a:r>
            <a:r>
              <a:rPr lang="en-US" altLang="ja-JP" sz="2000" dirty="0">
                <a:latin typeface="MS-Mincho"/>
              </a:rPr>
              <a:t>Ⅱ</a:t>
            </a:r>
            <a:r>
              <a:rPr lang="ja-JP" altLang="en-US" sz="2000" dirty="0">
                <a:latin typeface="MS-Mincho"/>
              </a:rPr>
              <a:t>）の算定要件について、「認知症介護に係る専門的な研修」や「</a:t>
            </a:r>
            <a:r>
              <a:rPr lang="ja-JP" altLang="en-US" sz="2000" dirty="0" smtClean="0">
                <a:latin typeface="MS-Mincho"/>
              </a:rPr>
              <a:t>認知症介護</a:t>
            </a:r>
            <a:r>
              <a:rPr lang="ja-JP" altLang="en-US" sz="2000" dirty="0">
                <a:latin typeface="MS-Mincho"/>
              </a:rPr>
              <a:t>の指導に係る専門的な研修」のうち、認知症看護に係る適切な研修</a:t>
            </a:r>
            <a:r>
              <a:rPr lang="ja-JP" altLang="en-US" sz="2000" dirty="0" smtClean="0">
                <a:latin typeface="MS-Mincho"/>
              </a:rPr>
              <a:t>とは</a:t>
            </a:r>
            <a:r>
              <a:rPr lang="ja-JP" altLang="en-US" sz="2000" dirty="0">
                <a:latin typeface="MS-Mincho"/>
              </a:rPr>
              <a:t>、どのようなものがあるか。</a:t>
            </a:r>
          </a:p>
          <a:p>
            <a:pPr marL="185738" indent="-185738">
              <a:lnSpc>
                <a:spcPts val="2300"/>
              </a:lnSpc>
            </a:pPr>
            <a:r>
              <a:rPr lang="ja-JP" altLang="en-US" sz="2000" dirty="0" smtClean="0">
                <a:latin typeface="MS-Mincho"/>
              </a:rPr>
              <a:t>答）現時点</a:t>
            </a:r>
            <a:r>
              <a:rPr lang="ja-JP" altLang="en-US" sz="2000" dirty="0">
                <a:latin typeface="MS-Mincho"/>
              </a:rPr>
              <a:t>では、以下のいずれかの研修である。</a:t>
            </a:r>
          </a:p>
          <a:p>
            <a:pPr marL="185738">
              <a:lnSpc>
                <a:spcPts val="2300"/>
              </a:lnSpc>
            </a:pPr>
            <a:r>
              <a:rPr lang="ja-JP" altLang="en-US" sz="2000" dirty="0">
                <a:latin typeface="MS-Mincho"/>
              </a:rPr>
              <a:t>① 日本看護協会認定看護師教育課程「認知症看護」の</a:t>
            </a:r>
            <a:r>
              <a:rPr lang="ja-JP" altLang="en-US" sz="2000" dirty="0" smtClean="0">
                <a:latin typeface="MS-Mincho"/>
              </a:rPr>
              <a:t>研修</a:t>
            </a:r>
            <a:endParaRPr lang="en-US" altLang="ja-JP" sz="2000" dirty="0" smtClean="0">
              <a:latin typeface="MS-Mincho"/>
            </a:endParaRPr>
          </a:p>
          <a:p>
            <a:pPr marL="185738">
              <a:lnSpc>
                <a:spcPts val="2300"/>
              </a:lnSpc>
            </a:pPr>
            <a:r>
              <a:rPr lang="ja-JP" altLang="en-US" sz="2000" dirty="0" smtClean="0">
                <a:latin typeface="MS-Mincho"/>
              </a:rPr>
              <a:t>② </a:t>
            </a:r>
            <a:r>
              <a:rPr lang="ja-JP" altLang="en-US" sz="2000" dirty="0">
                <a:latin typeface="MS-Mincho"/>
              </a:rPr>
              <a:t>日本看護協会が認定している看護系大学院の「老人看護」及び「</a:t>
            </a:r>
            <a:r>
              <a:rPr lang="ja-JP" altLang="en-US" sz="2000" dirty="0" smtClean="0">
                <a:latin typeface="MS-Mincho"/>
              </a:rPr>
              <a:t>精神看護</a:t>
            </a:r>
            <a:r>
              <a:rPr lang="ja-JP" altLang="en-US" sz="2000" dirty="0">
                <a:latin typeface="MS-Mincho"/>
              </a:rPr>
              <a:t>」の専門看護師教育</a:t>
            </a:r>
            <a:r>
              <a:rPr lang="ja-JP" altLang="en-US" sz="2000" dirty="0" smtClean="0">
                <a:latin typeface="MS-Mincho"/>
              </a:rPr>
              <a:t>課程</a:t>
            </a:r>
            <a:endParaRPr lang="en-US" altLang="ja-JP" sz="2000" dirty="0" smtClean="0">
              <a:latin typeface="MS-Mincho"/>
            </a:endParaRPr>
          </a:p>
          <a:p>
            <a:pPr marL="185738">
              <a:lnSpc>
                <a:spcPts val="2300"/>
              </a:lnSpc>
            </a:pPr>
            <a:r>
              <a:rPr lang="ja-JP" altLang="en-US" sz="2000" dirty="0" smtClean="0">
                <a:latin typeface="MS-Mincho"/>
              </a:rPr>
              <a:t>③ </a:t>
            </a:r>
            <a:r>
              <a:rPr lang="ja-JP" altLang="en-US" sz="2000" dirty="0">
                <a:latin typeface="MS-Mincho"/>
              </a:rPr>
              <a:t>日本精神科看護協会が認定している「精神科認定看護師</a:t>
            </a:r>
            <a:r>
              <a:rPr lang="ja-JP" altLang="en-US" sz="2000" dirty="0" smtClean="0">
                <a:latin typeface="MS-Mincho"/>
              </a:rPr>
              <a:t>」</a:t>
            </a:r>
            <a:endParaRPr lang="en-US" altLang="ja-JP" sz="2000" dirty="0" smtClean="0">
              <a:latin typeface="MS-Mincho"/>
            </a:endParaRPr>
          </a:p>
          <a:p>
            <a:pPr marL="185738">
              <a:lnSpc>
                <a:spcPts val="2300"/>
              </a:lnSpc>
            </a:pPr>
            <a:r>
              <a:rPr lang="ja-JP" altLang="en-US" sz="2000" dirty="0" smtClean="0">
                <a:latin typeface="MS-Mincho"/>
              </a:rPr>
              <a:t>ただし</a:t>
            </a:r>
            <a:r>
              <a:rPr lang="ja-JP" altLang="en-US" sz="2000" dirty="0">
                <a:latin typeface="MS-Mincho"/>
              </a:rPr>
              <a:t>、③については認定証が発行されている者に限る</a:t>
            </a:r>
            <a:r>
              <a:rPr lang="ja-JP" altLang="en-US" sz="2000" dirty="0" smtClean="0">
                <a:latin typeface="MS-Mincho"/>
              </a:rPr>
              <a:t>。</a:t>
            </a:r>
            <a:endParaRPr lang="ja-JP" altLang="en-US" sz="2000" dirty="0">
              <a:latin typeface="MS-Mincho"/>
            </a:endParaRPr>
          </a:p>
        </p:txBody>
      </p:sp>
      <p:sp>
        <p:nvSpPr>
          <p:cNvPr id="10" name="正方形/長方形 9"/>
          <p:cNvSpPr/>
          <p:nvPr/>
        </p:nvSpPr>
        <p:spPr>
          <a:xfrm>
            <a:off x="152400" y="232711"/>
            <a:ext cx="11887201" cy="3494597"/>
          </a:xfrm>
          <a:prstGeom prst="rect">
            <a:avLst/>
          </a:prstGeom>
          <a:ln w="6350">
            <a:solidFill>
              <a:schemeClr val="tx1"/>
            </a:solidFill>
            <a:prstDash val="sysDot"/>
          </a:ln>
        </p:spPr>
        <p:txBody>
          <a:bodyPr wrap="square" tIns="72000" bIns="36000" anchor="ctr" anchorCtr="0">
            <a:spAutoFit/>
          </a:bodyPr>
          <a:lstStyle/>
          <a:p>
            <a:pPr marL="171450" indent="-171450">
              <a:tabLst>
                <a:tab pos="271463" algn="l"/>
              </a:tabLst>
            </a:pPr>
            <a:r>
              <a:rPr lang="en-US" altLang="ja-JP" sz="2000" dirty="0" smtClean="0"/>
              <a:t>【</a:t>
            </a:r>
            <a:r>
              <a:rPr lang="ja-JP" altLang="en-US" sz="2000" dirty="0" smtClean="0"/>
              <a:t>厚生</a:t>
            </a:r>
            <a:r>
              <a:rPr lang="ja-JP" altLang="en-US" sz="2000" dirty="0"/>
              <a:t>労働</a:t>
            </a:r>
            <a:r>
              <a:rPr lang="ja-JP" altLang="en-US" sz="2000" dirty="0" smtClean="0"/>
              <a:t>大臣が定める基準</a:t>
            </a:r>
            <a:r>
              <a:rPr lang="en-US" altLang="ja-JP" sz="2000" dirty="0" smtClean="0"/>
              <a:t>】</a:t>
            </a:r>
          </a:p>
          <a:p>
            <a:pPr marL="171450" indent="-171450">
              <a:tabLst>
                <a:tab pos="271463" algn="l"/>
              </a:tabLst>
            </a:pPr>
            <a:r>
              <a:rPr lang="ja-JP" altLang="en-US" sz="2000" dirty="0" smtClean="0"/>
              <a:t>①「認知症</a:t>
            </a:r>
            <a:r>
              <a:rPr lang="ja-JP" altLang="en-US" sz="2000" dirty="0"/>
              <a:t>介護実践リーダー</a:t>
            </a:r>
            <a:r>
              <a:rPr lang="ja-JP" altLang="en-US" sz="2000" dirty="0" smtClean="0"/>
              <a:t>研修」又は「認知症</a:t>
            </a:r>
            <a:r>
              <a:rPr lang="ja-JP" altLang="en-US" sz="2000" dirty="0"/>
              <a:t>看護に係る適切な</a:t>
            </a:r>
            <a:r>
              <a:rPr lang="ja-JP" altLang="en-US" sz="2000" dirty="0" smtClean="0"/>
              <a:t>研修」を</a:t>
            </a:r>
            <a:r>
              <a:rPr lang="ja-JP" altLang="en-US" sz="2000" dirty="0"/>
              <a:t>修了している者を、認知症高齢者の日常生活自立度</a:t>
            </a:r>
            <a:r>
              <a:rPr lang="en-US" altLang="ja-JP" sz="2000" dirty="0" smtClean="0"/>
              <a:t>Ⅲ</a:t>
            </a:r>
            <a:r>
              <a:rPr lang="ja-JP" altLang="en-US" sz="2000" dirty="0" err="1" smtClean="0"/>
              <a:t>、</a:t>
            </a:r>
            <a:r>
              <a:rPr lang="en-US" altLang="ja-JP" sz="2000" dirty="0" smtClean="0"/>
              <a:t>Ⅳ</a:t>
            </a:r>
            <a:r>
              <a:rPr lang="ja-JP" altLang="en-US" sz="2000" dirty="0" smtClean="0"/>
              <a:t>又は</a:t>
            </a:r>
            <a:r>
              <a:rPr lang="en-US" altLang="ja-JP" sz="2000" dirty="0" smtClean="0"/>
              <a:t>M</a:t>
            </a:r>
            <a:r>
              <a:rPr lang="ja-JP" altLang="en-US" sz="2000" dirty="0" smtClean="0"/>
              <a:t>に該当する者（以下「対象者」）の</a:t>
            </a:r>
            <a:r>
              <a:rPr lang="ja-JP" altLang="en-US" sz="2000" dirty="0"/>
              <a:t>数が</a:t>
            </a:r>
            <a:r>
              <a:rPr lang="en-US" altLang="ja-JP" sz="2000" dirty="0"/>
              <a:t>20</a:t>
            </a:r>
            <a:r>
              <a:rPr lang="ja-JP" altLang="en-US" sz="2000" dirty="0"/>
              <a:t>人</a:t>
            </a:r>
            <a:r>
              <a:rPr lang="ja-JP" altLang="en-US" sz="2000" dirty="0" smtClean="0"/>
              <a:t>未満である場合にあっては</a:t>
            </a:r>
            <a:r>
              <a:rPr lang="ja-JP" altLang="en-US" sz="2000" dirty="0"/>
              <a:t>１以上</a:t>
            </a:r>
            <a:r>
              <a:rPr lang="ja-JP" altLang="en-US" sz="2000" dirty="0" smtClean="0"/>
              <a:t>、対象者の数が</a:t>
            </a:r>
            <a:r>
              <a:rPr lang="en-US" altLang="ja-JP" sz="2000" dirty="0" smtClean="0"/>
              <a:t>20</a:t>
            </a:r>
            <a:r>
              <a:rPr lang="ja-JP" altLang="en-US" sz="2000" dirty="0"/>
              <a:t>人</a:t>
            </a:r>
            <a:r>
              <a:rPr lang="ja-JP" altLang="en-US" sz="2000" dirty="0" smtClean="0"/>
              <a:t>以上である場合にあっては</a:t>
            </a:r>
            <a:r>
              <a:rPr lang="ja-JP" altLang="en-US" sz="2000" dirty="0"/>
              <a:t>１</a:t>
            </a:r>
            <a:r>
              <a:rPr lang="ja-JP" altLang="en-US" sz="2000" dirty="0" smtClean="0"/>
              <a:t>に対象者</a:t>
            </a:r>
            <a:r>
              <a:rPr lang="ja-JP" altLang="en-US" sz="2000" dirty="0"/>
              <a:t>の数が</a:t>
            </a:r>
            <a:r>
              <a:rPr lang="en-US" altLang="ja-JP" sz="2000" dirty="0"/>
              <a:t>19</a:t>
            </a:r>
            <a:r>
              <a:rPr lang="ja-JP" altLang="en-US" sz="2000" dirty="0"/>
              <a:t>を超えて</a:t>
            </a:r>
            <a:r>
              <a:rPr lang="en-US" altLang="ja-JP" sz="2000" dirty="0"/>
              <a:t>10</a:t>
            </a:r>
            <a:r>
              <a:rPr lang="ja-JP" altLang="en-US" sz="2000" dirty="0"/>
              <a:t>又</a:t>
            </a:r>
            <a:r>
              <a:rPr lang="ja-JP" altLang="en-US" sz="2000" dirty="0" smtClean="0"/>
              <a:t>はその端数</a:t>
            </a:r>
            <a:r>
              <a:rPr lang="ja-JP" altLang="en-US" sz="2000" dirty="0"/>
              <a:t>を増すごとに</a:t>
            </a:r>
            <a:r>
              <a:rPr lang="en-US" altLang="ja-JP" sz="2000" dirty="0"/>
              <a:t>1</a:t>
            </a:r>
            <a:r>
              <a:rPr lang="ja-JP" altLang="en-US" sz="2000" dirty="0"/>
              <a:t>を加えて得た数以上</a:t>
            </a:r>
            <a:r>
              <a:rPr lang="ja-JP" altLang="en-US" sz="2000" dirty="0" smtClean="0"/>
              <a:t>配置し、チーム</a:t>
            </a:r>
            <a:r>
              <a:rPr lang="ja-JP" altLang="en-US" sz="2000" dirty="0"/>
              <a:t>として専門的な認知症ケアを</a:t>
            </a:r>
            <a:r>
              <a:rPr lang="ja-JP" altLang="en-US" sz="2000" dirty="0" smtClean="0"/>
              <a:t>実施している。</a:t>
            </a:r>
            <a:endParaRPr lang="ja-JP" altLang="en-US" sz="2000" dirty="0"/>
          </a:p>
          <a:p>
            <a:pPr marL="171450" indent="-171450">
              <a:tabLst>
                <a:tab pos="271463" algn="l"/>
              </a:tabLst>
            </a:pPr>
            <a:r>
              <a:rPr lang="ja-JP" altLang="en-US" sz="2000" dirty="0" smtClean="0"/>
              <a:t>② 従</a:t>
            </a:r>
            <a:r>
              <a:rPr lang="ja-JP" altLang="en-US" sz="2000" dirty="0"/>
              <a:t>業者に対する認知症ケアに関する留意事項の伝達又は技術的指導に係る会議を定期的に</a:t>
            </a:r>
            <a:r>
              <a:rPr lang="ja-JP" altLang="en-US" sz="2000" dirty="0" smtClean="0"/>
              <a:t>開催している。</a:t>
            </a:r>
            <a:endParaRPr lang="en-US" altLang="ja-JP" sz="2000" dirty="0"/>
          </a:p>
          <a:p>
            <a:pPr marL="171450" indent="-171450">
              <a:tabLst>
                <a:tab pos="271463" algn="l"/>
              </a:tabLst>
            </a:pPr>
            <a:r>
              <a:rPr lang="ja-JP" altLang="en-US" sz="2000" dirty="0" smtClean="0"/>
              <a:t>③「認知症</a:t>
            </a:r>
            <a:r>
              <a:rPr lang="ja-JP" altLang="en-US" sz="2000" dirty="0"/>
              <a:t>介護指導者養成</a:t>
            </a:r>
            <a:r>
              <a:rPr lang="ja-JP" altLang="en-US" sz="2000" dirty="0" smtClean="0"/>
              <a:t>研修」又は「認知症</a:t>
            </a:r>
            <a:r>
              <a:rPr lang="ja-JP" altLang="en-US" sz="2000" dirty="0"/>
              <a:t>看護に係る適切な</a:t>
            </a:r>
            <a:r>
              <a:rPr lang="ja-JP" altLang="en-US" sz="2000" dirty="0" smtClean="0"/>
              <a:t>研修」を</a:t>
            </a:r>
            <a:r>
              <a:rPr lang="ja-JP" altLang="en-US" sz="2000" dirty="0"/>
              <a:t>修了</a:t>
            </a:r>
            <a:r>
              <a:rPr lang="ja-JP" altLang="en-US" sz="2000" dirty="0" smtClean="0"/>
              <a:t>している者</a:t>
            </a:r>
            <a:r>
              <a:rPr lang="ja-JP" altLang="en-US" sz="2000" dirty="0"/>
              <a:t>を</a:t>
            </a:r>
            <a:r>
              <a:rPr lang="en-US" altLang="ja-JP" sz="2000" dirty="0"/>
              <a:t>1</a:t>
            </a:r>
            <a:r>
              <a:rPr lang="ja-JP" altLang="en-US" sz="2000" dirty="0"/>
              <a:t>名以上配置し、事業所全体の認知症ケアの指導等を</a:t>
            </a:r>
            <a:r>
              <a:rPr lang="ja-JP" altLang="en-US" sz="2000" dirty="0" smtClean="0"/>
              <a:t>実施している。</a:t>
            </a:r>
            <a:endParaRPr lang="ja-JP" altLang="en-US" sz="2000" dirty="0"/>
          </a:p>
          <a:p>
            <a:pPr marL="171450" indent="-171450">
              <a:tabLst>
                <a:tab pos="271463" algn="l"/>
              </a:tabLst>
            </a:pPr>
            <a:r>
              <a:rPr lang="ja-JP" altLang="en-US" sz="2000" dirty="0" smtClean="0"/>
              <a:t>④ </a:t>
            </a:r>
            <a:r>
              <a:rPr lang="ja-JP" altLang="en-US" sz="2000" dirty="0"/>
              <a:t>介護職員、看護職員ごとの認知症ケアに関する研修計画を作成し、研修を実施又は</a:t>
            </a:r>
            <a:r>
              <a:rPr lang="ja-JP" altLang="en-US" sz="2000" dirty="0" smtClean="0"/>
              <a:t>実施を予定している。</a:t>
            </a:r>
            <a:endParaRPr lang="en-US" altLang="ja-JP" sz="2000" dirty="0"/>
          </a:p>
        </p:txBody>
      </p:sp>
    </p:spTree>
    <p:extLst>
      <p:ext uri="{BB962C8B-B14F-4D97-AF65-F5344CB8AC3E}">
        <p14:creationId xmlns:p14="http://schemas.microsoft.com/office/powerpoint/2010/main" val="21358302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88175" y="6356350"/>
            <a:ext cx="2743200" cy="365125"/>
          </a:xfrm>
        </p:spPr>
        <p:txBody>
          <a:bodyPr/>
          <a:lstStyle/>
          <a:p>
            <a:fld id="{41D9830F-53EB-46B6-9EC0-C4C68F82A889}" type="slidenum">
              <a:rPr kumimoji="1" lang="ja-JP" altLang="en-US" smtClean="0"/>
              <a:t>71</a:t>
            </a:fld>
            <a:endParaRPr kumimoji="1" lang="ja-JP" altLang="en-US"/>
          </a:p>
        </p:txBody>
      </p:sp>
      <p:sp>
        <p:nvSpPr>
          <p:cNvPr id="6" name="正方形/長方形 5"/>
          <p:cNvSpPr/>
          <p:nvPr/>
        </p:nvSpPr>
        <p:spPr>
          <a:xfrm>
            <a:off x="100015" y="91190"/>
            <a:ext cx="11972924" cy="2879044"/>
          </a:xfrm>
          <a:prstGeom prst="rect">
            <a:avLst/>
          </a:prstGeom>
          <a:ln w="6350">
            <a:solidFill>
              <a:schemeClr val="tx1"/>
            </a:solidFill>
            <a:prstDash val="sysDot"/>
          </a:ln>
        </p:spPr>
        <p:txBody>
          <a:bodyPr wrap="square" tIns="72000" bIns="36000" anchor="ctr" anchorCtr="0">
            <a:spAutoFit/>
          </a:bodyPr>
          <a:lstStyle/>
          <a:p>
            <a:r>
              <a:rPr lang="ja-JP" altLang="en-US" sz="2000" dirty="0" smtClean="0">
                <a:latin typeface="MS-Mincho"/>
              </a:rPr>
              <a:t>問）認知症</a:t>
            </a:r>
            <a:r>
              <a:rPr lang="ja-JP" altLang="en-US" sz="2000" dirty="0">
                <a:latin typeface="MS-Mincho"/>
              </a:rPr>
              <a:t>高齢者の日常生活自立度の確認方法如何。</a:t>
            </a:r>
          </a:p>
          <a:p>
            <a:pPr marL="185738" indent="-185738"/>
            <a:r>
              <a:rPr lang="ja-JP" altLang="en-US" sz="2000" dirty="0" smtClean="0">
                <a:latin typeface="MS-Mincho"/>
              </a:rPr>
              <a:t>答）・</a:t>
            </a:r>
            <a:r>
              <a:rPr lang="ja-JP" altLang="en-US" sz="2000" dirty="0">
                <a:latin typeface="MS-Mincho"/>
              </a:rPr>
              <a:t>認知症高齢者の日常生活自立度の決定に当たっては、医師の判定</a:t>
            </a:r>
            <a:r>
              <a:rPr lang="ja-JP" altLang="en-US" sz="2000" dirty="0" smtClean="0">
                <a:latin typeface="MS-Mincho"/>
              </a:rPr>
              <a:t>結果又</a:t>
            </a:r>
            <a:r>
              <a:rPr lang="ja-JP" altLang="en-US" sz="2000" dirty="0">
                <a:latin typeface="MS-Mincho"/>
              </a:rPr>
              <a:t>は主治医意見書を用いて、居宅サービス計画又は各サービスの計画に</a:t>
            </a:r>
            <a:r>
              <a:rPr lang="ja-JP" altLang="en-US" sz="2000" dirty="0" smtClean="0">
                <a:latin typeface="MS-Mincho"/>
              </a:rPr>
              <a:t>記載</a:t>
            </a:r>
            <a:r>
              <a:rPr lang="ja-JP" altLang="en-US" sz="2000" dirty="0">
                <a:latin typeface="MS-Mincho"/>
              </a:rPr>
              <a:t>することとなる。なお、複数の判定結果がある場合には、最も新しい</a:t>
            </a:r>
            <a:r>
              <a:rPr lang="ja-JP" altLang="en-US" sz="2000" dirty="0" smtClean="0">
                <a:latin typeface="MS-Mincho"/>
              </a:rPr>
              <a:t>判定</a:t>
            </a:r>
            <a:r>
              <a:rPr lang="ja-JP" altLang="en-US" sz="2000" dirty="0">
                <a:latin typeface="MS-Mincho"/>
              </a:rPr>
              <a:t>を用いる。</a:t>
            </a:r>
          </a:p>
          <a:p>
            <a:pPr marL="357188" indent="-171450"/>
            <a:r>
              <a:rPr lang="ja-JP" altLang="en-US" sz="2000" dirty="0">
                <a:latin typeface="MS-Mincho"/>
              </a:rPr>
              <a:t>・医師の判定が無い場合は、「要介護認定等の実施について」に基づき</a:t>
            </a:r>
            <a:r>
              <a:rPr lang="ja-JP" altLang="en-US" sz="2000" dirty="0" smtClean="0">
                <a:latin typeface="MS-Mincho"/>
              </a:rPr>
              <a:t>、認定</a:t>
            </a:r>
            <a:r>
              <a:rPr lang="ja-JP" altLang="en-US" sz="2000" dirty="0">
                <a:latin typeface="MS-Mincho"/>
              </a:rPr>
              <a:t>調査員が記入した同通知中「２</a:t>
            </a:r>
            <a:r>
              <a:rPr lang="en-US" altLang="ja-JP" sz="2000" dirty="0">
                <a:latin typeface="MS-Mincho"/>
              </a:rPr>
              <a:t>(4)</a:t>
            </a:r>
            <a:r>
              <a:rPr lang="ja-JP" altLang="en-US" sz="2000" dirty="0">
                <a:latin typeface="MS-Mincho"/>
              </a:rPr>
              <a:t>認定調査員」に規定する「認定</a:t>
            </a:r>
            <a:r>
              <a:rPr lang="ja-JP" altLang="en-US" sz="2000" dirty="0" smtClean="0">
                <a:latin typeface="MS-Mincho"/>
              </a:rPr>
              <a:t>調査票</a:t>
            </a:r>
            <a:r>
              <a:rPr lang="ja-JP" altLang="en-US" sz="2000" dirty="0">
                <a:latin typeface="MS-Mincho"/>
              </a:rPr>
              <a:t>」の「認定調査票（基本調査）」７の「認知症高齢者の日常生活自立度</a:t>
            </a:r>
            <a:r>
              <a:rPr lang="ja-JP" altLang="en-US" sz="2000" dirty="0" smtClean="0">
                <a:latin typeface="MS-Mincho"/>
              </a:rPr>
              <a:t>」欄</a:t>
            </a:r>
            <a:r>
              <a:rPr lang="ja-JP" altLang="en-US" sz="2000" dirty="0">
                <a:latin typeface="MS-Mincho"/>
              </a:rPr>
              <a:t>の記載を用いるものとする。</a:t>
            </a:r>
          </a:p>
          <a:p>
            <a:pPr marL="357188" indent="-171450"/>
            <a:r>
              <a:rPr lang="ja-JP" altLang="en-US" sz="2000" dirty="0">
                <a:latin typeface="MS-Mincho"/>
              </a:rPr>
              <a:t>・これらについて、介護支援専門員はサービス担当者会議などを</a:t>
            </a:r>
            <a:r>
              <a:rPr lang="ja-JP" altLang="en-US" sz="2000" dirty="0" smtClean="0">
                <a:latin typeface="MS-Mincho"/>
              </a:rPr>
              <a:t>通じて</a:t>
            </a:r>
            <a:r>
              <a:rPr lang="ja-JP" altLang="en-US" sz="2000" dirty="0">
                <a:latin typeface="MS-Mincho"/>
              </a:rPr>
              <a:t>、認知症高齢者の日常生活自立度も含めて情報を共有することとなる</a:t>
            </a:r>
            <a:r>
              <a:rPr lang="ja-JP" altLang="en-US" sz="2000" dirty="0" smtClean="0">
                <a:latin typeface="MS-Mincho"/>
              </a:rPr>
              <a:t>。</a:t>
            </a:r>
            <a:r>
              <a:rPr lang="ja-JP" altLang="en-US" sz="2000" dirty="0" smtClean="0"/>
              <a:t>（以下　略）</a:t>
            </a:r>
            <a:endParaRPr lang="ja-JP" altLang="en-US" sz="2000" dirty="0"/>
          </a:p>
        </p:txBody>
      </p:sp>
      <p:sp>
        <p:nvSpPr>
          <p:cNvPr id="7" name="正方形/長方形 6"/>
          <p:cNvSpPr/>
          <p:nvPr/>
        </p:nvSpPr>
        <p:spPr>
          <a:xfrm>
            <a:off x="100015" y="2970234"/>
            <a:ext cx="11972925" cy="1340161"/>
          </a:xfrm>
          <a:prstGeom prst="rect">
            <a:avLst/>
          </a:prstGeom>
          <a:ln w="6350">
            <a:solidFill>
              <a:schemeClr val="tx1"/>
            </a:solidFill>
            <a:prstDash val="sysDot"/>
          </a:ln>
        </p:spPr>
        <p:txBody>
          <a:bodyPr wrap="square" tIns="72000" bIns="36000" anchor="ctr" anchorCtr="0">
            <a:spAutoFit/>
          </a:bodyPr>
          <a:lstStyle/>
          <a:p>
            <a:pPr marL="271463" indent="-271463"/>
            <a:r>
              <a:rPr lang="ja-JP" altLang="en-US" sz="2000" dirty="0" smtClean="0">
                <a:latin typeface="MS-Mincho"/>
              </a:rPr>
              <a:t>問）認知症</a:t>
            </a:r>
            <a:r>
              <a:rPr lang="ja-JP" altLang="en-US" sz="2000" dirty="0">
                <a:latin typeface="MS-Mincho"/>
              </a:rPr>
              <a:t>専門ケア加算（</a:t>
            </a:r>
            <a:r>
              <a:rPr lang="en-US" altLang="ja-JP" sz="2000" dirty="0">
                <a:latin typeface="MS-Mincho"/>
              </a:rPr>
              <a:t>Ⅱ</a:t>
            </a:r>
            <a:r>
              <a:rPr lang="ja-JP" altLang="en-US" sz="2000" dirty="0">
                <a:latin typeface="MS-Mincho"/>
              </a:rPr>
              <a:t>）及び（看護）小規模多機能型居宅介護に</a:t>
            </a:r>
            <a:r>
              <a:rPr lang="ja-JP" altLang="en-US" sz="2000" dirty="0" smtClean="0">
                <a:latin typeface="MS-Mincho"/>
              </a:rPr>
              <a:t>おける</a:t>
            </a:r>
            <a:r>
              <a:rPr lang="ja-JP" altLang="en-US" sz="2000" dirty="0">
                <a:latin typeface="MS-Mincho"/>
              </a:rPr>
              <a:t>認知症加算（</a:t>
            </a:r>
            <a:r>
              <a:rPr lang="en-US" altLang="ja-JP" sz="2000" dirty="0">
                <a:latin typeface="MS-Mincho"/>
              </a:rPr>
              <a:t>Ⅰ</a:t>
            </a:r>
            <a:r>
              <a:rPr lang="ja-JP" altLang="en-US" sz="2000" dirty="0">
                <a:latin typeface="MS-Mincho"/>
              </a:rPr>
              <a:t>）の認知症介護指導者は、研修修了者であれば管理者</a:t>
            </a:r>
            <a:r>
              <a:rPr lang="ja-JP" altLang="en-US" sz="2000" dirty="0" smtClean="0">
                <a:latin typeface="MS-Mincho"/>
              </a:rPr>
              <a:t>でも</a:t>
            </a:r>
            <a:r>
              <a:rPr lang="ja-JP" altLang="en-US" sz="2000" dirty="0">
                <a:latin typeface="MS-Mincho"/>
              </a:rPr>
              <a:t>かまわないか。</a:t>
            </a:r>
          </a:p>
          <a:p>
            <a:pPr marL="271463" indent="-271463"/>
            <a:r>
              <a:rPr lang="ja-JP" altLang="en-US" sz="2000" dirty="0" smtClean="0">
                <a:latin typeface="MS-Mincho"/>
              </a:rPr>
              <a:t>答）認知症</a:t>
            </a:r>
            <a:r>
              <a:rPr lang="ja-JP" altLang="en-US" sz="2000" dirty="0">
                <a:latin typeface="MS-Mincho"/>
              </a:rPr>
              <a:t>介護指導者研修修了者であり、適切に事業所全体の認知症ケア</a:t>
            </a:r>
            <a:r>
              <a:rPr lang="ja-JP" altLang="en-US" sz="2000" dirty="0" smtClean="0">
                <a:latin typeface="MS-Mincho"/>
              </a:rPr>
              <a:t>の実施</a:t>
            </a:r>
            <a:r>
              <a:rPr lang="ja-JP" altLang="en-US" sz="2000" dirty="0">
                <a:latin typeface="MS-Mincho"/>
              </a:rPr>
              <a:t>等を行っている場合であれば、その者の職務や資格等については</a:t>
            </a:r>
            <a:r>
              <a:rPr lang="ja-JP" altLang="en-US" sz="2000" dirty="0" smtClean="0">
                <a:latin typeface="MS-Mincho"/>
              </a:rPr>
              <a:t>問わない。</a:t>
            </a:r>
            <a:endParaRPr lang="ja-JP" altLang="en-US" sz="2000" dirty="0"/>
          </a:p>
        </p:txBody>
      </p:sp>
      <p:sp>
        <p:nvSpPr>
          <p:cNvPr id="8" name="正方形/長方形 7"/>
          <p:cNvSpPr/>
          <p:nvPr/>
        </p:nvSpPr>
        <p:spPr>
          <a:xfrm>
            <a:off x="100015" y="4310395"/>
            <a:ext cx="11972924" cy="2263491"/>
          </a:xfrm>
          <a:prstGeom prst="rect">
            <a:avLst/>
          </a:prstGeom>
          <a:ln w="6350">
            <a:solidFill>
              <a:schemeClr val="tx1"/>
            </a:solidFill>
            <a:prstDash val="sysDot"/>
          </a:ln>
        </p:spPr>
        <p:txBody>
          <a:bodyPr wrap="square" tIns="72000" bIns="36000" anchor="ctr" anchorCtr="0">
            <a:spAutoFit/>
          </a:bodyPr>
          <a:lstStyle/>
          <a:p>
            <a:pPr marL="271463" indent="-271463"/>
            <a:r>
              <a:rPr lang="ja-JP" altLang="en-US" sz="2000" dirty="0" smtClean="0">
                <a:latin typeface="MS-Mincho"/>
              </a:rPr>
              <a:t>問）認知症</a:t>
            </a:r>
            <a:r>
              <a:rPr lang="ja-JP" altLang="en-US" sz="2000" dirty="0">
                <a:latin typeface="MS-Mincho"/>
              </a:rPr>
              <a:t>介護に係る専門的な研修を修了した者を配置するとあるが、「</a:t>
            </a:r>
            <a:r>
              <a:rPr lang="ja-JP" altLang="en-US" sz="2000" dirty="0" smtClean="0">
                <a:latin typeface="MS-Mincho"/>
              </a:rPr>
              <a:t>配置</a:t>
            </a:r>
            <a:r>
              <a:rPr lang="ja-JP" altLang="en-US" sz="2000" dirty="0">
                <a:latin typeface="MS-Mincho"/>
              </a:rPr>
              <a:t>」の考え方如何。常勤要件等はあるか。</a:t>
            </a:r>
          </a:p>
          <a:p>
            <a:pPr marL="271463" indent="-271463"/>
            <a:r>
              <a:rPr lang="ja-JP" altLang="en-US" sz="2000" dirty="0" smtClean="0">
                <a:latin typeface="MS-Mincho"/>
              </a:rPr>
              <a:t>答）専門的</a:t>
            </a:r>
            <a:r>
              <a:rPr lang="ja-JP" altLang="en-US" sz="2000" dirty="0">
                <a:latin typeface="MS-Mincho"/>
              </a:rPr>
              <a:t>な研修を修了した者の配置については、常勤等の条件は無いが</a:t>
            </a:r>
            <a:r>
              <a:rPr lang="ja-JP" altLang="en-US" sz="2000" dirty="0" smtClean="0">
                <a:latin typeface="MS-Mincho"/>
              </a:rPr>
              <a:t>認知症</a:t>
            </a:r>
            <a:r>
              <a:rPr lang="ja-JP" altLang="en-US" sz="2000" dirty="0">
                <a:latin typeface="MS-Mincho"/>
              </a:rPr>
              <a:t>チームケアや認知症介護に関する研修の実施など、本加算制度の</a:t>
            </a:r>
            <a:r>
              <a:rPr lang="ja-JP" altLang="en-US" sz="2000" dirty="0" smtClean="0">
                <a:latin typeface="MS-Mincho"/>
              </a:rPr>
              <a:t>要件を</a:t>
            </a:r>
            <a:r>
              <a:rPr lang="ja-JP" altLang="en-US" sz="2000" dirty="0">
                <a:latin typeface="MS-Mincho"/>
              </a:rPr>
              <a:t>満たすためには事業所内での業務を実施する必要があることから、</a:t>
            </a:r>
            <a:r>
              <a:rPr lang="ja-JP" altLang="en-US" sz="2000" dirty="0" smtClean="0">
                <a:latin typeface="MS-Mincho"/>
              </a:rPr>
              <a:t>加算対象</a:t>
            </a:r>
            <a:r>
              <a:rPr lang="ja-JP" altLang="en-US" sz="2000" dirty="0">
                <a:latin typeface="MS-Mincho"/>
              </a:rPr>
              <a:t>事業所の職員であることが必要である</a:t>
            </a:r>
            <a:r>
              <a:rPr lang="ja-JP" altLang="en-US" sz="2000" dirty="0" smtClean="0">
                <a:latin typeface="MS-Mincho"/>
              </a:rPr>
              <a:t>。</a:t>
            </a:r>
            <a:endParaRPr lang="en-US" altLang="ja-JP" sz="2000" dirty="0" smtClean="0">
              <a:latin typeface="MS-Mincho"/>
            </a:endParaRPr>
          </a:p>
          <a:p>
            <a:pPr marL="271463" indent="171450"/>
            <a:r>
              <a:rPr lang="ja-JP" altLang="en-US" sz="2000" dirty="0" smtClean="0">
                <a:latin typeface="MS-Mincho"/>
              </a:rPr>
              <a:t>なお</a:t>
            </a:r>
            <a:r>
              <a:rPr lang="ja-JP" altLang="en-US" sz="2000" dirty="0">
                <a:latin typeface="MS-Mincho"/>
              </a:rPr>
              <a:t>、本加算制度の対象と</a:t>
            </a:r>
            <a:r>
              <a:rPr lang="ja-JP" altLang="en-US" sz="2000" dirty="0" smtClean="0">
                <a:latin typeface="MS-Mincho"/>
              </a:rPr>
              <a:t>なる</a:t>
            </a:r>
            <a:r>
              <a:rPr lang="ja-JP" altLang="en-US" sz="2000" dirty="0">
                <a:latin typeface="MS-Mincho"/>
              </a:rPr>
              <a:t>事業所は、専門的な研修を修了した者の勤務する主たる事業所１か所</a:t>
            </a:r>
            <a:r>
              <a:rPr lang="ja-JP" altLang="en-US" sz="2000" dirty="0" smtClean="0">
                <a:latin typeface="MS-Mincho"/>
              </a:rPr>
              <a:t>のみ</a:t>
            </a:r>
            <a:r>
              <a:rPr lang="ja-JP" altLang="en-US" sz="2000" dirty="0">
                <a:latin typeface="MS-Mincho"/>
              </a:rPr>
              <a:t>である</a:t>
            </a:r>
            <a:r>
              <a:rPr lang="ja-JP" altLang="en-US" sz="2000" dirty="0" smtClean="0">
                <a:latin typeface="MS-Mincho"/>
              </a:rPr>
              <a:t>。</a:t>
            </a:r>
            <a:endParaRPr lang="ja-JP" altLang="en-US" sz="2000" dirty="0">
              <a:latin typeface="MS-Mincho"/>
            </a:endParaRPr>
          </a:p>
        </p:txBody>
      </p:sp>
    </p:spTree>
    <p:extLst>
      <p:ext uri="{BB962C8B-B14F-4D97-AF65-F5344CB8AC3E}">
        <p14:creationId xmlns:p14="http://schemas.microsoft.com/office/powerpoint/2010/main" val="11543822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72</a:t>
            </a:fld>
            <a:endParaRPr kumimoji="1" lang="ja-JP" altLang="en-US"/>
          </a:p>
        </p:txBody>
      </p:sp>
      <p:sp>
        <p:nvSpPr>
          <p:cNvPr id="7" name="正方形/長方形 6"/>
          <p:cNvSpPr/>
          <p:nvPr/>
        </p:nvSpPr>
        <p:spPr>
          <a:xfrm>
            <a:off x="157163" y="156758"/>
            <a:ext cx="11887198" cy="4725703"/>
          </a:xfrm>
          <a:prstGeom prst="rect">
            <a:avLst/>
          </a:prstGeom>
          <a:ln w="6350">
            <a:solidFill>
              <a:schemeClr val="tx1"/>
            </a:solidFill>
            <a:prstDash val="sysDot"/>
          </a:ln>
        </p:spPr>
        <p:txBody>
          <a:bodyPr wrap="square" tIns="72000" bIns="36000" anchor="ctr" anchorCtr="0">
            <a:spAutoFit/>
          </a:bodyPr>
          <a:lstStyle/>
          <a:p>
            <a:pPr marL="271463" indent="-271463"/>
            <a:r>
              <a:rPr lang="ja-JP" altLang="en-US" sz="2000" dirty="0" smtClean="0"/>
              <a:t>問）認知症</a:t>
            </a:r>
            <a:r>
              <a:rPr lang="ja-JP" altLang="en-US" sz="2000" dirty="0"/>
              <a:t>介護実践リーダー研修を修了していないが、都道府県等が当該研修</a:t>
            </a:r>
            <a:r>
              <a:rPr lang="ja-JP" altLang="en-US" sz="2000" dirty="0" smtClean="0"/>
              <a:t>修了者と</a:t>
            </a:r>
            <a:r>
              <a:rPr lang="ja-JP" altLang="en-US" sz="2000" dirty="0"/>
              <a:t>同等の能力を有すると認めた者であって、認知症介護指導者養成研修を修了した</a:t>
            </a:r>
            <a:r>
              <a:rPr lang="ja-JP" altLang="en-US" sz="2000" dirty="0" smtClean="0"/>
              <a:t>者に</a:t>
            </a:r>
            <a:r>
              <a:rPr lang="ja-JP" altLang="en-US" sz="2000" dirty="0"/>
              <a:t>ついて、認知症専門ケア加算及び通所介護、地域密着型通所介護における認知症</a:t>
            </a:r>
            <a:r>
              <a:rPr lang="ja-JP" altLang="en-US" sz="2000" dirty="0" smtClean="0"/>
              <a:t>加算</a:t>
            </a:r>
            <a:r>
              <a:rPr lang="ja-JP" altLang="en-US" sz="2000" dirty="0"/>
              <a:t>並びに（看護）小規模多機能型居宅介護における認知症加算（</a:t>
            </a:r>
            <a:r>
              <a:rPr lang="en-US" altLang="ja-JP" sz="2000" dirty="0"/>
              <a:t>Ⅰ</a:t>
            </a:r>
            <a:r>
              <a:rPr lang="ja-JP" altLang="en-US" sz="2000" dirty="0"/>
              <a:t>）・（</a:t>
            </a:r>
            <a:r>
              <a:rPr lang="en-US" altLang="ja-JP" sz="2000" dirty="0"/>
              <a:t>Ⅱ</a:t>
            </a:r>
            <a:r>
              <a:rPr lang="ja-JP" altLang="en-US" sz="2000" dirty="0"/>
              <a:t>）に</a:t>
            </a:r>
            <a:r>
              <a:rPr lang="ja-JP" altLang="en-US" sz="2000" dirty="0" smtClean="0"/>
              <a:t>おける認知症</a:t>
            </a:r>
            <a:r>
              <a:rPr lang="ja-JP" altLang="en-US" sz="2000" dirty="0"/>
              <a:t>介護実践リーダー研修修了者としてみなすことはできないか</a:t>
            </a:r>
            <a:r>
              <a:rPr lang="ja-JP" altLang="en-US" sz="2000" dirty="0" smtClean="0"/>
              <a:t>。</a:t>
            </a:r>
            <a:endParaRPr lang="en-US" altLang="ja-JP" sz="2000" dirty="0" smtClean="0"/>
          </a:p>
          <a:p>
            <a:pPr marL="271463" indent="-271463"/>
            <a:r>
              <a:rPr lang="ja-JP" altLang="en-US" sz="2000" dirty="0" smtClean="0"/>
              <a:t>答）・ </a:t>
            </a:r>
            <a:r>
              <a:rPr lang="ja-JP" altLang="en-US" sz="2000" dirty="0"/>
              <a:t>認知症介護指導者養成研修については認知症介護実践研修（認知症介護実践者研修</a:t>
            </a:r>
            <a:r>
              <a:rPr lang="ja-JP" altLang="en-US" sz="2000" dirty="0" smtClean="0"/>
              <a:t>及び認知症</a:t>
            </a:r>
            <a:r>
              <a:rPr lang="ja-JP" altLang="en-US" sz="2000" dirty="0"/>
              <a:t>介護実践リーダー研修）の企画・立案に参加し、又は講師として従事することが</a:t>
            </a:r>
            <a:r>
              <a:rPr lang="ja-JP" altLang="en-US" sz="2000" dirty="0" smtClean="0"/>
              <a:t>予定</a:t>
            </a:r>
            <a:r>
              <a:rPr lang="ja-JP" altLang="en-US" sz="2000" dirty="0"/>
              <a:t>されている者であることがその受講要件にあり、平成 </a:t>
            </a:r>
            <a:r>
              <a:rPr lang="en-US" altLang="ja-JP" sz="2000" dirty="0"/>
              <a:t>20 </a:t>
            </a:r>
            <a:r>
              <a:rPr lang="ja-JP" altLang="en-US" sz="2000" dirty="0"/>
              <a:t>年度までに行われた</a:t>
            </a:r>
            <a:r>
              <a:rPr lang="ja-JP" altLang="en-US" sz="2000" dirty="0" smtClean="0"/>
              <a:t>カリキュラム</a:t>
            </a:r>
            <a:r>
              <a:rPr lang="ja-JP" altLang="en-US" sz="2000" dirty="0"/>
              <a:t>においては認知症介護実践リーダー研修の内容が全て含まれていたこと等の経過</a:t>
            </a:r>
            <a:r>
              <a:rPr lang="ja-JP" altLang="en-US" sz="2000" dirty="0" smtClean="0"/>
              <a:t>を踏まえ</a:t>
            </a:r>
            <a:r>
              <a:rPr lang="ja-JP" altLang="en-US" sz="2000" dirty="0"/>
              <a:t>、認知症介護実践リーダー研修が未受講であっても当該研修を修了したものと</a:t>
            </a:r>
            <a:r>
              <a:rPr lang="ja-JP" altLang="en-US" sz="2000" dirty="0" smtClean="0"/>
              <a:t>みなす</a:t>
            </a:r>
            <a:r>
              <a:rPr lang="ja-JP" altLang="en-US" sz="2000" dirty="0"/>
              <a:t>こととする。</a:t>
            </a:r>
          </a:p>
          <a:p>
            <a:pPr marL="271463" indent="-271463"/>
            <a:r>
              <a:rPr lang="ja-JP" altLang="en-US" sz="2000" dirty="0"/>
              <a:t>・ 従って、認知症専門ケア加算（</a:t>
            </a:r>
            <a:r>
              <a:rPr lang="en-US" altLang="ja-JP" sz="2000" dirty="0"/>
              <a:t>Ⅱ</a:t>
            </a:r>
            <a:r>
              <a:rPr lang="ja-JP" altLang="en-US" sz="2000" dirty="0"/>
              <a:t>）及び（看護）小規模多機能型居宅介護における</a:t>
            </a:r>
            <a:r>
              <a:rPr lang="ja-JP" altLang="en-US" sz="2000" dirty="0" smtClean="0"/>
              <a:t>認知症加算</a:t>
            </a:r>
            <a:r>
              <a:rPr lang="en-US" altLang="ja-JP" sz="2000" dirty="0" smtClean="0"/>
              <a:t>(Ⅱ</a:t>
            </a:r>
            <a:r>
              <a:rPr lang="ja-JP" altLang="en-US" sz="2000" dirty="0"/>
              <a:t>）については、加算対象となる者が </a:t>
            </a:r>
            <a:r>
              <a:rPr lang="en-US" altLang="ja-JP" sz="2000" dirty="0"/>
              <a:t>20 </a:t>
            </a:r>
            <a:r>
              <a:rPr lang="ja-JP" altLang="en-US" sz="2000" dirty="0"/>
              <a:t>名未満の場合にあっては、平成 </a:t>
            </a:r>
            <a:r>
              <a:rPr lang="en-US" altLang="ja-JP" sz="2000" dirty="0"/>
              <a:t>20 </a:t>
            </a:r>
            <a:r>
              <a:rPr lang="ja-JP" altLang="en-US" sz="2000" dirty="0" smtClean="0"/>
              <a:t>年度以前</a:t>
            </a:r>
            <a:r>
              <a:rPr lang="ja-JP" altLang="en-US" sz="2000" dirty="0"/>
              <a:t>の認知症介護指導者養成研修を修了した者（認知症介護実践リーダー研修の</a:t>
            </a:r>
            <a:r>
              <a:rPr lang="ja-JP" altLang="en-US" sz="2000" dirty="0" smtClean="0"/>
              <a:t>未受講者</a:t>
            </a:r>
            <a:r>
              <a:rPr lang="ja-JP" altLang="en-US" sz="2000" dirty="0"/>
              <a:t>）</a:t>
            </a:r>
            <a:r>
              <a:rPr lang="en-US" altLang="ja-JP" sz="2000" dirty="0"/>
              <a:t>1 </a:t>
            </a:r>
            <a:r>
              <a:rPr lang="ja-JP" altLang="en-US" sz="2000" dirty="0"/>
              <a:t>名の配置で算定できることとし、通所介護、地域密着型通所介護における認知症</a:t>
            </a:r>
            <a:r>
              <a:rPr lang="ja-JP" altLang="en-US" sz="2000" dirty="0" smtClean="0"/>
              <a:t>加算</a:t>
            </a:r>
            <a:r>
              <a:rPr lang="ja-JP" altLang="en-US" sz="2000" dirty="0"/>
              <a:t>については、当該者を指定通所介護を行う時間帯を通じて１名の配置で算定できる</a:t>
            </a:r>
            <a:r>
              <a:rPr lang="ja-JP" altLang="en-US" sz="2000" dirty="0" smtClean="0"/>
              <a:t>こととなる。</a:t>
            </a:r>
            <a:endParaRPr lang="ja-JP" altLang="en-US" sz="2000" dirty="0"/>
          </a:p>
        </p:txBody>
      </p:sp>
    </p:spTree>
    <p:extLst>
      <p:ext uri="{BB962C8B-B14F-4D97-AF65-F5344CB8AC3E}">
        <p14:creationId xmlns:p14="http://schemas.microsoft.com/office/powerpoint/2010/main" val="2937642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295529"/>
            <a:ext cx="2743200" cy="365125"/>
          </a:xfrm>
        </p:spPr>
        <p:txBody>
          <a:bodyPr/>
          <a:lstStyle/>
          <a:p>
            <a:fld id="{41D9830F-53EB-46B6-9EC0-C4C68F82A889}" type="slidenum">
              <a:rPr kumimoji="1" lang="ja-JP" altLang="en-US" smtClean="0"/>
              <a:t>73</a:t>
            </a:fld>
            <a:endParaRPr kumimoji="1" lang="ja-JP" altLang="en-US" dirty="0"/>
          </a:p>
        </p:txBody>
      </p:sp>
      <p:sp>
        <p:nvSpPr>
          <p:cNvPr id="4" name="正方形/長方形 3"/>
          <p:cNvSpPr/>
          <p:nvPr/>
        </p:nvSpPr>
        <p:spPr>
          <a:xfrm>
            <a:off x="0" y="0"/>
            <a:ext cx="12192000" cy="1323439"/>
          </a:xfrm>
          <a:prstGeom prst="rect">
            <a:avLst/>
          </a:prstGeom>
        </p:spPr>
        <p:txBody>
          <a:bodyPr wrap="square">
            <a:spAutoFit/>
          </a:bodyPr>
          <a:lstStyle/>
          <a:p>
            <a:r>
              <a:rPr lang="ja-JP" altLang="en-US" sz="2000" b="1" dirty="0" smtClean="0"/>
              <a:t>（</a:t>
            </a:r>
            <a:r>
              <a:rPr lang="ja-JP" altLang="en-US" sz="2000" b="1" dirty="0"/>
              <a:t>３</a:t>
            </a:r>
            <a:r>
              <a:rPr lang="ja-JP" altLang="en-US" sz="2000" b="1" dirty="0" smtClean="0"/>
              <a:t>）認知症行動・心理症状緊急対応加算</a:t>
            </a:r>
            <a:r>
              <a:rPr lang="ja-JP" altLang="en-US" sz="2000" dirty="0" smtClean="0"/>
              <a:t>　</a:t>
            </a:r>
            <a:r>
              <a:rPr lang="en-US" altLang="ja-JP" sz="2000" dirty="0" smtClean="0"/>
              <a:t>200</a:t>
            </a:r>
            <a:r>
              <a:rPr lang="ja-JP" altLang="en-US" sz="2000" dirty="0" smtClean="0"/>
              <a:t>単位／日</a:t>
            </a:r>
            <a:endParaRPr lang="en-US" altLang="ja-JP" sz="2000" dirty="0" smtClean="0"/>
          </a:p>
          <a:p>
            <a:r>
              <a:rPr lang="ja-JP" altLang="en-US" b="1" dirty="0"/>
              <a:t>　</a:t>
            </a:r>
            <a:r>
              <a:rPr lang="en-US" altLang="ja-JP" sz="2000" dirty="0" smtClean="0"/>
              <a:t>(</a:t>
            </a:r>
            <a:r>
              <a:rPr lang="ja-JP" altLang="en-US" sz="2000" dirty="0" smtClean="0"/>
              <a:t>介護予防</a:t>
            </a:r>
            <a:r>
              <a:rPr lang="en-US" altLang="ja-JP" sz="2000" dirty="0" smtClean="0"/>
              <a:t>)</a:t>
            </a:r>
            <a:r>
              <a:rPr lang="ja-JP" altLang="en-US" sz="2000" dirty="0" smtClean="0"/>
              <a:t>短期利用居宅介護費について、医師</a:t>
            </a:r>
            <a:r>
              <a:rPr lang="ja-JP" altLang="en-US" sz="2000" dirty="0"/>
              <a:t>が、認知症の行動・心理症状が認められるため、在宅での生活が困難で</a:t>
            </a:r>
            <a:r>
              <a:rPr lang="ja-JP" altLang="en-US" sz="2000" dirty="0" smtClean="0"/>
              <a:t>あり</a:t>
            </a:r>
            <a:r>
              <a:rPr lang="ja-JP" altLang="en-US" sz="2000" dirty="0"/>
              <a:t>、緊急に小規模多機能型居宅介護を利用することが適当であると判断した</a:t>
            </a:r>
            <a:r>
              <a:rPr lang="ja-JP" altLang="en-US" sz="2000" dirty="0" smtClean="0"/>
              <a:t>者に</a:t>
            </a:r>
            <a:r>
              <a:rPr lang="ja-JP" altLang="en-US" sz="2000" dirty="0"/>
              <a:t>対し、小規模多機能型居宅介護を行った場合は、利用を開始した日から起算</a:t>
            </a:r>
            <a:r>
              <a:rPr lang="ja-JP" altLang="en-US" sz="2000" dirty="0" smtClean="0"/>
              <a:t>して</a:t>
            </a:r>
            <a:r>
              <a:rPr lang="ja-JP" altLang="en-US" sz="2000" dirty="0"/>
              <a:t>７日を限度として加算する</a:t>
            </a:r>
            <a:r>
              <a:rPr lang="ja-JP" altLang="en-US" sz="2000" dirty="0" smtClean="0"/>
              <a:t>。</a:t>
            </a:r>
            <a:endParaRPr lang="ja-JP" altLang="en-US" sz="2000" dirty="0"/>
          </a:p>
        </p:txBody>
      </p:sp>
      <p:sp>
        <p:nvSpPr>
          <p:cNvPr id="5" name="正方形/長方形 4"/>
          <p:cNvSpPr/>
          <p:nvPr/>
        </p:nvSpPr>
        <p:spPr>
          <a:xfrm>
            <a:off x="164306" y="1323439"/>
            <a:ext cx="11863387" cy="5452775"/>
          </a:xfrm>
          <a:prstGeom prst="rect">
            <a:avLst/>
          </a:prstGeom>
          <a:ln w="6350">
            <a:solidFill>
              <a:schemeClr val="tx1"/>
            </a:solidFill>
            <a:prstDash val="sysDot"/>
          </a:ln>
        </p:spPr>
        <p:txBody>
          <a:bodyPr wrap="square" anchor="ctr" anchorCtr="0">
            <a:spAutoFit/>
          </a:bodyPr>
          <a:lstStyle/>
          <a:p>
            <a:pPr marL="185738" indent="-185738">
              <a:lnSpc>
                <a:spcPts val="2200"/>
              </a:lnSpc>
            </a:pPr>
            <a:r>
              <a:rPr lang="ja-JP" altLang="en-US" sz="2000" dirty="0" smtClean="0"/>
              <a:t>①</a:t>
            </a:r>
            <a:r>
              <a:rPr lang="en-US" altLang="ja-JP" sz="2000" dirty="0" smtClean="0"/>
              <a:t> </a:t>
            </a:r>
            <a:r>
              <a:rPr lang="ja-JP" altLang="en-US" sz="2000" dirty="0"/>
              <a:t>本加算は、利用者に「認知症の行動・心理症状」が認められ、緊急に短期利用（短期利用居宅介護費）が必要であると医師が判断した場合に算定できる。</a:t>
            </a:r>
          </a:p>
          <a:p>
            <a:pPr marL="185738" indent="-185738">
              <a:lnSpc>
                <a:spcPts val="2200"/>
              </a:lnSpc>
            </a:pPr>
            <a:r>
              <a:rPr lang="ja-JP" altLang="en-US" sz="2000" dirty="0"/>
              <a:t>②</a:t>
            </a:r>
            <a:r>
              <a:rPr lang="en-US" altLang="ja-JP" sz="2000" dirty="0" smtClean="0"/>
              <a:t> </a:t>
            </a:r>
            <a:r>
              <a:rPr lang="ja-JP" altLang="en-US" sz="2000" dirty="0"/>
              <a:t>利用者又は家族の同意を得ること。</a:t>
            </a:r>
          </a:p>
          <a:p>
            <a:pPr marL="185738" indent="-185738">
              <a:lnSpc>
                <a:spcPts val="2200"/>
              </a:lnSpc>
            </a:pPr>
            <a:r>
              <a:rPr lang="ja-JP" altLang="en-US" sz="2000" dirty="0"/>
              <a:t>③</a:t>
            </a:r>
            <a:r>
              <a:rPr lang="en-US" altLang="ja-JP" sz="2000" dirty="0" smtClean="0"/>
              <a:t> </a:t>
            </a:r>
            <a:r>
              <a:rPr lang="ja-JP" altLang="en-US" sz="2000" dirty="0"/>
              <a:t>医師が判断した当該日又はその次の日に利用を開始した場合に限り算定できる。</a:t>
            </a:r>
          </a:p>
          <a:p>
            <a:pPr marL="185738" indent="-185738">
              <a:lnSpc>
                <a:spcPts val="2200"/>
              </a:lnSpc>
            </a:pPr>
            <a:r>
              <a:rPr lang="en-US" altLang="ja-JP" sz="2000" dirty="0"/>
              <a:t>※</a:t>
            </a:r>
            <a:r>
              <a:rPr lang="ja-JP" altLang="en-US" sz="2000" dirty="0" smtClean="0"/>
              <a:t>「</a:t>
            </a:r>
            <a:r>
              <a:rPr lang="ja-JP" altLang="en-US" sz="2000" dirty="0"/>
              <a:t>認知症の行動・心理症状」とは、認知症による認知機能の障害に伴う</a:t>
            </a:r>
            <a:r>
              <a:rPr lang="ja-JP" altLang="en-US" sz="2000" dirty="0" smtClean="0"/>
              <a:t>、妄想</a:t>
            </a:r>
            <a:r>
              <a:rPr lang="ja-JP" altLang="en-US" sz="2000" dirty="0"/>
              <a:t>・幻覚・興奮・暴言等の症状を指す。</a:t>
            </a:r>
          </a:p>
          <a:p>
            <a:pPr marL="185738" indent="-185738">
              <a:lnSpc>
                <a:spcPts val="2200"/>
              </a:lnSpc>
            </a:pPr>
            <a:r>
              <a:rPr lang="en-US" altLang="ja-JP" sz="2000" dirty="0"/>
              <a:t>※</a:t>
            </a:r>
            <a:r>
              <a:rPr lang="ja-JP" altLang="en-US" sz="2000" dirty="0" smtClean="0"/>
              <a:t> </a:t>
            </a:r>
            <a:r>
              <a:rPr lang="ja-JP" altLang="en-US" sz="2000" dirty="0"/>
              <a:t>短期利用居宅介護ではなく、医療機関における対応が必要であると</a:t>
            </a:r>
            <a:r>
              <a:rPr lang="ja-JP" altLang="en-US" sz="2000" dirty="0" smtClean="0"/>
              <a:t>判断される</a:t>
            </a:r>
            <a:r>
              <a:rPr lang="ja-JP" altLang="en-US" sz="2000" dirty="0"/>
              <a:t>場合にあっては、速やかに適当な医療機関の紹介、情報提供を行う</a:t>
            </a:r>
            <a:r>
              <a:rPr lang="ja-JP" altLang="en-US" sz="2000" dirty="0" smtClean="0"/>
              <a:t>こと</a:t>
            </a:r>
            <a:r>
              <a:rPr lang="ja-JP" altLang="en-US" sz="2000" dirty="0"/>
              <a:t>により、適切な医療が受けられるように取り計らう必要がある。</a:t>
            </a:r>
          </a:p>
          <a:p>
            <a:pPr marL="185738" indent="-185738">
              <a:lnSpc>
                <a:spcPts val="2200"/>
              </a:lnSpc>
            </a:pPr>
            <a:r>
              <a:rPr lang="en-US" altLang="ja-JP" sz="2000" dirty="0"/>
              <a:t>※</a:t>
            </a:r>
            <a:r>
              <a:rPr lang="ja-JP" altLang="en-US" sz="2000" dirty="0" smtClean="0"/>
              <a:t> </a:t>
            </a:r>
            <a:r>
              <a:rPr lang="ja-JP" altLang="en-US" sz="2000" dirty="0"/>
              <a:t>次に掲げる者が、直接、短期利用居宅介護を開始した場合には、当該</a:t>
            </a:r>
            <a:r>
              <a:rPr lang="ja-JP" altLang="en-US" sz="2000" dirty="0" smtClean="0"/>
              <a:t>加算</a:t>
            </a:r>
            <a:r>
              <a:rPr lang="ja-JP" altLang="en-US" sz="2000" dirty="0"/>
              <a:t>は算定できない。</a:t>
            </a:r>
          </a:p>
          <a:p>
            <a:pPr marL="357188" indent="-185738">
              <a:lnSpc>
                <a:spcPts val="2200"/>
              </a:lnSpc>
            </a:pPr>
            <a:r>
              <a:rPr lang="ja-JP" altLang="en-US" sz="2000" dirty="0"/>
              <a:t>ａ 病院又は診療所に入院中の者</a:t>
            </a:r>
          </a:p>
          <a:p>
            <a:pPr marL="357188" indent="-185738">
              <a:lnSpc>
                <a:spcPts val="2200"/>
              </a:lnSpc>
            </a:pPr>
            <a:r>
              <a:rPr lang="ja-JP" altLang="en-US" sz="2000" dirty="0"/>
              <a:t>ｂ 介護保険施設又は地域密着型介護老人福祉施設に入院中又は入所中の</a:t>
            </a:r>
            <a:r>
              <a:rPr lang="ja-JP" altLang="en-US" sz="2000" dirty="0" smtClean="0"/>
              <a:t>者</a:t>
            </a:r>
            <a:r>
              <a:rPr lang="en-US" altLang="ja-JP" sz="2000" dirty="0" smtClean="0"/>
              <a:t> </a:t>
            </a:r>
          </a:p>
          <a:p>
            <a:pPr marL="357188" indent="-185738">
              <a:lnSpc>
                <a:spcPts val="2200"/>
              </a:lnSpc>
            </a:pPr>
            <a:r>
              <a:rPr lang="ja-JP" altLang="en-US" sz="2000" dirty="0" err="1" smtClean="0"/>
              <a:t>ｃ</a:t>
            </a:r>
            <a:r>
              <a:rPr lang="ja-JP" altLang="en-US" sz="2000" dirty="0" smtClean="0"/>
              <a:t>認知症対応型共同生活介護（短期利用含む</a:t>
            </a:r>
            <a:r>
              <a:rPr lang="en-US" altLang="ja-JP" sz="2000" dirty="0" smtClean="0"/>
              <a:t>)</a:t>
            </a:r>
            <a:r>
              <a:rPr lang="ja-JP" altLang="en-US" sz="2000" dirty="0" err="1" smtClean="0"/>
              <a:t>、</a:t>
            </a:r>
            <a:r>
              <a:rPr lang="ja-JP" altLang="en-US" sz="2000" dirty="0" smtClean="0"/>
              <a:t>地域密着型特定施設入居者生活介護（短期利用含む</a:t>
            </a:r>
            <a:r>
              <a:rPr lang="en-US" altLang="ja-JP" sz="2000" dirty="0" smtClean="0"/>
              <a:t>)</a:t>
            </a:r>
            <a:r>
              <a:rPr lang="ja-JP" altLang="en-US" sz="2000" dirty="0" err="1" smtClean="0"/>
              <a:t>、</a:t>
            </a:r>
            <a:r>
              <a:rPr lang="ja-JP" altLang="en-US" sz="2000" dirty="0" smtClean="0"/>
              <a:t>特定施設入居者生活介護（短期利用含む</a:t>
            </a:r>
            <a:r>
              <a:rPr lang="en-US" altLang="ja-JP" sz="2000" dirty="0" smtClean="0"/>
              <a:t>)</a:t>
            </a:r>
            <a:r>
              <a:rPr lang="ja-JP" altLang="en-US" sz="2000" dirty="0" err="1" smtClean="0"/>
              <a:t>、</a:t>
            </a:r>
            <a:r>
              <a:rPr lang="ja-JP" altLang="en-US" sz="2000" dirty="0" smtClean="0"/>
              <a:t>短期入所生活介護、短期入所療養介護を</a:t>
            </a:r>
            <a:r>
              <a:rPr lang="ja-JP" altLang="en-US" sz="2000" dirty="0"/>
              <a:t>利用中の者</a:t>
            </a:r>
          </a:p>
          <a:p>
            <a:pPr marL="185738" indent="-185738">
              <a:lnSpc>
                <a:spcPts val="2200"/>
              </a:lnSpc>
            </a:pPr>
            <a:r>
              <a:rPr lang="en-US" altLang="ja-JP" sz="2000" dirty="0"/>
              <a:t>※</a:t>
            </a:r>
            <a:r>
              <a:rPr lang="ja-JP" altLang="en-US" sz="2000" dirty="0" smtClean="0"/>
              <a:t> </a:t>
            </a:r>
            <a:r>
              <a:rPr lang="ja-JP" altLang="en-US" sz="2000" dirty="0"/>
              <a:t>判断を行った医師は診療録等に症状、判断の内容等を記録しておく</a:t>
            </a:r>
            <a:r>
              <a:rPr lang="ja-JP" altLang="en-US" sz="2000" dirty="0" smtClean="0"/>
              <a:t>こと</a:t>
            </a:r>
            <a:r>
              <a:rPr lang="ja-JP" altLang="en-US" sz="2000" dirty="0"/>
              <a:t>。また、事業所も判断を行った医師名、日付及び利用開始に当たって</a:t>
            </a:r>
            <a:r>
              <a:rPr lang="ja-JP" altLang="en-US" sz="2000" dirty="0" smtClean="0"/>
              <a:t>の留意</a:t>
            </a:r>
            <a:r>
              <a:rPr lang="ja-JP" altLang="en-US" sz="2000" dirty="0"/>
              <a:t>事項等を介護サービス計画書に記録しておくこと。</a:t>
            </a:r>
          </a:p>
          <a:p>
            <a:pPr marL="185738" indent="-185738">
              <a:lnSpc>
                <a:spcPts val="2200"/>
              </a:lnSpc>
            </a:pPr>
            <a:r>
              <a:rPr lang="en-US" altLang="ja-JP" sz="2000" dirty="0"/>
              <a:t>※</a:t>
            </a:r>
            <a:r>
              <a:rPr lang="ja-JP" altLang="en-US" sz="2000" dirty="0" smtClean="0"/>
              <a:t> </a:t>
            </a:r>
            <a:r>
              <a:rPr lang="ja-JP" altLang="en-US" sz="2000" dirty="0"/>
              <a:t>７日を限度として算定することとあるのは、本加算が「認知症の行動</a:t>
            </a:r>
            <a:r>
              <a:rPr lang="ja-JP" altLang="en-US" sz="2000" dirty="0" smtClean="0"/>
              <a:t>・心理</a:t>
            </a:r>
            <a:r>
              <a:rPr lang="ja-JP" altLang="en-US" sz="2000" dirty="0"/>
              <a:t>症状」が認められる利用者を受け入れる際の初期の手間を評価した</a:t>
            </a:r>
            <a:r>
              <a:rPr lang="ja-JP" altLang="en-US" sz="2000" dirty="0" smtClean="0"/>
              <a:t>もの</a:t>
            </a:r>
            <a:r>
              <a:rPr lang="ja-JP" altLang="en-US" sz="2000" dirty="0"/>
              <a:t>であるためであり、利用開始後８日目以降の短期利用居宅介護の継続</a:t>
            </a:r>
            <a:r>
              <a:rPr lang="ja-JP" altLang="en-US" sz="2000" dirty="0" smtClean="0"/>
              <a:t>を妨げる</a:t>
            </a:r>
            <a:r>
              <a:rPr lang="ja-JP" altLang="en-US" sz="2000" dirty="0"/>
              <a:t>ものではない</a:t>
            </a:r>
            <a:r>
              <a:rPr lang="ja-JP" altLang="en-US" sz="2000" dirty="0" smtClean="0"/>
              <a:t>。</a:t>
            </a:r>
            <a:endParaRPr lang="ja-JP" altLang="en-US" sz="2000" dirty="0"/>
          </a:p>
        </p:txBody>
      </p:sp>
    </p:spTree>
    <p:extLst>
      <p:ext uri="{BB962C8B-B14F-4D97-AF65-F5344CB8AC3E}">
        <p14:creationId xmlns:p14="http://schemas.microsoft.com/office/powerpoint/2010/main" val="2289907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401594"/>
            <a:ext cx="2743200" cy="365125"/>
          </a:xfrm>
        </p:spPr>
        <p:txBody>
          <a:bodyPr/>
          <a:lstStyle/>
          <a:p>
            <a:fld id="{41D9830F-53EB-46B6-9EC0-C4C68F82A889}" type="slidenum">
              <a:rPr kumimoji="1" lang="ja-JP" altLang="en-US" smtClean="0"/>
              <a:t>74</a:t>
            </a:fld>
            <a:endParaRPr kumimoji="1" lang="ja-JP" altLang="en-US" dirty="0"/>
          </a:p>
        </p:txBody>
      </p:sp>
      <p:sp>
        <p:nvSpPr>
          <p:cNvPr id="3" name="正方形/長方形 2"/>
          <p:cNvSpPr/>
          <p:nvPr/>
        </p:nvSpPr>
        <p:spPr>
          <a:xfrm>
            <a:off x="0" y="14288"/>
            <a:ext cx="12192000" cy="6222660"/>
          </a:xfrm>
          <a:prstGeom prst="rect">
            <a:avLst/>
          </a:prstGeom>
        </p:spPr>
        <p:txBody>
          <a:bodyPr wrap="square" tIns="36000" bIns="0">
            <a:spAutoFit/>
          </a:bodyPr>
          <a:lstStyle/>
          <a:p>
            <a:r>
              <a:rPr lang="ja-JP" altLang="en-US" sz="2000" b="1" dirty="0" smtClean="0"/>
              <a:t>（</a:t>
            </a:r>
            <a:r>
              <a:rPr lang="ja-JP" altLang="en-US" sz="2000" b="1" dirty="0"/>
              <a:t>４</a:t>
            </a:r>
            <a:r>
              <a:rPr lang="ja-JP" altLang="en-US" sz="2000" b="1" dirty="0" smtClean="0"/>
              <a:t>）若年性認知症利用者受入加算★　</a:t>
            </a:r>
            <a:r>
              <a:rPr lang="en-US" altLang="ja-JP" sz="2000" dirty="0" smtClean="0"/>
              <a:t>800</a:t>
            </a:r>
            <a:r>
              <a:rPr lang="ja-JP" altLang="en-US" sz="2000" dirty="0" smtClean="0"/>
              <a:t>単位／月　</a:t>
            </a:r>
            <a:r>
              <a:rPr lang="en-US" altLang="ja-JP" sz="2000" dirty="0" smtClean="0"/>
              <a:t>※</a:t>
            </a:r>
            <a:r>
              <a:rPr lang="ja-JP" altLang="en-US" sz="2000" dirty="0" smtClean="0"/>
              <a:t>体制届が必要</a:t>
            </a:r>
            <a:endParaRPr lang="en-US" altLang="ja-JP" sz="2000" dirty="0" smtClean="0"/>
          </a:p>
          <a:p>
            <a:pPr marL="271463"/>
            <a:r>
              <a:rPr lang="ja-JP" altLang="en-US" sz="2000" dirty="0"/>
              <a:t>受け入れた若年性認知症利用者ごとに</a:t>
            </a:r>
            <a:r>
              <a:rPr lang="ja-JP" altLang="en-US" sz="2000" dirty="0" smtClean="0"/>
              <a:t>個別に担当者</a:t>
            </a:r>
            <a:r>
              <a:rPr lang="ja-JP" altLang="en-US" sz="2000" dirty="0"/>
              <a:t>を定めて小規模</a:t>
            </a:r>
            <a:r>
              <a:rPr lang="ja-JP" altLang="en-US" sz="2000" dirty="0" smtClean="0"/>
              <a:t>多機能型居宅</a:t>
            </a:r>
            <a:r>
              <a:rPr lang="ja-JP" altLang="en-US" sz="2000" dirty="0"/>
              <a:t>介護を行った</a:t>
            </a:r>
            <a:r>
              <a:rPr lang="ja-JP" altLang="en-US" sz="2000" dirty="0" smtClean="0"/>
              <a:t>場合。</a:t>
            </a:r>
            <a:endParaRPr lang="ja-JP" altLang="en-US" sz="2000" dirty="0"/>
          </a:p>
          <a:p>
            <a:pPr marL="271463"/>
            <a:r>
              <a:rPr lang="en-US" altLang="ja-JP" sz="2000" dirty="0" smtClean="0"/>
              <a:t>※ </a:t>
            </a:r>
            <a:r>
              <a:rPr lang="ja-JP" altLang="en-US" sz="2000" dirty="0" smtClean="0"/>
              <a:t>認知症</a:t>
            </a:r>
            <a:r>
              <a:rPr lang="ja-JP" altLang="en-US" sz="2000" dirty="0"/>
              <a:t>加算を算定している場合は算定しない</a:t>
            </a:r>
            <a:r>
              <a:rPr lang="ja-JP" altLang="en-US" sz="2000" dirty="0" smtClean="0"/>
              <a:t>。</a:t>
            </a:r>
            <a:endParaRPr lang="en-US" altLang="ja-JP" sz="2000" dirty="0" smtClean="0"/>
          </a:p>
          <a:p>
            <a:pPr marL="271463"/>
            <a:endParaRPr lang="en-US" altLang="ja-JP" sz="2000" dirty="0" smtClean="0"/>
          </a:p>
          <a:p>
            <a:pPr marL="271463"/>
            <a:endParaRPr lang="en-US" altLang="ja-JP" sz="2000" dirty="0"/>
          </a:p>
          <a:p>
            <a:pPr marL="271463"/>
            <a:endParaRPr lang="en-US" altLang="ja-JP" sz="2000" dirty="0" smtClean="0"/>
          </a:p>
          <a:p>
            <a:pPr marL="271463"/>
            <a:endParaRPr lang="en-US" altLang="ja-JP" sz="2000" dirty="0"/>
          </a:p>
          <a:p>
            <a:endParaRPr lang="en-US" altLang="ja-JP" sz="2000" b="1" dirty="0" smtClean="0"/>
          </a:p>
          <a:p>
            <a:endParaRPr lang="en-US" altLang="ja-JP" sz="2000" b="1" dirty="0" smtClean="0"/>
          </a:p>
          <a:p>
            <a:endParaRPr lang="en-US" altLang="ja-JP" sz="1000" b="1" dirty="0" smtClean="0"/>
          </a:p>
          <a:p>
            <a:r>
              <a:rPr lang="ja-JP" altLang="en-US" sz="2000" b="1" dirty="0" smtClean="0"/>
              <a:t>（５）看護職員配置加算★　　</a:t>
            </a:r>
            <a:r>
              <a:rPr lang="en-US" altLang="ja-JP" sz="2000" dirty="0" smtClean="0"/>
              <a:t>※</a:t>
            </a:r>
            <a:r>
              <a:rPr lang="ja-JP" altLang="en-US" sz="2000" dirty="0" smtClean="0"/>
              <a:t>体制届が必要　　</a:t>
            </a:r>
            <a:r>
              <a:rPr lang="en-US" altLang="ja-JP" sz="2000" dirty="0" smtClean="0"/>
              <a:t>※</a:t>
            </a:r>
            <a:r>
              <a:rPr lang="ja-JP" altLang="en-US" sz="2000" dirty="0" smtClean="0"/>
              <a:t>介護予防は対象外</a:t>
            </a:r>
            <a:endParaRPr lang="en-US" altLang="ja-JP" sz="2000" dirty="0" smtClean="0"/>
          </a:p>
          <a:p>
            <a:r>
              <a:rPr lang="ja-JP" altLang="en-US" sz="2000" dirty="0"/>
              <a:t>　</a:t>
            </a:r>
            <a:r>
              <a:rPr lang="en-US" altLang="ja-JP" sz="2000" dirty="0" smtClean="0"/>
              <a:t>※ </a:t>
            </a:r>
            <a:r>
              <a:rPr lang="ja-JP" altLang="en-US" sz="2000" dirty="0" smtClean="0"/>
              <a:t>定員超過利用・人員基準欠如に該当していないこと。</a:t>
            </a:r>
            <a:endParaRPr lang="en-US" altLang="ja-JP" sz="2000" dirty="0" smtClean="0"/>
          </a:p>
          <a:p>
            <a:pPr marL="271463"/>
            <a:r>
              <a:rPr lang="en-US" altLang="ja-JP" sz="2000" dirty="0" smtClean="0"/>
              <a:t>※ </a:t>
            </a:r>
            <a:r>
              <a:rPr lang="ja-JP" altLang="en-US" sz="2000" dirty="0" smtClean="0"/>
              <a:t>次のいずれかの加算を算定している場合は、次のその他の看護職員配置加算は算定できない。</a:t>
            </a:r>
            <a:endParaRPr lang="en-US" altLang="ja-JP" sz="2000" dirty="0" smtClean="0"/>
          </a:p>
          <a:p>
            <a:pPr marL="271463"/>
            <a:endParaRPr lang="en-US" altLang="ja-JP" sz="500" dirty="0" smtClean="0"/>
          </a:p>
          <a:p>
            <a:pPr marL="442913" indent="-357188"/>
            <a:r>
              <a:rPr lang="en-US" altLang="ja-JP" sz="2000" dirty="0" smtClean="0"/>
              <a:t>【</a:t>
            </a:r>
            <a:r>
              <a:rPr lang="ja-JP" altLang="en-US" sz="2000" dirty="0" smtClean="0"/>
              <a:t>看護職員配置加算</a:t>
            </a:r>
            <a:r>
              <a:rPr lang="en-US" altLang="ja-JP" sz="2000" dirty="0" smtClean="0"/>
              <a:t>Ⅰ】</a:t>
            </a:r>
            <a:r>
              <a:rPr lang="ja-JP" altLang="en-US" sz="2000" dirty="0" smtClean="0"/>
              <a:t>　</a:t>
            </a:r>
            <a:r>
              <a:rPr lang="en-US" altLang="ja-JP" sz="2000" dirty="0" smtClean="0"/>
              <a:t>900</a:t>
            </a:r>
            <a:r>
              <a:rPr lang="ja-JP" altLang="en-US" sz="2000" dirty="0" smtClean="0"/>
              <a:t>単位</a:t>
            </a:r>
            <a:r>
              <a:rPr lang="en-US" altLang="ja-JP" sz="2000" dirty="0" smtClean="0"/>
              <a:t>/</a:t>
            </a:r>
            <a:r>
              <a:rPr lang="ja-JP" altLang="en-US" sz="2000" dirty="0" smtClean="0"/>
              <a:t>月</a:t>
            </a:r>
            <a:endParaRPr lang="en-US" altLang="ja-JP" sz="2000" dirty="0" smtClean="0"/>
          </a:p>
          <a:p>
            <a:pPr marL="442913" indent="-357188"/>
            <a:r>
              <a:rPr lang="ja-JP" altLang="en-US" sz="2000" dirty="0"/>
              <a:t>　</a:t>
            </a:r>
            <a:r>
              <a:rPr lang="ja-JP" altLang="en-US" sz="2000" dirty="0" smtClean="0"/>
              <a:t>常勤かつ専従の</a:t>
            </a:r>
            <a:r>
              <a:rPr lang="ja-JP" altLang="en-US" sz="2000" u="sng" dirty="0"/>
              <a:t>看護</a:t>
            </a:r>
            <a:r>
              <a:rPr lang="ja-JP" altLang="en-US" sz="2000" dirty="0"/>
              <a:t>師を </a:t>
            </a:r>
            <a:r>
              <a:rPr lang="en-US" altLang="ja-JP" sz="2000" dirty="0"/>
              <a:t>1 </a:t>
            </a:r>
            <a:r>
              <a:rPr lang="ja-JP" altLang="en-US" sz="2000" dirty="0"/>
              <a:t>名以上配置して</a:t>
            </a:r>
            <a:r>
              <a:rPr lang="ja-JP" altLang="en-US" sz="2000" dirty="0" smtClean="0"/>
              <a:t>いる。</a:t>
            </a:r>
            <a:endParaRPr lang="en-US" altLang="ja-JP" sz="2000" dirty="0" smtClean="0"/>
          </a:p>
          <a:p>
            <a:pPr marL="442913" indent="-357188"/>
            <a:r>
              <a:rPr lang="en-US" altLang="ja-JP" sz="2000" dirty="0"/>
              <a:t>【</a:t>
            </a:r>
            <a:r>
              <a:rPr lang="ja-JP" altLang="en-US" sz="2000" dirty="0"/>
              <a:t>看護職員配置</a:t>
            </a:r>
            <a:r>
              <a:rPr lang="ja-JP" altLang="en-US" sz="2000" dirty="0" smtClean="0"/>
              <a:t>加算</a:t>
            </a:r>
            <a:r>
              <a:rPr lang="en-US" altLang="ja-JP" sz="2000" dirty="0" smtClean="0"/>
              <a:t>Ⅱ】</a:t>
            </a:r>
            <a:r>
              <a:rPr lang="ja-JP" altLang="en-US" sz="2000" dirty="0"/>
              <a:t>　</a:t>
            </a:r>
            <a:r>
              <a:rPr lang="en-US" altLang="ja-JP" sz="2000" dirty="0" smtClean="0"/>
              <a:t>700</a:t>
            </a:r>
            <a:r>
              <a:rPr lang="ja-JP" altLang="en-US" sz="2000" dirty="0"/>
              <a:t>単位</a:t>
            </a:r>
            <a:r>
              <a:rPr lang="en-US" altLang="ja-JP" sz="2000" dirty="0"/>
              <a:t>/</a:t>
            </a:r>
            <a:r>
              <a:rPr lang="ja-JP" altLang="en-US" sz="2000" dirty="0" smtClean="0"/>
              <a:t>月</a:t>
            </a:r>
            <a:endParaRPr lang="en-US" altLang="ja-JP" sz="2000" dirty="0" smtClean="0"/>
          </a:p>
          <a:p>
            <a:pPr marL="442913" indent="-85725"/>
            <a:r>
              <a:rPr lang="ja-JP" altLang="en-US" sz="2000" dirty="0"/>
              <a:t>常勤かつ専従の</a:t>
            </a:r>
            <a:r>
              <a:rPr lang="ja-JP" altLang="en-US" sz="2000" u="sng" dirty="0"/>
              <a:t>准看護師</a:t>
            </a:r>
            <a:r>
              <a:rPr lang="ja-JP" altLang="en-US" sz="2000" dirty="0"/>
              <a:t>を１名以上配置して</a:t>
            </a:r>
            <a:r>
              <a:rPr lang="ja-JP" altLang="en-US" sz="2000" dirty="0" smtClean="0"/>
              <a:t>いる。</a:t>
            </a:r>
            <a:endParaRPr lang="ja-JP" altLang="en-US" sz="2000" dirty="0"/>
          </a:p>
          <a:p>
            <a:pPr marL="442913" indent="-357188"/>
            <a:r>
              <a:rPr lang="en-US" altLang="ja-JP" sz="2000" dirty="0"/>
              <a:t>【</a:t>
            </a:r>
            <a:r>
              <a:rPr lang="ja-JP" altLang="en-US" sz="2000" dirty="0"/>
              <a:t>看護職員配置</a:t>
            </a:r>
            <a:r>
              <a:rPr lang="ja-JP" altLang="en-US" sz="2000" dirty="0" smtClean="0"/>
              <a:t>加算</a:t>
            </a:r>
            <a:r>
              <a:rPr lang="en-US" altLang="ja-JP" sz="2000" dirty="0" smtClean="0"/>
              <a:t>Ⅲ】</a:t>
            </a:r>
            <a:r>
              <a:rPr lang="ja-JP" altLang="en-US" sz="2000" dirty="0"/>
              <a:t>　</a:t>
            </a:r>
            <a:r>
              <a:rPr lang="en-US" altLang="ja-JP" sz="2000" dirty="0" smtClean="0"/>
              <a:t>480</a:t>
            </a:r>
            <a:r>
              <a:rPr lang="ja-JP" altLang="en-US" sz="2000" dirty="0"/>
              <a:t>単位</a:t>
            </a:r>
            <a:r>
              <a:rPr lang="en-US" altLang="ja-JP" sz="2000" dirty="0"/>
              <a:t>/</a:t>
            </a:r>
            <a:r>
              <a:rPr lang="ja-JP" altLang="en-US" sz="2000" dirty="0"/>
              <a:t>月</a:t>
            </a:r>
          </a:p>
          <a:p>
            <a:pPr marL="442913" indent="-85725"/>
            <a:r>
              <a:rPr lang="ja-JP" altLang="en-US" sz="2000" dirty="0"/>
              <a:t>看護職員を常勤換算方法で１名以上配置して</a:t>
            </a:r>
            <a:r>
              <a:rPr lang="ja-JP" altLang="en-US" sz="2000" dirty="0" smtClean="0"/>
              <a:t>いる。</a:t>
            </a:r>
            <a:endParaRPr lang="en-US" altLang="ja-JP" sz="2000" dirty="0" smtClean="0"/>
          </a:p>
          <a:p>
            <a:pPr marL="442913"/>
            <a:endParaRPr lang="en-US" altLang="ja-JP" sz="1200" dirty="0" smtClean="0"/>
          </a:p>
        </p:txBody>
      </p:sp>
      <p:sp>
        <p:nvSpPr>
          <p:cNvPr id="4" name="正方形/長方形 3"/>
          <p:cNvSpPr/>
          <p:nvPr/>
        </p:nvSpPr>
        <p:spPr>
          <a:xfrm>
            <a:off x="478631" y="984315"/>
            <a:ext cx="11713369" cy="1647938"/>
          </a:xfrm>
          <a:prstGeom prst="rect">
            <a:avLst/>
          </a:prstGeom>
          <a:ln w="6350">
            <a:solidFill>
              <a:schemeClr val="tx1"/>
            </a:solidFill>
            <a:prstDash val="sysDot"/>
          </a:ln>
        </p:spPr>
        <p:txBody>
          <a:bodyPr wrap="square" tIns="72000" bIns="36000" anchor="ctr" anchorCtr="0">
            <a:spAutoFit/>
          </a:bodyPr>
          <a:lstStyle/>
          <a:p>
            <a:pPr marL="271463" indent="-271463"/>
            <a:r>
              <a:rPr lang="ja-JP" altLang="en-US" sz="2000" dirty="0" smtClean="0">
                <a:latin typeface="MS-Mincho"/>
              </a:rPr>
              <a:t>問）若年性</a:t>
            </a:r>
            <a:r>
              <a:rPr lang="ja-JP" altLang="en-US" sz="2000" dirty="0">
                <a:latin typeface="MS-Mincho"/>
              </a:rPr>
              <a:t>認知症利用者受入加算について</a:t>
            </a:r>
            <a:r>
              <a:rPr lang="ja-JP" altLang="en-US" sz="2000" dirty="0" smtClean="0">
                <a:latin typeface="MS-Mincho"/>
              </a:rPr>
              <a:t>、月</a:t>
            </a:r>
            <a:r>
              <a:rPr lang="ja-JP" altLang="en-US" sz="2000" dirty="0">
                <a:latin typeface="MS-Mincho"/>
              </a:rPr>
              <a:t>単位の報酬が設定されている場合、</a:t>
            </a:r>
            <a:r>
              <a:rPr lang="ja-JP" altLang="en-US" sz="2000" dirty="0" smtClean="0">
                <a:latin typeface="MS-Mincho"/>
              </a:rPr>
              <a:t>６５歳</a:t>
            </a:r>
            <a:r>
              <a:rPr lang="ja-JP" altLang="en-US" sz="2000" dirty="0">
                <a:latin typeface="MS-Mincho"/>
              </a:rPr>
              <a:t>の誕生日の前々日が含まれる月はどのように取り扱うのか。</a:t>
            </a:r>
          </a:p>
          <a:p>
            <a:pPr marL="271463" indent="-271463"/>
            <a:r>
              <a:rPr lang="ja-JP" altLang="en-US" sz="2000" dirty="0" smtClean="0">
                <a:latin typeface="MS-Mincho"/>
              </a:rPr>
              <a:t>答）本加算</a:t>
            </a:r>
            <a:r>
              <a:rPr lang="ja-JP" altLang="en-US" sz="2000" dirty="0">
                <a:latin typeface="MS-Mincho"/>
              </a:rPr>
              <a:t>は６５歳の誕生日の前々日までは対象であり、月単位の報酬が</a:t>
            </a:r>
            <a:r>
              <a:rPr lang="ja-JP" altLang="en-US" sz="2000" dirty="0" smtClean="0">
                <a:latin typeface="MS-Mincho"/>
              </a:rPr>
              <a:t>設定</a:t>
            </a:r>
            <a:r>
              <a:rPr lang="ja-JP" altLang="en-US" sz="2000" dirty="0">
                <a:latin typeface="MS-Mincho"/>
              </a:rPr>
              <a:t>されている小規模多機能型居宅介護と看護小規模多機能型居宅介護に</a:t>
            </a:r>
            <a:r>
              <a:rPr lang="ja-JP" altLang="en-US" sz="2000" dirty="0" smtClean="0">
                <a:latin typeface="MS-Mincho"/>
              </a:rPr>
              <a:t>ついて</a:t>
            </a:r>
            <a:r>
              <a:rPr lang="ja-JP" altLang="en-US" sz="2000" dirty="0">
                <a:latin typeface="MS-Mincho"/>
              </a:rPr>
              <a:t>は６５歳の誕生日の前々日が含まれる月は月単位の加算が算定可能</a:t>
            </a:r>
            <a:r>
              <a:rPr lang="ja-JP" altLang="en-US" sz="2000" dirty="0" smtClean="0">
                <a:latin typeface="MS-Mincho"/>
              </a:rPr>
              <a:t>である</a:t>
            </a:r>
            <a:r>
              <a:rPr lang="ja-JP" altLang="en-US" sz="2000" dirty="0">
                <a:latin typeface="MS-Mincho"/>
              </a:rPr>
              <a:t>。</a:t>
            </a:r>
            <a:endParaRPr lang="ja-JP" altLang="en-US" sz="2000" dirty="0"/>
          </a:p>
        </p:txBody>
      </p:sp>
    </p:spTree>
    <p:extLst>
      <p:ext uri="{BB962C8B-B14F-4D97-AF65-F5344CB8AC3E}">
        <p14:creationId xmlns:p14="http://schemas.microsoft.com/office/powerpoint/2010/main" val="4207200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75</a:t>
            </a:fld>
            <a:endParaRPr kumimoji="1" lang="ja-JP" altLang="en-US"/>
          </a:p>
        </p:txBody>
      </p:sp>
      <p:sp>
        <p:nvSpPr>
          <p:cNvPr id="6" name="正方形/長方形 5"/>
          <p:cNvSpPr/>
          <p:nvPr/>
        </p:nvSpPr>
        <p:spPr>
          <a:xfrm>
            <a:off x="-14288" y="0"/>
            <a:ext cx="12192000" cy="1631216"/>
          </a:xfrm>
          <a:prstGeom prst="rect">
            <a:avLst/>
          </a:prstGeom>
          <a:ln w="6350">
            <a:noFill/>
            <a:prstDash val="sysDot"/>
          </a:ln>
        </p:spPr>
        <p:txBody>
          <a:bodyPr wrap="square" anchor="ctr" anchorCtr="0">
            <a:spAutoFit/>
          </a:bodyPr>
          <a:lstStyle/>
          <a:p>
            <a:r>
              <a:rPr lang="ja-JP" altLang="en-US" sz="2000" b="1" dirty="0"/>
              <a:t>（６）看取り連携体制加算★</a:t>
            </a:r>
            <a:r>
              <a:rPr lang="ja-JP" altLang="en-US" sz="2000" dirty="0"/>
              <a:t>　</a:t>
            </a:r>
            <a:r>
              <a:rPr lang="en-US" altLang="ja-JP" sz="2000" dirty="0"/>
              <a:t>64</a:t>
            </a:r>
            <a:r>
              <a:rPr lang="ja-JP" altLang="en-US" sz="2000" dirty="0"/>
              <a:t>単位／日　</a:t>
            </a:r>
            <a:r>
              <a:rPr lang="en-US" altLang="ja-JP" sz="2000" dirty="0"/>
              <a:t>※</a:t>
            </a:r>
            <a:r>
              <a:rPr lang="ja-JP" altLang="en-US" sz="2000" dirty="0"/>
              <a:t>体制届が必要　　</a:t>
            </a:r>
            <a:r>
              <a:rPr lang="en-US" altLang="ja-JP" sz="2000" dirty="0"/>
              <a:t> ※</a:t>
            </a:r>
            <a:r>
              <a:rPr lang="ja-JP" altLang="en-US" sz="2000" dirty="0"/>
              <a:t>介護予防は対象外</a:t>
            </a:r>
            <a:endParaRPr lang="en-US" altLang="ja-JP" sz="2000" dirty="0"/>
          </a:p>
          <a:p>
            <a:pPr marL="271463" indent="84138"/>
            <a:r>
              <a:rPr lang="ja-JP" altLang="en-US" sz="2000" dirty="0"/>
              <a:t>別に厚生労働大臣が定める施設基準に適合している事業所において、別に厚生労働大臣が定める基準に適合する利用者について看取り期におけるサービス提供を行った場合は、死亡日及び死亡日以前</a:t>
            </a:r>
            <a:r>
              <a:rPr lang="en-US" altLang="ja-JP" sz="2000" dirty="0"/>
              <a:t>30</a:t>
            </a:r>
            <a:r>
              <a:rPr lang="ja-JP" altLang="en-US" sz="2000" dirty="0"/>
              <a:t>日以下について</a:t>
            </a:r>
            <a:r>
              <a:rPr lang="en-US" altLang="ja-JP" sz="2000" dirty="0"/>
              <a:t>1</a:t>
            </a:r>
            <a:r>
              <a:rPr lang="ja-JP" altLang="en-US" sz="2000" dirty="0"/>
              <a:t>日につき所定単位数を死亡月に加算する</a:t>
            </a:r>
            <a:r>
              <a:rPr lang="ja-JP" altLang="en-US" sz="2000" dirty="0" smtClean="0"/>
              <a:t>。</a:t>
            </a:r>
            <a:endParaRPr lang="en-US" altLang="ja-JP" sz="2000" dirty="0" smtClean="0"/>
          </a:p>
          <a:p>
            <a:pPr marL="271463" indent="84138"/>
            <a:r>
              <a:rPr lang="en-US" altLang="ja-JP" sz="2000" dirty="0"/>
              <a:t>※ </a:t>
            </a:r>
            <a:r>
              <a:rPr lang="ja-JP" altLang="en-US" sz="2000" dirty="0"/>
              <a:t>看護職員配置加算</a:t>
            </a:r>
            <a:r>
              <a:rPr lang="en-US" altLang="ja-JP" sz="2000" dirty="0"/>
              <a:t>(Ⅰ)</a:t>
            </a:r>
            <a:r>
              <a:rPr lang="ja-JP" altLang="en-US" sz="2000" dirty="0"/>
              <a:t>を算定していない場合は、算定しない</a:t>
            </a:r>
            <a:r>
              <a:rPr lang="ja-JP" altLang="en-US" sz="2000" dirty="0" smtClean="0"/>
              <a:t>。</a:t>
            </a:r>
            <a:endParaRPr lang="en-US" altLang="ja-JP" sz="2000" dirty="0" smtClean="0"/>
          </a:p>
        </p:txBody>
      </p:sp>
      <p:sp>
        <p:nvSpPr>
          <p:cNvPr id="8" name="正方形/長方形 7"/>
          <p:cNvSpPr/>
          <p:nvPr/>
        </p:nvSpPr>
        <p:spPr>
          <a:xfrm>
            <a:off x="285744" y="1558824"/>
            <a:ext cx="11730037" cy="3367589"/>
          </a:xfrm>
          <a:prstGeom prst="rect">
            <a:avLst/>
          </a:prstGeom>
          <a:ln w="6350">
            <a:solidFill>
              <a:schemeClr val="tx1"/>
            </a:solidFill>
          </a:ln>
        </p:spPr>
        <p:txBody>
          <a:bodyPr wrap="square" tIns="36000" bIns="0" anchor="ctr" anchorCtr="0">
            <a:spAutoFit/>
          </a:bodyPr>
          <a:lstStyle/>
          <a:p>
            <a:r>
              <a:rPr lang="en-US" altLang="ja-JP" sz="2000" dirty="0"/>
              <a:t>【</a:t>
            </a:r>
            <a:r>
              <a:rPr lang="ja-JP" altLang="en-US" sz="2000" dirty="0"/>
              <a:t>厚生労働大臣が定める施設基準</a:t>
            </a:r>
            <a:r>
              <a:rPr lang="en-US" altLang="ja-JP" sz="2000" dirty="0"/>
              <a:t>】</a:t>
            </a:r>
          </a:p>
          <a:p>
            <a:r>
              <a:rPr lang="en-US" altLang="ja-JP" sz="2000" dirty="0" smtClean="0"/>
              <a:t>① </a:t>
            </a:r>
            <a:r>
              <a:rPr lang="ja-JP" altLang="en-US" sz="2000" dirty="0" smtClean="0"/>
              <a:t>看護師</a:t>
            </a:r>
            <a:r>
              <a:rPr lang="ja-JP" altLang="en-US" sz="2000" dirty="0"/>
              <a:t>に</a:t>
            </a:r>
            <a:r>
              <a:rPr lang="ja-JP" altLang="en-US" sz="2000" dirty="0" smtClean="0"/>
              <a:t>より</a:t>
            </a:r>
            <a:r>
              <a:rPr lang="en-US" altLang="ja-JP" sz="2000" dirty="0" smtClean="0"/>
              <a:t>24</a:t>
            </a:r>
            <a:r>
              <a:rPr lang="ja-JP" altLang="en-US" sz="2000" dirty="0" smtClean="0"/>
              <a:t>時間</a:t>
            </a:r>
            <a:r>
              <a:rPr lang="ja-JP" altLang="en-US" sz="2000" dirty="0"/>
              <a:t>連絡</a:t>
            </a:r>
            <a:r>
              <a:rPr lang="ja-JP" altLang="en-US" sz="2000" dirty="0" smtClean="0"/>
              <a:t>できる体制</a:t>
            </a:r>
            <a:r>
              <a:rPr lang="ja-JP" altLang="en-US" sz="2000" dirty="0"/>
              <a:t>を確保して</a:t>
            </a:r>
            <a:r>
              <a:rPr lang="ja-JP" altLang="en-US" sz="2000" dirty="0" smtClean="0"/>
              <a:t>いる。</a:t>
            </a:r>
            <a:endParaRPr lang="ja-JP" altLang="en-US" sz="2000" dirty="0"/>
          </a:p>
          <a:p>
            <a:pPr marL="185738" indent="-185738"/>
            <a:r>
              <a:rPr lang="ja-JP" altLang="en-US" sz="2000" dirty="0" smtClean="0"/>
              <a:t>② 管理者を中心として、介護職員、看護職員、介護支援専門員等による協議の上、看取り期</a:t>
            </a:r>
            <a:r>
              <a:rPr lang="ja-JP" altLang="en-US" sz="2000" dirty="0"/>
              <a:t>における</a:t>
            </a:r>
            <a:r>
              <a:rPr lang="ja-JP" altLang="en-US" sz="2000" dirty="0" smtClean="0"/>
              <a:t>対応方針を</a:t>
            </a:r>
            <a:r>
              <a:rPr lang="ja-JP" altLang="en-US" sz="2000" dirty="0"/>
              <a:t>定め、利用開始の際に登録者又はその家族等に対して</a:t>
            </a:r>
            <a:r>
              <a:rPr lang="ja-JP" altLang="en-US" sz="2000" dirty="0" smtClean="0"/>
              <a:t>、当該</a:t>
            </a:r>
            <a:r>
              <a:rPr lang="ja-JP" altLang="en-US" sz="2000" dirty="0"/>
              <a:t>対応方針の内容を説明し、同意を得て</a:t>
            </a:r>
            <a:r>
              <a:rPr lang="ja-JP" altLang="en-US" sz="2000" dirty="0" smtClean="0"/>
              <a:t>いる。 </a:t>
            </a:r>
            <a:endParaRPr lang="en-US" altLang="ja-JP" sz="2000" dirty="0" smtClean="0"/>
          </a:p>
          <a:p>
            <a:pPr marL="357188" indent="-185738">
              <a:lnSpc>
                <a:spcPts val="2200"/>
              </a:lnSpc>
            </a:pPr>
            <a:r>
              <a:rPr lang="en-US" altLang="ja-JP" sz="2000" dirty="0" smtClean="0"/>
              <a:t>※</a:t>
            </a:r>
            <a:r>
              <a:rPr lang="ja-JP" altLang="en-US" sz="2000" dirty="0" smtClean="0"/>
              <a:t>「看取り期における対応方針」に</a:t>
            </a:r>
            <a:r>
              <a:rPr lang="ja-JP" altLang="en-US" sz="2000" dirty="0"/>
              <a:t>おいては</a:t>
            </a:r>
            <a:r>
              <a:rPr lang="ja-JP" altLang="en-US" sz="2000" dirty="0" smtClean="0"/>
              <a:t>、例えば</a:t>
            </a:r>
            <a:r>
              <a:rPr lang="ja-JP" altLang="en-US" sz="2000" dirty="0"/>
              <a:t>次に掲げる事項を含むこととする。</a:t>
            </a:r>
          </a:p>
          <a:p>
            <a:pPr marL="357188">
              <a:lnSpc>
                <a:spcPts val="2200"/>
              </a:lnSpc>
            </a:pPr>
            <a:r>
              <a:rPr lang="en-US" altLang="ja-JP" sz="2000" dirty="0" smtClean="0"/>
              <a:t>a </a:t>
            </a:r>
            <a:r>
              <a:rPr lang="ja-JP" altLang="en-US" sz="2000" dirty="0" smtClean="0"/>
              <a:t>当該</a:t>
            </a:r>
            <a:r>
              <a:rPr lang="ja-JP" altLang="en-US" sz="2000" dirty="0"/>
              <a:t>事業所における看取り期における対応方針に関する</a:t>
            </a:r>
            <a:r>
              <a:rPr lang="ja-JP" altLang="en-US" sz="2000" dirty="0" smtClean="0"/>
              <a:t>考え方</a:t>
            </a:r>
            <a:endParaRPr lang="en-US" altLang="ja-JP" sz="2000" dirty="0" smtClean="0"/>
          </a:p>
          <a:p>
            <a:pPr marL="357188">
              <a:lnSpc>
                <a:spcPts val="2200"/>
              </a:lnSpc>
            </a:pPr>
            <a:r>
              <a:rPr lang="en-US" altLang="ja-JP" sz="2000" dirty="0" smtClean="0"/>
              <a:t>b </a:t>
            </a:r>
            <a:r>
              <a:rPr lang="ja-JP" altLang="en-US" sz="2000" dirty="0" smtClean="0"/>
              <a:t>医師</a:t>
            </a:r>
            <a:r>
              <a:rPr lang="ja-JP" altLang="en-US" sz="2000" dirty="0"/>
              <a:t>や医療機関との連携体制（夜間及び緊急時対応を含む）</a:t>
            </a:r>
          </a:p>
          <a:p>
            <a:pPr marL="357188">
              <a:lnSpc>
                <a:spcPts val="2200"/>
              </a:lnSpc>
            </a:pPr>
            <a:r>
              <a:rPr lang="en-US" altLang="ja-JP" sz="2000" dirty="0" smtClean="0"/>
              <a:t>c </a:t>
            </a:r>
            <a:r>
              <a:rPr lang="ja-JP" altLang="en-US" sz="2000" dirty="0" smtClean="0"/>
              <a:t>登録者</a:t>
            </a:r>
            <a:r>
              <a:rPr lang="ja-JP" altLang="en-US" sz="2000" dirty="0"/>
              <a:t>等との話し合いにおける同意、意思確認及び情報提供の方法</a:t>
            </a:r>
          </a:p>
          <a:p>
            <a:pPr marL="357188">
              <a:lnSpc>
                <a:spcPts val="2200"/>
              </a:lnSpc>
            </a:pPr>
            <a:r>
              <a:rPr lang="en-US" altLang="ja-JP" sz="2000" dirty="0" smtClean="0"/>
              <a:t>d </a:t>
            </a:r>
            <a:r>
              <a:rPr lang="ja-JP" altLang="en-US" sz="2000" dirty="0" smtClean="0"/>
              <a:t>登録者</a:t>
            </a:r>
            <a:r>
              <a:rPr lang="ja-JP" altLang="en-US" sz="2000" dirty="0"/>
              <a:t>等への情報提供に</a:t>
            </a:r>
            <a:r>
              <a:rPr lang="ja-JP" altLang="en-US" sz="2000" dirty="0" smtClean="0"/>
              <a:t>供する</a:t>
            </a:r>
            <a:r>
              <a:rPr lang="ja-JP" altLang="en-US" sz="2000" dirty="0"/>
              <a:t>資料及び同意書等の様式</a:t>
            </a:r>
          </a:p>
          <a:p>
            <a:pPr marL="357188">
              <a:lnSpc>
                <a:spcPts val="2200"/>
              </a:lnSpc>
            </a:pPr>
            <a:r>
              <a:rPr lang="en-US" altLang="ja-JP" sz="2000" dirty="0" smtClean="0"/>
              <a:t>e </a:t>
            </a:r>
            <a:r>
              <a:rPr lang="ja-JP" altLang="en-US" sz="2000" dirty="0" smtClean="0"/>
              <a:t>その他</a:t>
            </a:r>
            <a:r>
              <a:rPr lang="ja-JP" altLang="en-US" sz="2000" dirty="0"/>
              <a:t>職員の具体的対応等</a:t>
            </a:r>
          </a:p>
        </p:txBody>
      </p:sp>
      <p:sp>
        <p:nvSpPr>
          <p:cNvPr id="7" name="正方形/長方形 6"/>
          <p:cNvSpPr/>
          <p:nvPr/>
        </p:nvSpPr>
        <p:spPr>
          <a:xfrm>
            <a:off x="285744" y="4896884"/>
            <a:ext cx="11730037" cy="1929177"/>
          </a:xfrm>
          <a:prstGeom prst="rect">
            <a:avLst/>
          </a:prstGeom>
          <a:solidFill>
            <a:schemeClr val="bg1"/>
          </a:solidFill>
          <a:ln w="6350">
            <a:solidFill>
              <a:schemeClr val="tx1"/>
            </a:solidFill>
            <a:prstDash val="sysDot"/>
          </a:ln>
        </p:spPr>
        <p:txBody>
          <a:bodyPr wrap="square" tIns="36000" bIns="0" anchor="ctr" anchorCtr="0">
            <a:spAutoFit/>
          </a:bodyPr>
          <a:lstStyle/>
          <a:p>
            <a:r>
              <a:rPr lang="en-US" altLang="ja-JP" sz="2000" dirty="0"/>
              <a:t>【 </a:t>
            </a:r>
            <a:r>
              <a:rPr lang="ja-JP" altLang="en-US" sz="2000" dirty="0"/>
              <a:t>厚生労働大臣が定める基準に適合する利用者</a:t>
            </a:r>
            <a:r>
              <a:rPr lang="en-US" altLang="ja-JP" sz="2000" dirty="0"/>
              <a:t>】</a:t>
            </a:r>
          </a:p>
          <a:p>
            <a:r>
              <a:rPr lang="ja-JP" altLang="en-US" sz="2000" dirty="0"/>
              <a:t>次のいずれにも適合する</a:t>
            </a:r>
            <a:r>
              <a:rPr lang="ja-JP" altLang="en-US" sz="2000" dirty="0" smtClean="0"/>
              <a:t>利用者</a:t>
            </a:r>
            <a:endParaRPr lang="en-US" altLang="ja-JP" sz="2000" dirty="0" smtClean="0"/>
          </a:p>
          <a:p>
            <a:pPr marL="185738" indent="-185738"/>
            <a:r>
              <a:rPr lang="ja-JP" altLang="en-US" sz="2000" dirty="0" smtClean="0"/>
              <a:t>① 医師</a:t>
            </a:r>
            <a:r>
              <a:rPr lang="ja-JP" altLang="en-US" sz="2000" dirty="0"/>
              <a:t>が一般に認められている医学的知見に基づき回復の見込みがないと診断</a:t>
            </a:r>
            <a:r>
              <a:rPr lang="ja-JP" altLang="en-US" sz="2000" dirty="0" smtClean="0"/>
              <a:t>した者</a:t>
            </a:r>
            <a:endParaRPr lang="ja-JP" altLang="en-US" sz="2000" dirty="0"/>
          </a:p>
          <a:p>
            <a:pPr marL="185738" indent="-185738"/>
            <a:r>
              <a:rPr lang="ja-JP" altLang="en-US" sz="2000" dirty="0" smtClean="0"/>
              <a:t>② </a:t>
            </a:r>
            <a:r>
              <a:rPr lang="ja-JP" altLang="en-US" sz="2000" spc="-40" dirty="0" smtClean="0"/>
              <a:t>看取り期</a:t>
            </a:r>
            <a:r>
              <a:rPr lang="ja-JP" altLang="en-US" sz="2000" spc="-40" dirty="0"/>
              <a:t>における対応方針に基づき、登録者の状態又は家族の求め等に応じ、介護職員、看護職員等から介護記録等登録者に関する記録を活用し行われるサービスについての説明を受け、同意した上でサービスを受けている</a:t>
            </a:r>
            <a:r>
              <a:rPr lang="ja-JP" altLang="en-US" sz="2000" spc="-40" dirty="0" smtClean="0"/>
              <a:t>者（その家族等が説明を受け、同意した上でサービスを受けている者を含む）</a:t>
            </a:r>
            <a:endParaRPr lang="ja-JP" altLang="en-US" sz="2000" spc="-40" dirty="0"/>
          </a:p>
        </p:txBody>
      </p:sp>
    </p:spTree>
    <p:extLst>
      <p:ext uri="{BB962C8B-B14F-4D97-AF65-F5344CB8AC3E}">
        <p14:creationId xmlns:p14="http://schemas.microsoft.com/office/powerpoint/2010/main" val="34417090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4975" y="6356350"/>
            <a:ext cx="2743200" cy="365125"/>
          </a:xfrm>
        </p:spPr>
        <p:txBody>
          <a:bodyPr/>
          <a:lstStyle/>
          <a:p>
            <a:fld id="{41D9830F-53EB-46B6-9EC0-C4C68F82A889}" type="slidenum">
              <a:rPr kumimoji="1" lang="ja-JP" altLang="en-US" smtClean="0"/>
              <a:t>76</a:t>
            </a:fld>
            <a:endParaRPr kumimoji="1" lang="ja-JP" altLang="en-US" dirty="0"/>
          </a:p>
        </p:txBody>
      </p:sp>
      <p:sp>
        <p:nvSpPr>
          <p:cNvPr id="3" name="正方形/長方形 2"/>
          <p:cNvSpPr/>
          <p:nvPr/>
        </p:nvSpPr>
        <p:spPr>
          <a:xfrm>
            <a:off x="0" y="0"/>
            <a:ext cx="12192000" cy="7632859"/>
          </a:xfrm>
          <a:prstGeom prst="rect">
            <a:avLst/>
          </a:prstGeom>
        </p:spPr>
        <p:txBody>
          <a:bodyPr wrap="square">
            <a:spAutoFit/>
          </a:bodyPr>
          <a:lstStyle/>
          <a:p>
            <a:pPr marL="185738" indent="-185738"/>
            <a:r>
              <a:rPr lang="en-US" altLang="ja-JP" sz="2000" dirty="0" smtClean="0"/>
              <a:t>※</a:t>
            </a:r>
            <a:r>
              <a:rPr lang="ja-JP" altLang="en-US" sz="2000" dirty="0" smtClean="0"/>
              <a:t> </a:t>
            </a:r>
            <a:r>
              <a:rPr lang="ja-JP" altLang="en-US" sz="2000" spc="-20" dirty="0"/>
              <a:t>登録者の自宅で介護を受ける場合又は事業所において介護を受ける場合のいずれについても算定が可能</a:t>
            </a:r>
            <a:r>
              <a:rPr lang="ja-JP" altLang="en-US" sz="2000" spc="-20" dirty="0" smtClean="0"/>
              <a:t>。</a:t>
            </a:r>
            <a:endParaRPr lang="en-US" altLang="ja-JP" sz="2000" spc="-20" dirty="0" smtClean="0"/>
          </a:p>
          <a:p>
            <a:pPr marL="185738" indent="-185738"/>
            <a:r>
              <a:rPr lang="en-US" altLang="ja-JP" sz="2000" dirty="0" smtClean="0"/>
              <a:t>※</a:t>
            </a:r>
            <a:r>
              <a:rPr lang="ja-JP" altLang="en-US" sz="2000" dirty="0" smtClean="0"/>
              <a:t> </a:t>
            </a:r>
            <a:r>
              <a:rPr lang="ja-JP" altLang="en-US" sz="2000" dirty="0"/>
              <a:t>死亡前に医療機関へ入院した後、入院先で死亡した場合でも算定可能であるが、その際には、入院した日の翌日から死亡日までの間は、算定することができない。（したがって、入院した日の翌日から死亡日までの期間が</a:t>
            </a:r>
            <a:r>
              <a:rPr lang="en-US" altLang="ja-JP" sz="2000" dirty="0"/>
              <a:t>30</a:t>
            </a:r>
            <a:r>
              <a:rPr lang="ja-JP" altLang="en-US" sz="2000" dirty="0"/>
              <a:t>日以上あった場合には、看取り連携体制加算を算定することは</a:t>
            </a:r>
            <a:r>
              <a:rPr lang="ja-JP" altLang="en-US" sz="2000" dirty="0" smtClean="0"/>
              <a:t>できない</a:t>
            </a:r>
            <a:r>
              <a:rPr lang="ja-JP" altLang="en-US" sz="2000" dirty="0"/>
              <a:t>。</a:t>
            </a:r>
            <a:r>
              <a:rPr lang="ja-JP" altLang="en-US" sz="2000" dirty="0" smtClean="0"/>
              <a:t>）</a:t>
            </a:r>
            <a:endParaRPr lang="en-US" altLang="ja-JP" sz="2000" dirty="0"/>
          </a:p>
          <a:p>
            <a:pPr marL="185738" indent="-185738"/>
            <a:endParaRPr lang="en-US" altLang="ja-JP" sz="800" dirty="0" smtClean="0"/>
          </a:p>
          <a:p>
            <a:pPr marL="185738" indent="-185738"/>
            <a:r>
              <a:rPr lang="en-US" altLang="ja-JP" sz="2000" dirty="0" smtClean="0"/>
              <a:t>※</a:t>
            </a:r>
            <a:r>
              <a:rPr lang="ja-JP" altLang="en-US" sz="2000" dirty="0" smtClean="0"/>
              <a:t>「</a:t>
            </a:r>
            <a:r>
              <a:rPr lang="en-US" altLang="ja-JP" sz="2000" dirty="0" smtClean="0"/>
              <a:t>24</a:t>
            </a:r>
            <a:r>
              <a:rPr lang="ja-JP" altLang="en-US" sz="2000" dirty="0" smtClean="0"/>
              <a:t>時間連絡できる体制」とは、事業所内で勤務することを要するものではなく、夜間においても事業所から連絡でき、必要な場合には事業所からの緊急の呼び出しに応じて出勤する体制をいう。</a:t>
            </a:r>
            <a:endParaRPr lang="en-US" altLang="ja-JP" sz="2000" dirty="0" smtClean="0"/>
          </a:p>
          <a:p>
            <a:pPr marL="185738" indent="-185738"/>
            <a:r>
              <a:rPr lang="en-US" altLang="ja-JP" sz="2000" dirty="0" smtClean="0"/>
              <a:t>※</a:t>
            </a:r>
            <a:r>
              <a:rPr lang="ja-JP" altLang="en-US" sz="2000" dirty="0" smtClean="0"/>
              <a:t> 看取り期</a:t>
            </a:r>
            <a:r>
              <a:rPr lang="ja-JP" altLang="en-US" sz="2000" dirty="0"/>
              <a:t>の利用者に対するサービス提供においては、次に掲げる事項を介護</a:t>
            </a:r>
            <a:r>
              <a:rPr lang="ja-JP" altLang="en-US" sz="2000" dirty="0" smtClean="0"/>
              <a:t>記録等</a:t>
            </a:r>
            <a:r>
              <a:rPr lang="ja-JP" altLang="en-US" sz="2000" dirty="0"/>
              <a:t>に記録し</a:t>
            </a:r>
            <a:r>
              <a:rPr lang="ja-JP" altLang="en-US" sz="2000" dirty="0" smtClean="0"/>
              <a:t>、多職種</a:t>
            </a:r>
            <a:r>
              <a:rPr lang="ja-JP" altLang="en-US" sz="2000" dirty="0"/>
              <a:t>連携のための情報共有を行うこと。</a:t>
            </a:r>
          </a:p>
          <a:p>
            <a:pPr marL="442913" indent="-257175">
              <a:lnSpc>
                <a:spcPts val="2200"/>
              </a:lnSpc>
            </a:pPr>
            <a:r>
              <a:rPr lang="en-US" altLang="ja-JP" sz="2000" dirty="0" smtClean="0"/>
              <a:t>a </a:t>
            </a:r>
            <a:r>
              <a:rPr lang="ja-JP" altLang="en-US" sz="2000" dirty="0" smtClean="0"/>
              <a:t>利用者</a:t>
            </a:r>
            <a:r>
              <a:rPr lang="ja-JP" altLang="en-US" sz="2000" dirty="0"/>
              <a:t>の身体状況の変化及びこれに対する介護についての記録</a:t>
            </a:r>
          </a:p>
          <a:p>
            <a:pPr marL="357188" indent="-171450">
              <a:lnSpc>
                <a:spcPts val="2200"/>
              </a:lnSpc>
            </a:pPr>
            <a:r>
              <a:rPr lang="en-US" altLang="ja-JP" sz="2000" dirty="0" smtClean="0"/>
              <a:t>b </a:t>
            </a:r>
            <a:r>
              <a:rPr lang="ja-JP" altLang="en-US" sz="2000" dirty="0" smtClean="0"/>
              <a:t>看取り期</a:t>
            </a:r>
            <a:r>
              <a:rPr lang="ja-JP" altLang="en-US" sz="2000" dirty="0"/>
              <a:t>におけるサービス提供の各プロセスにおいて登録者及び家族の意向</a:t>
            </a:r>
            <a:r>
              <a:rPr lang="ja-JP" altLang="en-US" sz="2000" dirty="0" smtClean="0"/>
              <a:t>を把握</a:t>
            </a:r>
            <a:r>
              <a:rPr lang="ja-JP" altLang="en-US" sz="2000" dirty="0"/>
              <a:t>し、それに</a:t>
            </a:r>
            <a:r>
              <a:rPr lang="ja-JP" altLang="en-US" sz="2000" dirty="0" smtClean="0"/>
              <a:t>基づくアセスメント</a:t>
            </a:r>
            <a:r>
              <a:rPr lang="ja-JP" altLang="en-US" sz="2000" dirty="0"/>
              <a:t>及び対応の経過の</a:t>
            </a:r>
            <a:r>
              <a:rPr lang="ja-JP" altLang="en-US" sz="2000" dirty="0" smtClean="0"/>
              <a:t>記録</a:t>
            </a:r>
            <a:endParaRPr lang="en-US" altLang="ja-JP" sz="2000" dirty="0" smtClean="0"/>
          </a:p>
          <a:p>
            <a:pPr marL="185738" indent="-185738">
              <a:lnSpc>
                <a:spcPts val="2200"/>
              </a:lnSpc>
            </a:pPr>
            <a:r>
              <a:rPr lang="en-US" altLang="ja-JP" sz="2000" dirty="0" smtClean="0"/>
              <a:t>※ </a:t>
            </a:r>
            <a:r>
              <a:rPr lang="ja-JP" altLang="en-US" sz="2000" dirty="0" smtClean="0"/>
              <a:t>事業所から医療機関へ入院した月と死亡した月が異なる場合でも算定可能だが、当該加算は死亡月にまとめて算定することから、登録者側にとって登録を修了した翌月に</a:t>
            </a:r>
            <a:r>
              <a:rPr lang="ja-JP" altLang="en-US" sz="2000" dirty="0"/>
              <a:t>ついて</a:t>
            </a:r>
            <a:r>
              <a:rPr lang="ja-JP" altLang="en-US" sz="2000" dirty="0" smtClean="0"/>
              <a:t>も自己負担を請求されることになるため、登録者が入院する際、入院した月の翌月に亡くなった場合に、前月分の看取り連携体制加算に係る一部負担の請求を行う場合があることを説明し、文書にて同意を得ておくこと。</a:t>
            </a:r>
            <a:endParaRPr lang="en-US" altLang="ja-JP" sz="2000" dirty="0" smtClean="0"/>
          </a:p>
          <a:p>
            <a:pPr marL="185738" indent="-185738">
              <a:lnSpc>
                <a:spcPts val="2200"/>
              </a:lnSpc>
            </a:pPr>
            <a:r>
              <a:rPr lang="en-US" altLang="ja-JP" sz="2000" dirty="0" smtClean="0"/>
              <a:t>※</a:t>
            </a:r>
            <a:r>
              <a:rPr lang="ja-JP" altLang="en-US" sz="2000" dirty="0" smtClean="0"/>
              <a:t> 事業所は、入院後も、継続して登録者の家族や入院先の医療機関等との継続的なかかわりを持つこと。</a:t>
            </a:r>
            <a:endParaRPr lang="en-US" altLang="ja-JP" sz="2000" dirty="0" smtClean="0"/>
          </a:p>
          <a:p>
            <a:pPr marL="185738" indent="-185738">
              <a:lnSpc>
                <a:spcPts val="2200"/>
              </a:lnSpc>
            </a:pPr>
            <a:r>
              <a:rPr lang="en-US" altLang="ja-JP" sz="2000" dirty="0" smtClean="0"/>
              <a:t>※ </a:t>
            </a:r>
            <a:r>
              <a:rPr lang="ja-JP" altLang="en-US" sz="2000" spc="-20" dirty="0" smtClean="0"/>
              <a:t>事業所</a:t>
            </a:r>
            <a:r>
              <a:rPr lang="ja-JP" altLang="en-US" sz="2000" spc="-20" dirty="0"/>
              <a:t>が入院する医療機関等に利用者の状態を尋ねた</a:t>
            </a:r>
            <a:r>
              <a:rPr lang="ja-JP" altLang="en-US" sz="2000" spc="-20" dirty="0" smtClean="0"/>
              <a:t>ときに、</a:t>
            </a:r>
            <a:r>
              <a:rPr lang="ja-JP" altLang="en-US" sz="2000" spc="-20" dirty="0"/>
              <a:t>当該医療機関等が</a:t>
            </a:r>
            <a:r>
              <a:rPr lang="ja-JP" altLang="en-US" sz="2000" spc="-20" dirty="0" smtClean="0"/>
              <a:t>事業所</a:t>
            </a:r>
            <a:r>
              <a:rPr lang="ja-JP" altLang="en-US" sz="2000" spc="-20" dirty="0"/>
              <a:t>に対して</a:t>
            </a:r>
            <a:r>
              <a:rPr lang="ja-JP" altLang="en-US" sz="2000" spc="-20" dirty="0" smtClean="0"/>
              <a:t>本人</a:t>
            </a:r>
            <a:r>
              <a:rPr lang="ja-JP" altLang="en-US" sz="2000" spc="-20" dirty="0"/>
              <a:t>の状態を伝えることについて、入院の際、本人又は家族に</a:t>
            </a:r>
            <a:r>
              <a:rPr lang="ja-JP" altLang="en-US" sz="2000" spc="-20" dirty="0" smtClean="0"/>
              <a:t>対して</a:t>
            </a:r>
            <a:r>
              <a:rPr lang="ja-JP" altLang="en-US" sz="2000" spc="-20" dirty="0"/>
              <a:t>説明をし、文書にて同意を得ておく</a:t>
            </a:r>
            <a:r>
              <a:rPr lang="ja-JP" altLang="en-US" sz="2000" spc="-20" dirty="0" smtClean="0"/>
              <a:t>こと。</a:t>
            </a:r>
            <a:endParaRPr lang="en-US" altLang="ja-JP" sz="2000" spc="-20" dirty="0" smtClean="0"/>
          </a:p>
          <a:p>
            <a:pPr marL="185738" indent="-185738">
              <a:lnSpc>
                <a:spcPts val="2200"/>
              </a:lnSpc>
            </a:pPr>
            <a:r>
              <a:rPr lang="en-US" altLang="ja-JP" sz="2000" dirty="0"/>
              <a:t>※</a:t>
            </a:r>
            <a:r>
              <a:rPr lang="ja-JP" altLang="en-US" sz="2000" dirty="0" smtClean="0"/>
              <a:t> </a:t>
            </a:r>
            <a:r>
              <a:rPr lang="ja-JP" altLang="en-US" sz="2000" dirty="0"/>
              <a:t>本人又は家族に対する随時の説明に係る同意については、口頭で同意を得た</a:t>
            </a:r>
            <a:r>
              <a:rPr lang="ja-JP" altLang="en-US" sz="2000" dirty="0" smtClean="0"/>
              <a:t>場合は</a:t>
            </a:r>
            <a:r>
              <a:rPr lang="ja-JP" altLang="en-US" sz="2000" dirty="0"/>
              <a:t>、介護記録にその説明日時、内容等を記載するとともに同意を得た旨を記載</a:t>
            </a:r>
            <a:r>
              <a:rPr lang="ja-JP" altLang="en-US" sz="2000" dirty="0" smtClean="0"/>
              <a:t>して</a:t>
            </a:r>
            <a:r>
              <a:rPr lang="ja-JP" altLang="en-US" sz="2000" dirty="0"/>
              <a:t>おく</a:t>
            </a:r>
            <a:r>
              <a:rPr lang="ja-JP" altLang="en-US" sz="2000" dirty="0" smtClean="0"/>
              <a:t>こと。</a:t>
            </a:r>
            <a:endParaRPr lang="en-US" altLang="ja-JP" sz="2000" dirty="0" smtClean="0"/>
          </a:p>
          <a:p>
            <a:pPr marL="185738" indent="171450">
              <a:lnSpc>
                <a:spcPts val="2200"/>
              </a:lnSpc>
            </a:pPr>
            <a:r>
              <a:rPr lang="ja-JP" altLang="en-US" sz="2000" dirty="0" smtClean="0"/>
              <a:t>また、本人が十分に判断できる状態になく、かつ、家族に連絡しても来てもらえないような場合も、医師、看護職員、介護職員等が利用者の状態等に応じて随時、看取り期における登録者に対する介護の内容について相談し、共同して介護を行っており、家族に対する情報提供を行っている場合には、</a:t>
            </a:r>
            <a:endParaRPr lang="en-US" altLang="ja-JP" sz="2000" dirty="0" smtClean="0"/>
          </a:p>
          <a:p>
            <a:pPr marL="185738" indent="-185738">
              <a:lnSpc>
                <a:spcPts val="2200"/>
              </a:lnSpc>
            </a:pPr>
            <a:endParaRPr lang="en-US" altLang="ja-JP" sz="1600" dirty="0"/>
          </a:p>
          <a:p>
            <a:pPr marL="100013" indent="-100013">
              <a:lnSpc>
                <a:spcPts val="2200"/>
              </a:lnSpc>
            </a:pPr>
            <a:endParaRPr lang="en-US" altLang="ja-JP" sz="2000" dirty="0" smtClean="0"/>
          </a:p>
        </p:txBody>
      </p:sp>
    </p:spTree>
    <p:extLst>
      <p:ext uri="{BB962C8B-B14F-4D97-AF65-F5344CB8AC3E}">
        <p14:creationId xmlns:p14="http://schemas.microsoft.com/office/powerpoint/2010/main" val="30335687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58300" y="6298911"/>
            <a:ext cx="2743200" cy="365125"/>
          </a:xfrm>
        </p:spPr>
        <p:txBody>
          <a:bodyPr/>
          <a:lstStyle/>
          <a:p>
            <a:fld id="{41D9830F-53EB-46B6-9EC0-C4C68F82A889}" type="slidenum">
              <a:rPr kumimoji="1" lang="ja-JP" altLang="en-US" smtClean="0"/>
              <a:t>77</a:t>
            </a:fld>
            <a:endParaRPr kumimoji="1" lang="ja-JP" altLang="en-US" dirty="0"/>
          </a:p>
        </p:txBody>
      </p:sp>
      <p:sp>
        <p:nvSpPr>
          <p:cNvPr id="3" name="正方形/長方形 2"/>
          <p:cNvSpPr/>
          <p:nvPr/>
        </p:nvSpPr>
        <p:spPr>
          <a:xfrm>
            <a:off x="0" y="17352"/>
            <a:ext cx="12192000" cy="6889065"/>
          </a:xfrm>
          <a:prstGeom prst="rect">
            <a:avLst/>
          </a:prstGeom>
        </p:spPr>
        <p:txBody>
          <a:bodyPr wrap="square">
            <a:spAutoFit/>
          </a:bodyPr>
          <a:lstStyle/>
          <a:p>
            <a:pPr marL="207963" indent="-14288">
              <a:lnSpc>
                <a:spcPts val="2200"/>
              </a:lnSpc>
            </a:pPr>
            <a:r>
              <a:rPr lang="ja-JP" altLang="en-US" sz="2000" dirty="0"/>
              <a:t>本加算の算定は可能。 </a:t>
            </a:r>
            <a:endParaRPr lang="en-US" altLang="ja-JP" sz="2000" dirty="0" smtClean="0"/>
          </a:p>
          <a:p>
            <a:pPr marL="100013" indent="85725">
              <a:lnSpc>
                <a:spcPts val="2200"/>
              </a:lnSpc>
            </a:pPr>
            <a:r>
              <a:rPr lang="ja-JP" altLang="en-US" sz="2000" dirty="0"/>
              <a:t>この場合に</a:t>
            </a:r>
            <a:r>
              <a:rPr lang="ja-JP" altLang="en-US" sz="2000" dirty="0" smtClean="0"/>
              <a:t>は、適切な看取り期における取組が</a:t>
            </a:r>
            <a:r>
              <a:rPr lang="ja-JP" altLang="en-US" sz="2000" dirty="0"/>
              <a:t>行われ</a:t>
            </a:r>
            <a:r>
              <a:rPr lang="ja-JP" altLang="en-US" sz="2000" dirty="0" smtClean="0"/>
              <a:t>ていることが担保されるよう、介護記録に職員間の相談日時、内容等を記載するとともに、本人の状態や、家族に対する連絡状況等について記載しておくこと。</a:t>
            </a:r>
            <a:endParaRPr lang="en-US" altLang="ja-JP" sz="2000" dirty="0" smtClean="0"/>
          </a:p>
          <a:p>
            <a:pPr marL="100013" indent="-100013">
              <a:lnSpc>
                <a:spcPts val="2200"/>
              </a:lnSpc>
            </a:pPr>
            <a:r>
              <a:rPr lang="en-US" altLang="ja-JP" sz="2000" dirty="0" smtClean="0"/>
              <a:t>※ </a:t>
            </a:r>
            <a:r>
              <a:rPr lang="ja-JP" altLang="en-US" sz="2000" dirty="0" smtClean="0"/>
              <a:t>事業所の宿泊室等において看取りを行う際には、プライバシーの確保及び家族への配慮について十分留意すること。</a:t>
            </a:r>
            <a:endParaRPr lang="en-US" altLang="ja-JP" sz="2000" dirty="0" smtClean="0"/>
          </a:p>
          <a:p>
            <a:pPr marL="100013" indent="-100013">
              <a:lnSpc>
                <a:spcPts val="2200"/>
              </a:lnSpc>
            </a:pPr>
            <a:r>
              <a:rPr lang="en-US" altLang="ja-JP" sz="2000" dirty="0" smtClean="0"/>
              <a:t>※ </a:t>
            </a:r>
            <a:r>
              <a:rPr lang="ja-JP" altLang="en-US" sz="2000" dirty="0" smtClean="0"/>
              <a:t>看取り期の利用者に対するサービス提供に当たっては、厚生労働省「人生の最終段階における医療・ケアの決定プロセスに関するガイドライン」等を参考にしつつ、本人の意思を尊重した医療・ケアの方針が実施できるよう、多職種が連携し、本人及びその家族と必要な情報の共有等に努めること。</a:t>
            </a:r>
            <a:endParaRPr lang="en-US" altLang="ja-JP" sz="2000" dirty="0" smtClean="0"/>
          </a:p>
          <a:p>
            <a:pPr marL="100013" indent="-100013">
              <a:lnSpc>
                <a:spcPts val="2200"/>
              </a:lnSpc>
            </a:pPr>
            <a:endParaRPr lang="en-US" altLang="ja-JP" sz="1200" b="1" dirty="0" smtClean="0"/>
          </a:p>
          <a:p>
            <a:pPr marL="100013" indent="-100013">
              <a:lnSpc>
                <a:spcPts val="2200"/>
              </a:lnSpc>
            </a:pPr>
            <a:r>
              <a:rPr lang="ja-JP" altLang="en-US" sz="2000" b="1" dirty="0" smtClean="0"/>
              <a:t>（</a:t>
            </a:r>
            <a:r>
              <a:rPr lang="ja-JP" altLang="en-US" sz="2000" b="1" dirty="0"/>
              <a:t>７）訪問体制強化加算★</a:t>
            </a:r>
            <a:r>
              <a:rPr lang="ja-JP" altLang="en-US" sz="2000" dirty="0"/>
              <a:t>　</a:t>
            </a:r>
            <a:r>
              <a:rPr lang="en-US" altLang="ja-JP" sz="2000" dirty="0"/>
              <a:t>1,000</a:t>
            </a:r>
            <a:r>
              <a:rPr lang="ja-JP" altLang="en-US" sz="2000" dirty="0"/>
              <a:t>単位／月　</a:t>
            </a:r>
            <a:r>
              <a:rPr lang="en-US" altLang="ja-JP" sz="2000" dirty="0"/>
              <a:t>※</a:t>
            </a:r>
            <a:r>
              <a:rPr lang="ja-JP" altLang="en-US" sz="2000" dirty="0"/>
              <a:t>体制届が必要　　</a:t>
            </a:r>
            <a:r>
              <a:rPr lang="en-US" altLang="ja-JP" sz="2000" dirty="0"/>
              <a:t>※</a:t>
            </a:r>
            <a:r>
              <a:rPr lang="ja-JP" altLang="en-US" sz="2000" dirty="0"/>
              <a:t>介護予防は対象外</a:t>
            </a:r>
            <a:endParaRPr lang="en-US" altLang="ja-JP" sz="2000" dirty="0"/>
          </a:p>
          <a:p>
            <a:pPr marL="185738" indent="171450"/>
            <a:r>
              <a:rPr lang="ja-JP" altLang="en-US" sz="2000" dirty="0"/>
              <a:t>別に厚生労働大臣が定める基準に適合している事業所が、登録者の居宅における生活を継続するための指定小規模多機能型居宅介護の提供体制を強化した場合</a:t>
            </a:r>
            <a:r>
              <a:rPr lang="ja-JP" altLang="en-US" sz="2000" dirty="0" smtClean="0"/>
              <a:t>。</a:t>
            </a:r>
            <a:endParaRPr lang="en-US" altLang="ja-JP" sz="2000" dirty="0" smtClean="0"/>
          </a:p>
          <a:p>
            <a:pPr marL="185738" indent="171450"/>
            <a:endParaRPr lang="en-US" altLang="ja-JP" sz="2000" dirty="0"/>
          </a:p>
          <a:p>
            <a:pPr marL="185738" indent="171450"/>
            <a:endParaRPr lang="en-US" altLang="ja-JP" sz="2000" dirty="0" smtClean="0"/>
          </a:p>
          <a:p>
            <a:pPr marL="185738" indent="171450"/>
            <a:endParaRPr lang="en-US" altLang="ja-JP" sz="2000" dirty="0"/>
          </a:p>
          <a:p>
            <a:pPr marL="185738" indent="171450"/>
            <a:endParaRPr lang="en-US" altLang="ja-JP" sz="2000" dirty="0" smtClean="0"/>
          </a:p>
          <a:p>
            <a:pPr marL="185738" indent="171450"/>
            <a:endParaRPr lang="en-US" altLang="ja-JP" sz="2000" dirty="0"/>
          </a:p>
          <a:p>
            <a:pPr marL="185738" indent="171450"/>
            <a:endParaRPr lang="en-US" altLang="ja-JP" sz="2000" dirty="0" smtClean="0"/>
          </a:p>
          <a:p>
            <a:pPr marL="185738" indent="171450"/>
            <a:endParaRPr lang="en-US" altLang="ja-JP" sz="2000" dirty="0"/>
          </a:p>
          <a:p>
            <a:pPr marL="185738" indent="171450"/>
            <a:endParaRPr lang="en-US" altLang="ja-JP" sz="2000" dirty="0" smtClean="0"/>
          </a:p>
          <a:p>
            <a:pPr marL="185738" indent="171450"/>
            <a:endParaRPr lang="en-US" altLang="ja-JP" sz="2000" dirty="0"/>
          </a:p>
          <a:p>
            <a:pPr marL="185738" indent="-185738"/>
            <a:endParaRPr lang="ja-JP" altLang="en-US" sz="2000" dirty="0"/>
          </a:p>
        </p:txBody>
      </p:sp>
      <p:sp>
        <p:nvSpPr>
          <p:cNvPr id="6" name="正方形/長方形 5"/>
          <p:cNvSpPr/>
          <p:nvPr/>
        </p:nvSpPr>
        <p:spPr>
          <a:xfrm>
            <a:off x="171449" y="3823521"/>
            <a:ext cx="11849101" cy="2995692"/>
          </a:xfrm>
          <a:prstGeom prst="rect">
            <a:avLst/>
          </a:prstGeom>
          <a:ln w="6350">
            <a:solidFill>
              <a:schemeClr val="tx1"/>
            </a:solidFill>
            <a:prstDash val="sysDot"/>
          </a:ln>
        </p:spPr>
        <p:txBody>
          <a:bodyPr wrap="square" bIns="0" anchor="ctr" anchorCtr="0">
            <a:spAutoFit/>
          </a:bodyPr>
          <a:lstStyle/>
          <a:p>
            <a:r>
              <a:rPr lang="en-US" altLang="ja-JP" sz="2000" dirty="0"/>
              <a:t>【</a:t>
            </a:r>
            <a:r>
              <a:rPr lang="ja-JP" altLang="en-US" sz="2000" dirty="0"/>
              <a:t>厚生労働大臣が定める基準</a:t>
            </a:r>
            <a:r>
              <a:rPr lang="en-US" altLang="ja-JP" sz="2000" dirty="0"/>
              <a:t>】</a:t>
            </a:r>
          </a:p>
          <a:p>
            <a:r>
              <a:rPr lang="ja-JP" altLang="en-US" sz="2000" dirty="0"/>
              <a:t>次のいずれにも適合すること</a:t>
            </a:r>
          </a:p>
          <a:p>
            <a:r>
              <a:rPr lang="ja-JP" altLang="en-US" sz="2000" dirty="0" smtClean="0"/>
              <a:t>① 訪問</a:t>
            </a:r>
            <a:r>
              <a:rPr lang="ja-JP" altLang="en-US" sz="2000" dirty="0"/>
              <a:t>サービスの提供に当たる常勤の従業者を </a:t>
            </a:r>
            <a:r>
              <a:rPr lang="en-US" altLang="ja-JP" sz="2000" dirty="0"/>
              <a:t>2 </a:t>
            </a:r>
            <a:r>
              <a:rPr lang="ja-JP" altLang="en-US" sz="2000" dirty="0"/>
              <a:t>名以上配置</a:t>
            </a:r>
            <a:r>
              <a:rPr lang="ja-JP" altLang="en-US" sz="2000" dirty="0" smtClean="0"/>
              <a:t>している。</a:t>
            </a:r>
            <a:endParaRPr lang="ja-JP" altLang="en-US" sz="2000" dirty="0"/>
          </a:p>
          <a:p>
            <a:pPr marL="185738" indent="-185738"/>
            <a:r>
              <a:rPr lang="ja-JP" altLang="en-US" sz="2000" dirty="0"/>
              <a:t>② 算定日が属する月における提供回数について、当該事業所における延べ訪問</a:t>
            </a:r>
            <a:r>
              <a:rPr lang="ja-JP" altLang="en-US" sz="2000" dirty="0" smtClean="0"/>
              <a:t>回数が</a:t>
            </a:r>
            <a:r>
              <a:rPr lang="en-US" altLang="ja-JP" sz="2000" dirty="0" smtClean="0"/>
              <a:t>1</a:t>
            </a:r>
            <a:r>
              <a:rPr lang="ja-JP" altLang="en-US" sz="2000" dirty="0" smtClean="0"/>
              <a:t>月当たり</a:t>
            </a:r>
            <a:r>
              <a:rPr lang="en-US" altLang="ja-JP" sz="2000" dirty="0" smtClean="0"/>
              <a:t>200 </a:t>
            </a:r>
            <a:r>
              <a:rPr lang="ja-JP" altLang="en-US" sz="2000" dirty="0"/>
              <a:t>回以上で</a:t>
            </a:r>
            <a:r>
              <a:rPr lang="ja-JP" altLang="en-US" sz="2000" dirty="0" smtClean="0"/>
              <a:t>ある。</a:t>
            </a:r>
            <a:endParaRPr lang="en-US" altLang="ja-JP" sz="2000" dirty="0" smtClean="0"/>
          </a:p>
          <a:p>
            <a:pPr marL="185738" indent="-185738">
              <a:lnSpc>
                <a:spcPts val="2200"/>
              </a:lnSpc>
            </a:pPr>
            <a:r>
              <a:rPr lang="en-US" altLang="ja-JP" sz="2000" dirty="0" smtClean="0"/>
              <a:t>※ </a:t>
            </a:r>
            <a:r>
              <a:rPr lang="ja-JP" altLang="en-US" sz="2000" dirty="0" smtClean="0"/>
              <a:t>事業所</a:t>
            </a:r>
            <a:r>
              <a:rPr lang="ja-JP" altLang="en-US" sz="2000" dirty="0"/>
              <a:t>と同一建物に集合住宅（</a:t>
            </a:r>
            <a:r>
              <a:rPr lang="ja-JP" altLang="en-US" sz="2000" dirty="0" smtClean="0"/>
              <a:t>養護老人ホーム、経費老人ホーム若しくは有料老人ホーム又はサービス付き高齢者向け住宅であって登録を受けたものに限る。）を併設</a:t>
            </a:r>
            <a:r>
              <a:rPr lang="ja-JP" altLang="en-US" sz="2000" dirty="0"/>
              <a:t>する場合は</a:t>
            </a:r>
            <a:r>
              <a:rPr lang="ja-JP" altLang="en-US" sz="2000" dirty="0" smtClean="0"/>
              <a:t>、</a:t>
            </a:r>
            <a:r>
              <a:rPr lang="ja-JP" altLang="en-US" sz="2000" dirty="0"/>
              <a:t>各月</a:t>
            </a:r>
            <a:r>
              <a:rPr lang="ja-JP" altLang="en-US" sz="2000" dirty="0" smtClean="0"/>
              <a:t>の前月の末日時点における登録者</a:t>
            </a:r>
            <a:r>
              <a:rPr lang="ja-JP" altLang="en-US" sz="2000" dirty="0"/>
              <a:t>の総数</a:t>
            </a:r>
            <a:r>
              <a:rPr lang="ja-JP" altLang="en-US" sz="2000" dirty="0" smtClean="0"/>
              <a:t>の</a:t>
            </a:r>
            <a:r>
              <a:rPr lang="ja-JP" altLang="en-US" sz="2000" dirty="0"/>
              <a:t>うち小規模多機能型居宅介護費（同一建物に居住する者以外の者に対して行う場合）を算定</a:t>
            </a:r>
            <a:r>
              <a:rPr lang="ja-JP" altLang="en-US" sz="2000" dirty="0" smtClean="0"/>
              <a:t>する者</a:t>
            </a:r>
            <a:r>
              <a:rPr lang="ja-JP" altLang="en-US" sz="2000" dirty="0"/>
              <a:t>の占める割合</a:t>
            </a:r>
            <a:r>
              <a:rPr lang="ja-JP" altLang="en-US" sz="2000" dirty="0" smtClean="0"/>
              <a:t>が</a:t>
            </a:r>
            <a:r>
              <a:rPr lang="en-US" altLang="ja-JP" sz="2000" dirty="0" smtClean="0"/>
              <a:t>100</a:t>
            </a:r>
            <a:r>
              <a:rPr lang="ja-JP" altLang="en-US" sz="2000" dirty="0" smtClean="0"/>
              <a:t>分の</a:t>
            </a:r>
            <a:r>
              <a:rPr lang="en-US" altLang="ja-JP" sz="2000" dirty="0" smtClean="0"/>
              <a:t>50</a:t>
            </a:r>
            <a:r>
              <a:rPr lang="ja-JP" altLang="en-US" sz="2000" dirty="0" smtClean="0"/>
              <a:t>以上</a:t>
            </a:r>
            <a:r>
              <a:rPr lang="ja-JP" altLang="en-US" sz="2000" dirty="0"/>
              <a:t>であって、かつ</a:t>
            </a:r>
            <a:r>
              <a:rPr lang="ja-JP" altLang="en-US" sz="2000" dirty="0" smtClean="0"/>
              <a:t>、同一建物居住者以外の者に</a:t>
            </a:r>
            <a:r>
              <a:rPr lang="ja-JP" altLang="en-US" sz="2000" dirty="0"/>
              <a:t>対する延べ訪問回数</a:t>
            </a:r>
            <a:r>
              <a:rPr lang="ja-JP" altLang="en-US" sz="2000" dirty="0" smtClean="0"/>
              <a:t>が</a:t>
            </a:r>
            <a:r>
              <a:rPr lang="en-US" altLang="ja-JP" sz="2000" dirty="0" smtClean="0"/>
              <a:t>1</a:t>
            </a:r>
            <a:r>
              <a:rPr lang="ja-JP" altLang="en-US" sz="2000" dirty="0" smtClean="0"/>
              <a:t>月当たり</a:t>
            </a:r>
            <a:r>
              <a:rPr lang="en-US" altLang="ja-JP" sz="2000" dirty="0" smtClean="0"/>
              <a:t>200</a:t>
            </a:r>
            <a:r>
              <a:rPr lang="ja-JP" altLang="en-US" sz="2000" dirty="0" smtClean="0"/>
              <a:t>回</a:t>
            </a:r>
            <a:r>
              <a:rPr lang="ja-JP" altLang="en-US" sz="2000" dirty="0"/>
              <a:t>以上であること</a:t>
            </a:r>
            <a:r>
              <a:rPr lang="ja-JP" altLang="en-US" sz="2000" dirty="0" smtClean="0"/>
              <a:t>。</a:t>
            </a:r>
            <a:endParaRPr lang="ja-JP" altLang="en-US" sz="2000" dirty="0"/>
          </a:p>
        </p:txBody>
      </p:sp>
    </p:spTree>
    <p:extLst>
      <p:ext uri="{BB962C8B-B14F-4D97-AF65-F5344CB8AC3E}">
        <p14:creationId xmlns:p14="http://schemas.microsoft.com/office/powerpoint/2010/main" val="2686093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78</a:t>
            </a:fld>
            <a:endParaRPr kumimoji="1" lang="ja-JP" altLang="en-US"/>
          </a:p>
        </p:txBody>
      </p:sp>
      <p:sp>
        <p:nvSpPr>
          <p:cNvPr id="3" name="正方形/長方形 2"/>
          <p:cNvSpPr/>
          <p:nvPr/>
        </p:nvSpPr>
        <p:spPr>
          <a:xfrm>
            <a:off x="380567" y="3375920"/>
            <a:ext cx="11458574" cy="3431709"/>
          </a:xfrm>
          <a:prstGeom prst="rect">
            <a:avLst/>
          </a:prstGeom>
          <a:ln w="6350">
            <a:solidFill>
              <a:schemeClr val="tx1"/>
            </a:solidFill>
            <a:prstDash val="sysDot"/>
          </a:ln>
        </p:spPr>
        <p:txBody>
          <a:bodyPr wrap="square" bIns="0" anchor="ctr" anchorCtr="0">
            <a:spAutoFit/>
          </a:bodyPr>
          <a:lstStyle/>
          <a:p>
            <a:pPr marL="185738" indent="-185738"/>
            <a:r>
              <a:rPr lang="ja-JP" altLang="en-US" sz="2000" dirty="0" smtClean="0"/>
              <a:t>問）訪問</a:t>
            </a:r>
            <a:r>
              <a:rPr lang="ja-JP" altLang="en-US" sz="2000" dirty="0"/>
              <a:t>体制強化加算について、訪問サービスの提供回数には、通い</a:t>
            </a:r>
            <a:r>
              <a:rPr lang="ja-JP" altLang="en-US" sz="2000" dirty="0" smtClean="0"/>
              <a:t>サービスの</a:t>
            </a:r>
            <a:r>
              <a:rPr lang="ja-JP" altLang="en-US" sz="2000" dirty="0"/>
              <a:t>送迎として自宅を訪問する場合も含まれるのか。</a:t>
            </a:r>
          </a:p>
          <a:p>
            <a:pPr marL="185738" indent="-185738"/>
            <a:r>
              <a:rPr lang="ja-JP" altLang="en-US" sz="2000" dirty="0" smtClean="0"/>
              <a:t>答）「</a:t>
            </a:r>
            <a:r>
              <a:rPr lang="ja-JP" altLang="en-US" sz="2000" dirty="0"/>
              <a:t>訪問サービスの提供回数」は、「指定地域密着型サービスに要する</a:t>
            </a:r>
            <a:r>
              <a:rPr lang="ja-JP" altLang="en-US" sz="2000" dirty="0" smtClean="0"/>
              <a:t>費用の</a:t>
            </a:r>
            <a:r>
              <a:rPr lang="ja-JP" altLang="en-US" sz="2000" dirty="0"/>
              <a:t>額の算定に関する基準及び指定地域密着型介護予防サービスに要する</a:t>
            </a:r>
            <a:r>
              <a:rPr lang="ja-JP" altLang="en-US" sz="2000" dirty="0" smtClean="0"/>
              <a:t>費用の</a:t>
            </a:r>
            <a:r>
              <a:rPr lang="ja-JP" altLang="en-US" sz="2000" dirty="0"/>
              <a:t>額の算定に関する基準の制定に伴う実施上の留意事項について</a:t>
            </a:r>
            <a:r>
              <a:rPr lang="ja-JP" altLang="en-US" sz="2000" dirty="0" smtClean="0"/>
              <a:t>」の</a:t>
            </a:r>
            <a:r>
              <a:rPr lang="ja-JP" altLang="en-US" sz="2000" dirty="0"/>
              <a:t>５⑶①ロに規定</a:t>
            </a:r>
            <a:r>
              <a:rPr lang="ja-JP" altLang="en-US" sz="2000" dirty="0" smtClean="0"/>
              <a:t>する</a:t>
            </a:r>
            <a:r>
              <a:rPr lang="ja-JP" altLang="en-US" sz="2000" dirty="0"/>
              <a:t>「サービス提供が過少である場合の減算」における訪問サービスの算定</a:t>
            </a:r>
            <a:r>
              <a:rPr lang="ja-JP" altLang="en-US" sz="2000" dirty="0" smtClean="0"/>
              <a:t>方法</a:t>
            </a:r>
            <a:r>
              <a:rPr lang="ja-JP" altLang="en-US" sz="2000" dirty="0"/>
              <a:t>と同様の方法に従って算定することとしており、具体的には、指定地域</a:t>
            </a:r>
            <a:r>
              <a:rPr lang="ja-JP" altLang="en-US" sz="2000" dirty="0" smtClean="0"/>
              <a:t>密着型</a:t>
            </a:r>
            <a:r>
              <a:rPr lang="ja-JP" altLang="en-US" sz="2000" dirty="0"/>
              <a:t>サービス指定基準第</a:t>
            </a:r>
            <a:r>
              <a:rPr lang="en-US" altLang="ja-JP" sz="2000" dirty="0" smtClean="0"/>
              <a:t>87</a:t>
            </a:r>
            <a:r>
              <a:rPr lang="ja-JP" altLang="en-US" sz="2000" dirty="0" smtClean="0"/>
              <a:t>条</a:t>
            </a:r>
            <a:r>
              <a:rPr lang="ja-JP" altLang="en-US" sz="2000" dirty="0"/>
              <a:t>に規定する「提供した具体的なサービスの</a:t>
            </a:r>
            <a:r>
              <a:rPr lang="ja-JP" altLang="en-US" sz="2000" dirty="0" smtClean="0"/>
              <a:t>内容</a:t>
            </a:r>
            <a:r>
              <a:rPr lang="ja-JP" altLang="en-US" sz="2000" dirty="0"/>
              <a:t>等の記録」において、訪問サービスとして記録されるものに基づき算定</a:t>
            </a:r>
            <a:r>
              <a:rPr lang="ja-JP" altLang="en-US" sz="2000" dirty="0" smtClean="0"/>
              <a:t>する</a:t>
            </a:r>
            <a:r>
              <a:rPr lang="ja-JP" altLang="en-US" sz="2000" dirty="0"/>
              <a:t>こととなる</a:t>
            </a:r>
            <a:r>
              <a:rPr lang="ja-JP" altLang="en-US" sz="2000" dirty="0" smtClean="0"/>
              <a:t>。</a:t>
            </a:r>
            <a:endParaRPr lang="en-US" altLang="ja-JP" sz="2000" dirty="0" smtClean="0"/>
          </a:p>
          <a:p>
            <a:pPr marL="185738" indent="257175"/>
            <a:r>
              <a:rPr lang="ja-JP" altLang="en-US" sz="2000" dirty="0" smtClean="0"/>
              <a:t>したがって</a:t>
            </a:r>
            <a:r>
              <a:rPr lang="ja-JP" altLang="en-US" sz="2000" dirty="0"/>
              <a:t>、通いサービスの送迎として自宅を訪問する</a:t>
            </a:r>
            <a:r>
              <a:rPr lang="ja-JP" altLang="en-US" sz="2000" dirty="0" smtClean="0"/>
              <a:t>場合で</a:t>
            </a:r>
            <a:r>
              <a:rPr lang="ja-JP" altLang="en-US" sz="2000" dirty="0"/>
              <a:t>あっても、介護従業者が行う身体整容や更衣介助など、当該記録に</a:t>
            </a:r>
            <a:r>
              <a:rPr lang="ja-JP" altLang="en-US" sz="2000" dirty="0" smtClean="0"/>
              <a:t>おいて訪問</a:t>
            </a:r>
            <a:r>
              <a:rPr lang="ja-JP" altLang="en-US" sz="2000" dirty="0"/>
              <a:t>サービスとして記録されるサービスについては、訪問サービスの提供</a:t>
            </a:r>
            <a:r>
              <a:rPr lang="ja-JP" altLang="en-US" sz="2000" dirty="0" smtClean="0"/>
              <a:t>回数</a:t>
            </a:r>
            <a:r>
              <a:rPr lang="ja-JP" altLang="en-US" sz="2000" dirty="0"/>
              <a:t>に含まれるものである。</a:t>
            </a:r>
          </a:p>
        </p:txBody>
      </p:sp>
      <p:sp>
        <p:nvSpPr>
          <p:cNvPr id="4" name="正方形/長方形 3"/>
          <p:cNvSpPr/>
          <p:nvPr/>
        </p:nvSpPr>
        <p:spPr>
          <a:xfrm>
            <a:off x="366713" y="2303513"/>
            <a:ext cx="11458574" cy="1015663"/>
          </a:xfrm>
          <a:prstGeom prst="rect">
            <a:avLst/>
          </a:prstGeom>
          <a:ln w="6350">
            <a:solidFill>
              <a:schemeClr val="tx1"/>
            </a:solidFill>
          </a:ln>
        </p:spPr>
        <p:txBody>
          <a:bodyPr wrap="square">
            <a:spAutoFit/>
          </a:bodyPr>
          <a:lstStyle/>
          <a:p>
            <a:pPr marL="179388" indent="-179388"/>
            <a:r>
              <a:rPr lang="ja-JP" altLang="en-US" sz="2000" dirty="0" smtClean="0"/>
              <a:t>問）訪問</a:t>
            </a:r>
            <a:r>
              <a:rPr lang="ja-JP" altLang="en-US" sz="2000" dirty="0"/>
              <a:t>体制強化加算について、当該月において、訪問サービスの利用が１度も無かった登録者についても、当該加算を算定するのか。</a:t>
            </a:r>
          </a:p>
          <a:p>
            <a:r>
              <a:rPr lang="ja-JP" altLang="en-US" sz="2000" dirty="0" smtClean="0"/>
              <a:t>答）貴</a:t>
            </a:r>
            <a:r>
              <a:rPr lang="ja-JP" altLang="en-US" sz="2000" dirty="0"/>
              <a:t>見のとおりである。</a:t>
            </a:r>
          </a:p>
        </p:txBody>
      </p:sp>
      <p:sp>
        <p:nvSpPr>
          <p:cNvPr id="5" name="正方形/長方形 4"/>
          <p:cNvSpPr/>
          <p:nvPr/>
        </p:nvSpPr>
        <p:spPr>
          <a:xfrm>
            <a:off x="0" y="0"/>
            <a:ext cx="12192000" cy="2246769"/>
          </a:xfrm>
          <a:prstGeom prst="rect">
            <a:avLst/>
          </a:prstGeom>
        </p:spPr>
        <p:txBody>
          <a:bodyPr wrap="square">
            <a:spAutoFit/>
          </a:bodyPr>
          <a:lstStyle/>
          <a:p>
            <a:pPr marL="185738" lvl="0" indent="-185738"/>
            <a:r>
              <a:rPr lang="en-US" altLang="ja-JP" sz="2000" dirty="0">
                <a:solidFill>
                  <a:prstClr val="black"/>
                </a:solidFill>
              </a:rPr>
              <a:t>※</a:t>
            </a:r>
            <a:r>
              <a:rPr lang="ja-JP" altLang="en-US" sz="2000" dirty="0">
                <a:solidFill>
                  <a:prstClr val="black"/>
                </a:solidFill>
              </a:rPr>
              <a:t> 当該加算を算定する場合にあっては、当該訪問サービスの内容を記録しておくこと。</a:t>
            </a:r>
          </a:p>
          <a:p>
            <a:pPr marL="185738" lvl="0" indent="-185738"/>
            <a:r>
              <a:rPr lang="en-US" altLang="ja-JP" sz="2000" dirty="0">
                <a:solidFill>
                  <a:prstClr val="black"/>
                </a:solidFill>
              </a:rPr>
              <a:t>※</a:t>
            </a:r>
            <a:r>
              <a:rPr lang="ja-JP" altLang="en-US" sz="2000" dirty="0">
                <a:solidFill>
                  <a:prstClr val="black"/>
                </a:solidFill>
              </a:rPr>
              <a:t>「訪問サービスを担当する常勤の従業者」は、訪問サービスのみを行う従業者として固定しなければならないという趣旨ではなく、訪問サービスも行っている常勤の従業者を２名以上配置した場合に算定が可能。</a:t>
            </a:r>
          </a:p>
          <a:p>
            <a:pPr marL="185738" lvl="0" indent="-185738"/>
            <a:r>
              <a:rPr lang="en-US" altLang="ja-JP" sz="2000" dirty="0">
                <a:solidFill>
                  <a:prstClr val="black"/>
                </a:solidFill>
              </a:rPr>
              <a:t>※</a:t>
            </a:r>
            <a:r>
              <a:rPr lang="ja-JP" altLang="en-US" sz="2000" dirty="0">
                <a:solidFill>
                  <a:prstClr val="black"/>
                </a:solidFill>
              </a:rPr>
              <a:t>「訪問サービスの提供回数」は、歴月ごとに、１回の訪問を１回のサービス提供として算定する。</a:t>
            </a:r>
          </a:p>
          <a:p>
            <a:pPr marL="185738" lvl="0" indent="-185738"/>
            <a:r>
              <a:rPr lang="en-US" altLang="ja-JP" sz="2000" dirty="0">
                <a:solidFill>
                  <a:prstClr val="black"/>
                </a:solidFill>
              </a:rPr>
              <a:t>※ </a:t>
            </a:r>
            <a:r>
              <a:rPr lang="ja-JP" altLang="en-US" sz="2000" dirty="0">
                <a:solidFill>
                  <a:prstClr val="black"/>
                </a:solidFill>
              </a:rPr>
              <a:t>本加算は介護予防小規模多機能型居宅介護については算定しないため、小規模多機能型居宅介護の登録者に対する訪問サービスの提供回数について計算を行うこと。</a:t>
            </a:r>
            <a:endParaRPr lang="ja-JP" altLang="en-US" dirty="0"/>
          </a:p>
        </p:txBody>
      </p:sp>
    </p:spTree>
    <p:extLst>
      <p:ext uri="{BB962C8B-B14F-4D97-AF65-F5344CB8AC3E}">
        <p14:creationId xmlns:p14="http://schemas.microsoft.com/office/powerpoint/2010/main" val="5706381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41D9830F-53EB-46B6-9EC0-C4C68F82A889}" type="slidenum">
              <a:rPr kumimoji="1" lang="ja-JP" altLang="en-US" smtClean="0"/>
              <a:t>79</a:t>
            </a:fld>
            <a:endParaRPr kumimoji="1" lang="ja-JP" altLang="en-US"/>
          </a:p>
        </p:txBody>
      </p:sp>
      <p:sp>
        <p:nvSpPr>
          <p:cNvPr id="3" name="正方形/長方形 2"/>
          <p:cNvSpPr/>
          <p:nvPr/>
        </p:nvSpPr>
        <p:spPr>
          <a:xfrm>
            <a:off x="0" y="0"/>
            <a:ext cx="12192000" cy="6678751"/>
          </a:xfrm>
          <a:prstGeom prst="rect">
            <a:avLst/>
          </a:prstGeom>
        </p:spPr>
        <p:txBody>
          <a:bodyPr wrap="square">
            <a:spAutoFit/>
          </a:bodyPr>
          <a:lstStyle/>
          <a:p>
            <a:r>
              <a:rPr lang="ja-JP" altLang="en-US" sz="2000" b="1" dirty="0"/>
              <a:t>（８）総合マネジメント体制強化</a:t>
            </a:r>
            <a:r>
              <a:rPr lang="ja-JP" altLang="en-US" sz="2000" b="1" dirty="0" smtClean="0"/>
              <a:t>加算★</a:t>
            </a:r>
            <a:r>
              <a:rPr lang="ja-JP" altLang="en-US" sz="2000" b="1" dirty="0"/>
              <a:t>　</a:t>
            </a:r>
            <a:r>
              <a:rPr lang="ja-JP" altLang="en-US" sz="2000" dirty="0"/>
              <a:t>　</a:t>
            </a:r>
            <a:r>
              <a:rPr lang="en-US" altLang="ja-JP" sz="2000" dirty="0"/>
              <a:t>※</a:t>
            </a:r>
            <a:r>
              <a:rPr lang="ja-JP" altLang="en-US" sz="2000" dirty="0"/>
              <a:t>体制届が</a:t>
            </a:r>
            <a:r>
              <a:rPr lang="ja-JP" altLang="en-US" sz="2000" dirty="0" smtClean="0"/>
              <a:t>必要</a:t>
            </a:r>
            <a:endParaRPr lang="en-US" altLang="ja-JP" sz="2000" dirty="0" smtClean="0"/>
          </a:p>
          <a:p>
            <a:pPr marL="185738"/>
            <a:r>
              <a:rPr lang="en-US" altLang="ja-JP" sz="2000" dirty="0" smtClean="0"/>
              <a:t>※ </a:t>
            </a:r>
            <a:r>
              <a:rPr lang="ja-JP" altLang="en-US" sz="2000" dirty="0" smtClean="0"/>
              <a:t>加算</a:t>
            </a:r>
            <a:r>
              <a:rPr lang="en-US" altLang="ja-JP" sz="2000" dirty="0" smtClean="0"/>
              <a:t>(Ⅰ)</a:t>
            </a:r>
            <a:r>
              <a:rPr lang="ja-JP" altLang="en-US" sz="2000" dirty="0" smtClean="0"/>
              <a:t>と</a:t>
            </a:r>
            <a:r>
              <a:rPr lang="en-US" altLang="ja-JP" sz="2000" dirty="0" smtClean="0"/>
              <a:t>(Ⅱ)</a:t>
            </a:r>
            <a:r>
              <a:rPr lang="ja-JP" altLang="en-US" sz="2000" dirty="0" smtClean="0"/>
              <a:t>は同時算定できない。</a:t>
            </a:r>
            <a:endParaRPr lang="en-US" altLang="ja-JP" sz="2000" dirty="0" smtClean="0"/>
          </a:p>
          <a:p>
            <a:pPr marL="185738"/>
            <a:endParaRPr lang="en-US" altLang="ja-JP" sz="800" dirty="0" smtClean="0"/>
          </a:p>
          <a:p>
            <a:pPr marL="85725" indent="-85725"/>
            <a:r>
              <a:rPr lang="en-US" altLang="ja-JP" sz="2000" dirty="0" smtClean="0"/>
              <a:t>【</a:t>
            </a:r>
            <a:r>
              <a:rPr lang="ja-JP" altLang="en-US" sz="2000" dirty="0"/>
              <a:t>総合マネジメント体制強化加算</a:t>
            </a:r>
            <a:r>
              <a:rPr lang="en-US" altLang="ja-JP" sz="2000" dirty="0"/>
              <a:t>(Ⅰ)】</a:t>
            </a:r>
            <a:r>
              <a:rPr lang="ja-JP" altLang="en-US" sz="2000" dirty="0"/>
              <a:t>　</a:t>
            </a:r>
            <a:r>
              <a:rPr lang="en-US" altLang="ja-JP" sz="2000" dirty="0"/>
              <a:t>1,200</a:t>
            </a:r>
            <a:r>
              <a:rPr lang="ja-JP" altLang="en-US" sz="2000" dirty="0"/>
              <a:t>単位／</a:t>
            </a:r>
            <a:r>
              <a:rPr lang="ja-JP" altLang="en-US" sz="2000" dirty="0" smtClean="0"/>
              <a:t>月</a:t>
            </a:r>
            <a:endParaRPr lang="en-US" altLang="ja-JP" sz="2000" dirty="0" smtClean="0"/>
          </a:p>
          <a:p>
            <a:pPr marL="542925" indent="-357188"/>
            <a:r>
              <a:rPr lang="ja-JP" altLang="en-US" sz="2000" dirty="0"/>
              <a:t>次のいずれにも適合する</a:t>
            </a:r>
            <a:r>
              <a:rPr lang="ja-JP" altLang="en-US" sz="2000" dirty="0" smtClean="0"/>
              <a:t>こと。</a:t>
            </a:r>
            <a:endParaRPr lang="ja-JP" altLang="en-US" sz="2000" dirty="0"/>
          </a:p>
          <a:p>
            <a:pPr marL="442913" indent="-185738"/>
            <a:r>
              <a:rPr lang="ja-JP" altLang="en-US" sz="2000" dirty="0" smtClean="0"/>
              <a:t>① 利用者</a:t>
            </a:r>
            <a:r>
              <a:rPr lang="ja-JP" altLang="en-US" sz="2000" dirty="0"/>
              <a:t>の心身の状況又はその家族等を取り巻く環境の変化に応じ、随時、介護支援専門員、看護師、准看護師、介護職員その他の</a:t>
            </a:r>
            <a:r>
              <a:rPr lang="ja-JP" altLang="en-US" sz="2000" dirty="0" smtClean="0"/>
              <a:t>関係者が</a:t>
            </a:r>
            <a:r>
              <a:rPr lang="ja-JP" altLang="en-US" sz="2000" dirty="0"/>
              <a:t>共同し、小規模多機能型</a:t>
            </a:r>
            <a:r>
              <a:rPr lang="ja-JP" altLang="en-US" sz="2000" dirty="0" smtClean="0"/>
              <a:t>居宅</a:t>
            </a:r>
            <a:r>
              <a:rPr lang="ja-JP" altLang="en-US" sz="2000" dirty="0"/>
              <a:t>介護計画の見直しを行って</a:t>
            </a:r>
            <a:r>
              <a:rPr lang="ja-JP" altLang="en-US" sz="2000" dirty="0" smtClean="0"/>
              <a:t>いる。</a:t>
            </a:r>
            <a:endParaRPr lang="ja-JP" altLang="en-US" sz="2000" dirty="0"/>
          </a:p>
          <a:p>
            <a:pPr marL="442913" indent="-185738"/>
            <a:r>
              <a:rPr lang="ja-JP" altLang="en-US" sz="2000" dirty="0" smtClean="0"/>
              <a:t>② 利用者</a:t>
            </a:r>
            <a:r>
              <a:rPr lang="ja-JP" altLang="en-US" sz="2000" dirty="0"/>
              <a:t>の地域における多様な活動が確保されるよう、</a:t>
            </a:r>
            <a:r>
              <a:rPr lang="ja-JP" altLang="en-US" sz="2000" dirty="0" smtClean="0"/>
              <a:t>日常的</a:t>
            </a:r>
            <a:r>
              <a:rPr lang="ja-JP" altLang="en-US" sz="2000" dirty="0"/>
              <a:t>に地域住民等との</a:t>
            </a:r>
            <a:r>
              <a:rPr lang="ja-JP" altLang="en-US" sz="2000" dirty="0" smtClean="0"/>
              <a:t>交流を</a:t>
            </a:r>
            <a:r>
              <a:rPr lang="ja-JP" altLang="en-US" sz="2000" dirty="0"/>
              <a:t>図り、利用者の状態に応じて、地域の行事や活動等に積極的に参加して</a:t>
            </a:r>
            <a:r>
              <a:rPr lang="ja-JP" altLang="en-US" sz="2000" dirty="0" smtClean="0"/>
              <a:t>いる。</a:t>
            </a:r>
          </a:p>
          <a:p>
            <a:pPr marL="442913" indent="-185738"/>
            <a:endParaRPr lang="en-US" altLang="ja-JP" sz="2000" dirty="0" smtClean="0"/>
          </a:p>
          <a:p>
            <a:pPr marL="442913" indent="-185738"/>
            <a:endParaRPr lang="en-US" altLang="ja-JP" sz="2000" dirty="0" smtClean="0"/>
          </a:p>
          <a:p>
            <a:pPr marL="442913" indent="-185738"/>
            <a:endParaRPr lang="en-US" altLang="ja-JP" sz="2000" dirty="0" smtClean="0"/>
          </a:p>
          <a:p>
            <a:pPr marL="442913" indent="-185738"/>
            <a:endParaRPr lang="en-US" altLang="ja-JP" sz="2000" dirty="0" smtClean="0"/>
          </a:p>
          <a:p>
            <a:pPr marL="442913" indent="-185738"/>
            <a:endParaRPr lang="en-US" altLang="ja-JP" sz="2000" dirty="0" smtClean="0"/>
          </a:p>
          <a:p>
            <a:pPr marL="442913" indent="-185738"/>
            <a:endParaRPr lang="en-US" altLang="ja-JP" sz="2000" dirty="0" smtClean="0"/>
          </a:p>
          <a:p>
            <a:pPr marL="442913" indent="-185738"/>
            <a:endParaRPr lang="en-US" altLang="ja-JP" sz="2000" dirty="0" smtClean="0"/>
          </a:p>
          <a:p>
            <a:pPr marL="442913" indent="-185738"/>
            <a:r>
              <a:rPr lang="ja-JP" altLang="en-US" sz="2000" dirty="0" smtClean="0"/>
              <a:t>③ 日常的に利用者と関わりのある地域住民等の相談に対応する体制を確保していること 。</a:t>
            </a:r>
            <a:endParaRPr lang="en-US" altLang="ja-JP" sz="2000" dirty="0" smtClean="0"/>
          </a:p>
          <a:p>
            <a:pPr marL="720725" indent="-463550"/>
            <a:r>
              <a:rPr lang="ja-JP" altLang="en-US" sz="2000" dirty="0"/>
              <a:t>　</a:t>
            </a:r>
            <a:r>
              <a:rPr lang="en-US" altLang="ja-JP" sz="2000" dirty="0" smtClean="0"/>
              <a:t>※</a:t>
            </a:r>
            <a:r>
              <a:rPr lang="ja-JP" altLang="en-US" sz="2000" dirty="0" smtClean="0"/>
              <a:t> 事業所内外の人（主に独居、認知症の人とその家族）にとって身近な拠点となるよう、事業所が主体となって、地域の相談窓口としての役割を担っていること。</a:t>
            </a:r>
            <a:endParaRPr lang="ja-JP" altLang="en-US" sz="2000" dirty="0"/>
          </a:p>
          <a:p>
            <a:pPr marL="442913" indent="-185738"/>
            <a:r>
              <a:rPr lang="ja-JP" altLang="en-US" sz="2000" dirty="0" smtClean="0"/>
              <a:t>④ 必要に応じて、多様な主体により提供される生活全般を支援するサービス（介護給費当対象サービス以外の保健医療サービス又は福祉サービス、地域住民による主体的な活動によるサービス等）が包括的に提供されるような居宅サービス計画を作成している 。</a:t>
            </a:r>
            <a:endParaRPr lang="ja-JP" altLang="en-US" sz="2000" dirty="0"/>
          </a:p>
        </p:txBody>
      </p:sp>
      <p:sp>
        <p:nvSpPr>
          <p:cNvPr id="4" name="正方形/長方形 3"/>
          <p:cNvSpPr/>
          <p:nvPr/>
        </p:nvSpPr>
        <p:spPr>
          <a:xfrm>
            <a:off x="440963" y="2676323"/>
            <a:ext cx="11559723" cy="1955714"/>
          </a:xfrm>
          <a:prstGeom prst="rect">
            <a:avLst/>
          </a:prstGeom>
          <a:ln w="6350">
            <a:solidFill>
              <a:schemeClr val="tx1"/>
            </a:solidFill>
            <a:prstDash val="sysDot"/>
          </a:ln>
        </p:spPr>
        <p:txBody>
          <a:bodyPr wrap="square" tIns="72000" bIns="36000" anchor="ctr" anchorCtr="0">
            <a:spAutoFit/>
          </a:bodyPr>
          <a:lstStyle/>
          <a:p>
            <a:r>
              <a:rPr lang="en-US" altLang="ja-JP" sz="2000" dirty="0" smtClean="0"/>
              <a:t>【</a:t>
            </a:r>
            <a:r>
              <a:rPr lang="ja-JP" altLang="en-US" sz="2000" dirty="0" smtClean="0"/>
              <a:t>地域の行事や活動の例</a:t>
            </a:r>
            <a:r>
              <a:rPr lang="en-US" altLang="ja-JP" sz="2000" dirty="0" smtClean="0"/>
              <a:t>】</a:t>
            </a:r>
          </a:p>
          <a:p>
            <a:pPr marL="185738" indent="-185738"/>
            <a:r>
              <a:rPr lang="ja-JP" altLang="en-US" sz="2000" dirty="0" smtClean="0"/>
              <a:t>・登録者が住み慣れた地域で生活を継続するために、当該地域における課題を掘り起こし、地域住民や市町村等とともに解決する取組（行政や地域包括支援センターが開催する地域での会議への参加、町内会や自治会の活動への参加、認知症や介護に関する研修の実施等）</a:t>
            </a:r>
            <a:endParaRPr lang="en-US" altLang="ja-JP" sz="2000" dirty="0" smtClean="0"/>
          </a:p>
          <a:p>
            <a:pPr marL="185738" indent="-185738"/>
            <a:r>
              <a:rPr lang="ja-JP" altLang="en-US" sz="2000" dirty="0" smtClean="0"/>
              <a:t>・登録者が住み慣れた地域との絆を継続するための取組（登録者とな</a:t>
            </a:r>
            <a:r>
              <a:rPr lang="ja-JP" altLang="en-US" sz="2000" dirty="0"/>
              <a:t>じみ</a:t>
            </a:r>
            <a:r>
              <a:rPr lang="ja-JP" altLang="en-US" sz="2000" dirty="0" smtClean="0"/>
              <a:t>の関係がある地域住民や商店等との関わり、地域への行事への参加等）</a:t>
            </a:r>
            <a:endParaRPr lang="ja-JP" altLang="en-US" sz="2000" dirty="0"/>
          </a:p>
        </p:txBody>
      </p:sp>
    </p:spTree>
    <p:extLst>
      <p:ext uri="{BB962C8B-B14F-4D97-AF65-F5344CB8AC3E}">
        <p14:creationId xmlns:p14="http://schemas.microsoft.com/office/powerpoint/2010/main" val="1527521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324108" y="6533572"/>
            <a:ext cx="2743200" cy="365125"/>
          </a:xfrm>
        </p:spPr>
        <p:txBody>
          <a:bodyPr/>
          <a:lstStyle/>
          <a:p>
            <a:fld id="{D339279A-9CE5-4E47-B07B-F5EE1F1AD395}" type="slidenum">
              <a:rPr kumimoji="1" lang="ja-JP" altLang="en-US" smtClean="0"/>
              <a:t>8</a:t>
            </a:fld>
            <a:endParaRPr kumimoji="1" lang="ja-JP" altLang="en-US" dirty="0"/>
          </a:p>
        </p:txBody>
      </p:sp>
      <p:sp>
        <p:nvSpPr>
          <p:cNvPr id="6" name="コンテンツ プレースホルダー 2"/>
          <p:cNvSpPr txBox="1">
            <a:spLocks/>
          </p:cNvSpPr>
          <p:nvPr/>
        </p:nvSpPr>
        <p:spPr>
          <a:xfrm>
            <a:off x="1" y="-47297"/>
            <a:ext cx="12191999"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sz="2000" dirty="0" smtClean="0"/>
          </a:p>
          <a:p>
            <a:pPr marL="0" indent="0">
              <a:buNone/>
            </a:pPr>
            <a:endParaRPr lang="en-US" altLang="ja-JP" sz="2000" dirty="0" smtClean="0"/>
          </a:p>
          <a:p>
            <a:pPr marL="0" indent="0">
              <a:buNone/>
            </a:pPr>
            <a:endParaRPr lang="en-US" altLang="ja-JP" sz="500" dirty="0" smtClean="0"/>
          </a:p>
          <a:p>
            <a:pPr marL="354013" indent="0">
              <a:buNone/>
            </a:pPr>
            <a:r>
              <a:rPr lang="ja-JP" altLang="en-US" sz="2000" u="sng" dirty="0"/>
              <a:t>●</a:t>
            </a:r>
            <a:r>
              <a:rPr lang="ja-JP" altLang="en-US" sz="2000" u="sng" dirty="0" smtClean="0"/>
              <a:t> 令和６年度報酬改定に伴う料金変更について、利用者又は家族への説明及び同意を得ていなかった。</a:t>
            </a:r>
            <a:endParaRPr lang="en-US" altLang="ja-JP" sz="2000" u="sng" dirty="0" smtClean="0"/>
          </a:p>
          <a:p>
            <a:pPr marL="1524000" indent="0">
              <a:lnSpc>
                <a:spcPct val="100000"/>
              </a:lnSpc>
              <a:buNone/>
            </a:pPr>
            <a:r>
              <a:rPr lang="ja-JP" altLang="en-US" sz="2000" dirty="0" smtClean="0"/>
              <a:t>本来</a:t>
            </a:r>
            <a:r>
              <a:rPr lang="ja-JP" altLang="en-US" sz="2000" dirty="0"/>
              <a:t>、改定に伴う重要事項（料金等）の変更については、変更前に説明していただく</a:t>
            </a:r>
            <a:r>
              <a:rPr lang="ja-JP" altLang="en-US" sz="2000" dirty="0" smtClean="0"/>
              <a:t>こと</a:t>
            </a:r>
            <a:r>
              <a:rPr lang="ja-JP" altLang="en-US" sz="2000" dirty="0"/>
              <a:t>が</a:t>
            </a:r>
            <a:r>
              <a:rPr lang="ja-JP" altLang="en-US" sz="2000" dirty="0" smtClean="0"/>
              <a:t>望ましいが、</a:t>
            </a:r>
            <a:r>
              <a:rPr lang="en-US" altLang="ja-JP" sz="2000" dirty="0" smtClean="0"/>
              <a:t>4</a:t>
            </a:r>
            <a:r>
              <a:rPr lang="ja-JP" altLang="en-US" sz="2000" dirty="0" smtClean="0"/>
              <a:t>月</a:t>
            </a:r>
            <a:r>
              <a:rPr lang="ja-JP" altLang="en-US" sz="2000" dirty="0"/>
              <a:t>施行の見直し事項については、やむを得ない事情に</a:t>
            </a:r>
            <a:r>
              <a:rPr lang="ja-JP" altLang="en-US" sz="2000" dirty="0" smtClean="0"/>
              <a:t>より</a:t>
            </a:r>
            <a:r>
              <a:rPr lang="en-US" altLang="ja-JP" sz="2000" dirty="0" smtClean="0"/>
              <a:t>3</a:t>
            </a:r>
            <a:r>
              <a:rPr lang="ja-JP" altLang="en-US" sz="2000" dirty="0" smtClean="0"/>
              <a:t>月中</a:t>
            </a:r>
            <a:r>
              <a:rPr lang="ja-JP" altLang="en-US" sz="2000" dirty="0"/>
              <a:t>の</a:t>
            </a:r>
            <a:r>
              <a:rPr lang="ja-JP" altLang="en-US" sz="2000" dirty="0" smtClean="0"/>
              <a:t>説明</a:t>
            </a:r>
            <a:r>
              <a:rPr lang="ja-JP" altLang="en-US" sz="2000" dirty="0"/>
              <a:t>が難しい場合</a:t>
            </a:r>
            <a:r>
              <a:rPr lang="ja-JP" altLang="en-US" sz="2000" dirty="0" smtClean="0"/>
              <a:t>、</a:t>
            </a:r>
            <a:r>
              <a:rPr lang="en-US" altLang="ja-JP" sz="2000" dirty="0" smtClean="0"/>
              <a:t>4</a:t>
            </a:r>
            <a:r>
              <a:rPr lang="ja-JP" altLang="en-US" sz="2000" dirty="0" smtClean="0"/>
              <a:t>月</a:t>
            </a:r>
            <a:r>
              <a:rPr lang="en-US" altLang="ja-JP" sz="2000" dirty="0" smtClean="0"/>
              <a:t>1</a:t>
            </a:r>
            <a:r>
              <a:rPr lang="ja-JP" altLang="en-US" sz="2000" dirty="0" smtClean="0"/>
              <a:t>日</a:t>
            </a:r>
            <a:r>
              <a:rPr lang="ja-JP" altLang="en-US" sz="2000" dirty="0"/>
              <a:t>以降速やかに、利用者又はその家族に対して丁寧な説明を</a:t>
            </a:r>
            <a:r>
              <a:rPr lang="ja-JP" altLang="en-US" sz="2000" dirty="0" smtClean="0"/>
              <a:t>行い、同意</a:t>
            </a:r>
            <a:r>
              <a:rPr lang="ja-JP" altLang="en-US" sz="2000" dirty="0"/>
              <a:t>を得ることとしても差し支えない</a:t>
            </a:r>
            <a:r>
              <a:rPr lang="ja-JP" altLang="en-US" sz="2000" dirty="0" smtClean="0"/>
              <a:t>。</a:t>
            </a:r>
            <a:r>
              <a:rPr lang="en-US" altLang="ja-JP" sz="2000" dirty="0" smtClean="0"/>
              <a:t>6</a:t>
            </a:r>
            <a:r>
              <a:rPr lang="ja-JP" altLang="en-US" sz="2000" dirty="0" smtClean="0"/>
              <a:t>月</a:t>
            </a:r>
            <a:r>
              <a:rPr lang="ja-JP" altLang="en-US" sz="2000" dirty="0"/>
              <a:t>施行の見直し事項については</a:t>
            </a:r>
            <a:r>
              <a:rPr lang="ja-JP" altLang="en-US" sz="2000" dirty="0" smtClean="0"/>
              <a:t>、</a:t>
            </a:r>
            <a:r>
              <a:rPr lang="en-US" altLang="ja-JP" sz="2000" dirty="0" smtClean="0"/>
              <a:t>5</a:t>
            </a:r>
            <a:r>
              <a:rPr lang="ja-JP" altLang="en-US" sz="2000" dirty="0" smtClean="0"/>
              <a:t>月</a:t>
            </a:r>
            <a:r>
              <a:rPr lang="ja-JP" altLang="en-US" sz="2000" dirty="0"/>
              <a:t>末日</a:t>
            </a:r>
            <a:r>
              <a:rPr lang="ja-JP" altLang="en-US" sz="2000" dirty="0" smtClean="0"/>
              <a:t>までに</a:t>
            </a:r>
            <a:r>
              <a:rPr lang="ja-JP" altLang="en-US" sz="2000" dirty="0"/>
              <a:t>、利用者又はその家族に対して丁寧な説明を行い、同意を得る必要が</a:t>
            </a:r>
            <a:r>
              <a:rPr lang="ja-JP" altLang="en-US" sz="2000" dirty="0" smtClean="0"/>
              <a:t>ある。　　　　　　　　　　　　（令和</a:t>
            </a:r>
            <a:r>
              <a:rPr lang="en-US" altLang="ja-JP" sz="2000" dirty="0" smtClean="0"/>
              <a:t>6</a:t>
            </a:r>
            <a:r>
              <a:rPr lang="ja-JP" altLang="en-US" sz="2000" dirty="0" smtClean="0"/>
              <a:t>年度</a:t>
            </a:r>
            <a:r>
              <a:rPr lang="ja-JP" altLang="en-US" sz="2000" dirty="0"/>
              <a:t>介護報酬改定に</a:t>
            </a:r>
            <a:r>
              <a:rPr lang="ja-JP" altLang="en-US" sz="2000" dirty="0" smtClean="0"/>
              <a:t>関する</a:t>
            </a:r>
            <a:r>
              <a:rPr lang="en-US" altLang="ja-JP" sz="2000" dirty="0" smtClean="0"/>
              <a:t>Q&amp;A</a:t>
            </a:r>
            <a:r>
              <a:rPr lang="ja-JP" altLang="en-US" sz="2000" dirty="0" smtClean="0"/>
              <a:t>（</a:t>
            </a:r>
            <a:r>
              <a:rPr lang="en-US" altLang="ja-JP" sz="2000" dirty="0" smtClean="0"/>
              <a:t>vol.1</a:t>
            </a:r>
            <a:r>
              <a:rPr lang="ja-JP" altLang="en-US" sz="2000" dirty="0" smtClean="0"/>
              <a:t>）問</a:t>
            </a:r>
            <a:r>
              <a:rPr lang="en-US" altLang="ja-JP" sz="2000" dirty="0" smtClean="0"/>
              <a:t>188</a:t>
            </a:r>
            <a:r>
              <a:rPr lang="ja-JP" altLang="en-US" sz="2000" dirty="0" smtClean="0"/>
              <a:t>）</a:t>
            </a:r>
            <a:endParaRPr lang="en-US" altLang="ja-JP" sz="2000" dirty="0" smtClean="0"/>
          </a:p>
          <a:p>
            <a:pPr marL="633413" indent="-263525">
              <a:lnSpc>
                <a:spcPct val="100000"/>
              </a:lnSpc>
              <a:buNone/>
            </a:pPr>
            <a:r>
              <a:rPr lang="ja-JP" altLang="en-US" sz="2000" u="sng" dirty="0"/>
              <a:t>●</a:t>
            </a:r>
            <a:r>
              <a:rPr lang="ja-JP" altLang="en-US" sz="2000" u="sng" dirty="0" smtClean="0"/>
              <a:t> 重要事項説明書等、書面により同意を得る書類への署名について、利用者本人に代わって本人氏名が署名されているが、代筆者の氏名等が記入されていなかった。</a:t>
            </a:r>
            <a:endParaRPr lang="en-US" altLang="ja-JP" sz="2000" u="sng" dirty="0" smtClean="0"/>
          </a:p>
          <a:p>
            <a:pPr marL="1524000" indent="0">
              <a:buNone/>
            </a:pPr>
            <a:r>
              <a:rPr lang="ja-JP" altLang="en-US" sz="2000" dirty="0" smtClean="0"/>
              <a:t>利用者本人</a:t>
            </a:r>
            <a:r>
              <a:rPr lang="ja-JP" altLang="en-US" sz="2000" dirty="0"/>
              <a:t>が署名</a:t>
            </a:r>
            <a:r>
              <a:rPr lang="ja-JP" altLang="en-US" sz="2000" dirty="0" smtClean="0"/>
              <a:t>できない事情があって代筆する場合は、署名代行欄（代筆者の氏名及び続柄等）を設けて記入するようにしてください。</a:t>
            </a:r>
            <a:endParaRPr lang="en-US" altLang="ja-JP" sz="2000" dirty="0" smtClean="0"/>
          </a:p>
          <a:p>
            <a:pPr marL="1524000" indent="0">
              <a:buNone/>
            </a:pPr>
            <a:endParaRPr lang="en-US" altLang="ja-JP" sz="500" dirty="0" smtClean="0"/>
          </a:p>
          <a:p>
            <a:pPr marL="1524000" indent="0">
              <a:buNone/>
            </a:pPr>
            <a:endParaRPr lang="en-US" altLang="ja-JP" sz="2000" dirty="0" smtClean="0"/>
          </a:p>
          <a:p>
            <a:pPr marL="354013" indent="0">
              <a:buNone/>
            </a:pPr>
            <a:endParaRPr lang="en-US" altLang="ja-JP" sz="300" u="sng" dirty="0" smtClean="0"/>
          </a:p>
          <a:p>
            <a:pPr marL="354013" indent="0">
              <a:buNone/>
            </a:pPr>
            <a:r>
              <a:rPr lang="ja-JP" altLang="en-US" sz="2000" u="sng" dirty="0"/>
              <a:t>●</a:t>
            </a:r>
            <a:r>
              <a:rPr lang="ja-JP" altLang="en-US" sz="2000" u="sng" dirty="0" smtClean="0"/>
              <a:t> 居宅サービス計画に位置付けた個別サービスに係る計画が提出されていなかった。</a:t>
            </a:r>
            <a:endParaRPr lang="en-US" altLang="ja-JP" sz="2000" u="sng" dirty="0"/>
          </a:p>
          <a:p>
            <a:pPr marL="1524000" indent="0">
              <a:buNone/>
            </a:pPr>
            <a:r>
              <a:rPr lang="ja-JP" altLang="en-US" sz="2000" dirty="0" smtClean="0"/>
              <a:t>居宅サービス計画と個別サービス計画の連動性を高め、意識の共有を図ることが重要です。このため、居宅サービス計画を交付したときは、担当している計画の提出を求めるものとされています。　　　　　　　　　　　　　　　　　　　　　　　　　　　　　　　　　　</a:t>
            </a:r>
            <a:endParaRPr lang="en-US" altLang="ja-JP" sz="2000" dirty="0" smtClean="0"/>
          </a:p>
        </p:txBody>
      </p:sp>
      <p:sp>
        <p:nvSpPr>
          <p:cNvPr id="16" name="右矢印 15"/>
          <p:cNvSpPr/>
          <p:nvPr/>
        </p:nvSpPr>
        <p:spPr>
          <a:xfrm>
            <a:off x="884901" y="1395961"/>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884901" y="4062724"/>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六角形 1"/>
          <p:cNvSpPr/>
          <p:nvPr/>
        </p:nvSpPr>
        <p:spPr>
          <a:xfrm>
            <a:off x="3824299" y="0"/>
            <a:ext cx="3775588" cy="457098"/>
          </a:xfrm>
          <a:prstGeom prst="hexag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主な指摘</a:t>
            </a:r>
            <a:r>
              <a:rPr lang="ja-JP" altLang="en-US" sz="2400" dirty="0" smtClean="0">
                <a:solidFill>
                  <a:schemeClr val="tx1"/>
                </a:solidFill>
              </a:rPr>
              <a:t>事項</a:t>
            </a:r>
            <a:endParaRPr lang="ja-JP" altLang="en-US" sz="2400" dirty="0">
              <a:solidFill>
                <a:schemeClr val="tx1"/>
              </a:solidFill>
            </a:endParaRPr>
          </a:p>
        </p:txBody>
      </p:sp>
      <p:sp>
        <p:nvSpPr>
          <p:cNvPr id="13" name="右矢印 12"/>
          <p:cNvSpPr/>
          <p:nvPr/>
        </p:nvSpPr>
        <p:spPr>
          <a:xfrm>
            <a:off x="884901" y="5966117"/>
            <a:ext cx="503113"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18654" y="678712"/>
            <a:ext cx="11748654" cy="4084103"/>
          </a:xfrm>
          <a:prstGeom prst="roundRect">
            <a:avLst>
              <a:gd name="adj" fmla="val 1260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193961" y="525792"/>
            <a:ext cx="3782294"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solidFill>
                  <a:schemeClr val="tx1"/>
                </a:solidFill>
              </a:rPr>
              <a:t> </a:t>
            </a:r>
            <a:r>
              <a:rPr lang="ja-JP" altLang="en-US" sz="2000" dirty="0" smtClean="0">
                <a:solidFill>
                  <a:schemeClr val="tx1"/>
                </a:solidFill>
              </a:rPr>
              <a:t>内容</a:t>
            </a:r>
            <a:r>
              <a:rPr lang="ja-JP" altLang="en-US" sz="2000" dirty="0">
                <a:solidFill>
                  <a:schemeClr val="tx1"/>
                </a:solidFill>
              </a:rPr>
              <a:t>及び手続の説明及び同意</a:t>
            </a:r>
            <a:endParaRPr kumimoji="1" lang="ja-JP" altLang="en-US" sz="2000" dirty="0">
              <a:solidFill>
                <a:schemeClr val="tx1"/>
              </a:solidFill>
            </a:endParaRPr>
          </a:p>
        </p:txBody>
      </p:sp>
      <p:sp>
        <p:nvSpPr>
          <p:cNvPr id="12" name="角丸四角形 11"/>
          <p:cNvSpPr/>
          <p:nvPr/>
        </p:nvSpPr>
        <p:spPr>
          <a:xfrm>
            <a:off x="318653" y="5334526"/>
            <a:ext cx="11748655" cy="20287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93961" y="5018600"/>
            <a:ext cx="4959930"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具体的取扱い方針</a:t>
            </a:r>
            <a:endParaRPr kumimoji="1" lang="ja-JP" altLang="en-US" sz="2000" dirty="0">
              <a:solidFill>
                <a:schemeClr val="tx1"/>
              </a:solidFill>
            </a:endParaRPr>
          </a:p>
        </p:txBody>
      </p:sp>
      <p:pic>
        <p:nvPicPr>
          <p:cNvPr id="14" name="オーディオ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2931038"/>
      </p:ext>
    </p:extLst>
  </p:cSld>
  <p:clrMapOvr>
    <a:masterClrMapping/>
  </p:clrMapOvr>
  <mc:AlternateContent xmlns:mc="http://schemas.openxmlformats.org/markup-compatibility/2006" xmlns:p14="http://schemas.microsoft.com/office/powerpoint/2010/main">
    <mc:Choice Requires="p14">
      <p:transition spd="slow" p14:dur="2000" advTm="58728"/>
    </mc:Choice>
    <mc:Fallback xmlns="">
      <p:transition spd="slow" advTm="58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80</a:t>
            </a:fld>
            <a:endParaRPr kumimoji="1" lang="ja-JP" altLang="en-US"/>
          </a:p>
        </p:txBody>
      </p:sp>
      <p:sp>
        <p:nvSpPr>
          <p:cNvPr id="4" name="正方形/長方形 3"/>
          <p:cNvSpPr/>
          <p:nvPr/>
        </p:nvSpPr>
        <p:spPr>
          <a:xfrm>
            <a:off x="0" y="0"/>
            <a:ext cx="12192000" cy="2985433"/>
          </a:xfrm>
          <a:prstGeom prst="rect">
            <a:avLst/>
          </a:prstGeom>
        </p:spPr>
        <p:txBody>
          <a:bodyPr wrap="square">
            <a:spAutoFit/>
          </a:bodyPr>
          <a:lstStyle/>
          <a:p>
            <a:pPr marL="442913" lvl="0" indent="-185738"/>
            <a:r>
              <a:rPr lang="ja-JP" altLang="en-US" sz="2000" dirty="0" smtClean="0">
                <a:solidFill>
                  <a:prstClr val="black"/>
                </a:solidFill>
              </a:rPr>
              <a:t>⑤ 次のいずれかに適合する。</a:t>
            </a:r>
            <a:endParaRPr lang="en-US" altLang="ja-JP" sz="2000" dirty="0" smtClean="0">
              <a:solidFill>
                <a:prstClr val="black"/>
              </a:solidFill>
            </a:endParaRPr>
          </a:p>
          <a:p>
            <a:pPr marL="628650" lvl="0" indent="-271463"/>
            <a:r>
              <a:rPr lang="en-US" altLang="ja-JP" sz="2000" dirty="0" smtClean="0">
                <a:solidFill>
                  <a:prstClr val="black"/>
                </a:solidFill>
              </a:rPr>
              <a:t>ⅰ</a:t>
            </a:r>
            <a:r>
              <a:rPr lang="en-US" altLang="ja-JP" sz="2000" dirty="0">
                <a:solidFill>
                  <a:prstClr val="black"/>
                </a:solidFill>
              </a:rPr>
              <a:t>)</a:t>
            </a:r>
            <a:r>
              <a:rPr lang="ja-JP" altLang="en-US" sz="2000" dirty="0">
                <a:solidFill>
                  <a:prstClr val="black"/>
                </a:solidFill>
              </a:rPr>
              <a:t>地域住民等との連携により、地域資源を効果的に活用し、利用者の状態に応じた支援を行っている。</a:t>
            </a:r>
          </a:p>
          <a:p>
            <a:pPr marL="628650" lvl="0" indent="-271463"/>
            <a:r>
              <a:rPr lang="en-US" altLang="ja-JP" sz="2000" dirty="0">
                <a:solidFill>
                  <a:prstClr val="black"/>
                </a:solidFill>
              </a:rPr>
              <a:t>ⅱ)</a:t>
            </a:r>
            <a:r>
              <a:rPr lang="ja-JP" altLang="en-US" sz="2000" dirty="0">
                <a:solidFill>
                  <a:prstClr val="black"/>
                </a:solidFill>
              </a:rPr>
              <a:t>障害福祉サービス事業所、児童福祉施設等と協働し、地域において世代間の交流の場の拠点となっている。</a:t>
            </a:r>
          </a:p>
          <a:p>
            <a:pPr marL="628650" lvl="0" indent="-271463"/>
            <a:r>
              <a:rPr lang="en-US" altLang="ja-JP" sz="2000" dirty="0">
                <a:solidFill>
                  <a:prstClr val="black"/>
                </a:solidFill>
              </a:rPr>
              <a:t>ⅲ)</a:t>
            </a:r>
            <a:r>
              <a:rPr lang="ja-JP" altLang="en-US" sz="2000" dirty="0">
                <a:solidFill>
                  <a:prstClr val="black"/>
                </a:solidFill>
              </a:rPr>
              <a:t>地域住民等、他事業所等と共同で、認知症や介護に関する事例検討会、研修会等を定期的に実施している。</a:t>
            </a:r>
          </a:p>
          <a:p>
            <a:pPr marL="628650" lvl="0" indent="-271463"/>
            <a:r>
              <a:rPr lang="en-US" altLang="ja-JP" sz="2000" dirty="0">
                <a:solidFill>
                  <a:prstClr val="black"/>
                </a:solidFill>
              </a:rPr>
              <a:t>ⅳ)</a:t>
            </a:r>
            <a:r>
              <a:rPr lang="ja-JP" altLang="en-US" sz="2000" dirty="0">
                <a:solidFill>
                  <a:prstClr val="black"/>
                </a:solidFill>
              </a:rPr>
              <a:t>市町村が実施する通いの場や在宅医療・介護連携推進事業等の地域支援事業等に参加している。</a:t>
            </a:r>
          </a:p>
          <a:p>
            <a:pPr lvl="0"/>
            <a:endParaRPr lang="en-US" altLang="ja-JP" sz="800" dirty="0">
              <a:solidFill>
                <a:prstClr val="black"/>
              </a:solidFill>
            </a:endParaRPr>
          </a:p>
          <a:p>
            <a:pPr lvl="0"/>
            <a:r>
              <a:rPr lang="en-US" altLang="ja-JP" sz="2000" dirty="0">
                <a:solidFill>
                  <a:prstClr val="black"/>
                </a:solidFill>
              </a:rPr>
              <a:t>【</a:t>
            </a:r>
            <a:r>
              <a:rPr lang="ja-JP" altLang="en-US" sz="2000" dirty="0">
                <a:solidFill>
                  <a:prstClr val="black"/>
                </a:solidFill>
              </a:rPr>
              <a:t>総合マネジメント体制強化加算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800</a:t>
            </a:r>
            <a:r>
              <a:rPr lang="ja-JP" altLang="en-US" sz="2000" dirty="0">
                <a:solidFill>
                  <a:prstClr val="black"/>
                </a:solidFill>
              </a:rPr>
              <a:t>単位／月</a:t>
            </a:r>
            <a:endParaRPr lang="en-US" altLang="ja-JP" sz="2000" dirty="0">
              <a:solidFill>
                <a:prstClr val="black"/>
              </a:solidFill>
            </a:endParaRPr>
          </a:p>
          <a:p>
            <a:pPr marL="357188" lvl="0" indent="-171450"/>
            <a:r>
              <a:rPr lang="ja-JP" altLang="en-US" sz="2000" dirty="0">
                <a:solidFill>
                  <a:prstClr val="black"/>
                </a:solidFill>
              </a:rPr>
              <a:t>加算</a:t>
            </a:r>
            <a:r>
              <a:rPr lang="en-US" altLang="ja-JP" sz="2000" dirty="0">
                <a:solidFill>
                  <a:prstClr val="black"/>
                </a:solidFill>
              </a:rPr>
              <a:t>(Ⅰ)</a:t>
            </a:r>
            <a:r>
              <a:rPr lang="ja-JP" altLang="en-US" sz="2000" dirty="0">
                <a:solidFill>
                  <a:prstClr val="black"/>
                </a:solidFill>
              </a:rPr>
              <a:t>の①及び②に適合すること。</a:t>
            </a:r>
          </a:p>
        </p:txBody>
      </p:sp>
      <p:sp>
        <p:nvSpPr>
          <p:cNvPr id="5" name="正方形/長方形 4"/>
          <p:cNvSpPr/>
          <p:nvPr/>
        </p:nvSpPr>
        <p:spPr>
          <a:xfrm>
            <a:off x="0" y="3630423"/>
            <a:ext cx="12192000" cy="3031599"/>
          </a:xfrm>
          <a:prstGeom prst="rect">
            <a:avLst/>
          </a:prstGeom>
        </p:spPr>
        <p:txBody>
          <a:bodyPr wrap="square">
            <a:spAutoFit/>
          </a:bodyPr>
          <a:lstStyle/>
          <a:p>
            <a:r>
              <a:rPr lang="ja-JP" altLang="en-US" sz="2000" b="1" dirty="0" smtClean="0"/>
              <a:t>（９）生活機能向上連携加算</a:t>
            </a:r>
            <a:endParaRPr lang="en-US" altLang="ja-JP" sz="2000" b="1" dirty="0" smtClean="0"/>
          </a:p>
          <a:p>
            <a:endParaRPr lang="en-US" altLang="ja-JP" sz="800" b="1" dirty="0" smtClean="0"/>
          </a:p>
          <a:p>
            <a:r>
              <a:rPr lang="en-US" altLang="ja-JP" sz="2000" dirty="0" smtClean="0"/>
              <a:t>【</a:t>
            </a:r>
            <a:r>
              <a:rPr lang="ja-JP" altLang="en-US" sz="2000" dirty="0" smtClean="0"/>
              <a:t>生活機能向上連携加算</a:t>
            </a:r>
            <a:r>
              <a:rPr lang="en-US" altLang="ja-JP" sz="2000" dirty="0" smtClean="0"/>
              <a:t>(Ⅰ)】</a:t>
            </a:r>
            <a:r>
              <a:rPr lang="ja-JP" altLang="en-US" sz="2000" dirty="0" smtClean="0"/>
              <a:t>　</a:t>
            </a:r>
            <a:r>
              <a:rPr lang="en-US" altLang="ja-JP" sz="2000" dirty="0" smtClean="0"/>
              <a:t>100</a:t>
            </a:r>
            <a:r>
              <a:rPr lang="ja-JP" altLang="en-US" sz="2000" dirty="0" smtClean="0"/>
              <a:t>単位／月</a:t>
            </a:r>
            <a:endParaRPr lang="en-US" altLang="ja-JP" sz="2000" dirty="0" smtClean="0"/>
          </a:p>
          <a:p>
            <a:pPr marL="271463" indent="171450"/>
            <a:r>
              <a:rPr lang="ja-JP" altLang="en-US" sz="2000" dirty="0"/>
              <a:t>介護支援専門員</a:t>
            </a:r>
            <a:r>
              <a:rPr lang="ja-JP" altLang="en-US" sz="2000" dirty="0" smtClean="0"/>
              <a:t>が、</a:t>
            </a:r>
            <a:r>
              <a:rPr lang="ja-JP" altLang="en-US" sz="2000" dirty="0"/>
              <a:t>指定訪問リハビリテーション事業所、指定通所</a:t>
            </a:r>
            <a:r>
              <a:rPr lang="ja-JP" altLang="en-US" sz="2000" dirty="0" smtClean="0"/>
              <a:t>リハビリテーション事業所</a:t>
            </a:r>
            <a:r>
              <a:rPr lang="ja-JP" altLang="en-US" sz="2000" dirty="0"/>
              <a:t>又はリハビリテーションを実施している医療提供施設（病院にあっては、許可病床数が</a:t>
            </a:r>
            <a:r>
              <a:rPr lang="en-US" altLang="ja-JP" sz="2000" dirty="0"/>
              <a:t>200</a:t>
            </a:r>
            <a:r>
              <a:rPr lang="ja-JP" altLang="en-US" sz="2000" dirty="0"/>
              <a:t>床未満のもの又は当該病院を中心とした半径</a:t>
            </a:r>
            <a:r>
              <a:rPr lang="en-US" altLang="ja-JP" sz="2000" dirty="0"/>
              <a:t>4km</a:t>
            </a:r>
            <a:r>
              <a:rPr lang="ja-JP" altLang="en-US" sz="2000" dirty="0"/>
              <a:t>以内に診療所が存在しないものに限る。以下同じ）の医師、理学療法士、作業療法士又は言語聴覚士（以下「理学療法士等」）の医師、</a:t>
            </a:r>
            <a:r>
              <a:rPr lang="ja-JP" altLang="en-US" sz="2000" dirty="0" smtClean="0"/>
              <a:t>理学</a:t>
            </a:r>
            <a:r>
              <a:rPr lang="ja-JP" altLang="en-US" sz="2000" dirty="0"/>
              <a:t>療法士、作業療法士又は言語</a:t>
            </a:r>
            <a:r>
              <a:rPr lang="ja-JP" altLang="en-US" sz="2000" dirty="0" smtClean="0"/>
              <a:t>聴覚士（</a:t>
            </a:r>
            <a:r>
              <a:rPr lang="ja-JP" altLang="en-US" sz="2000" dirty="0"/>
              <a:t>以下「理学療法士等</a:t>
            </a:r>
            <a:r>
              <a:rPr lang="ja-JP" altLang="en-US" sz="2000" dirty="0" smtClean="0"/>
              <a:t>」</a:t>
            </a:r>
            <a:r>
              <a:rPr lang="ja-JP" altLang="en-US" sz="2000" dirty="0"/>
              <a:t>）</a:t>
            </a:r>
            <a:r>
              <a:rPr lang="ja-JP" altLang="en-US" sz="2000" dirty="0" smtClean="0"/>
              <a:t>の</a:t>
            </a:r>
            <a:r>
              <a:rPr lang="ja-JP" altLang="en-US" sz="2000" dirty="0"/>
              <a:t>助言に</a:t>
            </a:r>
            <a:r>
              <a:rPr lang="ja-JP" altLang="en-US" sz="2000" dirty="0" smtClean="0"/>
              <a:t>基づき </a:t>
            </a:r>
            <a:r>
              <a:rPr lang="ja-JP" altLang="en-US" sz="2000" dirty="0"/>
              <a:t>、</a:t>
            </a:r>
            <a:r>
              <a:rPr lang="ja-JP" altLang="en-US" sz="2000" dirty="0" smtClean="0"/>
              <a:t>生活機能</a:t>
            </a:r>
            <a:r>
              <a:rPr lang="ja-JP" altLang="en-US" sz="2000" dirty="0"/>
              <a:t>の向上を目的とした 小規模多機能型居宅</a:t>
            </a:r>
            <a:r>
              <a:rPr lang="ja-JP" altLang="en-US" sz="2000" dirty="0" smtClean="0"/>
              <a:t>介護計画</a:t>
            </a:r>
            <a:r>
              <a:rPr lang="ja-JP" altLang="en-US" sz="2000" dirty="0"/>
              <a:t>（以下「計画」）</a:t>
            </a:r>
            <a:r>
              <a:rPr lang="ja-JP" altLang="en-US" sz="2000" dirty="0" smtClean="0"/>
              <a:t>を</a:t>
            </a:r>
            <a:r>
              <a:rPr lang="ja-JP" altLang="en-US" sz="2000" dirty="0"/>
              <a:t>作成し、</a:t>
            </a:r>
            <a:r>
              <a:rPr lang="ja-JP" altLang="en-US" sz="2000" dirty="0" smtClean="0"/>
              <a:t>当該計画に</a:t>
            </a:r>
            <a:r>
              <a:rPr lang="ja-JP" altLang="en-US" sz="2000" dirty="0"/>
              <a:t>基づくサービスの提供を行ったときは、 初回の</a:t>
            </a:r>
            <a:r>
              <a:rPr lang="ja-JP" altLang="en-US" sz="2000" dirty="0" smtClean="0"/>
              <a:t>サービス</a:t>
            </a:r>
            <a:r>
              <a:rPr lang="ja-JP" altLang="en-US" sz="2000" dirty="0"/>
              <a:t>の提供が行われた日の属する</a:t>
            </a:r>
            <a:r>
              <a:rPr lang="ja-JP" altLang="en-US" sz="2000" dirty="0" smtClean="0"/>
              <a:t>月に、所定</a:t>
            </a:r>
            <a:r>
              <a:rPr lang="ja-JP" altLang="en-US" sz="2000" dirty="0"/>
              <a:t>単位数を加算する。</a:t>
            </a:r>
          </a:p>
          <a:p>
            <a:endParaRPr lang="en-US" altLang="ja-JP" sz="300" dirty="0" smtClean="0"/>
          </a:p>
        </p:txBody>
      </p:sp>
    </p:spTree>
    <p:extLst>
      <p:ext uri="{BB962C8B-B14F-4D97-AF65-F5344CB8AC3E}">
        <p14:creationId xmlns:p14="http://schemas.microsoft.com/office/powerpoint/2010/main" val="15262417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1D9830F-53EB-46B6-9EC0-C4C68F82A889}" type="slidenum">
              <a:rPr kumimoji="1" lang="ja-JP" altLang="en-US" smtClean="0"/>
              <a:t>81</a:t>
            </a:fld>
            <a:endParaRPr kumimoji="1" lang="ja-JP" altLang="en-US"/>
          </a:p>
        </p:txBody>
      </p:sp>
      <p:sp>
        <p:nvSpPr>
          <p:cNvPr id="7" name="正方形/長方形 6"/>
          <p:cNvSpPr/>
          <p:nvPr/>
        </p:nvSpPr>
        <p:spPr>
          <a:xfrm>
            <a:off x="211825" y="183279"/>
            <a:ext cx="11768350" cy="4047262"/>
          </a:xfrm>
          <a:prstGeom prst="rect">
            <a:avLst/>
          </a:prstGeom>
          <a:ln w="6350">
            <a:solidFill>
              <a:schemeClr val="tx1"/>
            </a:solidFill>
            <a:prstDash val="sysDot"/>
          </a:ln>
        </p:spPr>
        <p:txBody>
          <a:bodyPr wrap="square" bIns="0" anchor="ctr" anchorCtr="0">
            <a:spAutoFit/>
          </a:bodyPr>
          <a:lstStyle/>
          <a:p>
            <a:pPr marL="179388" lvl="0" indent="-179388"/>
            <a:r>
              <a:rPr lang="ja-JP" altLang="en-US" sz="2000" dirty="0" smtClean="0">
                <a:solidFill>
                  <a:prstClr val="black"/>
                </a:solidFill>
              </a:rPr>
              <a:t>① 計画</a:t>
            </a:r>
            <a:r>
              <a:rPr lang="ja-JP" altLang="en-US" sz="2000" dirty="0">
                <a:solidFill>
                  <a:prstClr val="black"/>
                </a:solidFill>
              </a:rPr>
              <a:t>の作成に当たっては</a:t>
            </a:r>
            <a:r>
              <a:rPr lang="ja-JP" altLang="en-US" sz="2000" dirty="0" smtClean="0">
                <a:solidFill>
                  <a:prstClr val="black"/>
                </a:solidFill>
              </a:rPr>
              <a:t>、理学療法士等は</a:t>
            </a:r>
            <a:r>
              <a:rPr lang="ja-JP" altLang="en-US" sz="2000" dirty="0">
                <a:solidFill>
                  <a:prstClr val="black"/>
                </a:solidFill>
              </a:rPr>
              <a:t>、当該利用者</a:t>
            </a:r>
            <a:r>
              <a:rPr lang="ja-JP" altLang="en-US" sz="2000" dirty="0" smtClean="0">
                <a:solidFill>
                  <a:prstClr val="black"/>
                </a:solidFill>
              </a:rPr>
              <a:t>の</a:t>
            </a:r>
            <a:r>
              <a:rPr lang="en-US" altLang="ja-JP" sz="2000" dirty="0" smtClean="0">
                <a:solidFill>
                  <a:prstClr val="black"/>
                </a:solidFill>
              </a:rPr>
              <a:t>ADL</a:t>
            </a:r>
            <a:r>
              <a:rPr lang="ja-JP" altLang="en-US" sz="2000" dirty="0" smtClean="0">
                <a:solidFill>
                  <a:prstClr val="black"/>
                </a:solidFill>
              </a:rPr>
              <a:t>及び</a:t>
            </a:r>
            <a:r>
              <a:rPr lang="en-US" altLang="ja-JP" sz="2000" dirty="0" smtClean="0">
                <a:solidFill>
                  <a:prstClr val="black"/>
                </a:solidFill>
              </a:rPr>
              <a:t>IADL</a:t>
            </a:r>
            <a:r>
              <a:rPr lang="ja-JP" altLang="en-US" sz="2000" dirty="0" smtClean="0">
                <a:solidFill>
                  <a:prstClr val="black"/>
                </a:solidFill>
              </a:rPr>
              <a:t>に</a:t>
            </a:r>
            <a:r>
              <a:rPr lang="ja-JP" altLang="en-US" sz="2000" dirty="0">
                <a:solidFill>
                  <a:prstClr val="black"/>
                </a:solidFill>
              </a:rPr>
              <a:t>関する</a:t>
            </a:r>
            <a:r>
              <a:rPr lang="ja-JP" altLang="en-US" sz="2000" dirty="0" smtClean="0">
                <a:solidFill>
                  <a:prstClr val="black"/>
                </a:solidFill>
              </a:rPr>
              <a:t>状況に</a:t>
            </a:r>
            <a:r>
              <a:rPr lang="ja-JP" altLang="en-US" sz="2000" dirty="0">
                <a:solidFill>
                  <a:prstClr val="black"/>
                </a:solidFill>
              </a:rPr>
              <a:t>ついて、指定訪問リハビリテーション事業所、指定通所リハビリテーション</a:t>
            </a:r>
            <a:r>
              <a:rPr lang="ja-JP" altLang="en-US" sz="2000" dirty="0" smtClean="0">
                <a:solidFill>
                  <a:prstClr val="black"/>
                </a:solidFill>
              </a:rPr>
              <a:t>事業所</a:t>
            </a:r>
            <a:r>
              <a:rPr lang="ja-JP" altLang="en-US" sz="2000" dirty="0">
                <a:solidFill>
                  <a:prstClr val="black"/>
                </a:solidFill>
              </a:rPr>
              <a:t>又はリハビリテーションを実施している医療提供施設</a:t>
            </a:r>
            <a:r>
              <a:rPr lang="ja-JP" altLang="en-US" sz="2000" dirty="0" smtClean="0">
                <a:solidFill>
                  <a:prstClr val="black"/>
                </a:solidFill>
              </a:rPr>
              <a:t>の場</a:t>
            </a:r>
            <a:r>
              <a:rPr lang="ja-JP" altLang="en-US" sz="2000" dirty="0">
                <a:solidFill>
                  <a:prstClr val="black"/>
                </a:solidFill>
              </a:rPr>
              <a:t>において</a:t>
            </a:r>
            <a:r>
              <a:rPr lang="ja-JP" altLang="en-US" sz="2000" dirty="0" smtClean="0">
                <a:solidFill>
                  <a:prstClr val="black"/>
                </a:solidFill>
              </a:rPr>
              <a:t>把握し、又</a:t>
            </a:r>
            <a:r>
              <a:rPr lang="ja-JP" altLang="en-US" sz="2000" dirty="0">
                <a:solidFill>
                  <a:prstClr val="black"/>
                </a:solidFill>
              </a:rPr>
              <a:t>は小規模多機能型居宅介護</a:t>
            </a:r>
            <a:r>
              <a:rPr lang="ja-JP" altLang="en-US" sz="2000" dirty="0" smtClean="0">
                <a:solidFill>
                  <a:prstClr val="black"/>
                </a:solidFill>
              </a:rPr>
              <a:t>事業所の</a:t>
            </a:r>
            <a:r>
              <a:rPr lang="ja-JP" altLang="en-US" sz="2000" dirty="0">
                <a:solidFill>
                  <a:prstClr val="black"/>
                </a:solidFill>
              </a:rPr>
              <a:t>計画作成責任者と連携</a:t>
            </a:r>
            <a:r>
              <a:rPr lang="ja-JP" altLang="en-US" sz="2000" dirty="0" smtClean="0">
                <a:solidFill>
                  <a:prstClr val="black"/>
                </a:solidFill>
              </a:rPr>
              <a:t>して</a:t>
            </a:r>
            <a:r>
              <a:rPr lang="en-US" altLang="ja-JP" sz="2000" dirty="0" smtClean="0">
                <a:solidFill>
                  <a:prstClr val="black"/>
                </a:solidFill>
              </a:rPr>
              <a:t>ICT</a:t>
            </a:r>
            <a:r>
              <a:rPr lang="ja-JP" altLang="en-US" sz="2000" dirty="0" smtClean="0">
                <a:solidFill>
                  <a:prstClr val="black"/>
                </a:solidFill>
              </a:rPr>
              <a:t>を</a:t>
            </a:r>
            <a:r>
              <a:rPr lang="ja-JP" altLang="en-US" sz="2000" dirty="0">
                <a:solidFill>
                  <a:prstClr val="black"/>
                </a:solidFill>
              </a:rPr>
              <a:t>活用した動画やテレビ</a:t>
            </a:r>
            <a:r>
              <a:rPr lang="ja-JP" altLang="en-US" sz="2000" dirty="0" smtClean="0">
                <a:solidFill>
                  <a:prstClr val="black"/>
                </a:solidFill>
              </a:rPr>
              <a:t>電話装置</a:t>
            </a:r>
            <a:r>
              <a:rPr lang="ja-JP" altLang="en-US" sz="2000" dirty="0">
                <a:solidFill>
                  <a:prstClr val="black"/>
                </a:solidFill>
              </a:rPr>
              <a:t>等</a:t>
            </a:r>
            <a:r>
              <a:rPr lang="ja-JP" altLang="en-US" sz="2000" dirty="0" smtClean="0">
                <a:solidFill>
                  <a:prstClr val="black"/>
                </a:solidFill>
              </a:rPr>
              <a:t>を用いて</a:t>
            </a:r>
            <a:r>
              <a:rPr lang="ja-JP" altLang="en-US" sz="2000" dirty="0">
                <a:solidFill>
                  <a:prstClr val="black"/>
                </a:solidFill>
              </a:rPr>
              <a:t>把握した上</a:t>
            </a:r>
            <a:r>
              <a:rPr lang="ja-JP" altLang="en-US" sz="2000" dirty="0" smtClean="0">
                <a:solidFill>
                  <a:prstClr val="black"/>
                </a:solidFill>
              </a:rPr>
              <a:t>で、当該</a:t>
            </a:r>
            <a:r>
              <a:rPr lang="ja-JP" altLang="en-US" sz="2000" dirty="0">
                <a:solidFill>
                  <a:prstClr val="black"/>
                </a:solidFill>
              </a:rPr>
              <a:t>事業所の計画</a:t>
            </a:r>
            <a:r>
              <a:rPr lang="ja-JP" altLang="en-US" sz="2000" dirty="0" smtClean="0">
                <a:solidFill>
                  <a:prstClr val="black"/>
                </a:solidFill>
              </a:rPr>
              <a:t>作成</a:t>
            </a:r>
            <a:r>
              <a:rPr lang="ja-JP" altLang="en-US" sz="2000" dirty="0">
                <a:solidFill>
                  <a:prstClr val="black"/>
                </a:solidFill>
              </a:rPr>
              <a:t>責任者に助言を</a:t>
            </a:r>
            <a:r>
              <a:rPr lang="ja-JP" altLang="en-US" sz="2000" dirty="0" smtClean="0">
                <a:solidFill>
                  <a:prstClr val="black"/>
                </a:solidFill>
              </a:rPr>
              <a:t>行うこと。</a:t>
            </a:r>
            <a:endParaRPr lang="en-US" altLang="ja-JP" sz="2000" dirty="0" smtClean="0">
              <a:solidFill>
                <a:prstClr val="black"/>
              </a:solidFill>
            </a:endParaRPr>
          </a:p>
          <a:p>
            <a:pPr marL="179388" lvl="0" indent="-179388"/>
            <a:r>
              <a:rPr lang="ja-JP" altLang="en-US" sz="2000" dirty="0" smtClean="0">
                <a:solidFill>
                  <a:prstClr val="black"/>
                </a:solidFill>
              </a:rPr>
              <a:t>② 事業所の計画</a:t>
            </a:r>
            <a:r>
              <a:rPr lang="ja-JP" altLang="en-US" sz="2000" dirty="0">
                <a:solidFill>
                  <a:prstClr val="black"/>
                </a:solidFill>
              </a:rPr>
              <a:t>作成責任者は</a:t>
            </a:r>
            <a:r>
              <a:rPr lang="ja-JP" altLang="en-US" sz="2000" dirty="0" smtClean="0">
                <a:solidFill>
                  <a:prstClr val="black"/>
                </a:solidFill>
              </a:rPr>
              <a:t>、①の</a:t>
            </a:r>
            <a:r>
              <a:rPr lang="ja-JP" altLang="en-US" sz="2000" dirty="0">
                <a:solidFill>
                  <a:prstClr val="black"/>
                </a:solidFill>
              </a:rPr>
              <a:t>助言に基づき、生活機能アセスメントを</a:t>
            </a:r>
            <a:r>
              <a:rPr lang="ja-JP" altLang="en-US" sz="2000" dirty="0" smtClean="0">
                <a:solidFill>
                  <a:prstClr val="black"/>
                </a:solidFill>
              </a:rPr>
              <a:t>行った</a:t>
            </a:r>
            <a:r>
              <a:rPr lang="ja-JP" altLang="en-US" sz="2000" dirty="0">
                <a:solidFill>
                  <a:prstClr val="black"/>
                </a:solidFill>
              </a:rPr>
              <a:t>上で</a:t>
            </a:r>
            <a:r>
              <a:rPr lang="ja-JP" altLang="en-US" sz="2000" dirty="0" smtClean="0">
                <a:solidFill>
                  <a:prstClr val="black"/>
                </a:solidFill>
              </a:rPr>
              <a:t>、計画</a:t>
            </a:r>
            <a:r>
              <a:rPr lang="ja-JP" altLang="en-US" sz="2000" dirty="0">
                <a:solidFill>
                  <a:prstClr val="black"/>
                </a:solidFill>
              </a:rPr>
              <a:t>の作成を</a:t>
            </a:r>
            <a:r>
              <a:rPr lang="ja-JP" altLang="en-US" sz="2000" dirty="0" smtClean="0">
                <a:solidFill>
                  <a:prstClr val="black"/>
                </a:solidFill>
              </a:rPr>
              <a:t>行うこと</a:t>
            </a:r>
            <a:r>
              <a:rPr lang="ja-JP" altLang="en-US" sz="2000" dirty="0">
                <a:solidFill>
                  <a:prstClr val="black"/>
                </a:solidFill>
              </a:rPr>
              <a:t>（加算</a:t>
            </a:r>
            <a:r>
              <a:rPr lang="en-US" altLang="ja-JP" sz="2000" dirty="0">
                <a:solidFill>
                  <a:prstClr val="black"/>
                </a:solidFill>
              </a:rPr>
              <a:t>(Ⅱ)</a:t>
            </a:r>
            <a:r>
              <a:rPr lang="ja-JP" altLang="en-US" sz="2000" dirty="0">
                <a:solidFill>
                  <a:prstClr val="black"/>
                </a:solidFill>
              </a:rPr>
              <a:t>の②を参照）</a:t>
            </a:r>
            <a:r>
              <a:rPr lang="ja-JP" altLang="en-US" sz="2000" dirty="0" smtClean="0">
                <a:solidFill>
                  <a:prstClr val="black"/>
                </a:solidFill>
              </a:rPr>
              <a:t>。計画には①の助言</a:t>
            </a:r>
            <a:r>
              <a:rPr lang="ja-JP" altLang="en-US" sz="2000" dirty="0">
                <a:solidFill>
                  <a:prstClr val="black"/>
                </a:solidFill>
              </a:rPr>
              <a:t>の内容を記載すること。</a:t>
            </a:r>
          </a:p>
          <a:p>
            <a:pPr marL="82550" lvl="0" indent="-82550"/>
            <a:r>
              <a:rPr lang="ja-JP" altLang="en-US" sz="2000" dirty="0" smtClean="0">
                <a:solidFill>
                  <a:prstClr val="black"/>
                </a:solidFill>
              </a:rPr>
              <a:t>③ 本加算は計画</a:t>
            </a:r>
            <a:r>
              <a:rPr lang="ja-JP" altLang="en-US" sz="2000" dirty="0">
                <a:solidFill>
                  <a:prstClr val="black"/>
                </a:solidFill>
              </a:rPr>
              <a:t>に基づきサービスを提供した</a:t>
            </a:r>
            <a:r>
              <a:rPr lang="ja-JP" altLang="en-US" sz="2000" dirty="0" smtClean="0">
                <a:solidFill>
                  <a:prstClr val="black"/>
                </a:solidFill>
              </a:rPr>
              <a:t>初回</a:t>
            </a:r>
            <a:r>
              <a:rPr lang="ja-JP" altLang="en-US" sz="2000" dirty="0">
                <a:solidFill>
                  <a:prstClr val="black"/>
                </a:solidFill>
              </a:rPr>
              <a:t>の月に限り、</a:t>
            </a:r>
            <a:r>
              <a:rPr lang="ja-JP" altLang="en-US" sz="2000" dirty="0" smtClean="0">
                <a:solidFill>
                  <a:prstClr val="black"/>
                </a:solidFill>
              </a:rPr>
              <a:t>算定</a:t>
            </a:r>
            <a:r>
              <a:rPr lang="ja-JP" altLang="en-US" sz="2000" dirty="0">
                <a:solidFill>
                  <a:prstClr val="black"/>
                </a:solidFill>
              </a:rPr>
              <a:t>される</a:t>
            </a:r>
            <a:r>
              <a:rPr lang="ja-JP" altLang="en-US" sz="2000" dirty="0" smtClean="0">
                <a:solidFill>
                  <a:prstClr val="black"/>
                </a:solidFill>
              </a:rPr>
              <a:t>。</a:t>
            </a:r>
            <a:endParaRPr lang="en-US" altLang="ja-JP" sz="2000" dirty="0" smtClean="0">
              <a:solidFill>
                <a:prstClr val="black"/>
              </a:solidFill>
            </a:endParaRPr>
          </a:p>
          <a:p>
            <a:pPr marL="271463" lvl="0" indent="-185738"/>
            <a:r>
              <a:rPr lang="en-US" altLang="ja-JP" sz="2000" dirty="0" smtClean="0">
                <a:solidFill>
                  <a:prstClr val="black"/>
                </a:solidFill>
              </a:rPr>
              <a:t>※ </a:t>
            </a:r>
            <a:r>
              <a:rPr lang="ja-JP" altLang="en-US" sz="2000" dirty="0" smtClean="0">
                <a:solidFill>
                  <a:prstClr val="black"/>
                </a:solidFill>
              </a:rPr>
              <a:t>①の</a:t>
            </a:r>
            <a:r>
              <a:rPr lang="ja-JP" altLang="en-US" sz="2000" dirty="0">
                <a:solidFill>
                  <a:prstClr val="black"/>
                </a:solidFill>
              </a:rPr>
              <a:t>助言に基づき当該計画を見直した</a:t>
            </a:r>
            <a:r>
              <a:rPr lang="ja-JP" altLang="en-US" sz="2000" dirty="0" smtClean="0">
                <a:solidFill>
                  <a:prstClr val="black"/>
                </a:solidFill>
              </a:rPr>
              <a:t>場合は本加算の算定は可能だが</a:t>
            </a:r>
            <a:r>
              <a:rPr lang="ja-JP" altLang="en-US" sz="2000" dirty="0">
                <a:solidFill>
                  <a:prstClr val="black"/>
                </a:solidFill>
              </a:rPr>
              <a:t>、利用者の</a:t>
            </a:r>
            <a:r>
              <a:rPr lang="ja-JP" altLang="en-US" sz="2000" dirty="0" smtClean="0">
                <a:solidFill>
                  <a:prstClr val="black"/>
                </a:solidFill>
              </a:rPr>
              <a:t>急性増悪</a:t>
            </a:r>
            <a:r>
              <a:rPr lang="ja-JP" altLang="en-US" sz="2000" dirty="0">
                <a:solidFill>
                  <a:prstClr val="black"/>
                </a:solidFill>
              </a:rPr>
              <a:t>等により当該計画を見直した場合を除き</a:t>
            </a:r>
            <a:r>
              <a:rPr lang="ja-JP" altLang="en-US" sz="2000" dirty="0" smtClean="0">
                <a:solidFill>
                  <a:prstClr val="black"/>
                </a:solidFill>
              </a:rPr>
              <a:t>、計画に基づきサービス</a:t>
            </a:r>
            <a:r>
              <a:rPr lang="ja-JP" altLang="en-US" sz="2000" dirty="0">
                <a:solidFill>
                  <a:prstClr val="black"/>
                </a:solidFill>
              </a:rPr>
              <a:t>を提供した翌月及び翌々月は本加算を算定しない。</a:t>
            </a:r>
          </a:p>
          <a:p>
            <a:pPr marL="179388" lvl="0" indent="-179388"/>
            <a:r>
              <a:rPr lang="ja-JP" altLang="en-US" sz="2000" dirty="0" smtClean="0">
                <a:solidFill>
                  <a:prstClr val="black"/>
                </a:solidFill>
              </a:rPr>
              <a:t>④ </a:t>
            </a:r>
            <a:r>
              <a:rPr lang="en-US" altLang="ja-JP" sz="2000" dirty="0" smtClean="0">
                <a:solidFill>
                  <a:prstClr val="black"/>
                </a:solidFill>
              </a:rPr>
              <a:t>3</a:t>
            </a:r>
            <a:r>
              <a:rPr lang="ja-JP" altLang="en-US" sz="2000" dirty="0" smtClean="0">
                <a:solidFill>
                  <a:prstClr val="black"/>
                </a:solidFill>
              </a:rPr>
              <a:t>月</a:t>
            </a:r>
            <a:r>
              <a:rPr lang="ja-JP" altLang="en-US" sz="2000" dirty="0">
                <a:solidFill>
                  <a:prstClr val="black"/>
                </a:solidFill>
              </a:rPr>
              <a:t>経過後、目標の達成度合いにつき、利用者</a:t>
            </a:r>
            <a:r>
              <a:rPr lang="ja-JP" altLang="en-US" sz="2000" dirty="0" smtClean="0">
                <a:solidFill>
                  <a:prstClr val="black"/>
                </a:solidFill>
              </a:rPr>
              <a:t>及び理学療法士等</a:t>
            </a:r>
            <a:r>
              <a:rPr lang="ja-JP" altLang="en-US" sz="2000" dirty="0">
                <a:solidFill>
                  <a:prstClr val="black"/>
                </a:solidFill>
              </a:rPr>
              <a:t>に報告すること</a:t>
            </a:r>
            <a:r>
              <a:rPr lang="ja-JP" altLang="en-US" sz="2000" dirty="0" smtClean="0">
                <a:solidFill>
                  <a:prstClr val="black"/>
                </a:solidFill>
              </a:rPr>
              <a:t>。なお、再度①の助言に基づき計画を見直した場合には、本加算の算定が可能。</a:t>
            </a:r>
            <a:endParaRPr lang="en-US" altLang="ja-JP" sz="2000" dirty="0">
              <a:solidFill>
                <a:prstClr val="black"/>
              </a:solidFill>
            </a:endParaRPr>
          </a:p>
        </p:txBody>
      </p:sp>
      <p:sp>
        <p:nvSpPr>
          <p:cNvPr id="5" name="正方形/長方形 4"/>
          <p:cNvSpPr/>
          <p:nvPr/>
        </p:nvSpPr>
        <p:spPr>
          <a:xfrm>
            <a:off x="0" y="4474706"/>
            <a:ext cx="12192000" cy="2246769"/>
          </a:xfrm>
          <a:prstGeom prst="rect">
            <a:avLst/>
          </a:prstGeom>
        </p:spPr>
        <p:txBody>
          <a:bodyPr wrap="square">
            <a:spAutoFit/>
          </a:bodyPr>
          <a:lstStyle/>
          <a:p>
            <a:pPr lvl="0"/>
            <a:r>
              <a:rPr lang="en-US" altLang="ja-JP" sz="2000" dirty="0">
                <a:solidFill>
                  <a:prstClr val="black"/>
                </a:solidFill>
              </a:rPr>
              <a:t>【</a:t>
            </a:r>
            <a:r>
              <a:rPr lang="ja-JP" altLang="en-US" sz="2000" dirty="0">
                <a:solidFill>
                  <a:prstClr val="black"/>
                </a:solidFill>
              </a:rPr>
              <a:t>生活機能向上連携加算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200</a:t>
            </a:r>
            <a:r>
              <a:rPr lang="ja-JP" altLang="en-US" sz="2000" dirty="0">
                <a:solidFill>
                  <a:prstClr val="black"/>
                </a:solidFill>
              </a:rPr>
              <a:t>単位／月</a:t>
            </a:r>
            <a:endParaRPr lang="en-US" altLang="ja-JP" sz="2000" dirty="0">
              <a:solidFill>
                <a:prstClr val="black"/>
              </a:solidFill>
            </a:endParaRPr>
          </a:p>
          <a:p>
            <a:pPr marL="271463" lvl="0" indent="171450"/>
            <a:r>
              <a:rPr lang="ja-JP" altLang="en-US" sz="2000" dirty="0">
                <a:solidFill>
                  <a:prstClr val="black"/>
                </a:solidFill>
              </a:rPr>
              <a:t>利用者に対して、理学療法士等が、指定訪問リハビリテーション、指定通所リハビリテーション等の一環として当該利用者の居宅を訪問する際に介護支援専門員が同行する等により、当該理学療法士等と利用者の身体の状況等の評価を共同して行い、かつ、生活機能の向上を目的とした計画を作成した場合であって、当該理学療法士等と連携し、当該計画に基づくサービスの提供を行ったときは、初回のサービスの提供が行われた日の属する月以降３月の間、加算する。</a:t>
            </a:r>
            <a:endParaRPr lang="en-US" altLang="ja-JP" sz="2000" dirty="0">
              <a:solidFill>
                <a:prstClr val="black"/>
              </a:solidFill>
            </a:endParaRPr>
          </a:p>
          <a:p>
            <a:pPr marL="271463" lvl="0"/>
            <a:r>
              <a:rPr lang="en-US" altLang="ja-JP" sz="2000" dirty="0">
                <a:solidFill>
                  <a:prstClr val="black"/>
                </a:solidFill>
              </a:rPr>
              <a:t>※ </a:t>
            </a:r>
            <a:r>
              <a:rPr lang="ja-JP" altLang="en-US" sz="2000" dirty="0">
                <a:solidFill>
                  <a:prstClr val="black"/>
                </a:solidFill>
              </a:rPr>
              <a:t>加算</a:t>
            </a:r>
            <a:r>
              <a:rPr lang="en-US" altLang="ja-JP" sz="2000" dirty="0">
                <a:solidFill>
                  <a:prstClr val="black"/>
                </a:solidFill>
              </a:rPr>
              <a:t>(Ⅰ)</a:t>
            </a:r>
            <a:r>
              <a:rPr lang="ja-JP" altLang="en-US" sz="2000" dirty="0">
                <a:solidFill>
                  <a:prstClr val="black"/>
                </a:solidFill>
              </a:rPr>
              <a:t>を算定している場合は、算定しない。</a:t>
            </a:r>
            <a:endParaRPr lang="en-US" altLang="ja-JP" sz="2000" dirty="0">
              <a:solidFill>
                <a:prstClr val="black"/>
              </a:solidFill>
            </a:endParaRPr>
          </a:p>
        </p:txBody>
      </p:sp>
    </p:spTree>
    <p:extLst>
      <p:ext uri="{BB962C8B-B14F-4D97-AF65-F5344CB8AC3E}">
        <p14:creationId xmlns:p14="http://schemas.microsoft.com/office/powerpoint/2010/main" val="28341736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6881" y="6370638"/>
            <a:ext cx="2743200" cy="365125"/>
          </a:xfrm>
        </p:spPr>
        <p:txBody>
          <a:bodyPr/>
          <a:lstStyle/>
          <a:p>
            <a:fld id="{41D9830F-53EB-46B6-9EC0-C4C68F82A889}" type="slidenum">
              <a:rPr kumimoji="1" lang="ja-JP" altLang="en-US" smtClean="0"/>
              <a:t>82</a:t>
            </a:fld>
            <a:endParaRPr kumimoji="1" lang="ja-JP" altLang="en-US" dirty="0"/>
          </a:p>
        </p:txBody>
      </p:sp>
      <p:sp>
        <p:nvSpPr>
          <p:cNvPr id="5" name="正方形/長方形 4"/>
          <p:cNvSpPr/>
          <p:nvPr/>
        </p:nvSpPr>
        <p:spPr>
          <a:xfrm>
            <a:off x="138545" y="146610"/>
            <a:ext cx="11941536" cy="6583021"/>
          </a:xfrm>
          <a:prstGeom prst="rect">
            <a:avLst/>
          </a:prstGeom>
          <a:ln w="6350">
            <a:solidFill>
              <a:schemeClr val="tx1"/>
            </a:solidFill>
            <a:prstDash val="sysDot"/>
          </a:ln>
        </p:spPr>
        <p:txBody>
          <a:bodyPr wrap="square" rIns="108000" anchor="ctr" anchorCtr="0">
            <a:spAutoFit/>
          </a:bodyPr>
          <a:lstStyle/>
          <a:p>
            <a:pPr marL="171450" indent="-171450">
              <a:lnSpc>
                <a:spcPts val="2200"/>
              </a:lnSpc>
            </a:pPr>
            <a:r>
              <a:rPr lang="ja-JP" altLang="en-US" sz="2000" dirty="0" smtClean="0"/>
              <a:t>① </a:t>
            </a:r>
            <a:r>
              <a:rPr lang="ja-JP" altLang="en-US" sz="2000" dirty="0"/>
              <a:t>計画の作成に当たっては、指定訪問リハビリテーション事業所、指定通所リハビリテーション事業所又はリハビリテーションを実施している医療提供施設</a:t>
            </a:r>
            <a:r>
              <a:rPr lang="ja-JP" altLang="en-US" sz="2000" dirty="0" smtClean="0"/>
              <a:t>の理学療法士等</a:t>
            </a:r>
            <a:r>
              <a:rPr lang="ja-JP" altLang="en-US" sz="2000" dirty="0"/>
              <a:t>が利用者の居宅を訪問する際に、計画作成責任者が同行する又は</a:t>
            </a:r>
            <a:r>
              <a:rPr lang="ja-JP" altLang="en-US" sz="2000" dirty="0" smtClean="0"/>
              <a:t>当該理学療法士等</a:t>
            </a:r>
            <a:r>
              <a:rPr lang="ja-JP" altLang="en-US" sz="2000" dirty="0"/>
              <a:t>及び計画作成責任者が利用者の居宅を訪問した後に共同して</a:t>
            </a:r>
            <a:r>
              <a:rPr lang="ja-JP" altLang="en-US" sz="2000" dirty="0" smtClean="0"/>
              <a:t>カンファレンス（テレビ電話を活用して行うことができる）を</a:t>
            </a:r>
            <a:r>
              <a:rPr lang="ja-JP" altLang="en-US" sz="2000" dirty="0"/>
              <a:t>行い、当該利用者</a:t>
            </a:r>
            <a:r>
              <a:rPr lang="ja-JP" altLang="en-US" sz="2000" dirty="0" smtClean="0"/>
              <a:t>の</a:t>
            </a:r>
            <a:r>
              <a:rPr lang="en-US" altLang="ja-JP" sz="2000" dirty="0" smtClean="0"/>
              <a:t>ADL</a:t>
            </a:r>
            <a:r>
              <a:rPr lang="ja-JP" altLang="en-US" sz="2000" dirty="0" smtClean="0"/>
              <a:t>及び</a:t>
            </a:r>
            <a:r>
              <a:rPr lang="en-US" altLang="ja-JP" sz="2000" dirty="0" smtClean="0"/>
              <a:t>IADL</a:t>
            </a:r>
            <a:r>
              <a:rPr lang="ja-JP" altLang="en-US" sz="2000" dirty="0" smtClean="0"/>
              <a:t>に</a:t>
            </a:r>
            <a:r>
              <a:rPr lang="ja-JP" altLang="en-US" sz="2000" dirty="0"/>
              <a:t>関する利用者の状況につき</a:t>
            </a:r>
            <a:r>
              <a:rPr lang="ja-JP" altLang="en-US" sz="2000" dirty="0" smtClean="0"/>
              <a:t>、理学療法士等</a:t>
            </a:r>
            <a:r>
              <a:rPr lang="ja-JP" altLang="en-US" sz="2000" dirty="0"/>
              <a:t>と計画作成責任者が共同して、現在の状況及びその改善可能性の</a:t>
            </a:r>
            <a:r>
              <a:rPr lang="ja-JP" altLang="en-US" sz="2000" dirty="0" smtClean="0"/>
              <a:t>評価（以下「生活機能アセスメント」）を</a:t>
            </a:r>
            <a:r>
              <a:rPr lang="ja-JP" altLang="en-US" sz="2000" dirty="0"/>
              <a:t>行うこと。</a:t>
            </a:r>
            <a:endParaRPr lang="en-US" altLang="ja-JP" sz="2000" dirty="0"/>
          </a:p>
          <a:p>
            <a:pPr marL="171450" indent="-171450">
              <a:lnSpc>
                <a:spcPts val="2200"/>
              </a:lnSpc>
            </a:pPr>
            <a:r>
              <a:rPr lang="ja-JP" altLang="en-US" sz="2000" dirty="0" smtClean="0"/>
              <a:t>② 計画には、生活機能アセスメントの結果のほか、次に掲げるその他の日々の暮らしの中で必要な機能の向上に資する内容を記載しなければならない。</a:t>
            </a:r>
          </a:p>
          <a:p>
            <a:pPr marL="360363" indent="-171450">
              <a:lnSpc>
                <a:spcPts val="2200"/>
              </a:lnSpc>
              <a:tabLst>
                <a:tab pos="360363" algn="l"/>
              </a:tabLst>
            </a:pPr>
            <a:r>
              <a:rPr lang="en-US" altLang="ja-JP" sz="2000" dirty="0" smtClean="0"/>
              <a:t>ⅰ</a:t>
            </a:r>
            <a:r>
              <a:rPr lang="ja-JP" altLang="en-US" sz="2000" dirty="0" smtClean="0"/>
              <a:t>）利用者</a:t>
            </a:r>
            <a:r>
              <a:rPr lang="ja-JP" altLang="en-US" sz="2000" dirty="0"/>
              <a:t>が日々の暮らしの</a:t>
            </a:r>
            <a:r>
              <a:rPr lang="ja-JP" altLang="en-US" sz="2000" dirty="0" smtClean="0"/>
              <a:t>中で</a:t>
            </a:r>
            <a:r>
              <a:rPr lang="ja-JP" altLang="en-US" sz="2000" dirty="0"/>
              <a:t>可能な限り自立して行おうとする行為の内容</a:t>
            </a:r>
          </a:p>
          <a:p>
            <a:pPr marL="360363" indent="-171450">
              <a:lnSpc>
                <a:spcPts val="2200"/>
              </a:lnSpc>
              <a:tabLst>
                <a:tab pos="360363" algn="l"/>
              </a:tabLst>
            </a:pPr>
            <a:r>
              <a:rPr lang="en-US" altLang="ja-JP" sz="2000" dirty="0" smtClean="0"/>
              <a:t>ⅱ</a:t>
            </a:r>
            <a:r>
              <a:rPr lang="ja-JP" altLang="en-US" sz="2000" dirty="0" smtClean="0"/>
              <a:t>）生活</a:t>
            </a:r>
            <a:r>
              <a:rPr lang="ja-JP" altLang="en-US" sz="2000" dirty="0"/>
              <a:t>機能アセスメントの結果に基づき、 </a:t>
            </a:r>
            <a:r>
              <a:rPr lang="en-US" altLang="ja-JP" sz="2000" dirty="0" smtClean="0"/>
              <a:t>ⅰ</a:t>
            </a:r>
            <a:r>
              <a:rPr lang="ja-JP" altLang="en-US" sz="2000" dirty="0" smtClean="0"/>
              <a:t>の</a:t>
            </a:r>
            <a:r>
              <a:rPr lang="ja-JP" altLang="en-US" sz="2000" dirty="0"/>
              <a:t>内容について</a:t>
            </a:r>
            <a:r>
              <a:rPr lang="ja-JP" altLang="en-US" sz="2000" dirty="0" smtClean="0"/>
              <a:t>定めた</a:t>
            </a:r>
            <a:r>
              <a:rPr lang="en-US" altLang="ja-JP" sz="2000" dirty="0" smtClean="0"/>
              <a:t>3</a:t>
            </a:r>
            <a:r>
              <a:rPr lang="ja-JP" altLang="en-US" sz="2000" dirty="0" smtClean="0"/>
              <a:t>月</a:t>
            </a:r>
            <a:r>
              <a:rPr lang="ja-JP" altLang="en-US" sz="2000" dirty="0"/>
              <a:t>を</a:t>
            </a:r>
            <a:r>
              <a:rPr lang="ja-JP" altLang="en-US" sz="2000" dirty="0" smtClean="0"/>
              <a:t>目途</a:t>
            </a:r>
            <a:r>
              <a:rPr lang="ja-JP" altLang="en-US" sz="2000" dirty="0"/>
              <a:t>とする達成目標</a:t>
            </a:r>
          </a:p>
          <a:p>
            <a:pPr marL="360363" indent="-171450">
              <a:lnSpc>
                <a:spcPts val="2200"/>
              </a:lnSpc>
              <a:tabLst>
                <a:tab pos="360363" algn="l"/>
              </a:tabLst>
            </a:pPr>
            <a:r>
              <a:rPr lang="en-US" altLang="ja-JP" sz="2000" dirty="0" smtClean="0"/>
              <a:t>ⅲ</a:t>
            </a:r>
            <a:r>
              <a:rPr lang="ja-JP" altLang="en-US" sz="2000" dirty="0" smtClean="0"/>
              <a:t>）</a:t>
            </a:r>
            <a:r>
              <a:rPr lang="en-US" altLang="ja-JP" sz="2000" dirty="0" smtClean="0"/>
              <a:t>ⅱ </a:t>
            </a:r>
            <a:r>
              <a:rPr lang="ja-JP" altLang="en-US" sz="2000" dirty="0"/>
              <a:t>の目標を達成するために経過的に達成すべき各月の目標</a:t>
            </a:r>
          </a:p>
          <a:p>
            <a:pPr marL="360363" indent="-171450">
              <a:lnSpc>
                <a:spcPts val="2200"/>
              </a:lnSpc>
              <a:tabLst>
                <a:tab pos="360363" algn="l"/>
              </a:tabLst>
            </a:pPr>
            <a:r>
              <a:rPr lang="en-US" altLang="ja-JP" sz="2000" dirty="0" smtClean="0"/>
              <a:t>ⅳ</a:t>
            </a:r>
            <a:r>
              <a:rPr lang="ja-JP" altLang="en-US" sz="2000" dirty="0" smtClean="0"/>
              <a:t>）</a:t>
            </a:r>
            <a:r>
              <a:rPr lang="en-US" altLang="ja-JP" sz="2000" dirty="0" smtClean="0"/>
              <a:t>ⅱ </a:t>
            </a:r>
            <a:r>
              <a:rPr lang="ja-JP" altLang="en-US" sz="2000" dirty="0"/>
              <a:t>及び </a:t>
            </a:r>
            <a:r>
              <a:rPr lang="en-US" altLang="ja-JP" sz="2000" dirty="0" smtClean="0"/>
              <a:t>ⅲ </a:t>
            </a:r>
            <a:r>
              <a:rPr lang="ja-JP" altLang="en-US" sz="2000" dirty="0"/>
              <a:t>の目標を達成するために訪問介護員等が行う介助等の</a:t>
            </a:r>
            <a:r>
              <a:rPr lang="ja-JP" altLang="en-US" sz="2000" dirty="0" smtClean="0"/>
              <a:t>内容</a:t>
            </a:r>
            <a:endParaRPr lang="en-US" altLang="ja-JP" sz="2000" dirty="0" smtClean="0"/>
          </a:p>
          <a:p>
            <a:pPr marL="185738" lvl="0" indent="-185738">
              <a:lnSpc>
                <a:spcPts val="2200"/>
              </a:lnSpc>
            </a:pPr>
            <a:r>
              <a:rPr lang="ja-JP" altLang="en-US" sz="2000" dirty="0" smtClean="0"/>
              <a:t>③ ②の</a:t>
            </a:r>
            <a:r>
              <a:rPr lang="en-US" altLang="ja-JP" sz="2000" dirty="0"/>
              <a:t>ⅱ</a:t>
            </a:r>
            <a:r>
              <a:rPr lang="ja-JP" altLang="en-US" sz="2000" dirty="0" smtClean="0"/>
              <a:t>及び</a:t>
            </a:r>
            <a:r>
              <a:rPr lang="en-US" altLang="ja-JP" sz="2000" dirty="0" smtClean="0"/>
              <a:t>ⅲ</a:t>
            </a:r>
            <a:r>
              <a:rPr lang="ja-JP" altLang="en-US" sz="2000" dirty="0" smtClean="0"/>
              <a:t>の</a:t>
            </a:r>
            <a:r>
              <a:rPr lang="ja-JP" altLang="en-US" sz="2000" dirty="0"/>
              <a:t>達成目標については、利用者の意向及び担当する介護</a:t>
            </a:r>
            <a:r>
              <a:rPr lang="ja-JP" altLang="en-US" sz="2000" dirty="0" smtClean="0"/>
              <a:t>支援専門員</a:t>
            </a:r>
            <a:r>
              <a:rPr lang="ja-JP" altLang="en-US" sz="2000" dirty="0"/>
              <a:t>の意見も</a:t>
            </a:r>
            <a:r>
              <a:rPr lang="ja-JP" altLang="en-US" sz="2000" dirty="0" smtClean="0"/>
              <a:t>踏まえ</a:t>
            </a:r>
            <a:r>
              <a:rPr lang="ja-JP" altLang="en-US" sz="2000" dirty="0">
                <a:solidFill>
                  <a:prstClr val="black"/>
                </a:solidFill>
              </a:rPr>
              <a:t>策定するとともに、利用者自身がその達成度合いを客観視でき、当該利用者の意欲の向上</a:t>
            </a:r>
            <a:r>
              <a:rPr lang="ja-JP" altLang="en-US" sz="2000" dirty="0" smtClean="0">
                <a:solidFill>
                  <a:prstClr val="black"/>
                </a:solidFill>
              </a:rPr>
              <a:t>に</a:t>
            </a:r>
            <a:r>
              <a:rPr lang="ja-JP" altLang="en-US" sz="2000" dirty="0">
                <a:solidFill>
                  <a:prstClr val="black"/>
                </a:solidFill>
              </a:rPr>
              <a:t>つながるよう、例えば当該目標に係る生活行為の回数や当該生活行為を行うために必要となる</a:t>
            </a:r>
            <a:r>
              <a:rPr lang="ja-JP" altLang="en-US" sz="2000" dirty="0" smtClean="0">
                <a:solidFill>
                  <a:prstClr val="black"/>
                </a:solidFill>
              </a:rPr>
              <a:t>基本的</a:t>
            </a:r>
            <a:r>
              <a:rPr lang="ja-JP" altLang="en-US" sz="2000" dirty="0">
                <a:solidFill>
                  <a:prstClr val="black"/>
                </a:solidFill>
              </a:rPr>
              <a:t>な動作（立位又は座位の保持等）の時間数といった数値を用いる等、可能な限り具体的かつ客観的な指標を用いて設定すること。</a:t>
            </a:r>
            <a:endParaRPr lang="en-US" altLang="ja-JP" sz="2000" dirty="0">
              <a:solidFill>
                <a:prstClr val="black"/>
              </a:solidFill>
            </a:endParaRPr>
          </a:p>
          <a:p>
            <a:pPr marL="171450" lvl="0" indent="-171450">
              <a:lnSpc>
                <a:spcPts val="2200"/>
              </a:lnSpc>
            </a:pPr>
            <a:r>
              <a:rPr lang="ja-JP" altLang="en-US" sz="2000" dirty="0">
                <a:solidFill>
                  <a:prstClr val="black"/>
                </a:solidFill>
              </a:rPr>
              <a:t>④ </a:t>
            </a:r>
            <a:r>
              <a:rPr lang="en-US" altLang="ja-JP" sz="2000" spc="-30" dirty="0">
                <a:solidFill>
                  <a:prstClr val="black"/>
                </a:solidFill>
              </a:rPr>
              <a:t>3</a:t>
            </a:r>
            <a:r>
              <a:rPr lang="ja-JP" altLang="en-US" sz="2000" spc="-30" dirty="0">
                <a:solidFill>
                  <a:prstClr val="black"/>
                </a:solidFill>
              </a:rPr>
              <a:t>月を超えて本加算を算定しようとする場合は、再度①の評価に基づき当該計画を見直す必要がある。</a:t>
            </a:r>
            <a:endParaRPr lang="en-US" altLang="ja-JP" sz="2000" spc="-30" dirty="0">
              <a:solidFill>
                <a:prstClr val="black"/>
              </a:solidFill>
            </a:endParaRPr>
          </a:p>
          <a:p>
            <a:pPr marL="442913" lvl="0" indent="-171450">
              <a:lnSpc>
                <a:spcPts val="2200"/>
              </a:lnSpc>
            </a:pPr>
            <a:r>
              <a:rPr lang="en-US" altLang="ja-JP" sz="2000" dirty="0">
                <a:solidFill>
                  <a:prstClr val="black"/>
                </a:solidFill>
              </a:rPr>
              <a:t>※ </a:t>
            </a:r>
            <a:r>
              <a:rPr lang="ja-JP" altLang="en-US" sz="2000" dirty="0">
                <a:solidFill>
                  <a:prstClr val="black"/>
                </a:solidFill>
              </a:rPr>
              <a:t>当該</a:t>
            </a:r>
            <a:r>
              <a:rPr lang="en-US" altLang="ja-JP" sz="2000" dirty="0">
                <a:solidFill>
                  <a:prstClr val="black"/>
                </a:solidFill>
              </a:rPr>
              <a:t>3</a:t>
            </a:r>
            <a:r>
              <a:rPr lang="ja-JP" altLang="en-US" sz="2000" dirty="0">
                <a:solidFill>
                  <a:prstClr val="black"/>
                </a:solidFill>
              </a:rPr>
              <a:t>月の間に利用者に対する指定訪問リハビリテーション又は指定通所リハビリテーション等の提供が終了した場合であっても、</a:t>
            </a:r>
            <a:r>
              <a:rPr lang="en-US" altLang="ja-JP" sz="2000" dirty="0">
                <a:solidFill>
                  <a:prstClr val="black"/>
                </a:solidFill>
              </a:rPr>
              <a:t>3</a:t>
            </a:r>
            <a:r>
              <a:rPr lang="ja-JP" altLang="en-US" sz="2000" dirty="0">
                <a:solidFill>
                  <a:prstClr val="black"/>
                </a:solidFill>
              </a:rPr>
              <a:t>月間は本加算の算定が可能。</a:t>
            </a:r>
            <a:endParaRPr lang="en-US" altLang="ja-JP" sz="2000" dirty="0">
              <a:solidFill>
                <a:prstClr val="black"/>
              </a:solidFill>
            </a:endParaRPr>
          </a:p>
          <a:p>
            <a:pPr marL="185738" lvl="0" indent="-171450">
              <a:lnSpc>
                <a:spcPts val="2200"/>
              </a:lnSpc>
            </a:pPr>
            <a:r>
              <a:rPr lang="ja-JP" altLang="en-US" sz="2000" dirty="0">
                <a:solidFill>
                  <a:prstClr val="black"/>
                </a:solidFill>
              </a:rPr>
              <a:t>⑤ 本加算を算定する期間中は、各月における目標の達成度合いにつき、利用者及び理学療法士等に報告し、必要に応じて利用者の意向を確認し、当該理学療法士等から必要な助言を得た上で、利用者の</a:t>
            </a:r>
            <a:r>
              <a:rPr lang="en-US" altLang="ja-JP" sz="2000" dirty="0">
                <a:solidFill>
                  <a:prstClr val="black"/>
                </a:solidFill>
              </a:rPr>
              <a:t>ADL</a:t>
            </a:r>
            <a:r>
              <a:rPr lang="ja-JP" altLang="en-US" sz="2000" dirty="0">
                <a:solidFill>
                  <a:prstClr val="black"/>
                </a:solidFill>
              </a:rPr>
              <a:t>及び</a:t>
            </a:r>
            <a:r>
              <a:rPr lang="en-US" altLang="ja-JP" sz="2000" dirty="0">
                <a:solidFill>
                  <a:prstClr val="black"/>
                </a:solidFill>
              </a:rPr>
              <a:t>IADL</a:t>
            </a:r>
            <a:r>
              <a:rPr lang="ja-JP" altLang="en-US" sz="2000" dirty="0">
                <a:solidFill>
                  <a:prstClr val="black"/>
                </a:solidFill>
              </a:rPr>
              <a:t>の改善状況及び②の</a:t>
            </a:r>
            <a:r>
              <a:rPr lang="en-US" altLang="ja-JP" sz="2000" dirty="0">
                <a:solidFill>
                  <a:prstClr val="black"/>
                </a:solidFill>
              </a:rPr>
              <a:t>ⅱ</a:t>
            </a:r>
            <a:r>
              <a:rPr lang="ja-JP" altLang="en-US" sz="2000" dirty="0">
                <a:solidFill>
                  <a:prstClr val="black"/>
                </a:solidFill>
              </a:rPr>
              <a:t>の達成目標を踏まえた適切な対応を行うこと</a:t>
            </a:r>
            <a:r>
              <a:rPr lang="ja-JP" altLang="en-US" sz="2000" dirty="0" smtClean="0">
                <a:solidFill>
                  <a:prstClr val="black"/>
                </a:solidFill>
              </a:rPr>
              <a:t>。</a:t>
            </a:r>
            <a:endParaRPr lang="ja-JP" altLang="en-US" sz="2000" dirty="0"/>
          </a:p>
        </p:txBody>
      </p:sp>
    </p:spTree>
    <p:extLst>
      <p:ext uri="{BB962C8B-B14F-4D97-AF65-F5344CB8AC3E}">
        <p14:creationId xmlns:p14="http://schemas.microsoft.com/office/powerpoint/2010/main" val="33644221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03544" y="6396035"/>
            <a:ext cx="2743200" cy="365125"/>
          </a:xfrm>
        </p:spPr>
        <p:txBody>
          <a:bodyPr/>
          <a:lstStyle/>
          <a:p>
            <a:fld id="{41D9830F-53EB-46B6-9EC0-C4C68F82A889}" type="slidenum">
              <a:rPr kumimoji="1" lang="ja-JP" altLang="en-US" smtClean="0"/>
              <a:t>83</a:t>
            </a:fld>
            <a:endParaRPr kumimoji="1" lang="ja-JP" altLang="en-US" dirty="0"/>
          </a:p>
        </p:txBody>
      </p:sp>
      <p:sp>
        <p:nvSpPr>
          <p:cNvPr id="4" name="正方形/長方形 3"/>
          <p:cNvSpPr/>
          <p:nvPr/>
        </p:nvSpPr>
        <p:spPr>
          <a:xfrm>
            <a:off x="0" y="88436"/>
            <a:ext cx="12192000" cy="2554545"/>
          </a:xfrm>
          <a:prstGeom prst="rect">
            <a:avLst/>
          </a:prstGeom>
        </p:spPr>
        <p:txBody>
          <a:bodyPr wrap="square">
            <a:spAutoFit/>
          </a:bodyPr>
          <a:lstStyle/>
          <a:p>
            <a:pPr lvl="0"/>
            <a:r>
              <a:rPr lang="ja-JP" altLang="en-US" sz="2000" b="1" dirty="0">
                <a:solidFill>
                  <a:prstClr val="black"/>
                </a:solidFill>
              </a:rPr>
              <a:t>（１０）口腔・栄養スクリーニング加算★　</a:t>
            </a:r>
            <a:r>
              <a:rPr lang="en-US" altLang="ja-JP" sz="2000" dirty="0">
                <a:solidFill>
                  <a:prstClr val="black"/>
                </a:solidFill>
              </a:rPr>
              <a:t>20</a:t>
            </a:r>
            <a:r>
              <a:rPr lang="ja-JP" altLang="en-US" sz="2000" dirty="0">
                <a:solidFill>
                  <a:prstClr val="black"/>
                </a:solidFill>
              </a:rPr>
              <a:t>単位／回</a:t>
            </a:r>
            <a:endParaRPr lang="en-US" altLang="ja-JP" sz="2000" dirty="0">
              <a:solidFill>
                <a:prstClr val="black"/>
              </a:solidFill>
            </a:endParaRPr>
          </a:p>
          <a:p>
            <a:pPr marL="185738" lvl="0" indent="171450"/>
            <a:r>
              <a:rPr lang="ja-JP" altLang="en-US" sz="2000" dirty="0">
                <a:solidFill>
                  <a:prstClr val="black"/>
                </a:solidFill>
              </a:rPr>
              <a:t>別に厚生労働大臣が定める基準に適合する事業所の従業者が、利用開始時及び利用中 </a:t>
            </a:r>
            <a:r>
              <a:rPr lang="en-US" altLang="ja-JP" sz="2000" dirty="0">
                <a:solidFill>
                  <a:prstClr val="black"/>
                </a:solidFill>
              </a:rPr>
              <a:t>6 </a:t>
            </a:r>
            <a:r>
              <a:rPr lang="ja-JP" altLang="en-US" sz="2000" dirty="0">
                <a:solidFill>
                  <a:prstClr val="black"/>
                </a:solidFill>
              </a:rPr>
              <a:t>月ごとに利用者の口腔の健康状態のスクリーニング及び栄養状態のスクリーニングを行った場合に、</a:t>
            </a:r>
            <a:r>
              <a:rPr lang="en-US" altLang="ja-JP" sz="2000" dirty="0">
                <a:solidFill>
                  <a:prstClr val="black"/>
                </a:solidFill>
              </a:rPr>
              <a:t>1 </a:t>
            </a:r>
            <a:r>
              <a:rPr lang="ja-JP" altLang="en-US" sz="2000" dirty="0">
                <a:solidFill>
                  <a:prstClr val="black"/>
                </a:solidFill>
              </a:rPr>
              <a:t>回につき所定単位数を加算する。</a:t>
            </a:r>
            <a:endParaRPr lang="en-US" altLang="ja-JP" sz="2000" dirty="0">
              <a:solidFill>
                <a:prstClr val="black"/>
              </a:solidFill>
            </a:endParaRPr>
          </a:p>
          <a:p>
            <a:pPr marL="442913" lvl="0" indent="-185738"/>
            <a:r>
              <a:rPr lang="en-US" altLang="ja-JP" sz="2000" dirty="0">
                <a:solidFill>
                  <a:prstClr val="black"/>
                </a:solidFill>
              </a:rPr>
              <a:t>※ </a:t>
            </a:r>
            <a:r>
              <a:rPr lang="ja-JP" altLang="en-US" sz="2000" dirty="0">
                <a:solidFill>
                  <a:prstClr val="black"/>
                </a:solidFill>
              </a:rPr>
              <a:t>当該利用者について、当該事業所以外で既に 口腔・ 栄養スクリーニング加算を算定している場合にあっては算定しない。</a:t>
            </a:r>
            <a:endParaRPr lang="en-US" altLang="ja-JP" sz="2000" dirty="0">
              <a:solidFill>
                <a:prstClr val="black"/>
              </a:solidFill>
            </a:endParaRPr>
          </a:p>
          <a:p>
            <a:pPr marL="442913" lvl="0" indent="-185738"/>
            <a:r>
              <a:rPr lang="en-US" altLang="ja-JP" sz="2000" dirty="0">
                <a:solidFill>
                  <a:prstClr val="black"/>
                </a:solidFill>
              </a:rPr>
              <a:t>※</a:t>
            </a:r>
            <a:r>
              <a:rPr lang="ja-JP" altLang="en-US" sz="2000" dirty="0">
                <a:solidFill>
                  <a:prstClr val="black"/>
                </a:solidFill>
              </a:rPr>
              <a:t> 加算の算定を行う事業所については、サービス担当者会議で決定することとし、原則として、当該事業所が当該加算に基づく栄養スクリーニングを継続的に実施すること。</a:t>
            </a:r>
          </a:p>
        </p:txBody>
      </p:sp>
      <p:sp>
        <p:nvSpPr>
          <p:cNvPr id="5" name="正方形/長方形 4"/>
          <p:cNvSpPr/>
          <p:nvPr/>
        </p:nvSpPr>
        <p:spPr>
          <a:xfrm>
            <a:off x="245269" y="2642981"/>
            <a:ext cx="11701462" cy="2879044"/>
          </a:xfrm>
          <a:prstGeom prst="rect">
            <a:avLst/>
          </a:prstGeom>
          <a:ln w="6350">
            <a:solidFill>
              <a:schemeClr val="tx1"/>
            </a:solidFill>
            <a:prstDash val="sysDot"/>
          </a:ln>
        </p:spPr>
        <p:txBody>
          <a:bodyPr wrap="square" tIns="72000" bIns="36000" anchor="ctr" anchorCtr="0">
            <a:spAutoFit/>
          </a:bodyPr>
          <a:lstStyle/>
          <a:p>
            <a:r>
              <a:rPr lang="en-US" altLang="ja-JP" sz="2000" dirty="0"/>
              <a:t>【</a:t>
            </a:r>
            <a:r>
              <a:rPr lang="ja-JP" altLang="en-US" sz="2000" dirty="0"/>
              <a:t>厚生労働大臣が定める基準</a:t>
            </a:r>
            <a:r>
              <a:rPr lang="en-US" altLang="ja-JP" sz="2000" dirty="0" smtClean="0"/>
              <a:t>】</a:t>
            </a:r>
          </a:p>
          <a:p>
            <a:r>
              <a:rPr lang="ja-JP" altLang="en-US" sz="2000" dirty="0"/>
              <a:t>次</a:t>
            </a:r>
            <a:r>
              <a:rPr lang="ja-JP" altLang="en-US" sz="2000" dirty="0" smtClean="0"/>
              <a:t>のいずれにも適合すること。</a:t>
            </a:r>
            <a:endParaRPr lang="en-US" altLang="ja-JP" sz="2000" dirty="0"/>
          </a:p>
          <a:p>
            <a:pPr marL="185738" indent="-185738"/>
            <a:r>
              <a:rPr lang="en-US" altLang="ja-JP" sz="2000" spc="-20" dirty="0" smtClean="0"/>
              <a:t>① </a:t>
            </a:r>
            <a:r>
              <a:rPr lang="ja-JP" altLang="en-US" sz="2000" spc="-20" dirty="0" smtClean="0"/>
              <a:t>利用</a:t>
            </a:r>
            <a:r>
              <a:rPr lang="ja-JP" altLang="en-US" sz="2000" spc="-20" dirty="0"/>
              <a:t>開始時及び利用中 </a:t>
            </a:r>
            <a:r>
              <a:rPr lang="en-US" altLang="ja-JP" sz="2000" spc="-20" dirty="0"/>
              <a:t>6 </a:t>
            </a:r>
            <a:r>
              <a:rPr lang="ja-JP" altLang="en-US" sz="2000" spc="-20" dirty="0"/>
              <a:t>月ごとに利用者の</a:t>
            </a:r>
            <a:r>
              <a:rPr lang="ja-JP" altLang="en-US" sz="2000" u="sng" spc="-20" dirty="0"/>
              <a:t>口腔の健康</a:t>
            </a:r>
            <a:r>
              <a:rPr lang="ja-JP" altLang="en-US" sz="2000" u="sng" spc="-20" dirty="0" smtClean="0"/>
              <a:t>状態</a:t>
            </a:r>
            <a:r>
              <a:rPr lang="ja-JP" altLang="en-US" sz="2000" spc="-20" dirty="0" smtClean="0"/>
              <a:t>について確認</a:t>
            </a:r>
            <a:r>
              <a:rPr lang="ja-JP" altLang="en-US" sz="2000" spc="-20" dirty="0"/>
              <a:t>を行い、当該利用者の口腔の健康状態に関する情報（当該利用者の口腔の健康状態が低下しているおそれのある場合にあっては、その改善に必要な情報を含む。）を、当該利用者を担当する介護支援専門員に提供していること。</a:t>
            </a:r>
            <a:endParaRPr lang="en-US" altLang="ja-JP" sz="2000" spc="-20" dirty="0"/>
          </a:p>
          <a:p>
            <a:pPr marL="185738" lvl="0" indent="-185738"/>
            <a:r>
              <a:rPr lang="ja-JP" altLang="en-US" sz="2000" dirty="0">
                <a:solidFill>
                  <a:prstClr val="black"/>
                </a:solidFill>
              </a:rPr>
              <a:t>②</a:t>
            </a:r>
            <a:r>
              <a:rPr lang="en-US" altLang="ja-JP" sz="2000" dirty="0">
                <a:solidFill>
                  <a:prstClr val="black"/>
                </a:solidFill>
              </a:rPr>
              <a:t> </a:t>
            </a:r>
            <a:r>
              <a:rPr lang="ja-JP" altLang="en-US" sz="2000" dirty="0">
                <a:solidFill>
                  <a:prstClr val="black"/>
                </a:solidFill>
              </a:rPr>
              <a:t>利用開始時及び利用中 </a:t>
            </a:r>
            <a:r>
              <a:rPr lang="en-US" altLang="ja-JP" sz="2000" dirty="0">
                <a:solidFill>
                  <a:prstClr val="black"/>
                </a:solidFill>
              </a:rPr>
              <a:t>6 </a:t>
            </a:r>
            <a:r>
              <a:rPr lang="ja-JP" altLang="en-US" sz="2000" dirty="0">
                <a:solidFill>
                  <a:prstClr val="black"/>
                </a:solidFill>
              </a:rPr>
              <a:t>月ごとに利用者の</a:t>
            </a:r>
            <a:r>
              <a:rPr lang="ja-JP" altLang="en-US" sz="2000" u="sng" dirty="0">
                <a:solidFill>
                  <a:prstClr val="black"/>
                </a:solidFill>
              </a:rPr>
              <a:t>栄養状態</a:t>
            </a:r>
            <a:r>
              <a:rPr lang="ja-JP" altLang="en-US" sz="2000" dirty="0">
                <a:solidFill>
                  <a:prstClr val="black"/>
                </a:solidFill>
              </a:rPr>
              <a:t>について確認を行い、当該利用者の栄養状態に関する情報（当該利用者が低栄養状態の場合にあっては低栄養状態の改善に必要な情報を含む。）を、当該利用者を担当する介護支援専門員に提供していること。</a:t>
            </a:r>
          </a:p>
          <a:p>
            <a:pPr marL="185738" lvl="0" indent="-185738"/>
            <a:r>
              <a:rPr lang="ja-JP" altLang="en-US" sz="2000" dirty="0">
                <a:solidFill>
                  <a:prstClr val="black"/>
                </a:solidFill>
              </a:rPr>
              <a:t>③ 定員超過利用・人員基準欠如に該当していないこと</a:t>
            </a:r>
            <a:r>
              <a:rPr lang="ja-JP" altLang="en-US" sz="2000" dirty="0" smtClean="0">
                <a:solidFill>
                  <a:prstClr val="black"/>
                </a:solidFill>
              </a:rPr>
              <a:t>。</a:t>
            </a:r>
            <a:endParaRPr lang="en-US" altLang="ja-JP" sz="2000" dirty="0" smtClean="0"/>
          </a:p>
        </p:txBody>
      </p:sp>
    </p:spTree>
    <p:extLst>
      <p:ext uri="{BB962C8B-B14F-4D97-AF65-F5344CB8AC3E}">
        <p14:creationId xmlns:p14="http://schemas.microsoft.com/office/powerpoint/2010/main" val="659975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74968" y="6369050"/>
            <a:ext cx="2743200" cy="365125"/>
          </a:xfrm>
        </p:spPr>
        <p:txBody>
          <a:bodyPr/>
          <a:lstStyle/>
          <a:p>
            <a:fld id="{41D9830F-53EB-46B6-9EC0-C4C68F82A889}" type="slidenum">
              <a:rPr kumimoji="1" lang="ja-JP" altLang="en-US" smtClean="0"/>
              <a:t>84</a:t>
            </a:fld>
            <a:endParaRPr kumimoji="1" lang="ja-JP" altLang="en-US" dirty="0"/>
          </a:p>
        </p:txBody>
      </p:sp>
      <p:sp>
        <p:nvSpPr>
          <p:cNvPr id="7" name="正方形/長方形 6"/>
          <p:cNvSpPr/>
          <p:nvPr/>
        </p:nvSpPr>
        <p:spPr>
          <a:xfrm>
            <a:off x="192448" y="185899"/>
            <a:ext cx="11701462" cy="5586145"/>
          </a:xfrm>
          <a:prstGeom prst="rect">
            <a:avLst/>
          </a:prstGeom>
          <a:ln w="6350">
            <a:solidFill>
              <a:schemeClr val="tx1"/>
            </a:solidFill>
            <a:prstDash val="sysDot"/>
          </a:ln>
        </p:spPr>
        <p:txBody>
          <a:bodyPr wrap="square" bIns="0" anchor="ctr" anchorCtr="0">
            <a:spAutoFit/>
          </a:bodyPr>
          <a:lstStyle/>
          <a:p>
            <a:pPr marL="185738" indent="-185738"/>
            <a:r>
              <a:rPr lang="en-US" altLang="ja-JP" sz="2000" dirty="0"/>
              <a:t>※ </a:t>
            </a:r>
            <a:r>
              <a:rPr lang="ja-JP" altLang="en-US" sz="2000" dirty="0"/>
              <a:t>口腔・栄養スクリーニング加算の算定に係る口腔の健康状態のスクリーニング（以下「口腔スクリーニング」）及び栄養状態のスクリーニング（以下「栄養スクリーニング」）は、利用者ごとに行われるケアマネジメントの一環として行われることに留意すること。</a:t>
            </a:r>
            <a:endParaRPr lang="en-US" altLang="ja-JP" sz="2000" dirty="0"/>
          </a:p>
          <a:p>
            <a:pPr marL="185738" indent="171450"/>
            <a:r>
              <a:rPr lang="ja-JP" altLang="en-US" sz="2000" dirty="0"/>
              <a:t>なお、介護職員等は、利用者全員の口腔の健康状態及び栄養状態を継続的に把握すること。</a:t>
            </a:r>
          </a:p>
          <a:p>
            <a:pPr marL="185738" indent="-185738"/>
            <a:r>
              <a:rPr lang="en-US" altLang="ja-JP" sz="2000" dirty="0" smtClean="0">
                <a:latin typeface="MS-Mincho"/>
              </a:rPr>
              <a:t>※</a:t>
            </a:r>
            <a:r>
              <a:rPr lang="ja-JP" altLang="en-US" sz="2000" dirty="0" smtClean="0">
                <a:latin typeface="MS-Mincho"/>
              </a:rPr>
              <a:t> </a:t>
            </a:r>
            <a:r>
              <a:rPr lang="ja-JP" altLang="en-US" sz="2000" dirty="0">
                <a:latin typeface="MS-Mincho"/>
              </a:rPr>
              <a:t>利用者について、次に掲げる確認を行い、確認した情報を介護支援</a:t>
            </a:r>
            <a:r>
              <a:rPr lang="ja-JP" altLang="en-US" sz="2000" dirty="0" smtClean="0">
                <a:latin typeface="MS-Mincho"/>
              </a:rPr>
              <a:t>専門員に</a:t>
            </a:r>
            <a:r>
              <a:rPr lang="ja-JP" altLang="en-US" sz="2000" dirty="0">
                <a:latin typeface="MS-Mincho"/>
              </a:rPr>
              <a:t>対し、提供すること。なお、口腔スクリーニング及び 栄養</a:t>
            </a:r>
            <a:r>
              <a:rPr lang="ja-JP" altLang="en-US" sz="2000" dirty="0" smtClean="0">
                <a:latin typeface="MS-Mincho"/>
              </a:rPr>
              <a:t>スクリーニング</a:t>
            </a:r>
            <a:r>
              <a:rPr lang="ja-JP" altLang="en-US" sz="2000" dirty="0">
                <a:latin typeface="MS-Mincho"/>
              </a:rPr>
              <a:t>の実施に当たっては、別途通知（</a:t>
            </a:r>
            <a:r>
              <a:rPr lang="en-US" altLang="ja-JP" sz="2000" dirty="0">
                <a:latin typeface="MS-Mincho"/>
              </a:rPr>
              <a:t>｢</a:t>
            </a:r>
            <a:r>
              <a:rPr lang="ja-JP" altLang="en-US" sz="2000" dirty="0">
                <a:latin typeface="MS-Mincho"/>
              </a:rPr>
              <a:t>リハビリテーション・個別機能訓練</a:t>
            </a:r>
            <a:r>
              <a:rPr lang="ja-JP" altLang="en-US" sz="2000" dirty="0" smtClean="0">
                <a:latin typeface="MS-Mincho"/>
              </a:rPr>
              <a:t>、栄養</a:t>
            </a:r>
            <a:r>
              <a:rPr lang="ja-JP" altLang="en-US" sz="2000" dirty="0">
                <a:latin typeface="MS-Mincho"/>
              </a:rPr>
              <a:t>、口腔の実施及び一体的取組について</a:t>
            </a:r>
            <a:r>
              <a:rPr lang="en-US" altLang="ja-JP" sz="2000" dirty="0">
                <a:latin typeface="MS-Mincho"/>
              </a:rPr>
              <a:t>｣</a:t>
            </a:r>
            <a:r>
              <a:rPr lang="ja-JP" altLang="en-US" sz="2000" dirty="0">
                <a:latin typeface="MS-Mincho"/>
              </a:rPr>
              <a:t>）を参照されたい</a:t>
            </a:r>
            <a:r>
              <a:rPr lang="ja-JP" altLang="en-US" sz="2000" dirty="0" smtClean="0">
                <a:latin typeface="MS-Mincho"/>
              </a:rPr>
              <a:t>。</a:t>
            </a:r>
            <a:endParaRPr lang="en-US" altLang="ja-JP" sz="2000" dirty="0" smtClean="0">
              <a:latin typeface="MS-Mincho"/>
            </a:endParaRPr>
          </a:p>
          <a:p>
            <a:pPr marL="442913" lvl="0" indent="-185738"/>
            <a:r>
              <a:rPr lang="en-US" altLang="ja-JP" sz="2000" dirty="0">
                <a:solidFill>
                  <a:prstClr val="black"/>
                </a:solidFill>
                <a:latin typeface="MS-Mincho"/>
              </a:rPr>
              <a:t>Ⅰ</a:t>
            </a:r>
            <a:r>
              <a:rPr lang="ja-JP" altLang="en-US" sz="2000" dirty="0" err="1">
                <a:solidFill>
                  <a:prstClr val="black"/>
                </a:solidFill>
                <a:latin typeface="MS-Mincho"/>
              </a:rPr>
              <a:t>．</a:t>
            </a:r>
            <a:r>
              <a:rPr lang="ja-JP" altLang="en-US" sz="2000" dirty="0">
                <a:solidFill>
                  <a:prstClr val="black"/>
                </a:solidFill>
                <a:latin typeface="MS-Mincho"/>
              </a:rPr>
              <a:t>口腔スクリーニング</a:t>
            </a:r>
          </a:p>
          <a:p>
            <a:pPr marL="628650" lvl="0" indent="-171450"/>
            <a:r>
              <a:rPr lang="ja-JP" altLang="en-US" sz="2000" dirty="0">
                <a:solidFill>
                  <a:prstClr val="black"/>
                </a:solidFill>
                <a:latin typeface="MS-Mincho"/>
              </a:rPr>
              <a:t>ａ 硬いものを避け、柔らかいものを中心に食べる者</a:t>
            </a:r>
            <a:endParaRPr lang="en-US" altLang="ja-JP" sz="2000" dirty="0">
              <a:solidFill>
                <a:prstClr val="black"/>
              </a:solidFill>
              <a:latin typeface="MS-Mincho"/>
            </a:endParaRPr>
          </a:p>
          <a:p>
            <a:pPr marL="628650" lvl="0" indent="-171450"/>
            <a:r>
              <a:rPr lang="ja-JP" altLang="en-US" sz="2000" dirty="0">
                <a:solidFill>
                  <a:prstClr val="black"/>
                </a:solidFill>
                <a:latin typeface="MS-Mincho"/>
              </a:rPr>
              <a:t>ｂ 入れ歯を使っている者</a:t>
            </a:r>
            <a:endParaRPr lang="en-US" altLang="ja-JP" sz="2000" dirty="0">
              <a:solidFill>
                <a:prstClr val="black"/>
              </a:solidFill>
              <a:latin typeface="MS-Mincho"/>
            </a:endParaRPr>
          </a:p>
          <a:p>
            <a:pPr marL="628650" lvl="0" indent="-171450"/>
            <a:r>
              <a:rPr lang="ja-JP" altLang="en-US" sz="2000" dirty="0">
                <a:solidFill>
                  <a:prstClr val="black"/>
                </a:solidFill>
                <a:latin typeface="MS-Mincho"/>
              </a:rPr>
              <a:t>ｃ むせやすい者</a:t>
            </a:r>
          </a:p>
          <a:p>
            <a:pPr marL="357188" lvl="0" indent="-185738"/>
            <a:r>
              <a:rPr lang="en-US" altLang="ja-JP" sz="2000" dirty="0">
                <a:solidFill>
                  <a:prstClr val="black"/>
                </a:solidFill>
                <a:latin typeface="MS-Mincho"/>
              </a:rPr>
              <a:t>Ⅱ</a:t>
            </a:r>
            <a:r>
              <a:rPr lang="ja-JP" altLang="en-US" sz="2000" dirty="0" err="1">
                <a:solidFill>
                  <a:prstClr val="black"/>
                </a:solidFill>
                <a:latin typeface="MS-Mincho"/>
              </a:rPr>
              <a:t>．</a:t>
            </a:r>
            <a:r>
              <a:rPr lang="ja-JP" altLang="en-US" sz="2000" dirty="0">
                <a:solidFill>
                  <a:prstClr val="black"/>
                </a:solidFill>
                <a:latin typeface="MS-Mincho"/>
              </a:rPr>
              <a:t>栄養スクリーニング</a:t>
            </a:r>
          </a:p>
          <a:p>
            <a:pPr marL="357188" lvl="0" indent="-85725"/>
            <a:r>
              <a:rPr lang="ja-JP" altLang="en-US" sz="2000" dirty="0">
                <a:solidFill>
                  <a:prstClr val="black"/>
                </a:solidFill>
                <a:latin typeface="MS-Mincho"/>
              </a:rPr>
              <a:t>ａ </a:t>
            </a:r>
            <a:r>
              <a:rPr lang="ja-JP" altLang="en-US" sz="2000" dirty="0" smtClean="0">
                <a:solidFill>
                  <a:prstClr val="black"/>
                </a:solidFill>
                <a:latin typeface="MS-Mincho"/>
              </a:rPr>
              <a:t>ＢＭＩが１８．５</a:t>
            </a:r>
            <a:r>
              <a:rPr lang="en-US" altLang="ja-JP" sz="2000" dirty="0" smtClean="0">
                <a:solidFill>
                  <a:prstClr val="black"/>
                </a:solidFill>
                <a:latin typeface="MS-Mincho"/>
              </a:rPr>
              <a:t> </a:t>
            </a:r>
            <a:r>
              <a:rPr lang="ja-JP" altLang="en-US" sz="2000" dirty="0">
                <a:solidFill>
                  <a:prstClr val="black"/>
                </a:solidFill>
                <a:latin typeface="MS-Mincho"/>
              </a:rPr>
              <a:t>未満である者</a:t>
            </a:r>
            <a:endParaRPr lang="en-US" altLang="ja-JP" sz="2000" dirty="0">
              <a:solidFill>
                <a:prstClr val="black"/>
              </a:solidFill>
              <a:latin typeface="MS-Mincho"/>
            </a:endParaRPr>
          </a:p>
          <a:p>
            <a:pPr marL="442913" lvl="0" indent="-171450"/>
            <a:r>
              <a:rPr lang="ja-JP" altLang="en-US" sz="2000" dirty="0">
                <a:solidFill>
                  <a:prstClr val="black"/>
                </a:solidFill>
              </a:rPr>
              <a:t>ｂ １～６月間で３％以上の体重の減少が認められる者又は「地域支援事業の実施について」に規定する基本チェックリストの№１１の項目が「１」に該当する者（「</a:t>
            </a:r>
            <a:r>
              <a:rPr lang="en-US" altLang="ja-JP" sz="2000" dirty="0">
                <a:solidFill>
                  <a:prstClr val="black"/>
                </a:solidFill>
              </a:rPr>
              <a:t>6 </a:t>
            </a:r>
            <a:r>
              <a:rPr lang="ja-JP" altLang="en-US" sz="2000" dirty="0">
                <a:solidFill>
                  <a:prstClr val="black"/>
                </a:solidFill>
              </a:rPr>
              <a:t>ヵ月間で</a:t>
            </a:r>
            <a:r>
              <a:rPr lang="en-US" altLang="ja-JP" sz="2000" dirty="0">
                <a:solidFill>
                  <a:prstClr val="black"/>
                </a:solidFill>
              </a:rPr>
              <a:t>2</a:t>
            </a:r>
            <a:r>
              <a:rPr lang="ja-JP" altLang="en-US" sz="2000" dirty="0">
                <a:solidFill>
                  <a:prstClr val="black"/>
                </a:solidFill>
              </a:rPr>
              <a:t>～</a:t>
            </a:r>
            <a:r>
              <a:rPr lang="en-US" altLang="ja-JP" sz="2000" dirty="0">
                <a:solidFill>
                  <a:prstClr val="black"/>
                </a:solidFill>
              </a:rPr>
              <a:t>3kg </a:t>
            </a:r>
            <a:r>
              <a:rPr lang="ja-JP" altLang="en-US" sz="2000" dirty="0">
                <a:solidFill>
                  <a:prstClr val="black"/>
                </a:solidFill>
              </a:rPr>
              <a:t>以上の体重減少があった」の回答が「はい」）</a:t>
            </a:r>
          </a:p>
          <a:p>
            <a:pPr marL="357188" lvl="0" indent="-85725"/>
            <a:r>
              <a:rPr lang="ja-JP" altLang="en-US" sz="2000" dirty="0">
                <a:solidFill>
                  <a:prstClr val="black"/>
                </a:solidFill>
              </a:rPr>
              <a:t>ｃ 血清アルブミン値が３．５ｇ</a:t>
            </a:r>
            <a:r>
              <a:rPr lang="en-US" altLang="ja-JP" sz="2000" dirty="0">
                <a:solidFill>
                  <a:prstClr val="black"/>
                </a:solidFill>
              </a:rPr>
              <a:t>/</a:t>
            </a:r>
            <a:r>
              <a:rPr lang="ja-JP" altLang="en-US" sz="2000" dirty="0">
                <a:solidFill>
                  <a:prstClr val="black"/>
                </a:solidFill>
              </a:rPr>
              <a:t>ｄｌ以下である者</a:t>
            </a:r>
            <a:endParaRPr lang="en-US" altLang="ja-JP" sz="2000" dirty="0">
              <a:solidFill>
                <a:prstClr val="black"/>
              </a:solidFill>
            </a:endParaRPr>
          </a:p>
          <a:p>
            <a:pPr marL="357188" lvl="0" indent="-85725"/>
            <a:r>
              <a:rPr lang="ja-JP" altLang="en-US" sz="2000" dirty="0">
                <a:solidFill>
                  <a:prstClr val="black"/>
                </a:solidFill>
              </a:rPr>
              <a:t>ｄ 食事摂取量が不良（７５％以下）である</a:t>
            </a:r>
            <a:r>
              <a:rPr lang="ja-JP" altLang="en-US" sz="2000" dirty="0" smtClean="0">
                <a:solidFill>
                  <a:prstClr val="black"/>
                </a:solidFill>
              </a:rPr>
              <a:t>者</a:t>
            </a:r>
            <a:endParaRPr lang="ja-JP" altLang="en-US" sz="2000" dirty="0">
              <a:latin typeface="MS-Mincho"/>
            </a:endParaRPr>
          </a:p>
        </p:txBody>
      </p:sp>
    </p:spTree>
    <p:extLst>
      <p:ext uri="{BB962C8B-B14F-4D97-AF65-F5344CB8AC3E}">
        <p14:creationId xmlns:p14="http://schemas.microsoft.com/office/powerpoint/2010/main" val="20566612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236242" y="6308057"/>
            <a:ext cx="2743200" cy="365125"/>
          </a:xfrm>
        </p:spPr>
        <p:txBody>
          <a:bodyPr/>
          <a:lstStyle/>
          <a:p>
            <a:fld id="{41D9830F-53EB-46B6-9EC0-C4C68F82A889}" type="slidenum">
              <a:rPr kumimoji="1" lang="ja-JP" altLang="en-US" smtClean="0"/>
              <a:t>85</a:t>
            </a:fld>
            <a:endParaRPr kumimoji="1" lang="ja-JP" altLang="en-US" dirty="0"/>
          </a:p>
        </p:txBody>
      </p:sp>
      <p:sp>
        <p:nvSpPr>
          <p:cNvPr id="4" name="正方形/長方形 3"/>
          <p:cNvSpPr/>
          <p:nvPr/>
        </p:nvSpPr>
        <p:spPr>
          <a:xfrm>
            <a:off x="0" y="0"/>
            <a:ext cx="12192000" cy="1938992"/>
          </a:xfrm>
          <a:prstGeom prst="rect">
            <a:avLst/>
          </a:prstGeom>
        </p:spPr>
        <p:txBody>
          <a:bodyPr wrap="square">
            <a:spAutoFit/>
          </a:bodyPr>
          <a:lstStyle/>
          <a:p>
            <a:r>
              <a:rPr lang="ja-JP" altLang="en-US" sz="2000" b="1" dirty="0"/>
              <a:t>（</a:t>
            </a:r>
            <a:r>
              <a:rPr lang="ja-JP" altLang="en-US" sz="2000" b="1" dirty="0" smtClean="0"/>
              <a:t>１１）科学的介護推進体制加算★　</a:t>
            </a:r>
            <a:r>
              <a:rPr lang="en-US" altLang="zh-TW" sz="2000" dirty="0" smtClean="0"/>
              <a:t>40</a:t>
            </a:r>
            <a:r>
              <a:rPr lang="zh-TW" altLang="en-US" sz="2000" dirty="0" smtClean="0"/>
              <a:t>単位</a:t>
            </a:r>
            <a:r>
              <a:rPr lang="ja-JP" altLang="en-US" sz="2000" dirty="0" smtClean="0"/>
              <a:t>／月　</a:t>
            </a:r>
            <a:r>
              <a:rPr lang="en-US" altLang="ja-JP" sz="2000" dirty="0" smtClean="0"/>
              <a:t>※</a:t>
            </a:r>
            <a:r>
              <a:rPr lang="ja-JP" altLang="en-US" sz="2000" dirty="0" smtClean="0"/>
              <a:t>体制届必要</a:t>
            </a:r>
            <a:endParaRPr lang="en-US" altLang="ja-JP" sz="2000" dirty="0" smtClean="0"/>
          </a:p>
          <a:p>
            <a:pPr marL="442913" indent="-185738"/>
            <a:r>
              <a:rPr lang="ja-JP" altLang="en-US" sz="2000" dirty="0" smtClean="0"/>
              <a:t>次のいずれにも適合すること。</a:t>
            </a:r>
            <a:endParaRPr lang="en-US" altLang="ja-JP" sz="2000" dirty="0" smtClean="0"/>
          </a:p>
          <a:p>
            <a:pPr marL="442913" indent="-185738"/>
            <a:r>
              <a:rPr lang="ja-JP" altLang="en-US" sz="2000" dirty="0" smtClean="0"/>
              <a:t>① 利用者</a:t>
            </a:r>
            <a:r>
              <a:rPr lang="ja-JP" altLang="en-US" sz="2000" dirty="0"/>
              <a:t>ごとの</a:t>
            </a:r>
            <a:r>
              <a:rPr lang="en-US" altLang="ja-JP" sz="2000" dirty="0"/>
              <a:t>ADL</a:t>
            </a:r>
            <a:r>
              <a:rPr lang="ja-JP" altLang="en-US" sz="2000" dirty="0"/>
              <a:t>値、栄養状態、口腔機能、認知症の</a:t>
            </a:r>
            <a:r>
              <a:rPr lang="ja-JP" altLang="en-US" sz="2000" dirty="0" smtClean="0"/>
              <a:t>状況その他</a:t>
            </a:r>
            <a:r>
              <a:rPr lang="ja-JP" altLang="en-US" sz="2000" dirty="0"/>
              <a:t>の利用者の心身</a:t>
            </a:r>
            <a:r>
              <a:rPr lang="ja-JP" altLang="en-US" sz="2000" dirty="0" smtClean="0"/>
              <a:t>の状況等</a:t>
            </a:r>
            <a:r>
              <a:rPr lang="ja-JP" altLang="en-US" sz="2000" dirty="0"/>
              <a:t>に係る基本的な情報を</a:t>
            </a:r>
            <a:r>
              <a:rPr lang="ja-JP" altLang="en-US" sz="2000" dirty="0" smtClean="0"/>
              <a:t>、</a:t>
            </a:r>
            <a:r>
              <a:rPr lang="en-US" altLang="ja-JP" sz="2000" dirty="0"/>
              <a:t>LIFE</a:t>
            </a:r>
            <a:r>
              <a:rPr lang="ja-JP" altLang="en-US" sz="2000" dirty="0"/>
              <a:t>を用いて厚生労働省に提出して</a:t>
            </a:r>
            <a:r>
              <a:rPr lang="ja-JP" altLang="en-US" sz="2000" dirty="0" smtClean="0"/>
              <a:t>いる。</a:t>
            </a:r>
            <a:endParaRPr lang="ja-JP" altLang="en-US" sz="2000" dirty="0"/>
          </a:p>
          <a:p>
            <a:pPr marL="442913" indent="-185738"/>
            <a:r>
              <a:rPr lang="ja-JP" altLang="en-US" sz="2000" dirty="0" smtClean="0"/>
              <a:t>② 必要</a:t>
            </a:r>
            <a:r>
              <a:rPr lang="ja-JP" altLang="en-US" sz="2000" dirty="0"/>
              <a:t>に</a:t>
            </a:r>
            <a:r>
              <a:rPr lang="ja-JP" altLang="en-US" sz="2000" dirty="0" smtClean="0"/>
              <a:t>応じて小規模多機能型居宅介護</a:t>
            </a:r>
            <a:r>
              <a:rPr lang="ja-JP" altLang="en-US" sz="2000" dirty="0"/>
              <a:t>計画を見直すなど、サービスの提供に当たって</a:t>
            </a:r>
            <a:r>
              <a:rPr lang="ja-JP" altLang="en-US" sz="2000" dirty="0" smtClean="0"/>
              <a:t>、①に</a:t>
            </a:r>
            <a:r>
              <a:rPr lang="ja-JP" altLang="en-US" sz="2000" dirty="0"/>
              <a:t>規定する情報その他サービスを適切かつ有効に提供するために必要な情報を活用して</a:t>
            </a:r>
            <a:r>
              <a:rPr lang="ja-JP" altLang="en-US" sz="2000" dirty="0" smtClean="0"/>
              <a:t>いる。</a:t>
            </a:r>
            <a:endParaRPr lang="ja-JP" altLang="en-US" sz="2000" dirty="0"/>
          </a:p>
        </p:txBody>
      </p:sp>
      <p:sp>
        <p:nvSpPr>
          <p:cNvPr id="5" name="正方形/長方形 4"/>
          <p:cNvSpPr/>
          <p:nvPr/>
        </p:nvSpPr>
        <p:spPr>
          <a:xfrm>
            <a:off x="166687" y="1963287"/>
            <a:ext cx="11906251" cy="4845360"/>
          </a:xfrm>
          <a:prstGeom prst="rect">
            <a:avLst/>
          </a:prstGeom>
          <a:ln w="6350">
            <a:solidFill>
              <a:schemeClr val="tx1"/>
            </a:solidFill>
          </a:ln>
        </p:spPr>
        <p:txBody>
          <a:bodyPr wrap="square" tIns="36000" bIns="0">
            <a:spAutoFit/>
          </a:bodyPr>
          <a:lstStyle/>
          <a:p>
            <a:pPr marL="185738" indent="-185738">
              <a:lnSpc>
                <a:spcPts val="2300"/>
              </a:lnSpc>
            </a:pPr>
            <a:r>
              <a:rPr lang="en-US" altLang="ja-JP" sz="2000" dirty="0" smtClean="0"/>
              <a:t>※</a:t>
            </a:r>
            <a:r>
              <a:rPr lang="ja-JP" altLang="en-US" sz="2000" dirty="0" smtClean="0"/>
              <a:t> 原則</a:t>
            </a:r>
            <a:r>
              <a:rPr lang="ja-JP" altLang="en-US" sz="2000" dirty="0"/>
              <a:t>として利用者全員を対象として、利用者ごとに上記に掲げる要件を満たした場合に、当該事業所の利用者全員に対して算定</a:t>
            </a:r>
            <a:r>
              <a:rPr lang="ja-JP" altLang="en-US" sz="2000" dirty="0" smtClean="0"/>
              <a:t>できる。</a:t>
            </a:r>
            <a:endParaRPr lang="en-US" altLang="ja-JP" sz="2000" dirty="0" smtClean="0"/>
          </a:p>
          <a:p>
            <a:pPr marL="185738" indent="-185738">
              <a:lnSpc>
                <a:spcPts val="2300"/>
              </a:lnSpc>
            </a:pPr>
            <a:r>
              <a:rPr lang="en-US" altLang="ja-JP" sz="2000" dirty="0" smtClean="0"/>
              <a:t>※</a:t>
            </a:r>
            <a:r>
              <a:rPr lang="ja-JP" altLang="en-US" sz="2000" dirty="0" smtClean="0"/>
              <a:t> </a:t>
            </a:r>
            <a:r>
              <a:rPr lang="ja-JP" altLang="en-US" sz="2000" dirty="0"/>
              <a:t>情報の</a:t>
            </a:r>
            <a:r>
              <a:rPr lang="ja-JP" altLang="en-US" sz="2000" dirty="0" smtClean="0"/>
              <a:t>提出は</a:t>
            </a:r>
            <a:r>
              <a:rPr lang="en-US" altLang="ja-JP" sz="2000" dirty="0" smtClean="0"/>
              <a:t>LIFE</a:t>
            </a:r>
            <a:r>
              <a:rPr lang="ja-JP" altLang="en-US" sz="2000" dirty="0" smtClean="0"/>
              <a:t>を</a:t>
            </a:r>
            <a:r>
              <a:rPr lang="ja-JP" altLang="en-US" sz="2000" dirty="0"/>
              <a:t>用いて</a:t>
            </a:r>
            <a:r>
              <a:rPr lang="ja-JP" altLang="en-US" sz="2000" dirty="0" smtClean="0"/>
              <a:t>行う。</a:t>
            </a:r>
            <a:r>
              <a:rPr lang="en-US" altLang="ja-JP" sz="2000" dirty="0" smtClean="0"/>
              <a:t>LIFE</a:t>
            </a:r>
            <a:r>
              <a:rPr lang="ja-JP" altLang="en-US" sz="2000" dirty="0" err="1" smtClean="0"/>
              <a:t>へ</a:t>
            </a:r>
            <a:r>
              <a:rPr lang="ja-JP" altLang="en-US" sz="2000" dirty="0" err="1"/>
              <a:t>の</a:t>
            </a:r>
            <a:r>
              <a:rPr lang="ja-JP" altLang="en-US" sz="2000" dirty="0"/>
              <a:t>提出情報、提出頻度等については、「科学的介護情報</a:t>
            </a:r>
            <a:r>
              <a:rPr lang="ja-JP" altLang="en-US" sz="2000" dirty="0" smtClean="0"/>
              <a:t>システム</a:t>
            </a:r>
            <a:r>
              <a:rPr lang="en-US" altLang="ja-JP" sz="2000" dirty="0" smtClean="0"/>
              <a:t>(LIFE)</a:t>
            </a:r>
            <a:r>
              <a:rPr lang="ja-JP" altLang="en-US" sz="2000" dirty="0" smtClean="0"/>
              <a:t>関連</a:t>
            </a:r>
            <a:r>
              <a:rPr lang="ja-JP" altLang="en-US" sz="2000" dirty="0"/>
              <a:t>加算に関する基本的考え方並びに事務処理手順及び様式例の提示について」を</a:t>
            </a:r>
            <a:r>
              <a:rPr lang="ja-JP" altLang="en-US" sz="2000" dirty="0" smtClean="0"/>
              <a:t>参照。</a:t>
            </a:r>
            <a:r>
              <a:rPr lang="en-US" altLang="ja-JP" sz="2000" dirty="0" smtClean="0">
                <a:hlinkClick r:id="rId2"/>
              </a:rPr>
              <a:t>https</a:t>
            </a:r>
            <a:r>
              <a:rPr lang="en-US" altLang="ja-JP" sz="2000" dirty="0">
                <a:hlinkClick r:id="rId2"/>
              </a:rPr>
              <a:t>://</a:t>
            </a:r>
            <a:r>
              <a:rPr lang="en-US" altLang="ja-JP" sz="2000" dirty="0" smtClean="0">
                <a:hlinkClick r:id="rId2"/>
              </a:rPr>
              <a:t>www.mhlw.go.jp/content/12300000/001227990.pdf</a:t>
            </a:r>
            <a:endParaRPr lang="en-US" altLang="ja-JP" sz="2000" dirty="0" smtClean="0"/>
          </a:p>
          <a:p>
            <a:pPr marL="185738" indent="-185738">
              <a:lnSpc>
                <a:spcPts val="2300"/>
              </a:lnSpc>
            </a:pPr>
            <a:r>
              <a:rPr lang="en-US" altLang="ja-JP" sz="2000" dirty="0" smtClean="0"/>
              <a:t>※</a:t>
            </a:r>
            <a:r>
              <a:rPr lang="ja-JP" altLang="en-US" sz="2000" dirty="0" smtClean="0"/>
              <a:t>事業所は、利用者に提供するサービスの質を常に向上させていくため、 計画</a:t>
            </a:r>
            <a:r>
              <a:rPr lang="ja-JP" altLang="en-US" sz="2000" dirty="0"/>
              <a:t>（</a:t>
            </a:r>
            <a:r>
              <a:rPr lang="en-US" altLang="ja-JP" sz="2000" dirty="0"/>
              <a:t>Plan</a:t>
            </a:r>
            <a:r>
              <a:rPr lang="ja-JP" altLang="en-US" sz="2000" dirty="0" smtClean="0"/>
              <a:t>）</a:t>
            </a:r>
            <a:r>
              <a:rPr lang="en-US" altLang="ja-JP" sz="2000" dirty="0" smtClean="0"/>
              <a:t>,</a:t>
            </a:r>
            <a:r>
              <a:rPr lang="ja-JP" altLang="en-US" sz="2000" dirty="0" smtClean="0"/>
              <a:t>実行</a:t>
            </a:r>
            <a:r>
              <a:rPr lang="ja-JP" altLang="en-US" sz="2000" dirty="0"/>
              <a:t>（</a:t>
            </a:r>
            <a:r>
              <a:rPr lang="en-US" altLang="ja-JP" sz="2000" dirty="0"/>
              <a:t>Do</a:t>
            </a:r>
            <a:r>
              <a:rPr lang="ja-JP" altLang="en-US" sz="2000" dirty="0" smtClean="0"/>
              <a:t>）</a:t>
            </a:r>
            <a:r>
              <a:rPr lang="en-US" altLang="ja-JP" sz="2000" dirty="0" smtClean="0"/>
              <a:t>,</a:t>
            </a:r>
            <a:r>
              <a:rPr lang="ja-JP" altLang="en-US" sz="2000" dirty="0" smtClean="0"/>
              <a:t>評価</a:t>
            </a:r>
            <a:r>
              <a:rPr lang="ja-JP" altLang="en-US" sz="2000" dirty="0"/>
              <a:t>（</a:t>
            </a:r>
            <a:r>
              <a:rPr lang="en-US" altLang="ja-JP" sz="2000" dirty="0"/>
              <a:t>Check</a:t>
            </a:r>
            <a:r>
              <a:rPr lang="ja-JP" altLang="en-US" sz="2000" dirty="0" smtClean="0"/>
              <a:t>）</a:t>
            </a:r>
            <a:r>
              <a:rPr lang="en-US" altLang="ja-JP" sz="2000" dirty="0" smtClean="0"/>
              <a:t>,</a:t>
            </a:r>
            <a:r>
              <a:rPr lang="ja-JP" altLang="en-US" sz="2000" dirty="0" smtClean="0"/>
              <a:t>改善</a:t>
            </a:r>
            <a:r>
              <a:rPr lang="ja-JP" altLang="en-US" sz="2000" dirty="0"/>
              <a:t>（</a:t>
            </a:r>
            <a:r>
              <a:rPr lang="en-US" altLang="ja-JP" sz="2000" dirty="0"/>
              <a:t>Action</a:t>
            </a:r>
            <a:r>
              <a:rPr lang="ja-JP" altLang="en-US" sz="2000" dirty="0"/>
              <a:t>）</a:t>
            </a:r>
            <a:r>
              <a:rPr lang="ja-JP" altLang="en-US" sz="2000" dirty="0" smtClean="0"/>
              <a:t>の</a:t>
            </a:r>
            <a:r>
              <a:rPr lang="en-US" altLang="ja-JP" sz="2000" dirty="0" smtClean="0"/>
              <a:t>PDCA</a:t>
            </a:r>
            <a:r>
              <a:rPr lang="ja-JP" altLang="en-US" sz="2000" dirty="0" smtClean="0"/>
              <a:t>サイクルに</a:t>
            </a:r>
            <a:r>
              <a:rPr lang="ja-JP" altLang="en-US" sz="2000" dirty="0"/>
              <a:t>より、質の高いサービスを実施する体制を構築するとともに、その更なる向上に努めることが重要であり、具体的には、次のような一連の取組が求められる</a:t>
            </a:r>
            <a:r>
              <a:rPr lang="ja-JP" altLang="en-US" sz="2000" dirty="0" smtClean="0"/>
              <a:t>。（情報</a:t>
            </a:r>
            <a:r>
              <a:rPr lang="ja-JP" altLang="en-US" sz="2000" dirty="0"/>
              <a:t>を厚生労働省に提出するだけで</a:t>
            </a:r>
            <a:r>
              <a:rPr lang="ja-JP" altLang="en-US" sz="2000" dirty="0" smtClean="0"/>
              <a:t>は算定</a:t>
            </a:r>
            <a:r>
              <a:rPr lang="ja-JP" altLang="en-US" sz="2000" dirty="0"/>
              <a:t>対象とは</a:t>
            </a:r>
            <a:r>
              <a:rPr lang="ja-JP" altLang="en-US" sz="2000" dirty="0" smtClean="0"/>
              <a:t>ならない）</a:t>
            </a:r>
            <a:endParaRPr lang="ja-JP" altLang="en-US" sz="2000" dirty="0"/>
          </a:p>
          <a:p>
            <a:pPr marL="900113" indent="-900113">
              <a:lnSpc>
                <a:spcPts val="2100"/>
              </a:lnSpc>
            </a:pPr>
            <a:r>
              <a:rPr lang="ja-JP" altLang="en-US" sz="2000" dirty="0" smtClean="0"/>
              <a:t>（</a:t>
            </a:r>
            <a:r>
              <a:rPr lang="en-US" altLang="ja-JP" sz="2000" dirty="0"/>
              <a:t>Plan</a:t>
            </a:r>
            <a:r>
              <a:rPr lang="ja-JP" altLang="en-US" sz="2000" dirty="0"/>
              <a:t>）</a:t>
            </a:r>
            <a:r>
              <a:rPr lang="ja-JP" altLang="en-US" sz="2000" dirty="0" smtClean="0"/>
              <a:t>利用者</a:t>
            </a:r>
            <a:r>
              <a:rPr lang="ja-JP" altLang="en-US" sz="2000" dirty="0"/>
              <a:t>の心身の状況等に係る基本的な情報に基づき、適切なサービスを提供するためのサービス計画を作成</a:t>
            </a:r>
            <a:r>
              <a:rPr lang="ja-JP" altLang="en-US" sz="2000" dirty="0" smtClean="0"/>
              <a:t>する。</a:t>
            </a:r>
            <a:endParaRPr lang="ja-JP" altLang="en-US" sz="2000" dirty="0"/>
          </a:p>
          <a:p>
            <a:pPr marL="800100" indent="-800100">
              <a:lnSpc>
                <a:spcPts val="2100"/>
              </a:lnSpc>
            </a:pPr>
            <a:r>
              <a:rPr lang="ja-JP" altLang="en-US" sz="2000" dirty="0"/>
              <a:t>（</a:t>
            </a:r>
            <a:r>
              <a:rPr lang="en-US" altLang="ja-JP" sz="2000" dirty="0"/>
              <a:t>Do</a:t>
            </a:r>
            <a:r>
              <a:rPr lang="ja-JP" altLang="en-US" sz="2000" dirty="0" smtClean="0"/>
              <a:t>）サービス</a:t>
            </a:r>
            <a:r>
              <a:rPr lang="ja-JP" altLang="en-US" sz="2000" dirty="0"/>
              <a:t>の提供に当たっては、サービス計画に基づいて、利用者の自立支援や重度化防止に資する介護を実施</a:t>
            </a:r>
            <a:r>
              <a:rPr lang="ja-JP" altLang="en-US" sz="2000" dirty="0" smtClean="0"/>
              <a:t>する。</a:t>
            </a:r>
            <a:endParaRPr lang="ja-JP" altLang="en-US" sz="2000" dirty="0"/>
          </a:p>
          <a:p>
            <a:pPr marL="800100" indent="-800100">
              <a:lnSpc>
                <a:spcPts val="2100"/>
              </a:lnSpc>
            </a:pPr>
            <a:r>
              <a:rPr lang="ja-JP" altLang="en-US" sz="2000" dirty="0" smtClean="0"/>
              <a:t>（</a:t>
            </a:r>
            <a:r>
              <a:rPr lang="en-US" altLang="ja-JP" sz="2000" dirty="0"/>
              <a:t>Check</a:t>
            </a:r>
            <a:r>
              <a:rPr lang="ja-JP" altLang="en-US" sz="2000" dirty="0"/>
              <a:t>）</a:t>
            </a:r>
            <a:r>
              <a:rPr lang="ja-JP" altLang="en-US" sz="2000" dirty="0" smtClean="0"/>
              <a:t> </a:t>
            </a:r>
            <a:r>
              <a:rPr lang="en-US" altLang="ja-JP" sz="2000" dirty="0" smtClean="0"/>
              <a:t>LIFE</a:t>
            </a:r>
            <a:r>
              <a:rPr lang="ja-JP" altLang="en-US" sz="2000" dirty="0" err="1" smtClean="0"/>
              <a:t>へ</a:t>
            </a:r>
            <a:r>
              <a:rPr lang="ja-JP" altLang="en-US" sz="2000" dirty="0" err="1"/>
              <a:t>の</a:t>
            </a:r>
            <a:r>
              <a:rPr lang="ja-JP" altLang="en-US" sz="2000" dirty="0"/>
              <a:t>提出情報及びフィードバック情報等も活用し、多職種が共同して、事業所の特性やサービス提供の在り方について検証を</a:t>
            </a:r>
            <a:r>
              <a:rPr lang="ja-JP" altLang="en-US" sz="2000" dirty="0" smtClean="0"/>
              <a:t>行う。</a:t>
            </a:r>
            <a:endParaRPr lang="ja-JP" altLang="en-US" sz="2000" dirty="0"/>
          </a:p>
          <a:p>
            <a:pPr marL="800100" indent="-800100">
              <a:lnSpc>
                <a:spcPts val="2100"/>
              </a:lnSpc>
            </a:pPr>
            <a:r>
              <a:rPr lang="ja-JP" altLang="en-US" sz="2000" dirty="0"/>
              <a:t>（</a:t>
            </a:r>
            <a:r>
              <a:rPr lang="en-US" altLang="ja-JP" sz="2000" dirty="0"/>
              <a:t>Action</a:t>
            </a:r>
            <a:r>
              <a:rPr lang="ja-JP" altLang="en-US" sz="2000" dirty="0" smtClean="0"/>
              <a:t>）検証</a:t>
            </a:r>
            <a:r>
              <a:rPr lang="ja-JP" altLang="en-US" sz="2000" dirty="0"/>
              <a:t>結果に基づき、利用者のサービス計画を適切に見直し、事業所全体として、サービスの質の更なる向上に</a:t>
            </a:r>
            <a:r>
              <a:rPr lang="ja-JP" altLang="en-US" sz="2000" dirty="0" smtClean="0"/>
              <a:t>努める。</a:t>
            </a:r>
            <a:endParaRPr lang="ja-JP" altLang="en-US" sz="2000" dirty="0"/>
          </a:p>
        </p:txBody>
      </p:sp>
    </p:spTree>
    <p:extLst>
      <p:ext uri="{BB962C8B-B14F-4D97-AF65-F5344CB8AC3E}">
        <p14:creationId xmlns:p14="http://schemas.microsoft.com/office/powerpoint/2010/main" val="36047296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86</a:t>
            </a:fld>
            <a:endParaRPr kumimoji="1" lang="ja-JP" altLang="en-US" dirty="0"/>
          </a:p>
        </p:txBody>
      </p:sp>
      <p:sp>
        <p:nvSpPr>
          <p:cNvPr id="3" name="正方形/長方形 2"/>
          <p:cNvSpPr/>
          <p:nvPr/>
        </p:nvSpPr>
        <p:spPr>
          <a:xfrm>
            <a:off x="0" y="0"/>
            <a:ext cx="12192000" cy="7478970"/>
          </a:xfrm>
          <a:prstGeom prst="rect">
            <a:avLst/>
          </a:prstGeom>
        </p:spPr>
        <p:txBody>
          <a:bodyPr wrap="square">
            <a:spAutoFit/>
          </a:bodyPr>
          <a:lstStyle/>
          <a:p>
            <a:r>
              <a:rPr lang="ja-JP" altLang="en-US" sz="2000" b="1" dirty="0" smtClean="0"/>
              <a:t>（１２）</a:t>
            </a:r>
            <a:r>
              <a:rPr lang="ja-JP" altLang="en-US" sz="2000" b="1" dirty="0"/>
              <a:t>生産性向上推進体制加算</a:t>
            </a:r>
            <a:r>
              <a:rPr lang="ja-JP" altLang="en-US" sz="2000" dirty="0"/>
              <a:t>　</a:t>
            </a:r>
            <a:r>
              <a:rPr lang="en-US" altLang="ja-JP" sz="2000" dirty="0"/>
              <a:t>※</a:t>
            </a:r>
            <a:r>
              <a:rPr lang="ja-JP" altLang="en-US" sz="2000" dirty="0"/>
              <a:t>体制届が必要</a:t>
            </a:r>
          </a:p>
          <a:p>
            <a:pPr marL="185738" indent="171450"/>
            <a:r>
              <a:rPr lang="en-US" altLang="ja-JP" sz="2000" dirty="0"/>
              <a:t>※ </a:t>
            </a:r>
            <a:r>
              <a:rPr lang="ja-JP" altLang="en-US" sz="2000" dirty="0"/>
              <a:t>加算</a:t>
            </a:r>
            <a:r>
              <a:rPr lang="en-US" altLang="ja-JP" sz="2000" dirty="0"/>
              <a:t>(Ⅰ)</a:t>
            </a:r>
            <a:r>
              <a:rPr lang="ja-JP" altLang="en-US" sz="2000" dirty="0"/>
              <a:t>と </a:t>
            </a:r>
            <a:r>
              <a:rPr lang="en-US" altLang="ja-JP" sz="2000" dirty="0"/>
              <a:t>(Ⅱ)</a:t>
            </a:r>
            <a:r>
              <a:rPr lang="ja-JP" altLang="en-US" sz="2000" dirty="0"/>
              <a:t>は同時算定できない。</a:t>
            </a:r>
            <a:endParaRPr lang="en-US" altLang="ja-JP" sz="2000" dirty="0"/>
          </a:p>
          <a:p>
            <a:endParaRPr lang="en-US" altLang="ja-JP" sz="500" dirty="0" smtClean="0"/>
          </a:p>
          <a:p>
            <a:endParaRPr lang="en-US" altLang="ja-JP" sz="2000" dirty="0" smtClean="0"/>
          </a:p>
          <a:p>
            <a:endParaRPr lang="en-US" altLang="ja-JP" sz="2000" dirty="0"/>
          </a:p>
          <a:p>
            <a:endParaRPr lang="en-US" altLang="ja-JP" sz="2000" dirty="0" smtClean="0"/>
          </a:p>
          <a:p>
            <a:r>
              <a:rPr lang="en-US" altLang="ja-JP" sz="2000" dirty="0" smtClean="0"/>
              <a:t>【</a:t>
            </a:r>
            <a:r>
              <a:rPr lang="ja-JP" altLang="en-US" sz="2000" dirty="0"/>
              <a:t>生産性向上推進体制加算</a:t>
            </a:r>
            <a:r>
              <a:rPr lang="en-US" altLang="ja-JP" sz="2000" dirty="0"/>
              <a:t>(Ⅰ)】</a:t>
            </a:r>
            <a:r>
              <a:rPr lang="ja-JP" altLang="en-US" sz="2000" dirty="0"/>
              <a:t>　</a:t>
            </a:r>
            <a:r>
              <a:rPr lang="en-US" altLang="ja-JP" sz="2000" dirty="0"/>
              <a:t>100</a:t>
            </a:r>
            <a:r>
              <a:rPr lang="ja-JP" altLang="en-US" sz="2000" dirty="0"/>
              <a:t>単位／月</a:t>
            </a:r>
            <a:endParaRPr lang="en-US" altLang="ja-JP" sz="2000" dirty="0"/>
          </a:p>
          <a:p>
            <a:pPr marL="85725"/>
            <a:r>
              <a:rPr lang="ja-JP" altLang="en-US" sz="2000" dirty="0"/>
              <a:t>次のいずれにも適合すること。</a:t>
            </a:r>
            <a:endParaRPr lang="en-US" altLang="ja-JP" sz="2000" dirty="0"/>
          </a:p>
          <a:p>
            <a:pPr marL="271463" indent="-171450"/>
            <a:r>
              <a:rPr lang="ja-JP" altLang="en-US" sz="2000" dirty="0" smtClean="0"/>
              <a:t>① </a:t>
            </a:r>
            <a:r>
              <a:rPr lang="ja-JP" altLang="en-US" sz="2000" dirty="0"/>
              <a:t>利用者の安全並びに介護サービスの質の確保及び職員の負担軽減に資する方策を検討するための</a:t>
            </a:r>
            <a:r>
              <a:rPr lang="ja-JP" altLang="en-US" sz="2000" dirty="0" smtClean="0"/>
              <a:t>委員会に</a:t>
            </a:r>
            <a:r>
              <a:rPr lang="ja-JP" altLang="en-US" sz="2000" dirty="0"/>
              <a:t>おいて、次に掲げる事項について必要な検討を行い</a:t>
            </a:r>
            <a:r>
              <a:rPr lang="ja-JP" altLang="en-US" sz="2000" dirty="0" smtClean="0"/>
              <a:t>、</a:t>
            </a:r>
            <a:r>
              <a:rPr lang="ja-JP" altLang="en-US" sz="2000" dirty="0"/>
              <a:t>及び</a:t>
            </a:r>
            <a:r>
              <a:rPr lang="ja-JP" altLang="en-US" sz="2000" dirty="0" smtClean="0"/>
              <a:t>当該</a:t>
            </a:r>
            <a:r>
              <a:rPr lang="ja-JP" altLang="en-US" sz="2000" dirty="0"/>
              <a:t>事項の実施</a:t>
            </a:r>
            <a:r>
              <a:rPr lang="ja-JP" altLang="en-US" sz="2000" dirty="0" smtClean="0"/>
              <a:t>を定期的</a:t>
            </a:r>
            <a:r>
              <a:rPr lang="ja-JP" altLang="en-US" sz="2000" dirty="0"/>
              <a:t>に確認している。</a:t>
            </a:r>
          </a:p>
          <a:p>
            <a:pPr marL="357188" indent="-85725"/>
            <a:r>
              <a:rPr lang="en-US" altLang="ja-JP" sz="2000" dirty="0" smtClean="0"/>
              <a:t>ⅰ</a:t>
            </a:r>
            <a:r>
              <a:rPr lang="ja-JP" altLang="en-US" sz="2000" dirty="0" smtClean="0"/>
              <a:t>）介護機器を活用する</a:t>
            </a:r>
            <a:r>
              <a:rPr lang="ja-JP" altLang="en-US" sz="2000" dirty="0"/>
              <a:t>場合における利用者の安全及びケアの質の確保</a:t>
            </a:r>
          </a:p>
          <a:p>
            <a:pPr marL="357188" indent="-85725"/>
            <a:r>
              <a:rPr lang="en-US" altLang="ja-JP" sz="2000" dirty="0" smtClean="0"/>
              <a:t>ⅱ</a:t>
            </a:r>
            <a:r>
              <a:rPr lang="ja-JP" altLang="en-US" sz="2000" dirty="0" smtClean="0"/>
              <a:t>）職員</a:t>
            </a:r>
            <a:r>
              <a:rPr lang="ja-JP" altLang="en-US" sz="2000" dirty="0"/>
              <a:t>の負担軽減及び勤務状況への配慮</a:t>
            </a:r>
          </a:p>
          <a:p>
            <a:pPr marL="357188" indent="-85725"/>
            <a:r>
              <a:rPr lang="en-US" altLang="ja-JP" sz="2000" dirty="0" smtClean="0"/>
              <a:t>ⅲ</a:t>
            </a:r>
            <a:r>
              <a:rPr lang="ja-JP" altLang="en-US" sz="2000" dirty="0" smtClean="0"/>
              <a:t>）介護</a:t>
            </a:r>
            <a:r>
              <a:rPr lang="ja-JP" altLang="en-US" sz="2000" dirty="0"/>
              <a:t>機器の定期的な点検</a:t>
            </a:r>
          </a:p>
          <a:p>
            <a:pPr marL="357188" indent="-85725"/>
            <a:r>
              <a:rPr lang="en-US" altLang="ja-JP" sz="2000" dirty="0" smtClean="0"/>
              <a:t>ⅳ</a:t>
            </a:r>
            <a:r>
              <a:rPr lang="ja-JP" altLang="en-US" sz="2000" dirty="0" smtClean="0"/>
              <a:t>）業務</a:t>
            </a:r>
            <a:r>
              <a:rPr lang="ja-JP" altLang="en-US" sz="2000" dirty="0"/>
              <a:t>の効率化及び質の向上並びに職員の負担軽減を図るための職員</a:t>
            </a:r>
            <a:r>
              <a:rPr lang="ja-JP" altLang="en-US" sz="2000" dirty="0" smtClean="0"/>
              <a:t>研修</a:t>
            </a:r>
            <a:endParaRPr lang="en-US" altLang="ja-JP" sz="2000" dirty="0" smtClean="0"/>
          </a:p>
          <a:p>
            <a:pPr marL="628650" indent="-85725"/>
            <a:endParaRPr lang="en-US" altLang="ja-JP" sz="2000" dirty="0"/>
          </a:p>
          <a:p>
            <a:pPr marL="628650" indent="-85725"/>
            <a:endParaRPr lang="en-US" altLang="ja-JP" sz="2000" dirty="0" smtClean="0"/>
          </a:p>
          <a:p>
            <a:pPr marL="628650" indent="-85725"/>
            <a:endParaRPr lang="en-US" altLang="ja-JP" sz="2000" dirty="0"/>
          </a:p>
          <a:p>
            <a:pPr marL="628650" indent="-85725"/>
            <a:endParaRPr lang="ja-JP" altLang="en-US" sz="1200" dirty="0"/>
          </a:p>
          <a:p>
            <a:pPr marL="271463" indent="-171450"/>
            <a:r>
              <a:rPr lang="ja-JP" altLang="en-US" sz="2000" dirty="0" smtClean="0"/>
              <a:t>② ①</a:t>
            </a:r>
            <a:r>
              <a:rPr lang="ja-JP" altLang="en-US" sz="2000" dirty="0"/>
              <a:t>の取組及び介護機器の活用による業務の効率化及びケアの質の確保並びに職員の負担軽減に関する実績が</a:t>
            </a:r>
            <a:r>
              <a:rPr lang="ja-JP" altLang="en-US" sz="2000" dirty="0" smtClean="0"/>
              <a:t>ある。</a:t>
            </a:r>
            <a:endParaRPr lang="en-US" altLang="ja-JP" sz="2000" dirty="0" smtClean="0"/>
          </a:p>
          <a:p>
            <a:pPr marL="271463" indent="-171450"/>
            <a:endParaRPr lang="en-US" altLang="ja-JP" sz="2000" dirty="0"/>
          </a:p>
          <a:p>
            <a:pPr marL="271463" indent="-171450"/>
            <a:endParaRPr lang="en-US" altLang="ja-JP" sz="1000" dirty="0" smtClean="0"/>
          </a:p>
          <a:p>
            <a:pPr marL="271463" indent="-171450"/>
            <a:endParaRPr lang="en-US" altLang="ja-JP" sz="2000" dirty="0" smtClean="0"/>
          </a:p>
          <a:p>
            <a:pPr marL="271463" indent="-171450"/>
            <a:endParaRPr lang="en-US" altLang="ja-JP" sz="2000" dirty="0" smtClean="0"/>
          </a:p>
          <a:p>
            <a:pPr marL="271463" indent="-171450"/>
            <a:endParaRPr lang="en-US" altLang="ja-JP" sz="500" dirty="0" smtClean="0"/>
          </a:p>
          <a:p>
            <a:pPr marL="271463" indent="-171450"/>
            <a:endParaRPr lang="en-US" altLang="ja-JP" sz="2000" dirty="0" smtClean="0"/>
          </a:p>
        </p:txBody>
      </p:sp>
      <p:sp>
        <p:nvSpPr>
          <p:cNvPr id="5" name="正方形/長方形 4"/>
          <p:cNvSpPr/>
          <p:nvPr/>
        </p:nvSpPr>
        <p:spPr>
          <a:xfrm>
            <a:off x="347662" y="5789041"/>
            <a:ext cx="11715750" cy="1032384"/>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smtClean="0"/>
              <a:t>※ </a:t>
            </a:r>
            <a:r>
              <a:rPr lang="ja-JP" altLang="en-US" sz="2000" dirty="0" smtClean="0"/>
              <a:t>加算</a:t>
            </a:r>
            <a:r>
              <a:rPr lang="en-US" altLang="ja-JP" sz="2000" dirty="0" smtClean="0"/>
              <a:t>(Ⅰ)</a:t>
            </a:r>
            <a:r>
              <a:rPr lang="ja-JP" altLang="en-US" sz="2000" dirty="0" smtClean="0"/>
              <a:t>の算定を開始するにあたっては、加算</a:t>
            </a:r>
            <a:r>
              <a:rPr lang="en-US" altLang="ja-JP" sz="2000" dirty="0" smtClean="0"/>
              <a:t>(Ⅱ)</a:t>
            </a:r>
            <a:r>
              <a:rPr lang="ja-JP" altLang="en-US" sz="2000" dirty="0" smtClean="0"/>
              <a:t>で求める取組の成果の確認が要件となることから、本加算の要件に基づき生産性向上の取組を開始するに当たっては、テクノロジー導入前の状況（利用者の満足度等、超過勤務時間、年次有給休暇の取得状況）を調査する必要がある。</a:t>
            </a:r>
            <a:endParaRPr lang="en-US" altLang="ja-JP" sz="2000" dirty="0" smtClean="0"/>
          </a:p>
        </p:txBody>
      </p:sp>
      <p:sp>
        <p:nvSpPr>
          <p:cNvPr id="6" name="正方形/長方形 5"/>
          <p:cNvSpPr/>
          <p:nvPr/>
        </p:nvSpPr>
        <p:spPr>
          <a:xfrm>
            <a:off x="357188" y="4099111"/>
            <a:ext cx="11715750" cy="1032384"/>
          </a:xfrm>
          <a:prstGeom prst="rect">
            <a:avLst/>
          </a:prstGeom>
          <a:ln w="6350">
            <a:solidFill>
              <a:schemeClr val="tx1"/>
            </a:solidFill>
            <a:prstDash val="sysDot"/>
          </a:ln>
        </p:spPr>
        <p:txBody>
          <a:bodyPr wrap="square" tIns="72000" bIns="36000" anchor="ctr" anchorCtr="0">
            <a:spAutoFit/>
          </a:bodyPr>
          <a:lstStyle/>
          <a:p>
            <a:pPr marL="185738" indent="-185738"/>
            <a:r>
              <a:rPr lang="en-US" altLang="ja-JP" sz="2000" dirty="0" smtClean="0"/>
              <a:t>※ </a:t>
            </a:r>
            <a:r>
              <a:rPr lang="ja-JP" altLang="en-US" sz="2000" dirty="0" smtClean="0"/>
              <a:t>委員会は、現場職員の意見が適切に反映されるよう、管理者だけでなく、ケアを行う職員を含む幅広い職種やユニットリーダー等が参画するものとする。</a:t>
            </a:r>
            <a:endParaRPr lang="en-US" altLang="ja-JP" sz="2000" dirty="0" smtClean="0"/>
          </a:p>
          <a:p>
            <a:pPr marL="185738" indent="-185738"/>
            <a:r>
              <a:rPr lang="en-US" altLang="ja-JP" sz="2000" dirty="0" smtClean="0"/>
              <a:t>※ </a:t>
            </a:r>
            <a:r>
              <a:rPr lang="ja-JP" altLang="en-US" sz="2000" dirty="0" smtClean="0"/>
              <a:t>委員会は</a:t>
            </a:r>
            <a:r>
              <a:rPr lang="en-US" altLang="ja-JP" sz="2000" dirty="0" smtClean="0"/>
              <a:t>3</a:t>
            </a:r>
            <a:r>
              <a:rPr lang="ja-JP" altLang="en-US" sz="2000" dirty="0" smtClean="0"/>
              <a:t>月に</a:t>
            </a:r>
            <a:r>
              <a:rPr lang="en-US" altLang="ja-JP" sz="2000" dirty="0" smtClean="0"/>
              <a:t>1</a:t>
            </a:r>
            <a:r>
              <a:rPr lang="ja-JP" altLang="en-US" sz="2000" dirty="0" smtClean="0"/>
              <a:t>回以上開催すること。テレビ電話装置を活用して行うことができる。</a:t>
            </a:r>
            <a:endParaRPr lang="en-US" altLang="ja-JP" sz="2000" dirty="0" smtClean="0"/>
          </a:p>
        </p:txBody>
      </p:sp>
      <p:sp>
        <p:nvSpPr>
          <p:cNvPr id="7" name="正方形/長方形 6"/>
          <p:cNvSpPr/>
          <p:nvPr/>
        </p:nvSpPr>
        <p:spPr>
          <a:xfrm>
            <a:off x="134540" y="668848"/>
            <a:ext cx="11952685" cy="921906"/>
          </a:xfrm>
          <a:prstGeom prst="rect">
            <a:avLst/>
          </a:prstGeom>
          <a:ln w="6350">
            <a:solidFill>
              <a:schemeClr val="tx1"/>
            </a:solidFill>
            <a:prstDash val="sysDot"/>
          </a:ln>
        </p:spPr>
        <p:txBody>
          <a:bodyPr wrap="square" tIns="72000" bIns="36000" anchor="ctr" anchorCtr="0">
            <a:spAutoFit/>
          </a:bodyPr>
          <a:lstStyle/>
          <a:p>
            <a:pPr marL="357188" indent="-271463">
              <a:lnSpc>
                <a:spcPts val="2100"/>
              </a:lnSpc>
            </a:pPr>
            <a:r>
              <a:rPr lang="en-US" altLang="ja-JP" sz="2000" dirty="0"/>
              <a:t>※ </a:t>
            </a:r>
            <a:r>
              <a:rPr lang="ja-JP" altLang="en-US" sz="2000" dirty="0"/>
              <a:t>詳細は、「生産性向上推進体制加算に関する基本的考え方並びに事務処理手順及び様式例等の提示について」（令和</a:t>
            </a:r>
            <a:r>
              <a:rPr lang="en-US" altLang="ja-JP" sz="2000" dirty="0"/>
              <a:t>6</a:t>
            </a:r>
            <a:r>
              <a:rPr lang="ja-JP" altLang="en-US" sz="2000" dirty="0"/>
              <a:t>年</a:t>
            </a:r>
            <a:r>
              <a:rPr lang="en-US" altLang="ja-JP" sz="2000" dirty="0"/>
              <a:t>3</a:t>
            </a:r>
            <a:r>
              <a:rPr lang="ja-JP" altLang="en-US" sz="2000" dirty="0"/>
              <a:t>月</a:t>
            </a:r>
            <a:r>
              <a:rPr lang="en-US" altLang="ja-JP" sz="2000" dirty="0"/>
              <a:t>15</a:t>
            </a:r>
            <a:r>
              <a:rPr lang="ja-JP" altLang="en-US" sz="2000" dirty="0"/>
              <a:t>日老高発</a:t>
            </a:r>
            <a:r>
              <a:rPr lang="en-US" altLang="ja-JP" sz="2000" dirty="0"/>
              <a:t>0315</a:t>
            </a:r>
            <a:r>
              <a:rPr lang="ja-JP" altLang="en-US" sz="2000" dirty="0"/>
              <a:t>第</a:t>
            </a:r>
            <a:r>
              <a:rPr lang="en-US" altLang="ja-JP" sz="2000" dirty="0"/>
              <a:t>4</a:t>
            </a:r>
            <a:r>
              <a:rPr lang="ja-JP" altLang="en-US" sz="2000" dirty="0"/>
              <a:t>号）を参照</a:t>
            </a:r>
            <a:r>
              <a:rPr lang="ja-JP" altLang="en-US" sz="2000" dirty="0" smtClean="0"/>
              <a:t>。</a:t>
            </a:r>
            <a:r>
              <a:rPr lang="en-US" altLang="ja-JP" sz="2000" dirty="0">
                <a:hlinkClick r:id="rId2"/>
              </a:rPr>
              <a:t>https://</a:t>
            </a:r>
            <a:r>
              <a:rPr lang="en-US" altLang="ja-JP" sz="2000" dirty="0" smtClean="0">
                <a:hlinkClick r:id="rId2"/>
              </a:rPr>
              <a:t>www.mhlw.go.jp/content/001227729.pdf</a:t>
            </a:r>
            <a:endParaRPr lang="en-US" altLang="ja-JP" sz="2000" dirty="0"/>
          </a:p>
        </p:txBody>
      </p:sp>
    </p:spTree>
    <p:extLst>
      <p:ext uri="{BB962C8B-B14F-4D97-AF65-F5344CB8AC3E}">
        <p14:creationId xmlns:p14="http://schemas.microsoft.com/office/powerpoint/2010/main" val="7785118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23785" y="6342063"/>
            <a:ext cx="2743200" cy="365125"/>
          </a:xfrm>
        </p:spPr>
        <p:txBody>
          <a:bodyPr/>
          <a:lstStyle/>
          <a:p>
            <a:fld id="{41D9830F-53EB-46B6-9EC0-C4C68F82A889}" type="slidenum">
              <a:rPr kumimoji="1" lang="ja-JP" altLang="en-US" smtClean="0"/>
              <a:t>87</a:t>
            </a:fld>
            <a:endParaRPr kumimoji="1" lang="ja-JP" altLang="en-US" dirty="0"/>
          </a:p>
        </p:txBody>
      </p:sp>
      <p:sp>
        <p:nvSpPr>
          <p:cNvPr id="4" name="正方形/長方形 3"/>
          <p:cNvSpPr/>
          <p:nvPr/>
        </p:nvSpPr>
        <p:spPr>
          <a:xfrm>
            <a:off x="0" y="0"/>
            <a:ext cx="12192000" cy="6832640"/>
          </a:xfrm>
          <a:prstGeom prst="rect">
            <a:avLst/>
          </a:prstGeom>
        </p:spPr>
        <p:txBody>
          <a:bodyPr wrap="square">
            <a:spAutoFit/>
          </a:bodyPr>
          <a:lstStyle/>
          <a:p>
            <a:pPr marL="357188" indent="-171450"/>
            <a:r>
              <a:rPr lang="ja-JP" altLang="en-US" sz="2000" dirty="0"/>
              <a:t>③ 介護機器を複数種類活用している</a:t>
            </a:r>
            <a:r>
              <a:rPr lang="ja-JP" altLang="en-US" sz="2000" dirty="0" smtClean="0"/>
              <a:t>。</a:t>
            </a:r>
            <a:endParaRPr lang="en-US" altLang="ja-JP" sz="2000" dirty="0" smtClean="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2000" dirty="0"/>
          </a:p>
          <a:p>
            <a:pPr marL="357188" indent="-171450"/>
            <a:endParaRPr lang="en-US" altLang="ja-JP" sz="2000" dirty="0" smtClean="0"/>
          </a:p>
          <a:p>
            <a:pPr marL="357188" indent="-171450"/>
            <a:endParaRPr lang="en-US" altLang="ja-JP" sz="1200" dirty="0" smtClean="0"/>
          </a:p>
          <a:p>
            <a:pPr marL="357188" indent="-171450"/>
            <a:endParaRPr lang="en-US" altLang="ja-JP" sz="300" dirty="0" smtClean="0"/>
          </a:p>
          <a:p>
            <a:pPr marL="357188" indent="-171450"/>
            <a:r>
              <a:rPr lang="ja-JP" altLang="en-US" sz="2000" dirty="0" smtClean="0"/>
              <a:t>④ </a:t>
            </a:r>
            <a:r>
              <a:rPr lang="ja-JP" altLang="en-US" sz="2000" dirty="0"/>
              <a:t>①の委員会において、職員の業務分担の明確化等による業務の効率化及びケアの質の確保並びに負担軽減について必要な検討を行い、当該検討を踏まえ、必要な取組を実施し</a:t>
            </a:r>
            <a:r>
              <a:rPr lang="ja-JP" altLang="en-US" sz="2000" dirty="0" smtClean="0"/>
              <a:t>、及び当該</a:t>
            </a:r>
            <a:r>
              <a:rPr lang="ja-JP" altLang="en-US" sz="2000" dirty="0"/>
              <a:t>取組の実施を定期的に確認すること</a:t>
            </a:r>
            <a:r>
              <a:rPr lang="ja-JP" altLang="en-US" sz="2000" dirty="0" smtClean="0"/>
              <a:t>。</a:t>
            </a:r>
            <a:endParaRPr lang="en-US" altLang="ja-JP" sz="2000" dirty="0" smtClean="0"/>
          </a:p>
          <a:p>
            <a:pPr marL="357188" indent="-171450"/>
            <a:r>
              <a:rPr lang="ja-JP" altLang="en-US" sz="2000" dirty="0" smtClean="0"/>
              <a:t>⑤ </a:t>
            </a:r>
            <a:r>
              <a:rPr lang="ja-JP" altLang="en-US" sz="2000" dirty="0"/>
              <a:t>事業年度ごとに①、③及び④の取組に関する実績を厚生労働省に報告すること。</a:t>
            </a:r>
            <a:endParaRPr lang="en-US" altLang="ja-JP" sz="2000" dirty="0"/>
          </a:p>
          <a:p>
            <a:pPr lvl="0"/>
            <a:endParaRPr lang="en-US" altLang="ja-JP" sz="1000" dirty="0" smtClean="0">
              <a:solidFill>
                <a:prstClr val="black"/>
              </a:solidFill>
            </a:endParaRPr>
          </a:p>
          <a:p>
            <a:pPr lvl="0"/>
            <a:r>
              <a:rPr lang="en-US" altLang="ja-JP" sz="2000" dirty="0" smtClean="0">
                <a:solidFill>
                  <a:prstClr val="black"/>
                </a:solidFill>
              </a:rPr>
              <a:t>【</a:t>
            </a:r>
            <a:r>
              <a:rPr lang="ja-JP" altLang="en-US" sz="2000" dirty="0">
                <a:solidFill>
                  <a:prstClr val="black"/>
                </a:solidFill>
              </a:rPr>
              <a:t>生産性向上推進体制加算</a:t>
            </a:r>
            <a:r>
              <a:rPr lang="en-US" altLang="ja-JP" sz="2000" dirty="0">
                <a:solidFill>
                  <a:prstClr val="black"/>
                </a:solidFill>
              </a:rPr>
              <a:t>(Ⅱ)】</a:t>
            </a:r>
            <a:r>
              <a:rPr lang="ja-JP" altLang="en-US" sz="2000" dirty="0">
                <a:solidFill>
                  <a:prstClr val="black"/>
                </a:solidFill>
              </a:rPr>
              <a:t>　  </a:t>
            </a:r>
            <a:r>
              <a:rPr lang="en-US" altLang="ja-JP" sz="2000" dirty="0">
                <a:solidFill>
                  <a:prstClr val="black"/>
                </a:solidFill>
              </a:rPr>
              <a:t>10</a:t>
            </a:r>
            <a:r>
              <a:rPr lang="ja-JP" altLang="en-US" sz="2000" dirty="0">
                <a:solidFill>
                  <a:prstClr val="black"/>
                </a:solidFill>
              </a:rPr>
              <a:t>単位／月</a:t>
            </a:r>
            <a:endParaRPr lang="en-US" altLang="ja-JP" sz="2000" dirty="0">
              <a:solidFill>
                <a:prstClr val="black"/>
              </a:solidFill>
            </a:endParaRPr>
          </a:p>
          <a:p>
            <a:pPr marL="442913" lvl="0" indent="-257175"/>
            <a:r>
              <a:rPr lang="ja-JP" altLang="en-US" sz="2000" dirty="0">
                <a:solidFill>
                  <a:prstClr val="black"/>
                </a:solidFill>
              </a:rPr>
              <a:t>次のいずれにも適合すること。</a:t>
            </a:r>
            <a:endParaRPr lang="en-US" altLang="ja-JP" sz="2000" dirty="0">
              <a:solidFill>
                <a:prstClr val="black"/>
              </a:solidFill>
            </a:endParaRPr>
          </a:p>
          <a:p>
            <a:pPr marL="442913" lvl="0" indent="-257175"/>
            <a:r>
              <a:rPr lang="ja-JP" altLang="en-US" sz="2000" dirty="0">
                <a:solidFill>
                  <a:prstClr val="black"/>
                </a:solidFill>
              </a:rPr>
              <a:t>① 加算</a:t>
            </a:r>
            <a:r>
              <a:rPr lang="en-US" altLang="ja-JP" sz="2000" dirty="0">
                <a:solidFill>
                  <a:prstClr val="black"/>
                </a:solidFill>
              </a:rPr>
              <a:t>(Ⅰ)</a:t>
            </a:r>
            <a:r>
              <a:rPr lang="ja-JP" altLang="en-US" sz="2000" dirty="0">
                <a:solidFill>
                  <a:prstClr val="black"/>
                </a:solidFill>
              </a:rPr>
              <a:t>の①に適合している。</a:t>
            </a:r>
            <a:endParaRPr lang="en-US" altLang="ja-JP" sz="2000" dirty="0">
              <a:solidFill>
                <a:prstClr val="black"/>
              </a:solidFill>
            </a:endParaRPr>
          </a:p>
          <a:p>
            <a:pPr marL="442913" lvl="0" indent="-257175"/>
            <a:r>
              <a:rPr lang="ja-JP" altLang="en-US" sz="2000" dirty="0">
                <a:solidFill>
                  <a:prstClr val="black"/>
                </a:solidFill>
              </a:rPr>
              <a:t>② 介護機器を活用している</a:t>
            </a:r>
            <a:r>
              <a:rPr lang="ja-JP" altLang="en-US" sz="2000" dirty="0" smtClean="0">
                <a:solidFill>
                  <a:prstClr val="black"/>
                </a:solidFill>
              </a:rPr>
              <a:t>。</a:t>
            </a:r>
            <a:endParaRPr lang="en-US" altLang="ja-JP" sz="2000" dirty="0" smtClean="0">
              <a:solidFill>
                <a:prstClr val="black"/>
              </a:solidFill>
            </a:endParaRPr>
          </a:p>
          <a:p>
            <a:pPr marL="442913" lvl="0" indent="-257175"/>
            <a:endParaRPr lang="en-US" altLang="ja-JP" sz="2000" dirty="0" smtClean="0">
              <a:solidFill>
                <a:prstClr val="black"/>
              </a:solidFill>
            </a:endParaRPr>
          </a:p>
          <a:p>
            <a:pPr marL="442913" lvl="0" indent="-257175"/>
            <a:endParaRPr lang="en-US" altLang="ja-JP" sz="2000" dirty="0">
              <a:solidFill>
                <a:prstClr val="black"/>
              </a:solidFill>
            </a:endParaRPr>
          </a:p>
          <a:p>
            <a:pPr marL="442913" lvl="0" indent="-257175"/>
            <a:endParaRPr lang="en-US" altLang="ja-JP" sz="2000" dirty="0" smtClean="0">
              <a:solidFill>
                <a:prstClr val="black"/>
              </a:solidFill>
            </a:endParaRPr>
          </a:p>
          <a:p>
            <a:pPr marL="442913" lvl="0" indent="-257175"/>
            <a:r>
              <a:rPr lang="ja-JP" altLang="en-US" sz="2000" dirty="0" smtClean="0">
                <a:solidFill>
                  <a:prstClr val="black"/>
                </a:solidFill>
              </a:rPr>
              <a:t>③ </a:t>
            </a:r>
            <a:r>
              <a:rPr lang="ja-JP" altLang="en-US" sz="2000" dirty="0">
                <a:solidFill>
                  <a:prstClr val="black"/>
                </a:solidFill>
              </a:rPr>
              <a:t>事業年度ごとに②及び加算</a:t>
            </a:r>
            <a:r>
              <a:rPr lang="en-US" altLang="ja-JP" sz="2000" dirty="0">
                <a:solidFill>
                  <a:prstClr val="black"/>
                </a:solidFill>
              </a:rPr>
              <a:t>(Ⅰ)</a:t>
            </a:r>
            <a:r>
              <a:rPr lang="ja-JP" altLang="en-US" sz="2000" dirty="0">
                <a:solidFill>
                  <a:prstClr val="black"/>
                </a:solidFill>
              </a:rPr>
              <a:t>の①の取組に関する実績を厚生労働省に報告すること。</a:t>
            </a:r>
            <a:endParaRPr lang="en-US" altLang="ja-JP" sz="2000" dirty="0">
              <a:solidFill>
                <a:prstClr val="black"/>
              </a:solidFill>
            </a:endParaRPr>
          </a:p>
          <a:p>
            <a:pPr marL="357188" lvl="0" indent="-271463"/>
            <a:endParaRPr lang="en-US" altLang="ja-JP" sz="300" dirty="0">
              <a:solidFill>
                <a:prstClr val="black"/>
              </a:solidFill>
            </a:endParaRPr>
          </a:p>
          <a:p>
            <a:pPr marL="542925" lvl="0" indent="-271463"/>
            <a:endParaRPr lang="en-US" altLang="ja-JP" sz="1000" dirty="0">
              <a:solidFill>
                <a:prstClr val="black"/>
              </a:solidFill>
            </a:endParaRPr>
          </a:p>
        </p:txBody>
      </p:sp>
      <p:sp>
        <p:nvSpPr>
          <p:cNvPr id="7" name="正方形/長方形 6"/>
          <p:cNvSpPr/>
          <p:nvPr/>
        </p:nvSpPr>
        <p:spPr>
          <a:xfrm>
            <a:off x="351235" y="378922"/>
            <a:ext cx="11715749" cy="2227139"/>
          </a:xfrm>
          <a:prstGeom prst="rect">
            <a:avLst/>
          </a:prstGeom>
          <a:ln w="6350">
            <a:solidFill>
              <a:schemeClr val="tx1"/>
            </a:solidFill>
            <a:prstDash val="sysDot"/>
          </a:ln>
        </p:spPr>
        <p:txBody>
          <a:bodyPr wrap="square" tIns="72000" bIns="0" anchor="ctr" anchorCtr="0">
            <a:spAutoFit/>
          </a:bodyPr>
          <a:lstStyle/>
          <a:p>
            <a:pPr marL="85725" indent="-85725"/>
            <a:r>
              <a:rPr lang="en-US" altLang="ja-JP" sz="2000" dirty="0" smtClean="0"/>
              <a:t>※</a:t>
            </a:r>
            <a:r>
              <a:rPr lang="ja-JP" altLang="en-US" sz="2000" dirty="0" smtClean="0"/>
              <a:t>以下の</a:t>
            </a:r>
            <a:r>
              <a:rPr lang="en-US" altLang="ja-JP" sz="2000" dirty="0" smtClean="0"/>
              <a:t>a</a:t>
            </a:r>
            <a:r>
              <a:rPr lang="ja-JP" altLang="en-US" sz="2000" dirty="0" smtClean="0"/>
              <a:t>から</a:t>
            </a:r>
            <a:r>
              <a:rPr lang="en-US" altLang="ja-JP" sz="2000" dirty="0" smtClean="0"/>
              <a:t>c</a:t>
            </a:r>
            <a:r>
              <a:rPr lang="ja-JP" altLang="en-US" sz="2000" dirty="0" smtClean="0"/>
              <a:t>の介護機器を全て使用すること。</a:t>
            </a:r>
            <a:endParaRPr lang="en-US" altLang="ja-JP" sz="2000" dirty="0" smtClean="0"/>
          </a:p>
          <a:p>
            <a:pPr marL="185738" indent="-85725"/>
            <a:r>
              <a:rPr lang="en-US" altLang="ja-JP" sz="2000" dirty="0" smtClean="0"/>
              <a:t>a.</a:t>
            </a:r>
            <a:r>
              <a:rPr lang="ja-JP" altLang="en-US" sz="2000" dirty="0" smtClean="0"/>
              <a:t> </a:t>
            </a:r>
            <a:r>
              <a:rPr lang="ja-JP" altLang="en-US" sz="2000" dirty="0"/>
              <a:t>見守り</a:t>
            </a:r>
            <a:r>
              <a:rPr lang="ja-JP" altLang="en-US" sz="2000" dirty="0" smtClean="0"/>
              <a:t>機器（利用者が離床しようとしている状態又は離床したことを感知できるセンサーであり、当該センサーから得られた情報を外部通信機能により職員に通報できる機器）（全ての利用者を個別に見守ることが可能な状態であること</a:t>
            </a:r>
            <a:r>
              <a:rPr lang="ja-JP" altLang="en-US" sz="2000" dirty="0"/>
              <a:t>）（利用者又は家族等に説明し、同意を得ること</a:t>
            </a:r>
            <a:r>
              <a:rPr lang="ja-JP" altLang="en-US" sz="2000" dirty="0" smtClean="0"/>
              <a:t>）</a:t>
            </a:r>
            <a:endParaRPr lang="en-US" altLang="ja-JP" sz="2000" dirty="0" smtClean="0"/>
          </a:p>
          <a:p>
            <a:pPr marL="185738" indent="-85725"/>
            <a:r>
              <a:rPr lang="en-US" altLang="ja-JP" sz="2000" dirty="0" smtClean="0"/>
              <a:t>b.</a:t>
            </a:r>
            <a:r>
              <a:rPr lang="ja-JP" altLang="en-US" sz="2000" dirty="0" smtClean="0"/>
              <a:t> インカム（マイクロホンが取り付けられたイヤホン）等の職員間の連絡調整の迅速化に資する</a:t>
            </a:r>
            <a:r>
              <a:rPr lang="en-US" altLang="ja-JP" sz="2000" dirty="0" smtClean="0"/>
              <a:t>ICT</a:t>
            </a:r>
            <a:r>
              <a:rPr lang="ja-JP" altLang="en-US" sz="2000" dirty="0"/>
              <a:t>機器（同一の時間帯に勤務する全ての介護職員が使用すること</a:t>
            </a:r>
            <a:r>
              <a:rPr lang="ja-JP" altLang="en-US" sz="2000" dirty="0" smtClean="0"/>
              <a:t>）</a:t>
            </a:r>
            <a:endParaRPr lang="en-US" altLang="ja-JP" sz="2000" dirty="0" smtClean="0"/>
          </a:p>
          <a:p>
            <a:pPr marL="185738" indent="-85725"/>
            <a:r>
              <a:rPr lang="en-US" altLang="ja-JP" sz="2000" dirty="0" smtClean="0"/>
              <a:t>c.</a:t>
            </a:r>
            <a:r>
              <a:rPr lang="ja-JP" altLang="en-US" sz="2000" dirty="0" smtClean="0"/>
              <a:t> 介護記録ソフトウェアやスマートフォン等の介護記録の作成の効率化に資する</a:t>
            </a:r>
            <a:r>
              <a:rPr lang="en-US" altLang="ja-JP" sz="2000" dirty="0" smtClean="0"/>
              <a:t>ICT</a:t>
            </a:r>
            <a:r>
              <a:rPr lang="ja-JP" altLang="en-US" sz="2000" dirty="0" smtClean="0"/>
              <a:t>機器</a:t>
            </a:r>
            <a:endParaRPr lang="en-US" altLang="ja-JP" sz="2000" dirty="0" smtClean="0"/>
          </a:p>
        </p:txBody>
      </p:sp>
      <p:sp>
        <p:nvSpPr>
          <p:cNvPr id="8" name="正方形/長方形 7"/>
          <p:cNvSpPr/>
          <p:nvPr/>
        </p:nvSpPr>
        <p:spPr>
          <a:xfrm>
            <a:off x="351234" y="5326422"/>
            <a:ext cx="11715750" cy="724608"/>
          </a:xfrm>
          <a:prstGeom prst="rect">
            <a:avLst/>
          </a:prstGeom>
          <a:ln w="6350">
            <a:solidFill>
              <a:schemeClr val="tx1"/>
            </a:solidFill>
            <a:prstDash val="sysDot"/>
          </a:ln>
        </p:spPr>
        <p:txBody>
          <a:bodyPr wrap="square" tIns="72000" bIns="36000" anchor="ctr" anchorCtr="0">
            <a:spAutoFit/>
          </a:bodyPr>
          <a:lstStyle/>
          <a:p>
            <a:pPr marL="85725" lvl="0" indent="-85725"/>
            <a:r>
              <a:rPr lang="en-US" altLang="ja-JP" sz="2000" dirty="0"/>
              <a:t>※ </a:t>
            </a:r>
            <a:r>
              <a:rPr lang="ja-JP" altLang="en-US" sz="2000" dirty="0" smtClean="0">
                <a:solidFill>
                  <a:prstClr val="black"/>
                </a:solidFill>
              </a:rPr>
              <a:t>前記 </a:t>
            </a:r>
            <a:r>
              <a:rPr lang="en-US" altLang="ja-JP" sz="2000" dirty="0" smtClean="0">
                <a:solidFill>
                  <a:prstClr val="black"/>
                </a:solidFill>
              </a:rPr>
              <a:t>a</a:t>
            </a:r>
            <a:r>
              <a:rPr lang="ja-JP" altLang="en-US" sz="2000" dirty="0">
                <a:solidFill>
                  <a:prstClr val="black"/>
                </a:solidFill>
              </a:rPr>
              <a:t>～</a:t>
            </a:r>
            <a:r>
              <a:rPr lang="en-US" altLang="ja-JP" sz="2000" dirty="0" smtClean="0">
                <a:solidFill>
                  <a:prstClr val="black"/>
                </a:solidFill>
              </a:rPr>
              <a:t>c </a:t>
            </a:r>
            <a:r>
              <a:rPr lang="ja-JP" altLang="en-US" sz="2000" dirty="0" smtClean="0">
                <a:solidFill>
                  <a:prstClr val="black"/>
                </a:solidFill>
              </a:rPr>
              <a:t>の</a:t>
            </a:r>
            <a:r>
              <a:rPr lang="ja-JP" altLang="en-US" sz="2000" dirty="0">
                <a:solidFill>
                  <a:prstClr val="black"/>
                </a:solidFill>
              </a:rPr>
              <a:t>介護機器のうち</a:t>
            </a:r>
            <a:r>
              <a:rPr lang="en-US" altLang="ja-JP" sz="2000" dirty="0">
                <a:solidFill>
                  <a:prstClr val="black"/>
                </a:solidFill>
              </a:rPr>
              <a:t>1</a:t>
            </a:r>
            <a:r>
              <a:rPr lang="ja-JP" altLang="en-US" sz="2000" dirty="0">
                <a:solidFill>
                  <a:prstClr val="black"/>
                </a:solidFill>
              </a:rPr>
              <a:t>つ以上を使用する</a:t>
            </a:r>
            <a:r>
              <a:rPr lang="ja-JP" altLang="en-US" sz="2000" dirty="0" smtClean="0">
                <a:solidFill>
                  <a:prstClr val="black"/>
                </a:solidFill>
              </a:rPr>
              <a:t>こと。</a:t>
            </a:r>
            <a:r>
              <a:rPr lang="ja-JP" altLang="en-US" sz="2000" dirty="0">
                <a:solidFill>
                  <a:prstClr val="black"/>
                </a:solidFill>
              </a:rPr>
              <a:t>なお</a:t>
            </a:r>
            <a:r>
              <a:rPr lang="ja-JP" altLang="en-US" sz="2000" dirty="0" smtClean="0">
                <a:solidFill>
                  <a:prstClr val="black"/>
                </a:solidFill>
              </a:rPr>
              <a:t>、</a:t>
            </a:r>
            <a:r>
              <a:rPr lang="en-US" altLang="ja-JP" sz="2000" dirty="0" smtClean="0">
                <a:solidFill>
                  <a:prstClr val="black"/>
                </a:solidFill>
              </a:rPr>
              <a:t>b</a:t>
            </a:r>
            <a:r>
              <a:rPr lang="ja-JP" altLang="en-US" sz="2000" dirty="0" smtClean="0">
                <a:solidFill>
                  <a:prstClr val="black"/>
                </a:solidFill>
              </a:rPr>
              <a:t>の機器は同一時間帯に勤務する全ての介護職員が使用すること。</a:t>
            </a:r>
            <a:endParaRPr lang="en-US" altLang="ja-JP" sz="2000" dirty="0" smtClean="0">
              <a:solidFill>
                <a:prstClr val="black"/>
              </a:solidFill>
            </a:endParaRPr>
          </a:p>
        </p:txBody>
      </p:sp>
    </p:spTree>
    <p:extLst>
      <p:ext uri="{BB962C8B-B14F-4D97-AF65-F5344CB8AC3E}">
        <p14:creationId xmlns:p14="http://schemas.microsoft.com/office/powerpoint/2010/main" val="17579989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72392"/>
            <a:ext cx="2743200" cy="365125"/>
          </a:xfrm>
        </p:spPr>
        <p:txBody>
          <a:bodyPr/>
          <a:lstStyle/>
          <a:p>
            <a:fld id="{41D9830F-53EB-46B6-9EC0-C4C68F82A889}" type="slidenum">
              <a:rPr kumimoji="1" lang="ja-JP" altLang="en-US" smtClean="0"/>
              <a:t>88</a:t>
            </a:fld>
            <a:endParaRPr kumimoji="1" lang="ja-JP" altLang="en-US" dirty="0"/>
          </a:p>
        </p:txBody>
      </p:sp>
      <p:sp>
        <p:nvSpPr>
          <p:cNvPr id="3" name="正方形/長方形 2"/>
          <p:cNvSpPr/>
          <p:nvPr/>
        </p:nvSpPr>
        <p:spPr>
          <a:xfrm>
            <a:off x="0" y="0"/>
            <a:ext cx="12192000" cy="7248138"/>
          </a:xfrm>
          <a:prstGeom prst="rect">
            <a:avLst/>
          </a:prstGeom>
        </p:spPr>
        <p:txBody>
          <a:bodyPr wrap="square">
            <a:spAutoFit/>
          </a:bodyPr>
          <a:lstStyle/>
          <a:p>
            <a:pPr marL="271463" indent="-271463"/>
            <a:r>
              <a:rPr lang="ja-JP" altLang="en-US" sz="2000" b="1" dirty="0" smtClean="0"/>
              <a:t>（１３）サービス</a:t>
            </a:r>
            <a:r>
              <a:rPr lang="ja-JP" altLang="en-US" sz="2000" b="1" dirty="0"/>
              <a:t>提供体制強化</a:t>
            </a:r>
            <a:r>
              <a:rPr lang="ja-JP" altLang="en-US" sz="2000" b="1" dirty="0" smtClean="0"/>
              <a:t>加算　</a:t>
            </a:r>
            <a:r>
              <a:rPr lang="en-US" altLang="ja-JP" sz="2000" dirty="0" smtClean="0"/>
              <a:t>※</a:t>
            </a:r>
            <a:r>
              <a:rPr lang="ja-JP" altLang="en-US" sz="2000" dirty="0" smtClean="0"/>
              <a:t>体制届が必要</a:t>
            </a:r>
            <a:endParaRPr lang="en-US" altLang="ja-JP" sz="2000" dirty="0" smtClean="0"/>
          </a:p>
          <a:p>
            <a:pPr marL="542925" indent="-457200"/>
            <a:r>
              <a:rPr lang="ja-JP" altLang="en-US" sz="2000" dirty="0" smtClean="0"/>
              <a:t>① 次のいずれにも適合すること。</a:t>
            </a:r>
            <a:endParaRPr lang="en-US" altLang="ja-JP" sz="2000" dirty="0" smtClean="0"/>
          </a:p>
          <a:p>
            <a:pPr marL="542925" indent="-357188"/>
            <a:r>
              <a:rPr lang="en-US" altLang="ja-JP" sz="2000" dirty="0" smtClean="0"/>
              <a:t>ⅰ</a:t>
            </a:r>
            <a:r>
              <a:rPr lang="ja-JP" altLang="en-US" sz="2000" dirty="0" smtClean="0"/>
              <a:t>）事業所</a:t>
            </a:r>
            <a:r>
              <a:rPr lang="ja-JP" altLang="en-US" sz="2000" dirty="0"/>
              <a:t>の全ての従業者（通いサービス、訪問サービス、夜間及び深夜のサービスの提供に当たる従業者並びに宿直勤務に当たる者をいう。以下「従業者」）に対し</a:t>
            </a:r>
            <a:r>
              <a:rPr lang="en-US" altLang="ja-JP" sz="2000" dirty="0"/>
              <a:t>､</a:t>
            </a:r>
            <a:r>
              <a:rPr lang="ja-JP" altLang="en-US" sz="2000" dirty="0"/>
              <a:t>従業者ごとに研修計画を作成し</a:t>
            </a:r>
            <a:r>
              <a:rPr lang="en-US" altLang="ja-JP" sz="2000" dirty="0"/>
              <a:t>､</a:t>
            </a:r>
            <a:r>
              <a:rPr lang="ja-JP" altLang="en-US" sz="2000" dirty="0"/>
              <a:t>研修を実施又は実施を予定している。</a:t>
            </a:r>
            <a:endParaRPr lang="en-US" altLang="ja-JP" sz="2000" dirty="0"/>
          </a:p>
          <a:p>
            <a:pPr marL="623888" indent="-180975"/>
            <a:endParaRPr lang="en-US" altLang="ja-JP" sz="2000" dirty="0" smtClean="0"/>
          </a:p>
          <a:p>
            <a:pPr marL="623888" indent="-180975"/>
            <a:endParaRPr lang="en-US" altLang="ja-JP" sz="2000" dirty="0"/>
          </a:p>
          <a:p>
            <a:pPr marL="623888" indent="-180975"/>
            <a:endParaRPr lang="en-US" altLang="ja-JP" sz="2000" dirty="0" smtClean="0"/>
          </a:p>
          <a:p>
            <a:pPr marL="623888" indent="-180975"/>
            <a:endParaRPr lang="en-US" altLang="ja-JP" dirty="0" smtClean="0"/>
          </a:p>
          <a:p>
            <a:pPr marL="623888" indent="-180975"/>
            <a:endParaRPr lang="en-US" altLang="ja-JP" sz="300" dirty="0"/>
          </a:p>
          <a:p>
            <a:pPr marL="542925" indent="-357188"/>
            <a:r>
              <a:rPr lang="en-US" altLang="ja-JP" sz="2000" dirty="0" smtClean="0"/>
              <a:t>ⅱ</a:t>
            </a:r>
            <a:r>
              <a:rPr lang="ja-JP" altLang="en-US" sz="2000" dirty="0" smtClean="0"/>
              <a:t>）利用者</a:t>
            </a:r>
            <a:r>
              <a:rPr lang="ja-JP" altLang="en-US" sz="2000" dirty="0"/>
              <a:t>に関する情報若しくはサービス提供に当たっての留意事項の伝達又は従業者の技術指導を目的とした会議を</a:t>
            </a:r>
            <a:r>
              <a:rPr lang="ja-JP" altLang="en-US" sz="2000" dirty="0" smtClean="0"/>
              <a:t>定期的（</a:t>
            </a:r>
            <a:r>
              <a:rPr lang="ja-JP" altLang="en-US" sz="2000" u="sng" dirty="0"/>
              <a:t>概ね１月に１回</a:t>
            </a:r>
            <a:r>
              <a:rPr lang="ja-JP" altLang="en-US" sz="2000" dirty="0"/>
              <a:t>以上）に</a:t>
            </a:r>
            <a:r>
              <a:rPr lang="ja-JP" altLang="en-US" sz="2000" dirty="0" smtClean="0"/>
              <a:t>開催している</a:t>
            </a:r>
            <a:r>
              <a:rPr lang="ja-JP" altLang="en-US" sz="2000" dirty="0"/>
              <a:t>。（テレビ電話装置</a:t>
            </a:r>
            <a:r>
              <a:rPr lang="ja-JP" altLang="en-US" sz="2000" dirty="0" smtClean="0"/>
              <a:t>等の活用可）</a:t>
            </a:r>
            <a:endParaRPr lang="en-US" altLang="ja-JP" sz="2000" dirty="0" smtClean="0"/>
          </a:p>
          <a:p>
            <a:pPr marL="542925" indent="-357188"/>
            <a:endParaRPr lang="en-US" altLang="ja-JP" sz="2000" dirty="0"/>
          </a:p>
          <a:p>
            <a:pPr marL="542925" indent="-357188"/>
            <a:endParaRPr lang="en-US" altLang="ja-JP" sz="2000" dirty="0" smtClean="0"/>
          </a:p>
          <a:p>
            <a:pPr marL="542925" indent="-357188"/>
            <a:endParaRPr lang="en-US" altLang="ja-JP" sz="2000" dirty="0"/>
          </a:p>
          <a:p>
            <a:pPr marL="542925" indent="-357188"/>
            <a:endParaRPr lang="en-US" altLang="ja-JP" sz="2000" dirty="0" smtClean="0"/>
          </a:p>
          <a:p>
            <a:pPr marL="542925" indent="-357188"/>
            <a:endParaRPr lang="en-US" altLang="ja-JP" sz="2000" dirty="0"/>
          </a:p>
          <a:p>
            <a:pPr marL="542925" indent="-357188"/>
            <a:endParaRPr lang="en-US" altLang="ja-JP" sz="2000" dirty="0"/>
          </a:p>
          <a:p>
            <a:pPr marL="623888" indent="-180975"/>
            <a:endParaRPr lang="en-US" altLang="ja-JP" sz="2000" dirty="0" smtClean="0"/>
          </a:p>
          <a:p>
            <a:pPr marL="623888" indent="-180975"/>
            <a:endParaRPr lang="en-US" altLang="ja-JP" sz="2000" dirty="0"/>
          </a:p>
          <a:p>
            <a:pPr marL="623888" indent="-180975"/>
            <a:endParaRPr lang="en-US" altLang="ja-JP" sz="2000" dirty="0" smtClean="0"/>
          </a:p>
          <a:p>
            <a:pPr marL="623888" indent="-180975"/>
            <a:endParaRPr lang="en-US" altLang="ja-JP" sz="2400" dirty="0"/>
          </a:p>
          <a:p>
            <a:pPr marL="623888" indent="-438150"/>
            <a:r>
              <a:rPr lang="en-US" altLang="ja-JP" sz="2000" dirty="0"/>
              <a:t>ⅲ</a:t>
            </a:r>
            <a:r>
              <a:rPr lang="ja-JP" altLang="en-US" sz="2000" dirty="0"/>
              <a:t>）定員超過利用・人員準欠如に該当していない。</a:t>
            </a:r>
            <a:endParaRPr lang="en-US" altLang="ja-JP" sz="2000" dirty="0"/>
          </a:p>
          <a:p>
            <a:pPr marL="623888" indent="-180975"/>
            <a:endParaRPr lang="en-US" altLang="ja-JP" sz="2000" dirty="0" smtClean="0"/>
          </a:p>
        </p:txBody>
      </p:sp>
      <p:sp>
        <p:nvSpPr>
          <p:cNvPr id="4" name="正方形/長方形 3"/>
          <p:cNvSpPr/>
          <p:nvPr/>
        </p:nvSpPr>
        <p:spPr>
          <a:xfrm>
            <a:off x="500063" y="1598701"/>
            <a:ext cx="11553392" cy="1123384"/>
          </a:xfrm>
          <a:prstGeom prst="rect">
            <a:avLst/>
          </a:prstGeom>
          <a:ln w="6350">
            <a:solidFill>
              <a:schemeClr val="tx1"/>
            </a:solidFill>
            <a:prstDash val="sysDot"/>
          </a:ln>
        </p:spPr>
        <p:txBody>
          <a:bodyPr wrap="square" bIns="0" anchor="ctr" anchorCtr="0">
            <a:spAutoFit/>
          </a:bodyPr>
          <a:lstStyle/>
          <a:p>
            <a:pPr marL="185738" indent="-185738">
              <a:lnSpc>
                <a:spcPts val="2100"/>
              </a:lnSpc>
            </a:pPr>
            <a:r>
              <a:rPr lang="en-US" altLang="ja-JP" sz="2000" dirty="0" smtClean="0"/>
              <a:t>【</a:t>
            </a:r>
            <a:r>
              <a:rPr lang="ja-JP" altLang="en-US" sz="2000" dirty="0" smtClean="0"/>
              <a:t> </a:t>
            </a:r>
            <a:r>
              <a:rPr lang="ja-JP" altLang="en-US" sz="2000" dirty="0"/>
              <a:t>従業者ごとの「研修計画</a:t>
            </a:r>
            <a:r>
              <a:rPr lang="ja-JP" altLang="en-US" sz="2000" dirty="0" smtClean="0"/>
              <a:t>」</a:t>
            </a:r>
            <a:r>
              <a:rPr lang="en-US" altLang="ja-JP" sz="2000" dirty="0" smtClean="0"/>
              <a:t>】</a:t>
            </a:r>
            <a:endParaRPr lang="en-US" altLang="ja-JP" sz="2000" dirty="0"/>
          </a:p>
          <a:p>
            <a:pPr marL="185738" indent="171450">
              <a:lnSpc>
                <a:spcPts val="2000"/>
              </a:lnSpc>
            </a:pPr>
            <a:r>
              <a:rPr lang="ja-JP" altLang="en-US" sz="2000" dirty="0"/>
              <a:t>当該事業所におけるサービス従事者の資質向上のための研修内容と当該研修実施のための勤務体制の確保を定めるとともに、従業者について個別具体的な研修の目標、内容、研修期間、実施時期等を定めた計画を策定しなければならない。</a:t>
            </a:r>
            <a:endParaRPr lang="en-US" altLang="ja-JP" sz="2000" dirty="0"/>
          </a:p>
        </p:txBody>
      </p:sp>
      <p:sp>
        <p:nvSpPr>
          <p:cNvPr id="5" name="正方形/長方形 4"/>
          <p:cNvSpPr/>
          <p:nvPr/>
        </p:nvSpPr>
        <p:spPr>
          <a:xfrm>
            <a:off x="500063" y="3447985"/>
            <a:ext cx="11553391" cy="2998701"/>
          </a:xfrm>
          <a:prstGeom prst="rect">
            <a:avLst/>
          </a:prstGeom>
          <a:ln w="6350">
            <a:solidFill>
              <a:schemeClr val="tx1"/>
            </a:solidFill>
            <a:prstDash val="sysDot"/>
          </a:ln>
        </p:spPr>
        <p:txBody>
          <a:bodyPr wrap="square" tIns="36000" bIns="0" anchor="ctr" anchorCtr="0">
            <a:spAutoFit/>
          </a:bodyPr>
          <a:lstStyle/>
          <a:p>
            <a:pPr marL="185738" indent="-185738">
              <a:lnSpc>
                <a:spcPts val="2100"/>
              </a:lnSpc>
            </a:pPr>
            <a:r>
              <a:rPr lang="en-US" altLang="ja-JP" sz="2000" dirty="0" smtClean="0"/>
              <a:t>【</a:t>
            </a:r>
            <a:r>
              <a:rPr lang="ja-JP" altLang="en-US" sz="2000" dirty="0" smtClean="0"/>
              <a:t>利用者</a:t>
            </a:r>
            <a:r>
              <a:rPr lang="ja-JP" altLang="en-US" sz="2000" dirty="0"/>
              <a:t>に関する情報若しくはサービス提供に当たっての留意事項の伝達又は従業者の技術指導を目的とした</a:t>
            </a:r>
            <a:r>
              <a:rPr lang="ja-JP" altLang="en-US" sz="2000" dirty="0" smtClean="0"/>
              <a:t>会議</a:t>
            </a:r>
            <a:r>
              <a:rPr lang="en-US" altLang="ja-JP" sz="2000" dirty="0" smtClean="0"/>
              <a:t>】</a:t>
            </a:r>
            <a:endParaRPr lang="en-US" altLang="ja-JP" sz="2000" dirty="0"/>
          </a:p>
          <a:p>
            <a:pPr indent="171450">
              <a:lnSpc>
                <a:spcPts val="2100"/>
              </a:lnSpc>
            </a:pPr>
            <a:r>
              <a:rPr lang="ja-JP" altLang="en-US" sz="2000" dirty="0"/>
              <a:t>・</a:t>
            </a:r>
            <a:r>
              <a:rPr lang="ja-JP" altLang="en-US" sz="2000" dirty="0" smtClean="0"/>
              <a:t>当該</a:t>
            </a:r>
            <a:r>
              <a:rPr lang="ja-JP" altLang="en-US" sz="2000" dirty="0"/>
              <a:t>事業所の従業者の全てが参加するものでなければならない</a:t>
            </a:r>
            <a:r>
              <a:rPr lang="ja-JP" altLang="en-US" sz="2000" dirty="0" smtClean="0"/>
              <a:t>。</a:t>
            </a:r>
            <a:endParaRPr lang="en-US" altLang="ja-JP" sz="2000" dirty="0" smtClean="0"/>
          </a:p>
          <a:p>
            <a:pPr marL="357188" indent="-185738">
              <a:lnSpc>
                <a:spcPts val="2100"/>
              </a:lnSpc>
            </a:pPr>
            <a:r>
              <a:rPr lang="ja-JP" altLang="en-US" sz="2000" dirty="0"/>
              <a:t>・</a:t>
            </a:r>
            <a:r>
              <a:rPr lang="ja-JP" altLang="en-US" sz="2000" dirty="0" smtClean="0"/>
              <a:t>実施</a:t>
            </a:r>
            <a:r>
              <a:rPr lang="ja-JP" altLang="en-US" sz="2000" dirty="0"/>
              <a:t>に当たっては、全員が一堂に会して開催する必要はなく、いくつかのグループ別に分かれて開催することができる</a:t>
            </a:r>
            <a:r>
              <a:rPr lang="ja-JP" altLang="en-US" sz="2000" dirty="0" smtClean="0"/>
              <a:t>。</a:t>
            </a:r>
            <a:endParaRPr lang="en-US" altLang="ja-JP" sz="2000" dirty="0" smtClean="0"/>
          </a:p>
          <a:p>
            <a:pPr indent="171450">
              <a:lnSpc>
                <a:spcPts val="2100"/>
              </a:lnSpc>
            </a:pPr>
            <a:r>
              <a:rPr lang="ja-JP" altLang="en-US" sz="2000" dirty="0" smtClean="0"/>
              <a:t>・会議</a:t>
            </a:r>
            <a:r>
              <a:rPr lang="ja-JP" altLang="en-US" sz="2000" dirty="0"/>
              <a:t>の開催状況については、その概要を記録すること</a:t>
            </a:r>
            <a:r>
              <a:rPr lang="ja-JP" altLang="en-US" sz="2000" dirty="0" smtClean="0"/>
              <a:t>。</a:t>
            </a:r>
            <a:endParaRPr lang="en-US" altLang="ja-JP" sz="2000" dirty="0" smtClean="0"/>
          </a:p>
          <a:p>
            <a:pPr marL="442913" indent="-442913">
              <a:lnSpc>
                <a:spcPts val="2100"/>
              </a:lnSpc>
            </a:pPr>
            <a:r>
              <a:rPr lang="en-US" altLang="ja-JP" sz="2000" dirty="0"/>
              <a:t>【</a:t>
            </a:r>
            <a:r>
              <a:rPr lang="ja-JP" altLang="en-US" sz="2000" dirty="0"/>
              <a:t>利用者に関する情報若しくはサービス提供に当たっての留意事項</a:t>
            </a:r>
            <a:r>
              <a:rPr lang="en-US" altLang="ja-JP" sz="2000" dirty="0"/>
              <a:t>】</a:t>
            </a:r>
          </a:p>
          <a:p>
            <a:pPr marL="442913" indent="-257175">
              <a:lnSpc>
                <a:spcPts val="2100"/>
              </a:lnSpc>
            </a:pPr>
            <a:r>
              <a:rPr lang="ja-JP" altLang="en-US" sz="2000" dirty="0"/>
              <a:t>少なくとも、次に掲げる留意事項について、その変化の動向を含め、記載しなければならない。</a:t>
            </a:r>
          </a:p>
          <a:p>
            <a:pPr marL="185738">
              <a:lnSpc>
                <a:spcPts val="2100"/>
              </a:lnSpc>
            </a:pPr>
            <a:r>
              <a:rPr lang="ja-JP" altLang="en-US" sz="2000" dirty="0"/>
              <a:t>⑴ 利用者のＡＤＬや</a:t>
            </a:r>
            <a:r>
              <a:rPr lang="ja-JP" altLang="en-US" sz="2000" dirty="0" smtClean="0"/>
              <a:t>意欲　　⑵ </a:t>
            </a:r>
            <a:r>
              <a:rPr lang="ja-JP" altLang="en-US" sz="2000" dirty="0"/>
              <a:t>利用者の主な訴えやサービス提供時の特段の要望</a:t>
            </a:r>
          </a:p>
          <a:p>
            <a:pPr marL="185738">
              <a:lnSpc>
                <a:spcPts val="2100"/>
              </a:lnSpc>
            </a:pPr>
            <a:r>
              <a:rPr lang="ja-JP" altLang="en-US" sz="2000" dirty="0"/>
              <a:t>⑶ 家庭</a:t>
            </a:r>
            <a:r>
              <a:rPr lang="ja-JP" altLang="en-US" sz="2000" dirty="0" smtClean="0"/>
              <a:t>環境       　　　　　　⑷ </a:t>
            </a:r>
            <a:r>
              <a:rPr lang="ja-JP" altLang="en-US" sz="2000" dirty="0"/>
              <a:t>前回のサービス提供時の</a:t>
            </a:r>
            <a:r>
              <a:rPr lang="ja-JP" altLang="en-US" sz="2000" dirty="0" smtClean="0"/>
              <a:t>状況　　</a:t>
            </a:r>
            <a:endParaRPr lang="en-US" altLang="ja-JP" sz="2000" dirty="0" smtClean="0"/>
          </a:p>
          <a:p>
            <a:pPr marL="185738">
              <a:lnSpc>
                <a:spcPts val="2100"/>
              </a:lnSpc>
            </a:pPr>
            <a:r>
              <a:rPr lang="ja-JP" altLang="en-US" sz="2000" dirty="0" smtClean="0"/>
              <a:t>⑸ </a:t>
            </a:r>
            <a:r>
              <a:rPr lang="ja-JP" altLang="en-US" sz="2000" dirty="0"/>
              <a:t>その他サービス提供に当たって必要な</a:t>
            </a:r>
            <a:r>
              <a:rPr lang="ja-JP" altLang="en-US" sz="2000" dirty="0" smtClean="0"/>
              <a:t>事項</a:t>
            </a:r>
          </a:p>
        </p:txBody>
      </p:sp>
    </p:spTree>
    <p:extLst>
      <p:ext uri="{BB962C8B-B14F-4D97-AF65-F5344CB8AC3E}">
        <p14:creationId xmlns:p14="http://schemas.microsoft.com/office/powerpoint/2010/main" val="9764513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10687" y="6356350"/>
            <a:ext cx="2743200" cy="365125"/>
          </a:xfrm>
        </p:spPr>
        <p:txBody>
          <a:bodyPr/>
          <a:lstStyle/>
          <a:p>
            <a:fld id="{41D9830F-53EB-46B6-9EC0-C4C68F82A889}" type="slidenum">
              <a:rPr kumimoji="1" lang="ja-JP" altLang="en-US" smtClean="0"/>
              <a:t>89</a:t>
            </a:fld>
            <a:endParaRPr kumimoji="1" lang="ja-JP" altLang="en-US" dirty="0"/>
          </a:p>
        </p:txBody>
      </p:sp>
      <p:sp>
        <p:nvSpPr>
          <p:cNvPr id="7" name="正方形/長方形 6"/>
          <p:cNvSpPr/>
          <p:nvPr/>
        </p:nvSpPr>
        <p:spPr>
          <a:xfrm>
            <a:off x="0" y="0"/>
            <a:ext cx="12192000" cy="4191335"/>
          </a:xfrm>
          <a:prstGeom prst="rect">
            <a:avLst/>
          </a:prstGeom>
        </p:spPr>
        <p:txBody>
          <a:bodyPr wrap="square" tIns="36000" bIns="0" anchor="ctr" anchorCtr="0">
            <a:spAutoFit/>
          </a:bodyPr>
          <a:lstStyle/>
          <a:p>
            <a:pPr marL="542925" indent="-542925"/>
            <a:r>
              <a:rPr lang="en-US" altLang="ja-JP" sz="2000" dirty="0" smtClean="0"/>
              <a:t>【</a:t>
            </a:r>
            <a:r>
              <a:rPr lang="ja-JP" altLang="en-US" sz="2000" dirty="0"/>
              <a:t>サービス提供体制強化加算</a:t>
            </a:r>
            <a:r>
              <a:rPr lang="en-US" altLang="ja-JP" sz="2000" dirty="0"/>
              <a:t>(Ⅰ)】</a:t>
            </a:r>
            <a:r>
              <a:rPr lang="ja-JP" altLang="en-US" sz="2000" dirty="0"/>
              <a:t>　</a:t>
            </a:r>
            <a:r>
              <a:rPr lang="en-US" altLang="ja-JP" sz="2000" dirty="0"/>
              <a:t>750</a:t>
            </a:r>
            <a:r>
              <a:rPr lang="ja-JP" altLang="en-US" sz="2000" dirty="0"/>
              <a:t>単位／月（短期利用居宅介護費の</a:t>
            </a:r>
            <a:r>
              <a:rPr lang="ja-JP" altLang="en-US" sz="2000" dirty="0" smtClean="0"/>
              <a:t>場合 </a:t>
            </a:r>
            <a:r>
              <a:rPr lang="en-US" altLang="ja-JP" sz="2000" dirty="0" smtClean="0"/>
              <a:t>25</a:t>
            </a:r>
            <a:r>
              <a:rPr lang="ja-JP" altLang="en-US" sz="2000" dirty="0"/>
              <a:t>単位／日）</a:t>
            </a:r>
            <a:endParaRPr lang="en-US" altLang="ja-JP" sz="2000" dirty="0"/>
          </a:p>
          <a:p>
            <a:pPr marL="542925" indent="-357188"/>
            <a:r>
              <a:rPr lang="ja-JP" altLang="en-US" sz="2000" dirty="0"/>
              <a:t>上記①に加え、次のいずれかに適合する。</a:t>
            </a:r>
            <a:endParaRPr lang="en-US" altLang="ja-JP" sz="2000" dirty="0"/>
          </a:p>
          <a:p>
            <a:pPr marL="357188" indent="-185738">
              <a:tabLst>
                <a:tab pos="271463" algn="l"/>
              </a:tabLst>
            </a:pPr>
            <a:r>
              <a:rPr lang="ja-JP" altLang="en-US" sz="2000" spc="-80" dirty="0"/>
              <a:t>・事業所の従業者（看護師又は准看護師を除く）の総数のうち、介護福祉士の占める割合</a:t>
            </a:r>
            <a:r>
              <a:rPr lang="ja-JP" altLang="en-US" sz="2000" spc="-80" dirty="0" smtClean="0"/>
              <a:t>が</a:t>
            </a:r>
            <a:r>
              <a:rPr lang="en-US" altLang="ja-JP" sz="2000" spc="-80" dirty="0" smtClean="0"/>
              <a:t>100</a:t>
            </a:r>
            <a:r>
              <a:rPr lang="ja-JP" altLang="en-US" sz="2000" spc="-80" dirty="0" smtClean="0"/>
              <a:t>分の</a:t>
            </a:r>
            <a:r>
              <a:rPr lang="en-US" altLang="ja-JP" sz="2000" spc="-80" dirty="0" smtClean="0"/>
              <a:t>70</a:t>
            </a:r>
            <a:r>
              <a:rPr lang="ja-JP" altLang="en-US" sz="2000" spc="-80" dirty="0" smtClean="0"/>
              <a:t>以上</a:t>
            </a:r>
            <a:r>
              <a:rPr lang="ja-JP" altLang="en-US" sz="2000" spc="-80" dirty="0"/>
              <a:t>。</a:t>
            </a:r>
            <a:endParaRPr lang="en-US" altLang="ja-JP" sz="2000" spc="-80" dirty="0"/>
          </a:p>
          <a:p>
            <a:pPr marL="357188" indent="-185738">
              <a:tabLst>
                <a:tab pos="271463" algn="l"/>
              </a:tabLst>
            </a:pPr>
            <a:r>
              <a:rPr lang="ja-JP" altLang="en-US" sz="2000" dirty="0"/>
              <a:t>・事業所の従業者（看護師又は准看護師を除く）の総数のうち、勤続年数</a:t>
            </a:r>
            <a:r>
              <a:rPr lang="en-US" altLang="ja-JP" sz="2000" dirty="0"/>
              <a:t>10</a:t>
            </a:r>
            <a:r>
              <a:rPr lang="ja-JP" altLang="en-US" sz="2000" dirty="0"/>
              <a:t>年以上の介護福祉士の占める割合が</a:t>
            </a:r>
            <a:r>
              <a:rPr lang="ja-JP" altLang="en-US" sz="2000" dirty="0" smtClean="0"/>
              <a:t>、</a:t>
            </a:r>
            <a:r>
              <a:rPr lang="en-US" altLang="ja-JP" sz="2000" dirty="0" smtClean="0"/>
              <a:t>100</a:t>
            </a:r>
            <a:r>
              <a:rPr lang="ja-JP" altLang="en-US" sz="2000" dirty="0" smtClean="0"/>
              <a:t>分の</a:t>
            </a:r>
            <a:r>
              <a:rPr lang="en-US" altLang="ja-JP" sz="2000" dirty="0" smtClean="0"/>
              <a:t>25</a:t>
            </a:r>
            <a:r>
              <a:rPr lang="ja-JP" altLang="en-US" sz="2000" dirty="0" smtClean="0"/>
              <a:t>以上</a:t>
            </a:r>
            <a:r>
              <a:rPr lang="ja-JP" altLang="en-US" sz="2000" dirty="0"/>
              <a:t>。</a:t>
            </a:r>
            <a:endParaRPr lang="en-US" altLang="ja-JP" sz="2000" dirty="0"/>
          </a:p>
          <a:p>
            <a:pPr marL="542925" indent="-542925"/>
            <a:endParaRPr lang="en-US" altLang="ja-JP" sz="300" dirty="0" smtClean="0"/>
          </a:p>
          <a:p>
            <a:pPr marL="542925" indent="-542925"/>
            <a:r>
              <a:rPr lang="en-US" altLang="ja-JP" sz="2000" dirty="0" smtClean="0"/>
              <a:t>【</a:t>
            </a:r>
            <a:r>
              <a:rPr lang="ja-JP" altLang="en-US" sz="2000" dirty="0"/>
              <a:t>サービス提供体制強化加算</a:t>
            </a:r>
            <a:r>
              <a:rPr lang="en-US" altLang="ja-JP" sz="2000" dirty="0"/>
              <a:t>(Ⅱ)】</a:t>
            </a:r>
            <a:r>
              <a:rPr lang="ja-JP" altLang="en-US" sz="2000" dirty="0"/>
              <a:t>　</a:t>
            </a:r>
            <a:r>
              <a:rPr lang="en-US" altLang="ja-JP" sz="2000" dirty="0"/>
              <a:t>640</a:t>
            </a:r>
            <a:r>
              <a:rPr lang="ja-JP" altLang="en-US" sz="2000" dirty="0"/>
              <a:t>単位／月（短期利用居宅介護費の</a:t>
            </a:r>
            <a:r>
              <a:rPr lang="ja-JP" altLang="en-US" sz="2000" dirty="0" smtClean="0"/>
              <a:t>場合 </a:t>
            </a:r>
            <a:r>
              <a:rPr lang="en-US" altLang="ja-JP" sz="2000" dirty="0" smtClean="0"/>
              <a:t>21</a:t>
            </a:r>
            <a:r>
              <a:rPr lang="ja-JP" altLang="en-US" sz="2000" dirty="0"/>
              <a:t>単位／日）</a:t>
            </a:r>
            <a:endParaRPr lang="en-US" altLang="ja-JP" sz="2000" dirty="0"/>
          </a:p>
          <a:p>
            <a:pPr marL="185738"/>
            <a:r>
              <a:rPr lang="ja-JP" altLang="en-US" sz="2000" dirty="0"/>
              <a:t>上記①に加え、 事業所の従業者（看護師又は准看護師を除く）の総数のうち、介護福祉士の占める割合</a:t>
            </a:r>
            <a:r>
              <a:rPr lang="ja-JP" altLang="en-US" sz="2000" dirty="0" smtClean="0"/>
              <a:t>が</a:t>
            </a:r>
            <a:r>
              <a:rPr lang="en-US" altLang="ja-JP" sz="2000" dirty="0" smtClean="0"/>
              <a:t>100</a:t>
            </a:r>
            <a:r>
              <a:rPr lang="ja-JP" altLang="en-US" sz="2000" dirty="0" smtClean="0"/>
              <a:t>分の</a:t>
            </a:r>
            <a:r>
              <a:rPr lang="en-US" altLang="ja-JP" sz="2000" dirty="0" smtClean="0"/>
              <a:t>50</a:t>
            </a:r>
            <a:r>
              <a:rPr lang="ja-JP" altLang="en-US" sz="2000" dirty="0" smtClean="0"/>
              <a:t>以上。</a:t>
            </a:r>
            <a:endParaRPr lang="en-US" altLang="ja-JP" sz="2000" dirty="0" smtClean="0"/>
          </a:p>
          <a:p>
            <a:pPr marL="185738" indent="-185738"/>
            <a:endParaRPr lang="en-US" altLang="ja-JP" sz="300" dirty="0" smtClean="0"/>
          </a:p>
          <a:p>
            <a:pPr marL="185738" indent="-185738"/>
            <a:r>
              <a:rPr lang="en-US" altLang="ja-JP" sz="2000" dirty="0" smtClean="0"/>
              <a:t>【</a:t>
            </a:r>
            <a:r>
              <a:rPr lang="ja-JP" altLang="en-US" sz="2000" dirty="0"/>
              <a:t>サービス提供体制強化加算</a:t>
            </a:r>
            <a:r>
              <a:rPr lang="en-US" altLang="ja-JP" sz="2000" dirty="0"/>
              <a:t>(Ⅲ)】</a:t>
            </a:r>
            <a:r>
              <a:rPr lang="ja-JP" altLang="en-US" sz="2000" dirty="0"/>
              <a:t>　</a:t>
            </a:r>
            <a:r>
              <a:rPr lang="en-US" altLang="ja-JP" sz="2000" dirty="0"/>
              <a:t>350</a:t>
            </a:r>
            <a:r>
              <a:rPr lang="ja-JP" altLang="en-US" sz="2000" dirty="0"/>
              <a:t>単位／月（短期利用居宅介護費の</a:t>
            </a:r>
            <a:r>
              <a:rPr lang="ja-JP" altLang="en-US" sz="2000" dirty="0" smtClean="0"/>
              <a:t>場合 </a:t>
            </a:r>
            <a:r>
              <a:rPr lang="en-US" altLang="ja-JP" sz="2000" dirty="0" smtClean="0"/>
              <a:t>12</a:t>
            </a:r>
            <a:r>
              <a:rPr lang="ja-JP" altLang="en-US" sz="2000" dirty="0"/>
              <a:t>単位／日）</a:t>
            </a:r>
            <a:endParaRPr lang="en-US" altLang="ja-JP" sz="2000" dirty="0"/>
          </a:p>
          <a:p>
            <a:pPr marL="185738"/>
            <a:r>
              <a:rPr lang="ja-JP" altLang="en-US" sz="2000" dirty="0"/>
              <a:t>上記①に加え、次のいずれかに適合する</a:t>
            </a:r>
            <a:r>
              <a:rPr lang="ja-JP" altLang="en-US" sz="2000" dirty="0" smtClean="0"/>
              <a:t>。</a:t>
            </a:r>
            <a:endParaRPr lang="en-US" altLang="ja-JP" sz="2000" dirty="0"/>
          </a:p>
          <a:p>
            <a:pPr marL="442913" indent="-257175">
              <a:tabLst>
                <a:tab pos="357188" algn="l"/>
              </a:tabLst>
            </a:pPr>
            <a:r>
              <a:rPr lang="ja-JP" altLang="en-US" sz="2000" dirty="0" smtClean="0"/>
              <a:t>・</a:t>
            </a:r>
            <a:r>
              <a:rPr lang="ja-JP" altLang="en-US" sz="2000" spc="-80" dirty="0"/>
              <a:t>事業所の従業者（看護師又は准看護師を除く）の総数のうち、介護福祉士の占める割合が</a:t>
            </a:r>
            <a:r>
              <a:rPr lang="en-US" altLang="ja-JP" sz="2000" spc="-80" dirty="0"/>
              <a:t>100</a:t>
            </a:r>
            <a:r>
              <a:rPr lang="ja-JP" altLang="en-US" sz="2000" spc="-80" dirty="0"/>
              <a:t>分の</a:t>
            </a:r>
            <a:r>
              <a:rPr lang="en-US" altLang="ja-JP" sz="2000" spc="-80" dirty="0"/>
              <a:t>40</a:t>
            </a:r>
            <a:r>
              <a:rPr lang="ja-JP" altLang="en-US" sz="2000" spc="-80" dirty="0"/>
              <a:t>以上。</a:t>
            </a:r>
            <a:endParaRPr lang="en-US" altLang="ja-JP" sz="2000" spc="-80" dirty="0"/>
          </a:p>
          <a:p>
            <a:pPr marL="442913" indent="-257175">
              <a:tabLst>
                <a:tab pos="357188" algn="l"/>
              </a:tabLst>
            </a:pPr>
            <a:r>
              <a:rPr lang="ja-JP" altLang="en-US" sz="2000" dirty="0"/>
              <a:t>・事業所の従業者の総数のうち、常勤職員の者の占める割合が</a:t>
            </a:r>
            <a:r>
              <a:rPr lang="en-US" altLang="ja-JP" sz="2000" dirty="0"/>
              <a:t>100</a:t>
            </a:r>
            <a:r>
              <a:rPr lang="ja-JP" altLang="en-US" sz="2000" dirty="0"/>
              <a:t>分の</a:t>
            </a:r>
            <a:r>
              <a:rPr lang="en-US" altLang="ja-JP" sz="2000" dirty="0"/>
              <a:t>60</a:t>
            </a:r>
            <a:r>
              <a:rPr lang="ja-JP" altLang="en-US" sz="2000" dirty="0"/>
              <a:t>以上。</a:t>
            </a:r>
            <a:endParaRPr lang="en-US" altLang="ja-JP" sz="2000" dirty="0"/>
          </a:p>
          <a:p>
            <a:pPr marL="442913" indent="-257175">
              <a:tabLst>
                <a:tab pos="357188" algn="l"/>
              </a:tabLst>
            </a:pPr>
            <a:r>
              <a:rPr lang="ja-JP" altLang="en-US" sz="2000" dirty="0"/>
              <a:t>・事業所の従業者の総数のうち、勤続年数</a:t>
            </a:r>
            <a:r>
              <a:rPr lang="en-US" altLang="ja-JP" sz="2000" dirty="0"/>
              <a:t>7</a:t>
            </a:r>
            <a:r>
              <a:rPr lang="ja-JP" altLang="en-US" sz="2000" dirty="0"/>
              <a:t>年以上の者の占める割合が</a:t>
            </a:r>
            <a:r>
              <a:rPr lang="en-US" altLang="ja-JP" sz="2000" dirty="0"/>
              <a:t>100</a:t>
            </a:r>
            <a:r>
              <a:rPr lang="ja-JP" altLang="en-US" sz="2000" dirty="0"/>
              <a:t>分の</a:t>
            </a:r>
            <a:r>
              <a:rPr lang="en-US" altLang="ja-JP" sz="2000" dirty="0"/>
              <a:t>30</a:t>
            </a:r>
            <a:r>
              <a:rPr lang="ja-JP" altLang="en-US" sz="2000" dirty="0"/>
              <a:t>以上</a:t>
            </a:r>
            <a:r>
              <a:rPr lang="ja-JP" altLang="en-US" sz="2000" dirty="0" smtClean="0"/>
              <a:t>。</a:t>
            </a:r>
            <a:endParaRPr lang="en-US" altLang="ja-JP" sz="2000" dirty="0"/>
          </a:p>
        </p:txBody>
      </p:sp>
      <p:sp>
        <p:nvSpPr>
          <p:cNvPr id="5" name="正方形/長方形 4"/>
          <p:cNvSpPr/>
          <p:nvPr/>
        </p:nvSpPr>
        <p:spPr>
          <a:xfrm>
            <a:off x="173329" y="4173159"/>
            <a:ext cx="11845341" cy="2611860"/>
          </a:xfrm>
          <a:prstGeom prst="rect">
            <a:avLst/>
          </a:prstGeom>
          <a:ln w="6350">
            <a:solidFill>
              <a:schemeClr val="tx1"/>
            </a:solidFill>
          </a:ln>
        </p:spPr>
        <p:txBody>
          <a:bodyPr wrap="square" tIns="72000" bIns="0" anchor="ctr" anchorCtr="0">
            <a:spAutoFit/>
          </a:bodyPr>
          <a:lstStyle/>
          <a:p>
            <a:pPr marL="185738" indent="-185738">
              <a:lnSpc>
                <a:spcPts val="2200"/>
              </a:lnSpc>
            </a:pPr>
            <a:r>
              <a:rPr lang="en-US" altLang="ja-JP" sz="2000" dirty="0" smtClean="0"/>
              <a:t>※ </a:t>
            </a:r>
            <a:r>
              <a:rPr lang="ja-JP" altLang="en-US" sz="2000" spc="-30" dirty="0" smtClean="0"/>
              <a:t>加算</a:t>
            </a:r>
            <a:r>
              <a:rPr lang="en-US" altLang="ja-JP" sz="2000" spc="-30" dirty="0" smtClean="0"/>
              <a:t>(Ⅰ)(Ⅱ)(Ⅲ)</a:t>
            </a:r>
            <a:r>
              <a:rPr lang="ja-JP" altLang="en-US" sz="2000" spc="-30" dirty="0" smtClean="0"/>
              <a:t>のいずれかを算定している場合は、その他のサービス提供体制強化加算は算定しない。</a:t>
            </a:r>
            <a:endParaRPr lang="en-US" altLang="ja-JP" sz="2000" spc="-30" dirty="0" smtClean="0"/>
          </a:p>
          <a:p>
            <a:pPr marL="185738" indent="-185738">
              <a:lnSpc>
                <a:spcPts val="2200"/>
              </a:lnSpc>
            </a:pPr>
            <a:r>
              <a:rPr lang="en-US" altLang="ja-JP" sz="2000" dirty="0" smtClean="0"/>
              <a:t>※ </a:t>
            </a:r>
            <a:r>
              <a:rPr lang="ja-JP" altLang="en-US" sz="2000" dirty="0" smtClean="0"/>
              <a:t>職員</a:t>
            </a:r>
            <a:r>
              <a:rPr lang="ja-JP" altLang="en-US" sz="2000" dirty="0"/>
              <a:t>の割合の算出に当たっては、常勤換算方法により算出した</a:t>
            </a:r>
            <a:r>
              <a:rPr lang="ja-JP" altLang="en-US" sz="2000" dirty="0" smtClean="0"/>
              <a:t>前年度（</a:t>
            </a:r>
            <a:r>
              <a:rPr lang="en-US" altLang="ja-JP" sz="2000" dirty="0" smtClean="0"/>
              <a:t>3</a:t>
            </a:r>
            <a:r>
              <a:rPr lang="ja-JP" altLang="en-US" sz="2000" dirty="0" smtClean="0"/>
              <a:t>月を除く）の</a:t>
            </a:r>
            <a:r>
              <a:rPr lang="ja-JP" altLang="en-US" sz="2000" dirty="0"/>
              <a:t>平均を</a:t>
            </a:r>
            <a:r>
              <a:rPr lang="ja-JP" altLang="en-US" sz="2000" dirty="0" smtClean="0"/>
              <a:t>用いる。</a:t>
            </a:r>
            <a:endParaRPr lang="ja-JP" altLang="en-US" sz="2000" dirty="0"/>
          </a:p>
          <a:p>
            <a:pPr marL="271463">
              <a:lnSpc>
                <a:spcPts val="2200"/>
              </a:lnSpc>
            </a:pPr>
            <a:r>
              <a:rPr lang="ja-JP" altLang="en-US" sz="2000" dirty="0" smtClean="0"/>
              <a:t> </a:t>
            </a:r>
            <a:r>
              <a:rPr lang="ja-JP" altLang="en-US" sz="2000" dirty="0"/>
              <a:t>従業者に係る常勤換算にあっては、利用者への介護業務（計画作成等介護を行うに当たって必要な業務は含まれるが、請求事務等介護に関わらない業務を除く。）に従事している時間を用いても可</a:t>
            </a:r>
            <a:r>
              <a:rPr lang="ja-JP" altLang="en-US" sz="2000" dirty="0" smtClean="0"/>
              <a:t>。</a:t>
            </a:r>
            <a:endParaRPr lang="en-US" altLang="ja-JP" sz="300" dirty="0" smtClean="0"/>
          </a:p>
          <a:p>
            <a:pPr marL="185738" indent="-185738">
              <a:lnSpc>
                <a:spcPts val="2200"/>
              </a:lnSpc>
            </a:pPr>
            <a:r>
              <a:rPr lang="en-US" altLang="ja-JP" sz="2000" dirty="0" smtClean="0"/>
              <a:t>※ </a:t>
            </a:r>
            <a:r>
              <a:rPr lang="ja-JP" altLang="en-US" sz="2000" dirty="0" smtClean="0"/>
              <a:t>介護福祉士については、各月の前月の末時点で資格を取得している者とすること。</a:t>
            </a:r>
            <a:endParaRPr lang="ja-JP" altLang="en-US" sz="2000" dirty="0"/>
          </a:p>
          <a:p>
            <a:pPr marL="185738" indent="-185738">
              <a:lnSpc>
                <a:spcPts val="2200"/>
              </a:lnSpc>
            </a:pPr>
            <a:r>
              <a:rPr lang="en-US" altLang="ja-JP" sz="2000" dirty="0" smtClean="0"/>
              <a:t>※ </a:t>
            </a:r>
            <a:r>
              <a:rPr lang="ja-JP" altLang="en-US" sz="2000" dirty="0" smtClean="0"/>
              <a:t>勤続年数とは、各月の前月の末時点における勤続年数をいう。</a:t>
            </a:r>
            <a:endParaRPr lang="en-US" altLang="ja-JP" sz="2000" dirty="0" smtClean="0"/>
          </a:p>
          <a:p>
            <a:pPr marL="185738" indent="-185738">
              <a:lnSpc>
                <a:spcPts val="2200"/>
              </a:lnSpc>
            </a:pPr>
            <a:r>
              <a:rPr lang="en-US" altLang="ja-JP" sz="2000" dirty="0" smtClean="0"/>
              <a:t>※ </a:t>
            </a:r>
            <a:r>
              <a:rPr lang="ja-JP" altLang="en-US" sz="2000" dirty="0" smtClean="0"/>
              <a:t>勤続年数の</a:t>
            </a:r>
            <a:r>
              <a:rPr lang="ja-JP" altLang="en-US" sz="2000" dirty="0"/>
              <a:t>算定に当たっては、当該事業所における勤続年数に加え、同一</a:t>
            </a:r>
            <a:r>
              <a:rPr lang="ja-JP" altLang="en-US" sz="2000" dirty="0" smtClean="0"/>
              <a:t>法人等の</a:t>
            </a:r>
            <a:r>
              <a:rPr lang="ja-JP" altLang="en-US" sz="2000" dirty="0"/>
              <a:t>経営する他の</a:t>
            </a:r>
            <a:r>
              <a:rPr lang="ja-JP" altLang="en-US" sz="2000" dirty="0" smtClean="0"/>
              <a:t>介護</a:t>
            </a:r>
            <a:r>
              <a:rPr lang="ja-JP" altLang="en-US" sz="2000" dirty="0"/>
              <a:t>サービス事業所、病院、社会福祉施設等において</a:t>
            </a:r>
            <a:r>
              <a:rPr lang="ja-JP" altLang="en-US" sz="2000" dirty="0" smtClean="0"/>
              <a:t>サービスを</a:t>
            </a:r>
            <a:r>
              <a:rPr lang="ja-JP" altLang="en-US" sz="2000" dirty="0"/>
              <a:t>利用者に直接提供する職員として勤務した年数を含めることができる</a:t>
            </a:r>
            <a:r>
              <a:rPr lang="ja-JP" altLang="en-US" sz="2000" dirty="0" smtClean="0"/>
              <a:t>。</a:t>
            </a:r>
            <a:endParaRPr lang="en-US" altLang="ja-JP" sz="2000" dirty="0" smtClean="0"/>
          </a:p>
        </p:txBody>
      </p:sp>
    </p:spTree>
    <p:extLst>
      <p:ext uri="{BB962C8B-B14F-4D97-AF65-F5344CB8AC3E}">
        <p14:creationId xmlns:p14="http://schemas.microsoft.com/office/powerpoint/2010/main" val="2806567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9448800" y="6567667"/>
            <a:ext cx="2743200" cy="365125"/>
          </a:xfrm>
        </p:spPr>
        <p:txBody>
          <a:bodyPr/>
          <a:lstStyle/>
          <a:p>
            <a:fld id="{D339279A-9CE5-4E47-B07B-F5EE1F1AD395}" type="slidenum">
              <a:rPr kumimoji="1" lang="ja-JP" altLang="en-US" smtClean="0"/>
              <a:t>9</a:t>
            </a:fld>
            <a:endParaRPr kumimoji="1" lang="ja-JP" altLang="en-US" dirty="0"/>
          </a:p>
        </p:txBody>
      </p:sp>
      <p:sp>
        <p:nvSpPr>
          <p:cNvPr id="6" name="コンテンツ プレースホルダー 2"/>
          <p:cNvSpPr txBox="1">
            <a:spLocks/>
          </p:cNvSpPr>
          <p:nvPr/>
        </p:nvSpPr>
        <p:spPr>
          <a:xfrm>
            <a:off x="56144" y="0"/>
            <a:ext cx="12022785" cy="6858000"/>
          </a:xfrm>
          <a:prstGeom prst="rect">
            <a:avLst/>
          </a:prstGeom>
          <a:ln w="19050">
            <a:noFill/>
          </a:ln>
        </p:spPr>
        <p:txBody>
          <a:bodyPr lIns="72000" tIns="10800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354013" indent="3175">
              <a:buNone/>
            </a:pPr>
            <a:r>
              <a:rPr lang="ja-JP" altLang="en-US" sz="2000" u="sng" dirty="0"/>
              <a:t>●</a:t>
            </a:r>
            <a:r>
              <a:rPr lang="ja-JP" altLang="en-US" sz="2000" u="sng" dirty="0" smtClean="0"/>
              <a:t> アセスメントの内容が不充分なものや、整理して記録されていないものがあった。</a:t>
            </a:r>
            <a:endParaRPr lang="en-US" altLang="ja-JP" sz="2000" u="sng" dirty="0" smtClean="0"/>
          </a:p>
          <a:p>
            <a:pPr marL="354013" indent="3175">
              <a:buNone/>
            </a:pPr>
            <a:r>
              <a:rPr lang="ja-JP" altLang="en-US" sz="2000" u="sng" dirty="0"/>
              <a:t>●</a:t>
            </a:r>
            <a:r>
              <a:rPr lang="ja-JP" altLang="en-US" sz="2000" u="sng" dirty="0" smtClean="0"/>
              <a:t> 居宅</a:t>
            </a:r>
            <a:r>
              <a:rPr lang="ja-JP" altLang="en-US" sz="2000" u="sng" dirty="0"/>
              <a:t>サービス計画に位置付けたサービスの必要性が不明確だった。</a:t>
            </a:r>
            <a:endParaRPr lang="en-US" altLang="ja-JP" sz="2000" u="sng" dirty="0" smtClean="0"/>
          </a:p>
          <a:p>
            <a:pPr marL="1344613" indent="3175">
              <a:buNone/>
              <a:tabLst>
                <a:tab pos="1524000" algn="l"/>
              </a:tabLst>
            </a:pPr>
            <a:r>
              <a:rPr lang="ja-JP" altLang="en-US" sz="2000" dirty="0" smtClean="0"/>
              <a:t>課題</a:t>
            </a:r>
            <a:r>
              <a:rPr lang="ja-JP" altLang="en-US" sz="2000" dirty="0"/>
              <a:t>分析（アセスメント）に当たっては、課題分析標準項目について全て確認し、利用者の当該項目について確認したことが分かるように記録してください。　　　　　　　　　　</a:t>
            </a:r>
            <a:endParaRPr lang="en-US" altLang="ja-JP" sz="2000" u="sng" dirty="0" smtClean="0"/>
          </a:p>
          <a:p>
            <a:pPr marL="354013" indent="3175">
              <a:buNone/>
            </a:pPr>
            <a:r>
              <a:rPr lang="ja-JP" altLang="en-US" sz="2000" u="sng" dirty="0"/>
              <a:t>●</a:t>
            </a:r>
            <a:r>
              <a:rPr lang="ja-JP" altLang="en-US" sz="2000" u="sng" dirty="0" smtClean="0"/>
              <a:t> 福祉用具貸与を継続する必要性の検討がなされていなかった。</a:t>
            </a:r>
            <a:endParaRPr lang="en-US" altLang="ja-JP" sz="2000" u="sng" dirty="0" smtClean="0"/>
          </a:p>
          <a:p>
            <a:pPr marL="1344613" indent="0" defTabSz="898525">
              <a:buNone/>
              <a:tabLst>
                <a:tab pos="11568113" algn="l"/>
              </a:tabLst>
            </a:pPr>
            <a:r>
              <a:rPr lang="ja-JP" altLang="en-US" sz="2000" dirty="0" smtClean="0"/>
              <a:t>必要に応じて随時サービス担当者会議を開催し、専門的意見を聴取するとともに検証したうえで、その必要性を居宅サービス計画に記載してください。　</a:t>
            </a:r>
            <a:endParaRPr lang="en-US" altLang="ja-JP" sz="2000" dirty="0" smtClean="0"/>
          </a:p>
          <a:p>
            <a:pPr marL="354013" indent="0">
              <a:buNone/>
            </a:pPr>
            <a:r>
              <a:rPr lang="ja-JP" altLang="en-US" sz="2000" u="sng" dirty="0"/>
              <a:t>●</a:t>
            </a:r>
            <a:r>
              <a:rPr lang="ja-JP" altLang="en-US" sz="2000" u="sng" dirty="0" smtClean="0"/>
              <a:t> 居宅サービス計画に医療サービスを位置付けた場合、主治医等への交付等がされていなかった。</a:t>
            </a:r>
            <a:endParaRPr lang="en-US" altLang="ja-JP" sz="2000" u="sng" dirty="0" smtClean="0"/>
          </a:p>
          <a:p>
            <a:pPr marL="1344613" indent="0">
              <a:buNone/>
            </a:pPr>
            <a:r>
              <a:rPr lang="ja-JP" altLang="en-US" sz="2000" dirty="0" smtClean="0"/>
              <a:t>訪問看護、訪問リハビリテーション、通所リハビリテーション、居宅療養管理指導、短期入所療養介護、定期巡回・随時対応型訪問介護看護（訪問看護サービスを利用する場合）、看護小規模多機能型居宅介護（訪問看護サービスを利用する場合）については、主治医等がその必要性を認めた場合に限られていることから</a:t>
            </a:r>
            <a:r>
              <a:rPr lang="ja-JP" altLang="en-US" sz="2000" dirty="0"/>
              <a:t>、円滑な連携に資するよう、当該</a:t>
            </a:r>
            <a:r>
              <a:rPr lang="ja-JP" altLang="en-US" sz="2000" dirty="0" smtClean="0"/>
              <a:t>意見を踏まえて作成した居宅サービス計画については、意見を求めた主治医等へ交付してください。　　　　　　　　　　　　　　　　　　　　　　　　　</a:t>
            </a:r>
            <a:endParaRPr lang="en-US" altLang="ja-JP" sz="2000" u="sng" dirty="0" smtClean="0"/>
          </a:p>
          <a:p>
            <a:pPr marL="354013" indent="3175">
              <a:buNone/>
            </a:pPr>
            <a:endParaRPr lang="en-US" altLang="ja-JP" sz="2000" u="sng" dirty="0" smtClean="0"/>
          </a:p>
          <a:p>
            <a:pPr marL="539750" indent="-182563">
              <a:buNone/>
            </a:pPr>
            <a:endParaRPr lang="en-US" altLang="ja-JP" sz="1000" u="sng" dirty="0" smtClean="0"/>
          </a:p>
          <a:p>
            <a:pPr marL="539750" indent="-182563">
              <a:buNone/>
            </a:pPr>
            <a:r>
              <a:rPr lang="ja-JP" altLang="en-US" sz="2000" u="sng" dirty="0"/>
              <a:t>●</a:t>
            </a:r>
            <a:r>
              <a:rPr lang="ja-JP" altLang="en-US" sz="2000" u="sng" dirty="0" smtClean="0"/>
              <a:t> 居宅</a:t>
            </a:r>
            <a:r>
              <a:rPr lang="ja-JP" altLang="en-US" sz="2000" u="sng" dirty="0"/>
              <a:t>サービス</a:t>
            </a:r>
            <a:r>
              <a:rPr lang="ja-JP" altLang="en-US" sz="2000" u="sng" dirty="0" smtClean="0"/>
              <a:t>計画・個別サービス計画原案に利用者又は家族が同意署名した日付の記入漏れがあった。</a:t>
            </a:r>
            <a:r>
              <a:rPr lang="ja-JP" altLang="en-US" sz="2000" dirty="0" smtClean="0"/>
              <a:t>　</a:t>
            </a:r>
            <a:endParaRPr lang="en-US" altLang="ja-JP" sz="2000" dirty="0"/>
          </a:p>
          <a:p>
            <a:pPr marL="1344613" indent="0">
              <a:buNone/>
            </a:pPr>
            <a:r>
              <a:rPr lang="ja-JP" altLang="en-US" sz="2000" dirty="0" smtClean="0"/>
              <a:t>計画原案を</a:t>
            </a:r>
            <a:r>
              <a:rPr lang="ja-JP" altLang="en-US" sz="2000" dirty="0"/>
              <a:t>作成し、利用者に説明</a:t>
            </a:r>
            <a:r>
              <a:rPr lang="ja-JP" altLang="en-US" sz="2000" dirty="0" smtClean="0"/>
              <a:t>し同意</a:t>
            </a:r>
            <a:r>
              <a:rPr lang="ja-JP" altLang="en-US" sz="2000" dirty="0"/>
              <a:t>を</a:t>
            </a:r>
            <a:r>
              <a:rPr lang="ja-JP" altLang="en-US" sz="2000" dirty="0" smtClean="0"/>
              <a:t>得て、サービス</a:t>
            </a:r>
            <a:r>
              <a:rPr lang="ja-JP" altLang="en-US" sz="2000" dirty="0"/>
              <a:t>利用</a:t>
            </a:r>
            <a:r>
              <a:rPr lang="ja-JP" altLang="en-US" sz="2000" dirty="0" smtClean="0"/>
              <a:t>開始と</a:t>
            </a:r>
            <a:r>
              <a:rPr lang="ja-JP" altLang="en-US" sz="2000" dirty="0"/>
              <a:t>いう流れになります</a:t>
            </a:r>
            <a:r>
              <a:rPr lang="ja-JP" altLang="en-US" sz="2000" dirty="0" smtClean="0"/>
              <a:t>。　本人・家族の都合でやむを得ず同意の署名が</a:t>
            </a:r>
            <a:r>
              <a:rPr lang="ja-JP" altLang="en-US" sz="2000" dirty="0"/>
              <a:t>サービス</a:t>
            </a:r>
            <a:r>
              <a:rPr lang="ja-JP" altLang="en-US" sz="2000" dirty="0" smtClean="0"/>
              <a:t>提供後になる場合は、電話等により口頭で同意を得たうえで同意日を記録しておいてください。　　　　　　　　　　　　　　　　　　　　　　　　</a:t>
            </a:r>
            <a:endParaRPr lang="ja-JP" altLang="en-US" sz="2000" dirty="0"/>
          </a:p>
        </p:txBody>
      </p:sp>
      <p:sp>
        <p:nvSpPr>
          <p:cNvPr id="12" name="右矢印 11"/>
          <p:cNvSpPr/>
          <p:nvPr/>
        </p:nvSpPr>
        <p:spPr>
          <a:xfrm>
            <a:off x="940205" y="827649"/>
            <a:ext cx="503456"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942051" y="5821668"/>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942051" y="2977194"/>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236979" y="-484909"/>
            <a:ext cx="11799646" cy="4987455"/>
          </a:xfrm>
          <a:prstGeom prst="roundRect">
            <a:avLst>
              <a:gd name="adj" fmla="val 964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15827" y="4879864"/>
            <a:ext cx="11841950" cy="18679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98445" y="4685901"/>
            <a:ext cx="8158863" cy="387927"/>
          </a:xfrm>
          <a:prstGeom prst="roundRect">
            <a:avLst/>
          </a:prstGeom>
          <a:solidFill>
            <a:schemeClr val="accent1">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dirty="0"/>
              <a:t> </a:t>
            </a:r>
            <a:r>
              <a:rPr lang="ja-JP" altLang="en-US" sz="2000" dirty="0" smtClean="0"/>
              <a:t>指定</a:t>
            </a:r>
            <a:r>
              <a:rPr lang="ja-JP" altLang="en-US" sz="2000" dirty="0"/>
              <a:t>居宅介護</a:t>
            </a:r>
            <a:r>
              <a:rPr lang="ja-JP" altLang="en-US" sz="2000" dirty="0" smtClean="0"/>
              <a:t>支援の</a:t>
            </a:r>
            <a:r>
              <a:rPr lang="ja-JP" altLang="en-US" sz="2000" dirty="0"/>
              <a:t>具体的取扱い</a:t>
            </a:r>
            <a:r>
              <a:rPr lang="ja-JP" altLang="en-US" sz="2000" dirty="0" smtClean="0"/>
              <a:t>方針、各種サービス計画の作成</a:t>
            </a:r>
            <a:endParaRPr kumimoji="1" lang="ja-JP" altLang="en-US" sz="2000" dirty="0">
              <a:solidFill>
                <a:schemeClr val="tx1"/>
              </a:solidFill>
            </a:endParaRPr>
          </a:p>
        </p:txBody>
      </p:sp>
      <p:sp>
        <p:nvSpPr>
          <p:cNvPr id="11" name="右矢印 10"/>
          <p:cNvSpPr/>
          <p:nvPr/>
        </p:nvSpPr>
        <p:spPr>
          <a:xfrm>
            <a:off x="942051" y="1921006"/>
            <a:ext cx="501610" cy="38278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36731961"/>
      </p:ext>
    </p:extLst>
  </p:cSld>
  <p:clrMapOvr>
    <a:masterClrMapping/>
  </p:clrMapOvr>
  <mc:AlternateContent xmlns:mc="http://schemas.openxmlformats.org/markup-compatibility/2006" xmlns:p14="http://schemas.microsoft.com/office/powerpoint/2010/main">
    <mc:Choice Requires="p14">
      <p:transition spd="slow" p14:dur="2000" advTm="50174"/>
    </mc:Choice>
    <mc:Fallback xmlns="">
      <p:transition spd="slow" advTm="5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339263" y="6492875"/>
            <a:ext cx="2743200" cy="365125"/>
          </a:xfrm>
        </p:spPr>
        <p:txBody>
          <a:bodyPr/>
          <a:lstStyle/>
          <a:p>
            <a:fld id="{41D9830F-53EB-46B6-9EC0-C4C68F82A889}" type="slidenum">
              <a:rPr kumimoji="1" lang="ja-JP" altLang="en-US" smtClean="0"/>
              <a:t>90</a:t>
            </a:fld>
            <a:endParaRPr kumimoji="1" lang="ja-JP" altLang="en-US" dirty="0"/>
          </a:p>
        </p:txBody>
      </p:sp>
      <p:sp>
        <p:nvSpPr>
          <p:cNvPr id="3" name="正方形/長方形 2"/>
          <p:cNvSpPr/>
          <p:nvPr/>
        </p:nvSpPr>
        <p:spPr>
          <a:xfrm>
            <a:off x="0" y="0"/>
            <a:ext cx="12192000" cy="7017306"/>
          </a:xfrm>
          <a:prstGeom prst="rect">
            <a:avLst/>
          </a:prstGeom>
        </p:spPr>
        <p:txBody>
          <a:bodyPr wrap="square">
            <a:spAutoFit/>
          </a:bodyPr>
          <a:lstStyle/>
          <a:p>
            <a:r>
              <a:rPr lang="ja-JP" altLang="en-US" sz="2000" b="1" dirty="0" smtClean="0"/>
              <a:t>（１４）介護職員等処遇改善加算　</a:t>
            </a:r>
            <a:r>
              <a:rPr lang="en-US" altLang="ja-JP" sz="2000" dirty="0" smtClean="0"/>
              <a:t>※ </a:t>
            </a:r>
            <a:r>
              <a:rPr lang="ja-JP" altLang="en-US" sz="2000" dirty="0" smtClean="0"/>
              <a:t>体制届が必要</a:t>
            </a:r>
            <a:endParaRPr lang="en-US" altLang="ja-JP" sz="2000"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2000" b="1" dirty="0"/>
          </a:p>
          <a:p>
            <a:endParaRPr lang="en-US" altLang="ja-JP" sz="2000" b="1" dirty="0" smtClean="0"/>
          </a:p>
          <a:p>
            <a:endParaRPr lang="en-US" altLang="ja-JP" sz="1400" b="1" dirty="0"/>
          </a:p>
          <a:p>
            <a:endParaRPr lang="en-US" altLang="ja-JP" sz="800" b="1" dirty="0" smtClean="0"/>
          </a:p>
          <a:p>
            <a:r>
              <a:rPr lang="en-US" altLang="ja-JP" sz="2000" dirty="0" smtClean="0"/>
              <a:t>【</a:t>
            </a:r>
            <a:r>
              <a:rPr lang="ja-JP" altLang="en-US" sz="2000" dirty="0" smtClean="0"/>
              <a:t>基本的考え方</a:t>
            </a:r>
            <a:r>
              <a:rPr lang="en-US" altLang="ja-JP" sz="2000" dirty="0" smtClean="0"/>
              <a:t>】</a:t>
            </a:r>
          </a:p>
          <a:p>
            <a:pPr marL="357188" indent="-171450"/>
            <a:r>
              <a:rPr lang="ja-JP" altLang="en-US" sz="2000" dirty="0" smtClean="0"/>
              <a:t>① 処遇改善加算の算定額に相当する介護職員その他の職員の賃金（基本給、手当、賞与等（退職手当を除く）を含む）の改善（以下「賃金改善」といい、当該賃金改善に伴う法定福利費等の事業主負担の増加分を含むことができる。）を実施しなければならない。</a:t>
            </a:r>
            <a:endParaRPr lang="en-US" altLang="ja-JP" sz="2000" dirty="0" smtClean="0"/>
          </a:p>
          <a:p>
            <a:pPr marL="357188" indent="-171450"/>
            <a:r>
              <a:rPr lang="ja-JP" altLang="en-US" sz="2000" dirty="0" smtClean="0"/>
              <a:t>② 賃金改善は、基本給、手当、賞与等のうち対象とする項目を特定したうえで行う。</a:t>
            </a:r>
            <a:endParaRPr lang="en-US" altLang="ja-JP" sz="2000" dirty="0" smtClean="0"/>
          </a:p>
          <a:p>
            <a:pPr marL="357188" indent="-171450"/>
            <a:r>
              <a:rPr lang="ja-JP" altLang="en-US" sz="2000" dirty="0"/>
              <a:t>　</a:t>
            </a:r>
            <a:r>
              <a:rPr lang="en-US" altLang="ja-JP" sz="2000" dirty="0" smtClean="0"/>
              <a:t>※ </a:t>
            </a:r>
            <a:r>
              <a:rPr lang="ja-JP" altLang="en-US" sz="2000" dirty="0" smtClean="0"/>
              <a:t>原則として、賃金水準を低下させてはならない。</a:t>
            </a:r>
            <a:endParaRPr lang="en-US" altLang="ja-JP" sz="2000" dirty="0"/>
          </a:p>
          <a:p>
            <a:pPr marL="357188" indent="-171450"/>
            <a:r>
              <a:rPr lang="ja-JP" altLang="en-US" sz="2000" dirty="0" smtClean="0"/>
              <a:t>③ 加算を用いて行う賃金改善における職員間の賃金配分については、介護職員への配分を基本とし、特に経験・技能のある介護職員（介護</a:t>
            </a:r>
            <a:r>
              <a:rPr lang="ja-JP" altLang="en-US" sz="2000" dirty="0"/>
              <a:t>福祉士の資格を有するとともに、所属する法人等における勤続</a:t>
            </a:r>
            <a:r>
              <a:rPr lang="ja-JP" altLang="en-US" sz="2000" dirty="0" smtClean="0"/>
              <a:t>年数</a:t>
            </a:r>
            <a:r>
              <a:rPr lang="en-US" altLang="ja-JP" sz="2000" dirty="0" smtClean="0"/>
              <a:t>10</a:t>
            </a:r>
            <a:r>
              <a:rPr lang="ja-JP" altLang="en-US" sz="2000" dirty="0" smtClean="0"/>
              <a:t>年</a:t>
            </a:r>
            <a:r>
              <a:rPr lang="ja-JP" altLang="en-US" sz="2000" dirty="0"/>
              <a:t>以上の介護職員を基本としつつ、他の法人における経験や、当該</a:t>
            </a:r>
            <a:r>
              <a:rPr lang="ja-JP" altLang="en-US" sz="2000" dirty="0" smtClean="0"/>
              <a:t>職員</a:t>
            </a:r>
            <a:r>
              <a:rPr lang="ja-JP" altLang="en-US" sz="2000" dirty="0"/>
              <a:t>の業務や技能等を踏まえ、各事業者の裁量で設定</a:t>
            </a:r>
            <a:r>
              <a:rPr lang="ja-JP" altLang="en-US" sz="2000" dirty="0" smtClean="0"/>
              <a:t>する。</a:t>
            </a:r>
            <a:r>
              <a:rPr lang="ja-JP" altLang="en-US" sz="2000" dirty="0"/>
              <a:t>以下</a:t>
            </a:r>
            <a:r>
              <a:rPr lang="ja-JP" altLang="en-US" sz="2000" dirty="0" smtClean="0"/>
              <a:t>同じ）</a:t>
            </a:r>
            <a:r>
              <a:rPr lang="ja-JP" altLang="en-US" sz="2000" dirty="0"/>
              <a:t>に重点的に配分することとするが</a:t>
            </a:r>
            <a:r>
              <a:rPr lang="ja-JP" altLang="en-US" sz="2000" dirty="0" smtClean="0"/>
              <a:t>、事</a:t>
            </a:r>
            <a:r>
              <a:rPr lang="ja-JP" altLang="en-US" sz="2000" dirty="0"/>
              <a:t>業者等の判断に</a:t>
            </a:r>
            <a:r>
              <a:rPr lang="ja-JP" altLang="en-US" sz="2000" dirty="0" smtClean="0"/>
              <a:t>より</a:t>
            </a:r>
            <a:r>
              <a:rPr lang="ja-JP" altLang="en-US" sz="2000" dirty="0"/>
              <a:t>、介護職員以外の職種への配分も含め、事業所内で柔軟な配分を</a:t>
            </a:r>
            <a:r>
              <a:rPr lang="ja-JP" altLang="en-US" sz="2000" dirty="0" smtClean="0"/>
              <a:t>認める。</a:t>
            </a:r>
            <a:endParaRPr lang="en-US" altLang="ja-JP" sz="2000" dirty="0" smtClean="0"/>
          </a:p>
          <a:p>
            <a:pPr marL="628650" indent="-171450"/>
            <a:r>
              <a:rPr lang="en-US" altLang="ja-JP" sz="2000" dirty="0" smtClean="0"/>
              <a:t>※ </a:t>
            </a:r>
            <a:r>
              <a:rPr lang="ja-JP" altLang="en-US" sz="2000" dirty="0" smtClean="0"/>
              <a:t>例えば</a:t>
            </a:r>
            <a:r>
              <a:rPr lang="ja-JP" altLang="en-US" sz="2000" dirty="0"/>
              <a:t>、一部の職員に加算を原資とする賃金改善を</a:t>
            </a:r>
            <a:r>
              <a:rPr lang="ja-JP" altLang="en-US" sz="2000" dirty="0" smtClean="0"/>
              <a:t>集中させる</a:t>
            </a:r>
            <a:r>
              <a:rPr lang="ja-JP" altLang="en-US" sz="2000" dirty="0"/>
              <a:t>ことや、同一法人内の一部の事業所のみに賃金改善を集中させる</a:t>
            </a:r>
            <a:r>
              <a:rPr lang="ja-JP" altLang="en-US" sz="2000" dirty="0" smtClean="0"/>
              <a:t>こと</a:t>
            </a:r>
            <a:r>
              <a:rPr lang="ja-JP" altLang="en-US" sz="2000" dirty="0"/>
              <a:t>など、職務の内容や勤務の実態に見合わない著しく偏った配分は</a:t>
            </a:r>
            <a:r>
              <a:rPr lang="ja-JP" altLang="en-US" sz="2000" dirty="0" smtClean="0"/>
              <a:t>行わな</a:t>
            </a:r>
            <a:r>
              <a:rPr lang="ja-JP" altLang="en-US" dirty="0" smtClean="0"/>
              <a:t>い</a:t>
            </a:r>
            <a:r>
              <a:rPr lang="ja-JP" altLang="en-US" dirty="0"/>
              <a:t>こと。</a:t>
            </a:r>
            <a:endParaRPr lang="ja-JP" altLang="en-US" sz="2000" dirty="0"/>
          </a:p>
        </p:txBody>
      </p:sp>
      <p:graphicFrame>
        <p:nvGraphicFramePr>
          <p:cNvPr id="4" name="表 3"/>
          <p:cNvGraphicFramePr>
            <a:graphicFrameLocks noGrp="1"/>
          </p:cNvGraphicFramePr>
          <p:nvPr>
            <p:extLst>
              <p:ext uri="{D42A27DB-BD31-4B8C-83A1-F6EECF244321}">
                <p14:modId xmlns:p14="http://schemas.microsoft.com/office/powerpoint/2010/main" val="3129421451"/>
              </p:ext>
            </p:extLst>
          </p:nvPr>
        </p:nvGraphicFramePr>
        <p:xfrm>
          <a:off x="579436" y="437465"/>
          <a:ext cx="8883650" cy="1981200"/>
        </p:xfrm>
        <a:graphic>
          <a:graphicData uri="http://schemas.openxmlformats.org/drawingml/2006/table">
            <a:tbl>
              <a:tblPr firstRow="1" bandRow="1">
                <a:tableStyleId>{5C22544A-7EE6-4342-B048-85BDC9FD1C3A}</a:tableStyleId>
              </a:tblPr>
              <a:tblGrid>
                <a:gridCol w="3740150">
                  <a:extLst>
                    <a:ext uri="{9D8B030D-6E8A-4147-A177-3AD203B41FA5}">
                      <a16:colId xmlns:a16="http://schemas.microsoft.com/office/drawing/2014/main" val="715487939"/>
                    </a:ext>
                  </a:extLst>
                </a:gridCol>
                <a:gridCol w="3057525">
                  <a:extLst>
                    <a:ext uri="{9D8B030D-6E8A-4147-A177-3AD203B41FA5}">
                      <a16:colId xmlns:a16="http://schemas.microsoft.com/office/drawing/2014/main" val="1569460866"/>
                    </a:ext>
                  </a:extLst>
                </a:gridCol>
                <a:gridCol w="2085975">
                  <a:extLst>
                    <a:ext uri="{9D8B030D-6E8A-4147-A177-3AD203B41FA5}">
                      <a16:colId xmlns:a16="http://schemas.microsoft.com/office/drawing/2014/main" val="548120509"/>
                    </a:ext>
                  </a:extLst>
                </a:gridCol>
              </a:tblGrid>
              <a:tr h="370840">
                <a:tc>
                  <a:txBody>
                    <a:bodyPr/>
                    <a:lstStyle/>
                    <a:p>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2000" b="0" dirty="0" smtClean="0">
                          <a:solidFill>
                            <a:schemeClr val="tx1"/>
                          </a:solidFill>
                        </a:rPr>
                        <a:t>加算率（％）</a:t>
                      </a:r>
                      <a:endParaRPr kumimoji="1" lang="ja-JP" altLang="en-US" sz="2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75506158"/>
                  </a:ext>
                </a:extLst>
              </a:tr>
              <a:tr h="370840">
                <a:tc>
                  <a:txBody>
                    <a:bodyPr/>
                    <a:lstStyle/>
                    <a:p>
                      <a:r>
                        <a:rPr kumimoji="1" lang="ja-JP" altLang="en-US" sz="2000" dirty="0" smtClean="0"/>
                        <a:t>介護職員等処遇改善加算</a:t>
                      </a:r>
                      <a:r>
                        <a:rPr kumimoji="1" lang="en-US" altLang="ja-JP" sz="2000" dirty="0" smtClean="0"/>
                        <a:t>(Ⅰ)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lgn="l"/>
                      <a:r>
                        <a:rPr kumimoji="1" lang="ja-JP" altLang="en-US" sz="2000" dirty="0" smtClean="0"/>
                        <a:t>基本サービス費に各種加算減算（処遇改善加算を除く）を加えた</a:t>
                      </a:r>
                      <a:r>
                        <a:rPr kumimoji="1" lang="en-US" altLang="ja-JP" sz="2000" dirty="0" smtClean="0"/>
                        <a:t>1</a:t>
                      </a:r>
                      <a:r>
                        <a:rPr kumimoji="1" lang="ja-JP" altLang="en-US" sz="2000" dirty="0" smtClean="0"/>
                        <a:t>月当たりの総単位数</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a:t>
                      </a:r>
                      <a:r>
                        <a:rPr kumimoji="1" lang="ja-JP" altLang="en-US" sz="2000" baseline="0" dirty="0" smtClean="0"/>
                        <a:t> </a:t>
                      </a:r>
                      <a:r>
                        <a:rPr kumimoji="1" lang="en-US" altLang="ja-JP" sz="2000" dirty="0" smtClean="0"/>
                        <a:t>14.9</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3551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(Ⅱ)</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14.6</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38157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(Ⅲ)</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13.4</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95961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t>介護職員等処遇改善加算</a:t>
                      </a:r>
                      <a:r>
                        <a:rPr kumimoji="1" lang="en-US" altLang="ja-JP" sz="2000" dirty="0" smtClean="0"/>
                        <a:t>(Ⅳ)</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dirty="0" smtClean="0"/>
                        <a:t>× 10.6</a:t>
                      </a:r>
                      <a:endParaRPr kumimoji="1" lang="ja-JP" alt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5458373"/>
                  </a:ext>
                </a:extLst>
              </a:tr>
            </a:tbl>
          </a:graphicData>
        </a:graphic>
      </p:graphicFrame>
    </p:spTree>
    <p:extLst>
      <p:ext uri="{BB962C8B-B14F-4D97-AF65-F5344CB8AC3E}">
        <p14:creationId xmlns:p14="http://schemas.microsoft.com/office/powerpoint/2010/main" val="15911693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71055" y="498765"/>
            <a:ext cx="11402292" cy="5016758"/>
          </a:xfrm>
          <a:prstGeom prst="rect">
            <a:avLst/>
          </a:prstGeom>
          <a:noFill/>
        </p:spPr>
        <p:txBody>
          <a:bodyPr wrap="square" rtlCol="0">
            <a:spAutoFit/>
          </a:bodyPr>
          <a:lstStyle/>
          <a:p>
            <a:endParaRPr lang="en-US" altLang="ja-JP" sz="2000" dirty="0"/>
          </a:p>
          <a:p>
            <a:r>
              <a:rPr kumimoji="1" lang="ja-JP" altLang="en-US" sz="2000" dirty="0" smtClean="0"/>
              <a:t>この資料のほか、熊本県国民健康保険団体連合会の「介護給付費の請求及び介護サービス苦情相談」の資料もホームページに掲載していますので確認してください。</a:t>
            </a:r>
            <a:endParaRPr kumimoji="1" lang="en-US" altLang="ja-JP" sz="2000" dirty="0" smtClean="0"/>
          </a:p>
          <a:p>
            <a:endParaRPr lang="en-US" altLang="ja-JP" sz="2000" dirty="0"/>
          </a:p>
          <a:p>
            <a:endParaRPr lang="en-US" altLang="ja-JP" sz="2000" dirty="0" smtClean="0"/>
          </a:p>
          <a:p>
            <a:r>
              <a:rPr lang="ja-JP" altLang="en-US" sz="2000" dirty="0" smtClean="0"/>
              <a:t>すべての資料を確認した後、次ページの「令和７年度指定地域密着型サービス事業者等集団指導　確認報告書」</a:t>
            </a:r>
            <a:r>
              <a:rPr lang="ja-JP" altLang="en-US" sz="2000" dirty="0"/>
              <a:t>を菊陽町介護</a:t>
            </a:r>
            <a:r>
              <a:rPr lang="ja-JP" altLang="en-US" sz="2000" dirty="0" smtClean="0"/>
              <a:t>保険課へ、</a:t>
            </a:r>
            <a:endParaRPr lang="en-US" altLang="ja-JP" sz="2000" dirty="0" smtClean="0"/>
          </a:p>
          <a:p>
            <a:r>
              <a:rPr lang="ja-JP" altLang="en-US" sz="2000" dirty="0" smtClean="0"/>
              <a:t>　メール（</a:t>
            </a:r>
            <a:r>
              <a:rPr lang="en-US" altLang="ja-JP" u="sng" dirty="0" smtClean="0">
                <a:hlinkClick r:id="rId4"/>
              </a:rPr>
              <a:t>morishima@town.kikuyo.lg.jp</a:t>
            </a:r>
            <a:r>
              <a:rPr lang="ja-JP" altLang="en-US" u="sng" dirty="0" smtClean="0"/>
              <a:t>）　</a:t>
            </a:r>
            <a:r>
              <a:rPr lang="ja-JP" altLang="en-US" sz="2000" dirty="0" smtClean="0"/>
              <a:t>又は　</a:t>
            </a:r>
            <a:r>
              <a:rPr lang="en-US" altLang="ja-JP" sz="2000" dirty="0" smtClean="0"/>
              <a:t>FAX</a:t>
            </a:r>
            <a:r>
              <a:rPr lang="ja-JP" altLang="en-US" sz="2000" dirty="0" smtClean="0"/>
              <a:t>（</a:t>
            </a:r>
            <a:r>
              <a:rPr lang="en-US" altLang="ja-JP" sz="2000" dirty="0" smtClean="0"/>
              <a:t>096-232-6676</a:t>
            </a:r>
            <a:r>
              <a:rPr lang="ja-JP" altLang="en-US" sz="2000" dirty="0" smtClean="0"/>
              <a:t>）</a:t>
            </a:r>
            <a:endParaRPr lang="en-US" altLang="ja-JP" sz="2000" dirty="0" smtClean="0"/>
          </a:p>
          <a:p>
            <a:r>
              <a:rPr lang="ja-JP" altLang="en-US" sz="2000" dirty="0" err="1" smtClean="0"/>
              <a:t>で提</a:t>
            </a:r>
            <a:r>
              <a:rPr lang="ja-JP" altLang="en-US" sz="2000" dirty="0" smtClean="0"/>
              <a:t>出してください。</a:t>
            </a:r>
            <a:endParaRPr lang="en-US" altLang="ja-JP" sz="2000" dirty="0"/>
          </a:p>
          <a:p>
            <a:endParaRPr lang="en-US" altLang="ja-JP" sz="2000" dirty="0" smtClean="0"/>
          </a:p>
          <a:p>
            <a:r>
              <a:rPr lang="ja-JP" altLang="en-US" sz="2000" dirty="0" smtClean="0"/>
              <a:t>なお、介護</a:t>
            </a:r>
            <a:r>
              <a:rPr lang="ja-JP" altLang="en-US" sz="2000" dirty="0"/>
              <a:t>サービスに関するご質問がある場合は</a:t>
            </a:r>
            <a:r>
              <a:rPr lang="ja-JP" altLang="en-US" sz="2000" dirty="0" smtClean="0"/>
              <a:t>、質問票を</a:t>
            </a:r>
            <a:endParaRPr lang="en-US" altLang="ja-JP" sz="2000" dirty="0" smtClean="0"/>
          </a:p>
          <a:p>
            <a:r>
              <a:rPr lang="ja-JP" altLang="en-US" sz="2000" dirty="0" smtClean="0"/>
              <a:t>菊陽町ホームページ　</a:t>
            </a:r>
            <a:r>
              <a:rPr lang="en-US" altLang="ja-JP" sz="2000" dirty="0" smtClean="0">
                <a:hlinkClick r:id="rId5"/>
              </a:rPr>
              <a:t>https</a:t>
            </a:r>
            <a:r>
              <a:rPr lang="en-US" altLang="ja-JP" sz="2000" dirty="0">
                <a:hlinkClick r:id="rId5"/>
              </a:rPr>
              <a:t>://</a:t>
            </a:r>
            <a:r>
              <a:rPr lang="en-US" altLang="ja-JP" sz="2000" dirty="0" smtClean="0">
                <a:hlinkClick r:id="rId5"/>
              </a:rPr>
              <a:t>www.town.kikuyo.lg.jp/kiji0031783/index.html</a:t>
            </a:r>
            <a:endParaRPr lang="en-US" altLang="ja-JP" sz="2000" dirty="0" smtClean="0"/>
          </a:p>
          <a:p>
            <a:r>
              <a:rPr lang="ja-JP" altLang="en-US" sz="2000" dirty="0"/>
              <a:t>に掲載していますので、</a:t>
            </a:r>
            <a:r>
              <a:rPr lang="en-US" altLang="ja-JP" sz="2000" dirty="0"/>
              <a:t>FAX</a:t>
            </a:r>
            <a:r>
              <a:rPr lang="ja-JP" altLang="en-US" sz="2000" dirty="0" smtClean="0"/>
              <a:t>で送信</a:t>
            </a:r>
            <a:r>
              <a:rPr lang="ja-JP" altLang="en-US" sz="2000" dirty="0"/>
              <a:t>してください。</a:t>
            </a:r>
            <a:endParaRPr lang="en-US" altLang="ja-JP" sz="2000" dirty="0"/>
          </a:p>
          <a:p>
            <a:endParaRPr lang="en-US" altLang="ja-JP" sz="2000" dirty="0" smtClean="0"/>
          </a:p>
          <a:p>
            <a:pPr algn="ctr"/>
            <a:r>
              <a:rPr lang="ja-JP" altLang="en-US" sz="2000" dirty="0" smtClean="0"/>
              <a:t>これで介護</a:t>
            </a:r>
            <a:r>
              <a:rPr lang="ja-JP" altLang="en-US" sz="2000" dirty="0"/>
              <a:t>サービス事業者集団資料の説明を終わります。</a:t>
            </a:r>
            <a:endParaRPr lang="en-US" altLang="ja-JP" sz="2000" dirty="0"/>
          </a:p>
          <a:p>
            <a:pPr algn="ctr"/>
            <a:endParaRPr kumimoji="1" lang="ja-JP" altLang="en-US" sz="20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48946745"/>
      </p:ext>
    </p:extLst>
  </p:cSld>
  <p:clrMapOvr>
    <a:masterClrMapping/>
  </p:clrMapOvr>
  <mc:AlternateContent xmlns:mc="http://schemas.openxmlformats.org/markup-compatibility/2006" xmlns:p14="http://schemas.microsoft.com/office/powerpoint/2010/main">
    <mc:Choice Requires="p14">
      <p:transition spd="slow" p14:dur="2000" advTm="37082"/>
    </mc:Choice>
    <mc:Fallback xmlns="">
      <p:transition spd="slow" advTm="3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9448800" y="6356350"/>
            <a:ext cx="2743200" cy="365125"/>
          </a:xfrm>
        </p:spPr>
        <p:txBody>
          <a:bodyPr/>
          <a:lstStyle/>
          <a:p>
            <a:fld id="{D339279A-9CE5-4E47-B07B-F5EE1F1AD395}" type="slidenum">
              <a:rPr kumimoji="1" lang="ja-JP" altLang="en-US" smtClean="0"/>
              <a:t>92</a:t>
            </a:fld>
            <a:endParaRPr kumimoji="1" lang="ja-JP" altLang="en-US" dirty="0"/>
          </a:p>
        </p:txBody>
      </p:sp>
      <p:sp>
        <p:nvSpPr>
          <p:cNvPr id="3" name="正方形/長方形 2"/>
          <p:cNvSpPr/>
          <p:nvPr/>
        </p:nvSpPr>
        <p:spPr>
          <a:xfrm>
            <a:off x="2267230" y="0"/>
            <a:ext cx="8395854" cy="400110"/>
          </a:xfrm>
          <a:prstGeom prst="rect">
            <a:avLst/>
          </a:prstGeom>
        </p:spPr>
        <p:txBody>
          <a:bodyPr wrap="square">
            <a:spAutoFit/>
          </a:bodyPr>
          <a:lstStyle/>
          <a:p>
            <a:r>
              <a:rPr lang="ja-JP" altLang="en-US" sz="2000" b="1" dirty="0" smtClean="0"/>
              <a:t>令和７年度</a:t>
            </a:r>
            <a:r>
              <a:rPr lang="ja-JP" altLang="en-US" sz="2000" b="1" dirty="0"/>
              <a:t>指定地域密着型サービス事業者等集団指導　確認報告書</a:t>
            </a:r>
          </a:p>
        </p:txBody>
      </p:sp>
      <p:graphicFrame>
        <p:nvGraphicFramePr>
          <p:cNvPr id="6" name="表 5"/>
          <p:cNvGraphicFramePr>
            <a:graphicFrameLocks noGrp="1"/>
          </p:cNvGraphicFramePr>
          <p:nvPr>
            <p:extLst>
              <p:ext uri="{D42A27DB-BD31-4B8C-83A1-F6EECF244321}">
                <p14:modId xmlns:p14="http://schemas.microsoft.com/office/powerpoint/2010/main" val="2997665386"/>
              </p:ext>
            </p:extLst>
          </p:nvPr>
        </p:nvGraphicFramePr>
        <p:xfrm>
          <a:off x="110612" y="400112"/>
          <a:ext cx="11931446" cy="2254180"/>
        </p:xfrm>
        <a:graphic>
          <a:graphicData uri="http://schemas.openxmlformats.org/drawingml/2006/table">
            <a:tbl>
              <a:tblPr firstRow="1" firstCol="1" bandRow="1">
                <a:tableStyleId>{5C22544A-7EE6-4342-B048-85BDC9FD1C3A}</a:tableStyleId>
              </a:tblPr>
              <a:tblGrid>
                <a:gridCol w="2303704">
                  <a:extLst>
                    <a:ext uri="{9D8B030D-6E8A-4147-A177-3AD203B41FA5}">
                      <a16:colId xmlns:a16="http://schemas.microsoft.com/office/drawing/2014/main" val="21674670"/>
                    </a:ext>
                  </a:extLst>
                </a:gridCol>
                <a:gridCol w="9627742">
                  <a:extLst>
                    <a:ext uri="{9D8B030D-6E8A-4147-A177-3AD203B41FA5}">
                      <a16:colId xmlns:a16="http://schemas.microsoft.com/office/drawing/2014/main" val="231793272"/>
                    </a:ext>
                  </a:extLst>
                </a:gridCol>
              </a:tblGrid>
              <a:tr h="450836">
                <a:tc>
                  <a:txBody>
                    <a:bodyPr/>
                    <a:lstStyle/>
                    <a:p>
                      <a:pPr algn="just">
                        <a:spcAft>
                          <a:spcPts val="0"/>
                        </a:spcAft>
                      </a:pPr>
                      <a:r>
                        <a:rPr lang="ja-JP" sz="1800" kern="100" baseline="0" dirty="0">
                          <a:solidFill>
                            <a:schemeClr val="tx1"/>
                          </a:solidFill>
                          <a:effectLst/>
                        </a:rPr>
                        <a:t>法人名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432771"/>
                  </a:ext>
                </a:extLst>
              </a:tr>
              <a:tr h="450836">
                <a:tc>
                  <a:txBody>
                    <a:bodyPr/>
                    <a:lstStyle/>
                    <a:p>
                      <a:pPr algn="just">
                        <a:spcAft>
                          <a:spcPts val="0"/>
                        </a:spcAft>
                      </a:pPr>
                      <a:r>
                        <a:rPr lang="ja-JP" sz="1800" kern="100" baseline="0" dirty="0">
                          <a:solidFill>
                            <a:schemeClr val="tx1"/>
                          </a:solidFill>
                          <a:effectLst/>
                        </a:rPr>
                        <a:t>サービス種別</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3585411"/>
                  </a:ext>
                </a:extLst>
              </a:tr>
              <a:tr h="450836">
                <a:tc>
                  <a:txBody>
                    <a:bodyPr/>
                    <a:lstStyle/>
                    <a:p>
                      <a:pPr algn="just">
                        <a:spcAft>
                          <a:spcPts val="0"/>
                        </a:spcAft>
                      </a:pPr>
                      <a:r>
                        <a:rPr lang="ja-JP" sz="1800" kern="100" baseline="0" dirty="0">
                          <a:solidFill>
                            <a:schemeClr val="tx1"/>
                          </a:solidFill>
                          <a:effectLst/>
                        </a:rPr>
                        <a:t>事業所名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6090887"/>
                  </a:ext>
                </a:extLst>
              </a:tr>
              <a:tr h="450836">
                <a:tc>
                  <a:txBody>
                    <a:bodyPr/>
                    <a:lstStyle/>
                    <a:p>
                      <a:pPr algn="just">
                        <a:spcAft>
                          <a:spcPts val="0"/>
                        </a:spcAft>
                      </a:pPr>
                      <a:r>
                        <a:rPr lang="ja-JP" sz="1800" kern="100" baseline="0" dirty="0">
                          <a:solidFill>
                            <a:schemeClr val="tx1"/>
                          </a:solidFill>
                          <a:effectLst/>
                        </a:rPr>
                        <a:t>担当者名</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31853321"/>
                  </a:ext>
                </a:extLst>
              </a:tr>
              <a:tr h="450836">
                <a:tc>
                  <a:txBody>
                    <a:bodyPr/>
                    <a:lstStyle/>
                    <a:p>
                      <a:pPr algn="just">
                        <a:spcAft>
                          <a:spcPts val="0"/>
                        </a:spcAft>
                      </a:pPr>
                      <a:r>
                        <a:rPr lang="ja-JP" sz="1800" kern="100" baseline="0" dirty="0">
                          <a:solidFill>
                            <a:schemeClr val="tx1"/>
                          </a:solidFill>
                          <a:effectLst/>
                        </a:rPr>
                        <a:t>電話番号</a:t>
                      </a:r>
                      <a:endParaRPr lang="ja-JP" sz="1800" kern="100" baseline="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kern="100" dirty="0">
                          <a:effectLst/>
                        </a:rPr>
                        <a:t> </a:t>
                      </a:r>
                      <a:endParaRPr 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525287"/>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2490017397"/>
              </p:ext>
            </p:extLst>
          </p:nvPr>
        </p:nvGraphicFramePr>
        <p:xfrm>
          <a:off x="110612" y="2726302"/>
          <a:ext cx="11931446" cy="4067183"/>
        </p:xfrm>
        <a:graphic>
          <a:graphicData uri="http://schemas.openxmlformats.org/drawingml/2006/table">
            <a:tbl>
              <a:tblPr firstRow="1" firstCol="1" bandRow="1">
                <a:tableStyleId>{5C22544A-7EE6-4342-B048-85BDC9FD1C3A}</a:tableStyleId>
              </a:tblPr>
              <a:tblGrid>
                <a:gridCol w="5295577">
                  <a:extLst>
                    <a:ext uri="{9D8B030D-6E8A-4147-A177-3AD203B41FA5}">
                      <a16:colId xmlns:a16="http://schemas.microsoft.com/office/drawing/2014/main" val="642090892"/>
                    </a:ext>
                  </a:extLst>
                </a:gridCol>
                <a:gridCol w="6635869">
                  <a:extLst>
                    <a:ext uri="{9D8B030D-6E8A-4147-A177-3AD203B41FA5}">
                      <a16:colId xmlns:a16="http://schemas.microsoft.com/office/drawing/2014/main" val="3871692761"/>
                    </a:ext>
                  </a:extLst>
                </a:gridCol>
              </a:tblGrid>
              <a:tr h="285743">
                <a:tc>
                  <a:txBody>
                    <a:bodyPr/>
                    <a:lstStyle/>
                    <a:p>
                      <a:pPr algn="ctr">
                        <a:spcAft>
                          <a:spcPts val="0"/>
                        </a:spcAft>
                      </a:pPr>
                      <a:r>
                        <a:rPr lang="ja-JP" sz="1800" kern="100" dirty="0" smtClean="0">
                          <a:solidFill>
                            <a:schemeClr val="tx1"/>
                          </a:solidFill>
                          <a:effectLst/>
                        </a:rPr>
                        <a:t>質</a:t>
                      </a:r>
                      <a:r>
                        <a:rPr lang="ja-JP" altLang="en-US" sz="1800" kern="100" dirty="0" smtClean="0">
                          <a:solidFill>
                            <a:schemeClr val="tx1"/>
                          </a:solidFill>
                          <a:effectLst/>
                        </a:rPr>
                        <a:t>　　　　　</a:t>
                      </a:r>
                      <a:r>
                        <a:rPr lang="ja-JP" sz="1800" kern="100" dirty="0" smtClean="0">
                          <a:solidFill>
                            <a:schemeClr val="tx1"/>
                          </a:solidFill>
                          <a:effectLst/>
                        </a:rPr>
                        <a:t>問</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800" kern="100" dirty="0">
                          <a:solidFill>
                            <a:schemeClr val="tx1"/>
                          </a:solidFill>
                          <a:effectLst/>
                        </a:rPr>
                        <a:t>該当するものに　☑　を記入してください。</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678206"/>
                  </a:ext>
                </a:extLst>
              </a:tr>
              <a:tr h="571485">
                <a:tc>
                  <a:txBody>
                    <a:bodyPr/>
                    <a:lstStyle/>
                    <a:p>
                      <a:pPr algn="just">
                        <a:spcAft>
                          <a:spcPts val="0"/>
                        </a:spcAft>
                      </a:pPr>
                      <a:r>
                        <a:rPr lang="ja-JP" sz="1800" kern="100">
                          <a:solidFill>
                            <a:schemeClr val="tx1"/>
                          </a:solidFill>
                          <a:effectLst/>
                        </a:rPr>
                        <a:t>「</a:t>
                      </a:r>
                      <a:r>
                        <a:rPr lang="ja-JP" sz="1800" kern="100" smtClean="0">
                          <a:solidFill>
                            <a:schemeClr val="tx1"/>
                          </a:solidFill>
                          <a:effectLst/>
                        </a:rPr>
                        <a:t>令和</a:t>
                      </a:r>
                      <a:r>
                        <a:rPr lang="ja-JP" altLang="en-US" sz="1800" kern="100" smtClean="0">
                          <a:solidFill>
                            <a:schemeClr val="tx1"/>
                          </a:solidFill>
                          <a:effectLst/>
                        </a:rPr>
                        <a:t>７</a:t>
                      </a:r>
                      <a:r>
                        <a:rPr lang="ja-JP" sz="1800" kern="100" smtClean="0">
                          <a:solidFill>
                            <a:schemeClr val="tx1"/>
                          </a:solidFill>
                          <a:effectLst/>
                        </a:rPr>
                        <a:t>年度</a:t>
                      </a:r>
                      <a:r>
                        <a:rPr lang="ja-JP" sz="1800" kern="100" dirty="0">
                          <a:solidFill>
                            <a:schemeClr val="tx1"/>
                          </a:solidFill>
                          <a:effectLst/>
                        </a:rPr>
                        <a:t>介護サービス事業者集団指導」について、</a:t>
                      </a:r>
                      <a:r>
                        <a:rPr lang="ja-JP" sz="1800" kern="100">
                          <a:solidFill>
                            <a:schemeClr val="tx1"/>
                          </a:solidFill>
                          <a:effectLst/>
                        </a:rPr>
                        <a:t>資料</a:t>
                      </a:r>
                      <a:r>
                        <a:rPr lang="ja-JP" sz="1800" kern="100" smtClean="0">
                          <a:solidFill>
                            <a:schemeClr val="tx1"/>
                          </a:solidFill>
                          <a:effectLst/>
                        </a:rPr>
                        <a:t>を</a:t>
                      </a:r>
                      <a:r>
                        <a:rPr lang="ja-JP" altLang="en-US" sz="1800" kern="100" smtClean="0">
                          <a:solidFill>
                            <a:schemeClr val="tx1"/>
                          </a:solidFill>
                          <a:effectLst/>
                        </a:rPr>
                        <a:t>全て</a:t>
                      </a:r>
                      <a:r>
                        <a:rPr lang="ja-JP" sz="1800" kern="100" smtClean="0">
                          <a:solidFill>
                            <a:schemeClr val="tx1"/>
                          </a:solidFill>
                          <a:effectLst/>
                        </a:rPr>
                        <a:t>閲覧</a:t>
                      </a:r>
                      <a:r>
                        <a:rPr lang="ja-JP" sz="1800" kern="100" dirty="0">
                          <a:solidFill>
                            <a:schemeClr val="tx1"/>
                          </a:solidFill>
                          <a:effectLst/>
                        </a:rPr>
                        <a:t>しましたか。</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はい</a:t>
                      </a:r>
                      <a:r>
                        <a:rPr lang="ja-JP" sz="1800" b="1" kern="100" dirty="0">
                          <a:solidFill>
                            <a:schemeClr val="tx1"/>
                          </a:solidFill>
                          <a:effectLst/>
                        </a:rPr>
                        <a:t>　</a:t>
                      </a:r>
                    </a:p>
                    <a:p>
                      <a:pPr algn="l">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いいえ</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6897820"/>
                  </a:ext>
                </a:extLst>
              </a:tr>
              <a:tr h="880567">
                <a:tc>
                  <a:txBody>
                    <a:bodyPr/>
                    <a:lstStyle/>
                    <a:p>
                      <a:pPr algn="just">
                        <a:spcAft>
                          <a:spcPts val="0"/>
                        </a:spcAft>
                      </a:pPr>
                      <a:r>
                        <a:rPr lang="ja-JP" sz="1800" kern="100" dirty="0">
                          <a:solidFill>
                            <a:schemeClr val="tx1"/>
                          </a:solidFill>
                          <a:effectLst/>
                        </a:rPr>
                        <a:t>資料の内容は理解できましたか。</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概ね</a:t>
                      </a:r>
                      <a:r>
                        <a:rPr lang="ja-JP" sz="1800" b="1" kern="100" dirty="0">
                          <a:solidFill>
                            <a:schemeClr val="tx1"/>
                          </a:solidFill>
                          <a:effectLst/>
                        </a:rPr>
                        <a:t>理解できた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あまり</a:t>
                      </a:r>
                      <a:r>
                        <a:rPr lang="ja-JP" sz="1800" b="1" kern="100" dirty="0">
                          <a:solidFill>
                            <a:schemeClr val="tx1"/>
                          </a:solidFill>
                          <a:effectLst/>
                        </a:rPr>
                        <a:t>理解できなかった</a:t>
                      </a:r>
                    </a:p>
                    <a:p>
                      <a:pPr algn="just">
                        <a:spcAft>
                          <a:spcPts val="0"/>
                        </a:spcAft>
                      </a:pPr>
                      <a:r>
                        <a:rPr lang="en-US"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全く</a:t>
                      </a:r>
                      <a:r>
                        <a:rPr lang="ja-JP" sz="1800" b="1" kern="100" dirty="0">
                          <a:solidFill>
                            <a:schemeClr val="tx1"/>
                          </a:solidFill>
                          <a:effectLst/>
                        </a:rPr>
                        <a:t>理解できなかった</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8247968"/>
                  </a:ext>
                </a:extLst>
              </a:tr>
              <a:tr h="1142970">
                <a:tc>
                  <a:txBody>
                    <a:bodyPr/>
                    <a:lstStyle/>
                    <a:p>
                      <a:pPr algn="just">
                        <a:spcAft>
                          <a:spcPts val="0"/>
                        </a:spcAft>
                      </a:pPr>
                      <a:r>
                        <a:rPr lang="ja-JP" sz="1800" kern="100" dirty="0">
                          <a:solidFill>
                            <a:schemeClr val="tx1"/>
                          </a:solidFill>
                          <a:effectLst/>
                        </a:rPr>
                        <a:t>今後の集団指導について、希望する開催方法を教えてください。</a:t>
                      </a:r>
                    </a:p>
                    <a:p>
                      <a:pPr algn="just">
                        <a:spcAft>
                          <a:spcPts val="0"/>
                        </a:spcAft>
                      </a:pPr>
                      <a:r>
                        <a:rPr lang="en-US" sz="1800" kern="100" dirty="0">
                          <a:solidFill>
                            <a:schemeClr val="tx1"/>
                          </a:solidFill>
                          <a:effectLst/>
                        </a:rPr>
                        <a:t> </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一か所</a:t>
                      </a:r>
                      <a:r>
                        <a:rPr lang="ja-JP" sz="1800" b="1" kern="100" dirty="0">
                          <a:solidFill>
                            <a:schemeClr val="tx1"/>
                          </a:solidFill>
                          <a:effectLst/>
                        </a:rPr>
                        <a:t>に集合して実施する説明会方式</a:t>
                      </a:r>
                    </a:p>
                    <a:p>
                      <a:pPr marL="201295" indent="-179705"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ホームページ上</a:t>
                      </a:r>
                      <a:r>
                        <a:rPr lang="ja-JP" sz="1800" b="1" kern="100" dirty="0">
                          <a:solidFill>
                            <a:schemeClr val="tx1"/>
                          </a:solidFill>
                          <a:effectLst/>
                        </a:rPr>
                        <a:t>に掲載された資料及び動画を確認する方式</a:t>
                      </a:r>
                    </a:p>
                    <a:p>
                      <a:pPr algn="just">
                        <a:spcAft>
                          <a:spcPts val="0"/>
                        </a:spcAft>
                      </a:pPr>
                      <a:r>
                        <a:rPr lang="en-US" altLang="ja-JP" sz="1800" b="1" kern="100" dirty="0" smtClean="0">
                          <a:solidFill>
                            <a:schemeClr val="tx1"/>
                          </a:solidFill>
                          <a:effectLst/>
                        </a:rPr>
                        <a:t>☐</a:t>
                      </a:r>
                      <a:r>
                        <a:rPr lang="ja-JP" altLang="en-US" sz="1800" b="1" kern="100" dirty="0" smtClean="0">
                          <a:solidFill>
                            <a:schemeClr val="tx1"/>
                          </a:solidFill>
                          <a:effectLst/>
                        </a:rPr>
                        <a:t>　</a:t>
                      </a:r>
                      <a:r>
                        <a:rPr lang="ja-JP" sz="1800" b="1" kern="100" dirty="0" smtClean="0">
                          <a:solidFill>
                            <a:schemeClr val="tx1"/>
                          </a:solidFill>
                          <a:effectLst/>
                        </a:rPr>
                        <a:t>その他</a:t>
                      </a:r>
                      <a:r>
                        <a:rPr lang="ja-JP" sz="1800" b="1" kern="100" dirty="0">
                          <a:solidFill>
                            <a:schemeClr val="tx1"/>
                          </a:solidFill>
                          <a:effectLst/>
                        </a:rPr>
                        <a:t>の</a:t>
                      </a:r>
                      <a:r>
                        <a:rPr lang="ja-JP" sz="1800" b="1" kern="100" dirty="0" smtClean="0">
                          <a:solidFill>
                            <a:schemeClr val="tx1"/>
                          </a:solidFill>
                          <a:effectLst/>
                        </a:rPr>
                        <a:t>方（</a:t>
                      </a:r>
                      <a:r>
                        <a:rPr lang="ja-JP" sz="1800" b="1" kern="100" dirty="0">
                          <a:solidFill>
                            <a:schemeClr val="tx1"/>
                          </a:solidFill>
                          <a:effectLst/>
                        </a:rPr>
                        <a:t>　　　　　　　　　　　　　）</a:t>
                      </a:r>
                      <a:endParaRPr lang="ja-JP" sz="1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302608"/>
                  </a:ext>
                </a:extLst>
              </a:tr>
              <a:tr h="1186418">
                <a:tc gridSpan="2">
                  <a:txBody>
                    <a:bodyPr/>
                    <a:lstStyle/>
                    <a:p>
                      <a:pPr algn="just">
                        <a:spcAft>
                          <a:spcPts val="0"/>
                        </a:spcAft>
                      </a:pPr>
                      <a:r>
                        <a:rPr lang="ja-JP" sz="1800" kern="100" dirty="0">
                          <a:solidFill>
                            <a:schemeClr val="tx1"/>
                          </a:solidFill>
                          <a:effectLst/>
                        </a:rPr>
                        <a:t>（ご意見・ご要望があれば記載してください</a:t>
                      </a:r>
                      <a:r>
                        <a:rPr lang="ja-JP" sz="1800" kern="100" dirty="0" smtClean="0">
                          <a:solidFill>
                            <a:schemeClr val="tx1"/>
                          </a:solidFill>
                          <a:effectLst/>
                        </a:rPr>
                        <a:t>）</a:t>
                      </a:r>
                      <a:endParaRPr 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430748695"/>
                  </a:ext>
                </a:extLst>
              </a:tr>
            </a:tbl>
          </a:graphicData>
        </a:graphic>
      </p:graphicFrame>
    </p:spTree>
    <p:extLst>
      <p:ext uri="{BB962C8B-B14F-4D97-AF65-F5344CB8AC3E}">
        <p14:creationId xmlns:p14="http://schemas.microsoft.com/office/powerpoint/2010/main" val="24950024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29421</Words>
  <Application>Microsoft Office PowerPoint</Application>
  <PresentationFormat>ワイド画面</PresentationFormat>
  <Paragraphs>1986</Paragraphs>
  <Slides>92</Slides>
  <Notes>0</Notes>
  <HiddenSlides>0</HiddenSlides>
  <MMClips>31</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92</vt:i4>
      </vt:variant>
    </vt:vector>
  </HeadingPairs>
  <TitlesOfParts>
    <vt:vector size="107" baseType="lpstr">
      <vt:lpstr>等线</vt:lpstr>
      <vt:lpstr>HGSｺﾞｼｯｸM</vt:lpstr>
      <vt:lpstr>ＭＳ Ｐゴシック</vt:lpstr>
      <vt:lpstr>ＭＳ 明朝</vt:lpstr>
      <vt:lpstr>MS-Mincho</vt:lpstr>
      <vt:lpstr>新細明體</vt:lpstr>
      <vt:lpstr>メイリオ</vt:lpstr>
      <vt:lpstr>游ゴシック</vt:lpstr>
      <vt:lpstr>游ゴシック Light</vt:lpstr>
      <vt:lpstr>游明朝</vt:lpstr>
      <vt:lpstr>Arial</vt:lpstr>
      <vt:lpstr>Times New Roman</vt:lpstr>
      <vt:lpstr>Wingdings 2</vt:lpstr>
      <vt:lpstr>Office テーマ</vt:lpstr>
      <vt:lpstr>ワークシート</vt:lpstr>
      <vt:lpstr>令和７年度 介護サービス事業者集団指導</vt:lpstr>
      <vt:lpstr>目　　次</vt:lpstr>
      <vt:lpstr>共通編</vt:lpstr>
      <vt:lpstr>１　令和７年度菊陽町所管介護サービス事業者等指導計画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小規模多機能型居宅介護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486</cp:revision>
  <cp:lastPrinted>2024-07-04T07:59:33Z</cp:lastPrinted>
  <dcterms:created xsi:type="dcterms:W3CDTF">2024-06-19T04:13:51Z</dcterms:created>
  <dcterms:modified xsi:type="dcterms:W3CDTF">2025-07-23T06:29:44Z</dcterms:modified>
</cp:coreProperties>
</file>