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9"/>
  </p:notesMasterIdLst>
  <p:handoutMasterIdLst>
    <p:handoutMasterId r:id="rId100"/>
  </p:handoutMasterIdLst>
  <p:sldIdLst>
    <p:sldId id="259" r:id="rId2"/>
    <p:sldId id="366" r:id="rId3"/>
    <p:sldId id="429" r:id="rId4"/>
    <p:sldId id="430" r:id="rId5"/>
    <p:sldId id="431" r:id="rId6"/>
    <p:sldId id="432" r:id="rId7"/>
    <p:sldId id="433" r:id="rId8"/>
    <p:sldId id="434"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48" r:id="rId23"/>
    <p:sldId id="449" r:id="rId24"/>
    <p:sldId id="450" r:id="rId25"/>
    <p:sldId id="451" r:id="rId26"/>
    <p:sldId id="452" r:id="rId27"/>
    <p:sldId id="453" r:id="rId28"/>
    <p:sldId id="454" r:id="rId29"/>
    <p:sldId id="455" r:id="rId30"/>
    <p:sldId id="456" r:id="rId31"/>
    <p:sldId id="457" r:id="rId32"/>
    <p:sldId id="458" r:id="rId33"/>
    <p:sldId id="459" r:id="rId34"/>
    <p:sldId id="462" r:id="rId35"/>
    <p:sldId id="260" r:id="rId36"/>
    <p:sldId id="369" r:id="rId37"/>
    <p:sldId id="266" r:id="rId38"/>
    <p:sldId id="319" r:id="rId39"/>
    <p:sldId id="267" r:id="rId40"/>
    <p:sldId id="268" r:id="rId41"/>
    <p:sldId id="370" r:id="rId42"/>
    <p:sldId id="344" r:id="rId43"/>
    <p:sldId id="271" r:id="rId44"/>
    <p:sldId id="272" r:id="rId45"/>
    <p:sldId id="343" r:id="rId46"/>
    <p:sldId id="273" r:id="rId47"/>
    <p:sldId id="284" r:id="rId48"/>
    <p:sldId id="411" r:id="rId49"/>
    <p:sldId id="328" r:id="rId50"/>
    <p:sldId id="371" r:id="rId51"/>
    <p:sldId id="409" r:id="rId52"/>
    <p:sldId id="410" r:id="rId53"/>
    <p:sldId id="283" r:id="rId54"/>
    <p:sldId id="279" r:id="rId55"/>
    <p:sldId id="324" r:id="rId56"/>
    <p:sldId id="373" r:id="rId57"/>
    <p:sldId id="323" r:id="rId58"/>
    <p:sldId id="412" r:id="rId59"/>
    <p:sldId id="428" r:id="rId60"/>
    <p:sldId id="384" r:id="rId61"/>
    <p:sldId id="374" r:id="rId62"/>
    <p:sldId id="406" r:id="rId63"/>
    <p:sldId id="407" r:id="rId64"/>
    <p:sldId id="422" r:id="rId65"/>
    <p:sldId id="413" r:id="rId66"/>
    <p:sldId id="414" r:id="rId67"/>
    <p:sldId id="376" r:id="rId68"/>
    <p:sldId id="377" r:id="rId69"/>
    <p:sldId id="378" r:id="rId70"/>
    <p:sldId id="379" r:id="rId71"/>
    <p:sldId id="380" r:id="rId72"/>
    <p:sldId id="381" r:id="rId73"/>
    <p:sldId id="423" r:id="rId74"/>
    <p:sldId id="382" r:id="rId75"/>
    <p:sldId id="383" r:id="rId76"/>
    <p:sldId id="424" r:id="rId77"/>
    <p:sldId id="389" r:id="rId78"/>
    <p:sldId id="416" r:id="rId79"/>
    <p:sldId id="415" r:id="rId80"/>
    <p:sldId id="425" r:id="rId81"/>
    <p:sldId id="390" r:id="rId82"/>
    <p:sldId id="392" r:id="rId83"/>
    <p:sldId id="393" r:id="rId84"/>
    <p:sldId id="394" r:id="rId85"/>
    <p:sldId id="391" r:id="rId86"/>
    <p:sldId id="395" r:id="rId87"/>
    <p:sldId id="417" r:id="rId88"/>
    <p:sldId id="397" r:id="rId89"/>
    <p:sldId id="426" r:id="rId90"/>
    <p:sldId id="418" r:id="rId91"/>
    <p:sldId id="419" r:id="rId92"/>
    <p:sldId id="420" r:id="rId93"/>
    <p:sldId id="427" r:id="rId94"/>
    <p:sldId id="399" r:id="rId95"/>
    <p:sldId id="405" r:id="rId96"/>
    <p:sldId id="460" r:id="rId97"/>
    <p:sldId id="461" r:id="rId98"/>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S7DEao/LGITEeTctJzivQ==" hashData="EOF9Fex2ddkbH0h4f7ao/oI2jvtZaQVzl6LAwGDRo6W6yg9oWtcqyDZDfv4wnkVYpRObTlCMeAqn08xNL7fag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9" autoAdjust="0"/>
    <p:restoredTop sz="94333" autoAdjust="0"/>
  </p:normalViewPr>
  <p:slideViewPr>
    <p:cSldViewPr snapToGrid="0">
      <p:cViewPr varScale="1">
        <p:scale>
          <a:sx n="69" d="100"/>
          <a:sy n="69" d="100"/>
        </p:scale>
        <p:origin x="720" y="78"/>
      </p:cViewPr>
      <p:guideLst/>
    </p:cSldViewPr>
  </p:slideViewPr>
  <p:notesTextViewPr>
    <p:cViewPr>
      <p:scale>
        <a:sx n="1" d="1"/>
        <a:sy n="1" d="1"/>
      </p:scale>
      <p:origin x="0" y="0"/>
    </p:cViewPr>
  </p:notesTextViewPr>
  <p:notesViewPr>
    <p:cSldViewPr snapToGrid="0">
      <p:cViewPr varScale="1">
        <p:scale>
          <a:sx n="53" d="100"/>
          <a:sy n="53" d="100"/>
        </p:scale>
        <p:origin x="284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8"/>
            <a:ext cx="2949787" cy="498692"/>
          </a:xfrm>
          <a:prstGeom prst="rect">
            <a:avLst/>
          </a:prstGeom>
        </p:spPr>
        <p:txBody>
          <a:bodyPr vert="horz" lIns="91440" tIns="45720" rIns="91440" bIns="45720" rtlCol="0" anchor="b"/>
          <a:lstStyle>
            <a:lvl1pPr algn="r">
              <a:defRPr sz="1200"/>
            </a:lvl1pPr>
          </a:lstStyle>
          <a:p>
            <a:fld id="{C2FADF22-53A3-4053-8B22-FB26636D599E}" type="slidenum">
              <a:rPr kumimoji="1" lang="ja-JP" altLang="en-US" smtClean="0"/>
              <a:t>‹#›</a:t>
            </a:fld>
            <a:endParaRPr kumimoji="1" lang="ja-JP" altLang="en-US"/>
          </a:p>
        </p:txBody>
      </p:sp>
    </p:spTree>
    <p:extLst>
      <p:ext uri="{BB962C8B-B14F-4D97-AF65-F5344CB8AC3E}">
        <p14:creationId xmlns:p14="http://schemas.microsoft.com/office/powerpoint/2010/main" val="438171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BD003455-D98A-47C2-AE42-454E708559E0}"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9B4DDC14-2C05-4AA1-8466-06444C9DFD37}" type="slidenum">
              <a:rPr kumimoji="1" lang="ja-JP" altLang="en-US" smtClean="0"/>
              <a:t>‹#›</a:t>
            </a:fld>
            <a:endParaRPr kumimoji="1" lang="ja-JP" altLang="en-US"/>
          </a:p>
        </p:txBody>
      </p:sp>
    </p:spTree>
    <p:extLst>
      <p:ext uri="{BB962C8B-B14F-4D97-AF65-F5344CB8AC3E}">
        <p14:creationId xmlns:p14="http://schemas.microsoft.com/office/powerpoint/2010/main" val="30290636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130A59-F19D-436F-AEEB-C368391221EB}"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13448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77FC2F-9552-4A82-8A85-4143211629E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388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A680A56-F41C-4A8E-8057-BE0441BB8209}"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868601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0457D3-46F1-4B7A-B1B9-FF32873F6A6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79084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67B36C-1ED7-40C0-99BE-1B5014A6E7F6}"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416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ECE95F-7FAB-4A0B-AD32-0E1295FB638E}"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45217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B701A47-ED4B-45CD-86E5-F2B67F025326}"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46674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6CE5BB-FF17-496A-B0F2-285AD47E51AF}"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9047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2C9EA6-78E4-41B8-8F48-6CDE7911782C}"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11240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8C57AE-1AB7-45AD-B65D-1EB7BA7D1FF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5041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83ECF5-B630-41D6-8C77-275C686F6708}"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86973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9E6A-846E-4719-913F-7686135BC345}"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1713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www.mhlw.go.jp/stf/seisakunitsuite/bunya/koyou_roudou/koyoukintou/seisaku06/index.html"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hyperlink" Target="https://www.mhlw.go.jp/content/001227728.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令和７年度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4755390"/>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1457100" y="3348000"/>
            <a:ext cx="9144000" cy="11845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t>地域密着型通所介護事業所編</a:t>
            </a:r>
            <a:endParaRPr lang="en-US" altLang="ja-JP" sz="4000" dirty="0" smtClean="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a:t>
            </a:fld>
            <a:endParaRPr kumimoji="1" lang="ja-JP" altLang="en-US" dirty="0"/>
          </a:p>
        </p:txBody>
      </p:sp>
    </p:spTree>
    <p:extLst>
      <p:ext uri="{BB962C8B-B14F-4D97-AF65-F5344CB8AC3E}">
        <p14:creationId xmlns:p14="http://schemas.microsoft.com/office/powerpoint/2010/main" val="4282932909"/>
      </p:ext>
    </p:extLst>
  </p:cSld>
  <p:clrMapOvr>
    <a:masterClrMapping/>
  </p:clrMapOvr>
  <mc:AlternateContent xmlns:mc="http://schemas.openxmlformats.org/markup-compatibility/2006" xmlns:p14="http://schemas.microsoft.com/office/powerpoint/2010/main">
    <mc:Choice Requires="p14">
      <p:transition spd="slow" p14:dur="2000" advTm="7632"/>
    </mc:Choice>
    <mc:Fallback xmlns="">
      <p:transition spd="slow" advTm="763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9053233"/>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8"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6441280"/>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3314349"/>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3502692"/>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9397993"/>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0729563"/>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1283778"/>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0163111"/>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1517194"/>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643871"/>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3748" y="-362889"/>
            <a:ext cx="10515600" cy="1325563"/>
          </a:xfrm>
        </p:spPr>
        <p:txBody>
          <a:bodyPr>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678874" y="452294"/>
            <a:ext cx="11381508" cy="6040581"/>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介護職員等処遇改善加算について</a:t>
            </a:r>
            <a:endParaRPr lang="en-US" altLang="ja-JP" sz="2400" dirty="0" smtClean="0"/>
          </a:p>
          <a:p>
            <a:pPr marL="0" indent="0">
              <a:lnSpc>
                <a:spcPct val="100000"/>
              </a:lnSpc>
              <a:spcBef>
                <a:spcPts val="0"/>
              </a:spcBef>
              <a:buNone/>
            </a:pPr>
            <a:r>
              <a:rPr lang="ja-JP" altLang="en-US" sz="2400" dirty="0" smtClean="0"/>
              <a:t>（</a:t>
            </a:r>
            <a:r>
              <a:rPr lang="ja-JP" altLang="en-US" sz="2400" dirty="0"/>
              <a:t>地域</a:t>
            </a:r>
            <a:r>
              <a:rPr lang="ja-JP" altLang="en-US" sz="2400" dirty="0" smtClean="0"/>
              <a:t>密着型通所介護）</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a:t>
            </a:r>
            <a:r>
              <a:rPr lang="ja-JP" altLang="en-US" sz="2400" dirty="0" smtClean="0"/>
              <a:t>地域密着型通所介護に</a:t>
            </a:r>
            <a:r>
              <a:rPr lang="ja-JP" altLang="en-US" sz="2400" dirty="0"/>
              <a:t>関する基準の概要</a:t>
            </a:r>
            <a:endParaRPr lang="en-US" altLang="ja-JP" sz="2400" dirty="0"/>
          </a:p>
          <a:p>
            <a:pPr marL="442913" indent="0">
              <a:lnSpc>
                <a:spcPct val="100000"/>
              </a:lnSpc>
              <a:spcBef>
                <a:spcPts val="0"/>
              </a:spcBef>
              <a:buNone/>
            </a:pPr>
            <a:r>
              <a:rPr lang="ja-JP" altLang="en-US" sz="2400" dirty="0" smtClean="0"/>
              <a:t>１５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179893627"/>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4905077"/>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8211965"/>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7281860"/>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0291332"/>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741054"/>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0657399"/>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4610441"/>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25927999"/>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208720"/>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21082061"/>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920263378"/>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326015"/>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8307818"/>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8837695"/>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4715710"/>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地域密着型通所介護</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673312748"/>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799" y="6314787"/>
            <a:ext cx="2743200" cy="365125"/>
          </a:xfrm>
        </p:spPr>
        <p:txBody>
          <a:bodyPr/>
          <a:lstStyle/>
          <a:p>
            <a:fld id="{41D9830F-53EB-46B6-9EC0-C4C68F82A889}" type="slidenum">
              <a:rPr kumimoji="1" lang="ja-JP" altLang="en-US" smtClean="0"/>
              <a:t>35</a:t>
            </a:fld>
            <a:endParaRPr kumimoji="1" lang="ja-JP" altLang="en-US" dirty="0"/>
          </a:p>
        </p:txBody>
      </p:sp>
      <p:sp>
        <p:nvSpPr>
          <p:cNvPr id="3" name="タイトル 1"/>
          <p:cNvSpPr txBox="1">
            <a:spLocks/>
          </p:cNvSpPr>
          <p:nvPr/>
        </p:nvSpPr>
        <p:spPr>
          <a:xfrm>
            <a:off x="0" y="0"/>
            <a:ext cx="12191999"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地域密着型通所</a:t>
            </a:r>
            <a:r>
              <a:rPr lang="zh-TW" altLang="en-US" sz="2400" dirty="0" smtClean="0"/>
              <a:t>介護</a:t>
            </a:r>
            <a:r>
              <a:rPr lang="ja-JP" altLang="en-US" sz="2400" b="1" dirty="0" smtClean="0"/>
              <a:t>に</a:t>
            </a:r>
            <a:r>
              <a:rPr lang="ja-JP" altLang="en-US" sz="2400" b="1" dirty="0"/>
              <a:t>関する基準の概要</a:t>
            </a:r>
          </a:p>
        </p:txBody>
      </p:sp>
      <p:sp>
        <p:nvSpPr>
          <p:cNvPr id="5" name="正方形/長方形 4"/>
          <p:cNvSpPr/>
          <p:nvPr/>
        </p:nvSpPr>
        <p:spPr>
          <a:xfrm>
            <a:off x="-1" y="468246"/>
            <a:ext cx="12191999" cy="400110"/>
          </a:xfrm>
          <a:prstGeom prst="rect">
            <a:avLst/>
          </a:prstGeom>
        </p:spPr>
        <p:txBody>
          <a:bodyPr wrap="square">
            <a:spAutoFit/>
          </a:bodyPr>
          <a:lstStyle/>
          <a:p>
            <a:r>
              <a:rPr lang="ja-JP" altLang="en-US" sz="2000" dirty="0" smtClean="0"/>
              <a:t>■</a:t>
            </a:r>
            <a:r>
              <a:rPr lang="ja-JP" altLang="en-US" sz="2000" b="1" dirty="0"/>
              <a:t>人員</a:t>
            </a:r>
            <a:r>
              <a:rPr lang="ja-JP" altLang="en-US" sz="2000" b="1" dirty="0" smtClean="0"/>
              <a:t>基準</a:t>
            </a:r>
            <a:endParaRPr lang="en-US" altLang="ja-JP" sz="2000" b="1" dirty="0" smtClean="0"/>
          </a:p>
        </p:txBody>
      </p:sp>
      <p:graphicFrame>
        <p:nvGraphicFramePr>
          <p:cNvPr id="6" name="表 5"/>
          <p:cNvGraphicFramePr>
            <a:graphicFrameLocks noGrp="1"/>
          </p:cNvGraphicFramePr>
          <p:nvPr>
            <p:extLst>
              <p:ext uri="{D42A27DB-BD31-4B8C-83A1-F6EECF244321}">
                <p14:modId xmlns:p14="http://schemas.microsoft.com/office/powerpoint/2010/main" val="3054196355"/>
              </p:ext>
            </p:extLst>
          </p:nvPr>
        </p:nvGraphicFramePr>
        <p:xfrm>
          <a:off x="-3" y="807905"/>
          <a:ext cx="12192004" cy="6057900"/>
        </p:xfrm>
        <a:graphic>
          <a:graphicData uri="http://schemas.openxmlformats.org/drawingml/2006/table">
            <a:tbl>
              <a:tblPr firstRow="1" bandRow="1">
                <a:tableStyleId>{5C22544A-7EE6-4342-B048-85BDC9FD1C3A}</a:tableStyleId>
              </a:tblPr>
              <a:tblGrid>
                <a:gridCol w="771528">
                  <a:extLst>
                    <a:ext uri="{9D8B030D-6E8A-4147-A177-3AD203B41FA5}">
                      <a16:colId xmlns:a16="http://schemas.microsoft.com/office/drawing/2014/main" val="1954725472"/>
                    </a:ext>
                  </a:extLst>
                </a:gridCol>
                <a:gridCol w="1928815">
                  <a:extLst>
                    <a:ext uri="{9D8B030D-6E8A-4147-A177-3AD203B41FA5}">
                      <a16:colId xmlns:a16="http://schemas.microsoft.com/office/drawing/2014/main" val="1784275241"/>
                    </a:ext>
                  </a:extLst>
                </a:gridCol>
                <a:gridCol w="242885">
                  <a:extLst>
                    <a:ext uri="{9D8B030D-6E8A-4147-A177-3AD203B41FA5}">
                      <a16:colId xmlns:a16="http://schemas.microsoft.com/office/drawing/2014/main" val="2526002570"/>
                    </a:ext>
                  </a:extLst>
                </a:gridCol>
                <a:gridCol w="9248776">
                  <a:extLst>
                    <a:ext uri="{9D8B030D-6E8A-4147-A177-3AD203B41FA5}">
                      <a16:colId xmlns:a16="http://schemas.microsoft.com/office/drawing/2014/main" val="1856996698"/>
                    </a:ext>
                  </a:extLst>
                </a:gridCol>
              </a:tblGrid>
              <a:tr h="185420">
                <a:tc>
                  <a:txBody>
                    <a:bodyPr/>
                    <a:lstStyle/>
                    <a:p>
                      <a:r>
                        <a:rPr kumimoji="1" lang="ja-JP" altLang="en-US" sz="2000" b="0" dirty="0" smtClean="0">
                          <a:solidFill>
                            <a:schemeClr val="tx1"/>
                          </a:solidFill>
                        </a:rPr>
                        <a:t>職種</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ja-JP" altLang="en-US" sz="2000" b="0" dirty="0" smtClean="0">
                          <a:solidFill>
                            <a:schemeClr val="tx1"/>
                          </a:solidFill>
                        </a:rPr>
                        <a:t>資格要件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b="0" dirty="0" smtClean="0">
                          <a:solidFill>
                            <a:schemeClr val="tx1"/>
                          </a:solidFill>
                        </a:rPr>
                        <a:t>配置要件</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48673"/>
                  </a:ext>
                </a:extLst>
              </a:tr>
              <a:tr h="185420">
                <a:tc>
                  <a:txBody>
                    <a:bodyPr/>
                    <a:lstStyle/>
                    <a:p>
                      <a:r>
                        <a:rPr kumimoji="1" lang="ja-JP" altLang="en-US" sz="2000" b="0" dirty="0" smtClean="0">
                          <a:solidFill>
                            <a:schemeClr val="tx1"/>
                          </a:solidFill>
                        </a:rPr>
                        <a:t>管理者</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ja-JP" altLang="en-US" sz="2000" b="0" dirty="0" smtClean="0">
                          <a:solidFill>
                            <a:schemeClr val="tx1"/>
                          </a:solidFill>
                        </a:rPr>
                        <a:t>なし</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常勤職員であること</a:t>
                      </a:r>
                      <a:endParaRPr kumimoji="1" lang="en-US" altLang="ja-JP" sz="2000" b="0" dirty="0" smtClean="0">
                        <a:solidFill>
                          <a:schemeClr val="tx1"/>
                        </a:solidFill>
                      </a:endParaRPr>
                    </a:p>
                    <a:p>
                      <a:pPr>
                        <a:lnSpc>
                          <a:spcPts val="2200"/>
                        </a:lnSpc>
                      </a:pPr>
                      <a:r>
                        <a:rPr kumimoji="1" lang="en-US" altLang="ja-JP" sz="2000" b="0" dirty="0" smtClean="0">
                          <a:solidFill>
                            <a:schemeClr val="tx1"/>
                          </a:solidFill>
                        </a:rPr>
                        <a:t>※</a:t>
                      </a:r>
                      <a:r>
                        <a:rPr kumimoji="1" lang="ja-JP" altLang="en-US" sz="2000" b="0" dirty="0" smtClean="0">
                          <a:solidFill>
                            <a:schemeClr val="tx1"/>
                          </a:solidFill>
                        </a:rPr>
                        <a:t>支障のない範囲で当該事業所の他の職種、他事業所等と兼務可。</a:t>
                      </a:r>
                      <a:endParaRPr kumimoji="1" lang="en-US" altLang="ja-JP" sz="2000" b="0" dirty="0" smtClean="0">
                        <a:solidFill>
                          <a:schemeClr val="tx1"/>
                        </a:solidFill>
                      </a:endParaRPr>
                    </a:p>
                    <a:p>
                      <a:pPr marL="271463" indent="0">
                        <a:lnSpc>
                          <a:spcPts val="2200"/>
                        </a:lnSpc>
                      </a:pPr>
                      <a:r>
                        <a:rPr kumimoji="1" lang="ja-JP" altLang="en-US" sz="2000" b="0" dirty="0" smtClean="0">
                          <a:solidFill>
                            <a:schemeClr val="tx1"/>
                          </a:solidFill>
                        </a:rPr>
                        <a:t>併設される入所施設の看護・介護職員との兼務は原則不可。</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676526"/>
                  </a:ext>
                </a:extLst>
              </a:tr>
              <a:tr h="1112520">
                <a:tc rowSpan="2">
                  <a:txBody>
                    <a:bodyPr/>
                    <a:lstStyle/>
                    <a:p>
                      <a:r>
                        <a:rPr kumimoji="1" lang="ja-JP" altLang="en-US" sz="2000" b="0" dirty="0" smtClean="0">
                          <a:solidFill>
                            <a:schemeClr val="tx1"/>
                          </a:solidFill>
                        </a:rPr>
                        <a:t>生活相談員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ts val="2200"/>
                        </a:lnSpc>
                      </a:pPr>
                      <a:r>
                        <a:rPr kumimoji="1" lang="ja-JP" altLang="en-US" sz="2000" b="0" dirty="0" smtClean="0">
                          <a:solidFill>
                            <a:schemeClr val="tx1"/>
                          </a:solidFill>
                        </a:rPr>
                        <a:t>・社会福祉主事</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（任用資格可）</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・社会福祉士</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a:t>
                      </a:r>
                      <a:r>
                        <a:rPr kumimoji="1" lang="ja-JP" altLang="en-US" sz="2000" b="0" spc="-100" baseline="0" dirty="0" smtClean="0">
                          <a:solidFill>
                            <a:schemeClr val="tx1"/>
                          </a:solidFill>
                        </a:rPr>
                        <a:t>精神保健福祉士</a:t>
                      </a:r>
                      <a:endParaRPr kumimoji="1" lang="en-US" altLang="ja-JP" sz="2000" b="0" spc="-100" baseline="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サービス提供時間数（開始時刻から終了時刻まで）に応じて、専ら通所介護サービスの提供に当たる生活相談員が１名以上確保されること。（単位、従業員の員数にかかわらず）</a:t>
                      </a:r>
                      <a:endParaRPr kumimoji="1" lang="en-US" altLang="ja-JP" sz="2000" b="0" dirty="0" smtClean="0">
                        <a:solidFill>
                          <a:schemeClr val="tx1"/>
                        </a:solidFill>
                      </a:endParaRPr>
                    </a:p>
                    <a:p>
                      <a:pPr marL="185738" indent="0">
                        <a:lnSpc>
                          <a:spcPts val="2200"/>
                        </a:lnSpc>
                        <a:tabLst>
                          <a:tab pos="357188" algn="l"/>
                        </a:tabLst>
                      </a:pPr>
                      <a:r>
                        <a:rPr kumimoji="1" lang="ja-JP" altLang="en-US" sz="2000" b="0" dirty="0" smtClean="0">
                          <a:solidFill>
                            <a:schemeClr val="tx1"/>
                          </a:solidFill>
                        </a:rPr>
                        <a:t>提供日ごとに、（生活相談員の勤務延時間数</a:t>
                      </a:r>
                      <a:r>
                        <a:rPr kumimoji="1" lang="en-US" altLang="ja-JP" sz="2000" b="0" dirty="0" smtClean="0">
                          <a:solidFill>
                            <a:schemeClr val="tx1"/>
                          </a:solidFill>
                        </a:rPr>
                        <a:t>÷</a:t>
                      </a:r>
                      <a:r>
                        <a:rPr kumimoji="1" lang="ja-JP" altLang="en-US" sz="2000" b="0" dirty="0" smtClean="0">
                          <a:solidFill>
                            <a:schemeClr val="tx1"/>
                          </a:solidFill>
                        </a:rPr>
                        <a:t>提供時間数）≧１</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0857053"/>
                  </a:ext>
                </a:extLst>
              </a:tr>
              <a:tr h="322713">
                <a:tc v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2000" b="0" dirty="0" smtClean="0">
                          <a:solidFill>
                            <a:schemeClr val="tx1"/>
                          </a:solidFill>
                        </a:rPr>
                        <a:t>・上記と同等以上の能力を有すると認められる者（介護福祉士、介護支援専門員等）</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86131224"/>
                  </a:ext>
                </a:extLst>
              </a:tr>
              <a:tr h="370840">
                <a:tc>
                  <a:txBody>
                    <a:bodyPr/>
                    <a:lstStyle/>
                    <a:p>
                      <a:r>
                        <a:rPr kumimoji="1" lang="ja-JP" altLang="en-US" sz="2000" b="0" dirty="0" smtClean="0">
                          <a:solidFill>
                            <a:schemeClr val="tx1"/>
                          </a:solidFill>
                        </a:rPr>
                        <a:t>看護職員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000" b="0" dirty="0" smtClean="0">
                          <a:solidFill>
                            <a:schemeClr val="tx1"/>
                          </a:solidFill>
                        </a:rPr>
                        <a:t>・看護師</a:t>
                      </a:r>
                      <a:endParaRPr kumimoji="1" lang="en-US" altLang="ja-JP" sz="2000" b="0" dirty="0" smtClean="0">
                        <a:solidFill>
                          <a:schemeClr val="tx1"/>
                        </a:solidFill>
                      </a:endParaRPr>
                    </a:p>
                    <a:p>
                      <a:r>
                        <a:rPr kumimoji="1" lang="ja-JP" altLang="en-US" sz="2000" b="0" dirty="0" smtClean="0">
                          <a:solidFill>
                            <a:schemeClr val="tx1"/>
                          </a:solidFill>
                        </a:rPr>
                        <a:t>・准看護師</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ts val="2200"/>
                        </a:lnSpc>
                      </a:pPr>
                      <a:r>
                        <a:rPr kumimoji="1" lang="ja-JP" altLang="en-US" sz="2000" dirty="0" smtClean="0"/>
                        <a:t>単位ごとに１名以上確保されること。</a:t>
                      </a:r>
                      <a:endParaRPr kumimoji="1" lang="en-US" altLang="ja-JP" sz="2000" dirty="0" smtClean="0"/>
                    </a:p>
                    <a:p>
                      <a:pPr>
                        <a:lnSpc>
                          <a:spcPts val="2200"/>
                        </a:lnSpc>
                      </a:pPr>
                      <a:r>
                        <a:rPr kumimoji="1" lang="ja-JP" altLang="en-US" sz="2000" dirty="0" smtClean="0"/>
                        <a:t>① 通所介護事業所の従業者により確保する場合</a:t>
                      </a:r>
                      <a:endParaRPr kumimoji="1" lang="en-US" altLang="ja-JP" sz="2000" dirty="0" smtClean="0"/>
                    </a:p>
                    <a:p>
                      <a:pPr marL="185738" indent="0">
                        <a:lnSpc>
                          <a:spcPts val="2200"/>
                        </a:lnSpc>
                      </a:pPr>
                      <a:r>
                        <a:rPr kumimoji="1" lang="ja-JP" altLang="en-US" sz="2000" dirty="0" smtClean="0"/>
                        <a:t>提供時間帯を通じて、専ら当該指定通所介護の提供に当たる必要はないが、当該看護職員は提供時間帯を通じて、指定通所介護事業所と密接かつ適切な連携を図るものとする。</a:t>
                      </a:r>
                      <a:endParaRPr kumimoji="1" lang="en-US" altLang="ja-JP" sz="2000" dirty="0" smtClean="0"/>
                    </a:p>
                    <a:p>
                      <a:pPr marL="0" indent="0">
                        <a:lnSpc>
                          <a:spcPts val="2200"/>
                        </a:lnSpc>
                      </a:pPr>
                      <a:r>
                        <a:rPr kumimoji="1" lang="ja-JP" altLang="en-US" sz="2000" dirty="0" smtClean="0"/>
                        <a:t>② 病院、診療所、訪問看護ステーションとの連携により確保する場合</a:t>
                      </a:r>
                      <a:endParaRPr kumimoji="1" lang="en-US" altLang="ja-JP" sz="2000" dirty="0" smtClean="0"/>
                    </a:p>
                    <a:p>
                      <a:pPr marL="185738" indent="0">
                        <a:lnSpc>
                          <a:spcPts val="2200"/>
                        </a:lnSpc>
                      </a:pPr>
                      <a:r>
                        <a:rPr kumimoji="1" lang="ja-JP" altLang="en-US" sz="2000" dirty="0" smtClean="0"/>
                        <a:t>看護職員が指定通所介護事業所の営業日ごとに利用者の健康状態の確認を行い、病院、診療所、訪問看護ステーションと指定通所介護事業所が提供時間帯を通じて密接かつ適切な連携を図るものとする。</a:t>
                      </a:r>
                      <a:endParaRPr kumimoji="1" lang="en-US" altLang="ja-JP" sz="2000" dirty="0" smtClean="0"/>
                    </a:p>
                    <a:p>
                      <a:pPr marL="185738" indent="0">
                        <a:lnSpc>
                          <a:spcPts val="2200"/>
                        </a:lnSpc>
                      </a:pPr>
                      <a:r>
                        <a:rPr kumimoji="1" lang="en-US" altLang="ja-JP" sz="2000" dirty="0" smtClean="0"/>
                        <a:t>※</a:t>
                      </a:r>
                      <a:r>
                        <a:rPr kumimoji="1" lang="ja-JP" altLang="en-US" sz="2000" dirty="0" smtClean="0"/>
                        <a:t>「密接かつ適切な連携」とは、指定通所介護事業所へ駆けつけることができる体制や適切な指示ができる連絡体制などを確保することである。</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155388411"/>
                  </a:ext>
                </a:extLst>
              </a:tr>
            </a:tbl>
          </a:graphicData>
        </a:graphic>
      </p:graphicFrame>
    </p:spTree>
    <p:extLst>
      <p:ext uri="{BB962C8B-B14F-4D97-AF65-F5344CB8AC3E}">
        <p14:creationId xmlns:p14="http://schemas.microsoft.com/office/powerpoint/2010/main" val="79927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36</a:t>
            </a:fld>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3512742910"/>
              </p:ext>
            </p:extLst>
          </p:nvPr>
        </p:nvGraphicFramePr>
        <p:xfrm>
          <a:off x="0" y="0"/>
          <a:ext cx="12192000" cy="6824749"/>
        </p:xfrm>
        <a:graphic>
          <a:graphicData uri="http://schemas.openxmlformats.org/drawingml/2006/table">
            <a:tbl>
              <a:tblPr firstRow="1" bandRow="1">
                <a:tableStyleId>{5C22544A-7EE6-4342-B048-85BDC9FD1C3A}</a:tableStyleId>
              </a:tblPr>
              <a:tblGrid>
                <a:gridCol w="474350">
                  <a:extLst>
                    <a:ext uri="{9D8B030D-6E8A-4147-A177-3AD203B41FA5}">
                      <a16:colId xmlns:a16="http://schemas.microsoft.com/office/drawing/2014/main" val="3676419295"/>
                    </a:ext>
                  </a:extLst>
                </a:gridCol>
                <a:gridCol w="766259">
                  <a:extLst>
                    <a:ext uri="{9D8B030D-6E8A-4147-A177-3AD203B41FA5}">
                      <a16:colId xmlns:a16="http://schemas.microsoft.com/office/drawing/2014/main" val="1415158941"/>
                    </a:ext>
                  </a:extLst>
                </a:gridCol>
                <a:gridCol w="10951391">
                  <a:extLst>
                    <a:ext uri="{9D8B030D-6E8A-4147-A177-3AD203B41FA5}">
                      <a16:colId xmlns:a16="http://schemas.microsoft.com/office/drawing/2014/main" val="3102347291"/>
                    </a:ext>
                  </a:extLst>
                </a:gridCol>
              </a:tblGrid>
              <a:tr h="1569720">
                <a:tc rowSpan="2">
                  <a:txBody>
                    <a:bodyPr/>
                    <a:lstStyle/>
                    <a:p>
                      <a:r>
                        <a:rPr kumimoji="1" lang="ja-JP" altLang="en-US" sz="2000" b="0" dirty="0" smtClean="0">
                          <a:solidFill>
                            <a:schemeClr val="tx1"/>
                          </a:solidFill>
                        </a:rPr>
                        <a:t>介護職員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kumimoji="1" lang="ja-JP" altLang="en-US" sz="2000" b="0" dirty="0" smtClean="0">
                          <a:solidFill>
                            <a:schemeClr val="tx1"/>
                          </a:solidFill>
                        </a:rPr>
                        <a:t>なし</a:t>
                      </a:r>
                      <a:endParaRPr kumimoji="1" lang="en-US" altLang="ja-JP" sz="2000" b="0" dirty="0" smtClean="0">
                        <a:solidFill>
                          <a:schemeClr val="tx1"/>
                        </a:solidFill>
                      </a:endParaRPr>
                    </a:p>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smtClean="0">
                          <a:solidFill>
                            <a:schemeClr val="tx1"/>
                          </a:solidFill>
                        </a:rPr>
                        <a:t>サービス提供時間数（平均提供時間数）に応じて、専ら通所介護サービスの提供に当たる介護職員が所定の人数確保されること。（従業員の員数にかかわらず）</a:t>
                      </a:r>
                      <a:endParaRPr kumimoji="1" lang="en-US" altLang="ja-JP" sz="2000" b="0" dirty="0" smtClean="0">
                        <a:solidFill>
                          <a:schemeClr val="tx1"/>
                        </a:solidFill>
                      </a:endParaRPr>
                    </a:p>
                    <a:p>
                      <a:r>
                        <a:rPr kumimoji="1" lang="ja-JP" altLang="en-US" sz="2000" b="0" dirty="0" smtClean="0">
                          <a:solidFill>
                            <a:schemeClr val="tx1"/>
                          </a:solidFill>
                        </a:rPr>
                        <a:t>①</a:t>
                      </a:r>
                      <a:r>
                        <a:rPr kumimoji="1" lang="ja-JP" altLang="en-US" sz="2000" b="0" baseline="0" dirty="0" smtClean="0">
                          <a:solidFill>
                            <a:schemeClr val="tx1"/>
                          </a:solidFill>
                        </a:rPr>
                        <a:t> </a:t>
                      </a:r>
                      <a:r>
                        <a:rPr kumimoji="1" lang="ja-JP" altLang="en-US" sz="2000" b="0" dirty="0" smtClean="0">
                          <a:solidFill>
                            <a:schemeClr val="tx1"/>
                          </a:solidFill>
                        </a:rPr>
                        <a:t>利用者数が</a:t>
                      </a:r>
                      <a:r>
                        <a:rPr kumimoji="1" lang="en-US" altLang="ja-JP" sz="2000" b="0" dirty="0" smtClean="0">
                          <a:solidFill>
                            <a:schemeClr val="tx1"/>
                          </a:solidFill>
                        </a:rPr>
                        <a:t>15</a:t>
                      </a:r>
                      <a:r>
                        <a:rPr kumimoji="1" lang="ja-JP" altLang="en-US" sz="2000" b="0" dirty="0" smtClean="0">
                          <a:solidFill>
                            <a:schemeClr val="tx1"/>
                          </a:solidFill>
                        </a:rPr>
                        <a:t>人まで </a:t>
                      </a:r>
                      <a:r>
                        <a:rPr kumimoji="1" lang="en-US" altLang="ja-JP" sz="2000" b="0" dirty="0" smtClean="0">
                          <a:solidFill>
                            <a:schemeClr val="tx1"/>
                          </a:solidFill>
                        </a:rPr>
                        <a:t>…</a:t>
                      </a:r>
                      <a:r>
                        <a:rPr kumimoji="1" lang="ja-JP" altLang="en-US" sz="2000" b="0" dirty="0" smtClean="0">
                          <a:solidFill>
                            <a:schemeClr val="tx1"/>
                          </a:solidFill>
                        </a:rPr>
                        <a:t>１人</a:t>
                      </a:r>
                      <a:endParaRPr kumimoji="1" lang="en-US" altLang="ja-JP" sz="2000" b="0" dirty="0" smtClean="0">
                        <a:solidFill>
                          <a:schemeClr val="tx1"/>
                        </a:solidFill>
                      </a:endParaRPr>
                    </a:p>
                    <a:p>
                      <a:pPr marL="263525" indent="0"/>
                      <a:r>
                        <a:rPr kumimoji="1" lang="ja-JP" altLang="en-US" sz="2000" b="0" dirty="0" smtClean="0">
                          <a:solidFill>
                            <a:schemeClr val="tx1"/>
                          </a:solidFill>
                        </a:rPr>
                        <a:t>単位ごとに（介護職員の勤務延時間数</a:t>
                      </a:r>
                      <a:r>
                        <a:rPr kumimoji="1" lang="en-US" altLang="ja-JP" sz="2000" b="0" dirty="0" smtClean="0">
                          <a:solidFill>
                            <a:schemeClr val="tx1"/>
                          </a:solidFill>
                        </a:rPr>
                        <a:t>÷</a:t>
                      </a:r>
                      <a:r>
                        <a:rPr kumimoji="1" lang="ja-JP" altLang="en-US" sz="2000" b="0" dirty="0" smtClean="0">
                          <a:solidFill>
                            <a:schemeClr val="tx1"/>
                          </a:solidFill>
                        </a:rPr>
                        <a:t>提供単位時間数）≧１</a:t>
                      </a:r>
                      <a:endParaRPr kumimoji="1" lang="en-US" altLang="ja-JP" sz="2000" b="0" dirty="0" smtClean="0">
                        <a:solidFill>
                          <a:schemeClr val="tx1"/>
                        </a:solidFill>
                      </a:endParaRPr>
                    </a:p>
                    <a:p>
                      <a:pPr marL="263525" indent="-263525"/>
                      <a:r>
                        <a:rPr kumimoji="1" lang="ja-JP" altLang="en-US" sz="2000" b="0" dirty="0" smtClean="0">
                          <a:solidFill>
                            <a:schemeClr val="tx1"/>
                          </a:solidFill>
                        </a:rPr>
                        <a:t>② 利用者数が</a:t>
                      </a:r>
                      <a:r>
                        <a:rPr kumimoji="1" lang="en-US" altLang="ja-JP" sz="2000" b="0" dirty="0" smtClean="0">
                          <a:solidFill>
                            <a:schemeClr val="tx1"/>
                          </a:solidFill>
                        </a:rPr>
                        <a:t>16</a:t>
                      </a:r>
                      <a:r>
                        <a:rPr kumimoji="1" lang="ja-JP" altLang="en-US" sz="2000" b="0" dirty="0" smtClean="0">
                          <a:solidFill>
                            <a:schemeClr val="tx1"/>
                          </a:solidFill>
                        </a:rPr>
                        <a:t>人以上 </a:t>
                      </a:r>
                      <a:r>
                        <a:rPr kumimoji="1" lang="en-US" altLang="ja-JP" sz="2000" b="0" dirty="0" smtClean="0">
                          <a:solidFill>
                            <a:schemeClr val="tx1"/>
                          </a:solidFill>
                        </a:rPr>
                        <a:t>…15</a:t>
                      </a:r>
                      <a:r>
                        <a:rPr kumimoji="1" lang="ja-JP" altLang="en-US" sz="2000" b="0" dirty="0" smtClean="0">
                          <a:solidFill>
                            <a:schemeClr val="tx1"/>
                          </a:solidFill>
                        </a:rPr>
                        <a:t>人を超える部分の利用者の数を</a:t>
                      </a:r>
                      <a:r>
                        <a:rPr kumimoji="1" lang="en-US" altLang="ja-JP" sz="2000" b="0" dirty="0" smtClean="0">
                          <a:solidFill>
                            <a:schemeClr val="tx1"/>
                          </a:solidFill>
                        </a:rPr>
                        <a:t>5</a:t>
                      </a:r>
                      <a:r>
                        <a:rPr kumimoji="1" lang="ja-JP" altLang="en-US" sz="2000" b="0" dirty="0" smtClean="0">
                          <a:solidFill>
                            <a:schemeClr val="tx1"/>
                          </a:solidFill>
                        </a:rPr>
                        <a:t>で除した数に＋１</a:t>
                      </a:r>
                      <a:endParaRPr kumimoji="1" lang="en-US" altLang="ja-JP" sz="2000" b="0" dirty="0" smtClean="0">
                        <a:solidFill>
                          <a:schemeClr val="tx1"/>
                        </a:solidFill>
                      </a:endParaRPr>
                    </a:p>
                    <a:p>
                      <a:pPr marL="263525" indent="0"/>
                      <a:r>
                        <a:rPr kumimoji="1" lang="ja-JP" altLang="en-US" sz="2000" b="0" dirty="0" smtClean="0">
                          <a:solidFill>
                            <a:schemeClr val="tx1"/>
                          </a:solidFill>
                        </a:rPr>
                        <a:t>単位ごとに（勤務延時間数</a:t>
                      </a:r>
                      <a:r>
                        <a:rPr kumimoji="1" lang="en-US" altLang="ja-JP" sz="2000" b="0" dirty="0" smtClean="0">
                          <a:solidFill>
                            <a:schemeClr val="tx1"/>
                          </a:solidFill>
                        </a:rPr>
                        <a:t>÷</a:t>
                      </a:r>
                      <a:r>
                        <a:rPr kumimoji="1" lang="ja-JP" altLang="en-US" sz="2000" b="0" dirty="0" smtClean="0">
                          <a:solidFill>
                            <a:schemeClr val="tx1"/>
                          </a:solidFill>
                        </a:rPr>
                        <a:t>提供単位時間数≧</a:t>
                      </a:r>
                      <a:r>
                        <a:rPr kumimoji="1" lang="en-US" altLang="ja-JP" sz="2000" b="0" dirty="0" smtClean="0">
                          <a:solidFill>
                            <a:schemeClr val="tx1"/>
                          </a:solidFill>
                        </a:rPr>
                        <a:t>(</a:t>
                      </a:r>
                      <a:r>
                        <a:rPr kumimoji="1" lang="ja-JP" altLang="en-US" sz="2000" b="0" dirty="0" smtClean="0">
                          <a:solidFill>
                            <a:schemeClr val="tx1"/>
                          </a:solidFill>
                        </a:rPr>
                        <a:t>利用者数</a:t>
                      </a:r>
                      <a:r>
                        <a:rPr kumimoji="1" lang="en-US" altLang="ja-JP" sz="2000" b="0" dirty="0" smtClean="0">
                          <a:solidFill>
                            <a:schemeClr val="tx1"/>
                          </a:solidFill>
                        </a:rPr>
                        <a:t>-15)÷5</a:t>
                      </a:r>
                      <a:r>
                        <a:rPr kumimoji="1" lang="ja-JP" altLang="en-US" sz="2000" b="0" dirty="0" smtClean="0">
                          <a:solidFill>
                            <a:schemeClr val="tx1"/>
                          </a:solidFill>
                        </a:rPr>
                        <a:t>＋</a:t>
                      </a:r>
                      <a:r>
                        <a:rPr kumimoji="1" lang="en-US" altLang="ja-JP" sz="2000" b="0" dirty="0" smtClean="0">
                          <a:solidFill>
                            <a:schemeClr val="tx1"/>
                          </a:solidFill>
                        </a:rPr>
                        <a:t>1</a:t>
                      </a:r>
                    </a:p>
                    <a:p>
                      <a:pPr marL="263525" indent="-263525"/>
                      <a:r>
                        <a:rPr kumimoji="1" lang="en-US" altLang="ja-JP" sz="2000" b="0" dirty="0" smtClean="0">
                          <a:solidFill>
                            <a:schemeClr val="tx1"/>
                          </a:solidFill>
                        </a:rPr>
                        <a:t>※ </a:t>
                      </a:r>
                      <a:r>
                        <a:rPr kumimoji="1" lang="ja-JP" altLang="en-US" sz="2000" b="0" dirty="0" smtClean="0">
                          <a:solidFill>
                            <a:schemeClr val="tx1"/>
                          </a:solidFill>
                        </a:rPr>
                        <a:t>平均提供時間数＝利用者ごとの提供時間数の合計</a:t>
                      </a:r>
                      <a:r>
                        <a:rPr kumimoji="1" lang="en-US" altLang="ja-JP" sz="2000" b="0" dirty="0" smtClean="0">
                          <a:solidFill>
                            <a:schemeClr val="tx1"/>
                          </a:solidFill>
                        </a:rPr>
                        <a:t>÷</a:t>
                      </a:r>
                      <a:r>
                        <a:rPr kumimoji="1" lang="ja-JP" altLang="en-US" sz="2000" b="0" dirty="0" smtClean="0">
                          <a:solidFill>
                            <a:schemeClr val="tx1"/>
                          </a:solidFill>
                        </a:rPr>
                        <a:t>利用者数</a:t>
                      </a:r>
                      <a:endParaRPr kumimoji="1" lang="en-US" altLang="ja-JP" sz="2000" b="0" dirty="0" smtClean="0">
                        <a:solidFill>
                          <a:schemeClr val="tx1"/>
                        </a:solidFill>
                      </a:endParaRPr>
                    </a:p>
                    <a:p>
                      <a:pPr marL="263525" indent="-263525"/>
                      <a:r>
                        <a:rPr kumimoji="1" lang="ja-JP" altLang="en-US" sz="2000" b="0" dirty="0" smtClean="0">
                          <a:solidFill>
                            <a:schemeClr val="tx1"/>
                          </a:solidFill>
                        </a:rPr>
                        <a:t>③ 単位ごとに介護職員を常時１人以上従事させること。</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645097"/>
                  </a:ext>
                </a:extLst>
              </a:tr>
              <a:tr h="1350203">
                <a:tc vMerge="1">
                  <a:txBody>
                    <a:bodyPr/>
                    <a:lstStyle/>
                    <a:p>
                      <a:endParaRPr kumimoji="1" lang="ja-JP" altLang="en-US"/>
                    </a:p>
                  </a:txBody>
                  <a:tcPr/>
                </a:tc>
                <a:tc vMerge="1">
                  <a:txBody>
                    <a:bodyPr/>
                    <a:lstStyle/>
                    <a:p>
                      <a:endParaRPr kumimoji="1" lang="ja-JP" altLang="en-US"/>
                    </a:p>
                  </a:txBody>
                  <a:tcPr/>
                </a:tc>
                <a:tc>
                  <a:txBody>
                    <a:bodyPr/>
                    <a:lstStyle/>
                    <a:p>
                      <a:pPr marL="263525" indent="-263525"/>
                      <a:r>
                        <a:rPr kumimoji="1" lang="en-US" altLang="ja-JP" sz="2000" b="0" dirty="0" smtClean="0">
                          <a:solidFill>
                            <a:schemeClr val="tx1"/>
                          </a:solidFill>
                        </a:rPr>
                        <a:t>※ </a:t>
                      </a:r>
                      <a:r>
                        <a:rPr kumimoji="1" lang="ja-JP" altLang="en-US" sz="2000" b="0" dirty="0" smtClean="0">
                          <a:solidFill>
                            <a:schemeClr val="tx1"/>
                          </a:solidFill>
                        </a:rPr>
                        <a:t>利用定員が</a:t>
                      </a:r>
                      <a:r>
                        <a:rPr kumimoji="1" lang="en-US" altLang="ja-JP" sz="2000" b="0" dirty="0" smtClean="0">
                          <a:solidFill>
                            <a:schemeClr val="tx1"/>
                          </a:solidFill>
                        </a:rPr>
                        <a:t>10</a:t>
                      </a:r>
                      <a:r>
                        <a:rPr kumimoji="1" lang="ja-JP" altLang="en-US" sz="2000" b="0" dirty="0" smtClean="0">
                          <a:solidFill>
                            <a:schemeClr val="tx1"/>
                          </a:solidFill>
                        </a:rPr>
                        <a:t>人以下の場合</a:t>
                      </a:r>
                      <a:endParaRPr kumimoji="1" lang="en-US" altLang="ja-JP" sz="2000" b="0" dirty="0" smtClean="0">
                        <a:solidFill>
                          <a:schemeClr val="tx1"/>
                        </a:solidFill>
                      </a:endParaRPr>
                    </a:p>
                    <a:p>
                      <a:pPr marL="179388" indent="180975"/>
                      <a:r>
                        <a:rPr kumimoji="1" lang="ja-JP" altLang="en-US" sz="2000" b="0" dirty="0" smtClean="0">
                          <a:solidFill>
                            <a:schemeClr val="tx1"/>
                          </a:solidFill>
                        </a:rPr>
                        <a:t>看護職員及び介護職員の員数を、単位ごとに、サービス提供時間帯に勤務している看護職員又は介護職員が勤務している時間数の合計数を提供単位時間数で除した数が１以上確保されるために必要と認められる数とすることができ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372068"/>
                  </a:ext>
                </a:extLst>
              </a:tr>
              <a:tr h="370840">
                <a:tc gridSpan="3">
                  <a:txBody>
                    <a:bodyPr/>
                    <a:lstStyle/>
                    <a:p>
                      <a:pPr marL="179388" indent="-179388"/>
                      <a:r>
                        <a:rPr kumimoji="1" lang="en-US" altLang="ja-JP" sz="2000" b="0" dirty="0" smtClean="0">
                          <a:solidFill>
                            <a:schemeClr val="tx1"/>
                          </a:solidFill>
                        </a:rPr>
                        <a:t>※</a:t>
                      </a:r>
                      <a:r>
                        <a:rPr kumimoji="1" lang="ja-JP" altLang="en-US" sz="2000" b="0" dirty="0" smtClean="0">
                          <a:solidFill>
                            <a:schemeClr val="tx1"/>
                          </a:solidFill>
                        </a:rPr>
                        <a:t>生活相談員又は介護職員（定員</a:t>
                      </a:r>
                      <a:r>
                        <a:rPr kumimoji="1" lang="en-US" altLang="ja-JP" sz="2000" b="0" dirty="0" smtClean="0">
                          <a:solidFill>
                            <a:schemeClr val="tx1"/>
                          </a:solidFill>
                        </a:rPr>
                        <a:t>10</a:t>
                      </a:r>
                      <a:r>
                        <a:rPr kumimoji="1" lang="ja-JP" altLang="en-US" sz="2000" b="0" dirty="0" smtClean="0">
                          <a:solidFill>
                            <a:schemeClr val="tx1"/>
                          </a:solidFill>
                        </a:rPr>
                        <a:t>人以下の場合は看護職員又は介護職員）のうち</a:t>
                      </a:r>
                      <a:r>
                        <a:rPr kumimoji="1" lang="en-US" altLang="ja-JP" sz="2000" b="0" dirty="0" smtClean="0">
                          <a:solidFill>
                            <a:schemeClr val="tx1"/>
                          </a:solidFill>
                        </a:rPr>
                        <a:t>1</a:t>
                      </a:r>
                      <a:r>
                        <a:rPr kumimoji="1" lang="ja-JP" altLang="en-US" sz="2000" b="0" dirty="0" smtClean="0">
                          <a:solidFill>
                            <a:schemeClr val="tx1"/>
                          </a:solidFill>
                        </a:rPr>
                        <a:t>名以上は常勤でなければならない。</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910015419"/>
                  </a:ext>
                </a:extLst>
              </a:tr>
              <a:tr h="378844">
                <a:tc rowSpan="3">
                  <a:txBody>
                    <a:bodyPr/>
                    <a:lstStyle/>
                    <a:p>
                      <a:pPr>
                        <a:lnSpc>
                          <a:spcPts val="2200"/>
                        </a:lnSpc>
                      </a:pPr>
                      <a:r>
                        <a:rPr kumimoji="1" lang="ja-JP" altLang="en-US" sz="2000" b="0" dirty="0" smtClean="0">
                          <a:solidFill>
                            <a:schemeClr val="tx1"/>
                          </a:solidFill>
                        </a:rPr>
                        <a:t>機能訓練指導員</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2000" b="0" dirty="0" smtClean="0">
                          <a:solidFill>
                            <a:schemeClr val="tx1"/>
                          </a:solidFill>
                        </a:rPr>
                        <a:t>１名以上確保されること。</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855711"/>
                  </a:ext>
                </a:extLst>
              </a:tr>
              <a:tr h="536786">
                <a:tc vMerge="1">
                  <a:txBody>
                    <a:bodyPr/>
                    <a:lstStyle/>
                    <a:p>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ja-JP" altLang="en-US" sz="2000" b="0" dirty="0" smtClean="0">
                          <a:solidFill>
                            <a:schemeClr val="tx1"/>
                          </a:solidFill>
                        </a:rPr>
                        <a:t>・理学療法士・作業療法士・言語聴覚士・看護職員・柔道整復師・あん摩マッサージ指圧師</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272293"/>
                  </a:ext>
                </a:extLst>
              </a:tr>
              <a:tr h="1136073">
                <a:tc vMerge="1">
                  <a:txBody>
                    <a:bodyPr/>
                    <a:lstStyle/>
                    <a:p>
                      <a:endParaRPr kumimoji="1" lang="ja-JP" altLang="en-US"/>
                    </a:p>
                  </a:txBody>
                  <a:tcPr/>
                </a:tc>
                <a:tc gridSpan="2">
                  <a:txBody>
                    <a:bodyPr/>
                    <a:lstStyle/>
                    <a:p>
                      <a:r>
                        <a:rPr kumimoji="1" lang="ja-JP" altLang="en-US" sz="2000" dirty="0" smtClean="0"/>
                        <a:t>・一定の実務経験を有するはり師、きゅう師</a:t>
                      </a:r>
                      <a:endParaRPr kumimoji="1" lang="en-US" altLang="ja-JP" sz="2000" dirty="0" smtClean="0"/>
                    </a:p>
                    <a:p>
                      <a:pPr marL="442913" indent="-179388"/>
                      <a:r>
                        <a:rPr kumimoji="1" lang="en-US" altLang="ja-JP" sz="2000" dirty="0" smtClean="0"/>
                        <a:t>※</a:t>
                      </a:r>
                      <a:r>
                        <a:rPr kumimoji="1" lang="ja-JP" altLang="en-US" sz="2000" baseline="0" dirty="0" smtClean="0"/>
                        <a:t> </a:t>
                      </a:r>
                      <a:r>
                        <a:rPr kumimoji="1" lang="ja-JP" altLang="en-US" sz="2000" dirty="0" smtClean="0"/>
                        <a:t>理学療法士、作業療法士、言語聴覚士、看護職員、柔道整復師又はあん摩マッサージ指圧師の資格を有する機能訓練指導員を配置した事業所で６月以上機能訓練指導に従事した経験を有するものに限る。</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69963"/>
                  </a:ext>
                </a:extLst>
              </a:tr>
            </a:tbl>
          </a:graphicData>
        </a:graphic>
      </p:graphicFrame>
    </p:spTree>
    <p:extLst>
      <p:ext uri="{BB962C8B-B14F-4D97-AF65-F5344CB8AC3E}">
        <p14:creationId xmlns:p14="http://schemas.microsoft.com/office/powerpoint/2010/main" val="2156612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495"/>
            <a:ext cx="2743200" cy="365125"/>
          </a:xfrm>
        </p:spPr>
        <p:txBody>
          <a:bodyPr/>
          <a:lstStyle/>
          <a:p>
            <a:fld id="{41D9830F-53EB-46B6-9EC0-C4C68F82A889}" type="slidenum">
              <a:rPr kumimoji="1" lang="ja-JP" altLang="en-US" smtClean="0"/>
              <a:t>37</a:t>
            </a:fld>
            <a:endParaRPr kumimoji="1" lang="ja-JP" altLang="en-US" dirty="0"/>
          </a:p>
        </p:txBody>
      </p:sp>
      <p:sp>
        <p:nvSpPr>
          <p:cNvPr id="5" name="正方形/長方形 4"/>
          <p:cNvSpPr/>
          <p:nvPr/>
        </p:nvSpPr>
        <p:spPr>
          <a:xfrm>
            <a:off x="0" y="0"/>
            <a:ext cx="12192000" cy="7171194"/>
          </a:xfrm>
          <a:prstGeom prst="rect">
            <a:avLst/>
          </a:prstGeom>
        </p:spPr>
        <p:txBody>
          <a:bodyPr wrap="square">
            <a:spAutoFit/>
          </a:bodyPr>
          <a:lstStyle/>
          <a:p>
            <a:r>
              <a:rPr lang="ja-JP" altLang="en-US" sz="2000" b="1" dirty="0" smtClean="0"/>
              <a:t>＜用語 の定義＞</a:t>
            </a:r>
          </a:p>
          <a:p>
            <a:endParaRPr lang="en-US" altLang="ja-JP" sz="1000" b="1" dirty="0" smtClean="0"/>
          </a:p>
          <a:p>
            <a:r>
              <a:rPr lang="ja-JP" altLang="en-US" sz="2000" b="1" dirty="0" smtClean="0"/>
              <a:t>「常勤」</a:t>
            </a:r>
          </a:p>
          <a:p>
            <a:pPr marL="179388" indent="180975"/>
            <a:r>
              <a:rPr lang="ja-JP" altLang="en-US" sz="2000" dirty="0" smtClean="0"/>
              <a:t>当該</a:t>
            </a:r>
            <a:r>
              <a:rPr lang="ja-JP" altLang="en-US" sz="2000" dirty="0"/>
              <a:t>事業所における勤務時間が、当該事業所において定められている常勤の従業者が勤務すべき時間</a:t>
            </a:r>
            <a:r>
              <a:rPr lang="en-US" altLang="ja-JP" sz="2000" dirty="0"/>
              <a:t>(</a:t>
            </a:r>
            <a:r>
              <a:rPr lang="en-US" altLang="ja-JP" sz="2000" dirty="0" smtClean="0"/>
              <a:t>32</a:t>
            </a:r>
            <a:r>
              <a:rPr lang="ja-JP" altLang="en-US" sz="2000" dirty="0" smtClean="0"/>
              <a:t>時間</a:t>
            </a:r>
            <a:r>
              <a:rPr lang="ja-JP" altLang="en-US" sz="2000" dirty="0"/>
              <a:t>を下回る場合は</a:t>
            </a:r>
            <a:r>
              <a:rPr lang="en-US" altLang="ja-JP" sz="2000" dirty="0"/>
              <a:t>32</a:t>
            </a:r>
            <a:r>
              <a:rPr lang="ja-JP" altLang="en-US" sz="2000" dirty="0"/>
              <a:t>時間を基本とする。</a:t>
            </a:r>
            <a:r>
              <a:rPr lang="en-US" altLang="ja-JP" sz="2000" dirty="0"/>
              <a:t>)</a:t>
            </a:r>
            <a:r>
              <a:rPr lang="ja-JP" altLang="en-US" sz="2000" dirty="0"/>
              <a:t>に達していることをいうものである。</a:t>
            </a:r>
          </a:p>
          <a:p>
            <a:pPr marL="179388" indent="180975"/>
            <a:r>
              <a:rPr lang="ja-JP" altLang="en-US" sz="2000" dirty="0" smtClean="0"/>
              <a:t>ただし</a:t>
            </a:r>
            <a:r>
              <a:rPr lang="ja-JP" altLang="en-US" sz="2000" dirty="0"/>
              <a:t>、母性健康管理措置又は育児及び介護のための所定労働時間の短縮等が講じられている者に</a:t>
            </a:r>
            <a:r>
              <a:rPr lang="ja-JP" altLang="en-US" sz="2000" dirty="0" smtClean="0"/>
              <a:t>ついては</a:t>
            </a:r>
            <a:r>
              <a:rPr lang="ja-JP" altLang="en-US" sz="2000" dirty="0"/>
              <a:t>、利用者の処遇に支障がない体制が事業所として整っている場合は、例外的に常勤の従業者が勤務</a:t>
            </a:r>
            <a:r>
              <a:rPr lang="ja-JP" altLang="en-US" sz="2000" dirty="0" smtClean="0"/>
              <a:t>すべき時間数</a:t>
            </a:r>
            <a:r>
              <a:rPr lang="ja-JP" altLang="en-US" sz="2000" dirty="0"/>
              <a:t>を</a:t>
            </a:r>
            <a:r>
              <a:rPr lang="en-US" altLang="ja-JP" sz="2000" dirty="0"/>
              <a:t>30</a:t>
            </a:r>
            <a:r>
              <a:rPr lang="ja-JP" altLang="en-US" sz="2000" dirty="0"/>
              <a:t>時間として取り扱うことを可能とする。</a:t>
            </a:r>
          </a:p>
          <a:p>
            <a:pPr marL="179388" indent="180975"/>
            <a:r>
              <a:rPr lang="ja-JP" altLang="en-US" sz="2000" dirty="0" smtClean="0"/>
              <a:t>同一</a:t>
            </a:r>
            <a:r>
              <a:rPr lang="ja-JP" altLang="en-US" sz="2000" dirty="0"/>
              <a:t>の事業者によって当該事業所に併設される事業所の</a:t>
            </a:r>
            <a:r>
              <a:rPr lang="ja-JP" altLang="en-US" sz="2000" dirty="0" smtClean="0"/>
              <a:t>職務であって</a:t>
            </a:r>
            <a:r>
              <a:rPr lang="ja-JP" altLang="en-US" sz="2000" dirty="0"/>
              <a:t>、当該事業所の職務と</a:t>
            </a:r>
            <a:r>
              <a:rPr lang="ja-JP" altLang="en-US" sz="2000" dirty="0" smtClean="0"/>
              <a:t>同時並行的に行われる</a:t>
            </a:r>
            <a:r>
              <a:rPr lang="ja-JP" altLang="en-US" sz="2000" dirty="0"/>
              <a:t>ことが差し支えないと考えられるものについては、それぞれに係る勤務時間の合計が</a:t>
            </a:r>
            <a:r>
              <a:rPr lang="ja-JP" altLang="en-US" sz="2000" dirty="0" smtClean="0"/>
              <a:t>常勤</a:t>
            </a:r>
            <a:r>
              <a:rPr lang="ja-JP" altLang="en-US" sz="2000" dirty="0"/>
              <a:t>の</a:t>
            </a:r>
            <a:r>
              <a:rPr lang="ja-JP" altLang="en-US" sz="2000" dirty="0" smtClean="0"/>
              <a:t>従業者が</a:t>
            </a:r>
            <a:r>
              <a:rPr lang="ja-JP" altLang="en-US" sz="2000" dirty="0"/>
              <a:t>勤務すべき時間に達していれば、常勤の要件を満たすものであることとする</a:t>
            </a:r>
            <a:r>
              <a:rPr lang="ja-JP" altLang="en-US" sz="2000" dirty="0" smtClean="0"/>
              <a:t>。</a:t>
            </a:r>
            <a:endParaRPr lang="en-US" altLang="ja-JP" sz="2000" dirty="0" smtClean="0"/>
          </a:p>
          <a:p>
            <a:pPr marL="179388" indent="180975"/>
            <a:r>
              <a:rPr lang="ja-JP" altLang="en-US" sz="2000" dirty="0" smtClean="0"/>
              <a:t>また、人員</a:t>
            </a:r>
            <a:r>
              <a:rPr lang="ja-JP" altLang="en-US" sz="2000" dirty="0"/>
              <a:t>基準において常勤要件が設けられている場合、従事者が労働基準法（昭和</a:t>
            </a:r>
            <a:r>
              <a:rPr lang="en-US" altLang="ja-JP" sz="2000" dirty="0"/>
              <a:t>22</a:t>
            </a:r>
            <a:r>
              <a:rPr lang="ja-JP" altLang="en-US" sz="2000" dirty="0"/>
              <a:t>年法律第</a:t>
            </a:r>
            <a:r>
              <a:rPr lang="en-US" altLang="ja-JP" sz="2000" dirty="0"/>
              <a:t>49</a:t>
            </a:r>
            <a:r>
              <a:rPr lang="ja-JP" altLang="en-US" sz="2000" dirty="0"/>
              <a:t>号</a:t>
            </a:r>
            <a:r>
              <a:rPr lang="ja-JP" altLang="en-US" sz="2000" dirty="0" smtClean="0"/>
              <a:t>）第</a:t>
            </a:r>
            <a:r>
              <a:rPr lang="en-US" altLang="ja-JP" sz="2000" dirty="0" smtClean="0"/>
              <a:t>65</a:t>
            </a:r>
            <a:r>
              <a:rPr lang="ja-JP" altLang="en-US" sz="2000" dirty="0"/>
              <a:t>条に規定</a:t>
            </a:r>
            <a:r>
              <a:rPr lang="ja-JP" altLang="en-US" sz="2000" dirty="0" smtClean="0"/>
              <a:t>する産前</a:t>
            </a:r>
            <a:r>
              <a:rPr lang="ja-JP" altLang="en-US" sz="2000" dirty="0"/>
              <a:t>産後</a:t>
            </a:r>
            <a:r>
              <a:rPr lang="ja-JP" altLang="en-US" sz="2000" dirty="0" smtClean="0"/>
              <a:t>休業、</a:t>
            </a:r>
            <a:r>
              <a:rPr lang="ja-JP" altLang="en-US" sz="2000" dirty="0"/>
              <a:t>母性健康管理措置、育児・介護休業法第２条第１号に規定する育児</a:t>
            </a:r>
            <a:r>
              <a:rPr lang="ja-JP" altLang="en-US" sz="2000" dirty="0" smtClean="0"/>
              <a:t>休業、同条</a:t>
            </a:r>
            <a:r>
              <a:rPr lang="ja-JP" altLang="en-US" sz="2000" dirty="0"/>
              <a:t>第２号に規定する介護</a:t>
            </a:r>
            <a:r>
              <a:rPr lang="ja-JP" altLang="en-US" sz="2000" dirty="0" smtClean="0"/>
              <a:t>休業、</a:t>
            </a:r>
            <a:r>
              <a:rPr lang="ja-JP" altLang="en-US" sz="2000" dirty="0"/>
              <a:t>同法第</a:t>
            </a:r>
            <a:r>
              <a:rPr lang="en-US" altLang="ja-JP" sz="2000" dirty="0"/>
              <a:t>23</a:t>
            </a:r>
            <a:r>
              <a:rPr lang="ja-JP" altLang="en-US" sz="2000" dirty="0"/>
              <a:t>条第２項の育児休業に関する制度に準ずる措置又は同法第</a:t>
            </a:r>
            <a:r>
              <a:rPr lang="en-US" altLang="ja-JP" sz="2000" dirty="0"/>
              <a:t>24</a:t>
            </a:r>
            <a:r>
              <a:rPr lang="ja-JP" altLang="en-US" sz="2000" dirty="0" smtClean="0"/>
              <a:t>条第１項</a:t>
            </a:r>
            <a:r>
              <a:rPr lang="ja-JP" altLang="en-US" sz="2000" dirty="0"/>
              <a:t>（第２号に係る部分に限る。）の規定により同項第２号に規定する育児休業に関する制度に</a:t>
            </a:r>
            <a:r>
              <a:rPr lang="ja-JP" altLang="en-US" sz="2000" dirty="0" smtClean="0"/>
              <a:t>準じて講ずる措置</a:t>
            </a:r>
            <a:r>
              <a:rPr lang="ja-JP" altLang="en-US" sz="2000" dirty="0"/>
              <a:t>による</a:t>
            </a:r>
            <a:r>
              <a:rPr lang="ja-JP" altLang="en-US" sz="2000" dirty="0" smtClean="0"/>
              <a:t>休業を</a:t>
            </a:r>
            <a:r>
              <a:rPr lang="ja-JP" altLang="en-US" sz="2000" dirty="0"/>
              <a:t>取得中の期間において、当該人員基準において求められる資質を有する複数の</a:t>
            </a:r>
            <a:r>
              <a:rPr lang="ja-JP" altLang="en-US" sz="2000" dirty="0" smtClean="0"/>
              <a:t>非常勤</a:t>
            </a:r>
            <a:r>
              <a:rPr lang="ja-JP" altLang="en-US" sz="2000" dirty="0"/>
              <a:t>の</a:t>
            </a:r>
            <a:r>
              <a:rPr lang="ja-JP" altLang="en-US" sz="2000" dirty="0" smtClean="0"/>
              <a:t>従事者</a:t>
            </a:r>
            <a:r>
              <a:rPr lang="ja-JP" altLang="en-US" sz="2000" dirty="0"/>
              <a:t>を常勤の従業者の員数に換算することにより、人員基準を満たすことが可能であることとする</a:t>
            </a:r>
            <a:r>
              <a:rPr lang="ja-JP" altLang="en-US" sz="2000" dirty="0" smtClean="0"/>
              <a:t>。</a:t>
            </a:r>
            <a:endParaRPr lang="en-US" altLang="ja-JP" sz="2000" dirty="0" smtClean="0"/>
          </a:p>
          <a:p>
            <a:pPr marL="179388" indent="180975"/>
            <a:endParaRPr lang="en-US" altLang="ja-JP" sz="1600" dirty="0"/>
          </a:p>
          <a:p>
            <a:r>
              <a:rPr lang="ja-JP" altLang="en-US" sz="2000" b="1" dirty="0" smtClean="0"/>
              <a:t>「勤務延べ時間数」</a:t>
            </a:r>
            <a:endParaRPr lang="zh-TW" altLang="en-US" sz="2000" b="1" dirty="0"/>
          </a:p>
          <a:p>
            <a:pPr marL="179388" indent="180975"/>
            <a:r>
              <a:rPr lang="ja-JP" altLang="en-US" sz="2000" dirty="0"/>
              <a:t>当該事業に係るサービスの提供に従事する時間又はサービス提供のための準備等を行う時間（待機の時間を含む。）の合計数。併設事業所の従業者を兼務する場合は、指定地域密着型通所介護の従業者としての勤務時間だけを算入すること</a:t>
            </a:r>
            <a:r>
              <a:rPr lang="ja-JP" altLang="en-US" sz="2000" dirty="0" smtClean="0"/>
              <a:t>。</a:t>
            </a:r>
            <a:endParaRPr lang="en-US" altLang="ja-JP" sz="2000" b="1" dirty="0"/>
          </a:p>
        </p:txBody>
      </p:sp>
    </p:spTree>
    <p:extLst>
      <p:ext uri="{BB962C8B-B14F-4D97-AF65-F5344CB8AC3E}">
        <p14:creationId xmlns:p14="http://schemas.microsoft.com/office/powerpoint/2010/main" val="33658861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891" y="6384059"/>
            <a:ext cx="2743200" cy="365125"/>
          </a:xfrm>
        </p:spPr>
        <p:txBody>
          <a:bodyPr/>
          <a:lstStyle/>
          <a:p>
            <a:fld id="{41D9830F-53EB-46B6-9EC0-C4C68F82A889}" type="slidenum">
              <a:rPr kumimoji="1" lang="ja-JP" altLang="en-US" smtClean="0"/>
              <a:t>38</a:t>
            </a:fld>
            <a:endParaRPr kumimoji="1" lang="ja-JP" altLang="en-US" dirty="0"/>
          </a:p>
        </p:txBody>
      </p:sp>
      <p:sp>
        <p:nvSpPr>
          <p:cNvPr id="3" name="正方形/長方形 2"/>
          <p:cNvSpPr/>
          <p:nvPr/>
        </p:nvSpPr>
        <p:spPr>
          <a:xfrm>
            <a:off x="0" y="0"/>
            <a:ext cx="12192000" cy="6986528"/>
          </a:xfrm>
          <a:prstGeom prst="rect">
            <a:avLst/>
          </a:prstGeom>
        </p:spPr>
        <p:txBody>
          <a:bodyPr wrap="square">
            <a:spAutoFit/>
          </a:bodyPr>
          <a:lstStyle/>
          <a:p>
            <a:r>
              <a:rPr lang="ja-JP" altLang="en-US" sz="2000" b="1" dirty="0" smtClean="0"/>
              <a:t>「専ら従事する」「専ら提供に当たる」</a:t>
            </a:r>
          </a:p>
          <a:p>
            <a:pPr marL="179388" indent="180975"/>
            <a:r>
              <a:rPr lang="ja-JP" altLang="en-US" sz="2000" dirty="0" smtClean="0"/>
              <a:t>原則</a:t>
            </a:r>
            <a:r>
              <a:rPr lang="ja-JP" altLang="en-US" sz="2000" dirty="0"/>
              <a:t>として、サービス提供時間帯を通じて当該サービス以外の職務に従事しないことをいう</a:t>
            </a:r>
            <a:r>
              <a:rPr lang="ja-JP" altLang="en-US" sz="2000" dirty="0" smtClean="0"/>
              <a:t>もの。</a:t>
            </a:r>
            <a:r>
              <a:rPr lang="ja-JP" altLang="en-US" sz="2000" dirty="0"/>
              <a:t>　</a:t>
            </a:r>
            <a:endParaRPr lang="en-US" altLang="ja-JP" sz="2000" dirty="0"/>
          </a:p>
          <a:p>
            <a:pPr marL="179388" indent="180975"/>
            <a:r>
              <a:rPr lang="ja-JP" altLang="en-US" sz="2000" dirty="0"/>
              <a:t>この場合のサービス提供時間帯とは、当該従事者の当該事業所における勤務時間をいうものであり、当該従業者の常勤・非常勤の別を問わない。</a:t>
            </a:r>
          </a:p>
          <a:p>
            <a:endParaRPr lang="en-US" altLang="ja-JP" sz="1000" b="1" dirty="0" smtClean="0"/>
          </a:p>
          <a:p>
            <a:r>
              <a:rPr lang="en-US" altLang="ja-JP" sz="2000" b="1" dirty="0" smtClean="0"/>
              <a:t>※</a:t>
            </a:r>
            <a:r>
              <a:rPr lang="ja-JP" altLang="en-US" sz="2000" b="1" dirty="0" smtClean="0"/>
              <a:t>　定員</a:t>
            </a:r>
            <a:r>
              <a:rPr lang="ja-JP" altLang="en-US" sz="2000" b="1" dirty="0"/>
              <a:t>超過・人員欠如による減算</a:t>
            </a:r>
          </a:p>
          <a:p>
            <a:pPr marL="263525" indent="179388"/>
            <a:r>
              <a:rPr lang="ja-JP" altLang="en-US" sz="2000" dirty="0" smtClean="0"/>
              <a:t>地域</a:t>
            </a:r>
            <a:r>
              <a:rPr lang="ja-JP" altLang="en-US" sz="2000" dirty="0"/>
              <a:t>密着型通所介護の利用者数が、運営規程に定められている利用定員を超えると定員超過利用にあたり</a:t>
            </a:r>
            <a:r>
              <a:rPr lang="ja-JP" altLang="en-US" sz="2000" dirty="0" smtClean="0"/>
              <a:t>、</a:t>
            </a:r>
            <a:r>
              <a:rPr lang="en-US" altLang="ja-JP" sz="2000" dirty="0" smtClean="0"/>
              <a:t>100</a:t>
            </a:r>
            <a:r>
              <a:rPr lang="ja-JP" altLang="en-US" sz="2000" dirty="0" smtClean="0"/>
              <a:t>分の</a:t>
            </a:r>
            <a:r>
              <a:rPr lang="en-US" altLang="ja-JP" sz="2000" dirty="0" smtClean="0"/>
              <a:t>70</a:t>
            </a:r>
            <a:r>
              <a:rPr lang="ja-JP" altLang="en-US" sz="2000" dirty="0" err="1" smtClean="0"/>
              <a:t>に</a:t>
            </a:r>
            <a:r>
              <a:rPr lang="ja-JP" altLang="en-US" sz="2000" dirty="0" err="1"/>
              <a:t>減</a:t>
            </a:r>
            <a:r>
              <a:rPr lang="ja-JP" altLang="en-US" sz="2000" dirty="0"/>
              <a:t>算される。</a:t>
            </a:r>
          </a:p>
          <a:p>
            <a:r>
              <a:rPr lang="ja-JP" altLang="en-US" sz="2000" dirty="0"/>
              <a:t>　</a:t>
            </a:r>
            <a:r>
              <a:rPr lang="ja-JP" altLang="en-US" sz="2000" dirty="0" smtClean="0"/>
              <a:t>　また</a:t>
            </a:r>
            <a:r>
              <a:rPr lang="ja-JP" altLang="en-US" sz="2000" dirty="0"/>
              <a:t>、人員基準欠如に関して</a:t>
            </a:r>
            <a:r>
              <a:rPr lang="ja-JP" altLang="en-US" sz="2000" dirty="0" smtClean="0"/>
              <a:t>も</a:t>
            </a:r>
            <a:r>
              <a:rPr lang="en-US" altLang="ja-JP" sz="2000" dirty="0" smtClean="0"/>
              <a:t>100</a:t>
            </a:r>
            <a:r>
              <a:rPr lang="ja-JP" altLang="en-US" sz="2000" dirty="0" smtClean="0"/>
              <a:t>分の</a:t>
            </a:r>
            <a:r>
              <a:rPr lang="en-US" altLang="ja-JP" sz="2000" dirty="0" smtClean="0"/>
              <a:t>70</a:t>
            </a:r>
            <a:r>
              <a:rPr lang="ja-JP" altLang="en-US" sz="2000" dirty="0" err="1" smtClean="0"/>
              <a:t>に</a:t>
            </a:r>
            <a:r>
              <a:rPr lang="ja-JP" altLang="en-US" sz="2000" dirty="0" err="1"/>
              <a:t>減</a:t>
            </a:r>
            <a:r>
              <a:rPr lang="ja-JP" altLang="en-US" sz="2000" dirty="0"/>
              <a:t>算される</a:t>
            </a:r>
            <a:r>
              <a:rPr lang="ja-JP" altLang="en-US" sz="2000" dirty="0" smtClean="0"/>
              <a:t>。</a:t>
            </a:r>
            <a:endParaRPr lang="en-US" altLang="ja-JP" sz="2000" dirty="0" smtClean="0"/>
          </a:p>
          <a:p>
            <a:endParaRPr lang="en-US" altLang="ja-JP" dirty="0"/>
          </a:p>
          <a:p>
            <a:r>
              <a:rPr lang="ja-JP" altLang="en-US" sz="2000" b="1" dirty="0"/>
              <a:t>■設備に関する基準</a:t>
            </a:r>
            <a:endParaRPr lang="en-US" altLang="ja-JP" sz="2000" b="1" dirty="0"/>
          </a:p>
          <a:p>
            <a:r>
              <a:rPr lang="ja-JP" altLang="en-US" sz="2000" dirty="0"/>
              <a:t>（</a:t>
            </a:r>
            <a:r>
              <a:rPr lang="en-US" altLang="ja-JP" sz="2000" dirty="0"/>
              <a:t>1</a:t>
            </a:r>
            <a:r>
              <a:rPr lang="ja-JP" altLang="en-US" sz="2000" dirty="0"/>
              <a:t>）食堂及び機能訓練室</a:t>
            </a:r>
          </a:p>
          <a:p>
            <a:pPr marL="360363"/>
            <a:r>
              <a:rPr lang="ja-JP" altLang="en-US" sz="2000" dirty="0"/>
              <a:t>食堂及び機能訓練室は、合計した面積が３平方メートルに利用定員を乗じて得た面積以上とする。</a:t>
            </a:r>
          </a:p>
          <a:p>
            <a:r>
              <a:rPr lang="ja-JP" altLang="en-US" sz="2000" dirty="0"/>
              <a:t>（</a:t>
            </a:r>
            <a:r>
              <a:rPr lang="en-US" altLang="ja-JP" sz="2000" dirty="0"/>
              <a:t>2</a:t>
            </a:r>
            <a:r>
              <a:rPr lang="ja-JP" altLang="en-US" sz="2000" dirty="0"/>
              <a:t>）静養室</a:t>
            </a:r>
          </a:p>
          <a:p>
            <a:r>
              <a:rPr lang="ja-JP" altLang="en-US" sz="2000" dirty="0"/>
              <a:t>（</a:t>
            </a:r>
            <a:r>
              <a:rPr lang="en-US" altLang="ja-JP" sz="2000" dirty="0"/>
              <a:t>3</a:t>
            </a:r>
            <a:r>
              <a:rPr lang="ja-JP" altLang="en-US" sz="2000" dirty="0"/>
              <a:t>）相談室</a:t>
            </a:r>
          </a:p>
          <a:p>
            <a:pPr marL="360363"/>
            <a:r>
              <a:rPr lang="ja-JP" altLang="en-US" sz="2000" dirty="0"/>
              <a:t>遮へい物の設置等により相談内容が漏えいしないよう配慮されていること。</a:t>
            </a:r>
          </a:p>
          <a:p>
            <a:r>
              <a:rPr lang="ja-JP" altLang="en-US" sz="2000" dirty="0"/>
              <a:t>（</a:t>
            </a:r>
            <a:r>
              <a:rPr lang="en-US" altLang="ja-JP" sz="2000" dirty="0"/>
              <a:t>4</a:t>
            </a:r>
            <a:r>
              <a:rPr lang="ja-JP" altLang="en-US" sz="2000" dirty="0"/>
              <a:t>）事務室　</a:t>
            </a:r>
            <a:r>
              <a:rPr lang="en-US" altLang="ja-JP" sz="2000" dirty="0"/>
              <a:t>…</a:t>
            </a:r>
            <a:r>
              <a:rPr lang="ja-JP" altLang="en-US" sz="2000" dirty="0"/>
              <a:t>　専用のスペースとなっていること。</a:t>
            </a:r>
          </a:p>
          <a:p>
            <a:r>
              <a:rPr lang="ja-JP" altLang="en-US" sz="2000" dirty="0"/>
              <a:t>（</a:t>
            </a:r>
            <a:r>
              <a:rPr lang="en-US" altLang="ja-JP" sz="2000" dirty="0"/>
              <a:t>5</a:t>
            </a:r>
            <a:r>
              <a:rPr lang="ja-JP" altLang="en-US" sz="2000" dirty="0"/>
              <a:t>）消火設備その他の非常災害に際して必要な設備</a:t>
            </a:r>
          </a:p>
          <a:p>
            <a:pPr marL="360363"/>
            <a:r>
              <a:rPr lang="ja-JP" altLang="en-US" sz="2000" dirty="0"/>
              <a:t>消防法その他の法令等に規定された設備を確実に設置しなければならない。</a:t>
            </a:r>
          </a:p>
          <a:p>
            <a:r>
              <a:rPr lang="ja-JP" altLang="en-US" sz="2000" dirty="0"/>
              <a:t>（</a:t>
            </a:r>
            <a:r>
              <a:rPr lang="en-US" altLang="ja-JP" sz="2000" dirty="0"/>
              <a:t>6</a:t>
            </a:r>
            <a:r>
              <a:rPr lang="ja-JP" altLang="en-US" sz="2000" dirty="0"/>
              <a:t>）その他、サービス提供に必要な設備　</a:t>
            </a:r>
            <a:r>
              <a:rPr lang="en-US" altLang="ja-JP" sz="2000" dirty="0"/>
              <a:t>…</a:t>
            </a:r>
            <a:r>
              <a:rPr lang="ja-JP" altLang="en-US" sz="2000" dirty="0"/>
              <a:t>　入浴加算算定に係る浴室、送迎車、調理室など。</a:t>
            </a:r>
          </a:p>
          <a:p>
            <a:r>
              <a:rPr lang="ja-JP" altLang="en-US" sz="2000" dirty="0"/>
              <a:t>（</a:t>
            </a:r>
            <a:r>
              <a:rPr lang="en-US" altLang="ja-JP" sz="2000" dirty="0"/>
              <a:t>7</a:t>
            </a:r>
            <a:r>
              <a:rPr lang="ja-JP" altLang="en-US" sz="2000" dirty="0"/>
              <a:t>）設備に係る共用について</a:t>
            </a:r>
          </a:p>
          <a:p>
            <a:pPr marL="360363"/>
            <a:r>
              <a:rPr lang="ja-JP" altLang="en-US" sz="2000" dirty="0"/>
              <a:t>　指定地域密着型通所介護事業所と指定居宅サービス事業所等を併設している場合に、利用者へ</a:t>
            </a:r>
            <a:r>
              <a:rPr lang="ja-JP" altLang="en-US" sz="2000" dirty="0" smtClean="0"/>
              <a:t>の</a:t>
            </a:r>
            <a:r>
              <a:rPr lang="ja-JP" altLang="en-US" sz="2000" dirty="0"/>
              <a:t>サービス提供に支障がない場合は、設備基準上両方のサービスに規定があるもの（指定訪問</a:t>
            </a:r>
            <a:r>
              <a:rPr lang="ja-JP" altLang="en-US" sz="2000" dirty="0" smtClean="0"/>
              <a:t>介護事業</a:t>
            </a:r>
            <a:endParaRPr lang="en-US" altLang="ja-JP" dirty="0"/>
          </a:p>
        </p:txBody>
      </p:sp>
    </p:spTree>
    <p:extLst>
      <p:ext uri="{BB962C8B-B14F-4D97-AF65-F5344CB8AC3E}">
        <p14:creationId xmlns:p14="http://schemas.microsoft.com/office/powerpoint/2010/main" val="30719956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04184" y="6356350"/>
            <a:ext cx="2743200" cy="365125"/>
          </a:xfrm>
        </p:spPr>
        <p:txBody>
          <a:bodyPr/>
          <a:lstStyle/>
          <a:p>
            <a:fld id="{41D9830F-53EB-46B6-9EC0-C4C68F82A889}" type="slidenum">
              <a:rPr kumimoji="1" lang="ja-JP" altLang="en-US" smtClean="0"/>
              <a:t>39</a:t>
            </a:fld>
            <a:endParaRPr kumimoji="1" lang="ja-JP" altLang="en-US"/>
          </a:p>
        </p:txBody>
      </p:sp>
      <p:sp>
        <p:nvSpPr>
          <p:cNvPr id="3" name="正方形/長方形 2"/>
          <p:cNvSpPr/>
          <p:nvPr/>
        </p:nvSpPr>
        <p:spPr>
          <a:xfrm>
            <a:off x="-44615" y="0"/>
            <a:ext cx="12191999" cy="6863417"/>
          </a:xfrm>
          <a:prstGeom prst="rect">
            <a:avLst/>
          </a:prstGeom>
        </p:spPr>
        <p:txBody>
          <a:bodyPr wrap="square">
            <a:spAutoFit/>
          </a:bodyPr>
          <a:lstStyle/>
          <a:p>
            <a:pPr marL="360363"/>
            <a:r>
              <a:rPr lang="ja-JP" altLang="en-US" sz="2000" dirty="0" smtClean="0"/>
              <a:t>所</a:t>
            </a:r>
            <a:r>
              <a:rPr lang="ja-JP" altLang="en-US" sz="2000" dirty="0"/>
              <a:t>の場合は事務室）は共用が可能である。</a:t>
            </a:r>
          </a:p>
          <a:p>
            <a:pPr marL="360363" indent="263525"/>
            <a:r>
              <a:rPr lang="ja-JP" altLang="en-US" sz="2000" dirty="0"/>
              <a:t>ただし、地域密着型通所介護事業所の機能訓練室等と</a:t>
            </a:r>
            <a:r>
              <a:rPr lang="ja-JP" altLang="en-US" sz="2000" dirty="0" smtClean="0"/>
              <a:t>、当該事業所</a:t>
            </a:r>
            <a:r>
              <a:rPr lang="ja-JP" altLang="en-US" sz="2000" dirty="0"/>
              <a:t>と併設の関係にある病院、診療所、介護老人保健施設または介護医療院における指定通所リハビリテーション等を行うためのスペースについても共用する場合にあっては、以下の条件に適合することをもって、これらが同一の部屋等であっても</a:t>
            </a:r>
            <a:r>
              <a:rPr lang="ja-JP" altLang="en-US" sz="2000" dirty="0" smtClean="0"/>
              <a:t>差し支えない。</a:t>
            </a:r>
            <a:endParaRPr lang="ja-JP" altLang="en-US" sz="2000" dirty="0"/>
          </a:p>
          <a:p>
            <a:pPr marL="720725" indent="-180975">
              <a:buAutoNum type="alphaLcPeriod"/>
            </a:pPr>
            <a:r>
              <a:rPr lang="ja-JP" altLang="en-US" sz="2000" dirty="0" smtClean="0"/>
              <a:t> 当該</a:t>
            </a:r>
            <a:r>
              <a:rPr lang="ja-JP" altLang="en-US" sz="2000" dirty="0"/>
              <a:t>部屋等において、指定地域密着型通所介護事業所の機能訓練室等の指定通所</a:t>
            </a:r>
            <a:r>
              <a:rPr lang="ja-JP" altLang="en-US" sz="2000" dirty="0" smtClean="0"/>
              <a:t>リハビリテーション</a:t>
            </a:r>
            <a:r>
              <a:rPr lang="ja-JP" altLang="en-US" sz="2000" dirty="0"/>
              <a:t>等</a:t>
            </a:r>
            <a:r>
              <a:rPr lang="ja-JP" altLang="en-US" sz="2000" dirty="0" smtClean="0"/>
              <a:t>を行う</a:t>
            </a:r>
            <a:r>
              <a:rPr lang="ja-JP" altLang="en-US" sz="2000" dirty="0"/>
              <a:t>ためのスペースが明確に区分されていること</a:t>
            </a:r>
            <a:r>
              <a:rPr lang="ja-JP" altLang="en-US" sz="2000" dirty="0" smtClean="0"/>
              <a:t>。</a:t>
            </a:r>
            <a:endParaRPr lang="en-US" altLang="ja-JP" sz="2000" dirty="0" smtClean="0"/>
          </a:p>
          <a:p>
            <a:pPr marL="720725" indent="-180975">
              <a:buAutoNum type="alphaLcPeriod"/>
            </a:pPr>
            <a:r>
              <a:rPr lang="ja-JP" altLang="en-US" sz="2000" dirty="0" smtClean="0"/>
              <a:t> 指定</a:t>
            </a:r>
            <a:r>
              <a:rPr lang="ja-JP" altLang="en-US" sz="2000" dirty="0"/>
              <a:t>地域密着型通所介護事業所の機能訓練室等として使用される区分が、指定</a:t>
            </a:r>
            <a:r>
              <a:rPr lang="ja-JP" altLang="en-US" sz="2000" dirty="0" smtClean="0"/>
              <a:t>地域密着</a:t>
            </a:r>
            <a:r>
              <a:rPr lang="ja-JP" altLang="en-US" sz="2000" dirty="0"/>
              <a:t>型通所介護事業所の設備基準を満たし、かつ、指定通所リハビリテーション等</a:t>
            </a:r>
            <a:r>
              <a:rPr lang="ja-JP" altLang="en-US" sz="2000" dirty="0" smtClean="0"/>
              <a:t>を行う</a:t>
            </a:r>
            <a:r>
              <a:rPr lang="ja-JP" altLang="en-US" sz="2000" dirty="0"/>
              <a:t>ためのスペースとして使用される区分が、指定通所リハビリテーション事業所</a:t>
            </a:r>
            <a:r>
              <a:rPr lang="ja-JP" altLang="en-US" sz="2000" dirty="0" smtClean="0"/>
              <a:t>等の</a:t>
            </a:r>
            <a:r>
              <a:rPr lang="ja-JP" altLang="en-US" sz="2000" dirty="0"/>
              <a:t>設備基準を満たすこと</a:t>
            </a:r>
            <a:r>
              <a:rPr lang="ja-JP" altLang="en-US" sz="2000" dirty="0" smtClean="0"/>
              <a:t>。</a:t>
            </a:r>
            <a:endParaRPr lang="en-US" altLang="ja-JP" sz="2000" dirty="0" smtClean="0"/>
          </a:p>
          <a:p>
            <a:pPr marL="623888" indent="-180975"/>
            <a:r>
              <a:rPr lang="en-US" altLang="ja-JP" sz="2000" dirty="0" smtClean="0"/>
              <a:t>※</a:t>
            </a:r>
            <a:r>
              <a:rPr lang="ja-JP" altLang="en-US" sz="2000" dirty="0"/>
              <a:t> </a:t>
            </a:r>
            <a:r>
              <a:rPr lang="ja-JP" altLang="en-US" sz="2000" dirty="0" smtClean="0"/>
              <a:t>玄関</a:t>
            </a:r>
            <a:r>
              <a:rPr lang="ja-JP" altLang="en-US" sz="2000" dirty="0"/>
              <a:t>、廊下、階段、送迎車両など、基準上は規定がないが、設置されるものについても、利用者へのサービス提供に支障がない場合は、共用が</a:t>
            </a:r>
            <a:r>
              <a:rPr lang="ja-JP" altLang="en-US" sz="2000" dirty="0" smtClean="0"/>
              <a:t>可能。</a:t>
            </a:r>
            <a:endParaRPr lang="en-US" altLang="ja-JP" sz="2000" dirty="0"/>
          </a:p>
          <a:p>
            <a:pPr marL="623888" indent="-180975"/>
            <a:r>
              <a:rPr lang="en-US" altLang="ja-JP" sz="2000" dirty="0" smtClean="0"/>
              <a:t>※ </a:t>
            </a:r>
            <a:r>
              <a:rPr lang="ja-JP" altLang="en-US" sz="2000" dirty="0" smtClean="0"/>
              <a:t>設備</a:t>
            </a:r>
            <a:r>
              <a:rPr lang="ja-JP" altLang="en-US" sz="2000" dirty="0"/>
              <a:t>を共用する場合、基準第</a:t>
            </a:r>
            <a:r>
              <a:rPr lang="en-US" altLang="ja-JP" sz="2000" dirty="0"/>
              <a:t>33</a:t>
            </a:r>
            <a:r>
              <a:rPr lang="ja-JP" altLang="en-US" sz="2000" dirty="0"/>
              <a:t>条第</a:t>
            </a:r>
            <a:r>
              <a:rPr lang="en-US" altLang="ja-JP" sz="2000" dirty="0"/>
              <a:t>2</a:t>
            </a:r>
            <a:r>
              <a:rPr lang="ja-JP" altLang="en-US" sz="2000" dirty="0"/>
              <a:t>項</a:t>
            </a:r>
            <a:r>
              <a:rPr lang="en-US" altLang="ja-JP" sz="2000" dirty="0"/>
              <a:t>((15)</a:t>
            </a:r>
            <a:r>
              <a:rPr lang="ja-JP" altLang="en-US" sz="2000" dirty="0"/>
              <a:t>衛生管理等参照</a:t>
            </a:r>
            <a:r>
              <a:rPr lang="en-US" altLang="ja-JP" sz="2000" dirty="0"/>
              <a:t>)</a:t>
            </a:r>
            <a:r>
              <a:rPr lang="ja-JP" altLang="en-US" sz="2000" dirty="0"/>
              <a:t>において、指定地域密着型通所介護事業者は、事業所において感染症が発生し、又はまん延しないように必要な措置を講じるよう努めなければならないと定められているところであるが、衛生管理等に一層努めること。</a:t>
            </a:r>
            <a:endParaRPr lang="en-US" altLang="ja-JP" sz="2000" dirty="0"/>
          </a:p>
          <a:p>
            <a:pPr marL="442913" indent="-263525"/>
            <a:r>
              <a:rPr lang="ja-JP" altLang="en-US" sz="2000" dirty="0"/>
              <a:t>（</a:t>
            </a:r>
            <a:r>
              <a:rPr lang="en-US" altLang="ja-JP" sz="2000" dirty="0"/>
              <a:t>8</a:t>
            </a:r>
            <a:r>
              <a:rPr lang="ja-JP" altLang="en-US" sz="2000" dirty="0"/>
              <a:t>）夜間及び深夜に指定地域密着型通所介護以外のサービスを提供する場合</a:t>
            </a:r>
          </a:p>
          <a:p>
            <a:pPr marL="442913"/>
            <a:r>
              <a:rPr lang="ja-JP" altLang="en-US" sz="2000" dirty="0"/>
              <a:t>　指定地域密着型通所介護事業所の設備を利用し、夜間及び深夜に指定地域密着型通所介護以外のサービス</a:t>
            </a:r>
            <a:r>
              <a:rPr lang="en-US" altLang="ja-JP" sz="2000" dirty="0"/>
              <a:t>(</a:t>
            </a:r>
            <a:r>
              <a:rPr lang="ja-JP" altLang="en-US" sz="2000" dirty="0"/>
              <a:t>以下「宿泊サービス」という。</a:t>
            </a:r>
            <a:r>
              <a:rPr lang="en-US" altLang="ja-JP" sz="2000" dirty="0"/>
              <a:t>)</a:t>
            </a:r>
            <a:r>
              <a:rPr lang="ja-JP" altLang="en-US" sz="2000" dirty="0" err="1"/>
              <a:t>を提</a:t>
            </a:r>
            <a:r>
              <a:rPr lang="ja-JP" altLang="en-US" sz="2000" dirty="0"/>
              <a:t>供する場合には、当該サービスの内容を当該サービスの提供開始前に菊陽町へ届け出ること。</a:t>
            </a:r>
          </a:p>
          <a:p>
            <a:pPr marL="539750" indent="-179388"/>
            <a:r>
              <a:rPr lang="en-US" altLang="ja-JP" sz="2000" dirty="0" smtClean="0"/>
              <a:t>※ </a:t>
            </a:r>
            <a:r>
              <a:rPr lang="ja-JP" altLang="en-US" sz="2000" dirty="0" smtClean="0"/>
              <a:t>事</a:t>
            </a:r>
            <a:r>
              <a:rPr lang="ja-JP" altLang="en-US" sz="2000" dirty="0"/>
              <a:t>業者は届け出た宿泊サービスの内容に変更がある場合は、変更の事由が生じてから</a:t>
            </a:r>
            <a:r>
              <a:rPr lang="en-US" altLang="ja-JP" sz="2000" dirty="0"/>
              <a:t>10</a:t>
            </a:r>
            <a:r>
              <a:rPr lang="ja-JP" altLang="en-US" sz="2000" dirty="0"/>
              <a:t>日以内、宿泊サービスを休止又は廃止する場合は、その休止又は廃止の日の</a:t>
            </a:r>
            <a:r>
              <a:rPr lang="en-US" altLang="ja-JP" sz="2000" dirty="0"/>
              <a:t>1</a:t>
            </a:r>
            <a:r>
              <a:rPr lang="ja-JP" altLang="en-US" sz="2000" dirty="0"/>
              <a:t>月前までに菊陽町に届け出るよう努めること</a:t>
            </a:r>
            <a:r>
              <a:rPr lang="ja-JP" altLang="en-US" sz="2000" dirty="0" smtClean="0"/>
              <a:t>。 　</a:t>
            </a:r>
            <a:endParaRPr lang="en-US" altLang="ja-JP" sz="2000" dirty="0"/>
          </a:p>
        </p:txBody>
      </p:sp>
      <p:sp>
        <p:nvSpPr>
          <p:cNvPr id="4" name="正方形/長方形 3"/>
          <p:cNvSpPr/>
          <p:nvPr/>
        </p:nvSpPr>
        <p:spPr>
          <a:xfrm>
            <a:off x="433953" y="2413338"/>
            <a:ext cx="10771322" cy="369332"/>
          </a:xfrm>
          <a:prstGeom prst="rect">
            <a:avLst/>
          </a:prstGeom>
        </p:spPr>
        <p:txBody>
          <a:bodyPr wrap="square">
            <a:spAutoFit/>
          </a:bodyPr>
          <a:lstStyle/>
          <a:p>
            <a:endParaRPr lang="ja-JP" altLang="en-US" dirty="0"/>
          </a:p>
        </p:txBody>
      </p:sp>
    </p:spTree>
    <p:extLst>
      <p:ext uri="{BB962C8B-B14F-4D97-AF65-F5344CB8AC3E}">
        <p14:creationId xmlns:p14="http://schemas.microsoft.com/office/powerpoint/2010/main" val="3547336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0158824"/>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40</a:t>
            </a:fld>
            <a:endParaRPr kumimoji="1" lang="ja-JP" altLang="en-US"/>
          </a:p>
        </p:txBody>
      </p:sp>
      <p:sp>
        <p:nvSpPr>
          <p:cNvPr id="3" name="正方形/長方形 2"/>
          <p:cNvSpPr/>
          <p:nvPr/>
        </p:nvSpPr>
        <p:spPr>
          <a:xfrm>
            <a:off x="0" y="0"/>
            <a:ext cx="12192000" cy="6986528"/>
          </a:xfrm>
          <a:prstGeom prst="rect">
            <a:avLst/>
          </a:prstGeom>
        </p:spPr>
        <p:txBody>
          <a:bodyPr wrap="square">
            <a:spAutoFit/>
          </a:bodyPr>
          <a:lstStyle/>
          <a:p>
            <a:r>
              <a:rPr lang="ja-JP" altLang="en-US" sz="2000" b="1" dirty="0" smtClean="0"/>
              <a:t>■運営に関する基準</a:t>
            </a:r>
            <a:endParaRPr lang="en-US" altLang="ja-JP" sz="2000" b="1" dirty="0" smtClean="0"/>
          </a:p>
          <a:p>
            <a:r>
              <a:rPr lang="ja-JP" altLang="en-US" sz="2000" b="1" dirty="0" smtClean="0"/>
              <a:t>（１）内容</a:t>
            </a:r>
            <a:r>
              <a:rPr lang="ja-JP" altLang="en-US" sz="2000" b="1" dirty="0"/>
              <a:t>及び手続の説明及び同意</a:t>
            </a:r>
            <a:r>
              <a:rPr lang="en-US" altLang="ja-JP" sz="2000" b="1" dirty="0"/>
              <a:t>【</a:t>
            </a:r>
            <a:r>
              <a:rPr lang="ja-JP" altLang="en-US" sz="2000" b="1" dirty="0"/>
              <a:t>第</a:t>
            </a:r>
            <a:r>
              <a:rPr lang="en-US" altLang="ja-JP" sz="2000" b="1" dirty="0"/>
              <a:t>3</a:t>
            </a:r>
            <a:r>
              <a:rPr lang="ja-JP" altLang="en-US" sz="2000" b="1" dirty="0"/>
              <a:t>条の</a:t>
            </a:r>
            <a:r>
              <a:rPr lang="en-US" altLang="ja-JP" sz="2000" b="1" dirty="0" smtClean="0"/>
              <a:t>7】</a:t>
            </a:r>
            <a:endParaRPr lang="en-US" altLang="ja-JP" sz="2000" b="1" dirty="0"/>
          </a:p>
          <a:p>
            <a:pPr marL="263525" indent="179388"/>
            <a:r>
              <a:rPr lang="ja-JP" altLang="en-US" sz="2000" dirty="0" smtClean="0"/>
              <a:t>事</a:t>
            </a:r>
            <a:r>
              <a:rPr lang="ja-JP" altLang="en-US" sz="2000" dirty="0"/>
              <a:t>業者は、サービス提供の開始に際し、あらかじめ、利用申込者又はその家族に対し、運営規程の概要、従業者の勤務体制、事故発生時の対応、苦情処理の体制、提供するサービスの第三者評価の実施状況</a:t>
            </a:r>
            <a:r>
              <a:rPr lang="en-US" altLang="ja-JP" sz="2000" dirty="0"/>
              <a:t>(</a:t>
            </a:r>
            <a:r>
              <a:rPr lang="ja-JP" altLang="en-US" sz="2000" dirty="0"/>
              <a:t>実施の有無、実施した直近の年月日、実施した評価機関の名称、評価結果の開示状況）等の利用申込者がサービスを選択するために必要な重要事項を記した文書を交付して説明を行い、当該提供の開始について利用申込者の同意を得なければならない</a:t>
            </a:r>
            <a:r>
              <a:rPr lang="ja-JP" altLang="en-US" sz="2000" dirty="0" smtClean="0"/>
              <a:t>。</a:t>
            </a:r>
            <a:endParaRPr lang="en-US" altLang="ja-JP" sz="2000" dirty="0" smtClean="0"/>
          </a:p>
          <a:p>
            <a:pPr marL="442913" indent="-442913"/>
            <a:endParaRPr lang="en-US" altLang="ja-JP" sz="1200" b="1" dirty="0" smtClean="0"/>
          </a:p>
          <a:p>
            <a:pPr marL="442913" indent="-442913"/>
            <a:endParaRPr lang="en-US" altLang="ja-JP" sz="1200" b="1" dirty="0"/>
          </a:p>
          <a:p>
            <a:pPr marL="442913" indent="-442913"/>
            <a:endParaRPr lang="en-US" altLang="ja-JP" sz="1200" b="1" dirty="0" smtClean="0"/>
          </a:p>
          <a:p>
            <a:pPr marL="442913" indent="-442913"/>
            <a:endParaRPr lang="en-US" altLang="ja-JP" sz="1200" b="1" dirty="0"/>
          </a:p>
          <a:p>
            <a:pPr marL="442913" indent="-442913"/>
            <a:endParaRPr lang="en-US" altLang="ja-JP" sz="1200" b="1" dirty="0" smtClean="0"/>
          </a:p>
          <a:p>
            <a:pPr marL="442913" indent="-442913"/>
            <a:endParaRPr lang="en-US" altLang="ja-JP" sz="1200" b="1" dirty="0"/>
          </a:p>
          <a:p>
            <a:pPr marL="442913" indent="-442913"/>
            <a:endParaRPr lang="en-US" altLang="ja-JP" sz="1200" b="1" dirty="0" smtClean="0"/>
          </a:p>
          <a:p>
            <a:endParaRPr lang="en-US" altLang="ja-JP" sz="1200" b="1" dirty="0" smtClean="0"/>
          </a:p>
          <a:p>
            <a:r>
              <a:rPr lang="ja-JP" altLang="en-US" sz="2000" b="1" dirty="0" smtClean="0"/>
              <a:t>（２）提供</a:t>
            </a:r>
            <a:r>
              <a:rPr lang="ja-JP" altLang="en-US" sz="2000" b="1" dirty="0"/>
              <a:t>拒否の禁止</a:t>
            </a:r>
            <a:r>
              <a:rPr lang="en-US" altLang="ja-JP" sz="2000" b="1" dirty="0"/>
              <a:t>【</a:t>
            </a:r>
            <a:r>
              <a:rPr lang="ja-JP" altLang="en-US" sz="2000" b="1" dirty="0"/>
              <a:t>第</a:t>
            </a:r>
            <a:r>
              <a:rPr lang="en-US" altLang="ja-JP" sz="2000" b="1" dirty="0"/>
              <a:t>3</a:t>
            </a:r>
            <a:r>
              <a:rPr lang="ja-JP" altLang="en-US" sz="2000" b="1" dirty="0"/>
              <a:t>条の</a:t>
            </a:r>
            <a:r>
              <a:rPr lang="en-US" altLang="ja-JP" sz="2000" b="1" dirty="0" smtClean="0"/>
              <a:t>8】</a:t>
            </a:r>
            <a:endParaRPr lang="en-US" altLang="ja-JP" sz="2000" b="1" dirty="0"/>
          </a:p>
          <a:p>
            <a:pPr marL="360363" indent="263525"/>
            <a:r>
              <a:rPr lang="ja-JP" altLang="en-US" sz="2000" dirty="0" smtClean="0"/>
              <a:t>事</a:t>
            </a:r>
            <a:r>
              <a:rPr lang="ja-JP" altLang="en-US" sz="2000" dirty="0"/>
              <a:t>業者は、正当な理由なくサービスの提供を拒んではならない</a:t>
            </a:r>
            <a:r>
              <a:rPr lang="ja-JP" altLang="en-US" sz="2000" dirty="0" smtClean="0"/>
              <a:t>。</a:t>
            </a:r>
            <a:endParaRPr lang="en-US" altLang="ja-JP" sz="2000" dirty="0" smtClean="0"/>
          </a:p>
          <a:p>
            <a:endParaRPr lang="ja-JP" altLang="en-US" sz="1200" b="1" dirty="0"/>
          </a:p>
          <a:p>
            <a:endParaRPr lang="en-US" altLang="ja-JP" sz="2000" b="1" dirty="0" smtClean="0"/>
          </a:p>
          <a:p>
            <a:pPr marL="442913" indent="-442913"/>
            <a:endParaRPr lang="en-US" altLang="ja-JP" sz="2000" b="1" dirty="0"/>
          </a:p>
          <a:p>
            <a:pPr marL="442913" indent="-442913"/>
            <a:endParaRPr lang="en-US" altLang="ja-JP" sz="2000" b="1" dirty="0" smtClean="0"/>
          </a:p>
          <a:p>
            <a:pPr marL="442913" indent="-442913"/>
            <a:endParaRPr lang="en-US" altLang="ja-JP" sz="2000" b="1" dirty="0"/>
          </a:p>
          <a:p>
            <a:pPr marL="442913" indent="-442913"/>
            <a:r>
              <a:rPr lang="ja-JP" altLang="en-US" sz="2000" b="1" dirty="0" smtClean="0"/>
              <a:t>（</a:t>
            </a:r>
            <a:r>
              <a:rPr lang="ja-JP" altLang="en-US" sz="2000" b="1" dirty="0"/>
              <a:t>３</a:t>
            </a:r>
            <a:r>
              <a:rPr lang="ja-JP" altLang="en-US" sz="2000" b="1" dirty="0" smtClean="0"/>
              <a:t>）サービス提供困難時の対応</a:t>
            </a:r>
            <a:r>
              <a:rPr lang="en-US" altLang="ja-JP" sz="2000" b="1" dirty="0" smtClean="0"/>
              <a:t>【</a:t>
            </a:r>
            <a:r>
              <a:rPr lang="ja-JP" altLang="en-US" sz="2000" b="1" dirty="0"/>
              <a:t>第</a:t>
            </a:r>
            <a:r>
              <a:rPr lang="en-US" altLang="ja-JP" sz="2000" b="1" dirty="0"/>
              <a:t>3</a:t>
            </a:r>
            <a:r>
              <a:rPr lang="ja-JP" altLang="en-US" sz="2000" b="1" dirty="0"/>
              <a:t>条</a:t>
            </a:r>
            <a:r>
              <a:rPr lang="ja-JP" altLang="en-US" sz="2000" b="1" dirty="0" smtClean="0"/>
              <a:t>の</a:t>
            </a:r>
            <a:r>
              <a:rPr lang="en-US" altLang="ja-JP" sz="2000" b="1" dirty="0" smtClean="0"/>
              <a:t>9】</a:t>
            </a:r>
            <a:endParaRPr lang="en-US" altLang="ja-JP" sz="2000" b="1" dirty="0"/>
          </a:p>
          <a:p>
            <a:pPr marL="442913" indent="-442913"/>
            <a:r>
              <a:rPr lang="ja-JP" altLang="en-US" sz="2000" dirty="0" smtClean="0"/>
              <a:t>　　事</a:t>
            </a:r>
            <a:r>
              <a:rPr lang="ja-JP" altLang="en-US" sz="2000" dirty="0"/>
              <a:t>業者は、事業所の通常の事業の実施地域等を勘案し、利用申込者に対し自ら適切</a:t>
            </a:r>
            <a:r>
              <a:rPr lang="ja-JP" altLang="en-US" sz="2000" dirty="0" smtClean="0"/>
              <a:t>な</a:t>
            </a:r>
            <a:r>
              <a:rPr lang="ja-JP" altLang="en-US" sz="2000" dirty="0"/>
              <a:t>サービスを提</a:t>
            </a:r>
            <a:r>
              <a:rPr lang="ja-JP" altLang="en-US" sz="2000" dirty="0" smtClean="0"/>
              <a:t>供することが</a:t>
            </a:r>
            <a:r>
              <a:rPr lang="ja-JP" altLang="en-US" sz="2000" dirty="0"/>
              <a:t>困難であると認めた場合</a:t>
            </a:r>
            <a:r>
              <a:rPr lang="ja-JP" altLang="en-US" sz="2000" dirty="0" smtClean="0"/>
              <a:t>は、当該</a:t>
            </a:r>
            <a:r>
              <a:rPr lang="ja-JP" altLang="en-US" sz="2000" dirty="0"/>
              <a:t>利用申込者に係る指定居宅介護支援事業者への連絡、適当な他</a:t>
            </a:r>
            <a:r>
              <a:rPr lang="ja-JP" altLang="en-US" sz="2000" dirty="0" smtClean="0"/>
              <a:t>の地域密着型通所介護事</a:t>
            </a:r>
            <a:r>
              <a:rPr lang="ja-JP" altLang="en-US" sz="2000" dirty="0"/>
              <a:t>業者等の紹介その他必要な措置を速やかに講じなければならない</a:t>
            </a:r>
            <a:r>
              <a:rPr lang="ja-JP" altLang="en-US" sz="2000" dirty="0" smtClean="0"/>
              <a:t>。</a:t>
            </a:r>
            <a:endParaRPr lang="en-US" altLang="ja-JP" sz="2000" b="1" dirty="0" smtClean="0"/>
          </a:p>
        </p:txBody>
      </p:sp>
      <p:sp>
        <p:nvSpPr>
          <p:cNvPr id="4" name="正方形/長方形 3"/>
          <p:cNvSpPr/>
          <p:nvPr/>
        </p:nvSpPr>
        <p:spPr>
          <a:xfrm>
            <a:off x="400051" y="4197780"/>
            <a:ext cx="11510960" cy="1272143"/>
          </a:xfrm>
          <a:prstGeom prst="rect">
            <a:avLst/>
          </a:prstGeom>
          <a:ln w="6350">
            <a:solidFill>
              <a:schemeClr val="tx1"/>
            </a:solidFill>
            <a:prstDash val="sysDot"/>
          </a:ln>
        </p:spPr>
        <p:txBody>
          <a:bodyPr wrap="square" anchor="ctr" anchorCtr="0">
            <a:spAutoFit/>
          </a:bodyPr>
          <a:lstStyle/>
          <a:p>
            <a:pPr marL="360363" lvl="0" indent="-360363">
              <a:lnSpc>
                <a:spcPts val="2300"/>
              </a:lnSpc>
            </a:pPr>
            <a:r>
              <a:rPr lang="ja-JP" altLang="en-US" sz="2000" dirty="0">
                <a:solidFill>
                  <a:prstClr val="black"/>
                </a:solidFill>
              </a:rPr>
              <a:t>正当な理由がある場合とは、以下の場合を言う。</a:t>
            </a:r>
            <a:endParaRPr lang="en-US" altLang="ja-JP" sz="2000" dirty="0">
              <a:solidFill>
                <a:prstClr val="black"/>
              </a:solidFill>
            </a:endParaRPr>
          </a:p>
          <a:p>
            <a:pPr marL="360363" lvl="0" indent="-174625">
              <a:lnSpc>
                <a:spcPts val="2300"/>
              </a:lnSpc>
            </a:pPr>
            <a:r>
              <a:rPr lang="ja-JP" altLang="en-US" sz="2000" dirty="0" smtClean="0">
                <a:solidFill>
                  <a:prstClr val="black"/>
                </a:solidFill>
              </a:rPr>
              <a:t>① </a:t>
            </a:r>
            <a:r>
              <a:rPr lang="ja-JP" altLang="en-US" sz="2000" dirty="0">
                <a:solidFill>
                  <a:prstClr val="black"/>
                </a:solidFill>
              </a:rPr>
              <a:t>当該事業所の現員からは利用申込に応じきれない場合</a:t>
            </a:r>
          </a:p>
          <a:p>
            <a:pPr marL="360363" lvl="0" indent="-174625">
              <a:lnSpc>
                <a:spcPts val="2300"/>
              </a:lnSpc>
            </a:pPr>
            <a:r>
              <a:rPr lang="ja-JP" altLang="en-US" sz="2000" dirty="0" smtClean="0">
                <a:solidFill>
                  <a:prstClr val="black"/>
                </a:solidFill>
              </a:rPr>
              <a:t>② </a:t>
            </a:r>
            <a:r>
              <a:rPr lang="ja-JP" altLang="en-US" sz="2000" dirty="0">
                <a:solidFill>
                  <a:prstClr val="black"/>
                </a:solidFill>
              </a:rPr>
              <a:t>利用申込者の居住地が当該事業所の通常の事業の実施地域外である場合</a:t>
            </a:r>
          </a:p>
          <a:p>
            <a:pPr marL="360363" lvl="0" indent="-174625">
              <a:lnSpc>
                <a:spcPts val="2300"/>
              </a:lnSpc>
            </a:pPr>
            <a:r>
              <a:rPr lang="ja-JP" altLang="en-US" sz="2000" dirty="0" smtClean="0">
                <a:solidFill>
                  <a:prstClr val="black"/>
                </a:solidFill>
              </a:rPr>
              <a:t>③ </a:t>
            </a:r>
            <a:r>
              <a:rPr lang="ja-JP" altLang="en-US" sz="2000" dirty="0">
                <a:solidFill>
                  <a:prstClr val="black"/>
                </a:solidFill>
              </a:rPr>
              <a:t>その他利用申込者に対し自ら適切なサービスの提供をすることが困難な場合</a:t>
            </a:r>
            <a:endParaRPr lang="en-US" altLang="ja-JP" sz="2000" dirty="0">
              <a:solidFill>
                <a:prstClr val="black"/>
              </a:solidFill>
            </a:endParaRPr>
          </a:p>
        </p:txBody>
      </p:sp>
      <p:sp>
        <p:nvSpPr>
          <p:cNvPr id="5" name="正方形/長方形 4"/>
          <p:cNvSpPr/>
          <p:nvPr/>
        </p:nvSpPr>
        <p:spPr>
          <a:xfrm>
            <a:off x="400050" y="2189711"/>
            <a:ext cx="11510961" cy="1216162"/>
          </a:xfrm>
          <a:prstGeom prst="rect">
            <a:avLst/>
          </a:prstGeom>
          <a:ln w="6350">
            <a:solidFill>
              <a:schemeClr val="tx1"/>
            </a:solidFill>
            <a:prstDash val="sysDot"/>
          </a:ln>
        </p:spPr>
        <p:txBody>
          <a:bodyPr wrap="square" tIns="36000" bIns="0" anchor="ctr" anchorCtr="0">
            <a:spAutoFit/>
          </a:bodyPr>
          <a:lstStyle/>
          <a:p>
            <a:pPr marL="180975" lvl="0" indent="-180975">
              <a:lnSpc>
                <a:spcPts val="2300"/>
              </a:lnSpc>
            </a:pPr>
            <a:r>
              <a:rPr lang="en-US" altLang="ja-JP" sz="2000" dirty="0">
                <a:solidFill>
                  <a:prstClr val="black"/>
                </a:solidFill>
              </a:rPr>
              <a:t>※ </a:t>
            </a:r>
            <a:r>
              <a:rPr lang="ja-JP" altLang="en-US" sz="2000" dirty="0">
                <a:solidFill>
                  <a:prstClr val="black"/>
                </a:solidFill>
              </a:rPr>
              <a:t>同意については書面によって確認することが適当である。</a:t>
            </a:r>
            <a:endParaRPr lang="en-US" altLang="ja-JP" sz="2000" dirty="0">
              <a:solidFill>
                <a:prstClr val="black"/>
              </a:solidFill>
            </a:endParaRPr>
          </a:p>
          <a:p>
            <a:pPr marL="180975" lvl="0" indent="-180975">
              <a:lnSpc>
                <a:spcPts val="2300"/>
              </a:lnSpc>
            </a:pPr>
            <a:r>
              <a:rPr lang="en-US" altLang="ja-JP" sz="2000" dirty="0">
                <a:solidFill>
                  <a:prstClr val="black"/>
                </a:solidFill>
              </a:rPr>
              <a:t>※ </a:t>
            </a:r>
            <a:r>
              <a:rPr lang="ja-JP" altLang="en-US" sz="2000" dirty="0">
                <a:solidFill>
                  <a:prstClr val="black"/>
                </a:solidFill>
              </a:rPr>
              <a:t>利用申込者又はその家族からの申出があった場合には、当該利用申込者又はその家族の承諾を得て、当該文書に記すべき重要事項を電磁的方法により提供することができる。この場合において、事業者は、当該文書を交付したものとみなす。</a:t>
            </a:r>
            <a:endParaRPr lang="en-US" altLang="ja-JP" sz="2000" dirty="0">
              <a:solidFill>
                <a:prstClr val="black"/>
              </a:solidFill>
            </a:endParaRPr>
          </a:p>
        </p:txBody>
      </p:sp>
    </p:spTree>
    <p:extLst>
      <p:ext uri="{BB962C8B-B14F-4D97-AF65-F5344CB8AC3E}">
        <p14:creationId xmlns:p14="http://schemas.microsoft.com/office/powerpoint/2010/main" val="4266593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41</a:t>
            </a:fld>
            <a:endParaRPr kumimoji="1" lang="ja-JP" altLang="en-US"/>
          </a:p>
        </p:txBody>
      </p:sp>
      <p:sp>
        <p:nvSpPr>
          <p:cNvPr id="3" name="正方形/長方形 2"/>
          <p:cNvSpPr/>
          <p:nvPr/>
        </p:nvSpPr>
        <p:spPr>
          <a:xfrm>
            <a:off x="0" y="-1012"/>
            <a:ext cx="12192000" cy="6801862"/>
          </a:xfrm>
          <a:prstGeom prst="rect">
            <a:avLst/>
          </a:prstGeom>
        </p:spPr>
        <p:txBody>
          <a:bodyPr wrap="square">
            <a:spAutoFit/>
          </a:bodyPr>
          <a:lstStyle/>
          <a:p>
            <a:r>
              <a:rPr lang="ja-JP" altLang="en-US" b="1" dirty="0"/>
              <a:t>（</a:t>
            </a:r>
            <a:r>
              <a:rPr lang="ja-JP" altLang="en-US" sz="2000" b="1" dirty="0"/>
              <a:t>４）心身の状況等の把握</a:t>
            </a:r>
            <a:r>
              <a:rPr lang="en-US" altLang="ja-JP" sz="2000" b="1" dirty="0"/>
              <a:t>【</a:t>
            </a:r>
            <a:r>
              <a:rPr lang="ja-JP" altLang="en-US" sz="2000" b="1" dirty="0"/>
              <a:t>第</a:t>
            </a:r>
            <a:r>
              <a:rPr lang="en-US" altLang="ja-JP" sz="2000" b="1" dirty="0"/>
              <a:t>23</a:t>
            </a:r>
            <a:r>
              <a:rPr lang="ja-JP" altLang="en-US" sz="2000" b="1" dirty="0"/>
              <a:t>条</a:t>
            </a:r>
            <a:r>
              <a:rPr lang="en-US" altLang="ja-JP" sz="2000" b="1" dirty="0"/>
              <a:t>】</a:t>
            </a:r>
          </a:p>
          <a:p>
            <a:pPr marL="271463" indent="171450"/>
            <a:r>
              <a:rPr lang="ja-JP" altLang="en-US" sz="2000" dirty="0"/>
              <a:t>事業者は、サービスの提供に当たっては、指定居宅介護支援事業者が開催するサービス担当者会議等を通じて、利用者の心身の状況、その置かれている環境、他の保健医療サービス又は福祉サービスの利用状況等の把握に努めなければならない</a:t>
            </a:r>
            <a:r>
              <a:rPr lang="ja-JP" altLang="en-US" sz="2000" dirty="0" smtClean="0"/>
              <a:t>。</a:t>
            </a:r>
            <a:endParaRPr lang="en-US" altLang="ja-JP" sz="2000" dirty="0" smtClean="0"/>
          </a:p>
          <a:p>
            <a:pPr marL="442913"/>
            <a:r>
              <a:rPr lang="en-US" altLang="ja-JP" sz="2000" dirty="0" smtClean="0"/>
              <a:t>※ </a:t>
            </a:r>
            <a:r>
              <a:rPr lang="ja-JP" altLang="en-US" sz="2000" dirty="0" smtClean="0"/>
              <a:t>サービス</a:t>
            </a:r>
            <a:r>
              <a:rPr lang="ja-JP" altLang="en-US" sz="2000" dirty="0"/>
              <a:t>担当者会議は、テレビ電話装置等を活用して行うことができるものとする</a:t>
            </a:r>
            <a:r>
              <a:rPr lang="ja-JP" altLang="en-US" sz="2000" dirty="0" smtClean="0"/>
              <a:t>。</a:t>
            </a:r>
            <a:endParaRPr lang="en-US" altLang="ja-JP" sz="2000" dirty="0" smtClean="0"/>
          </a:p>
          <a:p>
            <a:pPr marL="442913" indent="277813"/>
            <a:endParaRPr lang="en-US" altLang="ja-JP" sz="1200" b="1" dirty="0"/>
          </a:p>
          <a:p>
            <a:r>
              <a:rPr lang="ja-JP" altLang="en-US" sz="2000" b="1" dirty="0">
                <a:solidFill>
                  <a:srgbClr val="111111"/>
                </a:solidFill>
                <a:latin typeface="ヒラギノ角ゴ Pro W3"/>
              </a:rPr>
              <a:t>（５）指定居宅介護支援事業者等との連携</a:t>
            </a:r>
            <a:r>
              <a:rPr lang="en-US" altLang="ja-JP" sz="2000" b="1" dirty="0">
                <a:solidFill>
                  <a:srgbClr val="111111"/>
                </a:solidFill>
                <a:latin typeface="ヒラギノ角ゴ Pro W3"/>
              </a:rPr>
              <a:t>【</a:t>
            </a:r>
            <a:r>
              <a:rPr lang="ja-JP" altLang="en-US" sz="2000" b="1" dirty="0">
                <a:solidFill>
                  <a:srgbClr val="111111"/>
                </a:solidFill>
                <a:latin typeface="ヒラギノ角ゴ Pro W3"/>
              </a:rPr>
              <a:t>第</a:t>
            </a:r>
            <a:r>
              <a:rPr lang="en-US" altLang="ja-JP" sz="2000" b="1" dirty="0">
                <a:solidFill>
                  <a:srgbClr val="111111"/>
                </a:solidFill>
                <a:latin typeface="ヒラギノ角ゴ Pro W3"/>
              </a:rPr>
              <a:t>3</a:t>
            </a:r>
            <a:r>
              <a:rPr lang="ja-JP" altLang="en-US" sz="2000" b="1" dirty="0">
                <a:solidFill>
                  <a:srgbClr val="111111"/>
                </a:solidFill>
                <a:latin typeface="ヒラギノ角ゴ Pro W3"/>
              </a:rPr>
              <a:t>条の</a:t>
            </a:r>
            <a:r>
              <a:rPr lang="en-US" altLang="ja-JP" sz="2000" b="1" dirty="0">
                <a:solidFill>
                  <a:srgbClr val="111111"/>
                </a:solidFill>
                <a:latin typeface="ヒラギノ角ゴ Pro W3"/>
              </a:rPr>
              <a:t>13】</a:t>
            </a:r>
            <a:endParaRPr lang="ja-JP" altLang="en-US" sz="2000" b="1" dirty="0">
              <a:solidFill>
                <a:srgbClr val="111111"/>
              </a:solidFill>
              <a:latin typeface="ヒラギノ角ゴ Pro W3"/>
            </a:endParaRPr>
          </a:p>
          <a:p>
            <a:pPr marL="498475" indent="-234950"/>
            <a:r>
              <a:rPr lang="ja-JP" altLang="en-US" sz="2000" dirty="0" smtClean="0">
                <a:solidFill>
                  <a:srgbClr val="111111"/>
                </a:solidFill>
                <a:latin typeface="ヒラギノ角ゴ Pro W3"/>
              </a:rPr>
              <a:t>① 事</a:t>
            </a:r>
            <a:r>
              <a:rPr lang="ja-JP" altLang="en-US" sz="2000" dirty="0">
                <a:solidFill>
                  <a:srgbClr val="111111"/>
                </a:solidFill>
                <a:latin typeface="ヒラギノ角ゴ Pro W3"/>
              </a:rPr>
              <a:t>業者は、サービスを提供するに当たっては、指定居宅介護支援事業者その他保健医療サービス又は福祉サービスを提供する者との密接な連携に努めなければならない。</a:t>
            </a:r>
            <a:endParaRPr lang="en-US" altLang="ja-JP" sz="2000" dirty="0">
              <a:solidFill>
                <a:srgbClr val="111111"/>
              </a:solidFill>
              <a:latin typeface="ヒラギノ角ゴ Pro W3"/>
            </a:endParaRPr>
          </a:p>
          <a:p>
            <a:pPr marL="498475" indent="-234950"/>
            <a:r>
              <a:rPr lang="ja-JP" altLang="en-US" sz="2000" dirty="0" smtClean="0">
                <a:solidFill>
                  <a:srgbClr val="111111"/>
                </a:solidFill>
                <a:latin typeface="ヒラギノ角ゴ Pro W3"/>
              </a:rPr>
              <a:t>② 事</a:t>
            </a:r>
            <a:r>
              <a:rPr lang="ja-JP" altLang="en-US" sz="2000" dirty="0">
                <a:solidFill>
                  <a:srgbClr val="111111"/>
                </a:solidFill>
                <a:latin typeface="ヒラギノ角ゴ Pro W3"/>
              </a:rPr>
              <a:t>業者は、サービスの提供の終了に際しては、利用者又はその家族に対して適切な指導を行うとともに、当該利用者に係る指定居宅介護支援事業者に対する情報の提供及び保健医療サービス又は福祉サービスを提供する者との密接な連携に努めなければならない。</a:t>
            </a:r>
            <a:endParaRPr lang="en-US" altLang="ja-JP" sz="2000" dirty="0">
              <a:solidFill>
                <a:srgbClr val="111111"/>
              </a:solidFill>
              <a:latin typeface="ヒラギノ角ゴ Pro W3"/>
            </a:endParaRPr>
          </a:p>
          <a:p>
            <a:pPr marL="498475" indent="-234950"/>
            <a:endParaRPr lang="en-US" altLang="ja-JP" sz="1200" dirty="0">
              <a:solidFill>
                <a:srgbClr val="111111"/>
              </a:solidFill>
              <a:latin typeface="ヒラギノ角ゴ Pro W3"/>
            </a:endParaRPr>
          </a:p>
          <a:p>
            <a:r>
              <a:rPr lang="ja-JP" altLang="en-US" sz="2000" b="1" dirty="0"/>
              <a:t>（６）法定代理受領サービスの提供を受けるための援助</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14】</a:t>
            </a:r>
            <a:endParaRPr lang="ja-JP" altLang="en-US" sz="2000" b="1" dirty="0"/>
          </a:p>
          <a:p>
            <a:pPr marL="271463" indent="171450"/>
            <a:r>
              <a:rPr lang="ja-JP" altLang="en-US" sz="2000" dirty="0"/>
              <a:t>事業者は、サービスの提供の開始に際し、利用申込者が施行規則第</a:t>
            </a:r>
            <a:r>
              <a:rPr lang="en-US" altLang="ja-JP" sz="2000" dirty="0"/>
              <a:t>65</a:t>
            </a:r>
            <a:r>
              <a:rPr lang="ja-JP" altLang="en-US" sz="2000" dirty="0"/>
              <a:t>条の</a:t>
            </a:r>
            <a:r>
              <a:rPr lang="en-US" altLang="ja-JP" sz="2000" dirty="0"/>
              <a:t>4</a:t>
            </a:r>
            <a:r>
              <a:rPr lang="ja-JP" altLang="en-US" sz="2000" dirty="0"/>
              <a:t>各号（地域密着型サービス費の代理受領の要件）のいずれにも該当しないときは、当該利用申込者又はその家族に対し、居宅サービス計画の作成を指定居宅介護支援事業者に依頼する旨を市町村に対して届け出ること等により、サービスの提供を法定代理受領サービスとして受けることができる旨を説明すること、指定居宅介護支援事業者に関する情報を提供することその他の法定代理受領サービスを行うために必要な援助を行わなければならない</a:t>
            </a:r>
            <a:r>
              <a:rPr lang="ja-JP" altLang="en-US" sz="2000" dirty="0" smtClean="0"/>
              <a:t>。</a:t>
            </a:r>
            <a:endParaRPr lang="en-US" altLang="ja-JP" sz="2000" dirty="0" smtClean="0"/>
          </a:p>
          <a:p>
            <a:endParaRPr lang="en-US" altLang="ja-JP" sz="1200" b="1" dirty="0" smtClean="0"/>
          </a:p>
          <a:p>
            <a:r>
              <a:rPr lang="ja-JP" altLang="en-US" sz="2000" b="1" dirty="0" smtClean="0"/>
              <a:t>（</a:t>
            </a:r>
            <a:r>
              <a:rPr lang="ja-JP" altLang="en-US" sz="2000" b="1" dirty="0"/>
              <a:t>７）居宅サービス計画に沿ったサービスの提供</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15】</a:t>
            </a:r>
            <a:endParaRPr lang="ja-JP" altLang="en-US" sz="2000" b="1" dirty="0"/>
          </a:p>
          <a:p>
            <a:pPr marL="263525" indent="263525"/>
            <a:r>
              <a:rPr lang="ja-JP" altLang="en-US" sz="2000" dirty="0"/>
              <a:t>事業者は、居宅サービス計画が作成されている場合は、当該居宅サービス計画に沿ったサービス</a:t>
            </a:r>
            <a:r>
              <a:rPr lang="ja-JP" altLang="en-US" sz="2000" dirty="0" smtClean="0"/>
              <a:t>を</a:t>
            </a:r>
            <a:endParaRPr lang="en-US" altLang="ja-JP" b="1" dirty="0"/>
          </a:p>
        </p:txBody>
      </p:sp>
    </p:spTree>
    <p:extLst>
      <p:ext uri="{BB962C8B-B14F-4D97-AF65-F5344CB8AC3E}">
        <p14:creationId xmlns:p14="http://schemas.microsoft.com/office/powerpoint/2010/main" val="24280948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34945" y="6492875"/>
            <a:ext cx="2743200" cy="365125"/>
          </a:xfrm>
        </p:spPr>
        <p:txBody>
          <a:bodyPr/>
          <a:lstStyle/>
          <a:p>
            <a:fld id="{41D9830F-53EB-46B6-9EC0-C4C68F82A889}" type="slidenum">
              <a:rPr kumimoji="1" lang="ja-JP" altLang="en-US" smtClean="0"/>
              <a:t>42</a:t>
            </a:fld>
            <a:endParaRPr kumimoji="1" lang="ja-JP" altLang="en-US" dirty="0"/>
          </a:p>
        </p:txBody>
      </p:sp>
      <p:sp>
        <p:nvSpPr>
          <p:cNvPr id="3" name="正方形/長方形 2"/>
          <p:cNvSpPr/>
          <p:nvPr/>
        </p:nvSpPr>
        <p:spPr>
          <a:xfrm>
            <a:off x="-13855" y="0"/>
            <a:ext cx="12192000" cy="6801862"/>
          </a:xfrm>
          <a:prstGeom prst="rect">
            <a:avLst/>
          </a:prstGeom>
        </p:spPr>
        <p:txBody>
          <a:bodyPr wrap="square">
            <a:spAutoFit/>
          </a:bodyPr>
          <a:lstStyle/>
          <a:p>
            <a:pPr marL="263525" indent="179388"/>
            <a:r>
              <a:rPr lang="ja-JP" altLang="en-US" sz="2000" dirty="0"/>
              <a:t>提供しなければならない。サービスの時間帯又は内容等の変更を行った場合は、当該利用者を担当する介護支援専門員に対し適宜報告を行う等、基準第３条の</a:t>
            </a:r>
            <a:r>
              <a:rPr lang="en-US" altLang="ja-JP" sz="2000" dirty="0"/>
              <a:t>13</a:t>
            </a:r>
            <a:r>
              <a:rPr lang="ja-JP" altLang="en-US" sz="2000" dirty="0"/>
              <a:t>の趣旨を踏まえて適切な連携を図る</a:t>
            </a:r>
            <a:r>
              <a:rPr lang="ja-JP" altLang="en-US" sz="2000" dirty="0" smtClean="0"/>
              <a:t>ものとする。</a:t>
            </a:r>
            <a:endParaRPr lang="en-US" altLang="ja-JP" sz="2000" dirty="0" smtClean="0"/>
          </a:p>
          <a:p>
            <a:pPr marL="263525" indent="263525"/>
            <a:endParaRPr lang="en-US" altLang="ja-JP" sz="1200" b="0" i="0" dirty="0">
              <a:solidFill>
                <a:srgbClr val="111111"/>
              </a:solidFill>
              <a:effectLst/>
              <a:latin typeface="ヒラギノ角ゴ Pro W3"/>
            </a:endParaRPr>
          </a:p>
          <a:p>
            <a:pPr lvl="0" eaLnBrk="0" fontAlgn="base" hangingPunct="0">
              <a:spcBef>
                <a:spcPct val="0"/>
              </a:spcBef>
              <a:spcAft>
                <a:spcPct val="0"/>
              </a:spcAft>
            </a:pPr>
            <a:r>
              <a:rPr kumimoji="0" lang="ja-JP" altLang="en-US" sz="2000" b="1" dirty="0" smtClean="0">
                <a:latin typeface="Arial" panose="020B0604020202020204" pitchFamily="34" charset="0"/>
              </a:rPr>
              <a:t>（８）</a:t>
            </a:r>
            <a:r>
              <a:rPr kumimoji="0" lang="ja-JP" altLang="ja-JP" sz="2000" b="1" dirty="0" smtClean="0">
                <a:latin typeface="Arial" panose="020B0604020202020204" pitchFamily="34" charset="0"/>
              </a:rPr>
              <a:t>居宅</a:t>
            </a:r>
            <a:r>
              <a:rPr kumimoji="0" lang="ja-JP" altLang="ja-JP" sz="2000" b="1" dirty="0">
                <a:latin typeface="Arial" panose="020B0604020202020204" pitchFamily="34" charset="0"/>
              </a:rPr>
              <a:t>サービス計画等の変更の</a:t>
            </a:r>
            <a:r>
              <a:rPr kumimoji="0" lang="ja-JP" altLang="ja-JP" sz="2000" b="1" dirty="0" smtClean="0">
                <a:latin typeface="Arial" panose="020B0604020202020204" pitchFamily="34" charset="0"/>
              </a:rPr>
              <a:t>援助</a:t>
            </a:r>
            <a:r>
              <a:rPr kumimoji="0" lang="en-US" altLang="ja-JP" sz="2000" b="1" dirty="0" smtClean="0">
                <a:latin typeface="Arial" panose="020B0604020202020204" pitchFamily="34" charset="0"/>
              </a:rPr>
              <a:t>【</a:t>
            </a:r>
            <a:r>
              <a:rPr kumimoji="0" lang="ja-JP" altLang="en-US" sz="2000" b="1" dirty="0" smtClean="0">
                <a:latin typeface="Arial" panose="020B0604020202020204" pitchFamily="34" charset="0"/>
              </a:rPr>
              <a:t>第</a:t>
            </a:r>
            <a:r>
              <a:rPr kumimoji="0" lang="en-US" altLang="ja-JP" sz="2000" b="1" dirty="0" smtClean="0">
                <a:latin typeface="Arial" panose="020B0604020202020204" pitchFamily="34" charset="0"/>
              </a:rPr>
              <a:t>3</a:t>
            </a:r>
            <a:r>
              <a:rPr kumimoji="0" lang="ja-JP" altLang="en-US" sz="2000" b="1" dirty="0" smtClean="0">
                <a:latin typeface="Arial" panose="020B0604020202020204" pitchFamily="34" charset="0"/>
              </a:rPr>
              <a:t>条の</a:t>
            </a:r>
            <a:r>
              <a:rPr kumimoji="0" lang="en-US" altLang="ja-JP" sz="2000" b="1" dirty="0" smtClean="0">
                <a:latin typeface="Arial" panose="020B0604020202020204" pitchFamily="34" charset="0"/>
              </a:rPr>
              <a:t>16】</a:t>
            </a:r>
            <a:endParaRPr kumimoji="0" lang="ja-JP" altLang="ja-JP" sz="2000" b="1" dirty="0">
              <a:latin typeface="Arial" panose="020B0604020202020204" pitchFamily="34" charset="0"/>
            </a:endParaRPr>
          </a:p>
          <a:p>
            <a:pPr marL="263525" lvl="0" indent="179388" eaLnBrk="0" fontAlgn="base" hangingPunct="0">
              <a:spcBef>
                <a:spcPct val="0"/>
              </a:spcBef>
              <a:spcAft>
                <a:spcPct val="0"/>
              </a:spcAft>
            </a:pPr>
            <a:r>
              <a:rPr lang="ja-JP" altLang="en-US" sz="2000" dirty="0" smtClean="0"/>
              <a:t>事</a:t>
            </a:r>
            <a:r>
              <a:rPr lang="ja-JP" altLang="en-US" sz="2000" dirty="0"/>
              <a:t>業者は、利用者が居宅サービス計画の変更を希望する場合（利用者の状態の変化等により追加的なサービスが必要となり、当該サービスを法定代理受領サービスとして行う等のために居宅サービス計画の変更が必要となった場合で</a:t>
            </a:r>
            <a:r>
              <a:rPr lang="ja-JP" altLang="en-US" sz="2000" dirty="0" smtClean="0"/>
              <a:t>、事</a:t>
            </a:r>
            <a:r>
              <a:rPr lang="ja-JP" altLang="en-US" sz="2000" dirty="0"/>
              <a:t>業者からの当該変更の必要性の説明に対し利用者が同意する場合を含む。）は、当該利用者に係る指定居宅介護支援事業者への連絡、サービスを追加する場合に当該サービスを法定代理受領サービスとして利用する場合には支給限度額の範囲内で居宅サービス計画を変更する必要がある旨の説明その他の必要な援助を行わなければ</a:t>
            </a:r>
            <a:r>
              <a:rPr lang="ja-JP" altLang="en-US" sz="2000" dirty="0" smtClean="0"/>
              <a:t>ならない。</a:t>
            </a:r>
            <a:endParaRPr lang="en-US" altLang="ja-JP" sz="2000" dirty="0" smtClean="0"/>
          </a:p>
          <a:p>
            <a:pPr marL="263525" lvl="0" indent="220663" eaLnBrk="0" fontAlgn="base" hangingPunct="0">
              <a:spcBef>
                <a:spcPct val="0"/>
              </a:spcBef>
              <a:spcAft>
                <a:spcPct val="0"/>
              </a:spcAft>
            </a:pPr>
            <a:endParaRPr kumimoji="0" lang="en-US" altLang="ja-JP" sz="1200" dirty="0">
              <a:latin typeface="Arial" panose="020B0604020202020204" pitchFamily="34" charset="0"/>
            </a:endParaRPr>
          </a:p>
          <a:p>
            <a:r>
              <a:rPr lang="ja-JP" altLang="en-US" sz="2000" b="1" dirty="0"/>
              <a:t>（９）サービスの提供の記録</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18】</a:t>
            </a:r>
          </a:p>
          <a:p>
            <a:pPr marL="444500" indent="-358775"/>
            <a:r>
              <a:rPr lang="ja-JP" altLang="en-US" sz="2000" dirty="0"/>
              <a:t>　</a:t>
            </a:r>
            <a:r>
              <a:rPr lang="ja-JP" altLang="en-US" sz="2000" dirty="0" smtClean="0"/>
              <a:t>① 事</a:t>
            </a:r>
            <a:r>
              <a:rPr lang="ja-JP" altLang="en-US" sz="2000" dirty="0"/>
              <a:t>業者は、サービスを提供した際にはサービスの提供日及び内容、保険給付の額その他必要な事項を、</a:t>
            </a:r>
            <a:r>
              <a:rPr lang="ja-JP" altLang="en-US" sz="2000" dirty="0" smtClean="0"/>
              <a:t>利用者</a:t>
            </a:r>
            <a:r>
              <a:rPr lang="ja-JP" altLang="en-US" sz="2000" dirty="0"/>
              <a:t>の居宅サービス計画を記載した書面又はこれに準ずる書面に記載しなければならない。</a:t>
            </a:r>
          </a:p>
          <a:p>
            <a:pPr marL="444500" indent="-358775"/>
            <a:r>
              <a:rPr lang="ja-JP" altLang="en-US" sz="2000" dirty="0"/>
              <a:t>　</a:t>
            </a:r>
            <a:r>
              <a:rPr lang="ja-JP" altLang="en-US" sz="2000" dirty="0" smtClean="0"/>
              <a:t>② 事</a:t>
            </a:r>
            <a:r>
              <a:rPr lang="ja-JP" altLang="en-US" sz="2000" dirty="0"/>
              <a:t>業者は、サービスを提供した際には、提供した具体的なサービスの内容等を記録するとともに、利用者からの申出があった場合には、文書の交付その他適切な方法により、その情報を利用者に対して提供しなければならない。</a:t>
            </a:r>
            <a:endParaRPr lang="ja-JP" altLang="en-US" sz="2000" dirty="0">
              <a:solidFill>
                <a:srgbClr val="111111"/>
              </a:solidFill>
              <a:latin typeface="ヒラギノ角ゴ Pro W3"/>
            </a:endParaRPr>
          </a:p>
          <a:p>
            <a:endParaRPr lang="en-US" altLang="ja-JP" sz="1200" b="1" dirty="0"/>
          </a:p>
          <a:p>
            <a:r>
              <a:rPr lang="ja-JP" altLang="en-US" sz="2000" b="1" dirty="0"/>
              <a:t>（１０）利用料等の受領</a:t>
            </a:r>
            <a:r>
              <a:rPr lang="en-US" altLang="ja-JP" sz="2000" b="1" dirty="0"/>
              <a:t>【</a:t>
            </a:r>
            <a:r>
              <a:rPr lang="ja-JP" altLang="en-US" sz="2000" b="1" dirty="0"/>
              <a:t>第</a:t>
            </a:r>
            <a:r>
              <a:rPr lang="en-US" altLang="ja-JP" sz="2000" b="1" dirty="0"/>
              <a:t>24</a:t>
            </a:r>
            <a:r>
              <a:rPr lang="ja-JP" altLang="en-US" sz="2000" b="1" dirty="0"/>
              <a:t>条</a:t>
            </a:r>
            <a:r>
              <a:rPr lang="en-US" altLang="ja-JP" sz="2000" b="1" dirty="0"/>
              <a:t>】</a:t>
            </a:r>
          </a:p>
          <a:p>
            <a:pPr marL="442913" indent="-82550"/>
            <a:r>
              <a:rPr lang="ja-JP" altLang="en-US" sz="2000" dirty="0" smtClean="0"/>
              <a:t>① 事</a:t>
            </a:r>
            <a:r>
              <a:rPr lang="ja-JP" altLang="en-US" sz="2000" dirty="0"/>
              <a:t>業者は、法定代理受領サービスに該当するサービスを提供した際には、その利用者から利用料の一部として、地域密着型介護サービス費用基準額から事業者に支払われる地域密着型介護サービス費の額を控除して得た額の支払を受けるものとする</a:t>
            </a:r>
            <a:r>
              <a:rPr lang="ja-JP" altLang="en-US" sz="2000" dirty="0" smtClean="0"/>
              <a:t>。</a:t>
            </a:r>
            <a:endParaRPr lang="en-US" altLang="ja-JP" sz="2000" dirty="0"/>
          </a:p>
        </p:txBody>
      </p:sp>
      <p:sp>
        <p:nvSpPr>
          <p:cNvPr id="5" name="Rectangle 2"/>
          <p:cNvSpPr>
            <a:spLocks noChangeArrowheads="1"/>
          </p:cNvSpPr>
          <p:nvPr/>
        </p:nvSpPr>
        <p:spPr bwMode="auto">
          <a:xfrm>
            <a:off x="0" y="-292387"/>
            <a:ext cx="753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34914"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ja-JP" altLang="ja-JP" sz="900" b="0" i="0" u="none" strike="noStrike" cap="none" normalizeH="0" baseline="0" dirty="0" smtClean="0">
                <a:ln>
                  <a:noFill/>
                </a:ln>
                <a:solidFill>
                  <a:srgbClr val="111111"/>
                </a:solidFill>
                <a:effectLst/>
                <a:latin typeface="Arial" panose="020B0604020202020204" pitchFamily="34" charset="0"/>
                <a:ea typeface="ヒラギノ角ゴ Pro W3"/>
              </a:rPr>
              <a:t/>
            </a:r>
            <a:br>
              <a:rPr kumimoji="0" lang="ja-JP" altLang="ja-JP" sz="900" b="0" i="0" u="none" strike="noStrike" cap="none" normalizeH="0" baseline="0" dirty="0" smtClean="0">
                <a:ln>
                  <a:noFill/>
                </a:ln>
                <a:solidFill>
                  <a:srgbClr val="111111"/>
                </a:solidFill>
                <a:effectLst/>
                <a:latin typeface="Arial" panose="020B0604020202020204" pitchFamily="34" charset="0"/>
                <a:ea typeface="ヒラギノ角ゴ Pro W3"/>
              </a:rPr>
            </a:br>
            <a:endParaRPr kumimoji="0" lang="ja-JP" altLang="ja-JP" sz="11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0198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07237" y="6314786"/>
            <a:ext cx="2743200" cy="365125"/>
          </a:xfrm>
        </p:spPr>
        <p:txBody>
          <a:bodyPr/>
          <a:lstStyle/>
          <a:p>
            <a:fld id="{41D9830F-53EB-46B6-9EC0-C4C68F82A889}" type="slidenum">
              <a:rPr kumimoji="1" lang="ja-JP" altLang="en-US" smtClean="0"/>
              <a:t>43</a:t>
            </a:fld>
            <a:endParaRPr kumimoji="1" lang="ja-JP" altLang="en-US" dirty="0"/>
          </a:p>
        </p:txBody>
      </p:sp>
      <p:sp>
        <p:nvSpPr>
          <p:cNvPr id="5" name="正方形/長方形 4"/>
          <p:cNvSpPr/>
          <p:nvPr/>
        </p:nvSpPr>
        <p:spPr>
          <a:xfrm>
            <a:off x="0" y="0"/>
            <a:ext cx="12192000" cy="6801862"/>
          </a:xfrm>
          <a:prstGeom prst="rect">
            <a:avLst/>
          </a:prstGeom>
        </p:spPr>
        <p:txBody>
          <a:bodyPr wrap="square">
            <a:spAutoFit/>
          </a:bodyPr>
          <a:lstStyle/>
          <a:p>
            <a:pPr marL="623888" indent="-263525"/>
            <a:r>
              <a:rPr lang="ja-JP" altLang="en-US" sz="2000" dirty="0" smtClean="0"/>
              <a:t>② 事</a:t>
            </a:r>
            <a:r>
              <a:rPr lang="ja-JP" altLang="en-US" sz="2000" dirty="0"/>
              <a:t>業者は、法定代理受領サービスに該当しないサービスを提供した際にその利用者から支払を</a:t>
            </a:r>
            <a:r>
              <a:rPr lang="ja-JP" altLang="en-US" sz="2000" dirty="0" smtClean="0"/>
              <a:t>受ける</a:t>
            </a:r>
            <a:r>
              <a:rPr lang="ja-JP" altLang="en-US" sz="2000" dirty="0"/>
              <a:t>利用料の額と、法定代理受領サービスである指定地域密着型通所介護に係る費用の額の間に不合理な差が生じないようにしなければならない</a:t>
            </a:r>
            <a:r>
              <a:rPr lang="ja-JP" altLang="en-US" sz="2000" dirty="0" smtClean="0"/>
              <a:t>。</a:t>
            </a:r>
            <a:endParaRPr lang="en-US" altLang="ja-JP" sz="2000" dirty="0" smtClean="0"/>
          </a:p>
          <a:p>
            <a:pPr marL="623888" indent="-263525"/>
            <a:r>
              <a:rPr lang="ja-JP" altLang="en-US" sz="2000" dirty="0" smtClean="0"/>
              <a:t>③ 上記</a:t>
            </a:r>
            <a:r>
              <a:rPr lang="ja-JP" altLang="en-US" sz="2000" dirty="0"/>
              <a:t>利用料のほかに以下に掲げる費用の額の支払を利用者から受けることができる。</a:t>
            </a:r>
          </a:p>
          <a:p>
            <a:pPr marL="623888" indent="-179388"/>
            <a:r>
              <a:rPr lang="en-US" altLang="ja-JP" sz="2000" dirty="0" smtClean="0"/>
              <a:t>ⅰ</a:t>
            </a:r>
            <a:r>
              <a:rPr lang="ja-JP" altLang="en-US" sz="2000" dirty="0" smtClean="0"/>
              <a:t>）利用者</a:t>
            </a:r>
            <a:r>
              <a:rPr lang="ja-JP" altLang="en-US" sz="2000" dirty="0"/>
              <a:t>の選定により通常の事業の実施地域以外の地域に居住する利用者に対して行う送迎に要する</a:t>
            </a:r>
            <a:r>
              <a:rPr lang="ja-JP" altLang="en-US" sz="2000" dirty="0" smtClean="0"/>
              <a:t>費用</a:t>
            </a:r>
            <a:endParaRPr lang="en-US" altLang="ja-JP" sz="2000" dirty="0" smtClean="0"/>
          </a:p>
          <a:p>
            <a:pPr marL="623888" indent="-179388"/>
            <a:r>
              <a:rPr lang="en-US" altLang="ja-JP" sz="2000" dirty="0" smtClean="0"/>
              <a:t>ⅱ</a:t>
            </a:r>
            <a:r>
              <a:rPr lang="ja-JP" altLang="en-US" sz="2000" dirty="0" smtClean="0"/>
              <a:t>）通常</a:t>
            </a:r>
            <a:r>
              <a:rPr lang="ja-JP" altLang="en-US" sz="2000" dirty="0"/>
              <a:t>要する時間を超える指定地域密着型通所介護であって利用者の選定に係るものの提供に伴い必要と</a:t>
            </a:r>
            <a:r>
              <a:rPr lang="ja-JP" altLang="en-US" sz="2000" dirty="0" smtClean="0"/>
              <a:t>なる費用の範囲内</a:t>
            </a:r>
            <a:r>
              <a:rPr lang="ja-JP" altLang="en-US" sz="2000" dirty="0"/>
              <a:t>において、通常</a:t>
            </a:r>
            <a:r>
              <a:rPr lang="ja-JP" altLang="en-US" sz="2000" dirty="0" smtClean="0"/>
              <a:t>の地域</a:t>
            </a:r>
            <a:r>
              <a:rPr lang="ja-JP" altLang="en-US" sz="2000" dirty="0"/>
              <a:t>密着型通所介護に係る地域密着型介護サービス費用基準額を超える費用</a:t>
            </a:r>
          </a:p>
          <a:p>
            <a:pPr marL="623888" indent="-179388"/>
            <a:r>
              <a:rPr lang="en-US" altLang="ja-JP" sz="2000" dirty="0" smtClean="0"/>
              <a:t>ⅲ</a:t>
            </a:r>
            <a:r>
              <a:rPr lang="ja-JP" altLang="en-US" sz="2000" dirty="0" smtClean="0"/>
              <a:t>）食事</a:t>
            </a:r>
            <a:r>
              <a:rPr lang="ja-JP" altLang="en-US" sz="2000" dirty="0"/>
              <a:t>の提供に要する</a:t>
            </a:r>
            <a:r>
              <a:rPr lang="ja-JP" altLang="en-US" sz="2000" dirty="0" smtClean="0"/>
              <a:t>費用　　　　　　　　</a:t>
            </a:r>
            <a:endParaRPr lang="en-US" altLang="ja-JP" sz="2000" dirty="0" smtClean="0"/>
          </a:p>
          <a:p>
            <a:pPr marL="623888" indent="-179388"/>
            <a:r>
              <a:rPr lang="en-US" altLang="ja-JP" sz="2000" dirty="0" smtClean="0"/>
              <a:t>ⅳ</a:t>
            </a:r>
            <a:r>
              <a:rPr lang="ja-JP" altLang="en-US" sz="2000" dirty="0" smtClean="0"/>
              <a:t>）おむつ</a:t>
            </a:r>
            <a:r>
              <a:rPr lang="ja-JP" altLang="en-US" sz="2000" dirty="0"/>
              <a:t>代</a:t>
            </a:r>
          </a:p>
          <a:p>
            <a:pPr marL="623888" indent="-179388"/>
            <a:r>
              <a:rPr lang="en-US" altLang="ja-JP" sz="2000" dirty="0" smtClean="0"/>
              <a:t>ⅴ</a:t>
            </a:r>
            <a:r>
              <a:rPr lang="ja-JP" altLang="en-US" sz="2000" dirty="0" smtClean="0"/>
              <a:t>）利用者</a:t>
            </a:r>
            <a:r>
              <a:rPr lang="ja-JP" altLang="en-US" sz="2000" dirty="0"/>
              <a:t>の希望によって身の回り品又は教養娯楽として日常生活に必要なもの</a:t>
            </a:r>
            <a:r>
              <a:rPr lang="ja-JP" altLang="en-US" sz="2000" dirty="0" smtClean="0"/>
              <a:t>を提供</a:t>
            </a:r>
            <a:r>
              <a:rPr lang="ja-JP" altLang="en-US" sz="2000" dirty="0"/>
              <a:t>する場合に係る</a:t>
            </a:r>
            <a:r>
              <a:rPr lang="ja-JP" altLang="en-US" sz="2000" dirty="0" smtClean="0"/>
              <a:t>費用　（注）利用者</a:t>
            </a:r>
            <a:r>
              <a:rPr lang="ja-JP" altLang="en-US" sz="2000" dirty="0"/>
              <a:t>の希望によるものであり、全ての利用者に対して一律に提供し、その費用</a:t>
            </a:r>
            <a:r>
              <a:rPr lang="ja-JP" altLang="en-US" sz="2000" dirty="0" smtClean="0"/>
              <a:t>を画一的</a:t>
            </a:r>
            <a:r>
              <a:rPr lang="ja-JP" altLang="en-US" sz="2000" dirty="0"/>
              <a:t>に徴収することは認められない。</a:t>
            </a:r>
          </a:p>
          <a:p>
            <a:pPr marL="623888" indent="-180975"/>
            <a:r>
              <a:rPr lang="ja-JP" altLang="en-US" sz="2000" dirty="0" smtClean="0"/>
              <a:t> </a:t>
            </a:r>
            <a:r>
              <a:rPr lang="en-US" altLang="ja-JP" sz="2000" dirty="0" smtClean="0"/>
              <a:t>※ </a:t>
            </a:r>
            <a:r>
              <a:rPr lang="ja-JP" altLang="en-US" sz="2000" dirty="0" smtClean="0"/>
              <a:t>事</a:t>
            </a:r>
            <a:r>
              <a:rPr lang="ja-JP" altLang="en-US" sz="2000" dirty="0"/>
              <a:t>業者は</a:t>
            </a:r>
            <a:r>
              <a:rPr lang="ja-JP" altLang="en-US" sz="2000" dirty="0" smtClean="0"/>
              <a:t>、前記</a:t>
            </a:r>
            <a:r>
              <a:rPr lang="en-US" altLang="ja-JP" sz="2000" dirty="0" smtClean="0"/>
              <a:t>a</a:t>
            </a:r>
            <a:r>
              <a:rPr lang="ja-JP" altLang="en-US" sz="2000" dirty="0"/>
              <a:t>～</a:t>
            </a:r>
            <a:r>
              <a:rPr lang="en-US" altLang="ja-JP" sz="2000" dirty="0"/>
              <a:t>e</a:t>
            </a:r>
            <a:r>
              <a:rPr lang="ja-JP" altLang="en-US" sz="2000" dirty="0"/>
              <a:t>の費用の額に係るサービスの提供に当たっては、あらかじめ、利用者又はその家族に対し</a:t>
            </a:r>
            <a:r>
              <a:rPr lang="ja-JP" altLang="en-US" sz="2000" dirty="0" smtClean="0"/>
              <a:t>、当該</a:t>
            </a:r>
            <a:r>
              <a:rPr lang="ja-JP" altLang="en-US" sz="2000" dirty="0"/>
              <a:t>サービスの内容及び費用について説明を行い、利用者の同意を得なければならない</a:t>
            </a:r>
            <a:r>
              <a:rPr lang="ja-JP" altLang="en-US" sz="2000" dirty="0" smtClean="0"/>
              <a:t>。</a:t>
            </a:r>
            <a:endParaRPr lang="en-US" altLang="ja-JP" sz="2000" dirty="0" smtClean="0"/>
          </a:p>
          <a:p>
            <a:endParaRPr lang="en-US" altLang="ja-JP" sz="1600" b="1" dirty="0" smtClean="0"/>
          </a:p>
          <a:p>
            <a:r>
              <a:rPr lang="ja-JP" altLang="en-US" sz="2000" b="1" dirty="0" smtClean="0"/>
              <a:t>（</a:t>
            </a:r>
            <a:r>
              <a:rPr lang="ja-JP" altLang="en-US" sz="2000" b="1" dirty="0"/>
              <a:t>１１）保険給付の請求のための証明書の交付</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20】</a:t>
            </a:r>
          </a:p>
          <a:p>
            <a:pPr marL="263525" indent="-263525"/>
            <a:r>
              <a:rPr lang="ja-JP" altLang="en-US" sz="2000" dirty="0"/>
              <a:t>　　事業者は、法定代理受領サービスに該当しないサービスに係る利用料の支払を受けた場合は、提供したサービスの内容、費用の額その他必要と認められる事項を記載したサービス提供証明書を利用者に対して交付しなければならない</a:t>
            </a:r>
            <a:r>
              <a:rPr lang="ja-JP" altLang="en-US" sz="2000" dirty="0" smtClean="0"/>
              <a:t>。</a:t>
            </a:r>
            <a:endParaRPr lang="en-US" altLang="ja-JP" sz="2000" dirty="0" smtClean="0"/>
          </a:p>
        </p:txBody>
      </p:sp>
    </p:spTree>
    <p:extLst>
      <p:ext uri="{BB962C8B-B14F-4D97-AF65-F5344CB8AC3E}">
        <p14:creationId xmlns:p14="http://schemas.microsoft.com/office/powerpoint/2010/main" val="2235462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14787"/>
            <a:ext cx="2743200" cy="365125"/>
          </a:xfrm>
        </p:spPr>
        <p:txBody>
          <a:bodyPr/>
          <a:lstStyle/>
          <a:p>
            <a:fld id="{41D9830F-53EB-46B6-9EC0-C4C68F82A889}" type="slidenum">
              <a:rPr kumimoji="1" lang="ja-JP" altLang="en-US" smtClean="0"/>
              <a:t>44</a:t>
            </a:fld>
            <a:endParaRPr kumimoji="1" lang="ja-JP" altLang="en-US" dirty="0"/>
          </a:p>
        </p:txBody>
      </p:sp>
      <p:sp>
        <p:nvSpPr>
          <p:cNvPr id="5" name="正方形/長方形 4"/>
          <p:cNvSpPr/>
          <p:nvPr/>
        </p:nvSpPr>
        <p:spPr>
          <a:xfrm>
            <a:off x="0" y="0"/>
            <a:ext cx="12192000" cy="6863417"/>
          </a:xfrm>
          <a:prstGeom prst="rect">
            <a:avLst/>
          </a:prstGeom>
        </p:spPr>
        <p:txBody>
          <a:bodyPr wrap="square">
            <a:spAutoFit/>
          </a:bodyPr>
          <a:lstStyle/>
          <a:p>
            <a:r>
              <a:rPr lang="ja-JP" altLang="en-US" sz="2000" b="1" dirty="0" smtClean="0"/>
              <a:t>（１２）指定地域密着型通所介護</a:t>
            </a:r>
            <a:r>
              <a:rPr lang="ja-JP" altLang="en-US" sz="2000" b="1" dirty="0"/>
              <a:t>の具体的取扱</a:t>
            </a:r>
            <a:r>
              <a:rPr lang="ja-JP" altLang="en-US" sz="2000" b="1" dirty="0" smtClean="0"/>
              <a:t>方針</a:t>
            </a:r>
            <a:r>
              <a:rPr lang="en-US" altLang="ja-JP" sz="2000" b="1" dirty="0" smtClean="0"/>
              <a:t>【</a:t>
            </a:r>
            <a:r>
              <a:rPr lang="ja-JP" altLang="en-US" sz="2000" b="1" dirty="0"/>
              <a:t>第</a:t>
            </a:r>
            <a:r>
              <a:rPr lang="en-US" altLang="ja-JP" sz="2000" b="1" dirty="0"/>
              <a:t>26</a:t>
            </a:r>
            <a:r>
              <a:rPr lang="ja-JP" altLang="en-US" sz="2000" b="1" dirty="0"/>
              <a:t>条</a:t>
            </a:r>
            <a:r>
              <a:rPr lang="en-US" altLang="ja-JP" sz="2000" b="1" dirty="0"/>
              <a:t>】</a:t>
            </a:r>
          </a:p>
          <a:p>
            <a:pPr marL="442913" indent="-180975"/>
            <a:r>
              <a:rPr lang="ja-JP" altLang="en-US" sz="2000" dirty="0" smtClean="0"/>
              <a:t>① 指定</a:t>
            </a:r>
            <a:r>
              <a:rPr lang="ja-JP" altLang="en-US" sz="2000" dirty="0"/>
              <a:t>地域密着型通所介護は、利用者が住み慣れた地域で生活を継続することができるよう、地域住民との交流や地域活動への参加を図りつつ、利用者の心身の状況を</a:t>
            </a:r>
            <a:r>
              <a:rPr lang="ja-JP" altLang="en-US" sz="2000" dirty="0" smtClean="0"/>
              <a:t>踏まえ妥当</a:t>
            </a:r>
            <a:r>
              <a:rPr lang="ja-JP" altLang="en-US" sz="2000" dirty="0"/>
              <a:t>適切に</a:t>
            </a:r>
            <a:r>
              <a:rPr lang="ja-JP" altLang="en-US" sz="2000" dirty="0" smtClean="0"/>
              <a:t>行うものとする。</a:t>
            </a:r>
            <a:endParaRPr lang="ja-JP" altLang="en-US" sz="2000" dirty="0"/>
          </a:p>
          <a:p>
            <a:pPr marL="442913" indent="-180975"/>
            <a:r>
              <a:rPr lang="ja-JP" altLang="en-US" sz="2000" dirty="0" smtClean="0"/>
              <a:t>② 指定</a:t>
            </a:r>
            <a:r>
              <a:rPr lang="ja-JP" altLang="en-US" sz="2000" dirty="0"/>
              <a:t>地域密着型通所介護は、利用者一人一人の人格を尊重し、利用者がそれぞれの役割を持って日常生活を送ることができるよう配慮して</a:t>
            </a:r>
            <a:r>
              <a:rPr lang="ja-JP" altLang="en-US" sz="2000" dirty="0" smtClean="0"/>
              <a:t>行うものとする。</a:t>
            </a:r>
            <a:endParaRPr lang="ja-JP" altLang="en-US" sz="2000" dirty="0"/>
          </a:p>
          <a:p>
            <a:pPr marL="442913" indent="-180975"/>
            <a:r>
              <a:rPr lang="ja-JP" altLang="en-US" sz="2000" dirty="0" smtClean="0"/>
              <a:t>③ サービス</a:t>
            </a:r>
            <a:r>
              <a:rPr lang="ja-JP" altLang="en-US" sz="2000" dirty="0"/>
              <a:t>の提供に当たっては、地域密着型通所介護計画に基づき、漠然かつ画一的にならないように、利用者の機能訓練及びその者が日常生活を営むことができるよう必要な援助を行うものとする。</a:t>
            </a:r>
          </a:p>
          <a:p>
            <a:pPr marL="442913" indent="-180975"/>
            <a:r>
              <a:rPr lang="ja-JP" altLang="en-US" sz="2000" dirty="0" smtClean="0"/>
              <a:t>④ 従</a:t>
            </a:r>
            <a:r>
              <a:rPr lang="ja-JP" altLang="en-US" sz="2000" dirty="0"/>
              <a:t>業者は、サービスの提供に当たっては、懇切丁寧に行うことを旨とし、利用者又はその家族に対し、サービスの提供方法等について理解しやすいように説明を行うものとする。</a:t>
            </a:r>
          </a:p>
          <a:p>
            <a:pPr marL="442913" indent="-180975"/>
            <a:r>
              <a:rPr lang="ja-JP" altLang="en-US" sz="2000" dirty="0" smtClean="0"/>
              <a:t>⑤ サービス</a:t>
            </a:r>
            <a:r>
              <a:rPr lang="ja-JP" altLang="en-US" sz="2000" dirty="0"/>
              <a:t>の提供に当たっては、当該利用者又は他の利用者等の生命又は身体を保護するため緊急やむを得ない場合を除き、身体的拘束等を行ってはならない。</a:t>
            </a:r>
          </a:p>
          <a:p>
            <a:pPr marL="442913" indent="-180975"/>
            <a:r>
              <a:rPr lang="ja-JP" altLang="en-US" sz="2000" dirty="0" smtClean="0"/>
              <a:t>⑥ 前号</a:t>
            </a:r>
            <a:r>
              <a:rPr lang="ja-JP" altLang="en-US" sz="2000" dirty="0"/>
              <a:t>の身体的拘束等を行う場合には、その態様及び時間、その際の利用者の心身の状況並びに緊急やむを得ない理由を記録しなければならない。</a:t>
            </a:r>
          </a:p>
          <a:p>
            <a:pPr marL="442913" indent="-180975"/>
            <a:r>
              <a:rPr lang="ja-JP" altLang="en-US" sz="2000" dirty="0" smtClean="0"/>
              <a:t>⑦ サービス</a:t>
            </a:r>
            <a:r>
              <a:rPr lang="ja-JP" altLang="en-US" sz="2000" dirty="0"/>
              <a:t>の提供に当たっては、介護技術の進歩に対応し、適切な介護技術をもってサービスの提供を</a:t>
            </a:r>
            <a:r>
              <a:rPr lang="ja-JP" altLang="en-US" sz="2000" dirty="0" smtClean="0"/>
              <a:t>行う</a:t>
            </a:r>
            <a:r>
              <a:rPr lang="ja-JP" altLang="en-US" sz="2000" dirty="0"/>
              <a:t>ものとする。</a:t>
            </a:r>
          </a:p>
          <a:p>
            <a:pPr marL="442913" indent="-180975"/>
            <a:r>
              <a:rPr lang="ja-JP" altLang="en-US" sz="2000" dirty="0" smtClean="0"/>
              <a:t>⑧ 事</a:t>
            </a:r>
            <a:r>
              <a:rPr lang="ja-JP" altLang="en-US" sz="2000" dirty="0"/>
              <a:t>業者は、常に利用者の心身の状況を的確に把握しつつ、相談援助等の生活指導、機能訓練その他必要</a:t>
            </a:r>
            <a:r>
              <a:rPr lang="ja-JP" altLang="en-US" sz="2000" dirty="0" smtClean="0"/>
              <a:t>なサービス</a:t>
            </a:r>
            <a:r>
              <a:rPr lang="ja-JP" altLang="en-US" sz="2000" dirty="0"/>
              <a:t>を利用者の希望に添って適切に提供する。特に認知症である要介護者に対しては、必要に応じ、その特性に対応したサービスの提供ができる体制を整えるものとする</a:t>
            </a:r>
            <a:r>
              <a:rPr lang="ja-JP" altLang="en-US" sz="2000" dirty="0" smtClean="0"/>
              <a:t>。</a:t>
            </a:r>
            <a:endParaRPr lang="en-US" altLang="ja-JP" sz="2000" dirty="0" smtClean="0"/>
          </a:p>
          <a:p>
            <a:pPr marL="442913" indent="-180975"/>
            <a:endParaRPr lang="en-US" altLang="ja-JP" sz="2000" dirty="0"/>
          </a:p>
          <a:p>
            <a:r>
              <a:rPr lang="ja-JP" altLang="en-US" sz="2000" b="1" dirty="0"/>
              <a:t>（１３）地域密着型通所介護計画の作成</a:t>
            </a:r>
            <a:r>
              <a:rPr lang="en-US" altLang="ja-JP" sz="2000" b="1" dirty="0"/>
              <a:t>【</a:t>
            </a:r>
            <a:r>
              <a:rPr lang="ja-JP" altLang="en-US" sz="2000" b="1" dirty="0"/>
              <a:t>第</a:t>
            </a:r>
            <a:r>
              <a:rPr lang="en-US" altLang="ja-JP" sz="2000" b="1" dirty="0"/>
              <a:t>27</a:t>
            </a:r>
            <a:r>
              <a:rPr lang="ja-JP" altLang="en-US" sz="2000" b="1" dirty="0"/>
              <a:t>条</a:t>
            </a:r>
            <a:r>
              <a:rPr lang="en-US" altLang="ja-JP" sz="2000" b="1" dirty="0"/>
              <a:t>】</a:t>
            </a:r>
          </a:p>
          <a:p>
            <a:pPr marL="539750" indent="-276225"/>
            <a:r>
              <a:rPr lang="ja-JP" altLang="en-US" sz="2000" dirty="0" smtClean="0"/>
              <a:t>① 管理者</a:t>
            </a:r>
            <a:r>
              <a:rPr lang="ja-JP" altLang="en-US" sz="2000" dirty="0"/>
              <a:t>は、利用者の心身の状況、希望及びその置かれている環境を踏まえて、機能訓練の目標、当該目標を達成するための具体的なサービスの内容等を記載した地域密着型通所介護計画を、</a:t>
            </a:r>
            <a:r>
              <a:rPr lang="ja-JP" altLang="en-US" sz="2000" dirty="0" smtClean="0"/>
              <a:t>サービス</a:t>
            </a:r>
            <a:endParaRPr lang="en-US" altLang="ja-JP" b="1" dirty="0"/>
          </a:p>
        </p:txBody>
      </p:sp>
    </p:spTree>
    <p:extLst>
      <p:ext uri="{BB962C8B-B14F-4D97-AF65-F5344CB8AC3E}">
        <p14:creationId xmlns:p14="http://schemas.microsoft.com/office/powerpoint/2010/main" val="973851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45</a:t>
            </a:fld>
            <a:endParaRPr kumimoji="1" lang="ja-JP" altLang="en-US"/>
          </a:p>
        </p:txBody>
      </p:sp>
      <p:sp>
        <p:nvSpPr>
          <p:cNvPr id="3" name="正方形/長方形 2"/>
          <p:cNvSpPr/>
          <p:nvPr/>
        </p:nvSpPr>
        <p:spPr>
          <a:xfrm>
            <a:off x="0" y="0"/>
            <a:ext cx="12192000" cy="6863417"/>
          </a:xfrm>
          <a:prstGeom prst="rect">
            <a:avLst/>
          </a:prstGeom>
        </p:spPr>
        <p:txBody>
          <a:bodyPr wrap="square">
            <a:spAutoFit/>
          </a:bodyPr>
          <a:lstStyle/>
          <a:p>
            <a:pPr marL="442913"/>
            <a:r>
              <a:rPr lang="ja-JP" altLang="en-US" sz="2000" dirty="0"/>
              <a:t>の提供に関わる従業者が共同して個々の利用者ごとに作成しなければならない。作成した際には当該</a:t>
            </a:r>
            <a:endParaRPr lang="en-US" altLang="ja-JP" sz="2000" b="1" dirty="0"/>
          </a:p>
          <a:p>
            <a:pPr marL="442913"/>
            <a:r>
              <a:rPr lang="ja-JP" altLang="en-US" sz="2000" dirty="0" smtClean="0"/>
              <a:t>計画を利用者に交付しなければならない。</a:t>
            </a:r>
            <a:endParaRPr lang="en-US" altLang="ja-JP" sz="2000" dirty="0" smtClean="0"/>
          </a:p>
          <a:p>
            <a:pPr marL="442913" indent="-179388"/>
            <a:r>
              <a:rPr lang="ja-JP" altLang="en-US" sz="2000" dirty="0" smtClean="0"/>
              <a:t>② 地域密着型通所介護計画は、居宅サービス計画の内容に沿って作成しなければならない。</a:t>
            </a:r>
            <a:endParaRPr lang="en-US" altLang="ja-JP" sz="2000" dirty="0" smtClean="0"/>
          </a:p>
          <a:p>
            <a:pPr marL="539750" indent="-96838"/>
            <a:r>
              <a:rPr lang="en-US" altLang="ja-JP" sz="2000" dirty="0" smtClean="0"/>
              <a:t>※ </a:t>
            </a:r>
            <a:r>
              <a:rPr lang="ja-JP" altLang="en-US" sz="2000" dirty="0" smtClean="0"/>
              <a:t>地域密着型通所介護計画を作成した後に居宅サービス計画が作成された場合は、当該地域密着型通所介護計画が居宅サービス計画に沿ったものであるか確認し、必要に応じて変更すること。</a:t>
            </a:r>
          </a:p>
          <a:p>
            <a:pPr marL="539750" indent="-276225"/>
            <a:r>
              <a:rPr lang="ja-JP" altLang="en-US" sz="2000" dirty="0" smtClean="0"/>
              <a:t>③ 管理者は地域密着型通所介護計画の作成に当たっては、その内容等を説明し、利用者の同意を得た上で交付しなければならない。</a:t>
            </a:r>
            <a:endParaRPr lang="en-US" altLang="ja-JP" sz="2000" dirty="0" smtClean="0"/>
          </a:p>
          <a:p>
            <a:pPr marL="539750" indent="-96838"/>
            <a:r>
              <a:rPr lang="en-US" altLang="ja-JP" sz="2000" dirty="0" smtClean="0"/>
              <a:t>※ </a:t>
            </a:r>
            <a:r>
              <a:rPr lang="ja-JP" altLang="en-US" sz="2000" dirty="0" smtClean="0"/>
              <a:t>交付した地域密着型通所介護計画は</a:t>
            </a:r>
            <a:r>
              <a:rPr lang="en-US" altLang="ja-JP" sz="2000" dirty="0" smtClean="0"/>
              <a:t>5</a:t>
            </a:r>
            <a:r>
              <a:rPr lang="ja-JP" altLang="en-US" sz="2000" dirty="0" smtClean="0"/>
              <a:t>年間保存すること。</a:t>
            </a:r>
          </a:p>
          <a:p>
            <a:pPr marL="539750" indent="-276225"/>
            <a:r>
              <a:rPr lang="ja-JP" altLang="en-US" sz="2000" dirty="0" smtClean="0"/>
              <a:t>④ 従業者は、それぞれの利用者について、地域密着型通所介護計画に従ったサービスの実施状況及び目標の達成状況の記録を行うこと。</a:t>
            </a:r>
          </a:p>
          <a:p>
            <a:pPr marL="442913" indent="-179388"/>
            <a:r>
              <a:rPr lang="ja-JP" altLang="en-US" sz="2000" dirty="0" smtClean="0"/>
              <a:t>⑤ 居宅サービス計画に基づきサービスを提供している事業者は、当該居宅サービス計画を作成している居宅介護支援事業者から地域密着型通所介護計画の提供の求めがあった際には、当該計画を提供することに協力するよう努めること。</a:t>
            </a:r>
            <a:endParaRPr lang="en-US" altLang="ja-JP" sz="2000" dirty="0" smtClean="0"/>
          </a:p>
          <a:p>
            <a:pPr marL="539750" indent="-276225"/>
            <a:endParaRPr lang="en-US" altLang="ja-JP" sz="1000" dirty="0" smtClean="0"/>
          </a:p>
          <a:p>
            <a:r>
              <a:rPr lang="ja-JP" altLang="en-US" sz="2000" b="1" dirty="0" smtClean="0"/>
              <a:t>（１４）緊急時等の対応 </a:t>
            </a:r>
            <a:r>
              <a:rPr lang="en-US" altLang="ja-JP" sz="2000" b="1" dirty="0" smtClean="0"/>
              <a:t>【</a:t>
            </a:r>
            <a:r>
              <a:rPr lang="ja-JP" altLang="en-US" sz="2000" b="1" dirty="0" smtClean="0"/>
              <a:t>第</a:t>
            </a:r>
            <a:r>
              <a:rPr lang="en-US" altLang="ja-JP" sz="2000" b="1" dirty="0" smtClean="0"/>
              <a:t>12</a:t>
            </a:r>
            <a:r>
              <a:rPr lang="ja-JP" altLang="en-US" sz="2000" b="1" dirty="0" smtClean="0"/>
              <a:t>条</a:t>
            </a:r>
            <a:r>
              <a:rPr lang="en-US" altLang="ja-JP" sz="2000" b="1" dirty="0" smtClean="0"/>
              <a:t>】</a:t>
            </a:r>
          </a:p>
          <a:p>
            <a:pPr marL="442913" indent="180975"/>
            <a:r>
              <a:rPr lang="ja-JP" altLang="en-US" sz="2000" dirty="0" smtClean="0"/>
              <a:t>従業者は、現にサービスの提供を行っているときに利用者の病状に急変が生じた場合その他 必要な場合は、運営規程に定められた緊急時の対応方法に基づき速やかに主治医への連絡を行う等の必要な措置を講じなければならない。</a:t>
            </a:r>
            <a:endParaRPr lang="en-US" altLang="ja-JP" sz="2000" dirty="0" smtClean="0"/>
          </a:p>
          <a:p>
            <a:pPr marL="442913" indent="180975"/>
            <a:endParaRPr lang="en-US" altLang="ja-JP" sz="1000" b="1" dirty="0" smtClean="0"/>
          </a:p>
          <a:p>
            <a:r>
              <a:rPr lang="ja-JP" altLang="en-US" sz="2000" b="1" dirty="0" smtClean="0"/>
              <a:t>（１５）運営規程 </a:t>
            </a:r>
            <a:r>
              <a:rPr lang="en-US" altLang="ja-JP" sz="2000" b="1" dirty="0" smtClean="0"/>
              <a:t>【</a:t>
            </a:r>
            <a:r>
              <a:rPr lang="ja-JP" altLang="en-US" sz="2000" b="1" dirty="0" smtClean="0"/>
              <a:t>第</a:t>
            </a:r>
            <a:r>
              <a:rPr lang="en-US" altLang="ja-JP" sz="2000" b="1" dirty="0" smtClean="0"/>
              <a:t>29</a:t>
            </a:r>
            <a:r>
              <a:rPr lang="ja-JP" altLang="en-US" sz="2000" b="1" dirty="0" smtClean="0"/>
              <a:t>条</a:t>
            </a:r>
            <a:r>
              <a:rPr lang="en-US" altLang="ja-JP" sz="2000" b="1" dirty="0" smtClean="0"/>
              <a:t>】</a:t>
            </a:r>
          </a:p>
          <a:p>
            <a:pPr marL="442913" indent="180975"/>
            <a:r>
              <a:rPr lang="ja-JP" altLang="en-US" sz="2000" dirty="0" smtClean="0"/>
              <a:t>事業者は、事業所ごとに、次に掲げる事業の運営についての重要事項に関する規程 （運営規程）を定めておかなければならない。</a:t>
            </a:r>
          </a:p>
          <a:p>
            <a:pPr marL="263525"/>
            <a:r>
              <a:rPr lang="en-US" altLang="ja-JP" sz="2000" dirty="0" smtClean="0"/>
              <a:t>ⅰ</a:t>
            </a:r>
            <a:r>
              <a:rPr lang="ja-JP" altLang="en-US" sz="2000" dirty="0" smtClean="0"/>
              <a:t>）事業の目的及び運営の方針　</a:t>
            </a:r>
            <a:endParaRPr lang="en-US" altLang="ja-JP" sz="2000" b="1" dirty="0"/>
          </a:p>
        </p:txBody>
      </p:sp>
    </p:spTree>
    <p:extLst>
      <p:ext uri="{BB962C8B-B14F-4D97-AF65-F5344CB8AC3E}">
        <p14:creationId xmlns:p14="http://schemas.microsoft.com/office/powerpoint/2010/main" val="2421042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14786"/>
            <a:ext cx="2743200" cy="365125"/>
          </a:xfrm>
        </p:spPr>
        <p:txBody>
          <a:bodyPr/>
          <a:lstStyle/>
          <a:p>
            <a:fld id="{41D9830F-53EB-46B6-9EC0-C4C68F82A889}" type="slidenum">
              <a:rPr kumimoji="1" lang="ja-JP" altLang="en-US" smtClean="0"/>
              <a:t>46</a:t>
            </a:fld>
            <a:endParaRPr kumimoji="1" lang="ja-JP" altLang="en-US" dirty="0"/>
          </a:p>
        </p:txBody>
      </p:sp>
      <p:sp>
        <p:nvSpPr>
          <p:cNvPr id="5" name="正方形/長方形 4"/>
          <p:cNvSpPr/>
          <p:nvPr/>
        </p:nvSpPr>
        <p:spPr>
          <a:xfrm>
            <a:off x="360217" y="96982"/>
            <a:ext cx="11443855" cy="338554"/>
          </a:xfrm>
          <a:prstGeom prst="rect">
            <a:avLst/>
          </a:prstGeom>
        </p:spPr>
        <p:txBody>
          <a:bodyPr wrap="square">
            <a:spAutoFit/>
          </a:bodyPr>
          <a:lstStyle/>
          <a:p>
            <a:r>
              <a:rPr lang="ja-JP" altLang="en-US" sz="1600" dirty="0" smtClean="0"/>
              <a:t>　</a:t>
            </a:r>
            <a:endParaRPr lang="ja-JP" altLang="en-US" sz="1600" dirty="0"/>
          </a:p>
        </p:txBody>
      </p:sp>
      <p:sp>
        <p:nvSpPr>
          <p:cNvPr id="3" name="正方形/長方形 2"/>
          <p:cNvSpPr/>
          <p:nvPr/>
        </p:nvSpPr>
        <p:spPr>
          <a:xfrm>
            <a:off x="-13856" y="0"/>
            <a:ext cx="12192000" cy="5970865"/>
          </a:xfrm>
          <a:prstGeom prst="rect">
            <a:avLst/>
          </a:prstGeom>
        </p:spPr>
        <p:txBody>
          <a:bodyPr wrap="square">
            <a:spAutoFit/>
          </a:bodyPr>
          <a:lstStyle/>
          <a:p>
            <a:pPr marL="360363">
              <a:tabLst>
                <a:tab pos="360363" algn="l"/>
              </a:tabLst>
            </a:pPr>
            <a:r>
              <a:rPr lang="en-US" altLang="ja-JP" sz="2000" dirty="0" smtClean="0"/>
              <a:t>ⅱ</a:t>
            </a:r>
            <a:r>
              <a:rPr lang="ja-JP" altLang="en-US" sz="2000" dirty="0" smtClean="0"/>
              <a:t>）従</a:t>
            </a:r>
            <a:r>
              <a:rPr lang="ja-JP" altLang="en-US" sz="2000" dirty="0"/>
              <a:t>業者の職種、員数及び職務の</a:t>
            </a:r>
            <a:r>
              <a:rPr lang="ja-JP" altLang="en-US" sz="2000" dirty="0" smtClean="0"/>
              <a:t>内容</a:t>
            </a:r>
            <a:endParaRPr lang="en-US" altLang="ja-JP" sz="2000" dirty="0" smtClean="0"/>
          </a:p>
          <a:p>
            <a:pPr marL="263525"/>
            <a:endParaRPr lang="en-US" altLang="ja-JP" sz="2000" dirty="0"/>
          </a:p>
          <a:p>
            <a:pPr marL="263525"/>
            <a:endParaRPr lang="en-US" altLang="ja-JP" sz="2000" dirty="0" smtClean="0"/>
          </a:p>
          <a:p>
            <a:pPr marL="263525"/>
            <a:endParaRPr lang="ja-JP" altLang="en-US" sz="1600" dirty="0"/>
          </a:p>
          <a:p>
            <a:pPr marL="179388"/>
            <a:r>
              <a:rPr lang="ja-JP" altLang="en-US" sz="1400" dirty="0"/>
              <a:t>　</a:t>
            </a:r>
            <a:endParaRPr lang="en-US" altLang="ja-JP" sz="1400" dirty="0" smtClean="0"/>
          </a:p>
          <a:p>
            <a:pPr marL="179388"/>
            <a:r>
              <a:rPr lang="en-US" altLang="ja-JP" sz="2000" dirty="0" smtClean="0"/>
              <a:t>ⅲ</a:t>
            </a:r>
            <a:r>
              <a:rPr lang="ja-JP" altLang="en-US" sz="2000" dirty="0" smtClean="0"/>
              <a:t>）営業</a:t>
            </a:r>
            <a:r>
              <a:rPr lang="ja-JP" altLang="en-US" sz="2000" dirty="0"/>
              <a:t>日及び営業</a:t>
            </a:r>
            <a:r>
              <a:rPr lang="ja-JP" altLang="en-US" sz="2000" dirty="0" smtClean="0"/>
              <a:t>時間</a:t>
            </a:r>
            <a:endParaRPr lang="en-US" altLang="ja-JP" sz="2000" dirty="0" smtClean="0"/>
          </a:p>
          <a:p>
            <a:endParaRPr lang="en-US" altLang="ja-JP" sz="2000" dirty="0" smtClean="0"/>
          </a:p>
          <a:p>
            <a:pPr marL="714375" indent="-212725"/>
            <a:r>
              <a:rPr lang="ja-JP" altLang="en-US" sz="1000" dirty="0" smtClean="0"/>
              <a:t>　　　　　　　　　　　　　</a:t>
            </a:r>
            <a:r>
              <a:rPr lang="ja-JP" altLang="en-US" sz="1000" dirty="0"/>
              <a:t>　　</a:t>
            </a:r>
            <a:endParaRPr lang="en-US" altLang="ja-JP" sz="1000" dirty="0" smtClean="0"/>
          </a:p>
          <a:p>
            <a:pPr marL="263525"/>
            <a:endParaRPr lang="en-US" altLang="ja-JP" sz="800" dirty="0" smtClean="0"/>
          </a:p>
          <a:p>
            <a:pPr marL="442913"/>
            <a:endParaRPr lang="en-US" altLang="ja-JP" sz="800" dirty="0" smtClean="0"/>
          </a:p>
          <a:p>
            <a:pPr marL="442913"/>
            <a:r>
              <a:rPr lang="en-US" altLang="ja-JP" sz="2000" dirty="0" smtClean="0"/>
              <a:t>ⅳ</a:t>
            </a:r>
            <a:r>
              <a:rPr lang="ja-JP" altLang="en-US" sz="2000" dirty="0" smtClean="0"/>
              <a:t>）利用</a:t>
            </a:r>
            <a:r>
              <a:rPr lang="ja-JP" altLang="en-US" sz="2000" dirty="0"/>
              <a:t>定員</a:t>
            </a:r>
          </a:p>
          <a:p>
            <a:pPr marL="442913"/>
            <a:r>
              <a:rPr lang="en-US" altLang="ja-JP" sz="2000" dirty="0" smtClean="0"/>
              <a:t>ⅴ</a:t>
            </a:r>
            <a:r>
              <a:rPr lang="ja-JP" altLang="en-US" sz="2000" dirty="0" smtClean="0"/>
              <a:t>）指定</a:t>
            </a:r>
            <a:r>
              <a:rPr lang="ja-JP" altLang="en-US" sz="2000" dirty="0"/>
              <a:t>地域密着型通所介護の内容及び利用料その他の費用の額</a:t>
            </a:r>
          </a:p>
          <a:p>
            <a:pPr marL="442913"/>
            <a:r>
              <a:rPr lang="en-US" altLang="ja-JP" sz="2000" dirty="0" smtClean="0"/>
              <a:t>ⅵ</a:t>
            </a:r>
            <a:r>
              <a:rPr lang="ja-JP" altLang="en-US" sz="2000" dirty="0"/>
              <a:t>）</a:t>
            </a:r>
            <a:r>
              <a:rPr lang="ja-JP" altLang="en-US" sz="2000" dirty="0" smtClean="0"/>
              <a:t>通常</a:t>
            </a:r>
            <a:r>
              <a:rPr lang="ja-JP" altLang="en-US" sz="2000" dirty="0"/>
              <a:t>の事業の実施</a:t>
            </a:r>
            <a:r>
              <a:rPr lang="ja-JP" altLang="en-US" sz="2000" dirty="0" smtClean="0"/>
              <a:t>地域　　　　　　　　　　　　　　</a:t>
            </a:r>
            <a:r>
              <a:rPr lang="ja-JP" altLang="en-US" sz="2000" dirty="0"/>
              <a:t>　　</a:t>
            </a:r>
            <a:endParaRPr lang="en-US" altLang="ja-JP" sz="2000" dirty="0" smtClean="0"/>
          </a:p>
          <a:p>
            <a:pPr marL="442913"/>
            <a:r>
              <a:rPr lang="en-US" altLang="ja-JP" sz="2000" dirty="0" smtClean="0"/>
              <a:t>ⅶ</a:t>
            </a:r>
            <a:r>
              <a:rPr lang="ja-JP" altLang="en-US" sz="2000" dirty="0" smtClean="0"/>
              <a:t>）サービス</a:t>
            </a:r>
            <a:r>
              <a:rPr lang="ja-JP" altLang="en-US" sz="2000" dirty="0"/>
              <a:t>利用に当たっての留意事項</a:t>
            </a:r>
          </a:p>
          <a:p>
            <a:pPr marL="442913"/>
            <a:r>
              <a:rPr lang="en-US" altLang="ja-JP" sz="2000" dirty="0" smtClean="0"/>
              <a:t>ⅷ</a:t>
            </a:r>
            <a:r>
              <a:rPr lang="ja-JP" altLang="en-US" sz="2000" dirty="0" smtClean="0"/>
              <a:t>）緊急</a:t>
            </a:r>
            <a:r>
              <a:rPr lang="ja-JP" altLang="en-US" sz="2000" dirty="0"/>
              <a:t>時等における対応</a:t>
            </a:r>
            <a:r>
              <a:rPr lang="ja-JP" altLang="en-US" sz="2000" dirty="0" smtClean="0"/>
              <a:t>方法　　　　　　　　　　　　</a:t>
            </a:r>
            <a:r>
              <a:rPr lang="ja-JP" altLang="en-US" sz="2000" dirty="0"/>
              <a:t>　　</a:t>
            </a:r>
            <a:endParaRPr lang="en-US" altLang="ja-JP" sz="2000" dirty="0" smtClean="0"/>
          </a:p>
          <a:p>
            <a:pPr marL="442913"/>
            <a:r>
              <a:rPr lang="en-US" altLang="ja-JP" sz="2000" dirty="0" smtClean="0"/>
              <a:t>ⅸ</a:t>
            </a:r>
            <a:r>
              <a:rPr lang="ja-JP" altLang="en-US" sz="2000" dirty="0" smtClean="0"/>
              <a:t>）非常</a:t>
            </a:r>
            <a:r>
              <a:rPr lang="ja-JP" altLang="en-US" sz="2000" dirty="0"/>
              <a:t>災害対策</a:t>
            </a:r>
          </a:p>
          <a:p>
            <a:pPr marL="442913"/>
            <a:r>
              <a:rPr lang="en-US" altLang="ja-JP" sz="2000" dirty="0" smtClean="0"/>
              <a:t>ⅹ</a:t>
            </a:r>
            <a:r>
              <a:rPr lang="ja-JP" altLang="en-US" sz="2000" dirty="0" smtClean="0"/>
              <a:t>）虐待</a:t>
            </a:r>
            <a:r>
              <a:rPr lang="ja-JP" altLang="en-US" sz="2000" dirty="0"/>
              <a:t>の防止のための措置に関する</a:t>
            </a:r>
            <a:r>
              <a:rPr lang="ja-JP" altLang="en-US" sz="2000" dirty="0" smtClean="0"/>
              <a:t>事項</a:t>
            </a:r>
            <a:r>
              <a:rPr lang="ja-JP" altLang="en-US" sz="2000" dirty="0"/>
              <a:t>　</a:t>
            </a:r>
            <a:endParaRPr lang="en-US" altLang="ja-JP" sz="2000" dirty="0" smtClean="0"/>
          </a:p>
          <a:p>
            <a:pPr marL="442913"/>
            <a:endParaRPr lang="en-US" altLang="ja-JP" sz="2000" dirty="0"/>
          </a:p>
          <a:p>
            <a:pPr marL="442913"/>
            <a:r>
              <a:rPr lang="ja-JP" altLang="en-US" sz="2000" dirty="0"/>
              <a:t>　</a:t>
            </a:r>
            <a:endParaRPr lang="en-US" altLang="ja-JP" sz="2000" dirty="0" smtClean="0"/>
          </a:p>
          <a:p>
            <a:pPr marL="442913"/>
            <a:endParaRPr lang="en-US" altLang="ja-JP" sz="800" dirty="0" smtClean="0"/>
          </a:p>
          <a:p>
            <a:pPr marL="442913"/>
            <a:r>
              <a:rPr lang="en-US" altLang="ja-JP" sz="2000" dirty="0" smtClean="0"/>
              <a:t>ⅺ</a:t>
            </a:r>
            <a:r>
              <a:rPr lang="ja-JP" altLang="en-US" sz="2000" dirty="0" smtClean="0"/>
              <a:t>）その他</a:t>
            </a:r>
            <a:r>
              <a:rPr lang="ja-JP" altLang="en-US" sz="2000" dirty="0"/>
              <a:t>運営に関する重要</a:t>
            </a:r>
            <a:r>
              <a:rPr lang="ja-JP" altLang="en-US" sz="2000" dirty="0" smtClean="0"/>
              <a:t>事項</a:t>
            </a:r>
            <a:endParaRPr lang="en-US" altLang="ja-JP" sz="2000" dirty="0" smtClean="0"/>
          </a:p>
          <a:p>
            <a:pPr marL="263525"/>
            <a:endParaRPr lang="en-US" altLang="ja-JP" dirty="0"/>
          </a:p>
        </p:txBody>
      </p:sp>
      <p:sp>
        <p:nvSpPr>
          <p:cNvPr id="4" name="正方形/長方形 3"/>
          <p:cNvSpPr/>
          <p:nvPr/>
        </p:nvSpPr>
        <p:spPr>
          <a:xfrm>
            <a:off x="671946" y="373730"/>
            <a:ext cx="11305308" cy="959681"/>
          </a:xfrm>
          <a:prstGeom prst="rect">
            <a:avLst/>
          </a:prstGeom>
          <a:ln w="6350">
            <a:solidFill>
              <a:schemeClr val="tx1"/>
            </a:solidFill>
            <a:prstDash val="sysDot"/>
          </a:ln>
        </p:spPr>
        <p:txBody>
          <a:bodyPr wrap="square" tIns="36000" bIns="0" anchor="ctr" anchorCtr="0">
            <a:spAutoFit/>
          </a:bodyPr>
          <a:lstStyle/>
          <a:p>
            <a:pPr marL="85725" indent="-85725"/>
            <a:r>
              <a:rPr lang="en-US" altLang="ja-JP" sz="2000" dirty="0">
                <a:solidFill>
                  <a:prstClr val="black"/>
                </a:solidFill>
              </a:rPr>
              <a:t>※ </a:t>
            </a:r>
            <a:r>
              <a:rPr lang="ja-JP" altLang="en-US" sz="2000" dirty="0">
                <a:solidFill>
                  <a:prstClr val="black"/>
                </a:solidFill>
              </a:rPr>
              <a:t>従業者の「員数」は日々変わりうるため、業務負担軽減等の観点から、重要事項を記した文書に記載する場合、基準において置くべきとされている員数を満たす範囲において、「○人以上」と記載することも差し支えない。</a:t>
            </a:r>
            <a:endParaRPr lang="ja-JP" altLang="en-US" dirty="0"/>
          </a:p>
        </p:txBody>
      </p:sp>
      <p:sp>
        <p:nvSpPr>
          <p:cNvPr id="6" name="正方形/長方形 5"/>
          <p:cNvSpPr/>
          <p:nvPr/>
        </p:nvSpPr>
        <p:spPr>
          <a:xfrm>
            <a:off x="671946" y="1707141"/>
            <a:ext cx="11305308" cy="651905"/>
          </a:xfrm>
          <a:prstGeom prst="rect">
            <a:avLst/>
          </a:prstGeom>
          <a:ln w="6350">
            <a:solidFill>
              <a:schemeClr val="tx1"/>
            </a:solidFill>
            <a:prstDash val="sysDot"/>
          </a:ln>
        </p:spPr>
        <p:txBody>
          <a:bodyPr wrap="square" tIns="36000" bIns="0" anchor="ctr" anchorCtr="0">
            <a:spAutoFit/>
          </a:bodyPr>
          <a:lstStyle/>
          <a:p>
            <a:r>
              <a:rPr lang="en-US" altLang="ja-JP" sz="2000" dirty="0">
                <a:solidFill>
                  <a:prstClr val="black"/>
                </a:solidFill>
              </a:rPr>
              <a:t>※</a:t>
            </a:r>
            <a:r>
              <a:rPr lang="ja-JP" altLang="en-US" sz="2000" dirty="0">
                <a:solidFill>
                  <a:prstClr val="black"/>
                </a:solidFill>
              </a:rPr>
              <a:t> ８時間以上９時間未満の指定地域密着型通所介護の前後に連続して延長サービスを行う事業所にあっては、サービス提供時間とは別に当該延長サービスを行う時間を運営規程に明記すること。</a:t>
            </a:r>
            <a:endParaRPr lang="ja-JP" altLang="en-US" dirty="0"/>
          </a:p>
        </p:txBody>
      </p:sp>
      <p:sp>
        <p:nvSpPr>
          <p:cNvPr id="7" name="正方形/長方形 6"/>
          <p:cNvSpPr/>
          <p:nvPr/>
        </p:nvSpPr>
        <p:spPr>
          <a:xfrm>
            <a:off x="671946" y="4541982"/>
            <a:ext cx="11305308" cy="661720"/>
          </a:xfrm>
          <a:prstGeom prst="rect">
            <a:avLst/>
          </a:prstGeom>
          <a:ln w="6350">
            <a:solidFill>
              <a:schemeClr val="tx1"/>
            </a:solidFill>
            <a:prstDash val="sysDot"/>
          </a:ln>
        </p:spPr>
        <p:txBody>
          <a:bodyPr wrap="square" bIns="0" anchor="ctr" anchorCtr="0">
            <a:spAutoFit/>
          </a:bodyPr>
          <a:lstStyle/>
          <a:p>
            <a:r>
              <a:rPr lang="en-US" altLang="ja-JP" sz="2000" dirty="0" smtClean="0">
                <a:solidFill>
                  <a:prstClr val="black"/>
                </a:solidFill>
              </a:rPr>
              <a:t>※ </a:t>
            </a:r>
            <a:r>
              <a:rPr lang="ja-JP" altLang="en-US" sz="2000" dirty="0" smtClean="0"/>
              <a:t>虐待の防止に係る、組織内の体制（責任者の選定、従業者への研修方法や研修計画等）や虐待又は虐待が疑われる事案が発生した場合の対応方法等を指す内容であること。</a:t>
            </a:r>
            <a:endParaRPr lang="ja-JP" altLang="en-US" dirty="0"/>
          </a:p>
        </p:txBody>
      </p:sp>
    </p:spTree>
    <p:extLst>
      <p:ext uri="{BB962C8B-B14F-4D97-AF65-F5344CB8AC3E}">
        <p14:creationId xmlns:p14="http://schemas.microsoft.com/office/powerpoint/2010/main" val="3824224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496"/>
            <a:ext cx="2743200" cy="365125"/>
          </a:xfrm>
        </p:spPr>
        <p:txBody>
          <a:bodyPr/>
          <a:lstStyle/>
          <a:p>
            <a:fld id="{41D9830F-53EB-46B6-9EC0-C4C68F82A889}" type="slidenum">
              <a:rPr kumimoji="1" lang="ja-JP" altLang="en-US" smtClean="0"/>
              <a:t>47</a:t>
            </a:fld>
            <a:endParaRPr kumimoji="1" lang="ja-JP" altLang="en-US" dirty="0"/>
          </a:p>
        </p:txBody>
      </p:sp>
      <p:sp>
        <p:nvSpPr>
          <p:cNvPr id="4" name="正方形/長方形 3"/>
          <p:cNvSpPr/>
          <p:nvPr/>
        </p:nvSpPr>
        <p:spPr>
          <a:xfrm>
            <a:off x="0" y="0"/>
            <a:ext cx="12192000" cy="6709529"/>
          </a:xfrm>
          <a:prstGeom prst="rect">
            <a:avLst/>
          </a:prstGeom>
        </p:spPr>
        <p:txBody>
          <a:bodyPr wrap="square">
            <a:spAutoFit/>
          </a:bodyPr>
          <a:lstStyle/>
          <a:p>
            <a:r>
              <a:rPr lang="ja-JP" altLang="en-US" sz="2000" b="1" dirty="0"/>
              <a:t>（１６）勤務体制の確保等</a:t>
            </a:r>
            <a:r>
              <a:rPr lang="en-US" altLang="ja-JP" sz="2000" b="1" dirty="0"/>
              <a:t>【</a:t>
            </a:r>
            <a:r>
              <a:rPr lang="ja-JP" altLang="en-US" sz="2000" b="1" dirty="0"/>
              <a:t>第</a:t>
            </a:r>
            <a:r>
              <a:rPr lang="en-US" altLang="ja-JP" sz="2000" b="1" dirty="0"/>
              <a:t>30</a:t>
            </a:r>
            <a:r>
              <a:rPr lang="ja-JP" altLang="en-US" sz="2000" b="1" dirty="0"/>
              <a:t>条</a:t>
            </a:r>
            <a:r>
              <a:rPr lang="en-US" altLang="ja-JP" sz="2000" b="1" dirty="0"/>
              <a:t>】</a:t>
            </a:r>
          </a:p>
          <a:p>
            <a:pPr marL="484188" indent="-220663"/>
            <a:r>
              <a:rPr lang="ja-JP" altLang="en-US" sz="2000" dirty="0"/>
              <a:t>①　事業者は利用者に対し適切なサービスを提供できるよう、 原則として月ごとの勤務表を作成し、従業者の日々の勤務時間、常勤・非常勤の別、専従の生活談員、看護職員、介護職員及び機能訓練</a:t>
            </a:r>
            <a:endParaRPr lang="en-US" altLang="ja-JP" sz="2000" dirty="0"/>
          </a:p>
          <a:p>
            <a:pPr marL="442913"/>
            <a:r>
              <a:rPr lang="ja-JP" altLang="en-US" sz="2000" dirty="0" smtClean="0"/>
              <a:t>指導員</a:t>
            </a:r>
            <a:r>
              <a:rPr lang="ja-JP" altLang="en-US" sz="2000" dirty="0"/>
              <a:t>の配置 、管理者との兼務関係等を明確にし、事業所ごとに従業者の勤務の体制を定めておかなければならない。</a:t>
            </a:r>
            <a:endParaRPr lang="en-US" altLang="ja-JP" sz="2000" dirty="0"/>
          </a:p>
          <a:p>
            <a:pPr marL="442913" indent="-179388"/>
            <a:r>
              <a:rPr lang="ja-JP" altLang="en-US" sz="2000" dirty="0" smtClean="0"/>
              <a:t>② 事</a:t>
            </a:r>
            <a:r>
              <a:rPr lang="ja-JP" altLang="en-US" sz="2000" dirty="0"/>
              <a:t>業者は事業所ごとに当該事業所の従業者によってサービスを提供しなければならない。</a:t>
            </a:r>
            <a:endParaRPr lang="en-US" altLang="ja-JP" sz="2000" dirty="0"/>
          </a:p>
          <a:p>
            <a:pPr marL="263525"/>
            <a:r>
              <a:rPr lang="ja-JP" altLang="en-US" sz="2000" dirty="0"/>
              <a:t>　</a:t>
            </a:r>
            <a:r>
              <a:rPr lang="en-US" altLang="ja-JP" sz="2000" dirty="0"/>
              <a:t>※</a:t>
            </a:r>
            <a:r>
              <a:rPr lang="ja-JP" altLang="en-US" sz="2000" dirty="0"/>
              <a:t> 調理、洗濯等の利用者の処遇に直接影響を及ぼさない業務については、この限りではない。</a:t>
            </a:r>
            <a:endParaRPr lang="en-US" altLang="ja-JP" sz="2000" dirty="0"/>
          </a:p>
          <a:p>
            <a:pPr marL="539750" indent="-276225"/>
            <a:r>
              <a:rPr lang="ja-JP" altLang="en-US" sz="2000" dirty="0" smtClean="0"/>
              <a:t>③ 事業者は、 従業者の資質向上のために、研修の機会を確保しなければならない。</a:t>
            </a:r>
            <a:endParaRPr lang="en-US" altLang="ja-JP" sz="2000" dirty="0" smtClean="0"/>
          </a:p>
          <a:p>
            <a:pPr marL="442913" indent="96838"/>
            <a:r>
              <a:rPr lang="ja-JP" altLang="en-US" sz="2000" dirty="0" smtClean="0"/>
              <a:t>その際、事業者は、全ての従業者に対し、認知症介護に係る基礎的な研修を受講させるために必要な措置を講じなければならない。</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ja-JP" altLang="en-US" sz="2000" dirty="0" smtClean="0"/>
          </a:p>
          <a:p>
            <a:pPr marL="539750" indent="-276225"/>
            <a:endParaRPr lang="en-US" altLang="ja-JP" sz="1000" dirty="0" smtClean="0"/>
          </a:p>
          <a:p>
            <a:pPr marL="539750" indent="-276225"/>
            <a:endParaRPr lang="en-US" altLang="ja-JP" sz="2000" dirty="0" smtClean="0"/>
          </a:p>
          <a:p>
            <a:pPr marL="539750" indent="-276225"/>
            <a:endParaRPr lang="en-US" altLang="ja-JP" sz="2000" dirty="0"/>
          </a:p>
          <a:p>
            <a:pPr marL="539750" indent="-276225"/>
            <a:endParaRPr lang="en-US" altLang="ja-JP" sz="2000" dirty="0" smtClean="0"/>
          </a:p>
          <a:p>
            <a:pPr marL="539750" indent="-276225"/>
            <a:endParaRPr lang="en-US" altLang="ja-JP" sz="2000" dirty="0"/>
          </a:p>
          <a:p>
            <a:pPr marL="539750" indent="-276225"/>
            <a:r>
              <a:rPr lang="ja-JP" altLang="en-US" sz="2000" dirty="0" smtClean="0"/>
              <a:t>④ 事業主には、職場におけるセクシュアルハラスメントやパワーハラスメント（以下「職場におけるハラスメント」という。） の防止のための雇用管理上の措置を講じなければならない。</a:t>
            </a:r>
          </a:p>
        </p:txBody>
      </p:sp>
      <p:sp>
        <p:nvSpPr>
          <p:cNvPr id="3" name="正方形/長方形 2"/>
          <p:cNvSpPr/>
          <p:nvPr/>
        </p:nvSpPr>
        <p:spPr>
          <a:xfrm>
            <a:off x="516083" y="3070757"/>
            <a:ext cx="11551226" cy="1647938"/>
          </a:xfrm>
          <a:prstGeom prst="rect">
            <a:avLst/>
          </a:prstGeom>
          <a:ln w="6350">
            <a:solidFill>
              <a:schemeClr val="tx1"/>
            </a:solidFill>
            <a:prstDash val="sysDot"/>
          </a:ln>
        </p:spPr>
        <p:txBody>
          <a:bodyPr wrap="square" tIns="72000" bIns="36000" anchor="ctr" anchorCtr="0">
            <a:spAutoFit/>
          </a:bodyPr>
          <a:lstStyle/>
          <a:p>
            <a:r>
              <a:rPr lang="en-US" altLang="ja-JP" sz="2000" dirty="0" smtClean="0">
                <a:solidFill>
                  <a:prstClr val="black"/>
                </a:solidFill>
              </a:rPr>
              <a:t>【</a:t>
            </a:r>
            <a:r>
              <a:rPr lang="ja-JP" altLang="en-US" sz="2000" dirty="0" smtClean="0">
                <a:solidFill>
                  <a:prstClr val="black"/>
                </a:solidFill>
              </a:rPr>
              <a:t>認知症</a:t>
            </a:r>
            <a:r>
              <a:rPr lang="ja-JP" altLang="en-US" sz="2000" dirty="0">
                <a:solidFill>
                  <a:prstClr val="black"/>
                </a:solidFill>
              </a:rPr>
              <a:t>介護に係る基礎的な研修</a:t>
            </a:r>
            <a:r>
              <a:rPr lang="ja-JP" altLang="en-US" sz="2000" dirty="0" smtClean="0"/>
              <a:t>義務付け</a:t>
            </a:r>
            <a:r>
              <a:rPr lang="ja-JP" altLang="en-US" sz="2000" dirty="0"/>
              <a:t>の対象と</a:t>
            </a:r>
            <a:r>
              <a:rPr lang="ja-JP" altLang="en-US" sz="2000" dirty="0" smtClean="0"/>
              <a:t>ならない者</a:t>
            </a:r>
            <a:r>
              <a:rPr lang="en-US" altLang="ja-JP" sz="2000" dirty="0" smtClean="0"/>
              <a:t>】</a:t>
            </a:r>
            <a:endParaRPr lang="en-US" altLang="ja-JP" sz="2000" dirty="0"/>
          </a:p>
          <a:p>
            <a:r>
              <a:rPr lang="ja-JP" altLang="en-US" sz="2000" dirty="0"/>
              <a:t>看護師、 准看護師、介護福祉士、介護支援専門員、実務者研修修了者、介護職員初任者研修修了者、生活援助従事者研修修了者に加え、介護職員基礎研修課程又は訪問介護員養成研修課程一級課程・二級課程修了者、社会福祉士、医師、歯科医師、薬剤師、理学療法士、作業療法士、言語聴覚士、精神保健福祉士、管理栄養士、栄養士、あん摩マッサージ師、はり師、きゅう師等。</a:t>
            </a:r>
          </a:p>
        </p:txBody>
      </p:sp>
      <p:sp>
        <p:nvSpPr>
          <p:cNvPr id="8" name="正方形/長方形 7"/>
          <p:cNvSpPr/>
          <p:nvPr/>
        </p:nvSpPr>
        <p:spPr>
          <a:xfrm>
            <a:off x="516083" y="4818198"/>
            <a:ext cx="11551226" cy="1032384"/>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新卒</a:t>
            </a:r>
            <a:r>
              <a:rPr lang="ja-JP" altLang="en-US" sz="2000" dirty="0">
                <a:solidFill>
                  <a:prstClr val="black"/>
                </a:solidFill>
              </a:rPr>
              <a:t>採用、中途採用を問わず、事業所が新たに採用した従業者（医療・福祉関係資格 を有さない者に限る。）に対する当該義務付けの適用については、採用後</a:t>
            </a:r>
            <a:r>
              <a:rPr lang="en-US" altLang="ja-JP" sz="2000" dirty="0">
                <a:solidFill>
                  <a:prstClr val="black"/>
                </a:solidFill>
              </a:rPr>
              <a:t>1</a:t>
            </a:r>
            <a:r>
              <a:rPr lang="ja-JP" altLang="en-US" sz="2000" dirty="0">
                <a:solidFill>
                  <a:prstClr val="black"/>
                </a:solidFill>
              </a:rPr>
              <a:t>年間の猶予期間を設けることとし、採用後</a:t>
            </a:r>
            <a:r>
              <a:rPr lang="en-US" altLang="ja-JP" sz="2000" dirty="0">
                <a:solidFill>
                  <a:prstClr val="black"/>
                </a:solidFill>
              </a:rPr>
              <a:t>1</a:t>
            </a:r>
            <a:r>
              <a:rPr lang="ja-JP" altLang="en-US" sz="2000" dirty="0">
                <a:solidFill>
                  <a:prstClr val="black"/>
                </a:solidFill>
              </a:rPr>
              <a:t>年を経過するまでに認知症介護基礎研修を受講させることとする。</a:t>
            </a:r>
            <a:endParaRPr lang="en-US" altLang="ja-JP" sz="2000" dirty="0">
              <a:solidFill>
                <a:prstClr val="black"/>
              </a:solidFill>
            </a:endParaRPr>
          </a:p>
        </p:txBody>
      </p:sp>
    </p:spTree>
    <p:extLst>
      <p:ext uri="{BB962C8B-B14F-4D97-AF65-F5344CB8AC3E}">
        <p14:creationId xmlns:p14="http://schemas.microsoft.com/office/powerpoint/2010/main" val="3402999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2" y="6342062"/>
            <a:ext cx="2743200" cy="365125"/>
          </a:xfrm>
        </p:spPr>
        <p:txBody>
          <a:bodyPr/>
          <a:lstStyle/>
          <a:p>
            <a:fld id="{41D9830F-53EB-46B6-9EC0-C4C68F82A889}" type="slidenum">
              <a:rPr kumimoji="1" lang="ja-JP" altLang="en-US" smtClean="0"/>
              <a:t>48</a:t>
            </a:fld>
            <a:endParaRPr kumimoji="1" lang="ja-JP" altLang="en-US" dirty="0"/>
          </a:p>
        </p:txBody>
      </p:sp>
      <p:sp>
        <p:nvSpPr>
          <p:cNvPr id="3" name="正方形/長方形 2"/>
          <p:cNvSpPr/>
          <p:nvPr/>
        </p:nvSpPr>
        <p:spPr>
          <a:xfrm>
            <a:off x="322984" y="108480"/>
            <a:ext cx="11744325" cy="3123932"/>
          </a:xfrm>
          <a:prstGeom prst="rect">
            <a:avLst/>
          </a:prstGeom>
          <a:ln w="6350">
            <a:solidFill>
              <a:schemeClr val="tx1"/>
            </a:solidFill>
            <a:prstDash val="sysDot"/>
          </a:ln>
        </p:spPr>
        <p:txBody>
          <a:bodyPr wrap="square" bIns="0" anchor="ctr" anchorCtr="0">
            <a:spAutoFit/>
          </a:bodyPr>
          <a:lstStyle/>
          <a:p>
            <a:pPr marL="185738" indent="-185738">
              <a:tabLst>
                <a:tab pos="185738" algn="l"/>
              </a:tabLst>
            </a:pPr>
            <a:r>
              <a:rPr lang="en-US" altLang="ja-JP" sz="2000" dirty="0"/>
              <a:t>※ </a:t>
            </a:r>
            <a:r>
              <a:rPr lang="ja-JP" altLang="en-US" sz="2000" dirty="0"/>
              <a:t>事業主が講ずべき措置の具体的内容は、各種指針（厚生労働省ホームページ「職場におけるハラスメントの防止のために」に掲載）に規定されているが、特に以下の内容に留意する。</a:t>
            </a:r>
          </a:p>
          <a:p>
            <a:pPr marL="800100">
              <a:tabLst>
                <a:tab pos="628650" algn="l"/>
              </a:tabLst>
            </a:pPr>
            <a:r>
              <a:rPr lang="en-US" altLang="ja-JP" sz="2000" spc="-150" dirty="0">
                <a:hlinkClick r:id="rId2"/>
              </a:rPr>
              <a:t>https://www.mhlw.go.jp/stf/seisakunitsuite/bunya/koyou_roudou/koyoukintou/seisaku06/index.html</a:t>
            </a:r>
            <a:endParaRPr lang="en-US" altLang="ja-JP" sz="2000" spc="-150" dirty="0"/>
          </a:p>
          <a:p>
            <a:pPr marL="185738" lvl="0">
              <a:tabLst>
                <a:tab pos="185738" algn="l"/>
              </a:tabLst>
            </a:pPr>
            <a:r>
              <a:rPr lang="en-US" altLang="ja-JP" sz="2000" dirty="0" smtClean="0">
                <a:solidFill>
                  <a:prstClr val="black"/>
                </a:solidFill>
              </a:rPr>
              <a:t>ⅰ</a:t>
            </a:r>
            <a:r>
              <a:rPr lang="ja-JP" altLang="en-US" sz="2000" dirty="0">
                <a:solidFill>
                  <a:prstClr val="black"/>
                </a:solidFill>
              </a:rPr>
              <a:t>）事業主の方針等の明確化及びその周知・啓発</a:t>
            </a:r>
          </a:p>
          <a:p>
            <a:pPr marL="442913" lvl="0">
              <a:tabLst>
                <a:tab pos="442913" algn="l"/>
              </a:tabLst>
            </a:pPr>
            <a:r>
              <a:rPr lang="ja-JP" altLang="en-US" sz="2000" dirty="0">
                <a:solidFill>
                  <a:prstClr val="black"/>
                </a:solidFill>
              </a:rPr>
              <a:t>職場におけるハラスメントの内容及び職場におけるハラスメントを行ってはならない旨の方針を明確化し、従業者に周知・啓発すること。</a:t>
            </a:r>
          </a:p>
          <a:p>
            <a:pPr marL="442913" lvl="0" indent="-257175">
              <a:tabLst>
                <a:tab pos="442913" algn="l"/>
              </a:tabLst>
            </a:pPr>
            <a:r>
              <a:rPr lang="en-US" altLang="ja-JP" sz="2000" dirty="0">
                <a:solidFill>
                  <a:prstClr val="black"/>
                </a:solidFill>
              </a:rPr>
              <a:t>ⅱ</a:t>
            </a:r>
            <a:r>
              <a:rPr lang="ja-JP" altLang="en-US" sz="2000" dirty="0">
                <a:solidFill>
                  <a:prstClr val="black"/>
                </a:solidFill>
              </a:rPr>
              <a:t>）相談（苦情を含む。）に応じ、適切に対応するために必要な体制の整備</a:t>
            </a:r>
            <a:endParaRPr lang="en-US" altLang="ja-JP" sz="2000" dirty="0">
              <a:solidFill>
                <a:prstClr val="black"/>
              </a:solidFill>
            </a:endParaRPr>
          </a:p>
          <a:p>
            <a:pPr marL="442913" lvl="0">
              <a:tabLst>
                <a:tab pos="442913" algn="l"/>
              </a:tabLst>
            </a:pPr>
            <a:r>
              <a:rPr lang="ja-JP" altLang="en-US" sz="2000" dirty="0">
                <a:solidFill>
                  <a:prstClr val="black"/>
                </a:solidFill>
              </a:rPr>
              <a:t>相談に対応する担当者をあらかじめ定めること等により相談への対応のための窓口をあらかじめ定め、労働者に周知すること。</a:t>
            </a:r>
          </a:p>
          <a:p>
            <a:pPr marL="271463" lvl="0" indent="-257175">
              <a:tabLst>
                <a:tab pos="271463" algn="l"/>
              </a:tabLst>
            </a:pPr>
            <a:r>
              <a:rPr lang="ja-JP" altLang="en-US" sz="2000" spc="-100" dirty="0">
                <a:solidFill>
                  <a:prstClr val="black"/>
                </a:solidFill>
              </a:rPr>
              <a:t>注）セクシュアルハラスメントは、上司や同僚に限らず利用者やその家族等から受けるものも含まれる。</a:t>
            </a:r>
            <a:endParaRPr lang="en-US" altLang="ja-JP" sz="2000" spc="-100" dirty="0">
              <a:solidFill>
                <a:prstClr val="black"/>
              </a:solidFill>
            </a:endParaRPr>
          </a:p>
        </p:txBody>
      </p:sp>
      <p:sp>
        <p:nvSpPr>
          <p:cNvPr id="5" name="正方形/長方形 4"/>
          <p:cNvSpPr/>
          <p:nvPr/>
        </p:nvSpPr>
        <p:spPr>
          <a:xfrm>
            <a:off x="0" y="3553378"/>
            <a:ext cx="12192000" cy="1323439"/>
          </a:xfrm>
          <a:prstGeom prst="rect">
            <a:avLst/>
          </a:prstGeom>
        </p:spPr>
        <p:txBody>
          <a:bodyPr wrap="square">
            <a:spAutoFit/>
          </a:bodyPr>
          <a:lstStyle/>
          <a:p>
            <a:pPr lvl="0"/>
            <a:r>
              <a:rPr lang="ja-JP" altLang="en-US" sz="2000" b="1" dirty="0">
                <a:solidFill>
                  <a:prstClr val="black"/>
                </a:solidFill>
              </a:rPr>
              <a:t>（１７）非常災害対策</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32</a:t>
            </a:r>
            <a:r>
              <a:rPr lang="ja-JP" altLang="en-US" sz="2000" b="1" dirty="0">
                <a:solidFill>
                  <a:prstClr val="black"/>
                </a:solidFill>
              </a:rPr>
              <a:t>条</a:t>
            </a:r>
            <a:r>
              <a:rPr lang="en-US" altLang="ja-JP" sz="2000" b="1" dirty="0">
                <a:solidFill>
                  <a:prstClr val="black"/>
                </a:solidFill>
              </a:rPr>
              <a:t>】</a:t>
            </a:r>
          </a:p>
          <a:p>
            <a:pPr marL="360363" lvl="0" indent="263525"/>
            <a:r>
              <a:rPr lang="ja-JP" altLang="en-US" sz="2000" dirty="0">
                <a:solidFill>
                  <a:prstClr val="black"/>
                </a:solidFill>
              </a:rPr>
              <a:t>事業者は、非常災害に関する具体的計画を立て、非常災害時の関係機関への通報及び連携体制を整備し、それらを定期的に従業者に周知するとともに、定期的に避難、救出その他必要な訓練を行わなければならない。</a:t>
            </a:r>
            <a:endParaRPr lang="en-US" altLang="ja-JP" sz="2000" dirty="0">
              <a:solidFill>
                <a:prstClr val="black"/>
              </a:solidFill>
            </a:endParaRPr>
          </a:p>
        </p:txBody>
      </p:sp>
      <p:sp>
        <p:nvSpPr>
          <p:cNvPr id="6" name="正方形/長方形 5"/>
          <p:cNvSpPr/>
          <p:nvPr/>
        </p:nvSpPr>
        <p:spPr>
          <a:xfrm>
            <a:off x="285750" y="4824176"/>
            <a:ext cx="11758612" cy="1883011"/>
          </a:xfrm>
          <a:prstGeom prst="rect">
            <a:avLst/>
          </a:prstGeom>
          <a:ln w="6350">
            <a:solidFill>
              <a:schemeClr val="tx1"/>
            </a:solidFill>
            <a:prstDash val="sysDot"/>
          </a:ln>
        </p:spPr>
        <p:txBody>
          <a:bodyPr wrap="square" tIns="36000" bIns="0" anchor="ctr" anchorCtr="0">
            <a:spAutoFit/>
          </a:bodyPr>
          <a:lstStyle/>
          <a:p>
            <a:pPr marL="185738" lvl="0" indent="-185738"/>
            <a:r>
              <a:rPr lang="en-US" altLang="ja-JP" sz="2000" dirty="0">
                <a:solidFill>
                  <a:prstClr val="black"/>
                </a:solidFill>
              </a:rPr>
              <a:t>※</a:t>
            </a:r>
            <a:r>
              <a:rPr lang="ja-JP" altLang="en-US" sz="2000" dirty="0">
                <a:solidFill>
                  <a:prstClr val="black"/>
                </a:solidFill>
              </a:rPr>
              <a:t> 防火管理者を置かなくてもよいこととされている事業所においても、防火管理についての責任者を定め、その者に消防計画に準ずる計画の策定等の業務を行わせる</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避難、救出その他の訓練の実施に当たって、できるだけ地域住民の参加が得られるよう努めること。そのためには、地域住民の代表者等により構成される運営推進会議を活用し、日頃から地域住民との密接な連携体制を確保する</a:t>
            </a:r>
            <a:r>
              <a:rPr lang="ja-JP" altLang="en-US" sz="2000" dirty="0" smtClean="0">
                <a:solidFill>
                  <a:prstClr val="black"/>
                </a:solidFill>
              </a:rPr>
              <a:t>など訓練</a:t>
            </a:r>
            <a:r>
              <a:rPr lang="ja-JP" altLang="en-US" sz="2000" dirty="0">
                <a:solidFill>
                  <a:prstClr val="black"/>
                </a:solidFill>
              </a:rPr>
              <a:t>の実施に協力を得られる体制づくりに努めることが必要</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a:solidFill>
                  <a:prstClr val="black"/>
                </a:solidFill>
              </a:rPr>
              <a:t>訓練には、消防関係者の参加を促し、具体的な指示を仰ぐなど、より実効性のあるものとすること。</a:t>
            </a:r>
            <a:endParaRPr lang="en-US" altLang="ja-JP" sz="2000" dirty="0">
              <a:solidFill>
                <a:prstClr val="black"/>
              </a:solidFill>
            </a:endParaRPr>
          </a:p>
        </p:txBody>
      </p:sp>
    </p:spTree>
    <p:extLst>
      <p:ext uri="{BB962C8B-B14F-4D97-AF65-F5344CB8AC3E}">
        <p14:creationId xmlns:p14="http://schemas.microsoft.com/office/powerpoint/2010/main" val="2834830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2587" y="6356350"/>
            <a:ext cx="2743200" cy="365125"/>
          </a:xfrm>
        </p:spPr>
        <p:txBody>
          <a:bodyPr/>
          <a:lstStyle/>
          <a:p>
            <a:fld id="{41D9830F-53EB-46B6-9EC0-C4C68F82A889}" type="slidenum">
              <a:rPr kumimoji="1" lang="ja-JP" altLang="en-US" smtClean="0"/>
              <a:t>49</a:t>
            </a:fld>
            <a:endParaRPr kumimoji="1" lang="ja-JP" altLang="en-US" dirty="0"/>
          </a:p>
        </p:txBody>
      </p:sp>
      <p:sp>
        <p:nvSpPr>
          <p:cNvPr id="3" name="正方形/長方形 2"/>
          <p:cNvSpPr/>
          <p:nvPr/>
        </p:nvSpPr>
        <p:spPr>
          <a:xfrm>
            <a:off x="1" y="0"/>
            <a:ext cx="12191999" cy="5324535"/>
          </a:xfrm>
          <a:prstGeom prst="rect">
            <a:avLst/>
          </a:prstGeom>
        </p:spPr>
        <p:txBody>
          <a:bodyPr wrap="square">
            <a:spAutoFit/>
          </a:bodyPr>
          <a:lstStyle/>
          <a:p>
            <a:r>
              <a:rPr lang="ja-JP" altLang="en-US" sz="2000" b="1" dirty="0" smtClean="0"/>
              <a:t>（１８）</a:t>
            </a:r>
            <a:r>
              <a:rPr lang="ja-JP" altLang="en-US" sz="2000" b="1" dirty="0"/>
              <a:t>衛生管理等</a:t>
            </a:r>
            <a:r>
              <a:rPr lang="en-US" altLang="ja-JP" sz="2000" b="1" dirty="0"/>
              <a:t>【</a:t>
            </a:r>
            <a:r>
              <a:rPr lang="ja-JP" altLang="en-US" sz="2000" b="1" dirty="0"/>
              <a:t>第</a:t>
            </a:r>
            <a:r>
              <a:rPr lang="en-US" altLang="ja-JP" sz="2000" b="1" dirty="0"/>
              <a:t>33</a:t>
            </a:r>
            <a:r>
              <a:rPr lang="ja-JP" altLang="en-US" sz="2000" b="1" dirty="0"/>
              <a:t>条</a:t>
            </a:r>
            <a:r>
              <a:rPr lang="en-US" altLang="ja-JP" sz="2000" b="1" dirty="0"/>
              <a:t>】</a:t>
            </a:r>
          </a:p>
          <a:p>
            <a:pPr marL="442913" indent="-442913"/>
            <a:r>
              <a:rPr lang="ja-JP" altLang="en-US" sz="2000" dirty="0"/>
              <a:t>　</a:t>
            </a:r>
            <a:r>
              <a:rPr lang="ja-JP" altLang="en-US" sz="2000" dirty="0" smtClean="0"/>
              <a:t>① 事</a:t>
            </a:r>
            <a:r>
              <a:rPr lang="ja-JP" altLang="en-US" sz="2000" dirty="0"/>
              <a:t>業者は、利用者の使用する施設、食器その他の設備又は飲用に供する水について、衛生的な管理に</a:t>
            </a:r>
            <a:r>
              <a:rPr lang="ja-JP" altLang="en-US" sz="2000" dirty="0" smtClean="0"/>
              <a:t>努め、又</a:t>
            </a:r>
            <a:r>
              <a:rPr lang="ja-JP" altLang="en-US" sz="2000" dirty="0"/>
              <a:t>は衛生上必要な措置を講じなければならない。</a:t>
            </a:r>
          </a:p>
          <a:p>
            <a:pPr marL="442913" indent="-442913"/>
            <a:r>
              <a:rPr lang="ja-JP" altLang="en-US" sz="2000" dirty="0"/>
              <a:t>　</a:t>
            </a:r>
            <a:r>
              <a:rPr lang="ja-JP" altLang="en-US" sz="2000" dirty="0" smtClean="0"/>
              <a:t>② 事</a:t>
            </a:r>
            <a:r>
              <a:rPr lang="ja-JP" altLang="en-US" sz="2000" dirty="0"/>
              <a:t>業者は、事業所において感染症が発生し、又はまん延しないように次に掲げる措置</a:t>
            </a:r>
            <a:r>
              <a:rPr lang="ja-JP" altLang="en-US" sz="2000" dirty="0" smtClean="0"/>
              <a:t>を</a:t>
            </a:r>
            <a:r>
              <a:rPr lang="ja-JP" altLang="en-US" sz="2000" dirty="0"/>
              <a:t>講じなければ</a:t>
            </a:r>
            <a:r>
              <a:rPr lang="ja-JP" altLang="en-US" sz="2000" dirty="0" smtClean="0"/>
              <a:t>ならない。</a:t>
            </a:r>
            <a:endParaRPr lang="en-US" altLang="ja-JP" sz="2000" dirty="0" smtClean="0"/>
          </a:p>
          <a:p>
            <a:pPr marL="357188"/>
            <a:r>
              <a:rPr lang="en-US" altLang="ja-JP" sz="2000" dirty="0" smtClean="0"/>
              <a:t>ⅰ</a:t>
            </a:r>
            <a:r>
              <a:rPr lang="ja-JP" altLang="en-US" sz="2000" dirty="0" smtClean="0"/>
              <a:t>）感染症</a:t>
            </a:r>
            <a:r>
              <a:rPr lang="ja-JP" altLang="en-US" sz="2000" dirty="0"/>
              <a:t>の予防及びまん延の防止のための対策を検討する</a:t>
            </a:r>
            <a:r>
              <a:rPr lang="ja-JP" altLang="en-US" sz="2000" dirty="0" smtClean="0"/>
              <a:t>委員会の開催</a:t>
            </a:r>
            <a:endParaRPr lang="en-US" altLang="ja-JP" sz="2000" dirty="0" smtClean="0"/>
          </a:p>
          <a:p>
            <a:pPr marL="357188"/>
            <a:endParaRPr lang="en-US" altLang="ja-JP" sz="2000" dirty="0"/>
          </a:p>
          <a:p>
            <a:pPr marL="357188"/>
            <a:endParaRPr lang="en-US" altLang="ja-JP" sz="2000" dirty="0" smtClean="0"/>
          </a:p>
          <a:p>
            <a:pPr marL="357188"/>
            <a:endParaRPr lang="en-US" altLang="ja-JP" sz="2000" dirty="0"/>
          </a:p>
          <a:p>
            <a:pPr marL="357188"/>
            <a:endParaRPr lang="en-US" altLang="ja-JP" sz="2000" dirty="0" smtClean="0"/>
          </a:p>
          <a:p>
            <a:pPr marL="357188"/>
            <a:endParaRPr lang="en-US" altLang="ja-JP" sz="2000" dirty="0"/>
          </a:p>
          <a:p>
            <a:pPr marL="357188"/>
            <a:endParaRPr lang="en-US" altLang="ja-JP" sz="2000" dirty="0" smtClean="0"/>
          </a:p>
          <a:p>
            <a:pPr marL="357188"/>
            <a:endParaRPr lang="en-US" altLang="ja-JP" sz="2000" dirty="0"/>
          </a:p>
          <a:p>
            <a:pPr marL="357188"/>
            <a:endParaRPr lang="en-US" altLang="ja-JP" sz="2000" dirty="0" smtClean="0"/>
          </a:p>
          <a:p>
            <a:pPr marL="357188"/>
            <a:endParaRPr lang="en-US" altLang="ja-JP" sz="2000" dirty="0"/>
          </a:p>
          <a:p>
            <a:pPr marL="357188"/>
            <a:r>
              <a:rPr lang="en-US" altLang="ja-JP" sz="2000" dirty="0" smtClean="0"/>
              <a:t>ⅱ</a:t>
            </a:r>
            <a:r>
              <a:rPr lang="ja-JP" altLang="en-US" sz="2000" dirty="0"/>
              <a:t>）事業所における感染症の予防及びまん延の防止のための指針の整備</a:t>
            </a:r>
            <a:endParaRPr lang="en-US" altLang="ja-JP" sz="2000" dirty="0"/>
          </a:p>
          <a:p>
            <a:pPr marL="357188"/>
            <a:endParaRPr lang="en-US" altLang="ja-JP" sz="2000" dirty="0" smtClean="0"/>
          </a:p>
        </p:txBody>
      </p:sp>
      <p:sp>
        <p:nvSpPr>
          <p:cNvPr id="5" name="正方形/長方形 4"/>
          <p:cNvSpPr/>
          <p:nvPr/>
        </p:nvSpPr>
        <p:spPr>
          <a:xfrm>
            <a:off x="571500" y="1881842"/>
            <a:ext cx="11547331" cy="1267458"/>
          </a:xfrm>
          <a:prstGeom prst="rect">
            <a:avLst/>
          </a:prstGeom>
          <a:ln w="6350">
            <a:solidFill>
              <a:schemeClr val="tx1"/>
            </a:solidFill>
            <a:prstDash val="sysDot"/>
          </a:ln>
        </p:spPr>
        <p:txBody>
          <a:bodyPr wrap="square" tIns="36000" bIns="0" anchor="ctr" anchorCtr="0">
            <a:spAutoFit/>
          </a:bodyPr>
          <a:lstStyle/>
          <a:p>
            <a:pPr lvl="0"/>
            <a:r>
              <a:rPr lang="ja-JP" altLang="en-US" sz="2000" dirty="0">
                <a:solidFill>
                  <a:prstClr val="black"/>
                </a:solidFill>
              </a:rPr>
              <a:t>（感染対策委員会の構成メンバー）</a:t>
            </a:r>
          </a:p>
          <a:p>
            <a:pPr lvl="0" indent="185738"/>
            <a:r>
              <a:rPr lang="ja-JP" altLang="en-US" sz="2000" dirty="0" smtClean="0">
                <a:solidFill>
                  <a:prstClr val="black"/>
                </a:solidFill>
              </a:rPr>
              <a:t>感染</a:t>
            </a:r>
            <a:r>
              <a:rPr lang="ja-JP" altLang="en-US" sz="2000" dirty="0">
                <a:solidFill>
                  <a:prstClr val="black"/>
                </a:solidFill>
              </a:rPr>
              <a:t>対策の知識を有する者を含む、幅広い職種により構成することが望ましく、特に感染症対策の知識を有する者については、外部の者も含め、積極的に参画を得ることが望ましい。構成メンバーの責任及び役割分担を明確にするとともに、感染対策担当者を決めておくこと。</a:t>
            </a:r>
            <a:endParaRPr lang="ja-JP" altLang="en-US" dirty="0"/>
          </a:p>
        </p:txBody>
      </p:sp>
      <p:sp>
        <p:nvSpPr>
          <p:cNvPr id="6" name="正方形/長方形 5"/>
          <p:cNvSpPr/>
          <p:nvPr/>
        </p:nvSpPr>
        <p:spPr>
          <a:xfrm>
            <a:off x="585787" y="3244255"/>
            <a:ext cx="11547332" cy="1267458"/>
          </a:xfrm>
          <a:prstGeom prst="rect">
            <a:avLst/>
          </a:prstGeom>
          <a:ln w="6350">
            <a:solidFill>
              <a:schemeClr val="tx1"/>
            </a:solidFill>
            <a:prstDash val="sysDot"/>
          </a:ln>
        </p:spPr>
        <p:txBody>
          <a:bodyPr wrap="square" tIns="36000" bIns="0" anchor="ctr" anchorCtr="0">
            <a:spAutoFit/>
          </a:bodyPr>
          <a:lstStyle/>
          <a:p>
            <a:pPr lvl="0"/>
            <a:r>
              <a:rPr lang="ja-JP" altLang="en-US" sz="2000" dirty="0">
                <a:solidFill>
                  <a:prstClr val="black"/>
                </a:solidFill>
              </a:rPr>
              <a:t>（開催頻度）</a:t>
            </a:r>
            <a:endParaRPr lang="en-US" altLang="ja-JP" sz="2000" dirty="0">
              <a:solidFill>
                <a:prstClr val="black"/>
              </a:solidFill>
            </a:endParaRPr>
          </a:p>
          <a:p>
            <a:pPr lvl="0" indent="185738"/>
            <a:r>
              <a:rPr lang="ja-JP" altLang="en-US" sz="2000" dirty="0">
                <a:solidFill>
                  <a:prstClr val="black"/>
                </a:solidFill>
              </a:rPr>
              <a:t>利用者の状況など事業所の状況に応じて、おおむね６月に１回以上開催、定期的に開催するとともに、感染症が流行する時期等を勘案して必要に応じ随時開催する。</a:t>
            </a:r>
            <a:endParaRPr lang="en-US" altLang="ja-JP" sz="2000" dirty="0">
              <a:solidFill>
                <a:prstClr val="black"/>
              </a:solidFill>
            </a:endParaRPr>
          </a:p>
          <a:p>
            <a:pPr marL="82550" lvl="0"/>
            <a:r>
              <a:rPr lang="en-US" altLang="ja-JP" sz="2000" dirty="0">
                <a:solidFill>
                  <a:prstClr val="black"/>
                </a:solidFill>
              </a:rPr>
              <a:t>※ </a:t>
            </a:r>
            <a:r>
              <a:rPr lang="ja-JP" altLang="en-US" sz="2000" dirty="0">
                <a:solidFill>
                  <a:prstClr val="black"/>
                </a:solidFill>
              </a:rPr>
              <a:t>感染対策委員会はテレビ電話装置等を活用して行うことができる</a:t>
            </a:r>
            <a:r>
              <a:rPr lang="ja-JP" altLang="en-US" sz="2000" dirty="0" smtClean="0">
                <a:solidFill>
                  <a:prstClr val="black"/>
                </a:solidFill>
              </a:rPr>
              <a:t>。</a:t>
            </a:r>
            <a:endParaRPr lang="ja-JP" altLang="en-US" dirty="0"/>
          </a:p>
        </p:txBody>
      </p:sp>
      <p:sp>
        <p:nvSpPr>
          <p:cNvPr id="7" name="正方形/長方形 6"/>
          <p:cNvSpPr/>
          <p:nvPr/>
        </p:nvSpPr>
        <p:spPr>
          <a:xfrm>
            <a:off x="585787" y="4927624"/>
            <a:ext cx="11501438" cy="2227139"/>
          </a:xfrm>
          <a:prstGeom prst="rect">
            <a:avLst/>
          </a:prstGeom>
          <a:ln w="6350">
            <a:solidFill>
              <a:schemeClr val="tx1"/>
            </a:solidFill>
            <a:prstDash val="sysDot"/>
          </a:ln>
        </p:spPr>
        <p:txBody>
          <a:bodyPr wrap="square" tIns="72000" bIns="0" anchor="ctr" anchorCtr="0">
            <a:spAutoFit/>
          </a:bodyPr>
          <a:lstStyle/>
          <a:p>
            <a:pPr marL="1971675" lvl="0" indent="-1971675"/>
            <a:r>
              <a:rPr lang="ja-JP" altLang="en-US" sz="2000" dirty="0">
                <a:solidFill>
                  <a:prstClr val="black"/>
                </a:solidFill>
              </a:rPr>
              <a:t>指針の内容　</a:t>
            </a:r>
            <a:r>
              <a:rPr lang="en-US" altLang="ja-JP" sz="2000" dirty="0">
                <a:solidFill>
                  <a:prstClr val="black"/>
                </a:solidFill>
              </a:rPr>
              <a:t>…</a:t>
            </a:r>
            <a:r>
              <a:rPr lang="ja-JP" altLang="en-US" sz="2000" dirty="0">
                <a:solidFill>
                  <a:prstClr val="black"/>
                </a:solidFill>
              </a:rPr>
              <a:t>　記載内容の例は 「介護現場における感染対策の手引き</a:t>
            </a:r>
            <a:r>
              <a:rPr lang="ja-JP" altLang="en-US" sz="2000" dirty="0" smtClean="0">
                <a:solidFill>
                  <a:prstClr val="black"/>
                </a:solidFill>
              </a:rPr>
              <a:t>」（厚生労働省「介護</a:t>
            </a:r>
            <a:r>
              <a:rPr lang="ja-JP" altLang="en-US" sz="2000" dirty="0">
                <a:solidFill>
                  <a:prstClr val="black"/>
                </a:solidFill>
              </a:rPr>
              <a:t>事業所等向けの新型コロナウイルス感染症対策等まとめ</a:t>
            </a:r>
            <a:r>
              <a:rPr lang="ja-JP" altLang="en-US" sz="2000" dirty="0" smtClean="0">
                <a:solidFill>
                  <a:prstClr val="black"/>
                </a:solidFill>
              </a:rPr>
              <a:t>ページ」に掲載）を</a:t>
            </a:r>
            <a:r>
              <a:rPr lang="ja-JP" altLang="en-US" sz="2000" dirty="0">
                <a:solidFill>
                  <a:prstClr val="black"/>
                </a:solidFill>
              </a:rPr>
              <a:t>参照。</a:t>
            </a:r>
            <a:endParaRPr lang="en-US" altLang="ja-JP" sz="2000" dirty="0">
              <a:solidFill>
                <a:prstClr val="black"/>
              </a:solidFill>
            </a:endParaRPr>
          </a:p>
          <a:p>
            <a:pPr marL="357188" lvl="0"/>
            <a:r>
              <a:rPr lang="en-US" altLang="ja-JP" sz="2000" dirty="0" smtClean="0">
                <a:solidFill>
                  <a:prstClr val="black"/>
                </a:solidFill>
              </a:rPr>
              <a:t>https</a:t>
            </a:r>
            <a:r>
              <a:rPr lang="en-US" altLang="ja-JP" sz="2000" dirty="0">
                <a:solidFill>
                  <a:prstClr val="black"/>
                </a:solidFill>
              </a:rPr>
              <a:t>://www.mhlw.go.jp/stf/seisakunitsuite/bunya/hukushi_kaigo/kaigo_koureisha/taisakumatome_13635.html</a:t>
            </a:r>
          </a:p>
          <a:p>
            <a:pPr marL="271463" lvl="0" indent="-271463">
              <a:tabLst>
                <a:tab pos="720725" algn="l"/>
              </a:tabLst>
            </a:pPr>
            <a:r>
              <a:rPr lang="ja-JP" altLang="en-US" sz="2000" dirty="0" smtClean="0">
                <a:solidFill>
                  <a:prstClr val="black"/>
                </a:solidFill>
              </a:rPr>
              <a:t>（</a:t>
            </a:r>
            <a:r>
              <a:rPr lang="ja-JP" altLang="en-US" sz="2000" dirty="0">
                <a:solidFill>
                  <a:prstClr val="black"/>
                </a:solidFill>
              </a:rPr>
              <a:t>平常時の対策）</a:t>
            </a:r>
            <a:endParaRPr lang="en-US" altLang="ja-JP" sz="2000" dirty="0">
              <a:solidFill>
                <a:prstClr val="black"/>
              </a:solidFill>
            </a:endParaRPr>
          </a:p>
          <a:p>
            <a:pPr marL="271463" lvl="0">
              <a:tabLst>
                <a:tab pos="720725" algn="l"/>
              </a:tabLst>
            </a:pPr>
            <a:r>
              <a:rPr lang="ja-JP" altLang="en-US" sz="2000" dirty="0">
                <a:solidFill>
                  <a:prstClr val="black"/>
                </a:solidFill>
              </a:rPr>
              <a:t>事業所内の衛生管理（環境の整備等）、ケアにかかる感染症対策（手洗い、標準的な予防策）</a:t>
            </a:r>
            <a:r>
              <a:rPr lang="ja-JP" altLang="en-US" sz="2000" dirty="0" smtClean="0">
                <a:solidFill>
                  <a:prstClr val="black"/>
                </a:solidFill>
              </a:rPr>
              <a:t>等</a:t>
            </a:r>
            <a:endParaRPr lang="en-US" altLang="ja-JP" sz="2000" dirty="0" smtClean="0">
              <a:solidFill>
                <a:prstClr val="black"/>
              </a:solidFill>
            </a:endParaRPr>
          </a:p>
          <a:p>
            <a:pPr marL="271463" lvl="0">
              <a:tabLst>
                <a:tab pos="720725" algn="l"/>
              </a:tabLst>
            </a:pPr>
            <a:endParaRPr lang="en-US" altLang="ja-JP" sz="2000" dirty="0">
              <a:solidFill>
                <a:prstClr val="black"/>
              </a:solidFill>
            </a:endParaRPr>
          </a:p>
        </p:txBody>
      </p:sp>
    </p:spTree>
    <p:extLst>
      <p:ext uri="{BB962C8B-B14F-4D97-AF65-F5344CB8AC3E}">
        <p14:creationId xmlns:p14="http://schemas.microsoft.com/office/powerpoint/2010/main" val="32419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3690435"/>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9225"/>
            <a:ext cx="2743200" cy="365125"/>
          </a:xfrm>
        </p:spPr>
        <p:txBody>
          <a:bodyPr/>
          <a:lstStyle/>
          <a:p>
            <a:fld id="{41D9830F-53EB-46B6-9EC0-C4C68F82A889}" type="slidenum">
              <a:rPr kumimoji="1" lang="ja-JP" altLang="en-US" smtClean="0"/>
              <a:t>50</a:t>
            </a:fld>
            <a:endParaRPr kumimoji="1" lang="ja-JP" altLang="en-US"/>
          </a:p>
        </p:txBody>
      </p:sp>
      <p:sp>
        <p:nvSpPr>
          <p:cNvPr id="3" name="正方形/長方形 2"/>
          <p:cNvSpPr/>
          <p:nvPr/>
        </p:nvSpPr>
        <p:spPr>
          <a:xfrm>
            <a:off x="0" y="1490146"/>
            <a:ext cx="12192000" cy="400110"/>
          </a:xfrm>
          <a:prstGeom prst="rect">
            <a:avLst/>
          </a:prstGeom>
        </p:spPr>
        <p:txBody>
          <a:bodyPr wrap="square">
            <a:spAutoFit/>
          </a:bodyPr>
          <a:lstStyle/>
          <a:p>
            <a:pPr marL="185738"/>
            <a:r>
              <a:rPr lang="en-US" altLang="ja-JP" sz="2000" dirty="0" smtClean="0"/>
              <a:t>ⅲ</a:t>
            </a:r>
            <a:r>
              <a:rPr lang="ja-JP" altLang="en-US" sz="2000" dirty="0" smtClean="0"/>
              <a:t>）感染症の予防及びまん延の防止のための研修及び訓練の実施</a:t>
            </a:r>
            <a:endParaRPr lang="en-US" altLang="ja-JP" sz="2000" dirty="0" smtClean="0"/>
          </a:p>
        </p:txBody>
      </p:sp>
      <p:sp>
        <p:nvSpPr>
          <p:cNvPr id="6" name="正方形/長方形 5"/>
          <p:cNvSpPr/>
          <p:nvPr/>
        </p:nvSpPr>
        <p:spPr>
          <a:xfrm>
            <a:off x="500063" y="1847973"/>
            <a:ext cx="11501438" cy="3530948"/>
          </a:xfrm>
          <a:prstGeom prst="rect">
            <a:avLst/>
          </a:prstGeom>
          <a:ln w="6350">
            <a:solidFill>
              <a:schemeClr val="tx1"/>
            </a:solidFill>
            <a:prstDash val="sysDot"/>
          </a:ln>
        </p:spPr>
        <p:txBody>
          <a:bodyPr wrap="square" tIns="108000" bIns="36000" anchor="ctr" anchorCtr="0">
            <a:spAutoFit/>
          </a:bodyPr>
          <a:lstStyle/>
          <a:p>
            <a:pPr lvl="0"/>
            <a:r>
              <a:rPr lang="ja-JP" altLang="en-US" sz="2000" dirty="0">
                <a:solidFill>
                  <a:prstClr val="black"/>
                </a:solidFill>
              </a:rPr>
              <a:t>（研修の内容）</a:t>
            </a:r>
          </a:p>
          <a:p>
            <a:pPr marL="357188" lvl="0" indent="-171450" defTabSz="984250"/>
            <a:r>
              <a:rPr lang="ja-JP" altLang="en-US" sz="2000" dirty="0">
                <a:solidFill>
                  <a:prstClr val="black"/>
                </a:solidFill>
              </a:rPr>
              <a:t>・感染対策の基礎的内容の適切な知識を普及・啓発するとともに、事業所における指針に基づいた衛生管理の徹底や衛生的なケアの励行を行うものとする。</a:t>
            </a:r>
            <a:endParaRPr lang="en-US" altLang="ja-JP" sz="2000" dirty="0">
              <a:solidFill>
                <a:prstClr val="black"/>
              </a:solidFill>
            </a:endParaRPr>
          </a:p>
          <a:p>
            <a:pPr marL="357188" lvl="0" indent="-171450" defTabSz="984250"/>
            <a:r>
              <a:rPr lang="ja-JP" altLang="en-US" sz="2000" dirty="0">
                <a:solidFill>
                  <a:prstClr val="black"/>
                </a:solidFill>
              </a:rPr>
              <a:t>・職員教育を組織的に浸透させていくためには、事業所が定期的な教育（年１回以上）を開催するとともに、新規採用時には、感染対策研修を実施することが望ましい。</a:t>
            </a:r>
            <a:endParaRPr lang="en-US" altLang="ja-JP" sz="2000" dirty="0">
              <a:solidFill>
                <a:prstClr val="black"/>
              </a:solidFill>
            </a:endParaRPr>
          </a:p>
          <a:p>
            <a:pPr marL="357188" lvl="0" indent="-171450" defTabSz="984250"/>
            <a:r>
              <a:rPr lang="ja-JP" altLang="en-US" sz="2000" dirty="0">
                <a:solidFill>
                  <a:prstClr val="black"/>
                </a:solidFill>
              </a:rPr>
              <a:t>・研修の実施内容についても記録すること。</a:t>
            </a:r>
            <a:endParaRPr lang="en-US" altLang="ja-JP" sz="2000" dirty="0">
              <a:solidFill>
                <a:prstClr val="black"/>
              </a:solidFill>
            </a:endParaRPr>
          </a:p>
          <a:p>
            <a:pPr lvl="0" defTabSz="984250"/>
            <a:r>
              <a:rPr lang="ja-JP" altLang="en-US" sz="2000" dirty="0">
                <a:solidFill>
                  <a:prstClr val="black"/>
                </a:solidFill>
              </a:rPr>
              <a:t>（訓練（シミュレーション））</a:t>
            </a:r>
            <a:endParaRPr lang="en-US" altLang="ja-JP" sz="2000" dirty="0">
              <a:solidFill>
                <a:prstClr val="black"/>
              </a:solidFill>
            </a:endParaRPr>
          </a:p>
          <a:p>
            <a:pPr marL="185738" lvl="0" indent="171450" defTabSz="984250"/>
            <a:r>
              <a:rPr lang="ja-JP" altLang="en-US" sz="2000" dirty="0">
                <a:solidFill>
                  <a:prstClr val="black"/>
                </a:solidFill>
              </a:rPr>
              <a:t>平時から、実際に感染症が発生した場合を想定し、発生時の対応について、訓練（シミュレーション）を定期的（年１回以上）に行うこと。</a:t>
            </a:r>
          </a:p>
          <a:p>
            <a:pPr marL="185738" lvl="0" indent="171450"/>
            <a:r>
              <a:rPr lang="ja-JP" altLang="en-US" sz="2000" dirty="0">
                <a:solidFill>
                  <a:prstClr val="black"/>
                </a:solidFill>
              </a:rPr>
              <a:t>訓練は、感染症発生時において迅速に行動できるよう、発生時の対応を定めた指針及び研修内容に基づき、事業所内の役割分担の確認や、感染症対策をした上でのケアの演習などを実施する。</a:t>
            </a:r>
            <a:endParaRPr lang="en-US" altLang="ja-JP" sz="2000" dirty="0">
              <a:solidFill>
                <a:prstClr val="black"/>
              </a:solidFill>
            </a:endParaRPr>
          </a:p>
        </p:txBody>
      </p:sp>
      <p:sp>
        <p:nvSpPr>
          <p:cNvPr id="4" name="正方形/長方形 3"/>
          <p:cNvSpPr/>
          <p:nvPr/>
        </p:nvSpPr>
        <p:spPr>
          <a:xfrm>
            <a:off x="500063" y="-240834"/>
            <a:ext cx="11501438" cy="1631216"/>
          </a:xfrm>
          <a:prstGeom prst="rect">
            <a:avLst/>
          </a:prstGeom>
          <a:ln w="6350">
            <a:solidFill>
              <a:schemeClr val="tx1"/>
            </a:solidFill>
            <a:prstDash val="sysDot"/>
          </a:ln>
        </p:spPr>
        <p:txBody>
          <a:bodyPr wrap="square" anchor="ctr" anchorCtr="0">
            <a:spAutoFit/>
          </a:bodyPr>
          <a:lstStyle/>
          <a:p>
            <a:pPr marL="271463" lvl="0" indent="-271463" defTabSz="900113"/>
            <a:endParaRPr lang="en-US" altLang="ja-JP" sz="2000" dirty="0" smtClean="0">
              <a:solidFill>
                <a:prstClr val="black"/>
              </a:solidFill>
            </a:endParaRPr>
          </a:p>
          <a:p>
            <a:pPr marL="271463" lvl="0" indent="-271463" defTabSz="900113"/>
            <a:r>
              <a:rPr lang="ja-JP" altLang="en-US" sz="2000" dirty="0" smtClean="0">
                <a:solidFill>
                  <a:prstClr val="black"/>
                </a:solidFill>
              </a:rPr>
              <a:t>（</a:t>
            </a:r>
            <a:r>
              <a:rPr lang="ja-JP" altLang="en-US" sz="2000" dirty="0">
                <a:solidFill>
                  <a:prstClr val="black"/>
                </a:solidFill>
              </a:rPr>
              <a:t>発生時の対応）</a:t>
            </a:r>
          </a:p>
          <a:p>
            <a:pPr marL="271463" lvl="0" indent="-180975"/>
            <a:r>
              <a:rPr lang="ja-JP" altLang="en-US" sz="2000" dirty="0">
                <a:solidFill>
                  <a:prstClr val="black"/>
                </a:solidFill>
              </a:rPr>
              <a:t>・発生状況の把握、感染拡大の防止、医療機関や保健所、市町村における事業所関係課等の関係機関との連携、行政等への報告等。</a:t>
            </a:r>
            <a:endParaRPr lang="en-US" altLang="ja-JP" sz="2000" dirty="0">
              <a:solidFill>
                <a:prstClr val="black"/>
              </a:solidFill>
            </a:endParaRPr>
          </a:p>
          <a:p>
            <a:pPr marL="271463" lvl="0" indent="-180975"/>
            <a:r>
              <a:rPr lang="ja-JP" altLang="en-US" sz="2000" dirty="0">
                <a:solidFill>
                  <a:prstClr val="black"/>
                </a:solidFill>
              </a:rPr>
              <a:t>・発生時における事業所内の連絡体制や上記の関係機関への連絡体制を整備し、明記しておく。</a:t>
            </a:r>
          </a:p>
        </p:txBody>
      </p:sp>
    </p:spTree>
    <p:extLst>
      <p:ext uri="{BB962C8B-B14F-4D97-AF65-F5344CB8AC3E}">
        <p14:creationId xmlns:p14="http://schemas.microsoft.com/office/powerpoint/2010/main" val="40659254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025" y="6492875"/>
            <a:ext cx="2743200" cy="365125"/>
          </a:xfrm>
        </p:spPr>
        <p:txBody>
          <a:bodyPr/>
          <a:lstStyle/>
          <a:p>
            <a:fld id="{41D9830F-53EB-46B6-9EC0-C4C68F82A889}" type="slidenum">
              <a:rPr kumimoji="1" lang="ja-JP" altLang="en-US" smtClean="0"/>
              <a:t>51</a:t>
            </a:fld>
            <a:endParaRPr kumimoji="1" lang="ja-JP" altLang="en-US" dirty="0"/>
          </a:p>
        </p:txBody>
      </p:sp>
      <p:sp>
        <p:nvSpPr>
          <p:cNvPr id="3" name="正方形/長方形 2"/>
          <p:cNvSpPr/>
          <p:nvPr/>
        </p:nvSpPr>
        <p:spPr>
          <a:xfrm>
            <a:off x="0" y="0"/>
            <a:ext cx="12192000" cy="6370975"/>
          </a:xfrm>
          <a:prstGeom prst="rect">
            <a:avLst/>
          </a:prstGeom>
        </p:spPr>
        <p:txBody>
          <a:bodyPr wrap="square">
            <a:spAutoFit/>
          </a:bodyPr>
          <a:lstStyle/>
          <a:p>
            <a:r>
              <a:rPr lang="ja-JP" altLang="en-US" sz="2000" b="1" dirty="0" smtClean="0"/>
              <a:t>（１９）</a:t>
            </a:r>
            <a:r>
              <a:rPr lang="ja-JP" altLang="en-US" sz="2000" b="1" dirty="0"/>
              <a:t>業務継続計画の策定等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30</a:t>
            </a:r>
            <a:r>
              <a:rPr lang="ja-JP" altLang="en-US" sz="2000" b="1" dirty="0"/>
              <a:t>の</a:t>
            </a:r>
            <a:r>
              <a:rPr lang="en-US" altLang="ja-JP" sz="2000" b="1" dirty="0"/>
              <a:t>2】</a:t>
            </a:r>
          </a:p>
          <a:p>
            <a:pPr marL="444500" indent="-444500"/>
            <a:r>
              <a:rPr lang="ja-JP" altLang="en-US" sz="2000" dirty="0"/>
              <a:t>　</a:t>
            </a:r>
            <a:r>
              <a:rPr lang="en-US" altLang="ja-JP" sz="2000" dirty="0" smtClean="0"/>
              <a:t>① </a:t>
            </a:r>
            <a:r>
              <a:rPr lang="ja-JP" altLang="en-US" sz="2000" dirty="0" smtClean="0"/>
              <a:t>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a:t>
            </a:r>
            <a:r>
              <a:rPr lang="ja-JP" altLang="en-US" sz="2000" dirty="0" smtClean="0"/>
              <a:t>」）</a:t>
            </a:r>
            <a:r>
              <a:rPr lang="ja-JP" altLang="en-US" sz="2000" dirty="0"/>
              <a:t>を策定し、当該業務継続計画に従い必要な措置を講じなければならない</a:t>
            </a:r>
            <a:r>
              <a:rPr lang="ja-JP" altLang="en-US" sz="2000" dirty="0" smtClean="0"/>
              <a:t>。</a:t>
            </a:r>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2000" dirty="0"/>
          </a:p>
          <a:p>
            <a:pPr marL="444500" indent="-444500"/>
            <a:endParaRPr lang="en-US" altLang="ja-JP" sz="2000" dirty="0" smtClean="0"/>
          </a:p>
          <a:p>
            <a:pPr marL="444500" indent="-444500"/>
            <a:endParaRPr lang="en-US" altLang="ja-JP" sz="800" dirty="0"/>
          </a:p>
        </p:txBody>
      </p:sp>
      <p:sp>
        <p:nvSpPr>
          <p:cNvPr id="4" name="正方形/長方形 3"/>
          <p:cNvSpPr/>
          <p:nvPr/>
        </p:nvSpPr>
        <p:spPr>
          <a:xfrm>
            <a:off x="435769" y="1238800"/>
            <a:ext cx="11756231" cy="5586145"/>
          </a:xfrm>
          <a:prstGeom prst="rect">
            <a:avLst/>
          </a:prstGeom>
          <a:ln w="6350">
            <a:solidFill>
              <a:schemeClr val="tx1"/>
            </a:solidFill>
            <a:prstDash val="sysDot"/>
          </a:ln>
        </p:spPr>
        <p:txBody>
          <a:bodyPr wrap="square" bIns="0" anchor="ctr" anchorCtr="0">
            <a:spAutoFit/>
          </a:bodyPr>
          <a:lstStyle/>
          <a:p>
            <a:pPr lvl="0"/>
            <a:r>
              <a:rPr lang="ja-JP" altLang="en-US" sz="2000" dirty="0">
                <a:solidFill>
                  <a:prstClr val="black"/>
                </a:solidFill>
              </a:rPr>
              <a:t>業務継続計画には以下の項目等を記載すること。</a:t>
            </a:r>
          </a:p>
          <a:p>
            <a:pPr lvl="0"/>
            <a:r>
              <a:rPr lang="en-US" altLang="ja-JP" sz="2000" dirty="0" smtClean="0">
                <a:solidFill>
                  <a:prstClr val="black"/>
                </a:solidFill>
              </a:rPr>
              <a:t>ⅰ</a:t>
            </a:r>
            <a:r>
              <a:rPr lang="ja-JP" altLang="en-US" sz="2000" dirty="0" smtClean="0">
                <a:solidFill>
                  <a:prstClr val="black"/>
                </a:solidFill>
              </a:rPr>
              <a:t>）感染症</a:t>
            </a:r>
            <a:r>
              <a:rPr lang="ja-JP" altLang="en-US" sz="2000" dirty="0">
                <a:solidFill>
                  <a:prstClr val="black"/>
                </a:solidFill>
              </a:rPr>
              <a:t>に係る業務継続計画</a:t>
            </a:r>
          </a:p>
          <a:p>
            <a:pPr marL="542925" lvl="0" indent="-271463"/>
            <a:r>
              <a:rPr lang="en-US" altLang="ja-JP" sz="2000" dirty="0" smtClean="0">
                <a:solidFill>
                  <a:prstClr val="black"/>
                </a:solidFill>
              </a:rPr>
              <a:t>a. </a:t>
            </a:r>
            <a:r>
              <a:rPr lang="ja-JP" altLang="en-US" sz="2000" dirty="0" smtClean="0">
                <a:solidFill>
                  <a:prstClr val="black"/>
                </a:solidFill>
              </a:rPr>
              <a:t>平時</a:t>
            </a:r>
            <a:r>
              <a:rPr lang="ja-JP" altLang="en-US" sz="2000" dirty="0">
                <a:solidFill>
                  <a:prstClr val="black"/>
                </a:solidFill>
              </a:rPr>
              <a:t>からの備え（体制構築・整備、感染症防止に向けた取り組みの実施、備蓄品の確保等）</a:t>
            </a:r>
          </a:p>
          <a:p>
            <a:pPr marL="542925" lvl="0" indent="-271463"/>
            <a:r>
              <a:rPr lang="en-US" altLang="ja-JP" sz="2000" dirty="0" smtClean="0">
                <a:solidFill>
                  <a:prstClr val="black"/>
                </a:solidFill>
              </a:rPr>
              <a:t>b. </a:t>
            </a:r>
            <a:r>
              <a:rPr lang="ja-JP" altLang="en-US" sz="2000" dirty="0" smtClean="0">
                <a:solidFill>
                  <a:prstClr val="black"/>
                </a:solidFill>
              </a:rPr>
              <a:t>初動</a:t>
            </a:r>
            <a:r>
              <a:rPr lang="ja-JP" altLang="en-US" sz="2000" dirty="0">
                <a:solidFill>
                  <a:prstClr val="black"/>
                </a:solidFill>
              </a:rPr>
              <a:t>対応</a:t>
            </a:r>
          </a:p>
          <a:p>
            <a:pPr marL="542925" lvl="0" indent="-271463"/>
            <a:r>
              <a:rPr lang="en-US" altLang="ja-JP" sz="2000" dirty="0" smtClean="0">
                <a:solidFill>
                  <a:prstClr val="black"/>
                </a:solidFill>
              </a:rPr>
              <a:t>c. </a:t>
            </a:r>
            <a:r>
              <a:rPr lang="ja-JP" altLang="en-US" sz="2000" dirty="0" smtClean="0">
                <a:solidFill>
                  <a:prstClr val="black"/>
                </a:solidFill>
              </a:rPr>
              <a:t>感染</a:t>
            </a:r>
            <a:r>
              <a:rPr lang="ja-JP" altLang="en-US" sz="2000" dirty="0">
                <a:solidFill>
                  <a:prstClr val="black"/>
                </a:solidFill>
              </a:rPr>
              <a:t>拡大防止体制の確立（保健所との連携、濃厚接触者への対応、感染者との情報共有等）</a:t>
            </a:r>
            <a:endParaRPr lang="en-US" altLang="ja-JP" sz="2000" dirty="0">
              <a:solidFill>
                <a:prstClr val="black"/>
              </a:solidFill>
            </a:endParaRPr>
          </a:p>
          <a:p>
            <a:pPr marL="360363" lvl="0" indent="-180975"/>
            <a:r>
              <a:rPr lang="en-US" altLang="ja-JP" sz="2000" dirty="0" smtClean="0">
                <a:solidFill>
                  <a:prstClr val="black"/>
                </a:solidFill>
              </a:rPr>
              <a:t>※ </a:t>
            </a:r>
            <a:r>
              <a:rPr lang="ja-JP" altLang="en-US" sz="2000" dirty="0" smtClean="0">
                <a:solidFill>
                  <a:prstClr val="black"/>
                </a:solidFill>
              </a:rPr>
              <a:t>感染症</a:t>
            </a:r>
            <a:r>
              <a:rPr lang="ja-JP" altLang="en-US" sz="2000" dirty="0">
                <a:solidFill>
                  <a:prstClr val="black"/>
                </a:solidFill>
              </a:rPr>
              <a:t>に係る業務継続計画並びに感染症の予防及びまん延の防止のための指針については、それぞれに対応する項目を適切に設定している場合には、一体的に作成することとしてよい。</a:t>
            </a:r>
          </a:p>
          <a:p>
            <a:pPr lvl="0"/>
            <a:r>
              <a:rPr lang="en-US" altLang="ja-JP" sz="2000" dirty="0" smtClean="0">
                <a:solidFill>
                  <a:prstClr val="black"/>
                </a:solidFill>
              </a:rPr>
              <a:t>ⅱ</a:t>
            </a:r>
            <a:r>
              <a:rPr lang="ja-JP" altLang="en-US" sz="2000" dirty="0" smtClean="0">
                <a:solidFill>
                  <a:prstClr val="black"/>
                </a:solidFill>
              </a:rPr>
              <a:t>）災害</a:t>
            </a:r>
            <a:r>
              <a:rPr lang="ja-JP" altLang="en-US" sz="2000" dirty="0">
                <a:solidFill>
                  <a:prstClr val="black"/>
                </a:solidFill>
              </a:rPr>
              <a:t>に係る業務継続計画</a:t>
            </a:r>
          </a:p>
          <a:p>
            <a:pPr marL="442913" lvl="0" indent="-171450"/>
            <a:r>
              <a:rPr lang="en-US" altLang="ja-JP" sz="2000" dirty="0" smtClean="0">
                <a:solidFill>
                  <a:prstClr val="black"/>
                </a:solidFill>
              </a:rPr>
              <a:t>a. </a:t>
            </a:r>
            <a:r>
              <a:rPr lang="ja-JP" altLang="en-US" sz="2000" dirty="0" smtClean="0">
                <a:solidFill>
                  <a:prstClr val="black"/>
                </a:solidFill>
              </a:rPr>
              <a:t>平常</a:t>
            </a:r>
            <a:r>
              <a:rPr lang="ja-JP" altLang="en-US" sz="2000" dirty="0">
                <a:solidFill>
                  <a:prstClr val="black"/>
                </a:solidFill>
              </a:rPr>
              <a:t>時の対応（建物・設備の安全対策、電気・水道等</a:t>
            </a:r>
            <a:r>
              <a:rPr lang="ja-JP" altLang="en-US" sz="2000" dirty="0" smtClean="0">
                <a:solidFill>
                  <a:prstClr val="black"/>
                </a:solidFill>
              </a:rPr>
              <a:t>のライフライン</a:t>
            </a:r>
            <a:r>
              <a:rPr lang="ja-JP" altLang="en-US" sz="2000" dirty="0">
                <a:solidFill>
                  <a:prstClr val="black"/>
                </a:solidFill>
              </a:rPr>
              <a:t>が停止した場合の対策、必要品の備蓄等</a:t>
            </a:r>
            <a:r>
              <a:rPr lang="en-US" altLang="ja-JP" sz="2000" dirty="0">
                <a:solidFill>
                  <a:prstClr val="black"/>
                </a:solidFill>
              </a:rPr>
              <a:t>)</a:t>
            </a:r>
            <a:r>
              <a:rPr lang="ja-JP" altLang="en-US" sz="2000" dirty="0">
                <a:solidFill>
                  <a:prstClr val="black"/>
                </a:solidFill>
              </a:rPr>
              <a:t>　</a:t>
            </a:r>
            <a:endParaRPr lang="en-US" altLang="ja-JP" sz="2000" dirty="0" smtClean="0">
              <a:solidFill>
                <a:prstClr val="black"/>
              </a:solidFill>
            </a:endParaRPr>
          </a:p>
          <a:p>
            <a:pPr marL="442913" lvl="0" indent="-171450"/>
            <a:r>
              <a:rPr lang="en-US" altLang="ja-JP" sz="2000" dirty="0">
                <a:solidFill>
                  <a:prstClr val="black"/>
                </a:solidFill>
              </a:rPr>
              <a:t>b</a:t>
            </a:r>
            <a:r>
              <a:rPr lang="en-US" altLang="ja-JP" sz="2000" dirty="0" smtClean="0">
                <a:solidFill>
                  <a:prstClr val="black"/>
                </a:solidFill>
              </a:rPr>
              <a:t>. </a:t>
            </a:r>
            <a:r>
              <a:rPr lang="ja-JP" altLang="en-US" sz="2000" dirty="0" smtClean="0">
                <a:solidFill>
                  <a:prstClr val="black"/>
                </a:solidFill>
              </a:rPr>
              <a:t>緊急</a:t>
            </a:r>
            <a:r>
              <a:rPr lang="ja-JP" altLang="en-US" sz="2000" dirty="0">
                <a:solidFill>
                  <a:prstClr val="black"/>
                </a:solidFill>
              </a:rPr>
              <a:t>時の対応（業務継続計画発動基準、対応体制等）</a:t>
            </a:r>
          </a:p>
          <a:p>
            <a:pPr marL="442913" lvl="0" indent="-171450"/>
            <a:r>
              <a:rPr lang="en-US" altLang="ja-JP" sz="2000" dirty="0">
                <a:solidFill>
                  <a:prstClr val="black"/>
                </a:solidFill>
              </a:rPr>
              <a:t>c</a:t>
            </a:r>
            <a:r>
              <a:rPr lang="en-US" altLang="ja-JP" sz="2000" dirty="0" smtClean="0">
                <a:solidFill>
                  <a:prstClr val="black"/>
                </a:solidFill>
              </a:rPr>
              <a:t>. </a:t>
            </a:r>
            <a:r>
              <a:rPr lang="ja-JP" altLang="en-US" sz="2000" dirty="0" smtClean="0">
                <a:solidFill>
                  <a:prstClr val="black"/>
                </a:solidFill>
              </a:rPr>
              <a:t>他</a:t>
            </a:r>
            <a:r>
              <a:rPr lang="ja-JP" altLang="en-US" sz="2000" dirty="0">
                <a:solidFill>
                  <a:prstClr val="black"/>
                </a:solidFill>
              </a:rPr>
              <a:t>施設及び地域との</a:t>
            </a:r>
            <a:r>
              <a:rPr lang="ja-JP" altLang="en-US" sz="2000" dirty="0" smtClean="0">
                <a:solidFill>
                  <a:prstClr val="black"/>
                </a:solidFill>
              </a:rPr>
              <a:t>連携</a:t>
            </a:r>
            <a:endParaRPr lang="en-US" altLang="ja-JP" sz="2000" dirty="0" smtClean="0">
              <a:solidFill>
                <a:prstClr val="black"/>
              </a:solidFill>
            </a:endParaRPr>
          </a:p>
          <a:p>
            <a:pPr marL="171450" lvl="0" indent="-171450"/>
            <a:r>
              <a:rPr lang="en-US" altLang="ja-JP" sz="2000" dirty="0">
                <a:solidFill>
                  <a:prstClr val="black"/>
                </a:solidFill>
              </a:rPr>
              <a:t>※ </a:t>
            </a:r>
            <a:r>
              <a:rPr lang="ja-JP" altLang="en-US" sz="2000" dirty="0" smtClean="0">
                <a:solidFill>
                  <a:prstClr val="black"/>
                </a:solidFill>
              </a:rPr>
              <a:t>記載内容については、</a:t>
            </a:r>
            <a:r>
              <a:rPr lang="ja-JP" altLang="en-US" sz="2000" dirty="0">
                <a:solidFill>
                  <a:prstClr val="black"/>
                </a:solidFill>
              </a:rPr>
              <a:t>厚生労働省</a:t>
            </a:r>
            <a:r>
              <a:rPr lang="ja-JP" altLang="en-US" sz="2000" dirty="0" smtClean="0">
                <a:solidFill>
                  <a:prstClr val="black"/>
                </a:solidFill>
              </a:rPr>
              <a:t>ホームページ「介護</a:t>
            </a:r>
            <a:r>
              <a:rPr lang="ja-JP" altLang="en-US" sz="2000" dirty="0">
                <a:solidFill>
                  <a:prstClr val="black"/>
                </a:solidFill>
              </a:rPr>
              <a:t>施設・事業所における業務継続</a:t>
            </a:r>
            <a:r>
              <a:rPr lang="ja-JP" altLang="en-US" sz="2000" dirty="0" smtClean="0">
                <a:solidFill>
                  <a:prstClr val="black"/>
                </a:solidFill>
              </a:rPr>
              <a:t>計画</a:t>
            </a:r>
            <a:r>
              <a:rPr lang="en-US" altLang="ja-JP" sz="2000" dirty="0" smtClean="0">
                <a:solidFill>
                  <a:prstClr val="black"/>
                </a:solidFill>
              </a:rPr>
              <a:t>(BCP)</a:t>
            </a:r>
            <a:r>
              <a:rPr lang="ja-JP" altLang="en-US" sz="2000" dirty="0" smtClean="0">
                <a:solidFill>
                  <a:prstClr val="black"/>
                </a:solidFill>
              </a:rPr>
              <a:t>作成</a:t>
            </a:r>
            <a:r>
              <a:rPr lang="ja-JP" altLang="en-US" sz="2000" dirty="0">
                <a:solidFill>
                  <a:prstClr val="black"/>
                </a:solidFill>
              </a:rPr>
              <a:t>支援に関する</a:t>
            </a:r>
            <a:r>
              <a:rPr lang="ja-JP" altLang="en-US" sz="2000" dirty="0" smtClean="0">
                <a:solidFill>
                  <a:prstClr val="black"/>
                </a:solidFill>
              </a:rPr>
              <a:t>研修」に掲載の次の資料を</a:t>
            </a:r>
            <a:r>
              <a:rPr lang="ja-JP" altLang="en-US" sz="2000" dirty="0">
                <a:solidFill>
                  <a:prstClr val="black"/>
                </a:solidFill>
              </a:rPr>
              <a:t>参照。</a:t>
            </a:r>
            <a:endParaRPr lang="en-US" altLang="ja-JP" sz="2000" dirty="0" smtClean="0">
              <a:solidFill>
                <a:prstClr val="black"/>
              </a:solidFill>
            </a:endParaRPr>
          </a:p>
          <a:p>
            <a:pPr marL="442913" lvl="0" indent="-171450"/>
            <a:r>
              <a:rPr lang="ja-JP" altLang="en-US" sz="2000" dirty="0" smtClean="0">
                <a:solidFill>
                  <a:prstClr val="black"/>
                </a:solidFill>
              </a:rPr>
              <a:t>「介護施設事業所における感染症発生時の業務継続ガイドライン」</a:t>
            </a:r>
            <a:endParaRPr lang="en-US" altLang="ja-JP" sz="2000" dirty="0" smtClean="0">
              <a:solidFill>
                <a:prstClr val="black"/>
              </a:solidFill>
            </a:endParaRPr>
          </a:p>
          <a:p>
            <a:pPr marL="442913" lvl="0" indent="-171450"/>
            <a:r>
              <a:rPr lang="ja-JP" altLang="en-US" sz="2000" dirty="0" smtClean="0">
                <a:solidFill>
                  <a:prstClr val="black"/>
                </a:solidFill>
              </a:rPr>
              <a:t>「介護施設・事業所における自然災害発生時の業務継続計画ガイドライン」</a:t>
            </a:r>
            <a:r>
              <a:rPr lang="en-US" altLang="ja-JP" sz="2000" dirty="0" smtClean="0">
                <a:solidFill>
                  <a:prstClr val="black"/>
                </a:solidFill>
              </a:rPr>
              <a:t>https</a:t>
            </a:r>
            <a:r>
              <a:rPr lang="en-US" altLang="ja-JP" sz="2000" dirty="0">
                <a:solidFill>
                  <a:prstClr val="black"/>
                </a:solidFill>
              </a:rPr>
              <a:t>://</a:t>
            </a:r>
            <a:r>
              <a:rPr lang="en-US" altLang="ja-JP" sz="2000" dirty="0" smtClean="0">
                <a:solidFill>
                  <a:prstClr val="black"/>
                </a:solidFill>
              </a:rPr>
              <a:t>www.mhlw.go.jp/stf/seisakunitsuite/bunya/hukushi_kaigo/kaigo_koureisha/douga_00002.html</a:t>
            </a:r>
          </a:p>
        </p:txBody>
      </p:sp>
    </p:spTree>
    <p:extLst>
      <p:ext uri="{BB962C8B-B14F-4D97-AF65-F5344CB8AC3E}">
        <p14:creationId xmlns:p14="http://schemas.microsoft.com/office/powerpoint/2010/main" val="2994336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336883"/>
            <a:ext cx="2743200" cy="365125"/>
          </a:xfrm>
        </p:spPr>
        <p:txBody>
          <a:bodyPr/>
          <a:lstStyle/>
          <a:p>
            <a:fld id="{41D9830F-53EB-46B6-9EC0-C4C68F82A889}" type="slidenum">
              <a:rPr kumimoji="1" lang="ja-JP" altLang="en-US" smtClean="0"/>
              <a:t>52</a:t>
            </a:fld>
            <a:endParaRPr kumimoji="1" lang="ja-JP" altLang="en-US" dirty="0"/>
          </a:p>
        </p:txBody>
      </p:sp>
      <p:sp>
        <p:nvSpPr>
          <p:cNvPr id="3" name="正方形/長方形 2"/>
          <p:cNvSpPr/>
          <p:nvPr/>
        </p:nvSpPr>
        <p:spPr>
          <a:xfrm>
            <a:off x="0" y="0"/>
            <a:ext cx="12192000" cy="338554"/>
          </a:xfrm>
          <a:prstGeom prst="rect">
            <a:avLst/>
          </a:prstGeom>
        </p:spPr>
        <p:txBody>
          <a:bodyPr wrap="square">
            <a:spAutoFit/>
          </a:bodyPr>
          <a:lstStyle/>
          <a:p>
            <a:r>
              <a:rPr lang="ja-JP" altLang="en-US" sz="1600" dirty="0" smtClean="0"/>
              <a:t>　　</a:t>
            </a:r>
            <a:endParaRPr lang="ja-JP" altLang="en-US" dirty="0"/>
          </a:p>
        </p:txBody>
      </p:sp>
      <p:sp>
        <p:nvSpPr>
          <p:cNvPr id="4" name="正方形/長方形 3"/>
          <p:cNvSpPr/>
          <p:nvPr/>
        </p:nvSpPr>
        <p:spPr>
          <a:xfrm>
            <a:off x="0" y="0"/>
            <a:ext cx="12192000" cy="6924973"/>
          </a:xfrm>
          <a:prstGeom prst="rect">
            <a:avLst/>
          </a:prstGeom>
        </p:spPr>
        <p:txBody>
          <a:bodyPr wrap="square">
            <a:spAutoFit/>
          </a:bodyPr>
          <a:lstStyle/>
          <a:p>
            <a:pPr marL="444500" indent="-444500"/>
            <a:r>
              <a:rPr lang="ja-JP" altLang="en-US" sz="2000" dirty="0"/>
              <a:t>② 事業者は、従業者に対し、業務継続計画について周知するとともに、必要な研修及び訓練（シミュレーション）を定期的に実施しなければならない。</a:t>
            </a:r>
            <a:endParaRPr lang="en-US" altLang="ja-JP" sz="2000" dirty="0"/>
          </a:p>
          <a:p>
            <a:pPr marL="444500" indent="-444500"/>
            <a:endParaRPr lang="en-US" altLang="ja-JP" sz="2000" dirty="0"/>
          </a:p>
          <a:p>
            <a:r>
              <a:rPr lang="ja-JP" altLang="en-US" sz="2000" dirty="0"/>
              <a:t>　　　　</a:t>
            </a:r>
          </a:p>
          <a:p>
            <a:pPr marL="471488" indent="-207963"/>
            <a:r>
              <a:rPr lang="ja-JP" altLang="en-US" sz="2000" dirty="0"/>
              <a:t>　　　</a:t>
            </a:r>
          </a:p>
          <a:p>
            <a:pPr marL="901700" indent="-901700"/>
            <a:r>
              <a:rPr lang="ja-JP" altLang="en-US" sz="2000" dirty="0"/>
              <a:t>　</a:t>
            </a:r>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2000" dirty="0"/>
          </a:p>
          <a:p>
            <a:pPr marL="901700" indent="-901700"/>
            <a:endParaRPr lang="en-US" altLang="ja-JP" sz="2000" dirty="0" smtClean="0"/>
          </a:p>
          <a:p>
            <a:pPr marL="901700" indent="-901700"/>
            <a:endParaRPr lang="en-US" altLang="ja-JP" sz="1200" dirty="0"/>
          </a:p>
          <a:p>
            <a:pPr marL="2057400" indent="-1871663"/>
            <a:r>
              <a:rPr lang="ja-JP" altLang="en-US" sz="2000" dirty="0" smtClean="0">
                <a:solidFill>
                  <a:prstClr val="black"/>
                </a:solidFill>
              </a:rPr>
              <a:t>③ 事</a:t>
            </a:r>
            <a:r>
              <a:rPr lang="ja-JP" altLang="en-US" sz="2000" dirty="0">
                <a:solidFill>
                  <a:prstClr val="black"/>
                </a:solidFill>
              </a:rPr>
              <a:t>業者は、定期的に業務継続計画の見直しを行い、必要に応じて業務継続計画の変更を</a:t>
            </a:r>
            <a:r>
              <a:rPr lang="ja-JP" altLang="en-US" sz="2000" dirty="0" smtClean="0">
                <a:solidFill>
                  <a:prstClr val="black"/>
                </a:solidFill>
              </a:rPr>
              <a:t>行う。</a:t>
            </a:r>
            <a:endParaRPr lang="en-US" altLang="ja-JP" sz="2000" dirty="0" smtClean="0">
              <a:solidFill>
                <a:prstClr val="black"/>
              </a:solidFill>
            </a:endParaRPr>
          </a:p>
          <a:p>
            <a:pPr marL="2057400" indent="-1871663"/>
            <a:endParaRPr lang="en-US" altLang="ja-JP" sz="1600" dirty="0">
              <a:solidFill>
                <a:prstClr val="black"/>
              </a:solidFill>
            </a:endParaRPr>
          </a:p>
          <a:p>
            <a:r>
              <a:rPr lang="ja-JP" altLang="en-US" sz="2000" b="1" dirty="0"/>
              <a:t>（２０）定員の遵守 </a:t>
            </a:r>
            <a:r>
              <a:rPr lang="en-US" altLang="ja-JP" sz="2000" b="1" dirty="0"/>
              <a:t>【</a:t>
            </a:r>
            <a:r>
              <a:rPr lang="ja-JP" altLang="en-US" sz="2000" b="1" dirty="0"/>
              <a:t>第</a:t>
            </a:r>
            <a:r>
              <a:rPr lang="en-US" altLang="ja-JP" sz="2000" b="1" dirty="0"/>
              <a:t>31</a:t>
            </a:r>
            <a:r>
              <a:rPr lang="ja-JP" altLang="en-US" sz="2000" b="1" dirty="0"/>
              <a:t>条</a:t>
            </a:r>
            <a:r>
              <a:rPr lang="en-US" altLang="ja-JP" sz="2000" b="1" dirty="0"/>
              <a:t>】</a:t>
            </a:r>
          </a:p>
          <a:p>
            <a:r>
              <a:rPr lang="ja-JP" altLang="en-US" sz="2000" dirty="0"/>
              <a:t>　　事業者は、利用定員を超えてサービスの提供を行ってはならない。</a:t>
            </a:r>
            <a:endParaRPr lang="en-US" altLang="ja-JP" sz="2000" dirty="0"/>
          </a:p>
          <a:p>
            <a:r>
              <a:rPr lang="ja-JP" altLang="en-US" sz="2000" dirty="0"/>
              <a:t>　　</a:t>
            </a:r>
            <a:r>
              <a:rPr lang="en-US" altLang="ja-JP" sz="2000" dirty="0"/>
              <a:t>※</a:t>
            </a:r>
            <a:r>
              <a:rPr lang="ja-JP" altLang="en-US" sz="2000" dirty="0"/>
              <a:t> 災害その他やむを得ない事情がある場合は、この限りではない</a:t>
            </a:r>
            <a:r>
              <a:rPr lang="ja-JP" altLang="en-US" sz="2000" dirty="0" smtClean="0"/>
              <a:t>。</a:t>
            </a:r>
            <a:endParaRPr lang="en-US" altLang="ja-JP" sz="2000" dirty="0" smtClean="0"/>
          </a:p>
          <a:p>
            <a:endParaRPr lang="en-US" altLang="ja-JP" sz="1600" b="1" dirty="0"/>
          </a:p>
          <a:p>
            <a:r>
              <a:rPr lang="ja-JP" altLang="en-US" sz="2000" b="1" dirty="0"/>
              <a:t>（２１）掲示</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32】</a:t>
            </a:r>
          </a:p>
          <a:p>
            <a:pPr marL="442913" indent="-171450"/>
            <a:r>
              <a:rPr lang="ja-JP" altLang="en-US" sz="2000" dirty="0" smtClean="0"/>
              <a:t>① 事</a:t>
            </a:r>
            <a:r>
              <a:rPr lang="ja-JP" altLang="en-US" sz="2000" dirty="0"/>
              <a:t>業者は、事業所の見やすい場所に、運営規程の概要、従業者の勤務体制、事故発生時の対応、苦情処理の体制、提供するサービスの第三者評価の実施状況等の利用申込者のサービスの選択に資する</a:t>
            </a:r>
            <a:r>
              <a:rPr lang="ja-JP" altLang="en-US" sz="2000" dirty="0" smtClean="0"/>
              <a:t>と</a:t>
            </a:r>
            <a:r>
              <a:rPr lang="ja-JP" altLang="en-US" sz="2000" dirty="0"/>
              <a:t>認められる重要事項を掲示すること</a:t>
            </a:r>
            <a:r>
              <a:rPr lang="ja-JP" altLang="en-US" sz="2000" dirty="0" smtClean="0"/>
              <a:t>。</a:t>
            </a:r>
            <a:endParaRPr lang="en-US" altLang="ja-JP" sz="2000" dirty="0" smtClean="0">
              <a:solidFill>
                <a:prstClr val="black"/>
              </a:solidFill>
            </a:endParaRPr>
          </a:p>
        </p:txBody>
      </p:sp>
      <p:sp>
        <p:nvSpPr>
          <p:cNvPr id="5" name="正方形/長方形 4"/>
          <p:cNvSpPr/>
          <p:nvPr/>
        </p:nvSpPr>
        <p:spPr>
          <a:xfrm>
            <a:off x="404812" y="626878"/>
            <a:ext cx="11677650" cy="3187663"/>
          </a:xfrm>
          <a:prstGeom prst="rect">
            <a:avLst/>
          </a:prstGeom>
          <a:ln w="6350">
            <a:solidFill>
              <a:schemeClr val="tx1"/>
            </a:solidFill>
            <a:prstDash val="sysDot"/>
          </a:ln>
        </p:spPr>
        <p:txBody>
          <a:bodyPr wrap="square" bIns="36000" anchor="ctr" anchorCtr="0">
            <a:spAutoFit/>
          </a:bodyPr>
          <a:lstStyle/>
          <a:p>
            <a:pPr marL="1800225" lvl="0" indent="-1800225">
              <a:lnSpc>
                <a:spcPts val="2200"/>
              </a:lnSpc>
            </a:pPr>
            <a:r>
              <a:rPr lang="en-US" altLang="ja-JP" sz="2000" dirty="0" smtClean="0">
                <a:solidFill>
                  <a:prstClr val="black"/>
                </a:solidFill>
              </a:rPr>
              <a:t>ⅰ</a:t>
            </a:r>
            <a:r>
              <a:rPr lang="ja-JP" altLang="en-US" sz="2000" dirty="0" smtClean="0">
                <a:solidFill>
                  <a:prstClr val="black"/>
                </a:solidFill>
              </a:rPr>
              <a:t>）研修</a:t>
            </a:r>
            <a:r>
              <a:rPr lang="ja-JP" altLang="en-US" sz="2000" dirty="0">
                <a:solidFill>
                  <a:prstClr val="black"/>
                </a:solidFill>
              </a:rPr>
              <a:t>　</a:t>
            </a:r>
            <a:endParaRPr lang="en-US" altLang="ja-JP" sz="2000" dirty="0" smtClean="0">
              <a:solidFill>
                <a:prstClr val="black"/>
              </a:solidFill>
            </a:endParaRPr>
          </a:p>
          <a:p>
            <a:pPr marL="271463" lvl="0" indent="171450">
              <a:lnSpc>
                <a:spcPts val="2200"/>
              </a:lnSpc>
            </a:pPr>
            <a:r>
              <a:rPr lang="ja-JP" altLang="en-US" sz="2000" dirty="0" smtClean="0">
                <a:solidFill>
                  <a:prstClr val="black"/>
                </a:solidFill>
              </a:rPr>
              <a:t>研修</a:t>
            </a:r>
            <a:r>
              <a:rPr lang="ja-JP" altLang="en-US" sz="2000" dirty="0">
                <a:solidFill>
                  <a:prstClr val="black"/>
                </a:solidFill>
              </a:rPr>
              <a:t>の内容は、感染症及び災害に係る業務継続計画の具体的内容を職員間に共有するとともに、平常時の対応の必要性や、緊急時の対応にかかる理解の励行を行うものとする</a:t>
            </a:r>
            <a:r>
              <a:rPr lang="ja-JP" altLang="en-US" sz="2000" dirty="0" smtClean="0">
                <a:solidFill>
                  <a:prstClr val="black"/>
                </a:solidFill>
              </a:rPr>
              <a:t>。</a:t>
            </a:r>
            <a:endParaRPr lang="en-US" altLang="ja-JP" sz="2000" dirty="0" smtClean="0">
              <a:solidFill>
                <a:prstClr val="black"/>
              </a:solidFill>
            </a:endParaRPr>
          </a:p>
          <a:p>
            <a:pPr marL="271463" lvl="0" indent="171450">
              <a:lnSpc>
                <a:spcPts val="2200"/>
              </a:lnSpc>
            </a:pPr>
            <a:r>
              <a:rPr lang="ja-JP" altLang="en-US" sz="2000" dirty="0" smtClean="0">
                <a:solidFill>
                  <a:prstClr val="black"/>
                </a:solidFill>
              </a:rPr>
              <a:t>職員</a:t>
            </a:r>
            <a:r>
              <a:rPr lang="ja-JP" altLang="en-US" sz="2000" dirty="0">
                <a:solidFill>
                  <a:prstClr val="black"/>
                </a:solidFill>
              </a:rPr>
              <a:t>教育を組織的に浸透させていくために、定期的（年</a:t>
            </a:r>
            <a:r>
              <a:rPr lang="en-US" altLang="ja-JP" sz="2000" dirty="0">
                <a:solidFill>
                  <a:prstClr val="black"/>
                </a:solidFill>
              </a:rPr>
              <a:t>1 </a:t>
            </a:r>
            <a:r>
              <a:rPr lang="ja-JP" altLang="en-US" sz="2000" dirty="0">
                <a:solidFill>
                  <a:prstClr val="black"/>
                </a:solidFill>
              </a:rPr>
              <a:t>回以上）な教育を開催するとともに、新規採用時には別に研修を実施すること。また、研修の実施内容についても記録すること。</a:t>
            </a:r>
          </a:p>
          <a:p>
            <a:pPr marL="4305300" lvl="0" indent="-4305300">
              <a:lnSpc>
                <a:spcPts val="2200"/>
              </a:lnSpc>
            </a:pPr>
            <a:r>
              <a:rPr lang="en-US" altLang="ja-JP" sz="2000" dirty="0" smtClean="0">
                <a:solidFill>
                  <a:prstClr val="black"/>
                </a:solidFill>
              </a:rPr>
              <a:t>ⅱ</a:t>
            </a:r>
            <a:r>
              <a:rPr lang="ja-JP" altLang="en-US" sz="2000" dirty="0" smtClean="0">
                <a:solidFill>
                  <a:prstClr val="black"/>
                </a:solidFill>
              </a:rPr>
              <a:t>）訓練</a:t>
            </a:r>
            <a:r>
              <a:rPr lang="ja-JP" altLang="en-US" sz="2000" dirty="0">
                <a:solidFill>
                  <a:prstClr val="black"/>
                </a:solidFill>
              </a:rPr>
              <a:t>（シミュレーション）　</a:t>
            </a:r>
            <a:endParaRPr lang="en-US" altLang="ja-JP" sz="2000" dirty="0" smtClean="0">
              <a:solidFill>
                <a:prstClr val="black"/>
              </a:solidFill>
            </a:endParaRPr>
          </a:p>
          <a:p>
            <a:pPr marL="271463" lvl="0" indent="171450">
              <a:lnSpc>
                <a:spcPts val="2200"/>
              </a:lnSpc>
            </a:pPr>
            <a:r>
              <a:rPr lang="ja-JP" altLang="en-US" sz="2000" dirty="0" smtClean="0">
                <a:solidFill>
                  <a:prstClr val="black"/>
                </a:solidFill>
              </a:rPr>
              <a:t>訓練</a:t>
            </a:r>
            <a:r>
              <a:rPr lang="ja-JP" altLang="en-US" sz="2000" dirty="0">
                <a:solidFill>
                  <a:prstClr val="black"/>
                </a:solidFill>
              </a:rPr>
              <a:t>（シミュレーション）においては、感染症や災害が発生した場合において迅速に行動できるよう、業務継続計画に基づき、事業所内の役割分担の確認、感染症や災害が発生した場合に実践するケアの演習等を定期的（年</a:t>
            </a:r>
            <a:r>
              <a:rPr lang="en-US" altLang="ja-JP" sz="2000" dirty="0">
                <a:solidFill>
                  <a:prstClr val="black"/>
                </a:solidFill>
              </a:rPr>
              <a:t>1</a:t>
            </a:r>
            <a:r>
              <a:rPr lang="ja-JP" altLang="en-US" sz="2000" dirty="0">
                <a:solidFill>
                  <a:prstClr val="black"/>
                </a:solidFill>
              </a:rPr>
              <a:t>回以上）に実施するものとする。</a:t>
            </a:r>
          </a:p>
          <a:p>
            <a:pPr marL="542925" lvl="0" indent="-185738">
              <a:lnSpc>
                <a:spcPts val="2200"/>
              </a:lnSpc>
            </a:pPr>
            <a:r>
              <a:rPr lang="en-US" altLang="ja-JP" sz="2000" dirty="0" smtClean="0">
                <a:solidFill>
                  <a:prstClr val="black"/>
                </a:solidFill>
              </a:rPr>
              <a:t>※</a:t>
            </a:r>
            <a:r>
              <a:rPr lang="ja-JP" altLang="en-US" sz="2000" dirty="0" smtClean="0">
                <a:solidFill>
                  <a:prstClr val="black"/>
                </a:solidFill>
              </a:rPr>
              <a:t> 感染症</a:t>
            </a:r>
            <a:r>
              <a:rPr lang="ja-JP" altLang="en-US" sz="2000" dirty="0">
                <a:solidFill>
                  <a:prstClr val="black"/>
                </a:solidFill>
              </a:rPr>
              <a:t>の業務継続計画に係る訓練については、感染症の予防及びまん延の防止のための訓練と一体的に実施することができる。</a:t>
            </a:r>
          </a:p>
        </p:txBody>
      </p:sp>
    </p:spTree>
    <p:extLst>
      <p:ext uri="{BB962C8B-B14F-4D97-AF65-F5344CB8AC3E}">
        <p14:creationId xmlns:p14="http://schemas.microsoft.com/office/powerpoint/2010/main" val="1257240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62654" y="6356350"/>
            <a:ext cx="2743200" cy="365125"/>
          </a:xfrm>
        </p:spPr>
        <p:txBody>
          <a:bodyPr/>
          <a:lstStyle/>
          <a:p>
            <a:fld id="{41D9830F-53EB-46B6-9EC0-C4C68F82A889}" type="slidenum">
              <a:rPr kumimoji="1" lang="ja-JP" altLang="en-US" smtClean="0"/>
              <a:t>53</a:t>
            </a:fld>
            <a:endParaRPr kumimoji="1" lang="ja-JP" altLang="en-US" dirty="0"/>
          </a:p>
        </p:txBody>
      </p:sp>
      <p:sp>
        <p:nvSpPr>
          <p:cNvPr id="4" name="正方形/長方形 3"/>
          <p:cNvSpPr/>
          <p:nvPr/>
        </p:nvSpPr>
        <p:spPr>
          <a:xfrm>
            <a:off x="346361" y="193964"/>
            <a:ext cx="11554693" cy="338554"/>
          </a:xfrm>
          <a:prstGeom prst="rect">
            <a:avLst/>
          </a:prstGeom>
        </p:spPr>
        <p:txBody>
          <a:bodyPr wrap="square">
            <a:spAutoFit/>
          </a:bodyPr>
          <a:lstStyle/>
          <a:p>
            <a:r>
              <a:rPr lang="ja-JP" altLang="en-US" sz="1600" dirty="0">
                <a:solidFill>
                  <a:prstClr val="black"/>
                </a:solidFill>
              </a:rPr>
              <a:t>　</a:t>
            </a:r>
            <a:r>
              <a:rPr lang="ja-JP" altLang="en-US" sz="1600" dirty="0" smtClean="0">
                <a:solidFill>
                  <a:prstClr val="black"/>
                </a:solidFill>
              </a:rPr>
              <a:t>　</a:t>
            </a:r>
            <a:endParaRPr lang="ja-JP" altLang="en-US" sz="1600" dirty="0">
              <a:solidFill>
                <a:prstClr val="black"/>
              </a:solidFill>
            </a:endParaRPr>
          </a:p>
        </p:txBody>
      </p:sp>
      <p:sp>
        <p:nvSpPr>
          <p:cNvPr id="3" name="正方形/長方形 2"/>
          <p:cNvSpPr/>
          <p:nvPr/>
        </p:nvSpPr>
        <p:spPr>
          <a:xfrm>
            <a:off x="0" y="0"/>
            <a:ext cx="12192000" cy="6740307"/>
          </a:xfrm>
          <a:prstGeom prst="rect">
            <a:avLst/>
          </a:prstGeom>
        </p:spPr>
        <p:txBody>
          <a:bodyPr wrap="square">
            <a:spAutoFit/>
          </a:bodyPr>
          <a:lstStyle/>
          <a:p>
            <a:pPr marL="714375" lvl="0" indent="-271463"/>
            <a:r>
              <a:rPr lang="en-US" altLang="ja-JP" sz="2000" dirty="0">
                <a:solidFill>
                  <a:prstClr val="black"/>
                </a:solidFill>
              </a:rPr>
              <a:t>※ </a:t>
            </a:r>
            <a:r>
              <a:rPr lang="ja-JP" altLang="en-US" sz="2000" dirty="0">
                <a:solidFill>
                  <a:prstClr val="black"/>
                </a:solidFill>
              </a:rPr>
              <a:t>掲示に代えて、重要事項を記載したファイル等を事業所に備え付け、いつでも関係者が自由に閲覧できるようにすることでもよい。</a:t>
            </a:r>
          </a:p>
          <a:p>
            <a:pPr marL="442913" lvl="0" indent="-171450">
              <a:tabLst>
                <a:tab pos="442913" algn="l"/>
              </a:tabLst>
            </a:pPr>
            <a:r>
              <a:rPr lang="ja-JP" altLang="en-US" sz="2000" dirty="0" smtClean="0">
                <a:solidFill>
                  <a:prstClr val="black"/>
                </a:solidFill>
              </a:rPr>
              <a:t>②</a:t>
            </a:r>
            <a:r>
              <a:rPr lang="en-US" altLang="ja-JP" sz="2000" dirty="0" smtClean="0">
                <a:solidFill>
                  <a:prstClr val="black"/>
                </a:solidFill>
              </a:rPr>
              <a:t> </a:t>
            </a:r>
            <a:r>
              <a:rPr lang="ja-JP" altLang="en-US" sz="2000" dirty="0">
                <a:solidFill>
                  <a:prstClr val="black"/>
                </a:solidFill>
              </a:rPr>
              <a:t>事業者は原則として、重要事項をウェブサイト（法人のホームページ等又は介護サービス情報公表システム）に掲載しなければならない。</a:t>
            </a:r>
            <a:r>
              <a:rPr lang="ja-JP" altLang="en-US" sz="2000" u="sng" dirty="0">
                <a:solidFill>
                  <a:prstClr val="black"/>
                </a:solidFill>
              </a:rPr>
              <a:t>ウェブサイトへの掲載は令和</a:t>
            </a:r>
            <a:r>
              <a:rPr lang="en-US" altLang="ja-JP" sz="2000" u="sng" dirty="0">
                <a:solidFill>
                  <a:prstClr val="black"/>
                </a:solidFill>
              </a:rPr>
              <a:t>7</a:t>
            </a:r>
            <a:r>
              <a:rPr lang="ja-JP" altLang="en-US" sz="2000" u="sng" dirty="0">
                <a:solidFill>
                  <a:prstClr val="black"/>
                </a:solidFill>
              </a:rPr>
              <a:t>年</a:t>
            </a:r>
            <a:r>
              <a:rPr lang="en-US" altLang="ja-JP" sz="2000" u="sng" dirty="0">
                <a:solidFill>
                  <a:prstClr val="black"/>
                </a:solidFill>
              </a:rPr>
              <a:t>4 </a:t>
            </a:r>
            <a:r>
              <a:rPr lang="ja-JP" altLang="en-US" sz="2000" u="sng" dirty="0">
                <a:solidFill>
                  <a:prstClr val="black"/>
                </a:solidFill>
              </a:rPr>
              <a:t>月</a:t>
            </a:r>
            <a:r>
              <a:rPr lang="en-US" altLang="ja-JP" sz="2000" u="sng" dirty="0">
                <a:solidFill>
                  <a:prstClr val="black"/>
                </a:solidFill>
              </a:rPr>
              <a:t>1</a:t>
            </a:r>
            <a:r>
              <a:rPr lang="ja-JP" altLang="en-US" sz="2000" u="sng" dirty="0">
                <a:solidFill>
                  <a:prstClr val="black"/>
                </a:solidFill>
              </a:rPr>
              <a:t>日から義務化。</a:t>
            </a:r>
            <a:endParaRPr lang="en-US" altLang="ja-JP" sz="2000" u="sng" dirty="0">
              <a:solidFill>
                <a:prstClr val="black"/>
              </a:solidFill>
            </a:endParaRPr>
          </a:p>
          <a:p>
            <a:endParaRPr lang="en-US" altLang="ja-JP" sz="1600" dirty="0"/>
          </a:p>
          <a:p>
            <a:r>
              <a:rPr lang="ja-JP" altLang="en-US" sz="2000" b="1" dirty="0" smtClean="0"/>
              <a:t>（２２）</a:t>
            </a:r>
            <a:r>
              <a:rPr lang="ja-JP" altLang="en-US" sz="2000" b="1" dirty="0"/>
              <a:t>秘密保持等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33】</a:t>
            </a:r>
          </a:p>
          <a:p>
            <a:pPr marL="539750" indent="-276225"/>
            <a:r>
              <a:rPr lang="ja-JP" altLang="en-US" sz="2000" dirty="0" smtClean="0"/>
              <a:t>① 事業所</a:t>
            </a:r>
            <a:r>
              <a:rPr lang="ja-JP" altLang="en-US" sz="2000" dirty="0"/>
              <a:t>の従業者は、正当な理由がなく、その業務上知り得た利用者又はその家族の秘密を漏らしては</a:t>
            </a:r>
            <a:r>
              <a:rPr lang="ja-JP" altLang="en-US" sz="2000" dirty="0" smtClean="0"/>
              <a:t>ならない</a:t>
            </a:r>
            <a:r>
              <a:rPr lang="ja-JP" altLang="en-US" sz="2000" dirty="0"/>
              <a:t>。</a:t>
            </a:r>
          </a:p>
          <a:p>
            <a:pPr marL="539750" indent="-276225"/>
            <a:r>
              <a:rPr lang="ja-JP" altLang="en-US" sz="2000" dirty="0" smtClean="0"/>
              <a:t>② 事</a:t>
            </a:r>
            <a:r>
              <a:rPr lang="ja-JP" altLang="en-US" sz="2000" dirty="0"/>
              <a:t>業者は、事業所の従業者でなくなった後においても、正当な理由がなく、その業務上知り得た</a:t>
            </a:r>
            <a:r>
              <a:rPr lang="ja-JP" altLang="en-US" sz="2000" dirty="0" smtClean="0"/>
              <a:t>利用者又</a:t>
            </a:r>
            <a:r>
              <a:rPr lang="ja-JP" altLang="en-US" sz="2000" dirty="0"/>
              <a:t>はその家族の秘密を漏らすことがないよう、必要な措置を講じなければならない。</a:t>
            </a:r>
          </a:p>
          <a:p>
            <a:pPr marL="539750" indent="-276225"/>
            <a:r>
              <a:rPr lang="ja-JP" altLang="en-US" sz="2000" dirty="0" smtClean="0"/>
              <a:t>③ 事</a:t>
            </a:r>
            <a:r>
              <a:rPr lang="ja-JP" altLang="en-US" sz="2000" dirty="0"/>
              <a:t>業者は、サービス担当者会議等において、利用者及び利用者の家族の個人情報を用いる場合は</a:t>
            </a:r>
            <a:r>
              <a:rPr lang="ja-JP" altLang="en-US" sz="2000" dirty="0" smtClean="0"/>
              <a:t>利用者及び</a:t>
            </a:r>
            <a:r>
              <a:rPr lang="ja-JP" altLang="en-US" sz="2000" dirty="0"/>
              <a:t>利用者の家族の同意をあらかじめ書面により得ておかなければならない</a:t>
            </a:r>
            <a:r>
              <a:rPr lang="ja-JP" altLang="en-US" sz="2000" dirty="0" smtClean="0"/>
              <a:t>。</a:t>
            </a:r>
            <a:endParaRPr lang="en-US" altLang="ja-JP" sz="2000" dirty="0" smtClean="0"/>
          </a:p>
          <a:p>
            <a:pPr marL="539750" indent="-276225"/>
            <a:endParaRPr lang="en-US" altLang="ja-JP" sz="1600" dirty="0"/>
          </a:p>
          <a:p>
            <a:r>
              <a:rPr lang="ja-JP" altLang="en-US" sz="2000" dirty="0"/>
              <a:t>（</a:t>
            </a:r>
            <a:r>
              <a:rPr lang="ja-JP" altLang="en-US" sz="2000" b="1" dirty="0"/>
              <a:t>２３）苦情処理</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36】</a:t>
            </a:r>
          </a:p>
          <a:p>
            <a:pPr marL="542925" indent="-271463"/>
            <a:r>
              <a:rPr lang="ja-JP" altLang="en-US" sz="2000" dirty="0"/>
              <a:t>① 提供したサービスに係る利用者及びその家族からの苦情に迅速かつ適切に対応するために、苦情を受け付けるための窓口を設置する等の必要な措置を講じなければならない。</a:t>
            </a:r>
          </a:p>
          <a:p>
            <a:pPr marL="542925" indent="-271463"/>
            <a:r>
              <a:rPr lang="ja-JP" altLang="en-US" sz="2000" dirty="0"/>
              <a:t>② 苦情を受け付けた場合には、当該苦情の内容等を記録しなければならない。</a:t>
            </a:r>
            <a:endParaRPr lang="en-US" altLang="ja-JP" sz="2000" dirty="0"/>
          </a:p>
          <a:p>
            <a:pPr marL="542925" indent="-271463"/>
            <a:r>
              <a:rPr lang="ja-JP" altLang="en-US" sz="2000" dirty="0"/>
              <a:t>③ 提供したサービスに関し、法第</a:t>
            </a:r>
            <a:r>
              <a:rPr lang="en-US" altLang="ja-JP" sz="2000" dirty="0"/>
              <a:t>23</a:t>
            </a:r>
            <a:r>
              <a:rPr lang="ja-JP" altLang="en-US" sz="2000" dirty="0"/>
              <a:t>条の規定により市町村等が行う文書その他の物件の提出若しくは提示の求め又は当該市町村等の職員からの質問若しくは照会に応じ、及び利用者からの苦情に関して市町村等が行う調査に協力するとともに、市町村等から指導又は助言を受けた場合においては、当該指導又は助言に従って必要な改善を行わなければならない。</a:t>
            </a:r>
            <a:endParaRPr lang="en-US" altLang="ja-JP" sz="2000" dirty="0"/>
          </a:p>
          <a:p>
            <a:pPr marL="542925" indent="-271463"/>
            <a:r>
              <a:rPr lang="ja-JP" altLang="en-US" sz="2000" dirty="0"/>
              <a:t>④ 市町村からの求めがあった場合には、上記③の改善の内容を市町村等に報告しなければならない</a:t>
            </a:r>
            <a:r>
              <a:rPr lang="ja-JP" altLang="en-US" sz="2000" dirty="0" smtClean="0"/>
              <a:t>。</a:t>
            </a:r>
            <a:endParaRPr lang="en-US" altLang="ja-JP" sz="2000" dirty="0"/>
          </a:p>
        </p:txBody>
      </p:sp>
    </p:spTree>
    <p:extLst>
      <p:ext uri="{BB962C8B-B14F-4D97-AF65-F5344CB8AC3E}">
        <p14:creationId xmlns:p14="http://schemas.microsoft.com/office/powerpoint/2010/main" val="28271639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891" y="6342496"/>
            <a:ext cx="2743200" cy="365125"/>
          </a:xfrm>
        </p:spPr>
        <p:txBody>
          <a:bodyPr/>
          <a:lstStyle/>
          <a:p>
            <a:fld id="{41D9830F-53EB-46B6-9EC0-C4C68F82A889}" type="slidenum">
              <a:rPr kumimoji="1" lang="ja-JP" altLang="en-US" smtClean="0"/>
              <a:t>54</a:t>
            </a:fld>
            <a:endParaRPr kumimoji="1" lang="ja-JP" altLang="en-US" dirty="0"/>
          </a:p>
        </p:txBody>
      </p:sp>
      <p:sp>
        <p:nvSpPr>
          <p:cNvPr id="3" name="正方形/長方形 2"/>
          <p:cNvSpPr/>
          <p:nvPr/>
        </p:nvSpPr>
        <p:spPr>
          <a:xfrm>
            <a:off x="221673" y="25360"/>
            <a:ext cx="11568545" cy="338554"/>
          </a:xfrm>
          <a:prstGeom prst="rect">
            <a:avLst/>
          </a:prstGeom>
        </p:spPr>
        <p:txBody>
          <a:bodyPr wrap="square">
            <a:spAutoFit/>
          </a:bodyPr>
          <a:lstStyle/>
          <a:p>
            <a:r>
              <a:rPr lang="ja-JP" altLang="en-US" sz="1600" dirty="0" smtClean="0"/>
              <a:t>　</a:t>
            </a:r>
            <a:endParaRPr lang="ja-JP" altLang="en-US" sz="1600" dirty="0"/>
          </a:p>
        </p:txBody>
      </p:sp>
      <p:sp>
        <p:nvSpPr>
          <p:cNvPr id="4" name="正方形/長方形 3"/>
          <p:cNvSpPr/>
          <p:nvPr/>
        </p:nvSpPr>
        <p:spPr>
          <a:xfrm>
            <a:off x="-13422" y="25360"/>
            <a:ext cx="12192000" cy="6801862"/>
          </a:xfrm>
          <a:prstGeom prst="rect">
            <a:avLst/>
          </a:prstGeom>
        </p:spPr>
        <p:txBody>
          <a:bodyPr wrap="square">
            <a:spAutoFit/>
          </a:bodyPr>
          <a:lstStyle/>
          <a:p>
            <a:pPr marL="442913" indent="-171450"/>
            <a:r>
              <a:rPr lang="ja-JP" altLang="en-US" sz="2000" dirty="0"/>
              <a:t>⑤ 提供したサービスに係る利用者からの苦情に関して国民健康保険団体連合会が行う法第</a:t>
            </a:r>
            <a:r>
              <a:rPr lang="en-US" altLang="ja-JP" sz="2000" dirty="0"/>
              <a:t>176</a:t>
            </a:r>
            <a:r>
              <a:rPr lang="ja-JP" altLang="en-US" sz="2000" dirty="0"/>
              <a:t>条第</a:t>
            </a:r>
            <a:r>
              <a:rPr lang="en-US" altLang="ja-JP" sz="2000" dirty="0"/>
              <a:t>1</a:t>
            </a:r>
            <a:r>
              <a:rPr lang="ja-JP" altLang="en-US" sz="2000" dirty="0"/>
              <a:t>項</a:t>
            </a:r>
            <a:endParaRPr lang="en-US" altLang="ja-JP" sz="2000" dirty="0"/>
          </a:p>
          <a:p>
            <a:pPr marL="442913"/>
            <a:r>
              <a:rPr lang="ja-JP" altLang="en-US" sz="2000" dirty="0" smtClean="0"/>
              <a:t>第三号</a:t>
            </a:r>
            <a:r>
              <a:rPr lang="ja-JP" altLang="en-US" sz="2000" dirty="0"/>
              <a:t>の調査に協力するとともに、国民健康保険団体連合会から同号の指導又は助言を受けた場合においては、当該指導又は助言に従って必要な改善を行わなければならい。</a:t>
            </a:r>
            <a:endParaRPr lang="en-US" altLang="ja-JP" sz="2000" dirty="0"/>
          </a:p>
          <a:p>
            <a:pPr marL="442913" indent="-171450"/>
            <a:r>
              <a:rPr lang="ja-JP" altLang="en-US" sz="2000" dirty="0"/>
              <a:t>⑥ 国民健康保険団体連合会からの求めがあった場合には、上記⑤の改善の内容を国民健康保険団体連合会に報告しなければならない。</a:t>
            </a:r>
            <a:endParaRPr lang="en-US" altLang="ja-JP" sz="2000" dirty="0"/>
          </a:p>
          <a:p>
            <a:pPr marL="360363" indent="-180975"/>
            <a:endParaRPr lang="en-US" altLang="ja-JP" sz="1400" b="1" dirty="0" smtClean="0"/>
          </a:p>
          <a:p>
            <a:pPr marL="1588" indent="-1588"/>
            <a:r>
              <a:rPr lang="ja-JP" altLang="en-US" sz="2000" b="1" dirty="0" smtClean="0"/>
              <a:t>（２４）</a:t>
            </a:r>
            <a:r>
              <a:rPr lang="ja-JP" altLang="en-US" sz="2000" b="1" dirty="0"/>
              <a:t>地域との連携</a:t>
            </a:r>
            <a:r>
              <a:rPr lang="en-US" altLang="ja-JP" sz="2000" b="1" dirty="0"/>
              <a:t>【</a:t>
            </a:r>
            <a:r>
              <a:rPr lang="ja-JP" altLang="en-US" sz="2000" b="1" dirty="0"/>
              <a:t>第</a:t>
            </a:r>
            <a:r>
              <a:rPr lang="en-US" altLang="ja-JP" sz="2000" b="1" dirty="0"/>
              <a:t>34</a:t>
            </a:r>
            <a:r>
              <a:rPr lang="ja-JP" altLang="en-US" sz="2000" b="1" dirty="0"/>
              <a:t>条</a:t>
            </a:r>
            <a:r>
              <a:rPr lang="en-US" altLang="ja-JP" sz="2000" b="1" dirty="0"/>
              <a:t>】</a:t>
            </a:r>
          </a:p>
          <a:p>
            <a:pPr marL="442913" indent="-171450"/>
            <a:r>
              <a:rPr lang="ja-JP" altLang="en-US" sz="2000" dirty="0" smtClean="0"/>
              <a:t>① 運営</a:t>
            </a:r>
            <a:r>
              <a:rPr lang="ja-JP" altLang="en-US" sz="2000" dirty="0"/>
              <a:t>推進会議を</a:t>
            </a:r>
            <a:r>
              <a:rPr lang="en-US" altLang="ja-JP" sz="2000" dirty="0"/>
              <a:t>6</a:t>
            </a:r>
            <a:r>
              <a:rPr lang="ja-JP" altLang="en-US" sz="2000" dirty="0"/>
              <a:t>月に</a:t>
            </a:r>
            <a:r>
              <a:rPr lang="en-US" altLang="ja-JP" sz="2000" dirty="0"/>
              <a:t>1</a:t>
            </a:r>
            <a:r>
              <a:rPr lang="ja-JP" altLang="en-US" sz="2000" dirty="0"/>
              <a:t>回以上</a:t>
            </a:r>
            <a:r>
              <a:rPr lang="ja-JP" altLang="en-US" sz="2000" dirty="0" smtClean="0"/>
              <a:t>開催し（</a:t>
            </a:r>
            <a:r>
              <a:rPr lang="ja-JP" altLang="en-US" sz="2000" dirty="0"/>
              <a:t>テレビ電話装置等を活用して開催してもよい</a:t>
            </a:r>
            <a:r>
              <a:rPr lang="ja-JP" altLang="en-US" sz="2000" dirty="0" smtClean="0"/>
              <a:t>）、</a:t>
            </a:r>
            <a:r>
              <a:rPr lang="ja-JP" altLang="en-US" sz="2000" dirty="0"/>
              <a:t>運営推進会議に対し活動状況を報告し、運営推進会議による評価を受けるとともに、運営推進会議から必要な要望、助言等を聴く機会を設けなければ</a:t>
            </a:r>
            <a:r>
              <a:rPr lang="ja-JP" altLang="en-US" sz="2000" dirty="0" smtClean="0"/>
              <a:t>ならない。</a:t>
            </a:r>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en-US" altLang="ja-JP" sz="2000" dirty="0" smtClean="0"/>
          </a:p>
          <a:p>
            <a:pPr marL="442913" indent="-171450"/>
            <a:endParaRPr lang="en-US" altLang="ja-JP" sz="1200" dirty="0" smtClean="0"/>
          </a:p>
          <a:p>
            <a:pPr marL="442913" indent="-171450"/>
            <a:r>
              <a:rPr lang="ja-JP" altLang="en-US" sz="2000" dirty="0" smtClean="0"/>
              <a:t>② ①</a:t>
            </a:r>
            <a:r>
              <a:rPr lang="ja-JP" altLang="en-US" sz="2000" dirty="0"/>
              <a:t>の報告、評価、要望、助言等についての記録を作成するとともに、</a:t>
            </a:r>
            <a:r>
              <a:rPr lang="ja-JP" altLang="en-US" sz="2000" dirty="0" smtClean="0"/>
              <a:t>当該</a:t>
            </a:r>
            <a:r>
              <a:rPr lang="ja-JP" altLang="en-US" sz="2000" dirty="0"/>
              <a:t>記録を公表</a:t>
            </a:r>
            <a:r>
              <a:rPr lang="ja-JP" altLang="en-US" sz="2000" dirty="0" smtClean="0"/>
              <a:t>しなければ</a:t>
            </a:r>
            <a:r>
              <a:rPr lang="ja-JP" altLang="en-US" sz="2000" dirty="0"/>
              <a:t>ならない</a:t>
            </a:r>
            <a:r>
              <a:rPr lang="ja-JP" altLang="en-US" sz="2000" dirty="0" smtClean="0"/>
              <a:t>。</a:t>
            </a:r>
            <a:endParaRPr lang="en-US" altLang="ja-JP" sz="2000" dirty="0" smtClean="0"/>
          </a:p>
          <a:p>
            <a:pPr marL="442913" indent="-171450"/>
            <a:r>
              <a:rPr lang="ja-JP" altLang="en-US" sz="2000" dirty="0" smtClean="0"/>
              <a:t>③ 事業</a:t>
            </a:r>
            <a:r>
              <a:rPr lang="ja-JP" altLang="en-US" sz="2000" dirty="0"/>
              <a:t>の運営に当たっては、地域住民又はその自発的な活動等との連携及び協力を行う等の地域との交流を図らなければならない。</a:t>
            </a:r>
            <a:endParaRPr lang="en-US" altLang="ja-JP" sz="2000" dirty="0"/>
          </a:p>
          <a:p>
            <a:pPr marL="442913" indent="-171450"/>
            <a:r>
              <a:rPr lang="ja-JP" altLang="en-US" sz="2000" dirty="0" smtClean="0"/>
              <a:t>④ </a:t>
            </a:r>
            <a:r>
              <a:rPr lang="ja-JP" altLang="en-US" sz="2000" dirty="0"/>
              <a:t>提供したサービスに関する利用者からの苦情に関して、市町村等が派遣する者が相談及び援助を行う事業その他の市町村等が実施する事業に協力するよう努めなければならない。</a:t>
            </a:r>
            <a:endParaRPr lang="en-US" altLang="ja-JP" sz="2000" dirty="0"/>
          </a:p>
          <a:p>
            <a:pPr marL="442913" indent="-171450"/>
            <a:r>
              <a:rPr lang="ja-JP" altLang="en-US" sz="2000" dirty="0" smtClean="0"/>
              <a:t>⑤ </a:t>
            </a:r>
            <a:r>
              <a:rPr lang="ja-JP" altLang="en-US" sz="2000" dirty="0"/>
              <a:t>事業所と同一の建物に居住する利用者に対して地域密着型通所介護を提供する場合には、同一の建物に居住する利用者以外の者に対しても地域密着型通所介護の提供を行うよう努めること</a:t>
            </a:r>
            <a:r>
              <a:rPr lang="ja-JP" altLang="en-US" sz="2000" dirty="0" smtClean="0"/>
              <a:t>。</a:t>
            </a:r>
            <a:endParaRPr lang="en-US" altLang="ja-JP" sz="1400" dirty="0"/>
          </a:p>
        </p:txBody>
      </p:sp>
      <p:sp>
        <p:nvSpPr>
          <p:cNvPr id="5" name="正方形/長方形 4"/>
          <p:cNvSpPr/>
          <p:nvPr/>
        </p:nvSpPr>
        <p:spPr>
          <a:xfrm>
            <a:off x="472353" y="3058577"/>
            <a:ext cx="11630026" cy="959681"/>
          </a:xfrm>
          <a:prstGeom prst="rect">
            <a:avLst/>
          </a:prstGeom>
          <a:ln w="6350">
            <a:solidFill>
              <a:schemeClr val="tx1"/>
            </a:solidFill>
            <a:prstDash val="sysDot"/>
          </a:ln>
        </p:spPr>
        <p:txBody>
          <a:bodyPr wrap="square" tIns="36000" bIns="0" anchor="ctr" anchorCtr="0">
            <a:spAutoFit/>
          </a:bodyPr>
          <a:lstStyle/>
          <a:p>
            <a:r>
              <a:rPr lang="ja-JP" altLang="en-US" sz="2000" dirty="0" smtClean="0"/>
              <a:t>（運営</a:t>
            </a:r>
            <a:r>
              <a:rPr lang="ja-JP" altLang="en-US" sz="2000" dirty="0"/>
              <a:t>推進</a:t>
            </a:r>
            <a:r>
              <a:rPr lang="ja-JP" altLang="en-US" sz="2000" dirty="0" smtClean="0"/>
              <a:t>会議の構成）</a:t>
            </a:r>
            <a:endParaRPr lang="en-US" altLang="ja-JP" sz="2000" dirty="0" smtClean="0"/>
          </a:p>
          <a:p>
            <a:pPr marL="85725"/>
            <a:r>
              <a:rPr lang="ja-JP" altLang="en-US" sz="2000" dirty="0" smtClean="0"/>
              <a:t>利用者、利用者の家族、地域住民の代表者（町内会役員、民生委員、老人クラブの代表等）、市町村の職員又は地域包括支援センターの職員、地域密着型通所介護について知見を有する者 等</a:t>
            </a:r>
            <a:endParaRPr lang="ja-JP" altLang="en-US" sz="2000" dirty="0"/>
          </a:p>
        </p:txBody>
      </p:sp>
    </p:spTree>
    <p:extLst>
      <p:ext uri="{BB962C8B-B14F-4D97-AF65-F5344CB8AC3E}">
        <p14:creationId xmlns:p14="http://schemas.microsoft.com/office/powerpoint/2010/main" val="38525905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2587" y="6494979"/>
            <a:ext cx="2743200" cy="365125"/>
          </a:xfrm>
        </p:spPr>
        <p:txBody>
          <a:bodyPr/>
          <a:lstStyle/>
          <a:p>
            <a:fld id="{41D9830F-53EB-46B6-9EC0-C4C68F82A889}" type="slidenum">
              <a:rPr kumimoji="1" lang="ja-JP" altLang="en-US" smtClean="0"/>
              <a:t>55</a:t>
            </a:fld>
            <a:endParaRPr kumimoji="1" lang="ja-JP" altLang="en-US" dirty="0"/>
          </a:p>
        </p:txBody>
      </p:sp>
      <p:sp>
        <p:nvSpPr>
          <p:cNvPr id="3" name="正方形/長方形 2"/>
          <p:cNvSpPr/>
          <p:nvPr/>
        </p:nvSpPr>
        <p:spPr>
          <a:xfrm>
            <a:off x="0" y="0"/>
            <a:ext cx="12192000" cy="4955203"/>
          </a:xfrm>
          <a:prstGeom prst="rect">
            <a:avLst/>
          </a:prstGeom>
        </p:spPr>
        <p:txBody>
          <a:bodyPr wrap="square">
            <a:spAutoFit/>
          </a:bodyPr>
          <a:lstStyle/>
          <a:p>
            <a:r>
              <a:rPr lang="ja-JP" altLang="en-US" sz="2000" b="1" dirty="0"/>
              <a:t>（２５）事故発生時の対応</a:t>
            </a:r>
            <a:r>
              <a:rPr lang="en-US" altLang="ja-JP" sz="2000" b="1" dirty="0"/>
              <a:t>【</a:t>
            </a:r>
            <a:r>
              <a:rPr lang="ja-JP" altLang="en-US" sz="2000" b="1" dirty="0"/>
              <a:t>第</a:t>
            </a:r>
            <a:r>
              <a:rPr lang="en-US" altLang="ja-JP" sz="2000" b="1" dirty="0"/>
              <a:t>35</a:t>
            </a:r>
            <a:r>
              <a:rPr lang="ja-JP" altLang="en-US" sz="2000" b="1" dirty="0"/>
              <a:t>条</a:t>
            </a:r>
            <a:r>
              <a:rPr lang="en-US" altLang="ja-JP" sz="2000" b="1" dirty="0"/>
              <a:t>】</a:t>
            </a:r>
          </a:p>
          <a:p>
            <a:pPr marL="442913" indent="-442913"/>
            <a:r>
              <a:rPr lang="ja-JP" altLang="en-US" sz="2000" dirty="0"/>
              <a:t>　① 利用者に対するサービスの提供により事故が発生した場合は、市町村、当該利用者の家族、当該利用者に係る居宅介護支援事業者等に連絡を行うとともに、必要な措置を講じなければならない。</a:t>
            </a:r>
            <a:endParaRPr lang="en-US" altLang="ja-JP" sz="2000" dirty="0"/>
          </a:p>
          <a:p>
            <a:pPr marL="242888"/>
            <a:r>
              <a:rPr lang="ja-JP" altLang="en-US" sz="2000" dirty="0" smtClean="0"/>
              <a:t>② 事故の状況及び事故に際して採った処置について記録しなければならない。</a:t>
            </a:r>
          </a:p>
          <a:p>
            <a:pPr marL="442913" indent="-442913"/>
            <a:r>
              <a:rPr lang="ja-JP" altLang="en-US" sz="2000" dirty="0" smtClean="0"/>
              <a:t>　③ 利用者に対するサービスの提供により賠償すべき事故が発生した場合は、損害賠償を速やかに行わなければならない。</a:t>
            </a:r>
            <a:endParaRPr lang="en-US" altLang="ja-JP" sz="2000" dirty="0" smtClean="0"/>
          </a:p>
          <a:p>
            <a:pPr marL="442913" indent="-442913"/>
            <a:r>
              <a:rPr lang="ja-JP" altLang="en-US" sz="2000" dirty="0"/>
              <a:t>　</a:t>
            </a:r>
            <a:r>
              <a:rPr lang="ja-JP" altLang="en-US" sz="2000" dirty="0" smtClean="0"/>
              <a:t>④ 夜間</a:t>
            </a:r>
            <a:r>
              <a:rPr lang="ja-JP" altLang="en-US" sz="2000" dirty="0"/>
              <a:t>及び深夜に指定地域密着型通所介護以外のサービス（宿泊サービス）の提供により事故が発生した場合は</a:t>
            </a:r>
            <a:r>
              <a:rPr lang="ja-JP" altLang="en-US" sz="2000" dirty="0" smtClean="0"/>
              <a:t>、上記</a:t>
            </a:r>
            <a:r>
              <a:rPr lang="ja-JP" altLang="en-US" sz="2000" dirty="0"/>
              <a:t>の内容を踏まえた同様の対応を行うこと</a:t>
            </a:r>
            <a:r>
              <a:rPr lang="ja-JP" altLang="en-US" sz="2000" dirty="0" smtClean="0"/>
              <a:t>。</a:t>
            </a:r>
            <a:endParaRPr lang="en-US" altLang="ja-JP" sz="2000" dirty="0" smtClean="0"/>
          </a:p>
          <a:p>
            <a:pPr marL="442913" indent="-442913"/>
            <a:endParaRPr lang="en-US" altLang="ja-JP" sz="1400" dirty="0" smtClean="0"/>
          </a:p>
          <a:p>
            <a:r>
              <a:rPr lang="ja-JP" altLang="en-US" sz="2000" b="1" dirty="0" smtClean="0"/>
              <a:t>（２６）虐待</a:t>
            </a:r>
            <a:r>
              <a:rPr lang="ja-JP" altLang="en-US" sz="2000" b="1" dirty="0"/>
              <a:t>の防止</a:t>
            </a:r>
            <a:r>
              <a:rPr lang="en-US" altLang="ja-JP" sz="2000" b="1" dirty="0"/>
              <a:t>【</a:t>
            </a:r>
            <a:r>
              <a:rPr lang="ja-JP" altLang="en-US" sz="2000" b="1" dirty="0"/>
              <a:t>第</a:t>
            </a:r>
            <a:r>
              <a:rPr lang="en-US" altLang="ja-JP" sz="2000" b="1" dirty="0"/>
              <a:t>38</a:t>
            </a:r>
            <a:r>
              <a:rPr lang="ja-JP" altLang="en-US" sz="2000" b="1" dirty="0"/>
              <a:t>条の</a:t>
            </a:r>
            <a:r>
              <a:rPr lang="en-US" altLang="ja-JP" sz="2000" b="1" dirty="0"/>
              <a:t>38</a:t>
            </a:r>
            <a:r>
              <a:rPr lang="ja-JP" altLang="en-US" sz="2000" b="1" dirty="0"/>
              <a:t>の</a:t>
            </a:r>
            <a:r>
              <a:rPr lang="en-US" altLang="ja-JP" sz="2000" b="1" dirty="0"/>
              <a:t>2】</a:t>
            </a:r>
          </a:p>
          <a:p>
            <a:r>
              <a:rPr lang="ja-JP" altLang="en-US" sz="2000" dirty="0" smtClean="0"/>
              <a:t>　事</a:t>
            </a:r>
            <a:r>
              <a:rPr lang="ja-JP" altLang="en-US" sz="2000" dirty="0"/>
              <a:t>業者は虐待の防止のために次に掲げる必要な措置を講じなければならない。</a:t>
            </a:r>
          </a:p>
          <a:p>
            <a:pPr marL="442913" indent="-263525"/>
            <a:endParaRPr lang="en-US" altLang="ja-JP" sz="2000" dirty="0" smtClean="0"/>
          </a:p>
          <a:p>
            <a:pPr marL="442913" indent="-263525"/>
            <a:endParaRPr lang="en-US" altLang="ja-JP" sz="2000" dirty="0"/>
          </a:p>
          <a:p>
            <a:pPr marL="442913" indent="-263525"/>
            <a:endParaRPr lang="en-US" altLang="ja-JP" sz="1200" dirty="0" smtClean="0"/>
          </a:p>
          <a:p>
            <a:pPr marL="442913" indent="-263525"/>
            <a:r>
              <a:rPr lang="ja-JP" altLang="en-US" sz="2000" dirty="0" smtClean="0"/>
              <a:t>① 虐待</a:t>
            </a:r>
            <a:r>
              <a:rPr lang="ja-JP" altLang="en-US" sz="2000" dirty="0"/>
              <a:t>の防止のための対策を検討する</a:t>
            </a:r>
            <a:r>
              <a:rPr lang="ja-JP" altLang="en-US" sz="2000" dirty="0" smtClean="0"/>
              <a:t>委員会を定期的に開催（年</a:t>
            </a:r>
            <a:r>
              <a:rPr lang="ja-JP" altLang="en-US" sz="2000" dirty="0"/>
              <a:t>１</a:t>
            </a:r>
            <a:r>
              <a:rPr lang="ja-JP" altLang="en-US" sz="2000" dirty="0" smtClean="0"/>
              <a:t>回以上）テレビ</a:t>
            </a:r>
            <a:r>
              <a:rPr lang="ja-JP" altLang="en-US" sz="2000" dirty="0"/>
              <a:t>電話装置等を活用して行うことができる</a:t>
            </a:r>
            <a:r>
              <a:rPr lang="ja-JP" altLang="en-US" sz="2000" dirty="0" smtClean="0"/>
              <a:t>。）するとともに、その結果について従業者に周知徹底を図ること。</a:t>
            </a:r>
            <a:endParaRPr lang="en-US" altLang="ja-JP" sz="2000" dirty="0" smtClean="0"/>
          </a:p>
        </p:txBody>
      </p:sp>
      <p:sp>
        <p:nvSpPr>
          <p:cNvPr id="6" name="正方形/長方形 5"/>
          <p:cNvSpPr/>
          <p:nvPr/>
        </p:nvSpPr>
        <p:spPr>
          <a:xfrm>
            <a:off x="457209" y="4629351"/>
            <a:ext cx="11558577" cy="2472916"/>
          </a:xfrm>
          <a:prstGeom prst="rect">
            <a:avLst/>
          </a:prstGeom>
          <a:ln w="6350">
            <a:solidFill>
              <a:schemeClr val="tx1"/>
            </a:solidFill>
            <a:prstDash val="sysDot"/>
          </a:ln>
        </p:spPr>
        <p:txBody>
          <a:bodyPr wrap="square" tIns="36000" bIns="0" anchor="t" anchorCtr="0">
            <a:spAutoFit/>
          </a:bodyPr>
          <a:lstStyle/>
          <a:p>
            <a:pPr marL="185738" indent="-185738"/>
            <a:r>
              <a:rPr lang="en-US" altLang="ja-JP" sz="2000" dirty="0" smtClean="0"/>
              <a:t>※ </a:t>
            </a:r>
            <a:r>
              <a:rPr lang="ja-JP" altLang="en-US" sz="2000" dirty="0" smtClean="0"/>
              <a:t>虐待</a:t>
            </a:r>
            <a:r>
              <a:rPr lang="ja-JP" altLang="en-US" sz="2000" dirty="0"/>
              <a:t>等の発生の防止・早期発見に加え、虐待等が発生した場合はその再発を確実に防止するための対策を検討</a:t>
            </a:r>
            <a:r>
              <a:rPr lang="ja-JP" altLang="en-US" sz="2000" dirty="0" smtClean="0"/>
              <a:t>する。</a:t>
            </a:r>
            <a:endParaRPr lang="en-US" altLang="ja-JP" sz="2000" dirty="0" smtClean="0"/>
          </a:p>
          <a:p>
            <a:pPr marL="100013" indent="-100013"/>
            <a:r>
              <a:rPr lang="en-US" altLang="ja-JP" sz="2000" dirty="0" smtClean="0"/>
              <a:t>※ </a:t>
            </a:r>
            <a:r>
              <a:rPr lang="ja-JP" altLang="en-US" sz="2000" dirty="0" smtClean="0"/>
              <a:t>管理者</a:t>
            </a:r>
            <a:r>
              <a:rPr lang="ja-JP" altLang="en-US" sz="2000" dirty="0"/>
              <a:t>を含む幅広い職種で構成するとともに、責務及び役割分担を明確に</a:t>
            </a:r>
            <a:r>
              <a:rPr lang="ja-JP" altLang="en-US" sz="2000" dirty="0" smtClean="0"/>
              <a:t>する。</a:t>
            </a:r>
            <a:endParaRPr lang="en-US" altLang="ja-JP" sz="2000" dirty="0"/>
          </a:p>
          <a:p>
            <a:pPr marL="100013" indent="-100013"/>
            <a:r>
              <a:rPr lang="ja-JP" altLang="en-US" sz="2000" dirty="0"/>
              <a:t>　</a:t>
            </a:r>
            <a:r>
              <a:rPr lang="ja-JP" altLang="en-US" sz="2000" dirty="0" smtClean="0"/>
              <a:t>事業所外</a:t>
            </a:r>
            <a:r>
              <a:rPr lang="ja-JP" altLang="en-US" sz="2000" dirty="0"/>
              <a:t>の虐待防止の専門家を委員として積極的に活用することが望ましい。</a:t>
            </a:r>
          </a:p>
          <a:p>
            <a:pPr marL="100013" indent="-100013"/>
            <a:r>
              <a:rPr lang="ja-JP" altLang="en-US" sz="2000" dirty="0" smtClean="0"/>
              <a:t>〇 虐待</a:t>
            </a:r>
            <a:r>
              <a:rPr lang="ja-JP" altLang="en-US" sz="2000" dirty="0"/>
              <a:t>防止検討委員会にて検討する具体的事項</a:t>
            </a:r>
          </a:p>
          <a:p>
            <a:pPr marL="357188" indent="-179388"/>
            <a:r>
              <a:rPr lang="ja-JP" altLang="en-US" sz="2000" dirty="0"/>
              <a:t>・</a:t>
            </a:r>
            <a:r>
              <a:rPr lang="ja-JP" altLang="en-US" sz="2000" dirty="0" smtClean="0"/>
              <a:t>虐待</a:t>
            </a:r>
            <a:r>
              <a:rPr lang="ja-JP" altLang="en-US" sz="2000" dirty="0"/>
              <a:t>防止検討委員会その他事業所内の組織に関すること</a:t>
            </a:r>
          </a:p>
          <a:p>
            <a:pPr marL="357188" indent="-179388"/>
            <a:r>
              <a:rPr lang="ja-JP" altLang="en-US" sz="2000" dirty="0" smtClean="0"/>
              <a:t>・虐待</a:t>
            </a:r>
            <a:r>
              <a:rPr lang="ja-JP" altLang="en-US" sz="2000" dirty="0"/>
              <a:t>の防止のための指針の整備に関すること</a:t>
            </a:r>
            <a:endParaRPr lang="en-US" altLang="ja-JP" sz="2000" dirty="0"/>
          </a:p>
          <a:p>
            <a:pPr marL="357188" lvl="0" indent="-179388">
              <a:lnSpc>
                <a:spcPts val="2200"/>
              </a:lnSpc>
            </a:pPr>
            <a:endParaRPr lang="ja-JP" altLang="en-US" sz="2000" dirty="0">
              <a:solidFill>
                <a:prstClr val="black"/>
              </a:solidFill>
            </a:endParaRPr>
          </a:p>
        </p:txBody>
      </p:sp>
      <p:sp>
        <p:nvSpPr>
          <p:cNvPr id="5" name="正方形/長方形 4"/>
          <p:cNvSpPr/>
          <p:nvPr/>
        </p:nvSpPr>
        <p:spPr>
          <a:xfrm>
            <a:off x="457210" y="3351079"/>
            <a:ext cx="11558577" cy="707886"/>
          </a:xfrm>
          <a:prstGeom prst="rect">
            <a:avLst/>
          </a:prstGeom>
          <a:ln w="6350">
            <a:solidFill>
              <a:schemeClr val="tx1"/>
            </a:solidFill>
            <a:prstDash val="sysDot"/>
          </a:ln>
        </p:spPr>
        <p:txBody>
          <a:bodyPr wrap="square" anchor="ctr" anchorCtr="0">
            <a:spAutoFit/>
          </a:bodyPr>
          <a:lstStyle/>
          <a:p>
            <a:pPr marL="185738" indent="-185738"/>
            <a:r>
              <a:rPr lang="en-US" altLang="ja-JP" sz="2000" dirty="0" smtClean="0"/>
              <a:t>※ </a:t>
            </a:r>
            <a:r>
              <a:rPr lang="ja-JP" altLang="en-US" sz="2000" dirty="0" smtClean="0"/>
              <a:t>その実効性を高め、利用者の尊厳の保持・人格の尊重が達成されるよう、「未然防止」「早期発見」「虐待等への迅速かつ適切な対応」の観点から虐待の防止に関する措置を講じるものとする。</a:t>
            </a:r>
            <a:endParaRPr lang="en-US" altLang="ja-JP" sz="2000" dirty="0" smtClean="0"/>
          </a:p>
        </p:txBody>
      </p:sp>
    </p:spTree>
    <p:extLst>
      <p:ext uri="{BB962C8B-B14F-4D97-AF65-F5344CB8AC3E}">
        <p14:creationId xmlns:p14="http://schemas.microsoft.com/office/powerpoint/2010/main" val="2997309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5438" y="6327775"/>
            <a:ext cx="2743200" cy="365125"/>
          </a:xfrm>
        </p:spPr>
        <p:txBody>
          <a:bodyPr/>
          <a:lstStyle/>
          <a:p>
            <a:fld id="{41D9830F-53EB-46B6-9EC0-C4C68F82A889}" type="slidenum">
              <a:rPr kumimoji="1" lang="ja-JP" altLang="en-US" smtClean="0"/>
              <a:t>56</a:t>
            </a:fld>
            <a:endParaRPr kumimoji="1" lang="ja-JP" altLang="en-US"/>
          </a:p>
        </p:txBody>
      </p:sp>
      <p:sp>
        <p:nvSpPr>
          <p:cNvPr id="3" name="正方形/長方形 2"/>
          <p:cNvSpPr/>
          <p:nvPr/>
        </p:nvSpPr>
        <p:spPr>
          <a:xfrm>
            <a:off x="202402" y="3306025"/>
            <a:ext cx="12192000" cy="400110"/>
          </a:xfrm>
          <a:prstGeom prst="rect">
            <a:avLst/>
          </a:prstGeom>
        </p:spPr>
        <p:txBody>
          <a:bodyPr wrap="square">
            <a:spAutoFit/>
          </a:bodyPr>
          <a:lstStyle/>
          <a:p>
            <a:pPr marL="179388">
              <a:tabLst>
                <a:tab pos="263525" algn="l"/>
              </a:tabLst>
            </a:pPr>
            <a:r>
              <a:rPr lang="ja-JP" altLang="en-US" sz="2000" dirty="0"/>
              <a:t>②</a:t>
            </a:r>
            <a:r>
              <a:rPr lang="ja-JP" altLang="en-US" sz="2000" dirty="0" smtClean="0"/>
              <a:t> </a:t>
            </a:r>
            <a:r>
              <a:rPr lang="ja-JP" altLang="en-US" sz="2000" dirty="0"/>
              <a:t>虐待の防止のための</a:t>
            </a:r>
            <a:r>
              <a:rPr lang="ja-JP" altLang="en-US" sz="2000" dirty="0" smtClean="0"/>
              <a:t>指針を整備すること。</a:t>
            </a:r>
            <a:r>
              <a:rPr lang="ja-JP" altLang="en-US" sz="2000" dirty="0"/>
              <a:t>　　</a:t>
            </a:r>
          </a:p>
        </p:txBody>
      </p:sp>
      <p:sp>
        <p:nvSpPr>
          <p:cNvPr id="4" name="正方形/長方形 3"/>
          <p:cNvSpPr/>
          <p:nvPr/>
        </p:nvSpPr>
        <p:spPr>
          <a:xfrm>
            <a:off x="533396" y="3630771"/>
            <a:ext cx="11530012" cy="3186820"/>
          </a:xfrm>
          <a:prstGeom prst="rect">
            <a:avLst/>
          </a:prstGeom>
          <a:ln w="6350">
            <a:solidFill>
              <a:schemeClr val="tx1"/>
            </a:solidFill>
            <a:prstDash val="sysDot"/>
          </a:ln>
        </p:spPr>
        <p:txBody>
          <a:bodyPr wrap="square" tIns="72000" bIns="36000" anchor="ctr" anchorCtr="0">
            <a:spAutoFit/>
          </a:bodyPr>
          <a:lstStyle/>
          <a:p>
            <a:pPr lvl="0"/>
            <a:r>
              <a:rPr lang="ja-JP" altLang="en-US" sz="2000" dirty="0" smtClean="0">
                <a:solidFill>
                  <a:prstClr val="black"/>
                </a:solidFill>
              </a:rPr>
              <a:t>〇 指針には、次のような項目を盛り込むこと。</a:t>
            </a:r>
            <a:endParaRPr lang="en-US" altLang="ja-JP" sz="2000" dirty="0" smtClean="0">
              <a:solidFill>
                <a:prstClr val="black"/>
              </a:solidFill>
            </a:endParaRPr>
          </a:p>
          <a:p>
            <a:pPr marL="179388" lvl="0"/>
            <a:r>
              <a:rPr lang="ja-JP" altLang="en-US" sz="2000" dirty="0" smtClean="0">
                <a:solidFill>
                  <a:prstClr val="black"/>
                </a:solidFill>
              </a:rPr>
              <a:t>・事業所における虐待の防止に関する基本的考え方</a:t>
            </a:r>
            <a:endParaRPr lang="en-US" altLang="ja-JP" sz="2000" dirty="0" smtClean="0">
              <a:solidFill>
                <a:prstClr val="black"/>
              </a:solidFill>
            </a:endParaRPr>
          </a:p>
          <a:p>
            <a:pPr marL="179388" lvl="0"/>
            <a:r>
              <a:rPr lang="ja-JP" altLang="en-US" sz="2000" dirty="0" smtClean="0">
                <a:solidFill>
                  <a:prstClr val="black"/>
                </a:solidFill>
              </a:rPr>
              <a:t>・虐待防止検討委員会その他事業所内の組織に関する事項</a:t>
            </a:r>
            <a:endParaRPr lang="en-US" altLang="ja-JP" sz="2000" dirty="0" smtClean="0">
              <a:solidFill>
                <a:prstClr val="black"/>
              </a:solidFill>
            </a:endParaRPr>
          </a:p>
          <a:p>
            <a:pPr marL="179388" lvl="0"/>
            <a:r>
              <a:rPr lang="ja-JP" altLang="en-US" sz="2000" dirty="0" smtClean="0">
                <a:solidFill>
                  <a:prstClr val="black"/>
                </a:solidFill>
              </a:rPr>
              <a:t>・虐待の防止のための職員研修に関する基本方針</a:t>
            </a:r>
            <a:endParaRPr lang="en-US" altLang="ja-JP" sz="2000" dirty="0" smtClean="0">
              <a:solidFill>
                <a:prstClr val="black"/>
              </a:solidFill>
            </a:endParaRPr>
          </a:p>
          <a:p>
            <a:pPr marL="179388" lvl="0"/>
            <a:r>
              <a:rPr lang="ja-JP" altLang="en-US" sz="2000" dirty="0" smtClean="0">
                <a:solidFill>
                  <a:prstClr val="black"/>
                </a:solidFill>
              </a:rPr>
              <a:t>・虐待等が発生した場合の対応方法に関する基本方針</a:t>
            </a:r>
            <a:endParaRPr lang="en-US" altLang="ja-JP" sz="2000" dirty="0" smtClean="0">
              <a:solidFill>
                <a:prstClr val="black"/>
              </a:solidFill>
            </a:endParaRPr>
          </a:p>
          <a:p>
            <a:pPr marL="179388" lvl="0"/>
            <a:r>
              <a:rPr lang="ja-JP" altLang="en-US" sz="2000" dirty="0" smtClean="0">
                <a:solidFill>
                  <a:prstClr val="black"/>
                </a:solidFill>
              </a:rPr>
              <a:t>・虐待等が発生した場合の相談・報告体制に関する事項</a:t>
            </a:r>
            <a:endParaRPr lang="en-US" altLang="ja-JP" sz="2000" dirty="0" smtClean="0">
              <a:solidFill>
                <a:prstClr val="black"/>
              </a:solidFill>
            </a:endParaRPr>
          </a:p>
          <a:p>
            <a:pPr marL="179388" lvl="0"/>
            <a:r>
              <a:rPr lang="ja-JP" altLang="en-US" sz="2000" dirty="0" smtClean="0">
                <a:solidFill>
                  <a:prstClr val="black"/>
                </a:solidFill>
              </a:rPr>
              <a:t>・成年後見制度の利用支援に関する事項</a:t>
            </a:r>
            <a:endParaRPr lang="en-US" altLang="ja-JP" sz="2000" dirty="0" smtClean="0">
              <a:solidFill>
                <a:prstClr val="black"/>
              </a:solidFill>
            </a:endParaRPr>
          </a:p>
          <a:p>
            <a:pPr marL="179388" lvl="0"/>
            <a:r>
              <a:rPr lang="ja-JP" altLang="en-US" sz="2000" dirty="0" smtClean="0">
                <a:solidFill>
                  <a:prstClr val="black"/>
                </a:solidFill>
              </a:rPr>
              <a:t>・虐待</a:t>
            </a:r>
            <a:r>
              <a:rPr lang="ja-JP" altLang="en-US" sz="2000" dirty="0">
                <a:solidFill>
                  <a:prstClr val="black"/>
                </a:solidFill>
              </a:rPr>
              <a:t>等に係る苦情解決方法に関する</a:t>
            </a:r>
            <a:r>
              <a:rPr lang="ja-JP" altLang="en-US" sz="2000" dirty="0" smtClean="0">
                <a:solidFill>
                  <a:prstClr val="black"/>
                </a:solidFill>
              </a:rPr>
              <a:t>事項</a:t>
            </a:r>
            <a:endParaRPr lang="en-US" altLang="ja-JP" sz="2000" dirty="0" smtClean="0">
              <a:solidFill>
                <a:prstClr val="black"/>
              </a:solidFill>
            </a:endParaRPr>
          </a:p>
          <a:p>
            <a:pPr marL="179388" lvl="0"/>
            <a:r>
              <a:rPr lang="ja-JP" altLang="en-US" sz="2000" dirty="0" smtClean="0">
                <a:solidFill>
                  <a:prstClr val="black"/>
                </a:solidFill>
              </a:rPr>
              <a:t>・利用者</a:t>
            </a:r>
            <a:r>
              <a:rPr lang="ja-JP" altLang="en-US" sz="2000" dirty="0">
                <a:solidFill>
                  <a:prstClr val="black"/>
                </a:solidFill>
              </a:rPr>
              <a:t>等に対する当該指針の閲覧に関する</a:t>
            </a:r>
            <a:r>
              <a:rPr lang="ja-JP" altLang="en-US" sz="2000" dirty="0" smtClean="0">
                <a:solidFill>
                  <a:prstClr val="black"/>
                </a:solidFill>
              </a:rPr>
              <a:t>事項</a:t>
            </a:r>
            <a:endParaRPr lang="en-US" altLang="ja-JP" sz="2000" dirty="0" smtClean="0">
              <a:solidFill>
                <a:prstClr val="black"/>
              </a:solidFill>
            </a:endParaRPr>
          </a:p>
          <a:p>
            <a:pPr marL="179388" lvl="0"/>
            <a:r>
              <a:rPr lang="ja-JP" altLang="en-US" sz="2000" dirty="0" smtClean="0">
                <a:solidFill>
                  <a:prstClr val="black"/>
                </a:solidFill>
              </a:rPr>
              <a:t>・その他</a:t>
            </a:r>
            <a:r>
              <a:rPr lang="ja-JP" altLang="en-US" sz="2000" dirty="0">
                <a:solidFill>
                  <a:prstClr val="black"/>
                </a:solidFill>
              </a:rPr>
              <a:t>虐待の防止の推進のために必要な</a:t>
            </a:r>
            <a:r>
              <a:rPr lang="ja-JP" altLang="en-US" sz="2000" dirty="0" smtClean="0">
                <a:solidFill>
                  <a:prstClr val="black"/>
                </a:solidFill>
              </a:rPr>
              <a:t>事項</a:t>
            </a:r>
            <a:r>
              <a:rPr lang="ja-JP" altLang="en-US" sz="2000" dirty="0">
                <a:solidFill>
                  <a:prstClr val="black"/>
                </a:solidFill>
              </a:rPr>
              <a:t>　</a:t>
            </a:r>
            <a:endParaRPr lang="ja-JP" altLang="en-US" dirty="0"/>
          </a:p>
        </p:txBody>
      </p:sp>
      <p:sp>
        <p:nvSpPr>
          <p:cNvPr id="8" name="正方形/長方形 7"/>
          <p:cNvSpPr/>
          <p:nvPr/>
        </p:nvSpPr>
        <p:spPr>
          <a:xfrm>
            <a:off x="533396" y="-288600"/>
            <a:ext cx="11530012" cy="3494597"/>
          </a:xfrm>
          <a:prstGeom prst="rect">
            <a:avLst/>
          </a:prstGeom>
          <a:ln w="6350">
            <a:solidFill>
              <a:schemeClr val="tx1"/>
            </a:solidFill>
            <a:prstDash val="sysDot"/>
          </a:ln>
        </p:spPr>
        <p:txBody>
          <a:bodyPr wrap="square" tIns="72000" bIns="36000" anchor="ctr" anchorCtr="0">
            <a:spAutoFit/>
          </a:bodyPr>
          <a:lstStyle/>
          <a:p>
            <a:pPr marL="179388" lvl="0" indent="-179388"/>
            <a:endParaRPr lang="en-US" altLang="ja-JP" sz="2000" dirty="0" smtClean="0">
              <a:solidFill>
                <a:prstClr val="black"/>
              </a:solidFill>
            </a:endParaRPr>
          </a:p>
          <a:p>
            <a:pPr marL="179388" indent="-179388"/>
            <a:r>
              <a:rPr lang="ja-JP" altLang="en-US" sz="2000" dirty="0">
                <a:solidFill>
                  <a:prstClr val="black"/>
                </a:solidFill>
              </a:rPr>
              <a:t>・虐待の防止のための職員研修の内容に関すること</a:t>
            </a:r>
          </a:p>
          <a:p>
            <a:pPr marL="179388" indent="-179388"/>
            <a:r>
              <a:rPr lang="ja-JP" altLang="en-US" sz="2000" dirty="0" smtClean="0">
                <a:solidFill>
                  <a:prstClr val="black"/>
                </a:solidFill>
              </a:rPr>
              <a:t>・虐待</a:t>
            </a:r>
            <a:r>
              <a:rPr lang="ja-JP" altLang="en-US" sz="2000" dirty="0">
                <a:solidFill>
                  <a:prstClr val="black"/>
                </a:solidFill>
              </a:rPr>
              <a:t>等について、従業者が相談・報告できる体制整備に関すること</a:t>
            </a:r>
            <a:endParaRPr lang="en-US" altLang="ja-JP" sz="2000" dirty="0">
              <a:solidFill>
                <a:prstClr val="black"/>
              </a:solidFill>
            </a:endParaRPr>
          </a:p>
          <a:p>
            <a:pPr marL="179388" lvl="0" indent="-179388"/>
            <a:r>
              <a:rPr lang="ja-JP" altLang="en-US" sz="2000" dirty="0" smtClean="0">
                <a:solidFill>
                  <a:prstClr val="black"/>
                </a:solidFill>
              </a:rPr>
              <a:t>・従</a:t>
            </a:r>
            <a:r>
              <a:rPr lang="ja-JP" altLang="en-US" sz="2000" dirty="0">
                <a:solidFill>
                  <a:prstClr val="black"/>
                </a:solidFill>
              </a:rPr>
              <a:t>業者が虐待等を把握した場合に、市町村への通報が迅速かつ適切に行われるための方法に関すること</a:t>
            </a:r>
          </a:p>
          <a:p>
            <a:pPr lvl="0"/>
            <a:r>
              <a:rPr lang="ja-JP" altLang="en-US" sz="2000" dirty="0" smtClean="0">
                <a:solidFill>
                  <a:prstClr val="black"/>
                </a:solidFill>
              </a:rPr>
              <a:t>・虐待</a:t>
            </a:r>
            <a:r>
              <a:rPr lang="ja-JP" altLang="en-US" sz="2000" dirty="0">
                <a:solidFill>
                  <a:prstClr val="black"/>
                </a:solidFill>
              </a:rPr>
              <a:t>等が発生した場合、その発生原因等の分析から得られる再発の確実な防止策に関すること</a:t>
            </a:r>
          </a:p>
          <a:p>
            <a:pPr lvl="0"/>
            <a:r>
              <a:rPr lang="ja-JP" altLang="en-US" sz="2000" dirty="0" smtClean="0">
                <a:solidFill>
                  <a:prstClr val="black"/>
                </a:solidFill>
              </a:rPr>
              <a:t>・虐待</a:t>
            </a:r>
            <a:r>
              <a:rPr lang="ja-JP" altLang="en-US" sz="2000" dirty="0">
                <a:solidFill>
                  <a:prstClr val="black"/>
                </a:solidFill>
              </a:rPr>
              <a:t>の再発防止策を講じた際に、その効果についての評価に</a:t>
            </a:r>
            <a:r>
              <a:rPr lang="ja-JP" altLang="en-US" sz="2000" dirty="0" smtClean="0">
                <a:solidFill>
                  <a:prstClr val="black"/>
                </a:solidFill>
              </a:rPr>
              <a:t>関すること</a:t>
            </a:r>
            <a:endParaRPr lang="en-US" altLang="ja-JP" sz="2000" dirty="0" smtClean="0">
              <a:solidFill>
                <a:prstClr val="black"/>
              </a:solidFill>
            </a:endParaRPr>
          </a:p>
          <a:p>
            <a:pPr marL="100013" indent="-100013"/>
            <a:r>
              <a:rPr lang="en-US" altLang="ja-JP" sz="2000" dirty="0"/>
              <a:t>※ </a:t>
            </a:r>
            <a:r>
              <a:rPr lang="ja-JP" altLang="en-US" sz="2000" dirty="0"/>
              <a:t>そこで得た結果は従業者に周知徹底を図ること。</a:t>
            </a:r>
            <a:endParaRPr lang="en-US" altLang="ja-JP" sz="2000" dirty="0"/>
          </a:p>
          <a:p>
            <a:pPr marL="100013" indent="-100013"/>
            <a:r>
              <a:rPr lang="en-US" altLang="ja-JP" sz="2000" dirty="0"/>
              <a:t>※</a:t>
            </a:r>
            <a:r>
              <a:rPr lang="ja-JP" altLang="en-US" sz="2000" dirty="0"/>
              <a:t> 虐待等の事案については、虐待等に係る諸般の事情が、複雑かつ機微なものであることが想定されるため、その性質上、一概に従業者に共有されるべき情報であるとは限られず、個別の状況に応じて慎重に対応することが重要</a:t>
            </a:r>
            <a:r>
              <a:rPr lang="ja-JP" altLang="en-US" sz="2000" dirty="0" smtClean="0"/>
              <a:t>。</a:t>
            </a:r>
            <a:endParaRPr lang="en-US" altLang="ja-JP" sz="2000" dirty="0">
              <a:solidFill>
                <a:prstClr val="black"/>
              </a:solidFill>
            </a:endParaRPr>
          </a:p>
        </p:txBody>
      </p:sp>
    </p:spTree>
    <p:extLst>
      <p:ext uri="{BB962C8B-B14F-4D97-AF65-F5344CB8AC3E}">
        <p14:creationId xmlns:p14="http://schemas.microsoft.com/office/powerpoint/2010/main" val="42825117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57</a:t>
            </a:fld>
            <a:endParaRPr kumimoji="1" lang="ja-JP" altLang="en-US" dirty="0"/>
          </a:p>
        </p:txBody>
      </p:sp>
      <p:sp>
        <p:nvSpPr>
          <p:cNvPr id="3" name="正方形/長方形 2"/>
          <p:cNvSpPr/>
          <p:nvPr/>
        </p:nvSpPr>
        <p:spPr>
          <a:xfrm>
            <a:off x="0" y="4197405"/>
            <a:ext cx="12192000" cy="3046988"/>
          </a:xfrm>
          <a:prstGeom prst="rect">
            <a:avLst/>
          </a:prstGeom>
        </p:spPr>
        <p:txBody>
          <a:bodyPr wrap="square">
            <a:spAutoFit/>
          </a:bodyPr>
          <a:lstStyle/>
          <a:p>
            <a:r>
              <a:rPr lang="ja-JP" altLang="en-US" sz="2000" b="1" dirty="0" smtClean="0"/>
              <a:t>（２７</a:t>
            </a:r>
            <a:r>
              <a:rPr lang="ja-JP" altLang="en-US" sz="2000" b="1" dirty="0"/>
              <a:t>）会計の区分</a:t>
            </a:r>
            <a:r>
              <a:rPr lang="en-US" altLang="ja-JP" sz="2000" dirty="0"/>
              <a:t>【</a:t>
            </a:r>
            <a:r>
              <a:rPr lang="ja-JP" altLang="en-US" sz="2000" b="1" dirty="0"/>
              <a:t>第</a:t>
            </a:r>
            <a:r>
              <a:rPr lang="en-US" altLang="ja-JP" sz="2000" b="1" dirty="0"/>
              <a:t>3</a:t>
            </a:r>
            <a:r>
              <a:rPr lang="ja-JP" altLang="en-US" sz="2000" b="1" dirty="0"/>
              <a:t>の</a:t>
            </a:r>
            <a:r>
              <a:rPr lang="en-US" altLang="ja-JP" sz="2000" b="1" dirty="0"/>
              <a:t>39】</a:t>
            </a:r>
          </a:p>
          <a:p>
            <a:pPr marL="263525" indent="179388"/>
            <a:r>
              <a:rPr lang="ja-JP" altLang="en-US" sz="2000" dirty="0" smtClean="0"/>
              <a:t>事業所</a:t>
            </a:r>
            <a:r>
              <a:rPr lang="ja-JP" altLang="en-US" sz="2000" dirty="0"/>
              <a:t>ごとに経理を区分するとともに、指定地域密着型通所介護の事業の会計とその他の事業の会計を区分しなければならない</a:t>
            </a:r>
            <a:r>
              <a:rPr lang="ja-JP" altLang="en-US" sz="2000" dirty="0" smtClean="0"/>
              <a:t>。</a:t>
            </a:r>
            <a:endParaRPr lang="en-US" altLang="ja-JP" sz="2000" dirty="0" smtClean="0"/>
          </a:p>
          <a:p>
            <a:pPr marL="263525" indent="179388"/>
            <a:endParaRPr lang="en-US" altLang="ja-JP" sz="2000" dirty="0"/>
          </a:p>
          <a:p>
            <a:pPr lvl="0"/>
            <a:r>
              <a:rPr lang="ja-JP" altLang="en-US" sz="2000" b="1" dirty="0">
                <a:solidFill>
                  <a:prstClr val="black"/>
                </a:solidFill>
              </a:rPr>
              <a:t>（</a:t>
            </a:r>
            <a:r>
              <a:rPr lang="ja-JP" altLang="en-US" sz="2000" b="1" dirty="0" smtClean="0">
                <a:solidFill>
                  <a:prstClr val="black"/>
                </a:solidFill>
              </a:rPr>
              <a:t>２８</a:t>
            </a:r>
            <a:r>
              <a:rPr lang="ja-JP" altLang="en-US" sz="2000" b="1" dirty="0">
                <a:solidFill>
                  <a:prstClr val="black"/>
                </a:solidFill>
              </a:rPr>
              <a:t>）記録の整備</a:t>
            </a:r>
            <a:r>
              <a:rPr lang="en-US" altLang="ja-JP" sz="2000" b="1" dirty="0">
                <a:solidFill>
                  <a:prstClr val="black"/>
                </a:solidFill>
              </a:rPr>
              <a:t>【</a:t>
            </a:r>
            <a:r>
              <a:rPr lang="ja-JP" altLang="en-US" sz="2000" b="1" dirty="0">
                <a:solidFill>
                  <a:prstClr val="black"/>
                </a:solidFill>
              </a:rPr>
              <a:t>第</a:t>
            </a:r>
            <a:r>
              <a:rPr lang="en-US" altLang="ja-JP" sz="2000" b="1" dirty="0">
                <a:solidFill>
                  <a:prstClr val="black"/>
                </a:solidFill>
              </a:rPr>
              <a:t>36</a:t>
            </a:r>
            <a:r>
              <a:rPr lang="ja-JP" altLang="en-US" sz="2000" b="1" dirty="0">
                <a:solidFill>
                  <a:prstClr val="black"/>
                </a:solidFill>
              </a:rPr>
              <a:t>条</a:t>
            </a:r>
            <a:r>
              <a:rPr lang="en-US" altLang="ja-JP" sz="2000" b="1" dirty="0">
                <a:solidFill>
                  <a:prstClr val="black"/>
                </a:solidFill>
              </a:rPr>
              <a:t>】</a:t>
            </a:r>
          </a:p>
          <a:p>
            <a:pPr lvl="0"/>
            <a:r>
              <a:rPr lang="ja-JP" altLang="en-US" sz="2000" dirty="0">
                <a:solidFill>
                  <a:prstClr val="black"/>
                </a:solidFill>
              </a:rPr>
              <a:t>　① 従業者、設備、備品及び会計に関する記録を整備しておかなければならない。</a:t>
            </a:r>
          </a:p>
          <a:p>
            <a:pPr marL="442913" lvl="0" indent="-442913"/>
            <a:r>
              <a:rPr lang="ja-JP" altLang="en-US" sz="2000" dirty="0">
                <a:solidFill>
                  <a:prstClr val="black"/>
                </a:solidFill>
              </a:rPr>
              <a:t>　② 利用者に対するサービスの提供に関する下記の記録を整備し、その完結の日（契約終了により一連のサービス提供が終了した日）から</a:t>
            </a:r>
            <a:r>
              <a:rPr lang="en-US" altLang="ja-JP" sz="2000" dirty="0">
                <a:solidFill>
                  <a:prstClr val="black"/>
                </a:solidFill>
              </a:rPr>
              <a:t>5</a:t>
            </a:r>
            <a:r>
              <a:rPr lang="ja-JP" altLang="en-US" sz="2000" dirty="0">
                <a:solidFill>
                  <a:prstClr val="black"/>
                </a:solidFill>
              </a:rPr>
              <a:t>年間保存しなければならない。</a:t>
            </a:r>
            <a:endParaRPr lang="en-US" altLang="ja-JP" sz="2000" dirty="0">
              <a:solidFill>
                <a:prstClr val="black"/>
              </a:solidFill>
            </a:endParaRPr>
          </a:p>
          <a:p>
            <a:pPr marL="263525" indent="179388"/>
            <a:endParaRPr lang="en-US" altLang="ja-JP" sz="2000" dirty="0"/>
          </a:p>
          <a:p>
            <a:endParaRPr lang="en-US" altLang="ja-JP" sz="1200" dirty="0"/>
          </a:p>
        </p:txBody>
      </p:sp>
      <p:sp>
        <p:nvSpPr>
          <p:cNvPr id="6" name="正方形/長方形 5"/>
          <p:cNvSpPr/>
          <p:nvPr/>
        </p:nvSpPr>
        <p:spPr>
          <a:xfrm>
            <a:off x="285752" y="26987"/>
            <a:ext cx="12106270" cy="3631763"/>
          </a:xfrm>
          <a:prstGeom prst="rect">
            <a:avLst/>
          </a:prstGeom>
        </p:spPr>
        <p:txBody>
          <a:bodyPr wrap="square">
            <a:spAutoFit/>
          </a:bodyPr>
          <a:lstStyle/>
          <a:p>
            <a:pPr lvl="0"/>
            <a:r>
              <a:rPr lang="ja-JP" altLang="en-US" sz="2000" dirty="0" smtClean="0">
                <a:solidFill>
                  <a:prstClr val="black"/>
                </a:solidFill>
              </a:rPr>
              <a:t>③ </a:t>
            </a:r>
            <a:r>
              <a:rPr lang="ja-JP" altLang="en-US" sz="2000" dirty="0">
                <a:solidFill>
                  <a:prstClr val="black"/>
                </a:solidFill>
              </a:rPr>
              <a:t>虐待の防止のための従業者に対する</a:t>
            </a:r>
            <a:r>
              <a:rPr lang="ja-JP" altLang="en-US" sz="2000" dirty="0" smtClean="0">
                <a:solidFill>
                  <a:prstClr val="black"/>
                </a:solidFill>
              </a:rPr>
              <a:t>研修を定期的（年１回以上）に実施すること。</a:t>
            </a:r>
            <a:endParaRPr lang="en-US" altLang="ja-JP" sz="2000" dirty="0" smtClean="0">
              <a:solidFill>
                <a:prstClr val="black"/>
              </a:solidFill>
            </a:endParaRPr>
          </a:p>
          <a:p>
            <a:pPr lvl="0"/>
            <a:endParaRPr lang="en-US" altLang="ja-JP" sz="2000" dirty="0">
              <a:solidFill>
                <a:prstClr val="black"/>
              </a:solidFill>
            </a:endParaRPr>
          </a:p>
          <a:p>
            <a:pPr lvl="0"/>
            <a:endParaRPr lang="en-US" altLang="ja-JP" sz="2000" dirty="0" smtClean="0">
              <a:solidFill>
                <a:prstClr val="black"/>
              </a:solidFill>
            </a:endParaRPr>
          </a:p>
          <a:p>
            <a:pPr lvl="0"/>
            <a:endParaRPr lang="en-US" altLang="ja-JP" sz="2000" dirty="0">
              <a:solidFill>
                <a:prstClr val="black"/>
              </a:solidFill>
            </a:endParaRPr>
          </a:p>
          <a:p>
            <a:pPr lvl="0"/>
            <a:endParaRPr lang="en-US" altLang="ja-JP" sz="2000" dirty="0" smtClean="0">
              <a:solidFill>
                <a:prstClr val="black"/>
              </a:solidFill>
            </a:endParaRPr>
          </a:p>
          <a:p>
            <a:pPr lvl="0"/>
            <a:endParaRPr lang="en-US" altLang="ja-JP" sz="2000" dirty="0">
              <a:solidFill>
                <a:prstClr val="black"/>
              </a:solidFill>
            </a:endParaRPr>
          </a:p>
          <a:p>
            <a:pPr lvl="0"/>
            <a:endParaRPr lang="en-US" altLang="ja-JP" sz="2000" dirty="0" smtClean="0">
              <a:solidFill>
                <a:prstClr val="black"/>
              </a:solidFill>
            </a:endParaRPr>
          </a:p>
          <a:p>
            <a:pPr lvl="0"/>
            <a:endParaRPr lang="en-US" altLang="ja-JP" sz="2000" dirty="0">
              <a:solidFill>
                <a:prstClr val="black"/>
              </a:solidFill>
            </a:endParaRPr>
          </a:p>
          <a:p>
            <a:pPr lvl="0"/>
            <a:endParaRPr lang="en-US" altLang="ja-JP" sz="1200" dirty="0" smtClean="0">
              <a:solidFill>
                <a:prstClr val="black"/>
              </a:solidFill>
            </a:endParaRPr>
          </a:p>
          <a:p>
            <a:r>
              <a:rPr lang="ja-JP" altLang="en-US" sz="2000" dirty="0">
                <a:solidFill>
                  <a:prstClr val="black"/>
                </a:solidFill>
              </a:rPr>
              <a:t>④ 虐待の防止に関する措置を適切に実施するための担当者の配置</a:t>
            </a:r>
          </a:p>
          <a:p>
            <a:pPr lvl="0"/>
            <a:endParaRPr lang="en-US" altLang="ja-JP" sz="2000" dirty="0">
              <a:solidFill>
                <a:prstClr val="black"/>
              </a:solidFill>
            </a:endParaRPr>
          </a:p>
          <a:p>
            <a:pPr lvl="0"/>
            <a:endParaRPr lang="en-US" altLang="ja-JP" sz="1000" dirty="0" smtClean="0">
              <a:solidFill>
                <a:prstClr val="black"/>
              </a:solidFill>
            </a:endParaRPr>
          </a:p>
        </p:txBody>
      </p:sp>
      <p:sp>
        <p:nvSpPr>
          <p:cNvPr id="5" name="正方形/長方形 4"/>
          <p:cNvSpPr/>
          <p:nvPr/>
        </p:nvSpPr>
        <p:spPr>
          <a:xfrm>
            <a:off x="500062" y="427097"/>
            <a:ext cx="11572874" cy="2185658"/>
          </a:xfrm>
          <a:prstGeom prst="rect">
            <a:avLst/>
          </a:prstGeom>
          <a:ln w="6350">
            <a:solidFill>
              <a:schemeClr val="tx1"/>
            </a:solidFill>
            <a:prstDash val="sysDot"/>
          </a:ln>
        </p:spPr>
        <p:txBody>
          <a:bodyPr wrap="square" bIns="36000" anchor="ctr" anchorCtr="0">
            <a:spAutoFit/>
          </a:bodyPr>
          <a:lstStyle/>
          <a:p>
            <a:pPr marL="185738" lvl="0" indent="-185738"/>
            <a:r>
              <a:rPr lang="en-US" altLang="ja-JP" sz="2000" dirty="0" smtClean="0">
                <a:solidFill>
                  <a:prstClr val="black"/>
                </a:solidFill>
              </a:rPr>
              <a:t>※ </a:t>
            </a:r>
            <a:r>
              <a:rPr lang="ja-JP" altLang="en-US" sz="2000" dirty="0" smtClean="0">
                <a:solidFill>
                  <a:prstClr val="black"/>
                </a:solidFill>
              </a:rPr>
              <a:t>研修</a:t>
            </a:r>
            <a:r>
              <a:rPr lang="ja-JP" altLang="en-US" sz="2000" dirty="0">
                <a:solidFill>
                  <a:prstClr val="black"/>
                </a:solidFill>
              </a:rPr>
              <a:t>の内容は、虐待等の防止に関する基礎的内容等の適切な知識を普及・啓発するものであるとともに、当該事業所における指針に基づき、虐待の防止の徹底を行うものとする</a:t>
            </a:r>
            <a:r>
              <a:rPr lang="ja-JP" altLang="en-US" sz="2000" dirty="0" smtClean="0">
                <a:solidFill>
                  <a:prstClr val="black"/>
                </a:solidFill>
              </a:rPr>
              <a:t>。</a:t>
            </a:r>
            <a:endParaRPr lang="en-US" altLang="ja-JP" sz="2000" dirty="0" smtClean="0">
              <a:solidFill>
                <a:prstClr val="black"/>
              </a:solidFill>
            </a:endParaRPr>
          </a:p>
          <a:p>
            <a:pPr marL="185738" lvl="0" indent="-185738"/>
            <a:r>
              <a:rPr lang="en-US" altLang="ja-JP" sz="2000" dirty="0" smtClean="0">
                <a:solidFill>
                  <a:prstClr val="black"/>
                </a:solidFill>
              </a:rPr>
              <a:t>※ </a:t>
            </a:r>
            <a:r>
              <a:rPr lang="ja-JP" altLang="en-US" sz="2000" dirty="0" smtClean="0">
                <a:solidFill>
                  <a:prstClr val="black"/>
                </a:solidFill>
              </a:rPr>
              <a:t>職員</a:t>
            </a:r>
            <a:r>
              <a:rPr lang="ja-JP" altLang="en-US" sz="2000" dirty="0">
                <a:solidFill>
                  <a:prstClr val="black"/>
                </a:solidFill>
              </a:rPr>
              <a:t>教育を組織的に徹底させていくためには、当該事業者が指針に基づいた研修プログラム</a:t>
            </a:r>
            <a:r>
              <a:rPr lang="ja-JP" altLang="en-US" sz="2000" dirty="0" smtClean="0">
                <a:solidFill>
                  <a:prstClr val="black"/>
                </a:solidFill>
              </a:rPr>
              <a:t>を作成</a:t>
            </a:r>
            <a:r>
              <a:rPr lang="ja-JP" altLang="en-US" sz="2000" dirty="0">
                <a:solidFill>
                  <a:prstClr val="black"/>
                </a:solidFill>
              </a:rPr>
              <a:t>し、定期的な</a:t>
            </a:r>
            <a:r>
              <a:rPr lang="ja-JP" altLang="en-US" sz="2000" dirty="0" smtClean="0">
                <a:solidFill>
                  <a:prstClr val="black"/>
                </a:solidFill>
              </a:rPr>
              <a:t>研修を</a:t>
            </a:r>
            <a:r>
              <a:rPr lang="ja-JP" altLang="en-US" sz="2000" dirty="0">
                <a:solidFill>
                  <a:prstClr val="black"/>
                </a:solidFill>
              </a:rPr>
              <a:t>実施するとともに、新規採用時には必ず虐待の防止のための研修を実施すること。</a:t>
            </a:r>
            <a:endParaRPr lang="en-US" altLang="ja-JP" sz="2000" dirty="0">
              <a:solidFill>
                <a:prstClr val="black"/>
              </a:solidFill>
            </a:endParaRPr>
          </a:p>
          <a:p>
            <a:pPr marL="185738" lvl="0" indent="-185738">
              <a:lnSpc>
                <a:spcPts val="2200"/>
              </a:lnSpc>
            </a:pPr>
            <a:r>
              <a:rPr lang="en-US" altLang="ja-JP" sz="2000" dirty="0" smtClean="0">
                <a:solidFill>
                  <a:prstClr val="black"/>
                </a:solidFill>
              </a:rPr>
              <a:t>※ </a:t>
            </a:r>
            <a:r>
              <a:rPr lang="ja-JP" altLang="en-US" sz="2000" dirty="0" smtClean="0">
                <a:solidFill>
                  <a:prstClr val="black"/>
                </a:solidFill>
              </a:rPr>
              <a:t>研修</a:t>
            </a:r>
            <a:r>
              <a:rPr lang="ja-JP" altLang="en-US" sz="2000" dirty="0">
                <a:solidFill>
                  <a:prstClr val="black"/>
                </a:solidFill>
              </a:rPr>
              <a:t>の実施内容についても記録すること。</a:t>
            </a:r>
            <a:endParaRPr lang="en-US" altLang="ja-JP" sz="2000" dirty="0">
              <a:solidFill>
                <a:prstClr val="black"/>
              </a:solidFill>
            </a:endParaRPr>
          </a:p>
          <a:p>
            <a:pPr marL="185738" lvl="0" indent="-185738">
              <a:lnSpc>
                <a:spcPts val="2200"/>
              </a:lnSpc>
            </a:pPr>
            <a:r>
              <a:rPr lang="en-US" altLang="ja-JP" sz="2000" dirty="0" smtClean="0">
                <a:solidFill>
                  <a:prstClr val="black"/>
                </a:solidFill>
              </a:rPr>
              <a:t>※ </a:t>
            </a:r>
            <a:r>
              <a:rPr lang="ja-JP" altLang="en-US" sz="2000" dirty="0" smtClean="0">
                <a:solidFill>
                  <a:prstClr val="black"/>
                </a:solidFill>
              </a:rPr>
              <a:t>研修</a:t>
            </a:r>
            <a:r>
              <a:rPr lang="ja-JP" altLang="en-US" sz="2000" dirty="0">
                <a:solidFill>
                  <a:prstClr val="black"/>
                </a:solidFill>
              </a:rPr>
              <a:t>の実施は、事業所内での研修で差し支えない。</a:t>
            </a:r>
            <a:endParaRPr lang="en-US" altLang="ja-JP" sz="2000" dirty="0">
              <a:solidFill>
                <a:prstClr val="black"/>
              </a:solidFill>
            </a:endParaRPr>
          </a:p>
        </p:txBody>
      </p:sp>
      <p:sp>
        <p:nvSpPr>
          <p:cNvPr id="7" name="正方形/長方形 6"/>
          <p:cNvSpPr/>
          <p:nvPr/>
        </p:nvSpPr>
        <p:spPr>
          <a:xfrm>
            <a:off x="500062" y="3012865"/>
            <a:ext cx="11501438" cy="953320"/>
          </a:xfrm>
          <a:prstGeom prst="rect">
            <a:avLst/>
          </a:prstGeom>
          <a:ln w="6350">
            <a:solidFill>
              <a:schemeClr val="tx1"/>
            </a:solidFill>
            <a:prstDash val="sysDot"/>
          </a:ln>
        </p:spPr>
        <p:txBody>
          <a:bodyPr wrap="square" tIns="72000" bIns="36000" anchor="ctr" anchorCtr="0">
            <a:spAutoFit/>
          </a:bodyPr>
          <a:lstStyle/>
          <a:p>
            <a:pPr marL="185738" indent="-179388">
              <a:lnSpc>
                <a:spcPts val="2100"/>
              </a:lnSpc>
            </a:pPr>
            <a:r>
              <a:rPr lang="en-US" altLang="ja-JP" sz="2000" dirty="0" smtClean="0"/>
              <a:t>※ </a:t>
            </a:r>
            <a:r>
              <a:rPr lang="ja-JP" altLang="en-US" sz="2000" dirty="0" smtClean="0"/>
              <a:t>事業所</a:t>
            </a:r>
            <a:r>
              <a:rPr lang="ja-JP" altLang="en-US" sz="2000" dirty="0"/>
              <a:t>における虐待を防止するための体制</a:t>
            </a:r>
            <a:r>
              <a:rPr lang="ja-JP" altLang="en-US" sz="2000" dirty="0" smtClean="0"/>
              <a:t>として</a:t>
            </a:r>
            <a:r>
              <a:rPr lang="ja-JP" altLang="en-US" sz="2000" dirty="0"/>
              <a:t>、上記①</a:t>
            </a:r>
            <a:r>
              <a:rPr lang="ja-JP" altLang="en-US" sz="2000" dirty="0" smtClean="0"/>
              <a:t>～③まで</a:t>
            </a:r>
            <a:r>
              <a:rPr lang="ja-JP" altLang="en-US" sz="2000" dirty="0"/>
              <a:t>に掲げる措置を適切に実施する</a:t>
            </a:r>
            <a:r>
              <a:rPr lang="ja-JP" altLang="en-US" sz="2000" dirty="0" smtClean="0"/>
              <a:t>ための</a:t>
            </a:r>
            <a:r>
              <a:rPr lang="ja-JP" altLang="en-US" sz="2000" dirty="0"/>
              <a:t>担当者を置く</a:t>
            </a:r>
            <a:r>
              <a:rPr lang="ja-JP" altLang="en-US" sz="2000" dirty="0" smtClean="0"/>
              <a:t>こと。</a:t>
            </a:r>
            <a:endParaRPr lang="en-US" altLang="ja-JP" sz="2000" dirty="0" smtClean="0"/>
          </a:p>
          <a:p>
            <a:pPr indent="6350">
              <a:lnSpc>
                <a:spcPts val="2100"/>
              </a:lnSpc>
            </a:pPr>
            <a:r>
              <a:rPr lang="ja-JP" altLang="en-US" sz="2000" dirty="0" smtClean="0"/>
              <a:t>　当該</a:t>
            </a:r>
            <a:r>
              <a:rPr lang="ja-JP" altLang="en-US" sz="2000" dirty="0"/>
              <a:t>担当者としては、虐待防止検討委員会の責任者と同一の従業者が務めることが望ましい。</a:t>
            </a:r>
          </a:p>
        </p:txBody>
      </p:sp>
    </p:spTree>
    <p:extLst>
      <p:ext uri="{BB962C8B-B14F-4D97-AF65-F5344CB8AC3E}">
        <p14:creationId xmlns:p14="http://schemas.microsoft.com/office/powerpoint/2010/main" val="1263409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58</a:t>
            </a:fld>
            <a:endParaRPr kumimoji="1" lang="ja-JP" altLang="en-US"/>
          </a:p>
        </p:txBody>
      </p:sp>
      <p:sp>
        <p:nvSpPr>
          <p:cNvPr id="3" name="正方形/長方形 2"/>
          <p:cNvSpPr/>
          <p:nvPr/>
        </p:nvSpPr>
        <p:spPr>
          <a:xfrm>
            <a:off x="507204" y="2276595"/>
            <a:ext cx="11177590" cy="1349976"/>
          </a:xfrm>
          <a:prstGeom prst="rect">
            <a:avLst/>
          </a:prstGeom>
          <a:ln w="6350">
            <a:solidFill>
              <a:schemeClr val="tx1"/>
            </a:solidFill>
            <a:prstDash val="sysDot"/>
          </a:ln>
        </p:spPr>
        <p:txBody>
          <a:bodyPr wrap="square" bIns="72000" anchor="ctr" anchorCtr="0">
            <a:spAutoFit/>
          </a:bodyPr>
          <a:lstStyle/>
          <a:p>
            <a:pPr lvl="0"/>
            <a:r>
              <a:rPr lang="en-US" altLang="ja-JP" sz="2000" dirty="0">
                <a:solidFill>
                  <a:prstClr val="black"/>
                </a:solidFill>
                <a:latin typeface="MS-Mincho"/>
              </a:rPr>
              <a:t>※</a:t>
            </a:r>
            <a:r>
              <a:rPr lang="ja-JP" altLang="en-US" sz="2000" dirty="0">
                <a:solidFill>
                  <a:prstClr val="black"/>
                </a:solidFill>
                <a:latin typeface="MS-Mincho"/>
              </a:rPr>
              <a:t>「その完結の日」とは</a:t>
            </a:r>
          </a:p>
          <a:p>
            <a:pPr marL="357188" lvl="0" indent="-171450"/>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ⅵ</a:t>
            </a:r>
            <a:r>
              <a:rPr lang="ja-JP" altLang="en-US" sz="2000" dirty="0" smtClean="0">
                <a:solidFill>
                  <a:prstClr val="black"/>
                </a:solidFill>
              </a:rPr>
              <a:t>の</a:t>
            </a:r>
            <a:r>
              <a:rPr lang="ja-JP" altLang="en-US" sz="2000" dirty="0">
                <a:solidFill>
                  <a:prstClr val="black"/>
                </a:solidFill>
              </a:rPr>
              <a:t>記録は、個々の利用者の契約の終了（契約の解約・解除、他施設への入所、利用者の死亡、利用者の自立を含む）により一連のサービス提供が終了した日。</a:t>
            </a:r>
          </a:p>
          <a:p>
            <a:pPr marL="357188" lvl="0" indent="-171450"/>
            <a:r>
              <a:rPr lang="en-US" altLang="ja-JP" sz="2000" smtClean="0">
                <a:solidFill>
                  <a:prstClr val="black"/>
                </a:solidFill>
              </a:rPr>
              <a:t>ⅶ</a:t>
            </a:r>
            <a:r>
              <a:rPr lang="ja-JP" altLang="en-US" sz="2000" smtClean="0">
                <a:solidFill>
                  <a:prstClr val="black"/>
                </a:solidFill>
              </a:rPr>
              <a:t>の</a:t>
            </a:r>
            <a:r>
              <a:rPr lang="ja-JP" altLang="en-US" sz="2000" dirty="0">
                <a:solidFill>
                  <a:prstClr val="black"/>
                </a:solidFill>
              </a:rPr>
              <a:t>記録は</a:t>
            </a:r>
            <a:r>
              <a:rPr lang="ja-JP" altLang="en-US" sz="2000" dirty="0">
                <a:solidFill>
                  <a:prstClr val="black"/>
                </a:solidFill>
                <a:latin typeface="MS-Mincho"/>
              </a:rPr>
              <a:t>、運営推進会議を開催し、報告、評価、要望、助言等の記録を公表した日</a:t>
            </a:r>
            <a:r>
              <a:rPr lang="ja-JP" altLang="en-US" sz="2000" dirty="0" smtClean="0">
                <a:solidFill>
                  <a:prstClr val="black"/>
                </a:solidFill>
                <a:latin typeface="MS-Mincho"/>
              </a:rPr>
              <a:t>。</a:t>
            </a:r>
            <a:endParaRPr lang="ja-JP" altLang="en-US" sz="2000" dirty="0">
              <a:solidFill>
                <a:prstClr val="black"/>
              </a:solidFill>
            </a:endParaRPr>
          </a:p>
        </p:txBody>
      </p:sp>
      <p:sp>
        <p:nvSpPr>
          <p:cNvPr id="4" name="正方形/長方形 3"/>
          <p:cNvSpPr/>
          <p:nvPr/>
        </p:nvSpPr>
        <p:spPr>
          <a:xfrm>
            <a:off x="-1" y="0"/>
            <a:ext cx="12192000" cy="2246769"/>
          </a:xfrm>
          <a:prstGeom prst="rect">
            <a:avLst/>
          </a:prstGeom>
        </p:spPr>
        <p:txBody>
          <a:bodyPr wrap="square">
            <a:spAutoFit/>
          </a:bodyPr>
          <a:lstStyle/>
          <a:p>
            <a:pPr marL="442913" lvl="0"/>
            <a:r>
              <a:rPr lang="en-US" altLang="ja-JP" sz="2000" dirty="0" smtClean="0">
                <a:solidFill>
                  <a:prstClr val="black"/>
                </a:solidFill>
              </a:rPr>
              <a:t>ⅰ</a:t>
            </a:r>
            <a:r>
              <a:rPr lang="ja-JP" altLang="en-US" sz="2000" dirty="0">
                <a:solidFill>
                  <a:prstClr val="black"/>
                </a:solidFill>
              </a:rPr>
              <a:t>）地域密着型通所介護計画</a:t>
            </a:r>
          </a:p>
          <a:p>
            <a:pPr marL="449263" lvl="0"/>
            <a:r>
              <a:rPr lang="en-US" altLang="ja-JP" sz="2000" dirty="0">
                <a:solidFill>
                  <a:prstClr val="black"/>
                </a:solidFill>
              </a:rPr>
              <a:t>ⅱ</a:t>
            </a:r>
            <a:r>
              <a:rPr lang="ja-JP" altLang="en-US" sz="2000" dirty="0">
                <a:solidFill>
                  <a:prstClr val="black"/>
                </a:solidFill>
              </a:rPr>
              <a:t>）提供した具体的なサービスの内容等の記録</a:t>
            </a:r>
          </a:p>
          <a:p>
            <a:pPr marL="449263" lvl="0"/>
            <a:r>
              <a:rPr lang="en-US" altLang="ja-JP" sz="2000" dirty="0">
                <a:solidFill>
                  <a:prstClr val="black"/>
                </a:solidFill>
              </a:rPr>
              <a:t>ⅲ</a:t>
            </a:r>
            <a:r>
              <a:rPr lang="ja-JP" altLang="en-US" sz="2000" dirty="0">
                <a:solidFill>
                  <a:prstClr val="black"/>
                </a:solidFill>
              </a:rPr>
              <a:t>）身体的拘束等の態様及び時間、その際の利用者の心身の状況並びに緊急やむを得ない理由の記録</a:t>
            </a:r>
          </a:p>
          <a:p>
            <a:pPr marL="449263" lvl="0"/>
            <a:r>
              <a:rPr lang="en-US" altLang="ja-JP" sz="2000" dirty="0">
                <a:solidFill>
                  <a:prstClr val="black"/>
                </a:solidFill>
              </a:rPr>
              <a:t>ⅳ</a:t>
            </a:r>
            <a:r>
              <a:rPr lang="ja-JP" altLang="en-US" sz="2000" dirty="0">
                <a:solidFill>
                  <a:prstClr val="black"/>
                </a:solidFill>
              </a:rPr>
              <a:t>）基準第</a:t>
            </a:r>
            <a:r>
              <a:rPr lang="en-US" altLang="ja-JP" sz="2000" dirty="0">
                <a:solidFill>
                  <a:prstClr val="black"/>
                </a:solidFill>
              </a:rPr>
              <a:t>3</a:t>
            </a:r>
            <a:r>
              <a:rPr lang="ja-JP" altLang="en-US" sz="2000" dirty="0">
                <a:solidFill>
                  <a:prstClr val="black"/>
                </a:solidFill>
              </a:rPr>
              <a:t>条の</a:t>
            </a:r>
            <a:r>
              <a:rPr lang="en-US" altLang="ja-JP" sz="2000" dirty="0">
                <a:solidFill>
                  <a:prstClr val="black"/>
                </a:solidFill>
              </a:rPr>
              <a:t>26</a:t>
            </a:r>
            <a:r>
              <a:rPr lang="ja-JP" altLang="en-US" sz="2000" dirty="0">
                <a:solidFill>
                  <a:prstClr val="black"/>
                </a:solidFill>
              </a:rPr>
              <a:t>に規定する利用者に係る市町村への通知に係る記録</a:t>
            </a:r>
          </a:p>
          <a:p>
            <a:pPr marL="449263" lvl="0"/>
            <a:r>
              <a:rPr lang="en-US" altLang="ja-JP" sz="2000" dirty="0">
                <a:solidFill>
                  <a:prstClr val="black"/>
                </a:solidFill>
              </a:rPr>
              <a:t>ⅴ</a:t>
            </a:r>
            <a:r>
              <a:rPr lang="ja-JP" altLang="en-US" sz="2000" dirty="0">
                <a:solidFill>
                  <a:prstClr val="black"/>
                </a:solidFill>
              </a:rPr>
              <a:t>）苦情の内容等の記録</a:t>
            </a:r>
          </a:p>
          <a:p>
            <a:pPr marL="449263" lvl="0"/>
            <a:r>
              <a:rPr lang="en-US" altLang="ja-JP" sz="2000" dirty="0">
                <a:solidFill>
                  <a:prstClr val="black"/>
                </a:solidFill>
              </a:rPr>
              <a:t>ⅵ</a:t>
            </a:r>
            <a:r>
              <a:rPr lang="ja-JP" altLang="en-US" sz="2000" dirty="0">
                <a:solidFill>
                  <a:prstClr val="black"/>
                </a:solidFill>
              </a:rPr>
              <a:t>）事故の状況及び事故に際して採った処置についての記録</a:t>
            </a:r>
          </a:p>
          <a:p>
            <a:pPr marL="449263" lvl="0"/>
            <a:r>
              <a:rPr lang="en-US" altLang="ja-JP" sz="2000" dirty="0">
                <a:solidFill>
                  <a:prstClr val="black"/>
                </a:solidFill>
              </a:rPr>
              <a:t>ⅶ</a:t>
            </a:r>
            <a:r>
              <a:rPr lang="ja-JP" altLang="en-US" sz="2000" dirty="0">
                <a:solidFill>
                  <a:prstClr val="black"/>
                </a:solidFill>
              </a:rPr>
              <a:t>）運営推進会議での報告、評価、要望、助言等の記録</a:t>
            </a:r>
            <a:endParaRPr lang="en-US" altLang="ja-JP" sz="2000" dirty="0">
              <a:solidFill>
                <a:prstClr val="black"/>
              </a:solidFill>
            </a:endParaRPr>
          </a:p>
        </p:txBody>
      </p:sp>
    </p:spTree>
    <p:extLst>
      <p:ext uri="{BB962C8B-B14F-4D97-AF65-F5344CB8AC3E}">
        <p14:creationId xmlns:p14="http://schemas.microsoft.com/office/powerpoint/2010/main" val="3746427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59</a:t>
            </a:fld>
            <a:endParaRPr kumimoji="1" lang="ja-JP" altLang="en-US"/>
          </a:p>
        </p:txBody>
      </p:sp>
      <p:sp>
        <p:nvSpPr>
          <p:cNvPr id="3"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１５　介護報酬について</a:t>
            </a:r>
            <a:r>
              <a:rPr lang="ja-JP" altLang="en-US" sz="2400" b="1" dirty="0"/>
              <a:t>　</a:t>
            </a:r>
            <a:endParaRPr lang="en-US" altLang="ja-JP" sz="2400" b="1" dirty="0"/>
          </a:p>
        </p:txBody>
      </p:sp>
      <p:sp>
        <p:nvSpPr>
          <p:cNvPr id="4" name="正方形/長方形 3"/>
          <p:cNvSpPr/>
          <p:nvPr/>
        </p:nvSpPr>
        <p:spPr>
          <a:xfrm>
            <a:off x="0" y="524685"/>
            <a:ext cx="12192000" cy="7171194"/>
          </a:xfrm>
          <a:prstGeom prst="rect">
            <a:avLst/>
          </a:prstGeom>
        </p:spPr>
        <p:txBody>
          <a:bodyPr wrap="square">
            <a:spAutoFit/>
          </a:bodyPr>
          <a:lstStyle/>
          <a:p>
            <a:pPr marL="176213" lvl="0" indent="-176213"/>
            <a:r>
              <a:rPr lang="ja-JP" altLang="en-US" sz="2000" dirty="0" smtClean="0">
                <a:solidFill>
                  <a:prstClr val="black"/>
                </a:solidFill>
              </a:rPr>
              <a:t>１ 基本単位の取扱い</a:t>
            </a:r>
            <a:endParaRPr lang="en-US" altLang="ja-JP" sz="2000" dirty="0" smtClean="0">
              <a:solidFill>
                <a:prstClr val="black"/>
              </a:solidFill>
            </a:endParaRPr>
          </a:p>
          <a:p>
            <a:pPr marL="176213" lvl="0" indent="-176213"/>
            <a:r>
              <a:rPr lang="ja-JP" altLang="en-US" sz="2000" dirty="0" smtClean="0">
                <a:solidFill>
                  <a:prstClr val="black"/>
                </a:solidFill>
              </a:rPr>
              <a:t>２ 定員超過利用に該当する場合の減算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３ 人員基準欠如に該当する場合の減算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４ 高齢者虐待防止措置未実施減算</a:t>
            </a:r>
            <a:endParaRPr lang="en-US" altLang="ja-JP" sz="2000" dirty="0" smtClean="0">
              <a:solidFill>
                <a:prstClr val="black"/>
              </a:solidFill>
            </a:endParaRPr>
          </a:p>
          <a:p>
            <a:pPr marL="176213" lvl="0" indent="-176213"/>
            <a:r>
              <a:rPr lang="ja-JP" altLang="en-US" sz="2000" dirty="0" smtClean="0">
                <a:solidFill>
                  <a:prstClr val="black"/>
                </a:solidFill>
              </a:rPr>
              <a:t>５ 業務継続計画未策定減算</a:t>
            </a:r>
            <a:endParaRPr lang="en-US" altLang="ja-JP" sz="2000" dirty="0" smtClean="0">
              <a:solidFill>
                <a:prstClr val="black"/>
              </a:solidFill>
            </a:endParaRPr>
          </a:p>
          <a:p>
            <a:pPr marL="176213" lvl="0" indent="-176213"/>
            <a:r>
              <a:rPr lang="ja-JP" altLang="en-US" sz="2000" dirty="0" smtClean="0">
                <a:solidFill>
                  <a:prstClr val="black"/>
                </a:solidFill>
              </a:rPr>
              <a:t>６ 感染症又は災害の発生を理由とする利用者数の減少が一定以上生じている場合</a:t>
            </a:r>
            <a:endParaRPr lang="en-US" altLang="ja-JP" sz="2000" dirty="0" smtClean="0">
              <a:solidFill>
                <a:prstClr val="black"/>
              </a:solidFill>
            </a:endParaRPr>
          </a:p>
          <a:p>
            <a:pPr marL="176213" lvl="0" indent="-176213"/>
            <a:r>
              <a:rPr lang="ja-JP" altLang="en-US" sz="2000" dirty="0" smtClean="0">
                <a:solidFill>
                  <a:prstClr val="black"/>
                </a:solidFill>
              </a:rPr>
              <a:t>７ </a:t>
            </a:r>
            <a:r>
              <a:rPr lang="en-US" altLang="ja-JP" sz="2000" dirty="0" smtClean="0">
                <a:solidFill>
                  <a:prstClr val="black"/>
                </a:solidFill>
              </a:rPr>
              <a:t>2</a:t>
            </a:r>
            <a:r>
              <a:rPr lang="ja-JP" altLang="en-US" sz="2000" dirty="0" smtClean="0">
                <a:solidFill>
                  <a:prstClr val="black"/>
                </a:solidFill>
              </a:rPr>
              <a:t>時間以上</a:t>
            </a:r>
            <a:r>
              <a:rPr lang="en-US" altLang="ja-JP" sz="2000" dirty="0" smtClean="0">
                <a:solidFill>
                  <a:prstClr val="black"/>
                </a:solidFill>
              </a:rPr>
              <a:t>3</a:t>
            </a:r>
            <a:r>
              <a:rPr lang="ja-JP" altLang="en-US" sz="2000" dirty="0" smtClean="0">
                <a:solidFill>
                  <a:prstClr val="black"/>
                </a:solidFill>
              </a:rPr>
              <a:t>時間未満の地域密着型通所介護を行う場合の取扱い</a:t>
            </a:r>
            <a:endParaRPr lang="en-US" altLang="ja-JP" sz="2000" dirty="0" smtClean="0">
              <a:solidFill>
                <a:prstClr val="black"/>
              </a:solidFill>
            </a:endParaRPr>
          </a:p>
          <a:p>
            <a:pPr marL="176213" lvl="0" indent="-176213"/>
            <a:r>
              <a:rPr lang="ja-JP" altLang="en-US" sz="2000" dirty="0" smtClean="0">
                <a:solidFill>
                  <a:prstClr val="black"/>
                </a:solidFill>
              </a:rPr>
              <a:t>８ 送迎を行わない場合の減算</a:t>
            </a:r>
            <a:endParaRPr lang="en-US" altLang="ja-JP" sz="2000" dirty="0" smtClean="0">
              <a:solidFill>
                <a:prstClr val="black"/>
              </a:solidFill>
            </a:endParaRPr>
          </a:p>
          <a:p>
            <a:pPr marL="176213" lvl="0" indent="-176213"/>
            <a:r>
              <a:rPr lang="ja-JP" altLang="en-US" sz="2000" dirty="0" smtClean="0">
                <a:solidFill>
                  <a:prstClr val="black"/>
                </a:solidFill>
              </a:rPr>
              <a:t>９ 同一建物減算</a:t>
            </a:r>
            <a:endParaRPr lang="en-US" altLang="ja-JP" sz="2000" dirty="0" smtClean="0">
              <a:solidFill>
                <a:prstClr val="black"/>
              </a:solidFill>
            </a:endParaRPr>
          </a:p>
          <a:p>
            <a:pPr marL="176213" lvl="0" indent="-176213"/>
            <a:r>
              <a:rPr lang="en-US" altLang="ja-JP" sz="2000" dirty="0" smtClean="0">
                <a:solidFill>
                  <a:prstClr val="black"/>
                </a:solidFill>
              </a:rPr>
              <a:t>10 </a:t>
            </a:r>
            <a:r>
              <a:rPr lang="ja-JP" altLang="en-US" sz="2000" dirty="0" smtClean="0">
                <a:solidFill>
                  <a:prstClr val="black"/>
                </a:solidFill>
              </a:rPr>
              <a:t>各種加算</a:t>
            </a:r>
            <a:endParaRPr lang="en-US" altLang="ja-JP" sz="2000" dirty="0" smtClean="0">
              <a:solidFill>
                <a:prstClr val="black"/>
              </a:solidFill>
            </a:endParaRPr>
          </a:p>
          <a:p>
            <a:pPr marL="360363" indent="-176213">
              <a:lnSpc>
                <a:spcPts val="2300"/>
              </a:lnSpc>
            </a:pPr>
            <a:r>
              <a:rPr lang="ja-JP" altLang="en-US" sz="2000" dirty="0">
                <a:solidFill>
                  <a:prstClr val="black"/>
                </a:solidFill>
              </a:rPr>
              <a:t>（１</a:t>
            </a:r>
            <a:r>
              <a:rPr lang="ja-JP" altLang="en-US" sz="2000" dirty="0" smtClean="0">
                <a:solidFill>
                  <a:prstClr val="black"/>
                </a:solidFill>
              </a:rPr>
              <a:t>）延長加算　　　　　　　　　　　　　　（</a:t>
            </a:r>
            <a:r>
              <a:rPr lang="en-US" altLang="ja-JP" sz="2000" dirty="0">
                <a:solidFill>
                  <a:prstClr val="black"/>
                </a:solidFill>
              </a:rPr>
              <a:t>11</a:t>
            </a:r>
            <a:r>
              <a:rPr lang="ja-JP" altLang="en-US" sz="2000" dirty="0">
                <a:solidFill>
                  <a:prstClr val="black"/>
                </a:solidFill>
              </a:rPr>
              <a:t>）栄養改善加算</a:t>
            </a:r>
            <a:endParaRPr lang="en-US" altLang="ja-JP" sz="2000" dirty="0">
              <a:solidFill>
                <a:prstClr val="black"/>
              </a:solidFill>
            </a:endParaRPr>
          </a:p>
          <a:p>
            <a:pPr marL="360363" lvl="0" indent="-176213">
              <a:lnSpc>
                <a:spcPts val="2300"/>
              </a:lnSpc>
            </a:pPr>
            <a:r>
              <a:rPr lang="ja-JP" altLang="en-US" sz="2000" dirty="0" smtClean="0">
                <a:solidFill>
                  <a:prstClr val="black"/>
                </a:solidFill>
              </a:rPr>
              <a:t>（</a:t>
            </a:r>
            <a:r>
              <a:rPr lang="ja-JP" altLang="en-US" sz="2000" dirty="0">
                <a:solidFill>
                  <a:prstClr val="black"/>
                </a:solidFill>
              </a:rPr>
              <a:t>２</a:t>
            </a:r>
            <a:r>
              <a:rPr lang="ja-JP" altLang="en-US" sz="2000" dirty="0" smtClean="0">
                <a:solidFill>
                  <a:prstClr val="black"/>
                </a:solidFill>
              </a:rPr>
              <a:t>）生活相談員配置加算　　　　　　　　　（</a:t>
            </a:r>
            <a:r>
              <a:rPr lang="en-US" altLang="ja-JP" sz="2000" dirty="0">
                <a:solidFill>
                  <a:prstClr val="black"/>
                </a:solidFill>
              </a:rPr>
              <a:t>12</a:t>
            </a:r>
            <a:r>
              <a:rPr lang="ja-JP" altLang="en-US" sz="2000" dirty="0">
                <a:solidFill>
                  <a:prstClr val="black"/>
                </a:solidFill>
              </a:rPr>
              <a:t>）口腔・栄養スクリーニング加算</a:t>
            </a:r>
            <a:endParaRPr lang="en-US" altLang="ja-JP" sz="2000" dirty="0" smtClean="0">
              <a:solidFill>
                <a:prstClr val="black"/>
              </a:solidFill>
            </a:endParaRPr>
          </a:p>
          <a:p>
            <a:pPr marL="360363" indent="-176213">
              <a:lnSpc>
                <a:spcPts val="2300"/>
              </a:lnSpc>
            </a:pPr>
            <a:r>
              <a:rPr lang="ja-JP" altLang="en-US" sz="2000" dirty="0">
                <a:solidFill>
                  <a:prstClr val="black"/>
                </a:solidFill>
              </a:rPr>
              <a:t>（３</a:t>
            </a:r>
            <a:r>
              <a:rPr lang="ja-JP" altLang="en-US" sz="2000" dirty="0" smtClean="0">
                <a:solidFill>
                  <a:prstClr val="black"/>
                </a:solidFill>
              </a:rPr>
              <a:t>）入浴介助加算　　　　　　　　　　　　（</a:t>
            </a:r>
            <a:r>
              <a:rPr lang="en-US" altLang="ja-JP" sz="2000" dirty="0">
                <a:solidFill>
                  <a:prstClr val="black"/>
                </a:solidFill>
              </a:rPr>
              <a:t>13</a:t>
            </a:r>
            <a:r>
              <a:rPr lang="ja-JP" altLang="en-US" sz="2000" dirty="0">
                <a:solidFill>
                  <a:prstClr val="black"/>
                </a:solidFill>
              </a:rPr>
              <a:t>）口腔機能向上加算</a:t>
            </a:r>
            <a:endParaRPr lang="en-US" altLang="ja-JP" sz="2000" dirty="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４</a:t>
            </a:r>
            <a:r>
              <a:rPr lang="ja-JP" altLang="en-US" sz="2000" dirty="0" smtClean="0">
                <a:solidFill>
                  <a:prstClr val="black"/>
                </a:solidFill>
              </a:rPr>
              <a:t>）中重度者ケア体制加算　　　　　　　　（</a:t>
            </a:r>
            <a:r>
              <a:rPr lang="en-US" altLang="ja-JP" sz="2000" dirty="0">
                <a:solidFill>
                  <a:prstClr val="black"/>
                </a:solidFill>
              </a:rPr>
              <a:t>14</a:t>
            </a:r>
            <a:r>
              <a:rPr lang="ja-JP" altLang="en-US" sz="2000" dirty="0">
                <a:solidFill>
                  <a:prstClr val="black"/>
                </a:solidFill>
              </a:rPr>
              <a:t>）科学的介護推進体制加算</a:t>
            </a:r>
            <a:endParaRPr lang="en-US" altLang="ja-JP" sz="2000" dirty="0">
              <a:solidFill>
                <a:prstClr val="black"/>
              </a:solidFill>
            </a:endParaRPr>
          </a:p>
          <a:p>
            <a:pPr marL="360363" lvl="0" indent="-176213">
              <a:lnSpc>
                <a:spcPts val="2300"/>
              </a:lnSpc>
            </a:pPr>
            <a:r>
              <a:rPr lang="ja-JP" altLang="en-US" sz="2000" dirty="0" smtClean="0">
                <a:solidFill>
                  <a:prstClr val="black"/>
                </a:solidFill>
              </a:rPr>
              <a:t>（</a:t>
            </a:r>
            <a:r>
              <a:rPr lang="ja-JP" altLang="en-US" sz="2000" dirty="0">
                <a:solidFill>
                  <a:prstClr val="black"/>
                </a:solidFill>
              </a:rPr>
              <a:t>５</a:t>
            </a:r>
            <a:r>
              <a:rPr lang="ja-JP" altLang="en-US" sz="2000" dirty="0" smtClean="0">
                <a:solidFill>
                  <a:prstClr val="black"/>
                </a:solidFill>
              </a:rPr>
              <a:t>）生活機能向上連携加算　　　　　　　　（</a:t>
            </a:r>
            <a:r>
              <a:rPr lang="en-US" altLang="ja-JP" sz="2000" dirty="0">
                <a:solidFill>
                  <a:prstClr val="black"/>
                </a:solidFill>
              </a:rPr>
              <a:t>15</a:t>
            </a:r>
            <a:r>
              <a:rPr lang="ja-JP" altLang="en-US" sz="2000" dirty="0">
                <a:solidFill>
                  <a:prstClr val="black"/>
                </a:solidFill>
              </a:rPr>
              <a:t>）サービス提供体制強化加算</a:t>
            </a:r>
            <a:endParaRPr lang="en-US" altLang="ja-JP" sz="2000" dirty="0" smtClean="0">
              <a:solidFill>
                <a:prstClr val="black"/>
              </a:solidFill>
            </a:endParaRPr>
          </a:p>
          <a:p>
            <a:pPr marL="360363" indent="-176213">
              <a:lnSpc>
                <a:spcPts val="2300"/>
              </a:lnSpc>
            </a:pPr>
            <a:r>
              <a:rPr lang="ja-JP" altLang="en-US" sz="2000" dirty="0">
                <a:solidFill>
                  <a:prstClr val="black"/>
                </a:solidFill>
              </a:rPr>
              <a:t>（６</a:t>
            </a:r>
            <a:r>
              <a:rPr lang="ja-JP" altLang="en-US" sz="2000" dirty="0" smtClean="0">
                <a:solidFill>
                  <a:prstClr val="black"/>
                </a:solidFill>
              </a:rPr>
              <a:t>）個別機能訓練加算　　　　　　　　　　（</a:t>
            </a:r>
            <a:r>
              <a:rPr lang="en-US" altLang="ja-JP" sz="2000" dirty="0">
                <a:solidFill>
                  <a:prstClr val="black"/>
                </a:solidFill>
              </a:rPr>
              <a:t>16</a:t>
            </a:r>
            <a:r>
              <a:rPr lang="ja-JP" altLang="en-US" sz="2000" dirty="0">
                <a:solidFill>
                  <a:prstClr val="black"/>
                </a:solidFill>
              </a:rPr>
              <a:t>）介護職員等処遇改善加算</a:t>
            </a:r>
            <a:endParaRPr lang="en-US" altLang="ja-JP" sz="2000" dirty="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７</a:t>
            </a:r>
            <a:r>
              <a:rPr lang="ja-JP" altLang="en-US" sz="2000" dirty="0" smtClean="0">
                <a:solidFill>
                  <a:prstClr val="black"/>
                </a:solidFill>
              </a:rPr>
              <a:t>）</a:t>
            </a:r>
            <a:r>
              <a:rPr lang="en-US" altLang="ja-JP" sz="2000" dirty="0" smtClean="0">
                <a:solidFill>
                  <a:prstClr val="black"/>
                </a:solidFill>
              </a:rPr>
              <a:t>ADL</a:t>
            </a:r>
            <a:r>
              <a:rPr lang="ja-JP" altLang="en-US" sz="2000" dirty="0" smtClean="0">
                <a:solidFill>
                  <a:prstClr val="black"/>
                </a:solidFill>
              </a:rPr>
              <a:t>維持等加算</a:t>
            </a:r>
            <a:endParaRPr lang="en-US" altLang="ja-JP" sz="2000" dirty="0" smtClean="0">
              <a:solidFill>
                <a:prstClr val="black"/>
              </a:solidFill>
            </a:endParaRPr>
          </a:p>
          <a:p>
            <a:pPr marL="360363" indent="-176213">
              <a:lnSpc>
                <a:spcPts val="2300"/>
              </a:lnSpc>
            </a:pPr>
            <a:r>
              <a:rPr lang="ja-JP" altLang="en-US" sz="2000" dirty="0" smtClean="0">
                <a:solidFill>
                  <a:prstClr val="black"/>
                </a:solidFill>
              </a:rPr>
              <a:t>（</a:t>
            </a:r>
            <a:r>
              <a:rPr lang="ja-JP" altLang="en-US" sz="2000" dirty="0">
                <a:solidFill>
                  <a:prstClr val="black"/>
                </a:solidFill>
              </a:rPr>
              <a:t>８</a:t>
            </a:r>
            <a:r>
              <a:rPr lang="ja-JP" altLang="en-US" sz="2000" dirty="0" smtClean="0">
                <a:solidFill>
                  <a:prstClr val="black"/>
                </a:solidFill>
              </a:rPr>
              <a:t>）認知症加算</a:t>
            </a:r>
            <a:endParaRPr lang="en-US" altLang="ja-JP" sz="2000" dirty="0" smtClean="0">
              <a:solidFill>
                <a:prstClr val="black"/>
              </a:solidFill>
            </a:endParaRPr>
          </a:p>
          <a:p>
            <a:pPr marL="360363" lvl="0" indent="-176213">
              <a:lnSpc>
                <a:spcPts val="2300"/>
              </a:lnSpc>
            </a:pPr>
            <a:r>
              <a:rPr lang="ja-JP" altLang="en-US" sz="2000" dirty="0">
                <a:solidFill>
                  <a:prstClr val="black"/>
                </a:solidFill>
              </a:rPr>
              <a:t>（９</a:t>
            </a:r>
            <a:r>
              <a:rPr lang="ja-JP" altLang="en-US" sz="2000" dirty="0" smtClean="0">
                <a:solidFill>
                  <a:prstClr val="black"/>
                </a:solidFill>
              </a:rPr>
              <a:t>）若年性認知症利用者受入加算</a:t>
            </a:r>
            <a:endParaRPr lang="en-US" altLang="ja-JP" sz="2000" dirty="0" smtClean="0">
              <a:solidFill>
                <a:prstClr val="black"/>
              </a:solidFill>
            </a:endParaRPr>
          </a:p>
          <a:p>
            <a:pPr marL="360363" lvl="0" indent="-176213">
              <a:lnSpc>
                <a:spcPts val="2300"/>
              </a:lnSpc>
            </a:pPr>
            <a:r>
              <a:rPr lang="ja-JP" altLang="en-US" sz="2000" dirty="0" smtClean="0">
                <a:solidFill>
                  <a:prstClr val="black"/>
                </a:solidFill>
              </a:rPr>
              <a:t>（</a:t>
            </a:r>
            <a:r>
              <a:rPr lang="en-US" altLang="ja-JP" sz="2000" dirty="0" smtClean="0">
                <a:solidFill>
                  <a:prstClr val="black"/>
                </a:solidFill>
              </a:rPr>
              <a:t>10</a:t>
            </a:r>
            <a:r>
              <a:rPr lang="ja-JP" altLang="en-US" sz="2000" dirty="0" smtClean="0">
                <a:solidFill>
                  <a:prstClr val="black"/>
                </a:solidFill>
              </a:rPr>
              <a:t>）栄養アセスメント加算</a:t>
            </a:r>
            <a:endParaRPr lang="en-US" altLang="ja-JP" sz="2000" dirty="0" smtClean="0">
              <a:solidFill>
                <a:prstClr val="black"/>
              </a:solidFill>
            </a:endParaRPr>
          </a:p>
          <a:p>
            <a:pPr marL="360363" lvl="0" indent="-176213"/>
            <a:r>
              <a:rPr lang="ja-JP" altLang="en-US" sz="2000" dirty="0">
                <a:solidFill>
                  <a:prstClr val="black"/>
                </a:solidFill>
              </a:rPr>
              <a:t>その他</a:t>
            </a:r>
            <a:r>
              <a:rPr lang="ja-JP" altLang="en-US" sz="2000" dirty="0" smtClean="0">
                <a:solidFill>
                  <a:prstClr val="black"/>
                </a:solidFill>
              </a:rPr>
              <a:t>のお知らせ</a:t>
            </a:r>
            <a:endParaRPr lang="en-US" altLang="ja-JP" sz="2000" dirty="0" smtClean="0">
              <a:solidFill>
                <a:prstClr val="black"/>
              </a:solidFill>
            </a:endParaRPr>
          </a:p>
          <a:p>
            <a:pPr marL="360363" lvl="0" indent="-176213"/>
            <a:endParaRPr lang="en-US" altLang="ja-JP" sz="2000" dirty="0" smtClean="0">
              <a:solidFill>
                <a:prstClr val="black"/>
              </a:solidFill>
            </a:endParaRPr>
          </a:p>
          <a:p>
            <a:pPr marL="176213" lvl="0" indent="-176213"/>
            <a:endParaRPr lang="en-US" altLang="ja-JP" sz="2000" dirty="0">
              <a:solidFill>
                <a:prstClr val="black"/>
              </a:solidFill>
            </a:endParaRPr>
          </a:p>
        </p:txBody>
      </p:sp>
    </p:spTree>
    <p:extLst>
      <p:ext uri="{BB962C8B-B14F-4D97-AF65-F5344CB8AC3E}">
        <p14:creationId xmlns:p14="http://schemas.microsoft.com/office/powerpoint/2010/main" val="191306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6059959"/>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60</a:t>
            </a:fld>
            <a:endParaRPr kumimoji="1" lang="ja-JP" altLang="en-US" dirty="0"/>
          </a:p>
        </p:txBody>
      </p:sp>
      <p:sp>
        <p:nvSpPr>
          <p:cNvPr id="5" name="正方形/長方形 4"/>
          <p:cNvSpPr/>
          <p:nvPr/>
        </p:nvSpPr>
        <p:spPr>
          <a:xfrm>
            <a:off x="0" y="64863"/>
            <a:ext cx="12192000" cy="830997"/>
          </a:xfrm>
          <a:prstGeom prst="rect">
            <a:avLst/>
          </a:prstGeom>
        </p:spPr>
        <p:txBody>
          <a:bodyPr wrap="square">
            <a:spAutoFit/>
          </a:bodyPr>
          <a:lstStyle/>
          <a:p>
            <a:endParaRPr lang="en-US" altLang="ja-JP" sz="800" b="1" dirty="0" smtClean="0"/>
          </a:p>
          <a:p>
            <a:r>
              <a:rPr lang="ja-JP" altLang="en-US" sz="2000" b="1" dirty="0" smtClean="0"/>
              <a:t>１ 基本単位の取扱い</a:t>
            </a:r>
            <a:endParaRPr lang="en-US" altLang="ja-JP" sz="2000" b="1" dirty="0" smtClean="0"/>
          </a:p>
          <a:p>
            <a:endParaRPr lang="en-US" altLang="ja-JP" sz="2000" b="1" dirty="0" smtClean="0"/>
          </a:p>
        </p:txBody>
      </p:sp>
      <p:graphicFrame>
        <p:nvGraphicFramePr>
          <p:cNvPr id="4" name="表 3"/>
          <p:cNvGraphicFramePr>
            <a:graphicFrameLocks noGrp="1"/>
          </p:cNvGraphicFramePr>
          <p:nvPr>
            <p:extLst>
              <p:ext uri="{D42A27DB-BD31-4B8C-83A1-F6EECF244321}">
                <p14:modId xmlns:p14="http://schemas.microsoft.com/office/powerpoint/2010/main" val="1806350171"/>
              </p:ext>
            </p:extLst>
          </p:nvPr>
        </p:nvGraphicFramePr>
        <p:xfrm>
          <a:off x="271257" y="767080"/>
          <a:ext cx="11649486" cy="3786802"/>
        </p:xfrm>
        <a:graphic>
          <a:graphicData uri="http://schemas.openxmlformats.org/drawingml/2006/table">
            <a:tbl>
              <a:tblPr firstRow="1" bandRow="1">
                <a:tableStyleId>{5C22544A-7EE6-4342-B048-85BDC9FD1C3A}</a:tableStyleId>
              </a:tblPr>
              <a:tblGrid>
                <a:gridCol w="1575043">
                  <a:extLst>
                    <a:ext uri="{9D8B030D-6E8A-4147-A177-3AD203B41FA5}">
                      <a16:colId xmlns:a16="http://schemas.microsoft.com/office/drawing/2014/main" val="1822462031"/>
                    </a:ext>
                  </a:extLst>
                </a:gridCol>
                <a:gridCol w="1652337">
                  <a:extLst>
                    <a:ext uri="{9D8B030D-6E8A-4147-A177-3AD203B41FA5}">
                      <a16:colId xmlns:a16="http://schemas.microsoft.com/office/drawing/2014/main" val="2240517700"/>
                    </a:ext>
                  </a:extLst>
                </a:gridCol>
                <a:gridCol w="1732547">
                  <a:extLst>
                    <a:ext uri="{9D8B030D-6E8A-4147-A177-3AD203B41FA5}">
                      <a16:colId xmlns:a16="http://schemas.microsoft.com/office/drawing/2014/main" val="19929191"/>
                    </a:ext>
                  </a:extLst>
                </a:gridCol>
                <a:gridCol w="1620253">
                  <a:extLst>
                    <a:ext uri="{9D8B030D-6E8A-4147-A177-3AD203B41FA5}">
                      <a16:colId xmlns:a16="http://schemas.microsoft.com/office/drawing/2014/main" val="1543958572"/>
                    </a:ext>
                  </a:extLst>
                </a:gridCol>
                <a:gridCol w="1732547">
                  <a:extLst>
                    <a:ext uri="{9D8B030D-6E8A-4147-A177-3AD203B41FA5}">
                      <a16:colId xmlns:a16="http://schemas.microsoft.com/office/drawing/2014/main" val="2620097146"/>
                    </a:ext>
                  </a:extLst>
                </a:gridCol>
                <a:gridCol w="1700463">
                  <a:extLst>
                    <a:ext uri="{9D8B030D-6E8A-4147-A177-3AD203B41FA5}">
                      <a16:colId xmlns:a16="http://schemas.microsoft.com/office/drawing/2014/main" val="1012585112"/>
                    </a:ext>
                  </a:extLst>
                </a:gridCol>
                <a:gridCol w="1636296">
                  <a:extLst>
                    <a:ext uri="{9D8B030D-6E8A-4147-A177-3AD203B41FA5}">
                      <a16:colId xmlns:a16="http://schemas.microsoft.com/office/drawing/2014/main" val="2549491135"/>
                    </a:ext>
                  </a:extLst>
                </a:gridCol>
              </a:tblGrid>
              <a:tr h="829002">
                <a:tc>
                  <a:txBody>
                    <a:bodyPr/>
                    <a:lstStyle/>
                    <a:p>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3</a:t>
                      </a:r>
                      <a:r>
                        <a:rPr kumimoji="1" lang="ja-JP" altLang="en-US" sz="2000" b="0" dirty="0" smtClean="0">
                          <a:solidFill>
                            <a:schemeClr val="tx1"/>
                          </a:solidFill>
                        </a:rPr>
                        <a:t>時間以上</a:t>
                      </a:r>
                      <a:endParaRPr kumimoji="1" lang="en-US" altLang="ja-JP" sz="2000" b="0" dirty="0" smtClean="0">
                        <a:solidFill>
                          <a:schemeClr val="tx1"/>
                        </a:solidFill>
                      </a:endParaRPr>
                    </a:p>
                    <a:p>
                      <a:pPr algn="ctr"/>
                      <a:r>
                        <a:rPr kumimoji="1" lang="en-US" altLang="ja-JP" sz="2000" b="0" dirty="0" smtClean="0">
                          <a:solidFill>
                            <a:schemeClr val="tx1"/>
                          </a:solidFill>
                        </a:rPr>
                        <a:t>4</a:t>
                      </a:r>
                      <a:r>
                        <a:rPr kumimoji="1" lang="ja-JP" altLang="en-US" sz="2000" b="0" dirty="0" smtClean="0">
                          <a:solidFill>
                            <a:schemeClr val="tx1"/>
                          </a:solidFill>
                        </a:rPr>
                        <a:t>時間未満</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4</a:t>
                      </a:r>
                      <a:r>
                        <a:rPr kumimoji="1" lang="ja-JP" altLang="en-US" sz="2000" b="0" dirty="0" smtClean="0">
                          <a:solidFill>
                            <a:schemeClr val="tx1"/>
                          </a:solidFill>
                        </a:rPr>
                        <a:t>時間以上</a:t>
                      </a:r>
                      <a:endParaRPr kumimoji="1" lang="en-US" altLang="ja-JP" sz="2000" b="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5</a:t>
                      </a:r>
                      <a:r>
                        <a:rPr kumimoji="1" lang="ja-JP" altLang="en-US" sz="2000" b="0" dirty="0" smtClean="0">
                          <a:solidFill>
                            <a:schemeClr val="tx1"/>
                          </a:solidFill>
                        </a:rPr>
                        <a:t>時間未満</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5</a:t>
                      </a:r>
                      <a:r>
                        <a:rPr kumimoji="1" lang="ja-JP" altLang="en-US" sz="2000" b="0" dirty="0" smtClean="0">
                          <a:solidFill>
                            <a:schemeClr val="tx1"/>
                          </a:solidFill>
                        </a:rPr>
                        <a:t>時間以上</a:t>
                      </a:r>
                      <a:endParaRPr kumimoji="1" lang="en-US" altLang="ja-JP" sz="2000" b="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6</a:t>
                      </a:r>
                      <a:r>
                        <a:rPr kumimoji="1" lang="ja-JP" altLang="en-US" sz="2000" b="0" dirty="0" smtClean="0">
                          <a:solidFill>
                            <a:schemeClr val="tx1"/>
                          </a:solidFill>
                        </a:rPr>
                        <a:t>時間未満</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6</a:t>
                      </a:r>
                      <a:r>
                        <a:rPr kumimoji="1" lang="ja-JP" altLang="en-US" sz="2000" b="0" dirty="0" smtClean="0">
                          <a:solidFill>
                            <a:schemeClr val="tx1"/>
                          </a:solidFill>
                        </a:rPr>
                        <a:t>時間以上</a:t>
                      </a:r>
                      <a:endParaRPr kumimoji="1" lang="en-US" altLang="ja-JP" sz="2000" b="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7</a:t>
                      </a:r>
                      <a:r>
                        <a:rPr kumimoji="1" lang="ja-JP" altLang="en-US" sz="2000" b="0" dirty="0" smtClean="0">
                          <a:solidFill>
                            <a:schemeClr val="tx1"/>
                          </a:solidFill>
                        </a:rPr>
                        <a:t>時間未満</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7</a:t>
                      </a:r>
                      <a:r>
                        <a:rPr kumimoji="1" lang="ja-JP" altLang="en-US" sz="2000" b="0" dirty="0" smtClean="0">
                          <a:solidFill>
                            <a:schemeClr val="tx1"/>
                          </a:solidFill>
                        </a:rPr>
                        <a:t>時間以上</a:t>
                      </a:r>
                      <a:endParaRPr kumimoji="1" lang="en-US" altLang="ja-JP" sz="2000" b="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8</a:t>
                      </a:r>
                      <a:r>
                        <a:rPr kumimoji="1" lang="ja-JP" altLang="en-US" sz="2000" b="0" dirty="0" smtClean="0">
                          <a:solidFill>
                            <a:schemeClr val="tx1"/>
                          </a:solidFill>
                        </a:rPr>
                        <a:t>時間未満</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8</a:t>
                      </a:r>
                      <a:r>
                        <a:rPr kumimoji="1" lang="ja-JP" altLang="en-US" sz="2000" b="0" dirty="0" smtClean="0">
                          <a:solidFill>
                            <a:schemeClr val="tx1"/>
                          </a:solidFill>
                        </a:rPr>
                        <a:t>時間以上</a:t>
                      </a:r>
                      <a:endParaRPr kumimoji="1" lang="en-US" altLang="ja-JP" sz="2000" b="0" dirty="0" smtClean="0">
                        <a:solidFill>
                          <a:schemeClr val="tx1"/>
                        </a:solidFill>
                      </a:endParaRPr>
                    </a:p>
                    <a:p>
                      <a:pPr algn="ctr"/>
                      <a:r>
                        <a:rPr kumimoji="1" lang="en-US" altLang="ja-JP" sz="2000" b="0" dirty="0" smtClean="0">
                          <a:solidFill>
                            <a:schemeClr val="tx1"/>
                          </a:solidFill>
                        </a:rPr>
                        <a:t>9</a:t>
                      </a:r>
                      <a:r>
                        <a:rPr kumimoji="1" lang="ja-JP" altLang="en-US" sz="2000" b="0" dirty="0" smtClean="0">
                          <a:solidFill>
                            <a:schemeClr val="tx1"/>
                          </a:solidFill>
                        </a:rPr>
                        <a:t>時間未満</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3684125"/>
                  </a:ext>
                </a:extLst>
              </a:tr>
              <a:tr h="413456">
                <a:tc>
                  <a:txBody>
                    <a:bodyPr/>
                    <a:lstStyle/>
                    <a:p>
                      <a:pPr algn="ctr"/>
                      <a:r>
                        <a:rPr kumimoji="1" lang="ja-JP" altLang="en-US" sz="2000" dirty="0" smtClean="0"/>
                        <a:t>要介護１</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416</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436</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657</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678</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753</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783</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7276227"/>
                  </a:ext>
                </a:extLst>
              </a:tr>
              <a:tr h="413456">
                <a:tc>
                  <a:txBody>
                    <a:bodyPr/>
                    <a:lstStyle/>
                    <a:p>
                      <a:pPr algn="ctr"/>
                      <a:r>
                        <a:rPr kumimoji="1" lang="ja-JP" altLang="en-US" sz="2000" dirty="0" smtClean="0"/>
                        <a:t>要介護２</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478</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501</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776</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801</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890</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925</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278075"/>
                  </a:ext>
                </a:extLst>
              </a:tr>
              <a:tr h="413456">
                <a:tc>
                  <a:txBody>
                    <a:bodyPr/>
                    <a:lstStyle/>
                    <a:p>
                      <a:pPr algn="ctr"/>
                      <a:r>
                        <a:rPr kumimoji="1" lang="ja-JP" altLang="en-US" sz="2000" dirty="0" smtClean="0"/>
                        <a:t>要介護３</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540</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566</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896</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925</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1,032</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1,072</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519522"/>
                  </a:ext>
                </a:extLst>
              </a:tr>
              <a:tr h="413456">
                <a:tc>
                  <a:txBody>
                    <a:bodyPr/>
                    <a:lstStyle/>
                    <a:p>
                      <a:pPr algn="ctr"/>
                      <a:r>
                        <a:rPr kumimoji="1" lang="ja-JP" altLang="en-US" sz="2000" dirty="0" smtClean="0"/>
                        <a:t>要介護４</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600</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629</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1,013</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1,049</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1,172</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1,220</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002564"/>
                  </a:ext>
                </a:extLst>
              </a:tr>
              <a:tr h="413456">
                <a:tc>
                  <a:txBody>
                    <a:bodyPr/>
                    <a:lstStyle/>
                    <a:p>
                      <a:pPr algn="ctr"/>
                      <a:r>
                        <a:rPr kumimoji="1" lang="ja-JP" altLang="en-US" sz="2000" dirty="0" smtClean="0"/>
                        <a:t>要介護５</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663</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695</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1,134</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1,172</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1,312</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b="0" dirty="0" smtClean="0">
                          <a:solidFill>
                            <a:schemeClr val="tx1"/>
                          </a:solidFill>
                        </a:rPr>
                        <a:t>1,365</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637928"/>
                  </a:ext>
                </a:extLst>
              </a:tr>
              <a:tr h="890520">
                <a:tc gridSpan="7">
                  <a:txBody>
                    <a:bodyPr/>
                    <a:lstStyle/>
                    <a:p>
                      <a:pPr marL="96838" indent="-96838">
                        <a:lnSpc>
                          <a:spcPts val="2000"/>
                        </a:lnSpc>
                      </a:pPr>
                      <a:r>
                        <a:rPr lang="en-US" altLang="ja-JP" sz="2000" baseline="0" dirty="0" smtClean="0">
                          <a:solidFill>
                            <a:schemeClr val="dk1"/>
                          </a:solidFill>
                        </a:rPr>
                        <a:t>※ </a:t>
                      </a:r>
                      <a:r>
                        <a:rPr lang="ja-JP" altLang="en-US" sz="2000" baseline="0" dirty="0" smtClean="0">
                          <a:solidFill>
                            <a:schemeClr val="dk1"/>
                          </a:solidFill>
                        </a:rPr>
                        <a:t>利用者が、</a:t>
                      </a:r>
                      <a:r>
                        <a:rPr lang="ja-JP" altLang="en-US" sz="2000" dirty="0" smtClean="0">
                          <a:solidFill>
                            <a:schemeClr val="tx1"/>
                          </a:solidFill>
                        </a:rPr>
                        <a:t>短期入所生活介護、短期入所療養介護若しくは特定施設入居者生活介護又は小規模多機能型居宅介護、認知症対応型共同生活介護、地域密着型特定施設入居者生活介護、地域密着型介護老人福祉施設入所者生活介護若しくは複合型サービスを受けている間は算定できない。 </a:t>
                      </a:r>
                      <a:endParaRPr kumimoji="1" lang="ja-JP" altLang="en-US" sz="20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0906623"/>
                  </a:ext>
                </a:extLst>
              </a:tr>
            </a:tbl>
          </a:graphicData>
        </a:graphic>
      </p:graphicFrame>
      <p:sp>
        <p:nvSpPr>
          <p:cNvPr id="8" name="正方形/長方形 7"/>
          <p:cNvSpPr/>
          <p:nvPr/>
        </p:nvSpPr>
        <p:spPr>
          <a:xfrm>
            <a:off x="0" y="4736445"/>
            <a:ext cx="12192000" cy="1938992"/>
          </a:xfrm>
          <a:prstGeom prst="rect">
            <a:avLst/>
          </a:prstGeom>
        </p:spPr>
        <p:txBody>
          <a:bodyPr wrap="square">
            <a:spAutoFit/>
          </a:bodyPr>
          <a:lstStyle/>
          <a:p>
            <a:pPr marL="176213" lvl="0" indent="-176213"/>
            <a:r>
              <a:rPr lang="en-US" altLang="ja-JP" sz="2000" dirty="0">
                <a:solidFill>
                  <a:prstClr val="black"/>
                </a:solidFill>
              </a:rPr>
              <a:t>【</a:t>
            </a:r>
            <a:r>
              <a:rPr lang="ja-JP" altLang="en-US" sz="2000" dirty="0">
                <a:solidFill>
                  <a:prstClr val="black"/>
                </a:solidFill>
              </a:rPr>
              <a:t>所要時間の区分</a:t>
            </a:r>
            <a:r>
              <a:rPr lang="en-US" altLang="ja-JP" sz="2000" dirty="0">
                <a:solidFill>
                  <a:prstClr val="black"/>
                </a:solidFill>
              </a:rPr>
              <a:t>】</a:t>
            </a:r>
          </a:p>
          <a:p>
            <a:pPr marL="176213" lvl="0" indent="-176213"/>
            <a:r>
              <a:rPr lang="ja-JP" altLang="en-US" sz="2000" dirty="0">
                <a:solidFill>
                  <a:prstClr val="black"/>
                </a:solidFill>
              </a:rPr>
              <a:t>① 所要時間は、現に要した時間ではなく、地域密着型通所介護計画に位置付けられた内容のサービスを行うのに要する標準的な時間で算定する。</a:t>
            </a:r>
            <a:endParaRPr lang="en-US" altLang="ja-JP" sz="2000" dirty="0">
              <a:solidFill>
                <a:prstClr val="black"/>
              </a:solidFill>
            </a:endParaRPr>
          </a:p>
          <a:p>
            <a:pPr marL="352425" lvl="0" indent="-176213"/>
            <a:r>
              <a:rPr lang="en-US" altLang="ja-JP" sz="2000" dirty="0">
                <a:solidFill>
                  <a:prstClr val="black"/>
                </a:solidFill>
              </a:rPr>
              <a:t>※ </a:t>
            </a:r>
            <a:r>
              <a:rPr lang="ja-JP" altLang="en-US" sz="2000" dirty="0">
                <a:solidFill>
                  <a:prstClr val="black"/>
                </a:solidFill>
              </a:rPr>
              <a:t>当日の利用者の心身の状況や降雪等の急な気象状況の悪化等により、実際のサービス提供時間が地域密着型通所介護計画上の所要時間よりもやむを得ず短くなった場合には計画上の単位数を算定して差し支えない。</a:t>
            </a:r>
            <a:endParaRPr lang="en-US" altLang="ja-JP" sz="2000" dirty="0">
              <a:solidFill>
                <a:prstClr val="black"/>
              </a:solidFill>
            </a:endParaRPr>
          </a:p>
        </p:txBody>
      </p:sp>
    </p:spTree>
    <p:extLst>
      <p:ext uri="{BB962C8B-B14F-4D97-AF65-F5344CB8AC3E}">
        <p14:creationId xmlns:p14="http://schemas.microsoft.com/office/powerpoint/2010/main" val="25453849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0411" y="6372392"/>
            <a:ext cx="2743200" cy="365125"/>
          </a:xfrm>
        </p:spPr>
        <p:txBody>
          <a:bodyPr/>
          <a:lstStyle/>
          <a:p>
            <a:fld id="{41D9830F-53EB-46B6-9EC0-C4C68F82A889}" type="slidenum">
              <a:rPr kumimoji="1" lang="ja-JP" altLang="en-US" smtClean="0"/>
              <a:t>61</a:t>
            </a:fld>
            <a:endParaRPr kumimoji="1" lang="ja-JP" altLang="en-US"/>
          </a:p>
        </p:txBody>
      </p:sp>
      <p:sp>
        <p:nvSpPr>
          <p:cNvPr id="3" name="正方形/長方形 2"/>
          <p:cNvSpPr/>
          <p:nvPr/>
        </p:nvSpPr>
        <p:spPr>
          <a:xfrm>
            <a:off x="0" y="0"/>
            <a:ext cx="12192000" cy="4093428"/>
          </a:xfrm>
          <a:prstGeom prst="rect">
            <a:avLst/>
          </a:prstGeom>
        </p:spPr>
        <p:txBody>
          <a:bodyPr wrap="square">
            <a:spAutoFit/>
          </a:bodyPr>
          <a:lstStyle/>
          <a:p>
            <a:pPr marL="352425" indent="-176213"/>
            <a:r>
              <a:rPr lang="en-US" altLang="ja-JP" sz="2000" dirty="0" smtClean="0">
                <a:solidFill>
                  <a:schemeClr val="dk1"/>
                </a:solidFill>
              </a:rPr>
              <a:t>※ </a:t>
            </a:r>
            <a:r>
              <a:rPr lang="ja-JP" altLang="en-US" sz="2000" dirty="0">
                <a:solidFill>
                  <a:schemeClr val="dk1"/>
                </a:solidFill>
              </a:rPr>
              <a:t>計画上の所要時間よりも大きく短縮した場合には、計画を変更のうえ、変更後の所要時間に応じた</a:t>
            </a:r>
            <a:endParaRPr lang="en-US" altLang="ja-JP" sz="2000" dirty="0">
              <a:solidFill>
                <a:schemeClr val="dk1"/>
              </a:solidFill>
            </a:endParaRPr>
          </a:p>
          <a:p>
            <a:pPr marL="546100" indent="-96838"/>
            <a:r>
              <a:rPr lang="ja-JP" altLang="en-US" sz="2000" dirty="0" smtClean="0">
                <a:solidFill>
                  <a:schemeClr val="dk1"/>
                </a:solidFill>
              </a:rPr>
              <a:t>単位数</a:t>
            </a:r>
            <a:r>
              <a:rPr lang="ja-JP" altLang="en-US" sz="2000" dirty="0">
                <a:solidFill>
                  <a:schemeClr val="dk1"/>
                </a:solidFill>
              </a:rPr>
              <a:t>を算定すること。</a:t>
            </a:r>
          </a:p>
          <a:p>
            <a:pPr marL="449263" indent="-273050"/>
            <a:r>
              <a:rPr lang="ja-JP" altLang="en-US" sz="2000" dirty="0" smtClean="0">
                <a:solidFill>
                  <a:schemeClr val="dk1"/>
                </a:solidFill>
              </a:rPr>
              <a:t>② </a:t>
            </a:r>
            <a:r>
              <a:rPr lang="ja-JP" altLang="en-US" sz="2000" dirty="0">
                <a:solidFill>
                  <a:schemeClr val="dk1"/>
                </a:solidFill>
              </a:rPr>
              <a:t>単に当日のサービスの進行状況や利用者の家族の出迎え等の都合で、利用者が通常の時間を超えて事業所にいる場合は、サービスが提供されているとは認められない。</a:t>
            </a:r>
          </a:p>
          <a:p>
            <a:pPr marL="449263" indent="-273050"/>
            <a:r>
              <a:rPr lang="ja-JP" altLang="en-US" sz="2000" dirty="0">
                <a:solidFill>
                  <a:schemeClr val="dk1"/>
                </a:solidFill>
              </a:rPr>
              <a:t>③ 送迎に要する時間は含まれない</a:t>
            </a:r>
            <a:r>
              <a:rPr lang="ja-JP" altLang="en-US" sz="2000" dirty="0" smtClean="0">
                <a:solidFill>
                  <a:schemeClr val="dk1"/>
                </a:solidFill>
              </a:rPr>
              <a:t>。</a:t>
            </a:r>
            <a:endParaRPr lang="en-US" altLang="ja-JP" sz="2000" dirty="0" smtClean="0">
              <a:solidFill>
                <a:schemeClr val="dk1"/>
              </a:solidFill>
            </a:endParaRPr>
          </a:p>
          <a:p>
            <a:pPr marL="546100" indent="-369888"/>
            <a:r>
              <a:rPr lang="ja-JP" altLang="en-US" sz="2000" dirty="0">
                <a:solidFill>
                  <a:schemeClr val="dk1"/>
                </a:solidFill>
              </a:rPr>
              <a:t>　</a:t>
            </a:r>
            <a:r>
              <a:rPr lang="en-US" altLang="ja-JP" sz="2000" dirty="0" smtClean="0">
                <a:solidFill>
                  <a:schemeClr val="dk1"/>
                </a:solidFill>
              </a:rPr>
              <a:t>※ </a:t>
            </a:r>
            <a:r>
              <a:rPr lang="ja-JP" altLang="en-US" sz="2000" dirty="0" smtClean="0">
                <a:solidFill>
                  <a:schemeClr val="dk1"/>
                </a:solidFill>
              </a:rPr>
              <a:t>ただし</a:t>
            </a:r>
            <a:r>
              <a:rPr lang="ja-JP" altLang="en-US" sz="2000" dirty="0">
                <a:solidFill>
                  <a:schemeClr val="dk1"/>
                </a:solidFill>
              </a:rPr>
              <a:t>、送迎時に実施した居宅内での介助等に要する時間は、次のいずれの要件も満たす場合、</a:t>
            </a:r>
            <a:r>
              <a:rPr lang="en-US" altLang="ja-JP" sz="2000" dirty="0">
                <a:solidFill>
                  <a:schemeClr val="dk1"/>
                </a:solidFill>
              </a:rPr>
              <a:t>1</a:t>
            </a:r>
            <a:r>
              <a:rPr lang="ja-JP" altLang="en-US" sz="2000" dirty="0">
                <a:solidFill>
                  <a:schemeClr val="dk1"/>
                </a:solidFill>
              </a:rPr>
              <a:t>日</a:t>
            </a:r>
            <a:r>
              <a:rPr lang="en-US" altLang="ja-JP" sz="2000" dirty="0">
                <a:solidFill>
                  <a:schemeClr val="dk1"/>
                </a:solidFill>
              </a:rPr>
              <a:t>30</a:t>
            </a:r>
            <a:r>
              <a:rPr lang="ja-JP" altLang="en-US" sz="2000" dirty="0" smtClean="0">
                <a:solidFill>
                  <a:schemeClr val="dk1"/>
                </a:solidFill>
              </a:rPr>
              <a:t>分以内を</a:t>
            </a:r>
            <a:r>
              <a:rPr lang="ja-JP" altLang="en-US" sz="2000" dirty="0">
                <a:solidFill>
                  <a:schemeClr val="dk1"/>
                </a:solidFill>
              </a:rPr>
              <a:t>限度として、サービス提供時間に含めることができる。</a:t>
            </a:r>
          </a:p>
          <a:p>
            <a:pPr marL="898525" indent="-273050"/>
            <a:r>
              <a:rPr lang="en-US" altLang="ja-JP" sz="2000" dirty="0" smtClean="0">
                <a:solidFill>
                  <a:schemeClr val="dk1"/>
                </a:solidFill>
              </a:rPr>
              <a:t>ⅰ</a:t>
            </a:r>
            <a:r>
              <a:rPr lang="ja-JP" altLang="en-US" sz="2000" dirty="0" smtClean="0">
                <a:solidFill>
                  <a:schemeClr val="dk1"/>
                </a:solidFill>
              </a:rPr>
              <a:t>）居宅</a:t>
            </a:r>
            <a:r>
              <a:rPr lang="ja-JP" altLang="en-US" sz="2000" dirty="0">
                <a:solidFill>
                  <a:schemeClr val="dk1"/>
                </a:solidFill>
              </a:rPr>
              <a:t>サービス計画及び地域密着型通所介護計画に位置付けた上で実施する場合</a:t>
            </a:r>
          </a:p>
          <a:p>
            <a:pPr marL="898525" indent="-273050"/>
            <a:r>
              <a:rPr lang="en-US" altLang="ja-JP" sz="2000" dirty="0" smtClean="0">
                <a:solidFill>
                  <a:schemeClr val="dk1"/>
                </a:solidFill>
              </a:rPr>
              <a:t>ⅱ</a:t>
            </a:r>
            <a:r>
              <a:rPr lang="ja-JP" altLang="en-US" sz="2000" dirty="0" smtClean="0">
                <a:solidFill>
                  <a:schemeClr val="dk1"/>
                </a:solidFill>
              </a:rPr>
              <a:t>）送迎</a:t>
            </a:r>
            <a:r>
              <a:rPr lang="ja-JP" altLang="en-US" sz="2000" dirty="0">
                <a:solidFill>
                  <a:schemeClr val="dk1"/>
                </a:solidFill>
              </a:rPr>
              <a:t>時に居宅内の介助等を行う者が、介護福祉士、実践者研修修了者、介護職員基礎研修課程修了者、</a:t>
            </a:r>
            <a:r>
              <a:rPr lang="en-US" altLang="ja-JP" sz="2000" dirty="0">
                <a:solidFill>
                  <a:schemeClr val="dk1"/>
                </a:solidFill>
              </a:rPr>
              <a:t>1</a:t>
            </a:r>
            <a:r>
              <a:rPr lang="ja-JP" altLang="en-US" sz="2000" dirty="0">
                <a:solidFill>
                  <a:schemeClr val="dk1"/>
                </a:solidFill>
              </a:rPr>
              <a:t>級課程修了者、介護職員初任者研修修了者</a:t>
            </a:r>
            <a:r>
              <a:rPr lang="en-US" altLang="ja-JP" sz="2000" dirty="0">
                <a:solidFill>
                  <a:schemeClr val="dk1"/>
                </a:solidFill>
              </a:rPr>
              <a:t>(2</a:t>
            </a:r>
            <a:r>
              <a:rPr lang="ja-JP" altLang="en-US" sz="2000" dirty="0">
                <a:solidFill>
                  <a:schemeClr val="dk1"/>
                </a:solidFill>
              </a:rPr>
              <a:t>級課程修了者も含む。</a:t>
            </a:r>
            <a:r>
              <a:rPr lang="en-US" altLang="ja-JP" sz="2000" dirty="0">
                <a:solidFill>
                  <a:schemeClr val="dk1"/>
                </a:solidFill>
              </a:rPr>
              <a:t>)</a:t>
            </a:r>
            <a:r>
              <a:rPr lang="ja-JP" altLang="en-US" sz="2000" dirty="0" err="1">
                <a:solidFill>
                  <a:schemeClr val="dk1"/>
                </a:solidFill>
              </a:rPr>
              <a:t>、</a:t>
            </a:r>
            <a:r>
              <a:rPr lang="ja-JP" altLang="en-US" sz="2000" dirty="0">
                <a:solidFill>
                  <a:schemeClr val="dk1"/>
                </a:solidFill>
              </a:rPr>
              <a:t>看護職員、機能訓練指導員又は当該事業所における勤続年数と同一法人の経営する他の介護サービス事業所、医療機関、社会福祉施設等においてサービスを利用者に直接提供する職員としての勤続年数の合計が</a:t>
            </a:r>
            <a:r>
              <a:rPr lang="en-US" altLang="ja-JP" sz="2000" dirty="0">
                <a:solidFill>
                  <a:schemeClr val="dk1"/>
                </a:solidFill>
              </a:rPr>
              <a:t>3</a:t>
            </a:r>
            <a:r>
              <a:rPr lang="ja-JP" altLang="en-US" sz="2000" dirty="0">
                <a:solidFill>
                  <a:schemeClr val="dk1"/>
                </a:solidFill>
              </a:rPr>
              <a:t>年以上の介護職員である</a:t>
            </a:r>
            <a:r>
              <a:rPr lang="ja-JP" altLang="en-US" sz="2000" dirty="0" smtClean="0">
                <a:solidFill>
                  <a:schemeClr val="dk1"/>
                </a:solidFill>
              </a:rPr>
              <a:t>場合</a:t>
            </a:r>
            <a:endParaRPr lang="en-US" altLang="ja-JP" sz="2000" dirty="0" smtClean="0">
              <a:solidFill>
                <a:schemeClr val="dk1"/>
              </a:solidFill>
            </a:endParaRPr>
          </a:p>
        </p:txBody>
      </p:sp>
      <p:sp>
        <p:nvSpPr>
          <p:cNvPr id="10" name="正方形/長方形 9"/>
          <p:cNvSpPr/>
          <p:nvPr/>
        </p:nvSpPr>
        <p:spPr>
          <a:xfrm>
            <a:off x="110539" y="4006350"/>
            <a:ext cx="11981448" cy="2816852"/>
          </a:xfrm>
          <a:prstGeom prst="rect">
            <a:avLst/>
          </a:prstGeom>
          <a:ln w="6350">
            <a:solidFill>
              <a:schemeClr val="tx1"/>
            </a:solidFill>
            <a:prstDash val="sysDot"/>
          </a:ln>
        </p:spPr>
        <p:txBody>
          <a:bodyPr wrap="square" tIns="72000" anchor="ctr" anchorCtr="0">
            <a:spAutoFit/>
          </a:bodyPr>
          <a:lstStyle/>
          <a:p>
            <a:pPr marL="176213" indent="-176213">
              <a:lnSpc>
                <a:spcPts val="2100"/>
              </a:lnSpc>
            </a:pPr>
            <a:r>
              <a:rPr lang="ja-JP" altLang="en-US" sz="2000" dirty="0" smtClean="0"/>
              <a:t>問）</a:t>
            </a:r>
            <a:r>
              <a:rPr lang="ja-JP" altLang="en-US" sz="2000" spc="-50" dirty="0" smtClean="0"/>
              <a:t>施設</a:t>
            </a:r>
            <a:r>
              <a:rPr lang="ja-JP" altLang="en-US" sz="2000" spc="-50" dirty="0"/>
              <a:t>サービスや短期入所サービスの入所（入院）日や退所（退院）日に通所</a:t>
            </a:r>
            <a:r>
              <a:rPr lang="ja-JP" altLang="en-US" sz="2000" spc="-50" dirty="0" smtClean="0"/>
              <a:t>サービス</a:t>
            </a:r>
            <a:r>
              <a:rPr lang="ja-JP" altLang="en-US" sz="2000" spc="-50" dirty="0"/>
              <a:t>を算定できるか</a:t>
            </a:r>
            <a:r>
              <a:rPr lang="ja-JP" altLang="en-US" sz="2000" spc="-50" dirty="0" smtClean="0"/>
              <a:t>。</a:t>
            </a:r>
            <a:endParaRPr lang="en-US" altLang="ja-JP" sz="2000" spc="-50" dirty="0" smtClean="0"/>
          </a:p>
          <a:p>
            <a:pPr marL="176213" indent="-176213">
              <a:lnSpc>
                <a:spcPts val="2100"/>
              </a:lnSpc>
            </a:pPr>
            <a:r>
              <a:rPr lang="ja-JP" altLang="en-US" sz="2000" dirty="0" smtClean="0"/>
              <a:t>答）施設</a:t>
            </a:r>
            <a:r>
              <a:rPr lang="ja-JP" altLang="en-US" sz="2000" dirty="0"/>
              <a:t>サービスや短期入所サービスにおいても機能訓練やリハビリテーションを</a:t>
            </a:r>
            <a:r>
              <a:rPr lang="ja-JP" altLang="en-US" sz="2000" dirty="0" smtClean="0"/>
              <a:t>行える</a:t>
            </a:r>
            <a:r>
              <a:rPr lang="ja-JP" altLang="en-US" sz="2000" dirty="0"/>
              <a:t>ことから、入所（入院）日や退所（退院）日に通所サービスを機械的に</a:t>
            </a:r>
            <a:r>
              <a:rPr lang="ja-JP" altLang="en-US" sz="2000" dirty="0" smtClean="0"/>
              <a:t>組み込むこと</a:t>
            </a:r>
            <a:r>
              <a:rPr lang="ja-JP" altLang="en-US" sz="2000" dirty="0"/>
              <a:t>は適正でない。例えば、施設サービスや短期入所サービスの退所（退院）日に</a:t>
            </a:r>
            <a:r>
              <a:rPr lang="ja-JP" altLang="en-US" sz="2000" dirty="0" smtClean="0"/>
              <a:t>おいて</a:t>
            </a:r>
            <a:r>
              <a:rPr lang="ja-JP" altLang="en-US" sz="2000" dirty="0"/>
              <a:t>、利用者の家族の出迎えや送迎等の都合で、当該施設・事業所内の通所</a:t>
            </a:r>
            <a:r>
              <a:rPr lang="ja-JP" altLang="en-US" sz="2000" dirty="0" smtClean="0"/>
              <a:t>サービスに供する</a:t>
            </a:r>
            <a:r>
              <a:rPr lang="ja-JP" altLang="en-US" sz="2000" dirty="0"/>
              <a:t>食堂</a:t>
            </a:r>
            <a:r>
              <a:rPr lang="en-US" altLang="ja-JP" sz="2000" dirty="0"/>
              <a:t>､</a:t>
            </a:r>
            <a:r>
              <a:rPr lang="ja-JP" altLang="en-US" sz="2000" dirty="0"/>
              <a:t>機能訓練室などにいる場合は、通所サービスが提供されているとは</a:t>
            </a:r>
            <a:r>
              <a:rPr lang="ja-JP" altLang="en-US" sz="2000" dirty="0" smtClean="0"/>
              <a:t>認められない</a:t>
            </a:r>
            <a:r>
              <a:rPr lang="ja-JP" altLang="en-US" sz="2000" dirty="0"/>
              <a:t>ため、通所サービス費を算定できない</a:t>
            </a:r>
            <a:r>
              <a:rPr lang="ja-JP" altLang="en-US" sz="2000" dirty="0" smtClean="0"/>
              <a:t>。</a:t>
            </a:r>
            <a:endParaRPr lang="en-US" altLang="ja-JP" sz="2000" dirty="0" smtClean="0"/>
          </a:p>
          <a:p>
            <a:pPr marL="176213" indent="-176213">
              <a:lnSpc>
                <a:spcPts val="2100"/>
              </a:lnSpc>
            </a:pPr>
            <a:r>
              <a:rPr lang="ja-JP" altLang="en-US" sz="2000" dirty="0"/>
              <a:t>問）緊急やむを得ない場合における併設医療機関（他の医療機関を含む）の受診による通所サービスの利用の中止について</a:t>
            </a:r>
          </a:p>
          <a:p>
            <a:pPr marL="176213" indent="-176213">
              <a:lnSpc>
                <a:spcPts val="2100"/>
              </a:lnSpc>
            </a:pPr>
            <a:r>
              <a:rPr lang="ja-JP" altLang="en-US" sz="2000" dirty="0"/>
              <a:t>答）併設医療機関等における保険請求が優先され、通所サービスについては変更後の所要時間に応じた所定単位数を算定しなければならない。　　　　　　　               　　</a:t>
            </a:r>
          </a:p>
        </p:txBody>
      </p:sp>
    </p:spTree>
    <p:extLst>
      <p:ext uri="{BB962C8B-B14F-4D97-AF65-F5344CB8AC3E}">
        <p14:creationId xmlns:p14="http://schemas.microsoft.com/office/powerpoint/2010/main" val="4242015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01174" y="6492875"/>
            <a:ext cx="2743200" cy="365125"/>
          </a:xfrm>
        </p:spPr>
        <p:txBody>
          <a:bodyPr/>
          <a:lstStyle/>
          <a:p>
            <a:fld id="{41D9830F-53EB-46B6-9EC0-C4C68F82A889}" type="slidenum">
              <a:rPr kumimoji="1" lang="ja-JP" altLang="en-US" smtClean="0"/>
              <a:t>62</a:t>
            </a:fld>
            <a:endParaRPr kumimoji="1" lang="ja-JP" altLang="en-US" dirty="0"/>
          </a:p>
        </p:txBody>
      </p:sp>
      <p:sp>
        <p:nvSpPr>
          <p:cNvPr id="4" name="正方形/長方形 3"/>
          <p:cNvSpPr/>
          <p:nvPr/>
        </p:nvSpPr>
        <p:spPr>
          <a:xfrm>
            <a:off x="-47626" y="2342356"/>
            <a:ext cx="12192000" cy="4708981"/>
          </a:xfrm>
          <a:prstGeom prst="rect">
            <a:avLst/>
          </a:prstGeom>
        </p:spPr>
        <p:txBody>
          <a:bodyPr wrap="square">
            <a:spAutoFit/>
          </a:bodyPr>
          <a:lstStyle/>
          <a:p>
            <a:pPr marL="273050" indent="-273050" defTabSz="546100"/>
            <a:r>
              <a:rPr lang="ja-JP" altLang="en-US" sz="2000" b="1" dirty="0" smtClean="0">
                <a:solidFill>
                  <a:schemeClr val="dk1"/>
                </a:solidFill>
              </a:rPr>
              <a:t>２ 定員超過利用に該当する場合の減算　</a:t>
            </a:r>
            <a:endParaRPr lang="en-US" altLang="ja-JP" sz="2000" dirty="0" smtClean="0"/>
          </a:p>
          <a:p>
            <a:pPr marL="185738" indent="171450" defTabSz="546100"/>
            <a:r>
              <a:rPr lang="ja-JP" altLang="en-US" sz="2000" dirty="0" smtClean="0">
                <a:solidFill>
                  <a:schemeClr val="dk1"/>
                </a:solidFill>
              </a:rPr>
              <a:t>利用者の数が定員超過利用に該当することとなった事業所については、その翌月から定員超過利用が</a:t>
            </a:r>
            <a:r>
              <a:rPr lang="ja-JP" altLang="en-US" sz="2000" spc="-30" dirty="0" smtClean="0">
                <a:solidFill>
                  <a:schemeClr val="dk1"/>
                </a:solidFill>
              </a:rPr>
              <a:t>解消されるに至った月まで、利用者の全員について、所定</a:t>
            </a:r>
            <a:r>
              <a:rPr lang="ja-JP" altLang="en-US" sz="2000" spc="-30" dirty="0">
                <a:solidFill>
                  <a:schemeClr val="dk1"/>
                </a:solidFill>
              </a:rPr>
              <a:t>単位数の</a:t>
            </a:r>
            <a:r>
              <a:rPr lang="en-US" altLang="ja-JP" sz="2000" spc="-30" dirty="0">
                <a:solidFill>
                  <a:schemeClr val="dk1"/>
                </a:solidFill>
              </a:rPr>
              <a:t>70</a:t>
            </a:r>
            <a:r>
              <a:rPr lang="ja-JP" altLang="en-US" sz="2000" spc="-30" dirty="0">
                <a:solidFill>
                  <a:schemeClr val="dk1"/>
                </a:solidFill>
              </a:rPr>
              <a:t>／</a:t>
            </a:r>
            <a:r>
              <a:rPr lang="en-US" altLang="ja-JP" sz="2000" spc="-30" dirty="0">
                <a:solidFill>
                  <a:schemeClr val="dk1"/>
                </a:solidFill>
              </a:rPr>
              <a:t>100</a:t>
            </a:r>
            <a:r>
              <a:rPr lang="ja-JP" altLang="en-US" sz="2000" spc="-30" dirty="0"/>
              <a:t>に相当する</a:t>
            </a:r>
            <a:r>
              <a:rPr lang="ja-JP" altLang="en-US" sz="2000" spc="-30" dirty="0" smtClean="0"/>
              <a:t>単位数に減算する。</a:t>
            </a:r>
            <a:endParaRPr lang="en-US" altLang="ja-JP" sz="2000" spc="-30" dirty="0" smtClean="0"/>
          </a:p>
          <a:p>
            <a:pPr marL="185738" indent="171450" defTabSz="546100"/>
            <a:endParaRPr lang="en-US" altLang="ja-JP" sz="2000" spc="-30" dirty="0"/>
          </a:p>
          <a:p>
            <a:pPr marL="185738" indent="171450" defTabSz="546100"/>
            <a:endParaRPr lang="en-US" altLang="ja-JP" sz="2000" spc="-30" dirty="0" smtClean="0"/>
          </a:p>
          <a:p>
            <a:pPr marL="185738" indent="171450" defTabSz="546100"/>
            <a:endParaRPr lang="en-US" altLang="ja-JP" sz="2000" spc="-30" dirty="0"/>
          </a:p>
          <a:p>
            <a:pPr marL="185738" indent="171450" defTabSz="546100"/>
            <a:endParaRPr lang="en-US" altLang="ja-JP" sz="1400" spc="-30" dirty="0" smtClean="0"/>
          </a:p>
          <a:p>
            <a:pPr marL="273050" lvl="0" indent="-273050" defTabSz="546100"/>
            <a:r>
              <a:rPr lang="ja-JP" altLang="en-US" sz="2000" b="1" dirty="0" smtClean="0">
                <a:solidFill>
                  <a:prstClr val="black"/>
                </a:solidFill>
              </a:rPr>
              <a:t>３ </a:t>
            </a:r>
            <a:r>
              <a:rPr lang="ja-JP" altLang="en-US" sz="2000" b="1" dirty="0">
                <a:solidFill>
                  <a:prstClr val="black"/>
                </a:solidFill>
              </a:rPr>
              <a:t>人員基準欠如に該当する場合の減算</a:t>
            </a:r>
            <a:endParaRPr lang="en-US" altLang="ja-JP" sz="2000" b="1" dirty="0">
              <a:solidFill>
                <a:prstClr val="black"/>
              </a:solidFill>
            </a:endParaRPr>
          </a:p>
          <a:p>
            <a:pPr marL="185738" lvl="0" indent="171450" defTabSz="546100"/>
            <a:r>
              <a:rPr lang="ja-JP" altLang="en-US" sz="2000" dirty="0">
                <a:solidFill>
                  <a:prstClr val="black"/>
                </a:solidFill>
              </a:rPr>
              <a:t>看護職員及び介護職員の配置数が、人員基準上満たすべき員数を下回っている「人員基準欠如」に対し、利用者全員について、所定単位数の</a:t>
            </a:r>
            <a:r>
              <a:rPr lang="en-US" altLang="ja-JP" sz="2000" dirty="0">
                <a:solidFill>
                  <a:prstClr val="black"/>
                </a:solidFill>
              </a:rPr>
              <a:t>70</a:t>
            </a:r>
            <a:r>
              <a:rPr lang="ja-JP" altLang="en-US" sz="2000" dirty="0">
                <a:solidFill>
                  <a:prstClr val="black"/>
                </a:solidFill>
              </a:rPr>
              <a:t>／</a:t>
            </a:r>
            <a:r>
              <a:rPr lang="en-US" altLang="ja-JP" sz="2000" dirty="0">
                <a:solidFill>
                  <a:prstClr val="black"/>
                </a:solidFill>
              </a:rPr>
              <a:t>100</a:t>
            </a:r>
            <a:r>
              <a:rPr lang="ja-JP" altLang="en-US" sz="2000" dirty="0">
                <a:solidFill>
                  <a:prstClr val="black"/>
                </a:solidFill>
              </a:rPr>
              <a:t>に相当する単位数に減算する。</a:t>
            </a:r>
            <a:endParaRPr lang="en-US" altLang="ja-JP" sz="2000" dirty="0">
              <a:solidFill>
                <a:prstClr val="black"/>
              </a:solidFill>
            </a:endParaRPr>
          </a:p>
          <a:p>
            <a:pPr marL="623888" lvl="0" indent="-273050" defTabSz="546100"/>
            <a:r>
              <a:rPr lang="en-US" altLang="ja-JP" sz="2000" dirty="0">
                <a:solidFill>
                  <a:prstClr val="black"/>
                </a:solidFill>
              </a:rPr>
              <a:t>ⅰ</a:t>
            </a:r>
            <a:r>
              <a:rPr lang="ja-JP" altLang="en-US" sz="2000" dirty="0">
                <a:solidFill>
                  <a:prstClr val="black"/>
                </a:solidFill>
              </a:rPr>
              <a:t>）人員基準上必要とされる員数から１割を超えて減少した場合には、その翌月から人員基準欠如が解消されるに至った月まで、利用者の全員について減算する。</a:t>
            </a:r>
          </a:p>
          <a:p>
            <a:pPr marL="623888" lvl="0" indent="-273050" defTabSz="546100"/>
            <a:r>
              <a:rPr lang="en-US" altLang="ja-JP" sz="2000" dirty="0">
                <a:solidFill>
                  <a:prstClr val="black"/>
                </a:solidFill>
              </a:rPr>
              <a:t>ⅱ</a:t>
            </a:r>
            <a:r>
              <a:rPr lang="ja-JP" altLang="en-US" sz="2000" dirty="0">
                <a:solidFill>
                  <a:prstClr val="black"/>
                </a:solidFill>
              </a:rPr>
              <a:t>）人員基準上必要とされる員数から１割の範囲内で減少した場合には、その翌々月から人員基準欠如が解消されるに至った月まで、利用者の全員について減算する。（翌月の末日において人員基準を満たすに至っている場合を除く）。</a:t>
            </a:r>
            <a:endParaRPr lang="en-US" altLang="ja-JP" sz="2000" dirty="0">
              <a:solidFill>
                <a:prstClr val="black"/>
              </a:solidFill>
            </a:endParaRPr>
          </a:p>
        </p:txBody>
      </p:sp>
      <p:sp>
        <p:nvSpPr>
          <p:cNvPr id="5" name="正方形/長方形 4"/>
          <p:cNvSpPr/>
          <p:nvPr/>
        </p:nvSpPr>
        <p:spPr>
          <a:xfrm>
            <a:off x="242272" y="3316547"/>
            <a:ext cx="11659464" cy="969496"/>
          </a:xfrm>
          <a:prstGeom prst="rect">
            <a:avLst/>
          </a:prstGeom>
          <a:ln w="6350">
            <a:solidFill>
              <a:schemeClr val="tx1"/>
            </a:solidFill>
            <a:prstDash val="sysDot"/>
          </a:ln>
        </p:spPr>
        <p:txBody>
          <a:bodyPr wrap="square" lIns="36000" tIns="36000" bIns="0" anchor="ctr" anchorCtr="0">
            <a:spAutoFit/>
          </a:bodyPr>
          <a:lstStyle/>
          <a:p>
            <a:pPr marL="369888" indent="-369888" defTabSz="546100"/>
            <a:r>
              <a:rPr lang="en-US" altLang="ja-JP" sz="2000" dirty="0">
                <a:solidFill>
                  <a:schemeClr val="dk1"/>
                </a:solidFill>
              </a:rPr>
              <a:t>【</a:t>
            </a:r>
            <a:r>
              <a:rPr lang="ja-JP" altLang="en-US" sz="2000" dirty="0">
                <a:solidFill>
                  <a:schemeClr val="dk1"/>
                </a:solidFill>
              </a:rPr>
              <a:t>利用者の数</a:t>
            </a:r>
            <a:r>
              <a:rPr lang="en-US" altLang="ja-JP" sz="2000" dirty="0" smtClean="0">
                <a:solidFill>
                  <a:schemeClr val="dk1"/>
                </a:solidFill>
              </a:rPr>
              <a:t>】</a:t>
            </a:r>
            <a:r>
              <a:rPr lang="ja-JP" altLang="en-US" sz="2000" dirty="0" smtClean="0">
                <a:solidFill>
                  <a:schemeClr val="dk1"/>
                </a:solidFill>
              </a:rPr>
              <a:t>１月間（歴月）の利用者数の平均を用いる。</a:t>
            </a:r>
            <a:endParaRPr lang="en-US" altLang="ja-JP" sz="2000" dirty="0" smtClean="0">
              <a:solidFill>
                <a:schemeClr val="dk1"/>
              </a:solidFill>
            </a:endParaRPr>
          </a:p>
          <a:p>
            <a:pPr marL="82550" indent="180975" defTabSz="546100"/>
            <a:r>
              <a:rPr lang="ja-JP" altLang="en-US" sz="2000" dirty="0">
                <a:solidFill>
                  <a:schemeClr val="dk1"/>
                </a:solidFill>
              </a:rPr>
              <a:t>当該</a:t>
            </a:r>
            <a:r>
              <a:rPr lang="ja-JP" altLang="en-US" sz="2000" dirty="0" smtClean="0">
                <a:solidFill>
                  <a:schemeClr val="dk1"/>
                </a:solidFill>
              </a:rPr>
              <a:t>月におけるサービス提供日ごとの同時にサービスを受けた者の最大数の合計を、当該月のサービス</a:t>
            </a:r>
            <a:r>
              <a:rPr lang="ja-JP" altLang="en-US" sz="2000" dirty="0">
                <a:solidFill>
                  <a:schemeClr val="dk1"/>
                </a:solidFill>
              </a:rPr>
              <a:t>提供日数で除した数（小数点以下</a:t>
            </a:r>
            <a:r>
              <a:rPr lang="ja-JP" altLang="en-US" sz="2000" dirty="0" smtClean="0">
                <a:solidFill>
                  <a:schemeClr val="dk1"/>
                </a:solidFill>
              </a:rPr>
              <a:t>切り上げ）。</a:t>
            </a:r>
            <a:endParaRPr lang="en-US" altLang="ja-JP" sz="2000" dirty="0">
              <a:solidFill>
                <a:schemeClr val="dk1"/>
              </a:solidFill>
            </a:endParaRPr>
          </a:p>
        </p:txBody>
      </p:sp>
      <p:sp>
        <p:nvSpPr>
          <p:cNvPr id="3" name="正方形/長方形 2"/>
          <p:cNvSpPr/>
          <p:nvPr/>
        </p:nvSpPr>
        <p:spPr>
          <a:xfrm>
            <a:off x="113934" y="27549"/>
            <a:ext cx="11916140" cy="2150195"/>
          </a:xfrm>
          <a:prstGeom prst="rect">
            <a:avLst/>
          </a:prstGeom>
          <a:ln w="6350">
            <a:solidFill>
              <a:schemeClr val="tx1"/>
            </a:solidFill>
            <a:prstDash val="sysDot"/>
          </a:ln>
        </p:spPr>
        <p:txBody>
          <a:bodyPr wrap="square" tIns="36000" bIns="0" anchor="ctr" anchorCtr="0">
            <a:spAutoFit/>
          </a:bodyPr>
          <a:lstStyle/>
          <a:p>
            <a:pPr marL="360363" lvl="0" indent="-360363" defTabSz="179388"/>
            <a:r>
              <a:rPr lang="en-US" altLang="ja-JP" sz="2000" dirty="0">
                <a:solidFill>
                  <a:prstClr val="black"/>
                </a:solidFill>
              </a:rPr>
              <a:t>※ </a:t>
            </a:r>
            <a:r>
              <a:rPr lang="ja-JP" altLang="en-US" sz="2000" dirty="0">
                <a:solidFill>
                  <a:prstClr val="black"/>
                </a:solidFill>
              </a:rPr>
              <a:t>災害時等の取扱い</a:t>
            </a:r>
            <a:endParaRPr lang="en-US" altLang="ja-JP" sz="2000" dirty="0">
              <a:solidFill>
                <a:prstClr val="black"/>
              </a:solidFill>
            </a:endParaRPr>
          </a:p>
          <a:p>
            <a:pPr lvl="0" indent="179388" defTabSz="546100">
              <a:lnSpc>
                <a:spcPts val="2300"/>
              </a:lnSpc>
            </a:pPr>
            <a:r>
              <a:rPr lang="ja-JP" altLang="en-US" sz="2000" dirty="0">
                <a:solidFill>
                  <a:prstClr val="black"/>
                </a:solidFill>
              </a:rPr>
              <a:t>災害その他のやむを得ない理由による定員超過利用については、当該定員超過利用が開始した月（災害等が生じた時期が月末であって、定員超過利用が翌月まで継続することがやむを得ない認められる場合は翌月も含む。）の翌月から所定単位数の減算を行うことはせず、やむを得ない理由がないにも関わらずその翌月まで定員を超過した状態が継続している場合に、災害等が生じた月の翌々月から所定単位数の減算を行うものとする</a:t>
            </a:r>
            <a:r>
              <a:rPr lang="ja-JP" altLang="en-US" sz="2000" dirty="0" smtClean="0">
                <a:solidFill>
                  <a:prstClr val="black"/>
                </a:solidFill>
              </a:rPr>
              <a:t>。</a:t>
            </a:r>
            <a:r>
              <a:rPr lang="ja-JP" altLang="en-US" sz="2000" dirty="0" smtClean="0"/>
              <a:t>また</a:t>
            </a:r>
            <a:r>
              <a:rPr lang="ja-JP" altLang="en-US" sz="2000" dirty="0"/>
              <a:t>、この場合にあっては、やむを得ない理由により受け入れた利用者については、その理由を明確に区分した上で、平均利用延人数に含まないこととする。 	</a:t>
            </a:r>
          </a:p>
        </p:txBody>
      </p:sp>
    </p:spTree>
    <p:extLst>
      <p:ext uri="{BB962C8B-B14F-4D97-AF65-F5344CB8AC3E}">
        <p14:creationId xmlns:p14="http://schemas.microsoft.com/office/powerpoint/2010/main" val="3199461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492875"/>
            <a:ext cx="2743200" cy="365125"/>
          </a:xfrm>
        </p:spPr>
        <p:txBody>
          <a:bodyPr/>
          <a:lstStyle/>
          <a:p>
            <a:fld id="{41D9830F-53EB-46B6-9EC0-C4C68F82A889}" type="slidenum">
              <a:rPr kumimoji="1" lang="ja-JP" altLang="en-US" smtClean="0"/>
              <a:t>63</a:t>
            </a:fld>
            <a:endParaRPr kumimoji="1" lang="ja-JP" altLang="en-US" dirty="0"/>
          </a:p>
        </p:txBody>
      </p:sp>
      <p:sp>
        <p:nvSpPr>
          <p:cNvPr id="4" name="正方形/長方形 3"/>
          <p:cNvSpPr/>
          <p:nvPr/>
        </p:nvSpPr>
        <p:spPr>
          <a:xfrm>
            <a:off x="0" y="0"/>
            <a:ext cx="12192000" cy="1785104"/>
          </a:xfrm>
          <a:prstGeom prst="rect">
            <a:avLst/>
          </a:prstGeom>
        </p:spPr>
        <p:txBody>
          <a:bodyPr wrap="square">
            <a:spAutoFit/>
          </a:bodyPr>
          <a:lstStyle/>
          <a:p>
            <a:endParaRPr lang="en-US" altLang="ja-JP" sz="2000" dirty="0" smtClean="0">
              <a:solidFill>
                <a:schemeClr val="dk1"/>
              </a:solidFill>
            </a:endParaRPr>
          </a:p>
          <a:p>
            <a:pPr marL="542925" indent="-542925"/>
            <a:endParaRPr lang="en-US" altLang="ja-JP" sz="2000" b="1" dirty="0" smtClean="0"/>
          </a:p>
          <a:p>
            <a:pPr marL="542925" indent="-542925"/>
            <a:endParaRPr lang="en-US" altLang="ja-JP" sz="2000" b="1" dirty="0"/>
          </a:p>
          <a:p>
            <a:pPr marL="542925" indent="-542925"/>
            <a:endParaRPr lang="en-US" altLang="ja-JP" sz="2000" b="1" dirty="0" smtClean="0"/>
          </a:p>
          <a:p>
            <a:pPr marL="542925" indent="-542925"/>
            <a:endParaRPr lang="en-US" altLang="ja-JP" sz="2000" b="1" dirty="0" smtClean="0"/>
          </a:p>
          <a:p>
            <a:pPr marL="542925" indent="-542925"/>
            <a:endParaRPr lang="en-US" altLang="ja-JP" sz="1000" b="1" dirty="0"/>
          </a:p>
        </p:txBody>
      </p:sp>
      <p:sp>
        <p:nvSpPr>
          <p:cNvPr id="6" name="正方形/長方形 5"/>
          <p:cNvSpPr/>
          <p:nvPr/>
        </p:nvSpPr>
        <p:spPr>
          <a:xfrm>
            <a:off x="311834" y="1703255"/>
            <a:ext cx="11699190" cy="1323439"/>
          </a:xfrm>
          <a:prstGeom prst="rect">
            <a:avLst/>
          </a:prstGeom>
          <a:ln w="6350">
            <a:solidFill>
              <a:schemeClr val="tx1"/>
            </a:solidFill>
            <a:prstDash val="sysDot"/>
          </a:ln>
        </p:spPr>
        <p:txBody>
          <a:bodyPr wrap="square" lIns="36000" bIns="0" anchor="ctr" anchorCtr="0">
            <a:spAutoFit/>
          </a:bodyPr>
          <a:lstStyle/>
          <a:p>
            <a:pPr marL="273050" indent="-273050" defTabSz="546100"/>
            <a:r>
              <a:rPr lang="en-US" altLang="ja-JP" sz="2000" dirty="0" smtClean="0">
                <a:solidFill>
                  <a:schemeClr val="dk1"/>
                </a:solidFill>
              </a:rPr>
              <a:t>【</a:t>
            </a:r>
            <a:r>
              <a:rPr lang="ja-JP" altLang="en-US" sz="2000" dirty="0">
                <a:solidFill>
                  <a:schemeClr val="dk1"/>
                </a:solidFill>
              </a:rPr>
              <a:t>職員の員数を算定する際の利用者数</a:t>
            </a:r>
            <a:r>
              <a:rPr lang="en-US" altLang="ja-JP" sz="2000" dirty="0" smtClean="0">
                <a:solidFill>
                  <a:schemeClr val="dk1"/>
                </a:solidFill>
              </a:rPr>
              <a:t>】</a:t>
            </a:r>
          </a:p>
          <a:p>
            <a:pPr marL="85725" indent="185738" defTabSz="546100"/>
            <a:r>
              <a:rPr lang="ja-JP" altLang="en-US" sz="2000" dirty="0" smtClean="0">
                <a:solidFill>
                  <a:schemeClr val="dk1"/>
                </a:solidFill>
              </a:rPr>
              <a:t>当該</a:t>
            </a:r>
            <a:r>
              <a:rPr lang="ja-JP" altLang="en-US" sz="2000" dirty="0">
                <a:solidFill>
                  <a:schemeClr val="dk1"/>
                </a:solidFill>
              </a:rPr>
              <a:t>年度の前年度（毎年</a:t>
            </a:r>
            <a:r>
              <a:rPr lang="en-US" altLang="ja-JP" sz="2000" dirty="0">
                <a:solidFill>
                  <a:schemeClr val="dk1"/>
                </a:solidFill>
              </a:rPr>
              <a:t>4</a:t>
            </a:r>
            <a:r>
              <a:rPr lang="ja-JP" altLang="en-US" sz="2000" dirty="0">
                <a:solidFill>
                  <a:schemeClr val="dk1"/>
                </a:solidFill>
              </a:rPr>
              <a:t>月</a:t>
            </a:r>
            <a:r>
              <a:rPr lang="en-US" altLang="ja-JP" sz="2000" dirty="0">
                <a:solidFill>
                  <a:schemeClr val="dk1"/>
                </a:solidFill>
              </a:rPr>
              <a:t>1</a:t>
            </a:r>
            <a:r>
              <a:rPr lang="ja-JP" altLang="en-US" sz="2000" dirty="0">
                <a:solidFill>
                  <a:schemeClr val="dk1"/>
                </a:solidFill>
              </a:rPr>
              <a:t>日に始まり翌年</a:t>
            </a:r>
            <a:r>
              <a:rPr lang="en-US" altLang="ja-JP" sz="2000" dirty="0">
                <a:solidFill>
                  <a:schemeClr val="dk1"/>
                </a:solidFill>
              </a:rPr>
              <a:t>3</a:t>
            </a:r>
            <a:r>
              <a:rPr lang="ja-JP" altLang="en-US" sz="2000" dirty="0">
                <a:solidFill>
                  <a:schemeClr val="dk1"/>
                </a:solidFill>
              </a:rPr>
              <a:t>月</a:t>
            </a:r>
            <a:r>
              <a:rPr lang="en-US" altLang="ja-JP" sz="2000" dirty="0">
                <a:solidFill>
                  <a:schemeClr val="dk1"/>
                </a:solidFill>
              </a:rPr>
              <a:t>31</a:t>
            </a:r>
            <a:r>
              <a:rPr lang="ja-JP" altLang="en-US" sz="2000" dirty="0">
                <a:solidFill>
                  <a:schemeClr val="dk1"/>
                </a:solidFill>
              </a:rPr>
              <a:t>日をもって終わる年度）の平均を</a:t>
            </a:r>
            <a:r>
              <a:rPr lang="ja-JP" altLang="en-US" sz="2000" dirty="0" smtClean="0">
                <a:solidFill>
                  <a:schemeClr val="dk1"/>
                </a:solidFill>
              </a:rPr>
              <a:t>用いる。</a:t>
            </a:r>
            <a:endParaRPr lang="en-US" altLang="ja-JP" sz="2000" dirty="0" smtClean="0">
              <a:solidFill>
                <a:schemeClr val="dk1"/>
              </a:solidFill>
            </a:endParaRPr>
          </a:p>
          <a:p>
            <a:pPr marL="85725" indent="185738" defTabSz="546100"/>
            <a:r>
              <a:rPr lang="ja-JP" altLang="en-US" sz="2000" dirty="0" smtClean="0">
                <a:solidFill>
                  <a:schemeClr val="dk1"/>
                </a:solidFill>
              </a:rPr>
              <a:t>この</a:t>
            </a:r>
            <a:r>
              <a:rPr lang="ja-JP" altLang="en-US" sz="2000" dirty="0">
                <a:solidFill>
                  <a:schemeClr val="dk1"/>
                </a:solidFill>
              </a:rPr>
              <a:t>場合、利用者数の平均は、前年度の</a:t>
            </a:r>
            <a:r>
              <a:rPr lang="ja-JP" altLang="en-US" sz="2000" dirty="0" smtClean="0">
                <a:solidFill>
                  <a:schemeClr val="dk1"/>
                </a:solidFill>
              </a:rPr>
              <a:t>全利用者数の</a:t>
            </a:r>
            <a:r>
              <a:rPr lang="ja-JP" altLang="en-US" sz="2000" dirty="0">
                <a:solidFill>
                  <a:schemeClr val="dk1"/>
                </a:solidFill>
              </a:rPr>
              <a:t>延数を当該</a:t>
            </a:r>
            <a:r>
              <a:rPr lang="ja-JP" altLang="en-US" sz="2000">
                <a:solidFill>
                  <a:schemeClr val="dk1"/>
                </a:solidFill>
              </a:rPr>
              <a:t>前年度</a:t>
            </a:r>
            <a:r>
              <a:rPr lang="ja-JP" altLang="en-US" sz="2000" smtClean="0">
                <a:solidFill>
                  <a:schemeClr val="dk1"/>
                </a:solidFill>
              </a:rPr>
              <a:t>のサービス提供日数</a:t>
            </a:r>
            <a:r>
              <a:rPr lang="ja-JP" altLang="en-US" sz="2000" dirty="0">
                <a:solidFill>
                  <a:schemeClr val="dk1"/>
                </a:solidFill>
              </a:rPr>
              <a:t>で除して得た数（少数点第</a:t>
            </a:r>
            <a:r>
              <a:rPr lang="en-US" altLang="ja-JP" sz="2000" dirty="0">
                <a:solidFill>
                  <a:schemeClr val="dk1"/>
                </a:solidFill>
              </a:rPr>
              <a:t>2</a:t>
            </a:r>
            <a:r>
              <a:rPr lang="ja-JP" altLang="en-US" sz="2000" dirty="0">
                <a:solidFill>
                  <a:schemeClr val="dk1"/>
                </a:solidFill>
              </a:rPr>
              <a:t>位以下切り上げ）</a:t>
            </a:r>
            <a:r>
              <a:rPr lang="ja-JP" altLang="en-US" dirty="0" smtClean="0">
                <a:solidFill>
                  <a:schemeClr val="dk1"/>
                </a:solidFill>
              </a:rPr>
              <a:t>。                     　　</a:t>
            </a:r>
            <a:endParaRPr lang="ja-JP" altLang="en-US" dirty="0">
              <a:solidFill>
                <a:schemeClr val="dk1"/>
              </a:solidFill>
            </a:endParaRPr>
          </a:p>
        </p:txBody>
      </p:sp>
      <p:sp>
        <p:nvSpPr>
          <p:cNvPr id="7" name="正方形/長方形 6"/>
          <p:cNvSpPr/>
          <p:nvPr/>
        </p:nvSpPr>
        <p:spPr>
          <a:xfrm>
            <a:off x="311835" y="43464"/>
            <a:ext cx="11699190" cy="1631216"/>
          </a:xfrm>
          <a:prstGeom prst="rect">
            <a:avLst/>
          </a:prstGeom>
          <a:ln w="6350">
            <a:solidFill>
              <a:schemeClr val="tx1"/>
            </a:solidFill>
            <a:prstDash val="sysDot"/>
          </a:ln>
        </p:spPr>
        <p:txBody>
          <a:bodyPr wrap="square" lIns="36000" bIns="0" anchor="ctr" anchorCtr="0">
            <a:spAutoFit/>
          </a:bodyPr>
          <a:lstStyle/>
          <a:p>
            <a:pPr marL="273050" indent="-273050" defTabSz="546100"/>
            <a:r>
              <a:rPr lang="en-US" altLang="ja-JP" sz="2000" dirty="0" smtClean="0">
                <a:solidFill>
                  <a:schemeClr val="dk1"/>
                </a:solidFill>
              </a:rPr>
              <a:t>【</a:t>
            </a:r>
            <a:r>
              <a:rPr lang="ja-JP" altLang="en-US" sz="2000" dirty="0">
                <a:solidFill>
                  <a:schemeClr val="dk1"/>
                </a:solidFill>
              </a:rPr>
              <a:t>看護</a:t>
            </a:r>
            <a:r>
              <a:rPr lang="ja-JP" altLang="en-US" sz="2000" dirty="0" smtClean="0">
                <a:solidFill>
                  <a:schemeClr val="dk1"/>
                </a:solidFill>
              </a:rPr>
              <a:t>職員の数</a:t>
            </a:r>
            <a:r>
              <a:rPr lang="en-US" altLang="ja-JP" sz="2000" dirty="0" smtClean="0">
                <a:solidFill>
                  <a:schemeClr val="dk1"/>
                </a:solidFill>
              </a:rPr>
              <a:t>】</a:t>
            </a:r>
          </a:p>
          <a:p>
            <a:pPr marL="273050" indent="-187325" defTabSz="546100"/>
            <a:r>
              <a:rPr lang="en-US" altLang="ja-JP" sz="2000" dirty="0" smtClean="0">
                <a:solidFill>
                  <a:schemeClr val="dk1"/>
                </a:solidFill>
              </a:rPr>
              <a:t>1</a:t>
            </a:r>
            <a:r>
              <a:rPr lang="ja-JP" altLang="en-US" sz="2000" dirty="0" smtClean="0">
                <a:solidFill>
                  <a:schemeClr val="dk1"/>
                </a:solidFill>
              </a:rPr>
              <a:t>月間の職員の数の平均を用いる。</a:t>
            </a:r>
            <a:endParaRPr lang="en-US" altLang="ja-JP" sz="2000" dirty="0" smtClean="0">
              <a:solidFill>
                <a:schemeClr val="dk1"/>
              </a:solidFill>
            </a:endParaRPr>
          </a:p>
          <a:p>
            <a:pPr marL="85725" indent="185738" defTabSz="546100"/>
            <a:r>
              <a:rPr lang="ja-JP" altLang="en-US" sz="2000" dirty="0" smtClean="0">
                <a:solidFill>
                  <a:schemeClr val="dk1"/>
                </a:solidFill>
              </a:rPr>
              <a:t>＝当該月のサービス提供日に配置された延人数を当該月のサービス提供日数で除した数</a:t>
            </a:r>
            <a:endParaRPr lang="en-US" altLang="ja-JP" sz="2000" dirty="0" smtClean="0">
              <a:solidFill>
                <a:schemeClr val="dk1"/>
              </a:solidFill>
            </a:endParaRPr>
          </a:p>
          <a:p>
            <a:pPr marL="85725" indent="-85725" defTabSz="546100"/>
            <a:r>
              <a:rPr lang="en-US" altLang="ja-JP" sz="2000" dirty="0" smtClean="0">
                <a:solidFill>
                  <a:schemeClr val="dk1"/>
                </a:solidFill>
              </a:rPr>
              <a:t>【</a:t>
            </a:r>
            <a:r>
              <a:rPr lang="ja-JP" altLang="en-US" sz="2000" dirty="0" smtClean="0">
                <a:solidFill>
                  <a:schemeClr val="dk1"/>
                </a:solidFill>
              </a:rPr>
              <a:t>介護職員の数</a:t>
            </a:r>
            <a:r>
              <a:rPr lang="en-US" altLang="ja-JP" sz="2000" dirty="0" smtClean="0">
                <a:solidFill>
                  <a:schemeClr val="dk1"/>
                </a:solidFill>
              </a:rPr>
              <a:t>】</a:t>
            </a:r>
          </a:p>
          <a:p>
            <a:pPr marL="85725" indent="-85725" defTabSz="546100"/>
            <a:r>
              <a:rPr lang="ja-JP" altLang="en-US" sz="2000" dirty="0">
                <a:solidFill>
                  <a:schemeClr val="dk1"/>
                </a:solidFill>
              </a:rPr>
              <a:t>　</a:t>
            </a:r>
            <a:r>
              <a:rPr lang="ja-JP" altLang="en-US" sz="2000" dirty="0" smtClean="0">
                <a:solidFill>
                  <a:schemeClr val="dk1"/>
                </a:solidFill>
              </a:rPr>
              <a:t>＝当該月に配置された職員の勤務延時間数を当該月に配置すべき職員の勤務延時間数で除した数</a:t>
            </a:r>
            <a:endParaRPr lang="ja-JP" altLang="en-US" dirty="0">
              <a:solidFill>
                <a:schemeClr val="dk1"/>
              </a:solidFill>
            </a:endParaRPr>
          </a:p>
        </p:txBody>
      </p:sp>
      <p:sp>
        <p:nvSpPr>
          <p:cNvPr id="3" name="正方形/長方形 2"/>
          <p:cNvSpPr/>
          <p:nvPr/>
        </p:nvSpPr>
        <p:spPr>
          <a:xfrm>
            <a:off x="0" y="3235349"/>
            <a:ext cx="12192000" cy="2015936"/>
          </a:xfrm>
          <a:prstGeom prst="rect">
            <a:avLst/>
          </a:prstGeom>
        </p:spPr>
        <p:txBody>
          <a:bodyPr wrap="square">
            <a:spAutoFit/>
          </a:bodyPr>
          <a:lstStyle/>
          <a:p>
            <a:pPr marL="542925" lvl="0" indent="-542925"/>
            <a:r>
              <a:rPr lang="ja-JP" altLang="en-US" sz="2000" b="1" dirty="0">
                <a:solidFill>
                  <a:prstClr val="black"/>
                </a:solidFill>
              </a:rPr>
              <a:t>４ 高齢者虐待防止措置未実施減算</a:t>
            </a:r>
          </a:p>
          <a:p>
            <a:pPr marL="179388" lvl="0" indent="180975"/>
            <a:r>
              <a:rPr lang="ja-JP" altLang="en-US" sz="2000" dirty="0">
                <a:solidFill>
                  <a:prstClr val="black"/>
                </a:solidFill>
              </a:rPr>
              <a:t>事業所において高齢者虐待が発生した場合ではなく、別に</a:t>
            </a:r>
            <a:r>
              <a:rPr lang="ja-JP" altLang="en-US" sz="2000" u="sng" dirty="0">
                <a:solidFill>
                  <a:prstClr val="black"/>
                </a:solidFill>
              </a:rPr>
              <a:t>厚生労働大臣が定める基準を満たしていない場合</a:t>
            </a:r>
            <a:r>
              <a:rPr lang="ja-JP" altLang="en-US" sz="2000" dirty="0">
                <a:solidFill>
                  <a:prstClr val="black"/>
                </a:solidFill>
              </a:rPr>
              <a:t>に、利用者全員について所定単位数の</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 </a:t>
            </a:r>
            <a:r>
              <a:rPr lang="ja-JP" altLang="en-US" sz="2000" dirty="0">
                <a:solidFill>
                  <a:prstClr val="black"/>
                </a:solidFill>
              </a:rPr>
              <a:t>に相当する単位数を所定単位数から減算する。</a:t>
            </a:r>
            <a:endParaRPr lang="en-US" altLang="ja-JP" sz="2000" dirty="0">
              <a:solidFill>
                <a:prstClr val="black"/>
              </a:solidFill>
            </a:endParaRPr>
          </a:p>
          <a:p>
            <a:pPr marL="179388" lvl="0" indent="180975"/>
            <a:r>
              <a:rPr lang="ja-JP" altLang="en-US" sz="2000" dirty="0" smtClean="0">
                <a:solidFill>
                  <a:prstClr val="black"/>
                </a:solidFill>
              </a:rPr>
              <a:t>下記</a:t>
            </a:r>
            <a:r>
              <a:rPr lang="ja-JP" altLang="en-US" sz="2000" dirty="0">
                <a:solidFill>
                  <a:prstClr val="black"/>
                </a:solidFill>
              </a:rPr>
              <a:t>①から④の事実が生じた場合、速やかに改善計画を菊陽町長に提出した後、事実が生じた月から</a:t>
            </a:r>
            <a:r>
              <a:rPr lang="en-US" altLang="ja-JP" sz="2000" dirty="0">
                <a:solidFill>
                  <a:prstClr val="black"/>
                </a:solidFill>
              </a:rPr>
              <a:t>3</a:t>
            </a:r>
            <a:r>
              <a:rPr lang="ja-JP" altLang="en-US" sz="2000" dirty="0">
                <a:solidFill>
                  <a:prstClr val="black"/>
                </a:solidFill>
              </a:rPr>
              <a:t>月後に改善計画に基づく改善状況を菊陽町長に報告することとし、事実が生じた月の翌月から改善が認められた月までの間について、利用者全員について、所定単位数から減算する。</a:t>
            </a:r>
            <a:endParaRPr lang="ja-JP" altLang="en-US" dirty="0"/>
          </a:p>
        </p:txBody>
      </p:sp>
      <p:sp>
        <p:nvSpPr>
          <p:cNvPr id="8" name="正方形/長方形 7"/>
          <p:cNvSpPr/>
          <p:nvPr/>
        </p:nvSpPr>
        <p:spPr>
          <a:xfrm>
            <a:off x="362978" y="5129247"/>
            <a:ext cx="11568329" cy="1684289"/>
          </a:xfrm>
          <a:prstGeom prst="rect">
            <a:avLst/>
          </a:prstGeom>
          <a:ln w="6350">
            <a:solidFill>
              <a:schemeClr val="tx1"/>
            </a:solidFill>
            <a:prstDash val="sysDot"/>
          </a:ln>
        </p:spPr>
        <p:txBody>
          <a:bodyPr wrap="square" tIns="72000" bIns="72000" anchor="ctr" anchorCtr="0">
            <a:spAutoFit/>
          </a:bodyPr>
          <a:lstStyle/>
          <a:p>
            <a:pPr marL="442913" indent="-442913"/>
            <a:r>
              <a:rPr lang="en-US" altLang="ja-JP" sz="2000" dirty="0" smtClean="0"/>
              <a:t>【</a:t>
            </a:r>
            <a:r>
              <a:rPr lang="ja-JP" altLang="en-US" sz="2000" dirty="0" smtClean="0"/>
              <a:t>厚生労働大臣が定める基準</a:t>
            </a:r>
            <a:r>
              <a:rPr lang="en-US" altLang="ja-JP" sz="2000" dirty="0" smtClean="0"/>
              <a:t>】</a:t>
            </a:r>
            <a:r>
              <a:rPr lang="ja-JP" altLang="en-US" sz="2000" dirty="0" smtClean="0"/>
              <a:t> </a:t>
            </a:r>
            <a:endParaRPr lang="en-US" altLang="ja-JP" sz="2000" dirty="0" smtClean="0"/>
          </a:p>
          <a:p>
            <a:pPr marL="803275" indent="-531813"/>
            <a:r>
              <a:rPr lang="en-US" altLang="ja-JP" sz="2000" dirty="0" smtClean="0"/>
              <a:t>① </a:t>
            </a:r>
            <a:r>
              <a:rPr lang="ja-JP" altLang="en-US" sz="2000" dirty="0" smtClean="0"/>
              <a:t>高齢者虐待防止のための対策を検討する委員会を定期的に開催している</a:t>
            </a:r>
          </a:p>
          <a:p>
            <a:pPr marL="803275" indent="-531813"/>
            <a:r>
              <a:rPr lang="ja-JP" altLang="en-US" sz="2000" dirty="0" smtClean="0"/>
              <a:t>② 高齢者虐待防止のための指針を整備している</a:t>
            </a:r>
          </a:p>
          <a:p>
            <a:pPr marL="803275" indent="-531813"/>
            <a:r>
              <a:rPr lang="ja-JP" altLang="en-US" sz="2000" dirty="0" smtClean="0"/>
              <a:t>③ 高齢者虐待防止のための定期的な研修（年</a:t>
            </a:r>
            <a:r>
              <a:rPr lang="en-US" altLang="ja-JP" sz="2000" dirty="0" smtClean="0"/>
              <a:t>1</a:t>
            </a:r>
            <a:r>
              <a:rPr lang="ja-JP" altLang="en-US" sz="2000" dirty="0" smtClean="0"/>
              <a:t>回以上）を実施している</a:t>
            </a:r>
          </a:p>
          <a:p>
            <a:pPr marL="803275" indent="-531813"/>
            <a:r>
              <a:rPr lang="ja-JP" altLang="en-US" sz="2000" dirty="0" smtClean="0"/>
              <a:t>④ 高齢者虐待防止措置を適正に実施するための担当者を置いている</a:t>
            </a:r>
            <a:endParaRPr lang="en-US" altLang="ja-JP" sz="2000" dirty="0"/>
          </a:p>
        </p:txBody>
      </p:sp>
    </p:spTree>
    <p:extLst>
      <p:ext uri="{BB962C8B-B14F-4D97-AF65-F5344CB8AC3E}">
        <p14:creationId xmlns:p14="http://schemas.microsoft.com/office/powerpoint/2010/main" val="28389209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53525" y="6327775"/>
            <a:ext cx="2743200" cy="365125"/>
          </a:xfrm>
        </p:spPr>
        <p:txBody>
          <a:bodyPr/>
          <a:lstStyle/>
          <a:p>
            <a:fld id="{41D9830F-53EB-46B6-9EC0-C4C68F82A889}" type="slidenum">
              <a:rPr kumimoji="1" lang="ja-JP" altLang="en-US" smtClean="0"/>
              <a:t>64</a:t>
            </a:fld>
            <a:endParaRPr kumimoji="1" lang="ja-JP" altLang="en-US" dirty="0"/>
          </a:p>
        </p:txBody>
      </p:sp>
      <p:sp>
        <p:nvSpPr>
          <p:cNvPr id="5" name="正方形/長方形 4"/>
          <p:cNvSpPr/>
          <p:nvPr/>
        </p:nvSpPr>
        <p:spPr>
          <a:xfrm>
            <a:off x="0" y="0"/>
            <a:ext cx="12191999" cy="7325082"/>
          </a:xfrm>
          <a:prstGeom prst="rect">
            <a:avLst/>
          </a:prstGeom>
        </p:spPr>
        <p:txBody>
          <a:bodyPr wrap="square">
            <a:spAutoFit/>
          </a:bodyPr>
          <a:lstStyle/>
          <a:p>
            <a:pPr lvl="0"/>
            <a:r>
              <a:rPr lang="ja-JP" altLang="en-US" sz="2000" b="1" dirty="0">
                <a:solidFill>
                  <a:prstClr val="black"/>
                </a:solidFill>
              </a:rPr>
              <a:t>５ 業務継続計画未策定減算</a:t>
            </a:r>
            <a:endParaRPr lang="en-US" altLang="ja-JP" sz="2000" b="1" dirty="0">
              <a:solidFill>
                <a:prstClr val="black"/>
              </a:solidFill>
            </a:endParaRPr>
          </a:p>
          <a:p>
            <a:pPr marL="179388" lvl="0" indent="180975"/>
            <a:r>
              <a:rPr lang="ja-JP" altLang="en-US" sz="2000" u="sng" dirty="0">
                <a:solidFill>
                  <a:prstClr val="black"/>
                </a:solidFill>
              </a:rPr>
              <a:t>別に厚生労働大臣が定める基準を満たさない事実が生じた場合</a:t>
            </a:r>
            <a:r>
              <a:rPr lang="ja-JP" altLang="en-US" sz="2000" dirty="0">
                <a:solidFill>
                  <a:prstClr val="black"/>
                </a:solidFill>
              </a:rPr>
              <a:t>に、その翌月（基準を満たさない事実が生じた日が月の初日である場合は当該月）から基準に満たない状況が解消されるに至った月まで、当該事業所の利用者全員について所定単位数の</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a:t>
            </a:r>
            <a:r>
              <a:rPr lang="ja-JP" altLang="en-US" sz="2000" dirty="0">
                <a:solidFill>
                  <a:prstClr val="black"/>
                </a:solidFill>
              </a:rPr>
              <a:t>に相当する単位数を、所定単位数から減算する</a:t>
            </a:r>
            <a:r>
              <a:rPr lang="ja-JP" altLang="en-US" sz="2000" dirty="0" smtClean="0">
                <a:solidFill>
                  <a:prstClr val="black"/>
                </a:solidFill>
              </a:rPr>
              <a:t>。</a:t>
            </a:r>
            <a:endParaRPr lang="en-US" altLang="ja-JP" sz="2000" dirty="0" smtClean="0">
              <a:solidFill>
                <a:prstClr val="black"/>
              </a:solidFill>
            </a:endParaRPr>
          </a:p>
          <a:p>
            <a:pPr marL="179388" lvl="0" indent="180975"/>
            <a:endParaRPr lang="en-US" altLang="ja-JP" sz="2000" dirty="0">
              <a:solidFill>
                <a:prstClr val="black"/>
              </a:solidFill>
            </a:endParaRPr>
          </a:p>
          <a:p>
            <a:pPr marL="179388" lvl="0" indent="180975"/>
            <a:endParaRPr lang="en-US" altLang="ja-JP" sz="2000" dirty="0" smtClean="0">
              <a:solidFill>
                <a:prstClr val="black"/>
              </a:solidFill>
            </a:endParaRPr>
          </a:p>
          <a:p>
            <a:pPr marL="179388" lvl="0" indent="180975"/>
            <a:endParaRPr lang="en-US" altLang="ja-JP" sz="2000" dirty="0">
              <a:solidFill>
                <a:prstClr val="black"/>
              </a:solidFill>
            </a:endParaRPr>
          </a:p>
          <a:p>
            <a:pPr marL="179388" lvl="0" indent="180975"/>
            <a:endParaRPr lang="en-US" altLang="ja-JP" sz="2000" dirty="0" smtClean="0">
              <a:solidFill>
                <a:prstClr val="black"/>
              </a:solidFill>
            </a:endParaRPr>
          </a:p>
          <a:p>
            <a:pPr marL="179388" lvl="0" indent="180975"/>
            <a:endParaRPr lang="en-US" altLang="ja-JP" sz="2000" dirty="0">
              <a:solidFill>
                <a:prstClr val="black"/>
              </a:solidFill>
            </a:endParaRPr>
          </a:p>
          <a:p>
            <a:pPr marL="179388" lvl="0" indent="180975"/>
            <a:endParaRPr lang="en-US" altLang="ja-JP" sz="2000" dirty="0" smtClean="0">
              <a:solidFill>
                <a:prstClr val="black"/>
              </a:solidFill>
            </a:endParaRPr>
          </a:p>
          <a:p>
            <a:pPr marL="179388" lvl="0" indent="180975"/>
            <a:endParaRPr lang="en-US" altLang="ja-JP" sz="2000" dirty="0">
              <a:solidFill>
                <a:prstClr val="black"/>
              </a:solidFill>
            </a:endParaRPr>
          </a:p>
          <a:p>
            <a:pPr marL="179388" lvl="0" indent="180975"/>
            <a:endParaRPr lang="en-US" altLang="ja-JP" sz="2000" dirty="0" smtClean="0">
              <a:solidFill>
                <a:prstClr val="black"/>
              </a:solidFill>
            </a:endParaRPr>
          </a:p>
          <a:p>
            <a:pPr marL="179388" lvl="0" indent="180975"/>
            <a:endParaRPr lang="en-US" altLang="ja-JP" sz="2000" dirty="0">
              <a:solidFill>
                <a:prstClr val="black"/>
              </a:solidFill>
            </a:endParaRPr>
          </a:p>
          <a:p>
            <a:pPr marL="179388" lvl="0" indent="180975"/>
            <a:endParaRPr lang="en-US" altLang="ja-JP" sz="2000" dirty="0" smtClean="0">
              <a:solidFill>
                <a:prstClr val="black"/>
              </a:solidFill>
            </a:endParaRPr>
          </a:p>
          <a:p>
            <a:pPr marL="179388" lvl="0" indent="180975"/>
            <a:endParaRPr lang="en-US" altLang="ja-JP" sz="2000" dirty="0" smtClean="0">
              <a:solidFill>
                <a:prstClr val="black"/>
              </a:solidFill>
            </a:endParaRPr>
          </a:p>
          <a:p>
            <a:pPr marL="179388" lvl="0" indent="180975"/>
            <a:endParaRPr lang="en-US" altLang="ja-JP" sz="800" dirty="0">
              <a:solidFill>
                <a:prstClr val="black"/>
              </a:solidFill>
            </a:endParaRPr>
          </a:p>
          <a:p>
            <a:pPr lvl="0"/>
            <a:r>
              <a:rPr lang="ja-JP" altLang="en-US" sz="2000" b="1" dirty="0" smtClean="0">
                <a:solidFill>
                  <a:prstClr val="black"/>
                </a:solidFill>
              </a:rPr>
              <a:t>６ 感染症又は災害の発生を理由とする利用者数の減少が一定以上生じている場合　</a:t>
            </a:r>
            <a:r>
              <a:rPr lang="en-US" altLang="ja-JP" sz="2000" dirty="0" smtClean="0">
                <a:solidFill>
                  <a:prstClr val="black"/>
                </a:solidFill>
              </a:rPr>
              <a:t>※ </a:t>
            </a:r>
            <a:r>
              <a:rPr lang="ja-JP" altLang="en-US" sz="2000" dirty="0" smtClean="0">
                <a:solidFill>
                  <a:prstClr val="black"/>
                </a:solidFill>
              </a:rPr>
              <a:t>届出が必要</a:t>
            </a:r>
            <a:endParaRPr lang="en-US" altLang="ja-JP" sz="2000" dirty="0" smtClean="0">
              <a:solidFill>
                <a:prstClr val="black"/>
              </a:solidFill>
            </a:endParaRPr>
          </a:p>
          <a:p>
            <a:pPr marL="96838" lvl="0" indent="176213"/>
            <a:r>
              <a:rPr lang="ja-JP" altLang="en-US" sz="2000" dirty="0" smtClean="0">
                <a:solidFill>
                  <a:prstClr val="black"/>
                </a:solidFill>
              </a:rPr>
              <a:t>感染症又は災害（厚生労働大臣が認めるものに限る。）の発生を理由とする利用者数の減少が生じ、当該月の利用者数の実績が当該月の前年度における月平均の利用者数よりも</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5</a:t>
            </a:r>
            <a:r>
              <a:rPr lang="ja-JP" altLang="en-US" sz="2000" dirty="0" smtClean="0">
                <a:solidFill>
                  <a:prstClr val="black"/>
                </a:solidFill>
              </a:rPr>
              <a:t>以上減少している場合に、利用者数が減少した月の翌々月から</a:t>
            </a:r>
            <a:r>
              <a:rPr lang="en-US" altLang="ja-JP" sz="2000" dirty="0" smtClean="0">
                <a:solidFill>
                  <a:prstClr val="black"/>
                </a:solidFill>
              </a:rPr>
              <a:t>3</a:t>
            </a:r>
            <a:r>
              <a:rPr lang="ja-JP" altLang="en-US" sz="2000" dirty="0" smtClean="0">
                <a:solidFill>
                  <a:prstClr val="black"/>
                </a:solidFill>
              </a:rPr>
              <a:t>月以内に限り、</a:t>
            </a:r>
            <a:r>
              <a:rPr lang="en-US" altLang="ja-JP" sz="2000" dirty="0" smtClean="0">
                <a:solidFill>
                  <a:prstClr val="black"/>
                </a:solidFill>
              </a:rPr>
              <a:t>1</a:t>
            </a:r>
            <a:r>
              <a:rPr lang="ja-JP" altLang="en-US" sz="2000" dirty="0" smtClean="0">
                <a:solidFill>
                  <a:prstClr val="black"/>
                </a:solidFill>
              </a:rPr>
              <a:t>回につき所定単位数の</a:t>
            </a:r>
            <a:r>
              <a:rPr lang="en-US" altLang="ja-JP" sz="2000" dirty="0" smtClean="0">
                <a:solidFill>
                  <a:prstClr val="black"/>
                </a:solidFill>
              </a:rPr>
              <a:t>100</a:t>
            </a:r>
            <a:r>
              <a:rPr lang="ja-JP" altLang="en-US" sz="2000" dirty="0" smtClean="0">
                <a:solidFill>
                  <a:prstClr val="black"/>
                </a:solidFill>
              </a:rPr>
              <a:t>分の</a:t>
            </a:r>
            <a:r>
              <a:rPr lang="en-US" altLang="ja-JP" sz="2000" dirty="0" smtClean="0">
                <a:solidFill>
                  <a:prstClr val="black"/>
                </a:solidFill>
              </a:rPr>
              <a:t>3</a:t>
            </a:r>
            <a:r>
              <a:rPr lang="ja-JP" altLang="en-US" sz="2000" dirty="0" smtClean="0">
                <a:solidFill>
                  <a:prstClr val="black"/>
                </a:solidFill>
              </a:rPr>
              <a:t>に相当する単位数を所定単位数に加算する。ただし、利用者数の減少に対応するための経営改善に時間を要することその他特別の事情があると認められた場合は、当該加算の期間が終了した月の翌月から</a:t>
            </a:r>
            <a:r>
              <a:rPr lang="en-US" altLang="ja-JP" sz="2000" dirty="0" smtClean="0">
                <a:solidFill>
                  <a:prstClr val="black"/>
                </a:solidFill>
              </a:rPr>
              <a:t>3</a:t>
            </a:r>
            <a:r>
              <a:rPr lang="ja-JP" altLang="en-US" sz="2000" dirty="0" smtClean="0">
                <a:solidFill>
                  <a:prstClr val="black"/>
                </a:solidFill>
              </a:rPr>
              <a:t>月以内に限り、引き続き加算することができる。</a:t>
            </a:r>
            <a:endParaRPr lang="en-US" altLang="ja-JP" sz="2000" dirty="0" smtClean="0">
              <a:solidFill>
                <a:prstClr val="black"/>
              </a:solidFill>
            </a:endParaRPr>
          </a:p>
          <a:p>
            <a:pPr marL="179388" lvl="0" indent="180975"/>
            <a:endParaRPr lang="en-US" altLang="ja-JP" sz="1000" dirty="0">
              <a:solidFill>
                <a:prstClr val="black"/>
              </a:solidFill>
            </a:endParaRPr>
          </a:p>
        </p:txBody>
      </p:sp>
      <p:sp>
        <p:nvSpPr>
          <p:cNvPr id="6" name="正方形/長方形 5"/>
          <p:cNvSpPr/>
          <p:nvPr/>
        </p:nvSpPr>
        <p:spPr>
          <a:xfrm>
            <a:off x="257926" y="1239811"/>
            <a:ext cx="11800724" cy="1575234"/>
          </a:xfrm>
          <a:prstGeom prst="rect">
            <a:avLst/>
          </a:prstGeom>
          <a:ln w="6350">
            <a:solidFill>
              <a:schemeClr val="tx1"/>
            </a:solidFill>
            <a:prstDash val="sysDot"/>
          </a:ln>
        </p:spPr>
        <p:txBody>
          <a:bodyPr wrap="square" tIns="36000" bIns="0" anchor="ctr" anchorCtr="0">
            <a:spAutoFit/>
          </a:bodyPr>
          <a:lstStyle/>
          <a:p>
            <a:pPr marL="85725" indent="-85725"/>
            <a:r>
              <a:rPr lang="en-US" altLang="ja-JP" sz="2000" dirty="0"/>
              <a:t>【 </a:t>
            </a:r>
            <a:r>
              <a:rPr lang="ja-JP" altLang="en-US" sz="2000" dirty="0"/>
              <a:t>厚生労働大臣が定める基準</a:t>
            </a:r>
            <a:r>
              <a:rPr lang="en-US" altLang="ja-JP" sz="2000" dirty="0"/>
              <a:t>】</a:t>
            </a:r>
          </a:p>
          <a:p>
            <a:pPr marL="85725" indent="185738"/>
            <a:r>
              <a:rPr lang="ja-JP" altLang="en-US" sz="2000" dirty="0"/>
              <a:t>事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endParaRPr lang="en-US" altLang="ja-JP" sz="2000" dirty="0"/>
          </a:p>
          <a:p>
            <a:pPr marL="542925" indent="-271463"/>
            <a:r>
              <a:rPr lang="en-US" altLang="ja-JP" sz="2000" dirty="0"/>
              <a:t>※ </a:t>
            </a:r>
            <a:r>
              <a:rPr lang="ja-JP" altLang="en-US" sz="2000" dirty="0"/>
              <a:t>経過</a:t>
            </a:r>
            <a:r>
              <a:rPr lang="ja-JP" altLang="en-US" sz="2000" dirty="0" smtClean="0"/>
              <a:t>措置は</a:t>
            </a:r>
            <a:r>
              <a:rPr lang="ja-JP" altLang="en-US" sz="2000" dirty="0"/>
              <a:t>令和</a:t>
            </a:r>
            <a:r>
              <a:rPr lang="en-US" altLang="ja-JP" sz="2000" dirty="0"/>
              <a:t>7</a:t>
            </a:r>
            <a:r>
              <a:rPr lang="ja-JP" altLang="en-US" sz="2000" dirty="0"/>
              <a:t>年</a:t>
            </a:r>
            <a:r>
              <a:rPr lang="en-US" altLang="ja-JP" sz="2000" dirty="0"/>
              <a:t>3</a:t>
            </a:r>
            <a:r>
              <a:rPr lang="ja-JP" altLang="en-US" sz="2000" dirty="0"/>
              <a:t>月</a:t>
            </a:r>
            <a:r>
              <a:rPr lang="en-US" altLang="ja-JP" sz="2000" dirty="0"/>
              <a:t>31</a:t>
            </a:r>
            <a:r>
              <a:rPr lang="ja-JP" altLang="en-US" sz="2000" dirty="0"/>
              <a:t>日で終了。</a:t>
            </a:r>
            <a:endParaRPr lang="en-US" altLang="ja-JP" sz="2000" dirty="0"/>
          </a:p>
        </p:txBody>
      </p:sp>
      <p:sp>
        <p:nvSpPr>
          <p:cNvPr id="7" name="正方形/長方形 6"/>
          <p:cNvSpPr/>
          <p:nvPr/>
        </p:nvSpPr>
        <p:spPr>
          <a:xfrm>
            <a:off x="257925" y="2873234"/>
            <a:ext cx="11800725" cy="1575234"/>
          </a:xfrm>
          <a:prstGeom prst="rect">
            <a:avLst/>
          </a:prstGeom>
          <a:ln w="6350">
            <a:solidFill>
              <a:schemeClr val="tx1"/>
            </a:solidFill>
            <a:prstDash val="sysDot"/>
          </a:ln>
        </p:spPr>
        <p:txBody>
          <a:bodyPr wrap="square" tIns="36000" bIns="0" anchor="ctr" anchorCtr="0">
            <a:spAutoFit/>
          </a:bodyPr>
          <a:lstStyle/>
          <a:p>
            <a:r>
              <a:rPr lang="ja-JP" altLang="en-US" sz="2000" dirty="0" smtClean="0">
                <a:latin typeface="MS-Mincho"/>
              </a:rPr>
              <a:t>問）業務</a:t>
            </a:r>
            <a:r>
              <a:rPr lang="ja-JP" altLang="en-US" sz="2000" dirty="0">
                <a:latin typeface="MS-Mincho"/>
              </a:rPr>
              <a:t>継続計画未策定減算はどのような場合に適用となるのか。</a:t>
            </a:r>
          </a:p>
          <a:p>
            <a:pPr marL="185738" indent="-185738"/>
            <a:r>
              <a:rPr lang="ja-JP" altLang="en-US" sz="2000" dirty="0" smtClean="0">
                <a:latin typeface="MS-Mincho"/>
              </a:rPr>
              <a:t>答）感染症</a:t>
            </a:r>
            <a:r>
              <a:rPr lang="ja-JP" altLang="en-US" sz="2000" dirty="0">
                <a:latin typeface="MS-Mincho"/>
              </a:rPr>
              <a:t>若しくは災害のいずれか又は両方の業務継続計画が未策定の場合や、当該業務</a:t>
            </a:r>
            <a:r>
              <a:rPr lang="ja-JP" altLang="en-US" sz="2000" dirty="0" smtClean="0">
                <a:latin typeface="MS-Mincho"/>
              </a:rPr>
              <a:t>継続計画</a:t>
            </a:r>
            <a:r>
              <a:rPr lang="ja-JP" altLang="en-US" sz="2000" dirty="0">
                <a:latin typeface="MS-Mincho"/>
              </a:rPr>
              <a:t>に従い必要な措置が講じられていない場合に減算の対象となる。なお、</a:t>
            </a:r>
            <a:r>
              <a:rPr lang="ja-JP" altLang="en-US" sz="2000" dirty="0" smtClean="0">
                <a:latin typeface="MS-Mincho"/>
              </a:rPr>
              <a:t>令和</a:t>
            </a:r>
            <a:r>
              <a:rPr lang="en-US" altLang="ja-JP" sz="2000" dirty="0" smtClean="0"/>
              <a:t>3</a:t>
            </a:r>
            <a:r>
              <a:rPr lang="ja-JP" altLang="en-US" sz="2000" dirty="0" smtClean="0">
                <a:latin typeface="MS-Mincho"/>
              </a:rPr>
              <a:t>年度</a:t>
            </a:r>
            <a:r>
              <a:rPr lang="ja-JP" altLang="en-US" sz="2000" dirty="0">
                <a:latin typeface="MS-Mincho"/>
              </a:rPr>
              <a:t>介護</a:t>
            </a:r>
            <a:r>
              <a:rPr lang="ja-JP" altLang="en-US" sz="2000" dirty="0" smtClean="0">
                <a:latin typeface="MS-Mincho"/>
              </a:rPr>
              <a:t>報酬改定</a:t>
            </a:r>
            <a:r>
              <a:rPr lang="ja-JP" altLang="en-US" sz="2000" dirty="0">
                <a:latin typeface="MS-Mincho"/>
              </a:rPr>
              <a:t>において業務継続計画の策定と同様に義務付けられた、業務継続計画の周知、研修、</a:t>
            </a:r>
            <a:r>
              <a:rPr lang="ja-JP" altLang="en-US" sz="2000" dirty="0" smtClean="0">
                <a:latin typeface="MS-Mincho"/>
              </a:rPr>
              <a:t>訓練及び</a:t>
            </a:r>
            <a:r>
              <a:rPr lang="ja-JP" altLang="en-US" sz="2000" dirty="0">
                <a:latin typeface="MS-Mincho"/>
              </a:rPr>
              <a:t>定期的な業務継続計画の見直しの実施の有無は、業務継続計画未策定減算の算定要件で</a:t>
            </a:r>
            <a:r>
              <a:rPr lang="ja-JP" altLang="en-US" sz="2000" dirty="0" smtClean="0">
                <a:latin typeface="MS-Mincho"/>
              </a:rPr>
              <a:t>はない。</a:t>
            </a:r>
            <a:endParaRPr lang="ja-JP" altLang="en-US" sz="2000" dirty="0"/>
          </a:p>
        </p:txBody>
      </p:sp>
    </p:spTree>
    <p:extLst>
      <p:ext uri="{BB962C8B-B14F-4D97-AF65-F5344CB8AC3E}">
        <p14:creationId xmlns:p14="http://schemas.microsoft.com/office/powerpoint/2010/main" val="1251243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7283" y="6492875"/>
            <a:ext cx="2743200" cy="365125"/>
          </a:xfrm>
        </p:spPr>
        <p:txBody>
          <a:bodyPr/>
          <a:lstStyle/>
          <a:p>
            <a:fld id="{41D9830F-53EB-46B6-9EC0-C4C68F82A889}" type="slidenum">
              <a:rPr kumimoji="1" lang="ja-JP" altLang="en-US" smtClean="0"/>
              <a:t>65</a:t>
            </a:fld>
            <a:endParaRPr kumimoji="1" lang="ja-JP" altLang="en-US" dirty="0"/>
          </a:p>
        </p:txBody>
      </p:sp>
      <p:sp>
        <p:nvSpPr>
          <p:cNvPr id="4" name="正方形/長方形 3"/>
          <p:cNvSpPr/>
          <p:nvPr/>
        </p:nvSpPr>
        <p:spPr>
          <a:xfrm>
            <a:off x="0" y="0"/>
            <a:ext cx="12192000" cy="5324535"/>
          </a:xfrm>
          <a:prstGeom prst="rect">
            <a:avLst/>
          </a:prstGeom>
        </p:spPr>
        <p:txBody>
          <a:bodyPr wrap="square">
            <a:spAutoFit/>
          </a:bodyPr>
          <a:lstStyle/>
          <a:p>
            <a:pPr lvl="0"/>
            <a:r>
              <a:rPr lang="ja-JP" altLang="en-US" sz="2000" b="1" dirty="0" smtClean="0">
                <a:solidFill>
                  <a:prstClr val="black"/>
                </a:solidFill>
              </a:rPr>
              <a:t>７ </a:t>
            </a:r>
            <a:r>
              <a:rPr lang="ja-JP" altLang="en-US" sz="2000" b="1" dirty="0">
                <a:solidFill>
                  <a:prstClr val="black"/>
                </a:solidFill>
              </a:rPr>
              <a:t>２時間以上３時間未満の地域密着型通所介護を行う場合の取り扱い</a:t>
            </a:r>
          </a:p>
          <a:p>
            <a:pPr marL="96838" lvl="0" indent="176213"/>
            <a:r>
              <a:rPr lang="ja-JP" altLang="en-US" sz="2000" dirty="0">
                <a:solidFill>
                  <a:prstClr val="black"/>
                </a:solidFill>
              </a:rPr>
              <a:t>所要時間</a:t>
            </a:r>
            <a:r>
              <a:rPr lang="en-US" altLang="ja-JP" sz="2000" dirty="0">
                <a:solidFill>
                  <a:prstClr val="black"/>
                </a:solidFill>
              </a:rPr>
              <a:t>2</a:t>
            </a:r>
            <a:r>
              <a:rPr lang="ja-JP" altLang="en-US" sz="2000" dirty="0">
                <a:solidFill>
                  <a:prstClr val="black"/>
                </a:solidFill>
              </a:rPr>
              <a:t>時間以上</a:t>
            </a:r>
            <a:r>
              <a:rPr lang="en-US" altLang="ja-JP" sz="2000" dirty="0">
                <a:solidFill>
                  <a:prstClr val="black"/>
                </a:solidFill>
              </a:rPr>
              <a:t>3</a:t>
            </a:r>
            <a:r>
              <a:rPr lang="ja-JP" altLang="en-US" sz="2000" dirty="0">
                <a:solidFill>
                  <a:prstClr val="black"/>
                </a:solidFill>
              </a:rPr>
              <a:t>時間未満の指定地域密着型通所介護を行う場合は、所定単位数の</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70</a:t>
            </a:r>
            <a:r>
              <a:rPr lang="ja-JP" altLang="en-US" sz="2000" dirty="0">
                <a:solidFill>
                  <a:prstClr val="black"/>
                </a:solidFill>
              </a:rPr>
              <a:t>に相当する単位数を算定する。</a:t>
            </a:r>
            <a:endParaRPr lang="en-US" altLang="ja-JP" sz="2000" dirty="0">
              <a:solidFill>
                <a:prstClr val="black"/>
              </a:solidFill>
            </a:endParaRPr>
          </a:p>
          <a:p>
            <a:pPr marL="96838" indent="176213"/>
            <a:endParaRPr lang="en-US" altLang="ja-JP" sz="2000" dirty="0" smtClean="0"/>
          </a:p>
          <a:p>
            <a:pPr marL="96838" indent="176213"/>
            <a:endParaRPr lang="en-US" altLang="ja-JP" sz="2000" dirty="0"/>
          </a:p>
          <a:p>
            <a:pPr marL="96838" indent="176213"/>
            <a:endParaRPr lang="en-US" altLang="ja-JP" sz="2000" dirty="0" smtClean="0"/>
          </a:p>
          <a:p>
            <a:pPr marL="96838" indent="176213"/>
            <a:endParaRPr lang="en-US" altLang="ja-JP" sz="2000" dirty="0"/>
          </a:p>
          <a:p>
            <a:pPr marL="96838" indent="176213"/>
            <a:endParaRPr lang="en-US" altLang="ja-JP" sz="2000" dirty="0" smtClean="0"/>
          </a:p>
          <a:p>
            <a:pPr marL="96838" indent="-96838"/>
            <a:endParaRPr lang="en-US" altLang="ja-JP" sz="2000" dirty="0" smtClean="0"/>
          </a:p>
          <a:p>
            <a:pPr marL="96838" lvl="0" indent="176213"/>
            <a:endParaRPr lang="en-US" altLang="ja-JP" sz="2000" dirty="0" smtClean="0">
              <a:solidFill>
                <a:prstClr val="black"/>
              </a:solidFill>
            </a:endParaRPr>
          </a:p>
          <a:p>
            <a:pPr marL="96838" lvl="0" indent="-96838"/>
            <a:endParaRPr lang="en-US" altLang="ja-JP" sz="2000" b="1" dirty="0" smtClean="0">
              <a:solidFill>
                <a:prstClr val="black"/>
              </a:solidFill>
            </a:endParaRPr>
          </a:p>
          <a:p>
            <a:pPr marL="96838" lvl="0" indent="-96838"/>
            <a:r>
              <a:rPr lang="ja-JP" altLang="en-US" sz="2000" b="1" dirty="0" smtClean="0">
                <a:solidFill>
                  <a:prstClr val="black"/>
                </a:solidFill>
              </a:rPr>
              <a:t>８ </a:t>
            </a:r>
            <a:r>
              <a:rPr lang="ja-JP" altLang="en-US" sz="2000" b="1" dirty="0">
                <a:solidFill>
                  <a:prstClr val="black"/>
                </a:solidFill>
              </a:rPr>
              <a:t>送迎を行わない場合の減算</a:t>
            </a:r>
            <a:endParaRPr lang="en-US" altLang="ja-JP" sz="2000" b="1" dirty="0">
              <a:solidFill>
                <a:prstClr val="black"/>
              </a:solidFill>
            </a:endParaRPr>
          </a:p>
          <a:p>
            <a:pPr marL="271463" lvl="0"/>
            <a:r>
              <a:rPr lang="ja-JP" altLang="en-US" sz="2000" dirty="0">
                <a:solidFill>
                  <a:prstClr val="black"/>
                </a:solidFill>
              </a:rPr>
              <a:t>利用者に対して、その居宅と事業所との間の送迎を行わない場合は、片道につき</a:t>
            </a:r>
            <a:r>
              <a:rPr lang="en-US" altLang="ja-JP" sz="2000" dirty="0">
                <a:solidFill>
                  <a:prstClr val="black"/>
                </a:solidFill>
              </a:rPr>
              <a:t>47</a:t>
            </a:r>
            <a:r>
              <a:rPr lang="ja-JP" altLang="en-US" sz="2000" dirty="0">
                <a:solidFill>
                  <a:prstClr val="black"/>
                </a:solidFill>
              </a:rPr>
              <a:t>単位を減算する。</a:t>
            </a:r>
            <a:endParaRPr lang="en-US" altLang="ja-JP" sz="2000" dirty="0">
              <a:solidFill>
                <a:prstClr val="black"/>
              </a:solidFill>
            </a:endParaRPr>
          </a:p>
          <a:p>
            <a:pPr marL="271463" lvl="0"/>
            <a:r>
              <a:rPr lang="en-US" altLang="ja-JP" sz="2000" dirty="0">
                <a:solidFill>
                  <a:prstClr val="black"/>
                </a:solidFill>
              </a:rPr>
              <a:t>※ </a:t>
            </a:r>
            <a:r>
              <a:rPr lang="ja-JP" altLang="en-US" sz="2000" dirty="0">
                <a:solidFill>
                  <a:prstClr val="black"/>
                </a:solidFill>
              </a:rPr>
              <a:t>同一建物等減算の対象となっている場合には、当該減算の対象とはならない。</a:t>
            </a:r>
            <a:endParaRPr lang="en-US" altLang="ja-JP" sz="2000" dirty="0">
              <a:solidFill>
                <a:prstClr val="black"/>
              </a:solidFill>
            </a:endParaRPr>
          </a:p>
          <a:p>
            <a:pPr marL="96838" lvl="0" indent="176213"/>
            <a:endParaRPr lang="en-US" altLang="ja-JP" sz="2000" dirty="0" smtClean="0">
              <a:solidFill>
                <a:prstClr val="black"/>
              </a:solidFill>
            </a:endParaRPr>
          </a:p>
          <a:p>
            <a:pPr marL="96838" lvl="0" indent="176213"/>
            <a:endParaRPr lang="en-US" altLang="ja-JP" sz="2000" dirty="0"/>
          </a:p>
          <a:p>
            <a:pPr marL="96838" lvl="0" indent="176213"/>
            <a:endParaRPr lang="en-US" altLang="ja-JP" sz="2000" dirty="0">
              <a:solidFill>
                <a:prstClr val="black"/>
              </a:solidFill>
            </a:endParaRPr>
          </a:p>
        </p:txBody>
      </p:sp>
      <p:sp>
        <p:nvSpPr>
          <p:cNvPr id="6" name="正方形/長方形 5"/>
          <p:cNvSpPr/>
          <p:nvPr/>
        </p:nvSpPr>
        <p:spPr>
          <a:xfrm>
            <a:off x="314119" y="1052556"/>
            <a:ext cx="11676145" cy="1955714"/>
          </a:xfrm>
          <a:prstGeom prst="rect">
            <a:avLst/>
          </a:prstGeom>
          <a:ln w="6350">
            <a:solidFill>
              <a:schemeClr val="tx1"/>
            </a:solidFill>
            <a:prstDash val="sysDot"/>
          </a:ln>
        </p:spPr>
        <p:txBody>
          <a:bodyPr wrap="square" tIns="72000" bIns="36000" anchor="ctr" anchorCtr="0">
            <a:spAutoFit/>
          </a:bodyPr>
          <a:lstStyle/>
          <a:p>
            <a:r>
              <a:rPr lang="en-US" altLang="ja-JP" sz="2000" dirty="0" smtClean="0"/>
              <a:t>【2</a:t>
            </a:r>
            <a:r>
              <a:rPr lang="ja-JP" altLang="en-US" sz="2000" dirty="0"/>
              <a:t>時間以上</a:t>
            </a:r>
            <a:r>
              <a:rPr lang="en-US" altLang="ja-JP" sz="2000" dirty="0"/>
              <a:t>3</a:t>
            </a:r>
            <a:r>
              <a:rPr lang="ja-JP" altLang="en-US" sz="2000" dirty="0"/>
              <a:t>時間未満の地域密着型通所介護の単位数を算定できる</a:t>
            </a:r>
            <a:r>
              <a:rPr lang="ja-JP" altLang="en-US" sz="2000" dirty="0" smtClean="0"/>
              <a:t>利用者</a:t>
            </a:r>
            <a:r>
              <a:rPr lang="en-US" altLang="ja-JP" sz="2000" dirty="0" smtClean="0"/>
              <a:t>】</a:t>
            </a:r>
          </a:p>
          <a:p>
            <a:pPr indent="85725"/>
            <a:r>
              <a:rPr lang="ja-JP" altLang="en-US" sz="2000" dirty="0" smtClean="0"/>
              <a:t>心身</a:t>
            </a:r>
            <a:r>
              <a:rPr lang="ja-JP" altLang="en-US" sz="2000" dirty="0"/>
              <a:t>の状況から長時間の</a:t>
            </a:r>
            <a:r>
              <a:rPr lang="ja-JP" altLang="en-US" sz="2000" dirty="0" smtClean="0"/>
              <a:t>サービス利用</a:t>
            </a:r>
            <a:r>
              <a:rPr lang="ja-JP" altLang="en-US" sz="2000" dirty="0"/>
              <a:t>が困難である者、病後等で短時間の利用から始めて長時間利用に結びつけていく必要がある者など、利用者側のやむを得ない事情により長時間のサービス利用が困難な者であること</a:t>
            </a:r>
            <a:r>
              <a:rPr lang="ja-JP" altLang="en-US" sz="2000" dirty="0" smtClean="0"/>
              <a:t>。</a:t>
            </a:r>
            <a:endParaRPr lang="en-US" altLang="ja-JP" sz="2000" dirty="0" smtClean="0"/>
          </a:p>
          <a:p>
            <a:pPr indent="85725"/>
            <a:r>
              <a:rPr lang="ja-JP" altLang="en-US" sz="2000" dirty="0" smtClean="0"/>
              <a:t>ただし</a:t>
            </a:r>
            <a:r>
              <a:rPr lang="ja-JP" altLang="en-US" sz="2000" dirty="0"/>
              <a:t>、単に入浴サービスのみといった利用は適当ではなく、利用者の日常生活</a:t>
            </a:r>
            <a:r>
              <a:rPr lang="ja-JP" altLang="en-US" sz="2000" dirty="0" smtClean="0"/>
              <a:t>動作能力</a:t>
            </a:r>
            <a:r>
              <a:rPr lang="ja-JP" altLang="en-US" sz="2000" dirty="0"/>
              <a:t>などの向上のため、日常生活を通じた機能訓練等が実施されるべきものであること。</a:t>
            </a:r>
          </a:p>
        </p:txBody>
      </p:sp>
      <p:sp>
        <p:nvSpPr>
          <p:cNvPr id="10" name="正方形/長方形 9"/>
          <p:cNvSpPr/>
          <p:nvPr/>
        </p:nvSpPr>
        <p:spPr>
          <a:xfrm>
            <a:off x="314119" y="4360862"/>
            <a:ext cx="11776364" cy="1647938"/>
          </a:xfrm>
          <a:prstGeom prst="rect">
            <a:avLst/>
          </a:prstGeom>
          <a:ln w="6350">
            <a:solidFill>
              <a:schemeClr val="tx1"/>
            </a:solidFill>
            <a:prstDash val="sysDot"/>
          </a:ln>
        </p:spPr>
        <p:txBody>
          <a:bodyPr wrap="square" tIns="72000" bIns="36000">
            <a:spAutoFit/>
          </a:bodyPr>
          <a:lstStyle/>
          <a:p>
            <a:pPr marL="271463" indent="-271463"/>
            <a:r>
              <a:rPr lang="ja-JP" altLang="en-US" sz="2000" dirty="0" smtClean="0"/>
              <a:t>（問） </a:t>
            </a:r>
            <a:r>
              <a:rPr lang="ja-JP" altLang="en-US" sz="2000" dirty="0"/>
              <a:t>通所系サービスにおける送迎において、事業所から利用者の居宅以外の</a:t>
            </a:r>
            <a:r>
              <a:rPr lang="ja-JP" altLang="en-US" sz="2000" dirty="0" smtClean="0"/>
              <a:t>場所（</a:t>
            </a:r>
            <a:r>
              <a:rPr lang="ja-JP" altLang="en-US" sz="2000" dirty="0"/>
              <a:t>例えば、親族の家等）へ送迎した際に送迎減算を適用しないことは可能か。</a:t>
            </a:r>
          </a:p>
          <a:p>
            <a:pPr marL="271463" indent="-271463"/>
            <a:r>
              <a:rPr lang="ja-JP" altLang="en-US" sz="2000" dirty="0" smtClean="0"/>
              <a:t>（答</a:t>
            </a:r>
            <a:r>
              <a:rPr lang="ja-JP" altLang="en-US" sz="2000" dirty="0"/>
              <a:t>）</a:t>
            </a:r>
            <a:r>
              <a:rPr lang="ja-JP" altLang="en-US" sz="2000" dirty="0" smtClean="0"/>
              <a:t>利用者</a:t>
            </a:r>
            <a:r>
              <a:rPr lang="ja-JP" altLang="en-US" sz="2000" dirty="0"/>
              <a:t>の送迎については、利用者の居宅と事業所間の送迎を原則とするが</a:t>
            </a:r>
            <a:r>
              <a:rPr lang="ja-JP" altLang="en-US" sz="2000" dirty="0" smtClean="0"/>
              <a:t>、利用者</a:t>
            </a:r>
            <a:r>
              <a:rPr lang="ja-JP" altLang="en-US" sz="2000" dirty="0"/>
              <a:t>の居住実態がある場所において、事業所のサービス提供範囲内等</a:t>
            </a:r>
            <a:r>
              <a:rPr lang="ja-JP" altLang="en-US" sz="2000" dirty="0" smtClean="0"/>
              <a:t>運営上</a:t>
            </a:r>
            <a:r>
              <a:rPr lang="ja-JP" altLang="en-US" sz="2000" dirty="0"/>
              <a:t>支障がなく、利用者と利用者家族</a:t>
            </a:r>
            <a:r>
              <a:rPr lang="ja-JP" altLang="en-US" sz="2000" spc="-80" dirty="0"/>
              <a:t>それぞれの同意が得られている場合に限り、事業所と当該場所間の送迎については、送迎減算を適用しない</a:t>
            </a:r>
            <a:r>
              <a:rPr lang="ja-JP" altLang="en-US" sz="2000" spc="-80" dirty="0" smtClean="0"/>
              <a:t>。</a:t>
            </a:r>
            <a:r>
              <a:rPr lang="ja-JP" altLang="en-US" sz="2000" dirty="0" smtClean="0"/>
              <a:t>　　　　　　　　　　　　　　　　　　　　　　　　　　　　　　　　　</a:t>
            </a:r>
            <a:endParaRPr lang="ja-JP" altLang="en-US" sz="2000" dirty="0"/>
          </a:p>
        </p:txBody>
      </p:sp>
    </p:spTree>
    <p:extLst>
      <p:ext uri="{BB962C8B-B14F-4D97-AF65-F5344CB8AC3E}">
        <p14:creationId xmlns:p14="http://schemas.microsoft.com/office/powerpoint/2010/main" val="2737858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66</a:t>
            </a:fld>
            <a:endParaRPr kumimoji="1" lang="ja-JP" altLang="en-US"/>
          </a:p>
        </p:txBody>
      </p:sp>
      <p:sp>
        <p:nvSpPr>
          <p:cNvPr id="3" name="正方形/長方形 2"/>
          <p:cNvSpPr/>
          <p:nvPr/>
        </p:nvSpPr>
        <p:spPr>
          <a:xfrm>
            <a:off x="0" y="0"/>
            <a:ext cx="12192000" cy="1092607"/>
          </a:xfrm>
          <a:prstGeom prst="rect">
            <a:avLst/>
          </a:prstGeom>
        </p:spPr>
        <p:txBody>
          <a:bodyPr wrap="square">
            <a:spAutoFit/>
          </a:bodyPr>
          <a:lstStyle/>
          <a:p>
            <a:r>
              <a:rPr lang="ja-JP" altLang="en-US" sz="2000" b="1" dirty="0" smtClean="0"/>
              <a:t>９ 同一</a:t>
            </a:r>
            <a:r>
              <a:rPr lang="ja-JP" altLang="en-US" sz="2000" b="1" dirty="0"/>
              <a:t>建物減算 </a:t>
            </a:r>
            <a:endParaRPr lang="en-US" altLang="ja-JP" sz="2000" dirty="0"/>
          </a:p>
          <a:p>
            <a:pPr marL="85725" indent="271463"/>
            <a:r>
              <a:rPr lang="ja-JP" altLang="en-US" sz="2000" dirty="0" smtClean="0"/>
              <a:t>事業所</a:t>
            </a:r>
            <a:r>
              <a:rPr lang="ja-JP" altLang="en-US" sz="2000" dirty="0"/>
              <a:t>と同一建物に居住する者又は事業所と同一</a:t>
            </a:r>
            <a:r>
              <a:rPr lang="ja-JP" altLang="en-US" sz="2000" dirty="0" smtClean="0"/>
              <a:t>建物から</a:t>
            </a:r>
            <a:r>
              <a:rPr lang="ja-JP" altLang="en-US" sz="2000" dirty="0"/>
              <a:t>当該事業所に通う者に対し</a:t>
            </a:r>
            <a:r>
              <a:rPr lang="ja-JP" altLang="en-US" sz="2000" dirty="0" smtClean="0"/>
              <a:t>、サービス</a:t>
            </a:r>
            <a:r>
              <a:rPr lang="ja-JP" altLang="en-US" sz="2000" dirty="0"/>
              <a:t>を行った場合</a:t>
            </a:r>
            <a:r>
              <a:rPr lang="ja-JP" altLang="en-US" sz="2000" dirty="0" smtClean="0"/>
              <a:t>に、</a:t>
            </a:r>
            <a:r>
              <a:rPr lang="en-US" altLang="ja-JP" sz="2000" dirty="0"/>
              <a:t>1</a:t>
            </a:r>
            <a:r>
              <a:rPr lang="ja-JP" altLang="en-US" sz="2000" dirty="0"/>
              <a:t>日につき</a:t>
            </a:r>
            <a:r>
              <a:rPr lang="en-US" altLang="ja-JP" sz="2000" dirty="0"/>
              <a:t>94</a:t>
            </a:r>
            <a:r>
              <a:rPr lang="ja-JP" altLang="en-US" sz="2000" dirty="0"/>
              <a:t>単位を</a:t>
            </a:r>
            <a:r>
              <a:rPr lang="ja-JP" altLang="en-US" sz="2000" dirty="0" smtClean="0"/>
              <a:t>所定</a:t>
            </a:r>
            <a:r>
              <a:rPr lang="ja-JP" altLang="en-US" sz="2000" dirty="0"/>
              <a:t>単位数</a:t>
            </a:r>
            <a:r>
              <a:rPr lang="ja-JP" altLang="en-US" sz="2000" dirty="0" smtClean="0"/>
              <a:t>から減算</a:t>
            </a:r>
            <a:r>
              <a:rPr lang="ja-JP" altLang="en-US" sz="2000" dirty="0"/>
              <a:t>する </a:t>
            </a:r>
            <a:r>
              <a:rPr lang="ja-JP" altLang="en-US" sz="2000" dirty="0" smtClean="0"/>
              <a:t>。</a:t>
            </a:r>
            <a:endParaRPr lang="en-US" altLang="ja-JP" sz="2000" dirty="0" smtClean="0"/>
          </a:p>
          <a:p>
            <a:pPr marL="357188" indent="-171450"/>
            <a:endParaRPr lang="en-US" altLang="ja-JP" sz="500" dirty="0" smtClean="0"/>
          </a:p>
        </p:txBody>
      </p:sp>
      <p:sp>
        <p:nvSpPr>
          <p:cNvPr id="5" name="正方形/長方形 4"/>
          <p:cNvSpPr/>
          <p:nvPr/>
        </p:nvSpPr>
        <p:spPr>
          <a:xfrm>
            <a:off x="352424" y="1092607"/>
            <a:ext cx="11487152" cy="1938992"/>
          </a:xfrm>
          <a:prstGeom prst="rect">
            <a:avLst/>
          </a:prstGeom>
          <a:ln w="6350">
            <a:solidFill>
              <a:schemeClr val="tx1"/>
            </a:solidFill>
            <a:prstDash val="sysDot"/>
          </a:ln>
        </p:spPr>
        <p:txBody>
          <a:bodyPr wrap="square" bIns="0" anchor="ctr" anchorCtr="0">
            <a:spAutoFit/>
          </a:bodyPr>
          <a:lstStyle/>
          <a:p>
            <a:r>
              <a:rPr lang="en-US" altLang="ja-JP" sz="2000" dirty="0"/>
              <a:t>【 </a:t>
            </a:r>
            <a:r>
              <a:rPr lang="ja-JP" altLang="en-US" sz="2000" dirty="0"/>
              <a:t>同一建物の定義 </a:t>
            </a:r>
            <a:r>
              <a:rPr lang="en-US" altLang="ja-JP" sz="2000" dirty="0"/>
              <a:t>】</a:t>
            </a:r>
          </a:p>
          <a:p>
            <a:pPr marL="185738" indent="171450"/>
            <a:r>
              <a:rPr lang="ja-JP" altLang="en-US" sz="2000" dirty="0"/>
              <a:t>事業所と構造上又は外形上、一体的な建築物を指すものであり、具体的には、当該建物の</a:t>
            </a:r>
            <a:r>
              <a:rPr lang="en-US" altLang="ja-JP" sz="2000" dirty="0"/>
              <a:t>1</a:t>
            </a:r>
            <a:r>
              <a:rPr lang="ja-JP" altLang="en-US" sz="2000" dirty="0"/>
              <a:t>階部分に事業所がある場合や、当該建物と渡り廊下等で繋がっている場合が該当し、同一敷地内にある別棟の建築物や道路を挟んで隣接する場合は該当しない。</a:t>
            </a:r>
            <a:endParaRPr lang="en-US" altLang="ja-JP" sz="2000" dirty="0"/>
          </a:p>
          <a:p>
            <a:pPr marL="185738" indent="171450"/>
            <a:r>
              <a:rPr lang="ja-JP" altLang="en-US" sz="2000" dirty="0"/>
              <a:t>また、ここでいう同一建物については、当該建築物の管理、運営法人</a:t>
            </a:r>
            <a:r>
              <a:rPr lang="ja-JP" altLang="en-US" sz="2000" dirty="0" smtClean="0"/>
              <a:t>が当該事業所</a:t>
            </a:r>
            <a:r>
              <a:rPr lang="ja-JP" altLang="en-US" sz="2000" dirty="0"/>
              <a:t>の事業者と異なる場合であっても該当する。</a:t>
            </a:r>
          </a:p>
        </p:txBody>
      </p:sp>
      <p:sp>
        <p:nvSpPr>
          <p:cNvPr id="4" name="正方形/長方形 3"/>
          <p:cNvSpPr/>
          <p:nvPr/>
        </p:nvSpPr>
        <p:spPr>
          <a:xfrm>
            <a:off x="352424" y="3148513"/>
            <a:ext cx="11487152" cy="2862322"/>
          </a:xfrm>
          <a:prstGeom prst="rect">
            <a:avLst/>
          </a:prstGeom>
          <a:ln w="6350">
            <a:solidFill>
              <a:schemeClr val="tx1"/>
            </a:solidFill>
            <a:prstDash val="sysDot"/>
          </a:ln>
        </p:spPr>
        <p:txBody>
          <a:bodyPr wrap="square" anchor="ctr" anchorCtr="0">
            <a:spAutoFit/>
          </a:bodyPr>
          <a:lstStyle/>
          <a:p>
            <a:pPr marL="185738" indent="-185738"/>
            <a:r>
              <a:rPr lang="en-US" altLang="ja-JP" sz="2000" dirty="0" smtClean="0">
                <a:solidFill>
                  <a:prstClr val="black"/>
                </a:solidFill>
              </a:rPr>
              <a:t>※ </a:t>
            </a:r>
            <a:r>
              <a:rPr lang="ja-JP" altLang="en-US" sz="2000" dirty="0" smtClean="0"/>
              <a:t>疾病その他やむを得ない事情により送迎が必要であると認められる利用者に対して送迎を行った場合は、例外的に、減算対象とならない。</a:t>
            </a:r>
            <a:endParaRPr lang="en-US" altLang="ja-JP" sz="2000" dirty="0" smtClean="0"/>
          </a:p>
          <a:p>
            <a:pPr marL="185738" lvl="0" indent="85725"/>
            <a:r>
              <a:rPr lang="ja-JP" altLang="en-US" sz="2000" dirty="0" smtClean="0">
                <a:solidFill>
                  <a:prstClr val="black"/>
                </a:solidFill>
              </a:rPr>
              <a:t>具体的には、傷病により一時的に歩行困難となった者又は歩行困難な要介護者であって、かつ建物の構造上自力での通所が困難である者に対し、</a:t>
            </a:r>
            <a:r>
              <a:rPr lang="en-US" altLang="ja-JP" sz="2000" dirty="0" smtClean="0">
                <a:solidFill>
                  <a:prstClr val="black"/>
                </a:solidFill>
              </a:rPr>
              <a:t>2</a:t>
            </a:r>
            <a:r>
              <a:rPr lang="ja-JP" altLang="en-US" sz="2000" dirty="0" smtClean="0">
                <a:solidFill>
                  <a:prstClr val="black"/>
                </a:solidFill>
              </a:rPr>
              <a:t>人以上の従業者が、当該利用者の居住する場所と当該事業所の間の往復の移動を介助した場合に限られる。</a:t>
            </a:r>
            <a:endParaRPr lang="en-US" altLang="ja-JP" sz="2000" dirty="0" smtClean="0">
              <a:solidFill>
                <a:prstClr val="black"/>
              </a:solidFill>
            </a:endParaRPr>
          </a:p>
          <a:p>
            <a:pPr marL="185738" lvl="0" indent="85725"/>
            <a:r>
              <a:rPr lang="ja-JP" altLang="en-US" sz="2000" dirty="0" smtClean="0">
                <a:solidFill>
                  <a:prstClr val="black"/>
                </a:solidFill>
              </a:rPr>
              <a:t>この</a:t>
            </a:r>
            <a:r>
              <a:rPr lang="ja-JP" altLang="en-US" sz="2000" dirty="0">
                <a:solidFill>
                  <a:prstClr val="black"/>
                </a:solidFill>
              </a:rPr>
              <a:t>場合、 </a:t>
            </a:r>
            <a:r>
              <a:rPr lang="en-US" altLang="ja-JP" sz="2000" dirty="0">
                <a:solidFill>
                  <a:prstClr val="black"/>
                </a:solidFill>
              </a:rPr>
              <a:t>2</a:t>
            </a:r>
            <a:r>
              <a:rPr lang="ja-JP" altLang="en-US" sz="2000" dirty="0">
                <a:solidFill>
                  <a:prstClr val="black"/>
                </a:solidFill>
              </a:rPr>
              <a:t>人以上の従業者の移動介助を必要とする理由や移動介助の方法及び期間について、介護支援専門員とサービス担当者会議等で慎重に検討し、その内容及び結果に</a:t>
            </a:r>
            <a:r>
              <a:rPr lang="ja-JP" altLang="en-US" sz="2000" dirty="0" smtClean="0">
                <a:solidFill>
                  <a:prstClr val="black"/>
                </a:solidFill>
              </a:rPr>
              <a:t>ついて地域密着型型通所</a:t>
            </a:r>
            <a:r>
              <a:rPr lang="ja-JP" altLang="en-US" sz="2000" dirty="0">
                <a:solidFill>
                  <a:prstClr val="black"/>
                </a:solidFill>
              </a:rPr>
              <a:t>介護計画に記載すること。また、移動介助者及び移動介助時の利用者の様子等について、記録しなければならない。</a:t>
            </a:r>
            <a:endParaRPr lang="en-US" altLang="ja-JP" sz="2000" dirty="0">
              <a:solidFill>
                <a:prstClr val="black"/>
              </a:solidFill>
            </a:endParaRPr>
          </a:p>
        </p:txBody>
      </p:sp>
    </p:spTree>
    <p:extLst>
      <p:ext uri="{BB962C8B-B14F-4D97-AF65-F5344CB8AC3E}">
        <p14:creationId xmlns:p14="http://schemas.microsoft.com/office/powerpoint/2010/main" val="1018914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08168" y="6403854"/>
            <a:ext cx="2743200" cy="365125"/>
          </a:xfrm>
        </p:spPr>
        <p:txBody>
          <a:bodyPr/>
          <a:lstStyle/>
          <a:p>
            <a:fld id="{41D9830F-53EB-46B6-9EC0-C4C68F82A889}" type="slidenum">
              <a:rPr kumimoji="1" lang="ja-JP" altLang="en-US" smtClean="0"/>
              <a:t>67</a:t>
            </a:fld>
            <a:endParaRPr kumimoji="1" lang="ja-JP" altLang="en-US" dirty="0"/>
          </a:p>
        </p:txBody>
      </p:sp>
      <p:sp>
        <p:nvSpPr>
          <p:cNvPr id="3" name="正方形/長方形 2"/>
          <p:cNvSpPr/>
          <p:nvPr/>
        </p:nvSpPr>
        <p:spPr>
          <a:xfrm>
            <a:off x="-1" y="15387"/>
            <a:ext cx="12192000" cy="3293209"/>
          </a:xfrm>
          <a:prstGeom prst="rect">
            <a:avLst/>
          </a:prstGeom>
        </p:spPr>
        <p:txBody>
          <a:bodyPr wrap="square">
            <a:spAutoFit/>
          </a:bodyPr>
          <a:lstStyle/>
          <a:p>
            <a:pPr marL="96838" indent="-96838"/>
            <a:r>
              <a:rPr lang="ja-JP" altLang="en-US" sz="2000" b="1" dirty="0" smtClean="0"/>
              <a:t>１０ 各種加算</a:t>
            </a:r>
            <a:endParaRPr lang="en-US" altLang="ja-JP" sz="2000" b="1" dirty="0" smtClean="0"/>
          </a:p>
          <a:p>
            <a:pPr marL="96838" indent="-96838"/>
            <a:endParaRPr lang="en-US" altLang="ja-JP" sz="300" b="1" dirty="0" smtClean="0"/>
          </a:p>
          <a:p>
            <a:pPr marL="96838" indent="-96838"/>
            <a:r>
              <a:rPr lang="ja-JP" altLang="en-US" sz="2000" b="1" dirty="0"/>
              <a:t>（１）</a:t>
            </a:r>
            <a:r>
              <a:rPr lang="ja-JP" altLang="en-US" sz="2000" b="1" dirty="0" smtClean="0"/>
              <a:t>延長加算　　</a:t>
            </a:r>
            <a:r>
              <a:rPr lang="en-US" altLang="ja-JP" sz="2000" dirty="0" smtClean="0"/>
              <a:t>※ </a:t>
            </a:r>
            <a:r>
              <a:rPr lang="ja-JP" altLang="en-US" sz="2000" dirty="0" smtClean="0"/>
              <a:t>体制届が必要</a:t>
            </a:r>
            <a:endParaRPr lang="en-US" altLang="ja-JP" sz="2000" dirty="0" smtClean="0"/>
          </a:p>
          <a:p>
            <a:pPr marL="273050" indent="176213"/>
            <a:r>
              <a:rPr lang="ja-JP" altLang="en-US" sz="2000" dirty="0" smtClean="0"/>
              <a:t>所要</a:t>
            </a:r>
            <a:r>
              <a:rPr lang="ja-JP" altLang="en-US" sz="2000" dirty="0"/>
              <a:t>時間</a:t>
            </a:r>
            <a:r>
              <a:rPr lang="en-US" altLang="ja-JP" sz="2000" dirty="0"/>
              <a:t>8</a:t>
            </a:r>
            <a:r>
              <a:rPr lang="ja-JP" altLang="en-US" sz="2000" dirty="0"/>
              <a:t>時間以上</a:t>
            </a:r>
            <a:r>
              <a:rPr lang="en-US" altLang="ja-JP" sz="2000" dirty="0"/>
              <a:t>9</a:t>
            </a:r>
            <a:r>
              <a:rPr lang="ja-JP" altLang="en-US" sz="2000" dirty="0"/>
              <a:t>時間未満の地域密着型通所介護の前後に連続して日常生活上の世話を行う場合について、</a:t>
            </a:r>
            <a:r>
              <a:rPr lang="en-US" altLang="ja-JP" sz="2000" dirty="0"/>
              <a:t>5</a:t>
            </a:r>
            <a:r>
              <a:rPr lang="ja-JP" altLang="en-US" sz="2000" dirty="0"/>
              <a:t>時間を限度として</a:t>
            </a:r>
            <a:r>
              <a:rPr lang="ja-JP" altLang="en-US" sz="2000" dirty="0" smtClean="0"/>
              <a:t>算定。</a:t>
            </a:r>
            <a:endParaRPr lang="ja-JP" altLang="en-US" sz="2000" dirty="0"/>
          </a:p>
          <a:p>
            <a:pPr marL="625475" indent="-176213"/>
            <a:r>
              <a:rPr lang="en-US" altLang="ja-JP" sz="2000" dirty="0" smtClean="0"/>
              <a:t>※ </a:t>
            </a:r>
            <a:r>
              <a:rPr lang="ja-JP" altLang="en-US" sz="2000" dirty="0" smtClean="0"/>
              <a:t>当該</a:t>
            </a:r>
            <a:r>
              <a:rPr lang="ja-JP" altLang="en-US" sz="2000" dirty="0"/>
              <a:t>事業所の実情に応じて、適当数の従業者を置いて</a:t>
            </a:r>
            <a:r>
              <a:rPr lang="ja-JP" altLang="en-US" sz="2000" dirty="0" smtClean="0"/>
              <a:t>いること。</a:t>
            </a:r>
            <a:endParaRPr lang="en-US" altLang="ja-JP" sz="2000" dirty="0" smtClean="0"/>
          </a:p>
          <a:p>
            <a:pPr marL="625475" indent="-176213"/>
            <a:r>
              <a:rPr lang="en-US" altLang="ja-JP" sz="2000" dirty="0" smtClean="0"/>
              <a:t>※ </a:t>
            </a:r>
            <a:r>
              <a:rPr lang="ja-JP" altLang="en-US" sz="2000" dirty="0" smtClean="0"/>
              <a:t>当該</a:t>
            </a:r>
            <a:r>
              <a:rPr lang="ja-JP" altLang="en-US" sz="2000" dirty="0"/>
              <a:t>事業所の利用者が、当該事業所を利用後に引き続き当該事業所の設備を利用して宿泊する場合や、宿泊した翌日において当該事業所の地域密着型通所介護の提供を受ける場合には</a:t>
            </a:r>
            <a:r>
              <a:rPr lang="ja-JP" altLang="en-US" sz="2000" dirty="0" smtClean="0"/>
              <a:t>算定できない。</a:t>
            </a:r>
            <a:endParaRPr lang="ja-JP" altLang="en-US" sz="2000" dirty="0"/>
          </a:p>
          <a:p>
            <a:pPr marL="360363" indent="82550"/>
            <a:r>
              <a:rPr lang="ja-JP" altLang="en-US" sz="2000" dirty="0" smtClean="0"/>
              <a:t>　</a:t>
            </a:r>
            <a:r>
              <a:rPr lang="en-US" altLang="ja-JP" sz="2000" dirty="0" smtClean="0"/>
              <a:t>9</a:t>
            </a:r>
            <a:r>
              <a:rPr lang="ja-JP" altLang="en-US" sz="2000" dirty="0"/>
              <a:t>時間以上</a:t>
            </a:r>
            <a:r>
              <a:rPr lang="en-US" altLang="ja-JP" sz="2000" dirty="0"/>
              <a:t>10</a:t>
            </a:r>
            <a:r>
              <a:rPr lang="ja-JP" altLang="en-US" sz="2000" dirty="0"/>
              <a:t>時間未満の場合・・・</a:t>
            </a:r>
            <a:r>
              <a:rPr lang="en-US" altLang="ja-JP" sz="2000" dirty="0"/>
              <a:t>50</a:t>
            </a:r>
            <a:r>
              <a:rPr lang="ja-JP" altLang="en-US" sz="2000" dirty="0" smtClean="0"/>
              <a:t>単位　  　</a:t>
            </a:r>
            <a:r>
              <a:rPr lang="en-US" altLang="ja-JP" sz="2000" dirty="0" smtClean="0"/>
              <a:t>10</a:t>
            </a:r>
            <a:r>
              <a:rPr lang="ja-JP" altLang="en-US" sz="2000" dirty="0"/>
              <a:t>時間以上</a:t>
            </a:r>
            <a:r>
              <a:rPr lang="en-US" altLang="ja-JP" sz="2000" dirty="0"/>
              <a:t>11</a:t>
            </a:r>
            <a:r>
              <a:rPr lang="ja-JP" altLang="en-US" sz="2000" dirty="0"/>
              <a:t>時間未満の場合・・・</a:t>
            </a:r>
            <a:r>
              <a:rPr lang="en-US" altLang="ja-JP" sz="2000" dirty="0"/>
              <a:t>100</a:t>
            </a:r>
            <a:r>
              <a:rPr lang="ja-JP" altLang="en-US" sz="2000" dirty="0"/>
              <a:t>単位</a:t>
            </a:r>
          </a:p>
          <a:p>
            <a:pPr marL="539750"/>
            <a:r>
              <a:rPr lang="en-US" altLang="ja-JP" sz="2000" dirty="0"/>
              <a:t>11</a:t>
            </a:r>
            <a:r>
              <a:rPr lang="ja-JP" altLang="en-US" sz="2000" dirty="0"/>
              <a:t>時間以上</a:t>
            </a:r>
            <a:r>
              <a:rPr lang="en-US" altLang="ja-JP" sz="2000" dirty="0"/>
              <a:t>12</a:t>
            </a:r>
            <a:r>
              <a:rPr lang="ja-JP" altLang="en-US" sz="2000" dirty="0"/>
              <a:t>時間未満の場合・・・</a:t>
            </a:r>
            <a:r>
              <a:rPr lang="en-US" altLang="ja-JP" sz="2000" dirty="0"/>
              <a:t>150</a:t>
            </a:r>
            <a:r>
              <a:rPr lang="ja-JP" altLang="en-US" sz="2000" dirty="0" smtClean="0"/>
              <a:t>単位　　</a:t>
            </a:r>
            <a:r>
              <a:rPr lang="en-US" altLang="ja-JP" sz="2000" dirty="0" smtClean="0"/>
              <a:t>12</a:t>
            </a:r>
            <a:r>
              <a:rPr lang="ja-JP" altLang="en-US" sz="2000" dirty="0"/>
              <a:t>時間以上</a:t>
            </a:r>
            <a:r>
              <a:rPr lang="en-US" altLang="ja-JP" sz="2000" dirty="0"/>
              <a:t>13</a:t>
            </a:r>
            <a:r>
              <a:rPr lang="ja-JP" altLang="en-US" sz="2000" dirty="0"/>
              <a:t>時間未満の場合・・・</a:t>
            </a:r>
            <a:r>
              <a:rPr lang="en-US" altLang="ja-JP" sz="2000" dirty="0"/>
              <a:t>200</a:t>
            </a:r>
            <a:r>
              <a:rPr lang="ja-JP" altLang="en-US" sz="2000" dirty="0"/>
              <a:t>単位</a:t>
            </a:r>
          </a:p>
          <a:p>
            <a:pPr marL="539750"/>
            <a:r>
              <a:rPr lang="en-US" altLang="ja-JP" sz="2000" dirty="0"/>
              <a:t>13</a:t>
            </a:r>
            <a:r>
              <a:rPr lang="ja-JP" altLang="en-US" sz="2000" dirty="0"/>
              <a:t>時間以上</a:t>
            </a:r>
            <a:r>
              <a:rPr lang="en-US" altLang="ja-JP" sz="2000" dirty="0"/>
              <a:t>14</a:t>
            </a:r>
            <a:r>
              <a:rPr lang="ja-JP" altLang="en-US" sz="2000" dirty="0"/>
              <a:t>時間未満の場合・・・</a:t>
            </a:r>
            <a:r>
              <a:rPr lang="en-US" altLang="ja-JP" sz="2000" dirty="0"/>
              <a:t>250</a:t>
            </a:r>
            <a:r>
              <a:rPr lang="ja-JP" altLang="en-US" sz="2000" dirty="0" smtClean="0"/>
              <a:t>単位</a:t>
            </a:r>
            <a:endParaRPr lang="en-US" altLang="ja-JP" sz="2000" dirty="0"/>
          </a:p>
        </p:txBody>
      </p:sp>
      <p:sp>
        <p:nvSpPr>
          <p:cNvPr id="4" name="正方形/長方形 3"/>
          <p:cNvSpPr/>
          <p:nvPr/>
        </p:nvSpPr>
        <p:spPr>
          <a:xfrm>
            <a:off x="240632" y="3198771"/>
            <a:ext cx="11710737" cy="1938992"/>
          </a:xfrm>
          <a:prstGeom prst="rect">
            <a:avLst/>
          </a:prstGeom>
          <a:ln w="6350">
            <a:solidFill>
              <a:schemeClr val="tx1"/>
            </a:solidFill>
            <a:prstDash val="sysDot"/>
          </a:ln>
        </p:spPr>
        <p:txBody>
          <a:bodyPr wrap="square" anchor="ctr" anchorCtr="0">
            <a:spAutoFit/>
          </a:bodyPr>
          <a:lstStyle/>
          <a:p>
            <a:pPr marL="273050" indent="-273050"/>
            <a:r>
              <a:rPr lang="ja-JP" altLang="en-US" sz="2000" dirty="0"/>
              <a:t>問）延長加算の所要時間はどのように算定するのか。</a:t>
            </a:r>
            <a:endParaRPr lang="en-US" altLang="ja-JP" sz="2000" dirty="0"/>
          </a:p>
          <a:p>
            <a:pPr marL="273050" indent="-273050">
              <a:lnSpc>
                <a:spcPts val="2300"/>
              </a:lnSpc>
            </a:pPr>
            <a:r>
              <a:rPr lang="ja-JP" altLang="en-US" sz="2000" dirty="0"/>
              <a:t>答）延長加算は</a:t>
            </a:r>
            <a:r>
              <a:rPr lang="en-US" altLang="ja-JP" sz="2000" dirty="0"/>
              <a:t>､</a:t>
            </a:r>
            <a:r>
              <a:rPr lang="ja-JP" altLang="en-US" sz="2000" dirty="0"/>
              <a:t>実際に利用者に対して延長サービスを行うことが可能な事業所において</a:t>
            </a:r>
            <a:r>
              <a:rPr lang="en-US" altLang="ja-JP" sz="2000" dirty="0"/>
              <a:t>､</a:t>
            </a:r>
            <a:r>
              <a:rPr lang="ja-JP" altLang="en-US" sz="2000" dirty="0"/>
              <a:t>実際に延長サービスを行ったときに</a:t>
            </a:r>
            <a:r>
              <a:rPr lang="en-US" altLang="ja-JP" sz="2000" dirty="0"/>
              <a:t>､</a:t>
            </a:r>
            <a:r>
              <a:rPr lang="ja-JP" altLang="en-US" sz="2000" dirty="0"/>
              <a:t>当該利用者について算定できる。</a:t>
            </a:r>
            <a:br>
              <a:rPr lang="ja-JP" altLang="en-US" sz="2000" dirty="0"/>
            </a:br>
            <a:r>
              <a:rPr lang="ja-JP" altLang="en-US" sz="2000" dirty="0"/>
              <a:t>通所サービスの所要時間と延長サービスの所要時間の通算時間が、例えば通所介護の場合であれば</a:t>
            </a:r>
            <a:r>
              <a:rPr lang="en-US" altLang="ja-JP" sz="2000" dirty="0"/>
              <a:t>9</a:t>
            </a:r>
            <a:r>
              <a:rPr lang="ja-JP" altLang="en-US" sz="2000" dirty="0"/>
              <a:t>時間以上となるときに</a:t>
            </a:r>
            <a:r>
              <a:rPr lang="en-US" altLang="ja-JP" sz="2000" dirty="0"/>
              <a:t>1</a:t>
            </a:r>
            <a:r>
              <a:rPr lang="ja-JP" altLang="en-US" sz="2000" dirty="0"/>
              <a:t>時間ごとに加算するとしているが</a:t>
            </a:r>
            <a:r>
              <a:rPr lang="en-US" altLang="ja-JP" sz="2000" dirty="0"/>
              <a:t>､</a:t>
            </a:r>
            <a:r>
              <a:rPr lang="ja-JP" altLang="en-US" sz="2000" dirty="0"/>
              <a:t>ごく短時間の延長サービスを算定対象とすることは当該加算の趣旨を踏まえれば不適切である</a:t>
            </a:r>
            <a:r>
              <a:rPr lang="ja-JP" altLang="en-US" sz="2000" dirty="0" smtClean="0"/>
              <a:t>。　　　　　　　　　　（</a:t>
            </a:r>
            <a:r>
              <a:rPr lang="en-US" altLang="ja-JP" sz="2000" dirty="0" smtClean="0"/>
              <a:t>H24.3.16Q&amp;A</a:t>
            </a:r>
            <a:r>
              <a:rPr lang="ja-JP" altLang="en-US" sz="2000" dirty="0" smtClean="0"/>
              <a:t>）</a:t>
            </a:r>
            <a:endParaRPr lang="en-US" altLang="ja-JP" sz="2000" dirty="0"/>
          </a:p>
        </p:txBody>
      </p:sp>
      <p:sp>
        <p:nvSpPr>
          <p:cNvPr id="7" name="正方形/長方形 6"/>
          <p:cNvSpPr/>
          <p:nvPr/>
        </p:nvSpPr>
        <p:spPr>
          <a:xfrm>
            <a:off x="240632" y="5137763"/>
            <a:ext cx="11710736" cy="1631216"/>
          </a:xfrm>
          <a:prstGeom prst="rect">
            <a:avLst/>
          </a:prstGeom>
          <a:ln w="6350">
            <a:solidFill>
              <a:schemeClr val="tx1"/>
            </a:solidFill>
            <a:prstDash val="sysDot"/>
          </a:ln>
        </p:spPr>
        <p:txBody>
          <a:bodyPr wrap="square" anchor="ctr" anchorCtr="0">
            <a:spAutoFit/>
          </a:bodyPr>
          <a:lstStyle/>
          <a:p>
            <a:r>
              <a:rPr lang="ja-JP" altLang="en-US" sz="2000" dirty="0"/>
              <a:t>問）延長加算に係る延長時間帯における人員配置について</a:t>
            </a:r>
            <a:endParaRPr lang="en-US" altLang="ja-JP" sz="2000" dirty="0" smtClean="0"/>
          </a:p>
          <a:p>
            <a:pPr marL="273050" indent="-273050">
              <a:lnSpc>
                <a:spcPts val="2300"/>
              </a:lnSpc>
            </a:pPr>
            <a:r>
              <a:rPr lang="ja-JP" altLang="en-US" sz="2000" dirty="0" smtClean="0"/>
              <a:t>答）延長</a:t>
            </a:r>
            <a:r>
              <a:rPr lang="ja-JP" altLang="en-US" sz="2000" dirty="0"/>
              <a:t>サービスにおける日常生活上の世話とは</a:t>
            </a:r>
            <a:r>
              <a:rPr lang="en-US" altLang="ja-JP" sz="2000" dirty="0"/>
              <a:t>､</a:t>
            </a:r>
            <a:r>
              <a:rPr lang="ja-JP" altLang="en-US" sz="2000" dirty="0"/>
              <a:t>通常のサービスに含まれるものではなく</a:t>
            </a:r>
            <a:r>
              <a:rPr lang="en-US" altLang="ja-JP" sz="2000" dirty="0"/>
              <a:t>､</a:t>
            </a:r>
            <a:r>
              <a:rPr lang="ja-JP" altLang="en-US" sz="2000" dirty="0"/>
              <a:t>いわゆる預かりサービスなどを、事業所の実情に応じて適当数の従業員を置いて行うものである。</a:t>
            </a:r>
          </a:p>
          <a:p>
            <a:pPr marL="273050" indent="176213">
              <a:lnSpc>
                <a:spcPts val="2300"/>
              </a:lnSpc>
            </a:pPr>
            <a:r>
              <a:rPr lang="ja-JP" altLang="en-US" sz="2000" dirty="0"/>
              <a:t>よって、延長加算の時間帯は人員基準上の提供時間帯に該当しない。複数の単位の利用者を同一の職員が対応することもできる</a:t>
            </a:r>
            <a:r>
              <a:rPr lang="ja-JP" altLang="en-US" sz="2000" dirty="0" smtClean="0"/>
              <a:t>。　　　　　　　　　　　　　　　　　　　（</a:t>
            </a:r>
            <a:r>
              <a:rPr lang="en-US" altLang="ja-JP" sz="2000" dirty="0" smtClean="0"/>
              <a:t>H15.5.30Q&amp;A</a:t>
            </a:r>
            <a:r>
              <a:rPr lang="ja-JP" altLang="en-US" sz="2000" dirty="0" smtClean="0"/>
              <a:t>）</a:t>
            </a:r>
            <a:endParaRPr lang="ja-JP" altLang="en-US" sz="2000" dirty="0"/>
          </a:p>
        </p:txBody>
      </p:sp>
    </p:spTree>
    <p:extLst>
      <p:ext uri="{BB962C8B-B14F-4D97-AF65-F5344CB8AC3E}">
        <p14:creationId xmlns:p14="http://schemas.microsoft.com/office/powerpoint/2010/main" val="33753219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062"/>
            <a:ext cx="2743200" cy="365125"/>
          </a:xfrm>
        </p:spPr>
        <p:txBody>
          <a:bodyPr/>
          <a:lstStyle/>
          <a:p>
            <a:fld id="{41D9830F-53EB-46B6-9EC0-C4C68F82A889}" type="slidenum">
              <a:rPr kumimoji="1" lang="ja-JP" altLang="en-US" smtClean="0"/>
              <a:t>68</a:t>
            </a:fld>
            <a:endParaRPr kumimoji="1" lang="ja-JP" altLang="en-US" dirty="0"/>
          </a:p>
        </p:txBody>
      </p:sp>
      <p:sp>
        <p:nvSpPr>
          <p:cNvPr id="3" name="正方形/長方形 2"/>
          <p:cNvSpPr/>
          <p:nvPr/>
        </p:nvSpPr>
        <p:spPr>
          <a:xfrm>
            <a:off x="0" y="0"/>
            <a:ext cx="12213487" cy="7171194"/>
          </a:xfrm>
          <a:prstGeom prst="rect">
            <a:avLst/>
          </a:prstGeom>
        </p:spPr>
        <p:txBody>
          <a:bodyPr wrap="square">
            <a:spAutoFit/>
          </a:bodyPr>
          <a:lstStyle/>
          <a:p>
            <a:r>
              <a:rPr lang="ja-JP" altLang="en-US" sz="2000" b="1" dirty="0" smtClean="0"/>
              <a:t>（２）生活相談員配置等加算　</a:t>
            </a:r>
            <a:r>
              <a:rPr lang="en-US" altLang="ja-JP" sz="2000" dirty="0" smtClean="0"/>
              <a:t>13</a:t>
            </a:r>
            <a:r>
              <a:rPr lang="ja-JP" altLang="en-US" sz="2000" dirty="0" smtClean="0"/>
              <a:t>単位／日</a:t>
            </a:r>
            <a:r>
              <a:rPr lang="ja-JP" altLang="en-US" sz="2000" b="1" dirty="0" smtClean="0"/>
              <a:t>　</a:t>
            </a:r>
            <a:r>
              <a:rPr lang="en-US" altLang="ja-JP" sz="2000" dirty="0" smtClean="0"/>
              <a:t>※</a:t>
            </a:r>
            <a:r>
              <a:rPr lang="ja-JP" altLang="en-US" sz="2000" dirty="0" smtClean="0"/>
              <a:t>体制届が必要</a:t>
            </a:r>
            <a:endParaRPr lang="en-US" altLang="ja-JP" sz="2000" dirty="0" smtClean="0"/>
          </a:p>
          <a:p>
            <a:pPr marL="273050" indent="176213"/>
            <a:r>
              <a:rPr lang="ja-JP" altLang="en-US" sz="2000" spc="-120" dirty="0" smtClean="0"/>
              <a:t>共生型</a:t>
            </a:r>
            <a:r>
              <a:rPr lang="ja-JP" altLang="en-US" sz="2000" spc="-120" dirty="0"/>
              <a:t>地域密着型通所介護の指定を受ける指定生活介護事業所等に</a:t>
            </a:r>
            <a:r>
              <a:rPr lang="ja-JP" altLang="en-US" sz="2000" spc="-120" dirty="0" smtClean="0"/>
              <a:t>おいて、要件を満たす場合に算定できる 。</a:t>
            </a:r>
            <a:endParaRPr lang="en-US" altLang="ja-JP" sz="2000" spc="-120" dirty="0" smtClean="0"/>
          </a:p>
          <a:p>
            <a:pPr marL="273050" indent="176213"/>
            <a:endParaRPr lang="en-US" altLang="ja-JP" sz="2000" dirty="0"/>
          </a:p>
          <a:p>
            <a:pPr marL="273050" indent="-273050"/>
            <a:r>
              <a:rPr lang="ja-JP" altLang="en-US" sz="2000" b="1" dirty="0" smtClean="0"/>
              <a:t>（</a:t>
            </a:r>
            <a:r>
              <a:rPr lang="ja-JP" altLang="en-US" sz="2000" b="1" dirty="0"/>
              <a:t>３）入浴介助</a:t>
            </a:r>
            <a:r>
              <a:rPr lang="ja-JP" altLang="en-US" sz="2000" b="1" dirty="0" smtClean="0"/>
              <a:t>加算　　</a:t>
            </a:r>
            <a:r>
              <a:rPr lang="en-US" altLang="ja-JP" sz="2000" dirty="0" smtClean="0"/>
              <a:t>※</a:t>
            </a:r>
            <a:r>
              <a:rPr lang="ja-JP" altLang="en-US" sz="2000" dirty="0" smtClean="0"/>
              <a:t>体制届が必要</a:t>
            </a:r>
            <a:endParaRPr lang="en-US" altLang="ja-JP" sz="2000" dirty="0" smtClean="0"/>
          </a:p>
          <a:p>
            <a:pPr marL="360363" indent="-180975"/>
            <a:r>
              <a:rPr lang="en-US" altLang="ja-JP" sz="2000" dirty="0" smtClean="0"/>
              <a:t>※ </a:t>
            </a:r>
            <a:r>
              <a:rPr lang="ja-JP" altLang="en-US" sz="2000" dirty="0" smtClean="0"/>
              <a:t>地域</a:t>
            </a:r>
            <a:r>
              <a:rPr lang="ja-JP" altLang="en-US" sz="2000" dirty="0"/>
              <a:t>密着型通所介護計画上、入浴の提供が位置付けられている場合に、利用者側の事情により、入浴を実施しなかった場合は、算定できない</a:t>
            </a:r>
            <a:r>
              <a:rPr lang="ja-JP" altLang="en-US" sz="2000" dirty="0" smtClean="0"/>
              <a:t>。</a:t>
            </a:r>
            <a:endParaRPr lang="en-US" altLang="ja-JP" sz="2000" dirty="0" smtClean="0"/>
          </a:p>
          <a:p>
            <a:pPr marL="360363" indent="-180975"/>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360363" indent="-180975"/>
            <a:endParaRPr lang="ja-JP" altLang="en-US" sz="500" dirty="0"/>
          </a:p>
          <a:p>
            <a:pPr marL="273050" indent="-273050"/>
            <a:r>
              <a:rPr lang="en-US" altLang="ja-JP" sz="2000" dirty="0" smtClean="0"/>
              <a:t>【</a:t>
            </a:r>
            <a:r>
              <a:rPr lang="ja-JP" altLang="en-US" sz="2000" dirty="0" smtClean="0"/>
              <a:t>入浴</a:t>
            </a:r>
            <a:r>
              <a:rPr lang="ja-JP" altLang="en-US" sz="2000" dirty="0"/>
              <a:t>介助</a:t>
            </a:r>
            <a:r>
              <a:rPr lang="ja-JP" altLang="en-US" sz="2000" dirty="0" smtClean="0"/>
              <a:t>加算</a:t>
            </a:r>
            <a:r>
              <a:rPr lang="en-US" altLang="ja-JP" sz="2000" dirty="0" smtClean="0"/>
              <a:t>(Ⅰ)】</a:t>
            </a:r>
            <a:r>
              <a:rPr lang="ja-JP" altLang="en-US" sz="2000" dirty="0" smtClean="0"/>
              <a:t>　</a:t>
            </a:r>
            <a:r>
              <a:rPr lang="en-US" altLang="ja-JP" sz="2000" dirty="0" smtClean="0"/>
              <a:t>40 </a:t>
            </a:r>
            <a:r>
              <a:rPr lang="ja-JP" altLang="en-US" sz="2000" dirty="0" smtClean="0"/>
              <a:t>単位／日</a:t>
            </a:r>
            <a:endParaRPr lang="ja-JP" altLang="en-US" sz="2000" dirty="0"/>
          </a:p>
          <a:p>
            <a:pPr marL="273050" indent="-273050"/>
            <a:r>
              <a:rPr lang="ja-JP" altLang="en-US" sz="2000" dirty="0" smtClean="0"/>
              <a:t>　次</a:t>
            </a:r>
            <a:r>
              <a:rPr lang="ja-JP" altLang="en-US" sz="2000" dirty="0"/>
              <a:t>のいずれに</a:t>
            </a:r>
            <a:r>
              <a:rPr lang="ja-JP" altLang="en-US" sz="2000" dirty="0" smtClean="0"/>
              <a:t>も該当する。</a:t>
            </a:r>
            <a:endParaRPr lang="ja-JP" altLang="en-US" sz="2000" dirty="0"/>
          </a:p>
          <a:p>
            <a:pPr marL="546100" indent="-273050"/>
            <a:r>
              <a:rPr lang="ja-JP" altLang="en-US" sz="2000" dirty="0" smtClean="0"/>
              <a:t>① 入浴</a:t>
            </a:r>
            <a:r>
              <a:rPr lang="ja-JP" altLang="en-US" sz="2000" dirty="0"/>
              <a:t>介助を適切に行うことができる人員及び設備を有して行われる入浴介助で</a:t>
            </a:r>
            <a:r>
              <a:rPr lang="ja-JP" altLang="en-US" sz="2000" dirty="0" smtClean="0"/>
              <a:t>ある。</a:t>
            </a:r>
            <a:endParaRPr lang="ja-JP" altLang="en-US" sz="2000" dirty="0"/>
          </a:p>
          <a:p>
            <a:pPr marL="546100" indent="-273050"/>
            <a:r>
              <a:rPr lang="ja-JP" altLang="en-US" sz="2000" dirty="0" smtClean="0"/>
              <a:t>② 入浴</a:t>
            </a:r>
            <a:r>
              <a:rPr lang="ja-JP" altLang="en-US" sz="2000" dirty="0"/>
              <a:t>介助に関わる職員に対し、入浴介助に関する</a:t>
            </a:r>
            <a:r>
              <a:rPr lang="ja-JP" altLang="en-US" sz="2000" dirty="0" smtClean="0"/>
              <a:t>研修（</a:t>
            </a:r>
            <a:r>
              <a:rPr lang="ja-JP" altLang="en-US" sz="2000" dirty="0"/>
              <a:t>入浴介助に関する基礎的な知識及び技術を習得する機会</a:t>
            </a:r>
            <a:r>
              <a:rPr lang="ja-JP" altLang="en-US" sz="2000" dirty="0" smtClean="0"/>
              <a:t>）等</a:t>
            </a:r>
            <a:r>
              <a:rPr lang="ja-JP" altLang="en-US" sz="2000" dirty="0"/>
              <a:t>を行うこと</a:t>
            </a:r>
            <a:r>
              <a:rPr lang="ja-JP" altLang="en-US" sz="2000" dirty="0" smtClean="0"/>
              <a:t>。</a:t>
            </a:r>
            <a:endParaRPr lang="en-US" altLang="ja-JP" sz="2000" dirty="0" smtClean="0"/>
          </a:p>
          <a:p>
            <a:pPr marL="273050" indent="-273050"/>
            <a:r>
              <a:rPr lang="en-US" altLang="ja-JP" sz="2000" dirty="0" smtClean="0"/>
              <a:t>【</a:t>
            </a:r>
            <a:r>
              <a:rPr lang="ja-JP" altLang="en-US" sz="2000" dirty="0" smtClean="0"/>
              <a:t>入浴介助加算</a:t>
            </a:r>
            <a:r>
              <a:rPr lang="en-US" altLang="ja-JP" sz="2000" dirty="0" smtClean="0"/>
              <a:t>(Ⅱ)】</a:t>
            </a:r>
            <a:r>
              <a:rPr lang="ja-JP" altLang="en-US" sz="2000" dirty="0" smtClean="0"/>
              <a:t>　</a:t>
            </a:r>
            <a:r>
              <a:rPr lang="en-US" altLang="ja-JP" sz="2000" dirty="0" smtClean="0"/>
              <a:t>55</a:t>
            </a:r>
            <a:r>
              <a:rPr lang="ja-JP" altLang="en-US" sz="2000" dirty="0" smtClean="0"/>
              <a:t>単位／日</a:t>
            </a:r>
            <a:endParaRPr lang="en-US" altLang="ja-JP" sz="2000" dirty="0" smtClean="0"/>
          </a:p>
          <a:p>
            <a:pPr marL="273050" indent="-273050"/>
            <a:r>
              <a:rPr lang="ja-JP" altLang="en-US" sz="2000" dirty="0" smtClean="0"/>
              <a:t>　次</a:t>
            </a:r>
            <a:r>
              <a:rPr lang="ja-JP" altLang="en-US" sz="2000" dirty="0"/>
              <a:t>のいずれにも該当</a:t>
            </a:r>
            <a:r>
              <a:rPr lang="ja-JP" altLang="en-US" sz="2000" dirty="0" smtClean="0"/>
              <a:t>する。</a:t>
            </a:r>
            <a:endParaRPr lang="ja-JP" altLang="en-US" sz="2000" dirty="0"/>
          </a:p>
          <a:p>
            <a:pPr marL="546100" indent="-273050"/>
            <a:r>
              <a:rPr lang="ja-JP" altLang="en-US" sz="2000" dirty="0"/>
              <a:t>① 入浴介助</a:t>
            </a:r>
            <a:r>
              <a:rPr lang="ja-JP" altLang="en-US" sz="2000" dirty="0" smtClean="0"/>
              <a:t>加算</a:t>
            </a:r>
            <a:r>
              <a:rPr lang="en-US" altLang="ja-JP" sz="2000" dirty="0" smtClean="0"/>
              <a:t>(Ⅰ)</a:t>
            </a:r>
            <a:r>
              <a:rPr lang="ja-JP" altLang="en-US" sz="2000" dirty="0" smtClean="0"/>
              <a:t>の基準に適合する。</a:t>
            </a:r>
            <a:endParaRPr lang="ja-JP" altLang="en-US" sz="2000" dirty="0"/>
          </a:p>
          <a:p>
            <a:pPr marL="546100" indent="-273050"/>
            <a:r>
              <a:rPr lang="ja-JP" altLang="en-US" sz="2000" dirty="0"/>
              <a:t>② </a:t>
            </a:r>
            <a:r>
              <a:rPr lang="ja-JP" altLang="en-US" sz="2000" dirty="0" smtClean="0"/>
              <a:t>利用者</a:t>
            </a:r>
            <a:r>
              <a:rPr lang="ja-JP" altLang="en-US" sz="2000" dirty="0"/>
              <a:t>が居宅において、自身で又は家族若しくは居宅で入浴介助を行うことが</a:t>
            </a:r>
            <a:r>
              <a:rPr lang="ja-JP" altLang="en-US" sz="2000" dirty="0" smtClean="0"/>
              <a:t>想定される</a:t>
            </a:r>
            <a:r>
              <a:rPr lang="ja-JP" altLang="en-US" sz="2000" dirty="0"/>
              <a:t>訪問介護員</a:t>
            </a:r>
            <a:r>
              <a:rPr lang="ja-JP" altLang="en-US" sz="2000" dirty="0" smtClean="0"/>
              <a:t>等の</a:t>
            </a:r>
            <a:r>
              <a:rPr lang="ja-JP" altLang="en-US" sz="2000" dirty="0"/>
              <a:t>介助によって入浴</a:t>
            </a:r>
            <a:r>
              <a:rPr lang="ja-JP" altLang="en-US" sz="2000" dirty="0" smtClean="0"/>
              <a:t>ができる</a:t>
            </a:r>
            <a:r>
              <a:rPr lang="ja-JP" altLang="en-US" sz="2000" dirty="0"/>
              <a:t>ようになることを</a:t>
            </a:r>
            <a:r>
              <a:rPr lang="ja-JP" altLang="en-US" sz="2000" dirty="0" smtClean="0"/>
              <a:t>目的</a:t>
            </a:r>
            <a:r>
              <a:rPr lang="ja-JP" altLang="en-US" sz="2000" dirty="0"/>
              <a:t>とし、 以下に掲げる事項を実施すること。</a:t>
            </a:r>
          </a:p>
          <a:p>
            <a:pPr marL="625475" indent="-176213"/>
            <a:r>
              <a:rPr lang="en-US" altLang="ja-JP" sz="2000" dirty="0" smtClean="0"/>
              <a:t>ⅰ</a:t>
            </a:r>
            <a:r>
              <a:rPr lang="ja-JP" altLang="en-US" sz="2000" dirty="0" smtClean="0"/>
              <a:t>）医師</a:t>
            </a:r>
            <a:r>
              <a:rPr lang="ja-JP" altLang="en-US" sz="2000" dirty="0"/>
              <a:t>、理学療法士、作業療法士、介護</a:t>
            </a:r>
            <a:r>
              <a:rPr lang="ja-JP" altLang="en-US" sz="2000" dirty="0" smtClean="0"/>
              <a:t>福祉士若しくは介護</a:t>
            </a:r>
            <a:r>
              <a:rPr lang="ja-JP" altLang="en-US" sz="2000" dirty="0"/>
              <a:t>支援</a:t>
            </a:r>
            <a:r>
              <a:rPr lang="ja-JP" altLang="en-US" sz="2000" dirty="0" smtClean="0"/>
              <a:t>専門員又は利用者</a:t>
            </a:r>
            <a:r>
              <a:rPr lang="ja-JP" altLang="en-US" sz="2000" dirty="0"/>
              <a:t>の動作及び浴室の環境の評価を行うことができる福祉用具専門相談員、機能</a:t>
            </a:r>
            <a:r>
              <a:rPr lang="ja-JP" altLang="en-US" sz="2000" dirty="0" smtClean="0"/>
              <a:t>訓練</a:t>
            </a:r>
            <a:r>
              <a:rPr lang="ja-JP" altLang="en-US" sz="2000" dirty="0"/>
              <a:t>指導員 、地域包括支援センターの職員その他住宅改修に関する専門的知識</a:t>
            </a:r>
            <a:r>
              <a:rPr lang="ja-JP" altLang="en-US" sz="2000" dirty="0" smtClean="0"/>
              <a:t>及び経験</a:t>
            </a:r>
            <a:r>
              <a:rPr lang="ja-JP" altLang="en-US" sz="2000" dirty="0"/>
              <a:t>を有する者（以下</a:t>
            </a:r>
            <a:r>
              <a:rPr lang="ja-JP" altLang="en-US" sz="2000" dirty="0" smtClean="0"/>
              <a:t>、「</a:t>
            </a:r>
            <a:r>
              <a:rPr lang="ja-JP" altLang="en-US" sz="2000" dirty="0"/>
              <a:t>医師等</a:t>
            </a:r>
            <a:r>
              <a:rPr lang="ja-JP" altLang="en-US" sz="2000" dirty="0" smtClean="0"/>
              <a:t>」）が</a:t>
            </a:r>
            <a:r>
              <a:rPr lang="ja-JP" altLang="en-US" sz="2000" dirty="0"/>
              <a:t>利用者の居宅を</a:t>
            </a:r>
            <a:r>
              <a:rPr lang="ja-JP" altLang="en-US" sz="2000" dirty="0" smtClean="0"/>
              <a:t>訪問し、浴室</a:t>
            </a:r>
            <a:r>
              <a:rPr lang="ja-JP" altLang="en-US" sz="2000" dirty="0"/>
              <a:t>に</a:t>
            </a:r>
            <a:r>
              <a:rPr lang="ja-JP" altLang="en-US" sz="2000" dirty="0" smtClean="0"/>
              <a:t>おける当該利用者の動作及び浴室の環境</a:t>
            </a:r>
            <a:r>
              <a:rPr lang="ja-JP" altLang="en-US" sz="2000" dirty="0"/>
              <a:t>を</a:t>
            </a:r>
            <a:r>
              <a:rPr lang="ja-JP" altLang="en-US" sz="2000" dirty="0" smtClean="0"/>
              <a:t>評価し、かつ、当該訪問に</a:t>
            </a:r>
            <a:r>
              <a:rPr lang="ja-JP" altLang="en-US" sz="2000" dirty="0"/>
              <a:t>おいて、当該居宅の浴室が</a:t>
            </a:r>
            <a:r>
              <a:rPr lang="ja-JP" altLang="en-US" sz="2000" dirty="0" smtClean="0"/>
              <a:t>、当該利用者</a:t>
            </a:r>
            <a:r>
              <a:rPr lang="ja-JP" altLang="en-US" sz="2000" dirty="0"/>
              <a:t>自身又</a:t>
            </a:r>
            <a:r>
              <a:rPr lang="ja-JP" altLang="en-US" sz="2000" dirty="0" smtClean="0"/>
              <a:t>はその家族</a:t>
            </a:r>
            <a:r>
              <a:rPr lang="ja-JP" altLang="en-US" sz="2000" dirty="0"/>
              <a:t>等の介助により</a:t>
            </a:r>
            <a:r>
              <a:rPr lang="ja-JP" altLang="en-US" sz="2000" dirty="0" smtClean="0"/>
              <a:t>入浴を</a:t>
            </a:r>
            <a:r>
              <a:rPr lang="ja-JP" altLang="en-US" sz="2000" dirty="0"/>
              <a:t>行うことが</a:t>
            </a:r>
            <a:r>
              <a:rPr lang="ja-JP" altLang="en-US" sz="2000" dirty="0" smtClean="0"/>
              <a:t>難しい環境にある</a:t>
            </a:r>
            <a:endParaRPr lang="ja-JP" altLang="en-US" sz="2000" dirty="0"/>
          </a:p>
        </p:txBody>
      </p:sp>
    </p:spTree>
    <p:extLst>
      <p:ext uri="{BB962C8B-B14F-4D97-AF65-F5344CB8AC3E}">
        <p14:creationId xmlns:p14="http://schemas.microsoft.com/office/powerpoint/2010/main" val="8515196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4369" y="6356350"/>
            <a:ext cx="2743200" cy="365125"/>
          </a:xfrm>
        </p:spPr>
        <p:txBody>
          <a:bodyPr/>
          <a:lstStyle/>
          <a:p>
            <a:fld id="{41D9830F-53EB-46B6-9EC0-C4C68F82A889}" type="slidenum">
              <a:rPr kumimoji="1" lang="ja-JP" altLang="en-US" smtClean="0"/>
              <a:t>69</a:t>
            </a:fld>
            <a:endParaRPr kumimoji="1" lang="ja-JP" altLang="en-US" dirty="0"/>
          </a:p>
        </p:txBody>
      </p:sp>
      <p:sp>
        <p:nvSpPr>
          <p:cNvPr id="3" name="正方形/長方形 2"/>
          <p:cNvSpPr/>
          <p:nvPr/>
        </p:nvSpPr>
        <p:spPr>
          <a:xfrm>
            <a:off x="0" y="0"/>
            <a:ext cx="12192000" cy="5324535"/>
          </a:xfrm>
          <a:prstGeom prst="rect">
            <a:avLst/>
          </a:prstGeom>
        </p:spPr>
        <p:txBody>
          <a:bodyPr wrap="square">
            <a:spAutoFit/>
          </a:bodyPr>
          <a:lstStyle/>
          <a:p>
            <a:pPr marL="722313"/>
            <a:r>
              <a:rPr lang="ja-JP" altLang="en-US" sz="2000" dirty="0" smtClean="0"/>
              <a:t>とめられる</a:t>
            </a:r>
            <a:r>
              <a:rPr lang="ja-JP" altLang="en-US" sz="2000" dirty="0"/>
              <a:t>場合は、訪問した医師等が、指定居宅介護支援事業所の介護支援専門員又は指定</a:t>
            </a:r>
            <a:r>
              <a:rPr lang="ja-JP" altLang="en-US" sz="2000" dirty="0" smtClean="0"/>
              <a:t>福祉用</a:t>
            </a:r>
            <a:endParaRPr lang="ja-JP" altLang="en-US" sz="2000" dirty="0"/>
          </a:p>
          <a:p>
            <a:pPr marL="722313"/>
            <a:r>
              <a:rPr lang="ja-JP" altLang="en-US" sz="2000" dirty="0" smtClean="0"/>
              <a:t>具貸与</a:t>
            </a:r>
            <a:r>
              <a:rPr lang="ja-JP" altLang="en-US" sz="2000" dirty="0"/>
              <a:t>事業所若しくは指定特定福祉用具販売事業所の福祉用具専門相談員と連携し、福祉用具の貸与若しくは購入又は住宅改修等の浴室の環境整備に係る助言を行うこと。</a:t>
            </a:r>
          </a:p>
          <a:p>
            <a:pPr marL="977900" indent="-176213"/>
            <a:r>
              <a:rPr lang="en-US" altLang="ja-JP" sz="2000" dirty="0"/>
              <a:t>※ </a:t>
            </a:r>
            <a:r>
              <a:rPr lang="ja-JP" altLang="en-US" sz="2000" dirty="0"/>
              <a:t>医師等による利用者の居宅への訪問が困難な場合には、医師等の指示の下、介護職員が利用者の居宅を訪問し、情報通信機器等を活用して把握した浴室における当該利用者の動作及び浴室の環境を踏まえ、医師等が当該評価及び助言を行っても差し支えない。</a:t>
            </a:r>
          </a:p>
          <a:p>
            <a:pPr marL="722313" indent="-176213"/>
            <a:r>
              <a:rPr lang="en-US" altLang="ja-JP" sz="2000" dirty="0" smtClean="0"/>
              <a:t>ⅱ</a:t>
            </a:r>
            <a:r>
              <a:rPr lang="ja-JP" altLang="en-US" sz="2000" dirty="0" smtClean="0"/>
              <a:t>）当該</a:t>
            </a:r>
            <a:r>
              <a:rPr lang="ja-JP" altLang="en-US" sz="2000" dirty="0"/>
              <a:t>事業所の機能訓練指導員、看護職員、介護職員、生活相談員その他の職種の者が共同して、</a:t>
            </a:r>
            <a:r>
              <a:rPr lang="ja-JP" altLang="en-US" sz="2000"/>
              <a:t>医師</a:t>
            </a:r>
            <a:r>
              <a:rPr lang="ja-JP" altLang="en-US" sz="2000" smtClean="0"/>
              <a:t>等（利用者</a:t>
            </a:r>
            <a:r>
              <a:rPr lang="ja-JP" altLang="en-US" sz="2000" dirty="0"/>
              <a:t>の居宅を訪問し評価</a:t>
            </a:r>
            <a:r>
              <a:rPr lang="ja-JP" altLang="en-US" sz="2000"/>
              <a:t>した</a:t>
            </a:r>
            <a:r>
              <a:rPr lang="ja-JP" altLang="en-US" sz="2000" smtClean="0"/>
              <a:t>者）と</a:t>
            </a:r>
            <a:r>
              <a:rPr lang="ja-JP" altLang="en-US" sz="2000" dirty="0"/>
              <a:t>の連携の下で、利用者の身体の状況、訪問により把握した居宅の浴室の環境等を踏まえて個別の入浴計画を作成すること。</a:t>
            </a:r>
          </a:p>
          <a:p>
            <a:pPr marL="977900" indent="-176213"/>
            <a:r>
              <a:rPr lang="en-US" altLang="ja-JP" sz="2000" dirty="0"/>
              <a:t>※ </a:t>
            </a:r>
            <a:r>
              <a:rPr lang="ja-JP" altLang="en-US" sz="2000" dirty="0"/>
              <a:t>個別の入浴計画に相当する内容を通所介護計画に記載する</a:t>
            </a:r>
            <a:r>
              <a:rPr lang="ja-JP" altLang="en-US" sz="2000" dirty="0" smtClean="0"/>
              <a:t>ことを</a:t>
            </a:r>
            <a:r>
              <a:rPr lang="ja-JP" altLang="en-US" sz="2000" dirty="0"/>
              <a:t>もって、個別の入浴計画の作成に代えることができる。</a:t>
            </a:r>
          </a:p>
          <a:p>
            <a:pPr marL="722313" indent="-176213"/>
            <a:r>
              <a:rPr lang="en-US" altLang="ja-JP" sz="2000" dirty="0" smtClean="0"/>
              <a:t>ⅲ</a:t>
            </a:r>
            <a:r>
              <a:rPr lang="ja-JP" altLang="en-US" sz="2000" dirty="0" smtClean="0"/>
              <a:t>）</a:t>
            </a:r>
            <a:r>
              <a:rPr lang="en-US" altLang="ja-JP" sz="2000" dirty="0" smtClean="0"/>
              <a:t>ⅱ</a:t>
            </a:r>
            <a:r>
              <a:rPr lang="ja-JP" altLang="en-US" sz="2000" dirty="0" smtClean="0"/>
              <a:t>の</a:t>
            </a:r>
            <a:r>
              <a:rPr lang="ja-JP" altLang="en-US" sz="2000" dirty="0"/>
              <a:t>入浴計画に基づき、個浴（個別の入浴をいう）又は利用者の居宅の状況に近い環境（利用者の居宅の浴室の手すりの位置や、使用する浴槽の深さ及び高さ等に合わせて、当該事業所の浴室に福祉用具等を設置することにより、利用者の居宅の浴室</a:t>
            </a:r>
            <a:r>
              <a:rPr lang="ja-JP" altLang="en-US" sz="2000" dirty="0" smtClean="0"/>
              <a:t>の状況を</a:t>
            </a:r>
            <a:r>
              <a:rPr lang="ja-JP" altLang="en-US" sz="2000" dirty="0"/>
              <a:t>再現しているものをいう。）で、入浴介助を行うこと</a:t>
            </a:r>
            <a:r>
              <a:rPr lang="ja-JP" altLang="en-US" sz="2000" dirty="0" smtClean="0"/>
              <a:t>。</a:t>
            </a:r>
            <a:endParaRPr lang="en-US" altLang="ja-JP" sz="2000" dirty="0" smtClean="0"/>
          </a:p>
          <a:p>
            <a:pPr marL="722313" indent="-176213"/>
            <a:endParaRPr lang="en-US" altLang="ja-JP" sz="2000" dirty="0" smtClean="0"/>
          </a:p>
          <a:p>
            <a:pPr marL="722313" indent="-722313"/>
            <a:endParaRPr lang="ja-JP" altLang="en-US" sz="2000" dirty="0"/>
          </a:p>
        </p:txBody>
      </p:sp>
      <p:sp>
        <p:nvSpPr>
          <p:cNvPr id="4" name="正方形/長方形 3"/>
          <p:cNvSpPr/>
          <p:nvPr/>
        </p:nvSpPr>
        <p:spPr>
          <a:xfrm>
            <a:off x="669759" y="4782483"/>
            <a:ext cx="11357810" cy="1938992"/>
          </a:xfrm>
          <a:prstGeom prst="rect">
            <a:avLst/>
          </a:prstGeom>
          <a:ln w="6350">
            <a:solidFill>
              <a:schemeClr val="tx1"/>
            </a:solidFill>
            <a:prstDash val="sysDot"/>
          </a:ln>
        </p:spPr>
        <p:txBody>
          <a:bodyPr wrap="square">
            <a:spAutoFit/>
          </a:bodyPr>
          <a:lstStyle/>
          <a:p>
            <a:r>
              <a:rPr lang="ja-JP" altLang="en-US" sz="2000" dirty="0"/>
              <a:t>問）入浴介助に関する研修とは具体的にはどのような内容が想定されるのか。</a:t>
            </a:r>
            <a:endParaRPr lang="en-US" altLang="ja-JP" sz="2000" dirty="0" smtClean="0"/>
          </a:p>
          <a:p>
            <a:pPr marL="352425" indent="-352425"/>
            <a:r>
              <a:rPr lang="ja-JP" altLang="en-US" sz="2000" dirty="0"/>
              <a:t>答</a:t>
            </a:r>
            <a:r>
              <a:rPr lang="ja-JP" altLang="en-US" sz="2000" dirty="0" smtClean="0"/>
              <a:t>）具体的</a:t>
            </a:r>
            <a:r>
              <a:rPr lang="ja-JP" altLang="en-US" sz="2000" dirty="0"/>
              <a:t>には、脱衣、洗髪、洗体、移乗、着衣など入浴に係る一連の動作</a:t>
            </a:r>
            <a:r>
              <a:rPr lang="ja-JP" altLang="en-US" sz="2000" dirty="0" smtClean="0"/>
              <a:t>において</a:t>
            </a:r>
            <a:r>
              <a:rPr lang="ja-JP" altLang="en-US" sz="2000" dirty="0"/>
              <a:t>介助対象者に必要な入浴介助技術や転倒防止、入浴事故防止のため</a:t>
            </a:r>
            <a:r>
              <a:rPr lang="ja-JP" altLang="en-US" sz="2000" dirty="0" smtClean="0"/>
              <a:t>のリスク</a:t>
            </a:r>
            <a:r>
              <a:rPr lang="ja-JP" altLang="en-US" sz="2000" dirty="0"/>
              <a:t>管理や安全管理等が挙げられるが、これらに限るものではない。</a:t>
            </a:r>
          </a:p>
          <a:p>
            <a:pPr marL="352425" indent="193675"/>
            <a:r>
              <a:rPr lang="ja-JP" altLang="en-US" sz="2000" dirty="0" smtClean="0"/>
              <a:t>なお</a:t>
            </a:r>
            <a:r>
              <a:rPr lang="ja-JP" altLang="en-US" sz="2000" dirty="0"/>
              <a:t>、これらの研修においては、内部研修・外部研修を問わず、入浴</a:t>
            </a:r>
            <a:r>
              <a:rPr lang="ja-JP" altLang="en-US" sz="2000" dirty="0" smtClean="0"/>
              <a:t>介助技術</a:t>
            </a:r>
            <a:r>
              <a:rPr lang="ja-JP" altLang="en-US" sz="2000" dirty="0"/>
              <a:t>の向上を図るため、継続的に研修の機会を確保されたい。</a:t>
            </a:r>
            <a:r>
              <a:rPr lang="ja-JP" altLang="en-US" sz="2000" dirty="0" smtClean="0"/>
              <a:t>　　　　　　　　　　　　（</a:t>
            </a:r>
            <a:r>
              <a:rPr lang="en-US" altLang="ja-JP" sz="2000" dirty="0" smtClean="0"/>
              <a:t>R6.3.15Q&amp;A</a:t>
            </a:r>
            <a:r>
              <a:rPr lang="ja-JP" altLang="en-US" sz="2000" dirty="0" smtClean="0"/>
              <a:t>）</a:t>
            </a:r>
            <a:endParaRPr lang="ja-JP" altLang="en-US" sz="2000" dirty="0"/>
          </a:p>
        </p:txBody>
      </p:sp>
    </p:spTree>
    <p:extLst>
      <p:ext uri="{BB962C8B-B14F-4D97-AF65-F5344CB8AC3E}">
        <p14:creationId xmlns:p14="http://schemas.microsoft.com/office/powerpoint/2010/main" val="2281630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30067034"/>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4553"/>
            <a:ext cx="2743200" cy="365125"/>
          </a:xfrm>
        </p:spPr>
        <p:txBody>
          <a:bodyPr/>
          <a:lstStyle/>
          <a:p>
            <a:fld id="{41D9830F-53EB-46B6-9EC0-C4C68F82A889}" type="slidenum">
              <a:rPr kumimoji="1" lang="ja-JP" altLang="en-US" smtClean="0"/>
              <a:t>70</a:t>
            </a:fld>
            <a:endParaRPr kumimoji="1" lang="ja-JP" altLang="en-US" dirty="0"/>
          </a:p>
        </p:txBody>
      </p:sp>
      <p:sp>
        <p:nvSpPr>
          <p:cNvPr id="3" name="正方形/長方形 2"/>
          <p:cNvSpPr/>
          <p:nvPr/>
        </p:nvSpPr>
        <p:spPr>
          <a:xfrm>
            <a:off x="0" y="0"/>
            <a:ext cx="12192000" cy="6955750"/>
          </a:xfrm>
          <a:prstGeom prst="rect">
            <a:avLst/>
          </a:prstGeom>
        </p:spPr>
        <p:txBody>
          <a:bodyPr wrap="square">
            <a:spAutoFit/>
          </a:bodyPr>
          <a:lstStyle/>
          <a:p>
            <a:pPr marL="722313" indent="-722313"/>
            <a:r>
              <a:rPr lang="ja-JP" altLang="en-US" sz="2000" b="1" dirty="0"/>
              <a:t>（４）中重度者ケア体制加算　</a:t>
            </a:r>
            <a:r>
              <a:rPr lang="ja-JP" altLang="en-US" sz="2000" dirty="0"/>
              <a:t> </a:t>
            </a:r>
            <a:r>
              <a:rPr lang="en-US" altLang="ja-JP" sz="2000" dirty="0"/>
              <a:t>45</a:t>
            </a:r>
            <a:r>
              <a:rPr lang="ja-JP" altLang="en-US" sz="2000" dirty="0"/>
              <a:t>単位／</a:t>
            </a:r>
            <a:r>
              <a:rPr lang="ja-JP" altLang="en-US" sz="2000" dirty="0" smtClean="0"/>
              <a:t>日　</a:t>
            </a:r>
            <a:r>
              <a:rPr lang="en-US" altLang="ja-JP" sz="2000" dirty="0" smtClean="0"/>
              <a:t>※</a:t>
            </a:r>
            <a:r>
              <a:rPr lang="ja-JP" altLang="en-US" sz="2000" dirty="0" smtClean="0"/>
              <a:t>体制届が必要</a:t>
            </a:r>
            <a:endParaRPr lang="en-US" altLang="ja-JP" sz="2000" dirty="0"/>
          </a:p>
          <a:p>
            <a:pPr marL="449263" indent="176213"/>
            <a:r>
              <a:rPr lang="ja-JP" altLang="en-US" sz="2000" dirty="0" smtClean="0"/>
              <a:t>以下の</a:t>
            </a:r>
            <a:r>
              <a:rPr lang="ja-JP" altLang="en-US" sz="2000" dirty="0"/>
              <a:t>いずれにも適合して</a:t>
            </a:r>
            <a:r>
              <a:rPr lang="ja-JP" altLang="en-US" sz="2000" dirty="0" smtClean="0"/>
              <a:t>いる事業所</a:t>
            </a:r>
            <a:r>
              <a:rPr lang="ja-JP" altLang="en-US" sz="2000" dirty="0"/>
              <a:t>が、中重度の要介護者を受け入れる体制を構築し、サービスを行った</a:t>
            </a:r>
            <a:r>
              <a:rPr lang="ja-JP" altLang="en-US" sz="2000" dirty="0" smtClean="0"/>
              <a:t>場合に算定 （利用者</a:t>
            </a:r>
            <a:r>
              <a:rPr lang="ja-JP" altLang="en-US" sz="2000" dirty="0"/>
              <a:t>全員に算定できる</a:t>
            </a:r>
            <a:r>
              <a:rPr lang="ja-JP" altLang="en-US" sz="2000" dirty="0" smtClean="0"/>
              <a:t>）。</a:t>
            </a:r>
            <a:endParaRPr lang="en-US" altLang="ja-JP" sz="2000" dirty="0" smtClean="0"/>
          </a:p>
          <a:p>
            <a:pPr marL="628650" indent="-185738"/>
            <a:r>
              <a:rPr lang="en-US" altLang="ja-JP" sz="2000" dirty="0"/>
              <a:t>※</a:t>
            </a:r>
            <a:r>
              <a:rPr lang="ja-JP" altLang="en-US" sz="2000" dirty="0"/>
              <a:t> </a:t>
            </a:r>
            <a:r>
              <a:rPr lang="ja-JP" altLang="en-US" sz="2000" dirty="0" smtClean="0"/>
              <a:t>中重度</a:t>
            </a:r>
            <a:r>
              <a:rPr lang="ja-JP" altLang="en-US" sz="2000" dirty="0"/>
              <a:t>の要介護者であっても社会性の維持を図り在宅生活の継続に資するケアを計画的に実施するプログラムを作成すること</a:t>
            </a:r>
            <a:r>
              <a:rPr lang="ja-JP" altLang="en-US" sz="2000" dirty="0" smtClean="0"/>
              <a:t>。</a:t>
            </a:r>
            <a:endParaRPr lang="en-US" altLang="ja-JP" sz="2000" dirty="0" smtClean="0"/>
          </a:p>
          <a:p>
            <a:pPr marL="628650" indent="-185738"/>
            <a:endParaRPr lang="ja-JP" altLang="en-US" sz="300" dirty="0"/>
          </a:p>
          <a:p>
            <a:pPr marL="449263" indent="-92075"/>
            <a:r>
              <a:rPr lang="ja-JP" altLang="en-US" sz="2000" dirty="0" smtClean="0"/>
              <a:t>① </a:t>
            </a:r>
            <a:r>
              <a:rPr lang="ja-JP" altLang="en-US" sz="2000" spc="-160" dirty="0" smtClean="0"/>
              <a:t>歴月ごとに</a:t>
            </a:r>
            <a:r>
              <a:rPr lang="ja-JP" altLang="en-US" sz="2000" spc="-160" dirty="0"/>
              <a:t>、</a:t>
            </a:r>
            <a:r>
              <a:rPr lang="ja-JP" altLang="en-US" sz="2000" spc="-160" dirty="0" smtClean="0"/>
              <a:t>人員</a:t>
            </a:r>
            <a:r>
              <a:rPr lang="ja-JP" altLang="en-US" sz="2000" spc="-160" dirty="0"/>
              <a:t>基準で規定する員数に加え、看護職員又は介護職員を常勤換算方法</a:t>
            </a:r>
            <a:r>
              <a:rPr lang="ja-JP" altLang="en-US" sz="2000" spc="-160" dirty="0" smtClean="0"/>
              <a:t>で２以上</a:t>
            </a:r>
            <a:r>
              <a:rPr lang="ja-JP" altLang="en-US" sz="2000" spc="-160" dirty="0"/>
              <a:t>確保している</a:t>
            </a:r>
            <a:r>
              <a:rPr lang="ja-JP" altLang="en-US" sz="2000" spc="-160" dirty="0" smtClean="0"/>
              <a:t>。</a:t>
            </a:r>
            <a:endParaRPr lang="en-US" altLang="ja-JP" sz="2000" spc="-160" dirty="0" smtClean="0"/>
          </a:p>
          <a:p>
            <a:pPr marL="722313" indent="-273050"/>
            <a:endParaRPr lang="en-US" altLang="ja-JP" sz="2000" dirty="0"/>
          </a:p>
          <a:p>
            <a:pPr marL="722313" indent="-273050"/>
            <a:endParaRPr lang="en-US" altLang="ja-JP" sz="2000" dirty="0"/>
          </a:p>
          <a:p>
            <a:pPr marL="722313" indent="-273050"/>
            <a:endParaRPr lang="en-US" altLang="ja-JP" sz="2000" dirty="0" smtClean="0"/>
          </a:p>
          <a:p>
            <a:pPr marL="722313" indent="-273050"/>
            <a:endParaRPr lang="en-US" altLang="ja-JP" sz="300" dirty="0" smtClean="0"/>
          </a:p>
          <a:p>
            <a:pPr marL="722313" indent="-365125"/>
            <a:r>
              <a:rPr lang="ja-JP" altLang="en-US" sz="2000" dirty="0" smtClean="0"/>
              <a:t>② 事業所</a:t>
            </a:r>
            <a:r>
              <a:rPr lang="ja-JP" altLang="en-US" sz="2000" dirty="0"/>
              <a:t>における前年度又は算定日が属する月の前</a:t>
            </a:r>
            <a:r>
              <a:rPr lang="en-US" altLang="ja-JP" sz="2000" dirty="0" smtClean="0"/>
              <a:t>3</a:t>
            </a:r>
            <a:r>
              <a:rPr lang="ja-JP" altLang="en-US" sz="2000" dirty="0" smtClean="0"/>
              <a:t>月間</a:t>
            </a:r>
            <a:r>
              <a:rPr lang="ja-JP" altLang="en-US" sz="2000" dirty="0"/>
              <a:t>の利用者の総数のうち、要介護状態区分が</a:t>
            </a:r>
            <a:r>
              <a:rPr lang="ja-JP" altLang="en-US" sz="2000" dirty="0" smtClean="0"/>
              <a:t>要介護</a:t>
            </a:r>
            <a:r>
              <a:rPr lang="en-US" altLang="ja-JP" sz="2000" dirty="0" smtClean="0"/>
              <a:t>3</a:t>
            </a:r>
            <a:r>
              <a:rPr lang="ja-JP" altLang="en-US" sz="2000" dirty="0" err="1" smtClean="0"/>
              <a:t>、</a:t>
            </a:r>
            <a:r>
              <a:rPr lang="ja-JP" altLang="en-US" sz="2000" dirty="0" smtClean="0"/>
              <a:t>要介護</a:t>
            </a:r>
            <a:r>
              <a:rPr lang="en-US" altLang="ja-JP" sz="2000" dirty="0" smtClean="0"/>
              <a:t>4</a:t>
            </a:r>
            <a:r>
              <a:rPr lang="ja-JP" altLang="en-US" sz="2000" dirty="0" smtClean="0"/>
              <a:t>又</a:t>
            </a:r>
            <a:r>
              <a:rPr lang="ja-JP" altLang="en-US" sz="2000" dirty="0"/>
              <a:t>は</a:t>
            </a:r>
            <a:r>
              <a:rPr lang="ja-JP" altLang="en-US" sz="2000" dirty="0" smtClean="0"/>
              <a:t>要介護</a:t>
            </a:r>
            <a:r>
              <a:rPr lang="en-US" altLang="ja-JP" sz="2000" dirty="0" smtClean="0"/>
              <a:t>5</a:t>
            </a:r>
            <a:r>
              <a:rPr lang="ja-JP" altLang="en-US" sz="2000" dirty="0" smtClean="0"/>
              <a:t>で</a:t>
            </a:r>
            <a:r>
              <a:rPr lang="ja-JP" altLang="en-US" sz="2000" dirty="0"/>
              <a:t>ある者の占める割合</a:t>
            </a:r>
            <a:r>
              <a:rPr lang="ja-JP" altLang="en-US" sz="2000" dirty="0" smtClean="0"/>
              <a:t>が</a:t>
            </a:r>
            <a:r>
              <a:rPr lang="en-US" altLang="ja-JP" sz="2000" dirty="0" smtClean="0"/>
              <a:t>100</a:t>
            </a:r>
            <a:r>
              <a:rPr lang="ja-JP" altLang="en-US" sz="2000" dirty="0"/>
              <a:t>分の</a:t>
            </a:r>
            <a:r>
              <a:rPr lang="en-US" altLang="ja-JP" sz="2000" dirty="0" smtClean="0"/>
              <a:t>30</a:t>
            </a:r>
            <a:r>
              <a:rPr lang="ja-JP" altLang="en-US" sz="2000" dirty="0" smtClean="0"/>
              <a:t>以上。</a:t>
            </a:r>
            <a:endParaRPr lang="en-US" altLang="ja-JP" sz="2000" dirty="0" smtClean="0"/>
          </a:p>
          <a:p>
            <a:pPr marL="898525" indent="-176213">
              <a:lnSpc>
                <a:spcPts val="2100"/>
              </a:lnSpc>
            </a:pPr>
            <a:endParaRPr lang="en-US" altLang="ja-JP" sz="2000" dirty="0" smtClean="0"/>
          </a:p>
          <a:p>
            <a:pPr marL="898525" indent="-176213">
              <a:lnSpc>
                <a:spcPts val="2100"/>
              </a:lnSpc>
            </a:pPr>
            <a:endParaRPr lang="en-US" altLang="ja-JP" sz="2000" dirty="0"/>
          </a:p>
          <a:p>
            <a:pPr marL="722313" indent="-273050"/>
            <a:endParaRPr lang="en-US" altLang="ja-JP" sz="500" dirty="0" smtClean="0"/>
          </a:p>
          <a:p>
            <a:pPr marL="722313" indent="-273050"/>
            <a:endParaRPr lang="en-US" altLang="ja-JP" sz="300" dirty="0" smtClean="0"/>
          </a:p>
          <a:p>
            <a:pPr marL="628650" indent="-271463"/>
            <a:r>
              <a:rPr lang="ja-JP" altLang="en-US" sz="2000" dirty="0" smtClean="0"/>
              <a:t>③ サービス</a:t>
            </a:r>
            <a:r>
              <a:rPr lang="ja-JP" altLang="en-US" sz="2000" dirty="0"/>
              <a:t>を行う時間帯を通じて、専らサービスの提供に当たる看護職員</a:t>
            </a:r>
            <a:r>
              <a:rPr lang="ja-JP" altLang="en-US" sz="2000" dirty="0" smtClean="0"/>
              <a:t>を</a:t>
            </a:r>
            <a:r>
              <a:rPr lang="en-US" altLang="ja-JP" sz="2000" dirty="0" smtClean="0"/>
              <a:t>1</a:t>
            </a:r>
            <a:r>
              <a:rPr lang="ja-JP" altLang="en-US" sz="2000" dirty="0" smtClean="0"/>
              <a:t>名</a:t>
            </a:r>
            <a:r>
              <a:rPr lang="ja-JP" altLang="en-US" sz="2000" dirty="0"/>
              <a:t>以上</a:t>
            </a:r>
            <a:r>
              <a:rPr lang="ja-JP" altLang="en-US" sz="2000" dirty="0" smtClean="0"/>
              <a:t>配置している。 </a:t>
            </a:r>
            <a:r>
              <a:rPr lang="en-US" altLang="ja-JP" sz="2000" dirty="0" smtClean="0"/>
              <a:t>※ </a:t>
            </a:r>
            <a:r>
              <a:rPr lang="ja-JP" altLang="en-US" sz="2000" dirty="0" smtClean="0"/>
              <a:t>他</a:t>
            </a:r>
            <a:r>
              <a:rPr lang="ja-JP" altLang="en-US" sz="2000" dirty="0"/>
              <a:t>の職務との兼務</a:t>
            </a:r>
            <a:r>
              <a:rPr lang="ja-JP" altLang="en-US" sz="2000" dirty="0" smtClean="0"/>
              <a:t>は不可。</a:t>
            </a:r>
            <a:endParaRPr lang="en-US" altLang="ja-JP" sz="2000" dirty="0" smtClean="0"/>
          </a:p>
          <a:p>
            <a:pPr marL="722313" indent="-273050"/>
            <a:endParaRPr lang="en-US" altLang="ja-JP" sz="2000" dirty="0" smtClean="0"/>
          </a:p>
          <a:p>
            <a:pPr marL="722313" indent="-273050"/>
            <a:endParaRPr lang="en-US" altLang="ja-JP" sz="2000" dirty="0"/>
          </a:p>
          <a:p>
            <a:pPr marL="722313" indent="-273050"/>
            <a:endParaRPr lang="en-US" altLang="ja-JP" sz="2000" dirty="0" smtClean="0"/>
          </a:p>
          <a:p>
            <a:pPr marL="722313" indent="-273050"/>
            <a:endParaRPr lang="en-US" altLang="ja-JP" sz="2000" dirty="0"/>
          </a:p>
          <a:p>
            <a:pPr marL="722313" indent="-273050"/>
            <a:endParaRPr lang="en-US" altLang="ja-JP" sz="2000" dirty="0" smtClean="0"/>
          </a:p>
          <a:p>
            <a:pPr marL="722313" indent="-273050"/>
            <a:endParaRPr lang="en-US" altLang="ja-JP" sz="2000" dirty="0"/>
          </a:p>
        </p:txBody>
      </p:sp>
      <p:sp>
        <p:nvSpPr>
          <p:cNvPr id="4" name="正方形/長方形 3"/>
          <p:cNvSpPr/>
          <p:nvPr/>
        </p:nvSpPr>
        <p:spPr>
          <a:xfrm>
            <a:off x="595746" y="1914526"/>
            <a:ext cx="11377178" cy="854080"/>
          </a:xfrm>
          <a:prstGeom prst="rect">
            <a:avLst/>
          </a:prstGeom>
          <a:ln w="6350">
            <a:solidFill>
              <a:schemeClr val="tx1"/>
            </a:solidFill>
            <a:prstDash val="sysDot"/>
          </a:ln>
        </p:spPr>
        <p:txBody>
          <a:bodyPr wrap="square" bIns="0" anchor="ctr" anchorCtr="0">
            <a:spAutoFit/>
          </a:bodyPr>
          <a:lstStyle/>
          <a:p>
            <a:pPr marL="179388" indent="-179388">
              <a:lnSpc>
                <a:spcPts val="2100"/>
              </a:lnSpc>
            </a:pPr>
            <a:r>
              <a:rPr lang="en-US" altLang="ja-JP" sz="2000" dirty="0"/>
              <a:t>※ </a:t>
            </a:r>
            <a:r>
              <a:rPr lang="ja-JP" altLang="en-US" sz="2000" dirty="0"/>
              <a:t>常勤換算方法を計算する際の勤務延時間数には、サービス提供時間前後の延長加算を算定する際に配置する看護職員又は介護職員の勤務時間数は含めず、常勤換算方法による員数は、小数点第</a:t>
            </a:r>
            <a:r>
              <a:rPr lang="en-US" altLang="ja-JP" sz="2000" dirty="0"/>
              <a:t>2</a:t>
            </a:r>
            <a:r>
              <a:rPr lang="ja-JP" altLang="en-US" sz="2000" dirty="0"/>
              <a:t>以下を切り捨てる。</a:t>
            </a:r>
          </a:p>
        </p:txBody>
      </p:sp>
      <p:sp>
        <p:nvSpPr>
          <p:cNvPr id="6" name="正方形/長方形 5"/>
          <p:cNvSpPr/>
          <p:nvPr/>
        </p:nvSpPr>
        <p:spPr>
          <a:xfrm>
            <a:off x="595746" y="3477875"/>
            <a:ext cx="11377177" cy="584775"/>
          </a:xfrm>
          <a:prstGeom prst="rect">
            <a:avLst/>
          </a:prstGeom>
          <a:ln w="6350">
            <a:solidFill>
              <a:schemeClr val="tx1"/>
            </a:solidFill>
            <a:prstDash val="sysDot"/>
          </a:ln>
        </p:spPr>
        <p:txBody>
          <a:bodyPr wrap="square" bIns="0" anchor="ctr" anchorCtr="0">
            <a:spAutoFit/>
          </a:bodyPr>
          <a:lstStyle/>
          <a:p>
            <a:pPr marL="179388" indent="-179388" defTabSz="179388">
              <a:lnSpc>
                <a:spcPts val="2100"/>
              </a:lnSpc>
            </a:pPr>
            <a:r>
              <a:rPr lang="en-US" altLang="ja-JP" sz="2000" dirty="0" smtClean="0"/>
              <a:t>※ </a:t>
            </a:r>
            <a:r>
              <a:rPr lang="ja-JP" altLang="en-US" sz="2000" dirty="0" smtClean="0"/>
              <a:t>この</a:t>
            </a:r>
            <a:r>
              <a:rPr lang="ja-JP" altLang="en-US" sz="2000" dirty="0"/>
              <a:t>割合については、前年度</a:t>
            </a:r>
            <a:r>
              <a:rPr lang="en-US" altLang="ja-JP" sz="2000" dirty="0"/>
              <a:t>(3</a:t>
            </a:r>
            <a:r>
              <a:rPr lang="ja-JP" altLang="en-US" sz="2000" dirty="0"/>
              <a:t>月を除く）又は届出日の属する月の前</a:t>
            </a:r>
            <a:r>
              <a:rPr lang="en-US" altLang="ja-JP" sz="2000" dirty="0"/>
              <a:t>3</a:t>
            </a:r>
            <a:r>
              <a:rPr lang="ja-JP" altLang="en-US" sz="2000" dirty="0"/>
              <a:t>月の</a:t>
            </a:r>
            <a:r>
              <a:rPr lang="en-US" altLang="ja-JP" sz="2000" dirty="0"/>
              <a:t>1</a:t>
            </a:r>
            <a:r>
              <a:rPr lang="ja-JP" altLang="en-US" sz="2000" dirty="0"/>
              <a:t>月当たりの実績の平均について、利用実人員数又は利用延人員数を用いて算定し、要支援者は人員数には含めない。</a:t>
            </a:r>
          </a:p>
        </p:txBody>
      </p:sp>
      <p:sp>
        <p:nvSpPr>
          <p:cNvPr id="7" name="正方形/長方形 6"/>
          <p:cNvSpPr/>
          <p:nvPr/>
        </p:nvSpPr>
        <p:spPr>
          <a:xfrm>
            <a:off x="595747" y="4771919"/>
            <a:ext cx="11377176" cy="1969770"/>
          </a:xfrm>
          <a:prstGeom prst="rect">
            <a:avLst/>
          </a:prstGeom>
          <a:ln w="6350">
            <a:solidFill>
              <a:schemeClr val="tx1"/>
            </a:solidFill>
            <a:prstDash val="sysDot"/>
          </a:ln>
        </p:spPr>
        <p:txBody>
          <a:bodyPr wrap="square" bIns="0" anchor="ctr" anchorCtr="0">
            <a:spAutoFit/>
          </a:bodyPr>
          <a:lstStyle/>
          <a:p>
            <a:r>
              <a:rPr lang="en-US" altLang="ja-JP" sz="2000" dirty="0" smtClean="0"/>
              <a:t>【</a:t>
            </a:r>
            <a:r>
              <a:rPr lang="ja-JP" altLang="en-US" sz="2000" dirty="0" smtClean="0"/>
              <a:t>利用</a:t>
            </a:r>
            <a:r>
              <a:rPr lang="ja-JP" altLang="en-US" sz="2000" dirty="0"/>
              <a:t>実人員数又は利用延人員数の割合の計算</a:t>
            </a:r>
            <a:r>
              <a:rPr lang="ja-JP" altLang="en-US" sz="2000" dirty="0" smtClean="0"/>
              <a:t>方法</a:t>
            </a:r>
            <a:r>
              <a:rPr lang="en-US" altLang="ja-JP" sz="2000" dirty="0" smtClean="0"/>
              <a:t>】</a:t>
            </a:r>
            <a:endParaRPr lang="en-US" altLang="ja-JP" sz="2000" dirty="0"/>
          </a:p>
          <a:p>
            <a:pPr marL="185738" indent="-185738">
              <a:lnSpc>
                <a:spcPts val="2100"/>
              </a:lnSpc>
            </a:pPr>
            <a:r>
              <a:rPr lang="ja-JP" altLang="en-US" sz="2000" dirty="0"/>
              <a:t>・前年度の実績が</a:t>
            </a:r>
            <a:r>
              <a:rPr lang="en-US" altLang="ja-JP" sz="2000" dirty="0"/>
              <a:t>6</a:t>
            </a:r>
            <a:r>
              <a:rPr lang="ja-JP" altLang="en-US" sz="2000" dirty="0"/>
              <a:t>月に満たない事業所（新たに事業を開始し、又は再開した事業所を含む。）については、前年度の実績による加算の届出はできない。</a:t>
            </a:r>
          </a:p>
          <a:p>
            <a:pPr marL="185738" indent="-185738">
              <a:lnSpc>
                <a:spcPts val="2100"/>
              </a:lnSpc>
            </a:pPr>
            <a:r>
              <a:rPr lang="ja-JP" altLang="en-US" sz="2000" dirty="0"/>
              <a:t>・前</a:t>
            </a:r>
            <a:r>
              <a:rPr lang="en-US" altLang="ja-JP" sz="2000" dirty="0"/>
              <a:t>3</a:t>
            </a:r>
            <a:r>
              <a:rPr lang="ja-JP" altLang="en-US" sz="2000" dirty="0"/>
              <a:t>月の実績により届出を行った事業所については、届出を行った月以降においても、直近</a:t>
            </a:r>
            <a:r>
              <a:rPr lang="en-US" altLang="ja-JP" sz="2000" dirty="0"/>
              <a:t>3</a:t>
            </a:r>
            <a:r>
              <a:rPr lang="ja-JP" altLang="en-US" sz="2000" dirty="0"/>
              <a:t>月間の利用者の割合につき、毎月継続的に所定の割合を維持しなければならない。またその割合については毎月ごとに記録するものとし、所定の割合を下回った場合については、直ちに届出を提出しなければならない。</a:t>
            </a:r>
          </a:p>
        </p:txBody>
      </p:sp>
    </p:spTree>
    <p:extLst>
      <p:ext uri="{BB962C8B-B14F-4D97-AF65-F5344CB8AC3E}">
        <p14:creationId xmlns:p14="http://schemas.microsoft.com/office/powerpoint/2010/main" val="33329173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6874" y="6384925"/>
            <a:ext cx="2743200" cy="365125"/>
          </a:xfrm>
        </p:spPr>
        <p:txBody>
          <a:bodyPr/>
          <a:lstStyle/>
          <a:p>
            <a:fld id="{41D9830F-53EB-46B6-9EC0-C4C68F82A889}" type="slidenum">
              <a:rPr kumimoji="1" lang="ja-JP" altLang="en-US" smtClean="0"/>
              <a:t>71</a:t>
            </a:fld>
            <a:endParaRPr kumimoji="1" lang="ja-JP" altLang="en-US" dirty="0"/>
          </a:p>
        </p:txBody>
      </p:sp>
      <p:sp>
        <p:nvSpPr>
          <p:cNvPr id="3" name="正方形/長方形 2"/>
          <p:cNvSpPr/>
          <p:nvPr/>
        </p:nvSpPr>
        <p:spPr>
          <a:xfrm>
            <a:off x="0" y="14049"/>
            <a:ext cx="12192000" cy="7294305"/>
          </a:xfrm>
          <a:prstGeom prst="rect">
            <a:avLst/>
          </a:prstGeom>
        </p:spPr>
        <p:txBody>
          <a:bodyPr wrap="square">
            <a:spAutoFit/>
          </a:bodyPr>
          <a:lstStyle/>
          <a:p>
            <a:pPr marL="722313" indent="-722313"/>
            <a:r>
              <a:rPr lang="ja-JP" altLang="en-US" sz="2000" b="1" dirty="0" smtClean="0"/>
              <a:t>（</a:t>
            </a:r>
            <a:r>
              <a:rPr lang="ja-JP" altLang="en-US" sz="2000" b="1" dirty="0"/>
              <a:t>５）生活機能向上連携</a:t>
            </a:r>
            <a:r>
              <a:rPr lang="ja-JP" altLang="en-US" sz="2000" b="1" dirty="0" smtClean="0"/>
              <a:t>加算　</a:t>
            </a:r>
            <a:r>
              <a:rPr lang="ja-JP" altLang="en-US" sz="2000" dirty="0" smtClean="0"/>
              <a:t> </a:t>
            </a:r>
            <a:r>
              <a:rPr lang="ja-JP" altLang="en-US" sz="2000" dirty="0"/>
              <a:t>　</a:t>
            </a:r>
            <a:r>
              <a:rPr lang="en-US" altLang="ja-JP" sz="2000" dirty="0" smtClean="0"/>
              <a:t>※</a:t>
            </a:r>
            <a:r>
              <a:rPr lang="ja-JP" altLang="en-US" sz="2000" dirty="0" smtClean="0"/>
              <a:t>体制届が必要</a:t>
            </a:r>
            <a:endParaRPr lang="en-US" altLang="ja-JP" sz="2000" dirty="0" smtClean="0"/>
          </a:p>
          <a:p>
            <a:pPr marL="722313" indent="-722313"/>
            <a:r>
              <a:rPr lang="ja-JP" altLang="en-US" sz="2000" dirty="0"/>
              <a:t>　</a:t>
            </a:r>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722313" indent="-722313"/>
            <a:endParaRPr lang="en-US" altLang="ja-JP" sz="1000" dirty="0" smtClean="0"/>
          </a:p>
          <a:p>
            <a:r>
              <a:rPr lang="en-US" altLang="ja-JP" sz="2000" dirty="0" smtClean="0"/>
              <a:t>【</a:t>
            </a:r>
            <a:r>
              <a:rPr lang="ja-JP" altLang="en-US" sz="2000" dirty="0" smtClean="0"/>
              <a:t>生活</a:t>
            </a:r>
            <a:r>
              <a:rPr lang="ja-JP" altLang="en-US" sz="2000" dirty="0"/>
              <a:t>機能向上連携</a:t>
            </a:r>
            <a:r>
              <a:rPr lang="ja-JP" altLang="en-US" sz="2000" dirty="0" smtClean="0"/>
              <a:t>加算</a:t>
            </a:r>
            <a:r>
              <a:rPr lang="en-US" altLang="ja-JP" sz="2000" dirty="0" smtClean="0"/>
              <a:t>(Ⅰ)】</a:t>
            </a:r>
            <a:r>
              <a:rPr lang="ja-JP" altLang="en-US" sz="2000" dirty="0" smtClean="0"/>
              <a:t>　</a:t>
            </a:r>
            <a:r>
              <a:rPr lang="en-US" altLang="ja-JP" sz="2000" dirty="0" smtClean="0"/>
              <a:t>100</a:t>
            </a:r>
            <a:r>
              <a:rPr lang="ja-JP" altLang="en-US" sz="2000" dirty="0" smtClean="0"/>
              <a:t>単位／月（</a:t>
            </a:r>
            <a:r>
              <a:rPr lang="en-US" altLang="ja-JP" sz="2000" dirty="0" smtClean="0"/>
              <a:t>3</a:t>
            </a:r>
            <a:r>
              <a:rPr lang="ja-JP" altLang="en-US" sz="2000" dirty="0" smtClean="0"/>
              <a:t>月に</a:t>
            </a:r>
            <a:r>
              <a:rPr lang="en-US" altLang="ja-JP" sz="2000" dirty="0" smtClean="0"/>
              <a:t>1</a:t>
            </a:r>
            <a:r>
              <a:rPr lang="ja-JP" altLang="en-US" sz="2000" dirty="0" smtClean="0"/>
              <a:t>回を限度）</a:t>
            </a:r>
            <a:endParaRPr lang="en-US" altLang="ja-JP" sz="2000" dirty="0" smtClean="0"/>
          </a:p>
          <a:p>
            <a:pPr marL="185738"/>
            <a:r>
              <a:rPr lang="en-US" altLang="ja-JP" sz="2000" dirty="0" smtClean="0"/>
              <a:t>※ </a:t>
            </a:r>
            <a:r>
              <a:rPr lang="ja-JP" altLang="en-US" sz="2000" dirty="0"/>
              <a:t>個別機能訓練加算を算定している場合は、算定できない。</a:t>
            </a:r>
            <a:endParaRPr lang="en-US" altLang="ja-JP" sz="2000" dirty="0"/>
          </a:p>
          <a:p>
            <a:r>
              <a:rPr lang="ja-JP" altLang="en-US" sz="2000" dirty="0"/>
              <a:t>　</a:t>
            </a:r>
            <a:r>
              <a:rPr lang="ja-JP" altLang="en-US" sz="2000" dirty="0" smtClean="0"/>
              <a:t>以下</a:t>
            </a:r>
            <a:r>
              <a:rPr lang="ja-JP" altLang="en-US" sz="2000" dirty="0"/>
              <a:t>のいずれにも適合</a:t>
            </a:r>
            <a:r>
              <a:rPr lang="ja-JP" altLang="en-US" sz="2000" dirty="0" smtClean="0"/>
              <a:t>すること。</a:t>
            </a:r>
            <a:endParaRPr lang="ja-JP" altLang="en-US" sz="2000" dirty="0"/>
          </a:p>
          <a:p>
            <a:pPr marL="360363" indent="-180975"/>
            <a:r>
              <a:rPr lang="ja-JP" altLang="en-US" sz="2000" dirty="0" smtClean="0"/>
              <a:t>① 指定</a:t>
            </a:r>
            <a:r>
              <a:rPr lang="ja-JP" altLang="en-US" sz="2000" dirty="0"/>
              <a:t>訪問リハビリテーション事業所、指定通所リハビリテーション事業所又はリハビリテーションを実施している医療提供施設</a:t>
            </a:r>
            <a:r>
              <a:rPr lang="ja-JP" altLang="en-US" sz="2000" dirty="0" smtClean="0"/>
              <a:t>（病院にあっては、許可</a:t>
            </a:r>
            <a:r>
              <a:rPr lang="ja-JP" altLang="en-US" sz="2000" dirty="0"/>
              <a:t>病床数が</a:t>
            </a:r>
            <a:r>
              <a:rPr lang="en-US" altLang="ja-JP" sz="2000" dirty="0"/>
              <a:t>200</a:t>
            </a:r>
            <a:r>
              <a:rPr lang="ja-JP" altLang="en-US" sz="2000" dirty="0"/>
              <a:t>床未満</a:t>
            </a:r>
            <a:r>
              <a:rPr lang="ja-JP" altLang="en-US" sz="2000" dirty="0" smtClean="0"/>
              <a:t>のもの又</a:t>
            </a:r>
            <a:r>
              <a:rPr lang="ja-JP" altLang="en-US" sz="2000" dirty="0"/>
              <a:t>は当該病院を中心とした半径</a:t>
            </a:r>
            <a:r>
              <a:rPr lang="en-US" altLang="ja-JP" sz="2000" dirty="0" smtClean="0"/>
              <a:t>4km</a:t>
            </a:r>
            <a:r>
              <a:rPr lang="ja-JP" altLang="en-US" sz="2000" dirty="0" smtClean="0"/>
              <a:t>以内</a:t>
            </a:r>
            <a:r>
              <a:rPr lang="ja-JP" altLang="en-US" sz="2000" dirty="0"/>
              <a:t>に診療所が存在しないものに限る</a:t>
            </a:r>
            <a:r>
              <a:rPr lang="ja-JP" altLang="en-US" sz="2000" dirty="0" smtClean="0"/>
              <a:t>。以下同じ）</a:t>
            </a:r>
            <a:r>
              <a:rPr lang="ja-JP" altLang="en-US" sz="2000" dirty="0"/>
              <a:t>の理学療法士、作業療法士、言語聴覚士又は医師（以下「理学療法士等</a:t>
            </a:r>
            <a:r>
              <a:rPr lang="ja-JP" altLang="en-US" sz="2000" dirty="0" smtClean="0"/>
              <a:t>」）</a:t>
            </a:r>
            <a:r>
              <a:rPr lang="ja-JP" altLang="en-US" sz="2000" dirty="0"/>
              <a:t>の</a:t>
            </a:r>
            <a:r>
              <a:rPr lang="ja-JP" altLang="en-US" sz="2000" dirty="0" smtClean="0"/>
              <a:t>助言に</a:t>
            </a:r>
            <a:r>
              <a:rPr lang="ja-JP" altLang="en-US" sz="2000" dirty="0"/>
              <a:t>基づき、</a:t>
            </a:r>
            <a:r>
              <a:rPr lang="ja-JP" altLang="en-US" sz="2000" dirty="0" smtClean="0"/>
              <a:t>当該指定地域密着型通所介護事業所</a:t>
            </a:r>
            <a:r>
              <a:rPr lang="ja-JP" altLang="en-US" sz="2000" dirty="0"/>
              <a:t>の機能訓練指導員、看護職員、介護職員、生活相談員その他の職種の者（以下「機能訓練指導員等</a:t>
            </a:r>
            <a:r>
              <a:rPr lang="ja-JP" altLang="en-US" sz="2000" dirty="0" smtClean="0"/>
              <a:t>」）</a:t>
            </a:r>
            <a:r>
              <a:rPr lang="ja-JP" altLang="en-US" sz="2000" dirty="0"/>
              <a:t>が共同</a:t>
            </a:r>
            <a:r>
              <a:rPr lang="ja-JP" altLang="en-US" sz="2000" dirty="0" smtClean="0"/>
              <a:t>して利用者</a:t>
            </a:r>
            <a:r>
              <a:rPr lang="ja-JP" altLang="en-US" sz="2000" dirty="0"/>
              <a:t>の</a:t>
            </a:r>
            <a:r>
              <a:rPr lang="ja-JP" altLang="en-US" sz="2000" dirty="0" smtClean="0"/>
              <a:t>身体状況</a:t>
            </a:r>
            <a:r>
              <a:rPr lang="ja-JP" altLang="en-US" sz="2000" dirty="0"/>
              <a:t>等の評価及び個別機能訓練</a:t>
            </a:r>
            <a:r>
              <a:rPr lang="ja-JP" altLang="en-US" sz="2000" dirty="0" smtClean="0"/>
              <a:t>計画（以下「計画」）を作成している。</a:t>
            </a:r>
            <a:endParaRPr lang="en-US" altLang="ja-JP" sz="2000" dirty="0" smtClean="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800" dirty="0" smtClean="0"/>
          </a:p>
          <a:p>
            <a:pPr marL="360363" indent="-180975"/>
            <a:endParaRPr lang="en-US" altLang="ja-JP" sz="2000" dirty="0" smtClean="0"/>
          </a:p>
        </p:txBody>
      </p:sp>
      <p:sp>
        <p:nvSpPr>
          <p:cNvPr id="4" name="正方形/長方形 3"/>
          <p:cNvSpPr/>
          <p:nvPr/>
        </p:nvSpPr>
        <p:spPr>
          <a:xfrm>
            <a:off x="460230" y="4625700"/>
            <a:ext cx="11515725" cy="2508379"/>
          </a:xfrm>
          <a:prstGeom prst="rect">
            <a:avLst/>
          </a:prstGeom>
          <a:ln w="6350">
            <a:solidFill>
              <a:schemeClr val="tx1"/>
            </a:solidFill>
            <a:prstDash val="sysDot"/>
          </a:ln>
        </p:spPr>
        <p:txBody>
          <a:bodyPr wrap="square" bIns="0" anchor="ctr" anchorCtr="0">
            <a:spAutoFit/>
          </a:bodyPr>
          <a:lstStyle/>
          <a:p>
            <a:pPr marL="271463" indent="-271463"/>
            <a:r>
              <a:rPr lang="en-US" altLang="ja-JP" sz="2000" dirty="0" smtClean="0"/>
              <a:t>※1 </a:t>
            </a:r>
            <a:r>
              <a:rPr lang="ja-JP" altLang="en-US" sz="2000" dirty="0" smtClean="0"/>
              <a:t>理学</a:t>
            </a:r>
            <a:r>
              <a:rPr lang="ja-JP" altLang="en-US" sz="2000" dirty="0"/>
              <a:t>療法士等は、機能訓練指導員等に対して、日常生活上の留意点、介護の工夫等に関する助言を行うこと。</a:t>
            </a:r>
            <a:endParaRPr lang="en-US" altLang="ja-JP" sz="2000" dirty="0"/>
          </a:p>
          <a:p>
            <a:pPr marL="271463" indent="-271463"/>
            <a:r>
              <a:rPr lang="en-US" altLang="ja-JP" sz="2000" dirty="0" smtClean="0"/>
              <a:t>※2 </a:t>
            </a:r>
            <a:r>
              <a:rPr lang="ja-JP" altLang="en-US" sz="2000" dirty="0"/>
              <a:t>計画の作成に当たっては、理学療法士等は、当該利用者の</a:t>
            </a:r>
            <a:r>
              <a:rPr lang="en-US" altLang="ja-JP" sz="2000" dirty="0" smtClean="0"/>
              <a:t>ADL(</a:t>
            </a:r>
            <a:r>
              <a:rPr lang="ja-JP" altLang="en-US" sz="2000" dirty="0" smtClean="0"/>
              <a:t>寝返り、起き上がり、移乗、歩行、着衣、入浴、排せつ等</a:t>
            </a:r>
            <a:r>
              <a:rPr lang="en-US" altLang="ja-JP" sz="2000" dirty="0" smtClean="0"/>
              <a:t>)</a:t>
            </a:r>
            <a:r>
              <a:rPr lang="ja-JP" altLang="en-US" sz="2000" dirty="0" err="1" smtClean="0"/>
              <a:t>、</a:t>
            </a:r>
            <a:r>
              <a:rPr lang="en-US" altLang="ja-JP" sz="2000" dirty="0" smtClean="0"/>
              <a:t>IADL(</a:t>
            </a:r>
            <a:r>
              <a:rPr lang="ja-JP" altLang="en-US" sz="2000" dirty="0" smtClean="0"/>
              <a:t>調理、掃除、買物、金銭管理、服薬状況等</a:t>
            </a:r>
            <a:r>
              <a:rPr lang="en-US" altLang="ja-JP" sz="2000" dirty="0" smtClean="0"/>
              <a:t>)</a:t>
            </a:r>
            <a:r>
              <a:rPr lang="ja-JP" altLang="en-US" sz="2000" dirty="0" smtClean="0"/>
              <a:t>に</a:t>
            </a:r>
            <a:r>
              <a:rPr lang="ja-JP" altLang="en-US" sz="2000" dirty="0"/>
              <a:t>関する状況について、それぞれの</a:t>
            </a:r>
            <a:r>
              <a:rPr lang="ja-JP" altLang="en-US" sz="2000" dirty="0" smtClean="0"/>
              <a:t>事業所又は医療</a:t>
            </a:r>
            <a:r>
              <a:rPr lang="ja-JP" altLang="en-US" sz="2000" dirty="0"/>
              <a:t>提供施設の場において把握し、又は、指定地域密着型通所介護事業所の機能訓練指導員等と連携して</a:t>
            </a:r>
            <a:r>
              <a:rPr lang="en-US" altLang="ja-JP" sz="2000" dirty="0"/>
              <a:t>ICT</a:t>
            </a:r>
            <a:r>
              <a:rPr lang="ja-JP" altLang="en-US" sz="2000" dirty="0"/>
              <a:t>を活用した動画やテレビ電話を用いて把握した上で、当該指定地域密着型通所介護事業所の機能訓練指導員等に助言を行うこと。</a:t>
            </a:r>
            <a:endParaRPr lang="en-US" altLang="ja-JP" sz="2000" dirty="0"/>
          </a:p>
          <a:p>
            <a:pPr marL="271463" indent="-271463"/>
            <a:endParaRPr lang="en-US" altLang="ja-JP" sz="2000" dirty="0"/>
          </a:p>
        </p:txBody>
      </p:sp>
      <p:sp>
        <p:nvSpPr>
          <p:cNvPr id="5" name="正方形/長方形 4"/>
          <p:cNvSpPr/>
          <p:nvPr/>
        </p:nvSpPr>
        <p:spPr>
          <a:xfrm>
            <a:off x="471055" y="3557409"/>
            <a:ext cx="11504900" cy="1032384"/>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spc="-120" dirty="0" smtClean="0">
                <a:solidFill>
                  <a:prstClr val="black"/>
                </a:solidFill>
              </a:rPr>
              <a:t>【</a:t>
            </a:r>
            <a:r>
              <a:rPr lang="ja-JP" altLang="en-US" sz="2000" spc="-120" dirty="0" smtClean="0">
                <a:solidFill>
                  <a:prstClr val="black"/>
                </a:solidFill>
              </a:rPr>
              <a:t>リハビリテーションを実施している医療提供施設</a:t>
            </a:r>
            <a:r>
              <a:rPr lang="en-US" altLang="ja-JP" sz="2000" spc="-120" dirty="0" smtClean="0">
                <a:solidFill>
                  <a:prstClr val="black"/>
                </a:solidFill>
              </a:rPr>
              <a:t>】</a:t>
            </a:r>
          </a:p>
          <a:p>
            <a:pPr lvl="0" indent="179388"/>
            <a:r>
              <a:rPr lang="ja-JP" altLang="en-US" sz="2000" spc="-120" dirty="0">
                <a:solidFill>
                  <a:prstClr val="black"/>
                </a:solidFill>
              </a:rPr>
              <a:t>診療</a:t>
            </a:r>
            <a:r>
              <a:rPr lang="ja-JP" altLang="en-US" sz="2000" spc="-120" dirty="0" smtClean="0">
                <a:solidFill>
                  <a:prstClr val="black"/>
                </a:solidFill>
              </a:rPr>
              <a:t>報酬における疾患別リハビリテーション料の届出を行っている病院若しくは診療所又は介護老人保健施設若しくは介護医療院であること。</a:t>
            </a:r>
            <a:endParaRPr lang="en-US" altLang="ja-JP" sz="2000" spc="-120" dirty="0">
              <a:solidFill>
                <a:prstClr val="black"/>
              </a:solidFill>
            </a:endParaRPr>
          </a:p>
        </p:txBody>
      </p:sp>
    </p:spTree>
    <p:extLst>
      <p:ext uri="{BB962C8B-B14F-4D97-AF65-F5344CB8AC3E}">
        <p14:creationId xmlns:p14="http://schemas.microsoft.com/office/powerpoint/2010/main" val="23195125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4059"/>
            <a:ext cx="2743200" cy="365125"/>
          </a:xfrm>
        </p:spPr>
        <p:txBody>
          <a:bodyPr/>
          <a:lstStyle/>
          <a:p>
            <a:fld id="{41D9830F-53EB-46B6-9EC0-C4C68F82A889}" type="slidenum">
              <a:rPr kumimoji="1" lang="ja-JP" altLang="en-US" smtClean="0"/>
              <a:t>72</a:t>
            </a:fld>
            <a:endParaRPr kumimoji="1" lang="ja-JP" altLang="en-US"/>
          </a:p>
        </p:txBody>
      </p:sp>
      <p:sp>
        <p:nvSpPr>
          <p:cNvPr id="4" name="正方形/長方形 3"/>
          <p:cNvSpPr/>
          <p:nvPr/>
        </p:nvSpPr>
        <p:spPr>
          <a:xfrm>
            <a:off x="0" y="1991115"/>
            <a:ext cx="12192000" cy="3816429"/>
          </a:xfrm>
          <a:prstGeom prst="rect">
            <a:avLst/>
          </a:prstGeom>
        </p:spPr>
        <p:txBody>
          <a:bodyPr wrap="square">
            <a:spAutoFit/>
          </a:bodyPr>
          <a:lstStyle/>
          <a:p>
            <a:pPr marL="360363" indent="-174625"/>
            <a:r>
              <a:rPr lang="ja-JP" altLang="en-US" sz="2000" dirty="0"/>
              <a:t>② 計画に基づき、利用者の身体機能又は生活機能の向上を目的とする機能訓練の項目を準備し、機能</a:t>
            </a:r>
            <a:endParaRPr lang="en-US" altLang="ja-JP" sz="2000" dirty="0"/>
          </a:p>
          <a:p>
            <a:pPr marL="442913" lvl="0" indent="-85725"/>
            <a:r>
              <a:rPr lang="ja-JP" altLang="en-US" sz="2000" dirty="0"/>
              <a:t>訓練指導員等が、利用者の心身の状況に応じた機能訓練を適切に提供している。</a:t>
            </a:r>
          </a:p>
          <a:p>
            <a:pPr marL="360363" lvl="0" indent="-180975"/>
            <a:r>
              <a:rPr lang="ja-JP" altLang="en-US" sz="2000" dirty="0" smtClean="0"/>
              <a:t>③ </a:t>
            </a:r>
            <a:r>
              <a:rPr lang="ja-JP" altLang="en-US" sz="2000" dirty="0"/>
              <a:t>①の評価に基づき、計画の進捗状況を</a:t>
            </a:r>
            <a:r>
              <a:rPr lang="en-US" altLang="ja-JP" sz="2000" dirty="0"/>
              <a:t>3</a:t>
            </a:r>
            <a:r>
              <a:rPr lang="ja-JP" altLang="en-US" sz="2000" dirty="0"/>
              <a:t>月ごとに</a:t>
            </a:r>
            <a:r>
              <a:rPr lang="en-US" altLang="ja-JP" sz="2000" dirty="0"/>
              <a:t>1</a:t>
            </a:r>
            <a:r>
              <a:rPr lang="ja-JP" altLang="en-US" sz="2000" dirty="0"/>
              <a:t>回以上評価し、利用者又はその家族に対し、機能訓練の内容と計画の進捗</a:t>
            </a:r>
            <a:r>
              <a:rPr lang="ja-JP" altLang="en-US" sz="2000" dirty="0" smtClean="0"/>
              <a:t>状況等を</a:t>
            </a:r>
            <a:r>
              <a:rPr lang="ja-JP" altLang="en-US" sz="2000" dirty="0"/>
              <a:t>説明し、（テレビ電話装置等を活用しても可）し、必要に応じて訓練内容の見直し等を行っている</a:t>
            </a:r>
            <a:r>
              <a:rPr lang="ja-JP" altLang="en-US" sz="2000" dirty="0" smtClean="0"/>
              <a:t>。</a:t>
            </a:r>
            <a:endParaRPr lang="en-US" altLang="ja-JP" sz="2000" dirty="0" smtClean="0"/>
          </a:p>
          <a:p>
            <a:pPr marL="360363" lvl="0" indent="-180975"/>
            <a:endParaRPr lang="en-US" altLang="ja-JP" sz="2000" dirty="0"/>
          </a:p>
          <a:p>
            <a:pPr marL="360363" lvl="0" indent="-180975"/>
            <a:endParaRPr lang="en-US" altLang="ja-JP" sz="2000" dirty="0" smtClean="0"/>
          </a:p>
          <a:p>
            <a:pPr marL="360363" lvl="0" indent="-180975"/>
            <a:endParaRPr lang="en-US" altLang="ja-JP" sz="2000" dirty="0"/>
          </a:p>
          <a:p>
            <a:pPr marL="442913" indent="-442913">
              <a:tabLst>
                <a:tab pos="360363" algn="l"/>
              </a:tabLst>
            </a:pPr>
            <a:endParaRPr lang="en-US" altLang="ja-JP" sz="800" dirty="0" smtClean="0"/>
          </a:p>
          <a:p>
            <a:pPr marL="442913" indent="-442913">
              <a:tabLst>
                <a:tab pos="360363" algn="l"/>
              </a:tabLst>
            </a:pPr>
            <a:endParaRPr lang="en-US" altLang="ja-JP" sz="2000" dirty="0" smtClean="0"/>
          </a:p>
          <a:p>
            <a:pPr marL="442913" indent="-442913">
              <a:tabLst>
                <a:tab pos="360363" algn="l"/>
              </a:tabLst>
            </a:pPr>
            <a:endParaRPr lang="en-US" altLang="ja-JP" sz="1600" dirty="0" smtClean="0"/>
          </a:p>
          <a:p>
            <a:pPr marL="442913" indent="-442913">
              <a:tabLst>
                <a:tab pos="360363" algn="l"/>
              </a:tabLst>
            </a:pPr>
            <a:endParaRPr lang="en-US" altLang="ja-JP" sz="2000" dirty="0" smtClean="0"/>
          </a:p>
          <a:p>
            <a:pPr marL="442913" indent="-442913">
              <a:tabLst>
                <a:tab pos="360363" algn="l"/>
              </a:tabLst>
            </a:pPr>
            <a:endParaRPr lang="en-US" altLang="ja-JP" sz="800" dirty="0" smtClean="0"/>
          </a:p>
          <a:p>
            <a:pPr marL="442913" indent="-442913">
              <a:tabLst>
                <a:tab pos="360363" algn="l"/>
              </a:tabLst>
            </a:pPr>
            <a:endParaRPr lang="en-US" altLang="ja-JP" sz="1000" dirty="0"/>
          </a:p>
        </p:txBody>
      </p:sp>
      <p:sp>
        <p:nvSpPr>
          <p:cNvPr id="3" name="正方形/長方形 2"/>
          <p:cNvSpPr/>
          <p:nvPr/>
        </p:nvSpPr>
        <p:spPr>
          <a:xfrm>
            <a:off x="477057" y="3602028"/>
            <a:ext cx="11554802" cy="3160284"/>
          </a:xfrm>
          <a:prstGeom prst="rect">
            <a:avLst/>
          </a:prstGeom>
          <a:ln w="6350">
            <a:solidFill>
              <a:schemeClr val="tx1"/>
            </a:solidFill>
            <a:prstDash val="sysDot"/>
          </a:ln>
        </p:spPr>
        <p:txBody>
          <a:bodyPr wrap="square" bIns="36000" anchor="ctr" anchorCtr="0">
            <a:spAutoFit/>
          </a:bodyPr>
          <a:lstStyle/>
          <a:p>
            <a:pPr marL="180975" indent="-180975"/>
            <a:r>
              <a:rPr lang="en-US" altLang="ja-JP" sz="2000" dirty="0" smtClean="0"/>
              <a:t>※6 </a:t>
            </a:r>
            <a:r>
              <a:rPr lang="ja-JP" altLang="en-US" sz="2000" dirty="0" smtClean="0"/>
              <a:t>機能訓練指導員等は、各月における評価内容や目標の達成度合いについて、利用者又はその家族及び理学療法士等に報告・相談し、理学療法士等から必要な助言を受けた上で、必要に応じて当該利用者又はその家族の意向を確認の上、当該利用者の</a:t>
            </a:r>
            <a:r>
              <a:rPr lang="en-US" altLang="ja-JP" sz="2000" dirty="0" smtClean="0"/>
              <a:t>ADL</a:t>
            </a:r>
            <a:r>
              <a:rPr lang="ja-JP" altLang="en-US" sz="2000" dirty="0" smtClean="0"/>
              <a:t>や</a:t>
            </a:r>
            <a:r>
              <a:rPr lang="en-US" altLang="ja-JP" sz="2000" dirty="0" smtClean="0"/>
              <a:t>IADL</a:t>
            </a:r>
            <a:r>
              <a:rPr lang="ja-JP" altLang="en-US" sz="2000" dirty="0" smtClean="0"/>
              <a:t>の改善状況を踏まえた目標の見直しや訓練内容の変更など適切な対応を行うこと。</a:t>
            </a:r>
            <a:endParaRPr lang="en-US" altLang="ja-JP" sz="2000" dirty="0" smtClean="0"/>
          </a:p>
          <a:p>
            <a:pPr marL="180975" indent="-180975"/>
            <a:r>
              <a:rPr lang="en-US" altLang="ja-JP" sz="2000" dirty="0" smtClean="0"/>
              <a:t>※</a:t>
            </a:r>
            <a:r>
              <a:rPr lang="en-US" altLang="ja-JP" sz="2000" dirty="0"/>
              <a:t>7</a:t>
            </a:r>
            <a:r>
              <a:rPr lang="ja-JP" altLang="en-US" sz="2000" dirty="0" smtClean="0"/>
              <a:t> </a:t>
            </a:r>
            <a:r>
              <a:rPr lang="ja-JP" altLang="en-US" sz="2000" dirty="0"/>
              <a:t>機能訓練に関する記録（実施時間、訓練内容、担当者等）は利用者ごとに保管され、常に当該事業所の機能訓練指導員等により閲覧が可能であるようにすること。</a:t>
            </a:r>
          </a:p>
          <a:p>
            <a:pPr marL="180975" lvl="0" indent="-180975"/>
            <a:r>
              <a:rPr lang="en-US" altLang="ja-JP" sz="2000" dirty="0" smtClean="0">
                <a:solidFill>
                  <a:prstClr val="black"/>
                </a:solidFill>
              </a:rPr>
              <a:t>※8 </a:t>
            </a:r>
            <a:r>
              <a:rPr lang="ja-JP" altLang="en-US" sz="2000" dirty="0">
                <a:solidFill>
                  <a:prstClr val="black"/>
                </a:solidFill>
              </a:rPr>
              <a:t>計画に基づき個別機能訓練を提供した初回の月に限り算定する。</a:t>
            </a:r>
            <a:endParaRPr lang="en-US" altLang="ja-JP" sz="2000" dirty="0">
              <a:solidFill>
                <a:prstClr val="black"/>
              </a:solidFill>
            </a:endParaRPr>
          </a:p>
          <a:p>
            <a:pPr marL="180975" lvl="0" indent="-180975"/>
            <a:r>
              <a:rPr lang="en-US" altLang="ja-JP" sz="2000" dirty="0" smtClean="0">
                <a:solidFill>
                  <a:prstClr val="black"/>
                </a:solidFill>
              </a:rPr>
              <a:t>※9 </a:t>
            </a:r>
            <a:r>
              <a:rPr lang="ja-JP" altLang="en-US" sz="2000" dirty="0">
                <a:solidFill>
                  <a:prstClr val="black"/>
                </a:solidFill>
              </a:rPr>
              <a:t>①の助言に基づき、計画を見直した場合には、本加算を再度算定することは可能であるが、利用者の</a:t>
            </a:r>
            <a:r>
              <a:rPr lang="ja-JP" altLang="en-US" sz="2000" dirty="0" smtClean="0">
                <a:solidFill>
                  <a:prstClr val="black"/>
                </a:solidFill>
              </a:rPr>
              <a:t>急性増悪等</a:t>
            </a:r>
            <a:r>
              <a:rPr lang="ja-JP" altLang="en-US" sz="2000" dirty="0">
                <a:solidFill>
                  <a:prstClr val="black"/>
                </a:solidFill>
              </a:rPr>
              <a:t>により計画を見直した場合を除き、計画に基づき個別機能訓練を提供した初回の月の翌月及び翌々月は本加算を算定しない。</a:t>
            </a:r>
            <a:endParaRPr lang="en-US" altLang="ja-JP" sz="2000" dirty="0">
              <a:solidFill>
                <a:prstClr val="black"/>
              </a:solidFill>
            </a:endParaRPr>
          </a:p>
        </p:txBody>
      </p:sp>
      <p:sp>
        <p:nvSpPr>
          <p:cNvPr id="7" name="正方形/長方形 6"/>
          <p:cNvSpPr/>
          <p:nvPr/>
        </p:nvSpPr>
        <p:spPr>
          <a:xfrm>
            <a:off x="496595" y="-352469"/>
            <a:ext cx="11515725" cy="2273306"/>
          </a:xfrm>
          <a:prstGeom prst="rect">
            <a:avLst/>
          </a:prstGeom>
          <a:ln w="6350">
            <a:solidFill>
              <a:schemeClr val="tx1"/>
            </a:solidFill>
            <a:prstDash val="sysDot"/>
          </a:ln>
        </p:spPr>
        <p:txBody>
          <a:bodyPr wrap="square" bIns="36000" anchor="ctr" anchorCtr="0">
            <a:spAutoFit/>
          </a:bodyPr>
          <a:lstStyle/>
          <a:p>
            <a:pPr marL="271463" indent="-271463"/>
            <a:endParaRPr lang="en-US" altLang="ja-JP" sz="2000" dirty="0" smtClean="0"/>
          </a:p>
          <a:p>
            <a:pPr marL="271463" indent="-271463"/>
            <a:r>
              <a:rPr lang="en-US" altLang="ja-JP" sz="2000" dirty="0"/>
              <a:t>※3 </a:t>
            </a:r>
            <a:r>
              <a:rPr lang="ja-JP" altLang="en-US" sz="2000" dirty="0"/>
              <a:t>計画には、利用者ごとにその目標、実施時間、実施方法等の内容を記載しなければならない。</a:t>
            </a:r>
            <a:endParaRPr lang="en-US" altLang="ja-JP" sz="2000" dirty="0"/>
          </a:p>
          <a:p>
            <a:pPr marL="271463" indent="-271463"/>
            <a:r>
              <a:rPr lang="en-US" altLang="ja-JP" sz="2000" dirty="0" smtClean="0"/>
              <a:t>※4 </a:t>
            </a:r>
            <a:r>
              <a:rPr lang="ja-JP" altLang="en-US" sz="2000" dirty="0" smtClean="0"/>
              <a:t>計画における目標</a:t>
            </a:r>
            <a:r>
              <a:rPr lang="ja-JP" altLang="en-US" sz="2000" dirty="0"/>
              <a:t>については、利用者又はその家族の意向及び利用者を担当する介護支援専門員の意見も</a:t>
            </a:r>
            <a:r>
              <a:rPr lang="ja-JP" altLang="en-US" sz="2000" dirty="0" smtClean="0"/>
              <a:t>踏まえ</a:t>
            </a:r>
            <a:r>
              <a:rPr lang="ja-JP" altLang="en-US" sz="2000" dirty="0"/>
              <a:t>策定することとし、利用者の意欲の向上につながるよう、段階的な目標を設定するなど可能な限り具体的かつ分かりやすい目標とすること</a:t>
            </a:r>
            <a:r>
              <a:rPr lang="ja-JP" altLang="en-US" sz="2000" dirty="0" smtClean="0"/>
              <a:t>。</a:t>
            </a:r>
            <a:endParaRPr lang="en-US" altLang="ja-JP" sz="2000" dirty="0" smtClean="0"/>
          </a:p>
          <a:p>
            <a:pPr marL="271463" indent="-271463"/>
            <a:r>
              <a:rPr lang="en-US" altLang="ja-JP" sz="2000" dirty="0" smtClean="0"/>
              <a:t>※5 </a:t>
            </a:r>
            <a:r>
              <a:rPr lang="ja-JP" altLang="en-US" sz="2000" dirty="0" smtClean="0"/>
              <a:t>計画に相当する内容を地域密着型通所介護計画の中に記載する場合には、その内容をもって計画の作成に代えることができる。</a:t>
            </a:r>
            <a:endParaRPr lang="en-US" altLang="ja-JP" sz="2000" dirty="0"/>
          </a:p>
        </p:txBody>
      </p:sp>
    </p:spTree>
    <p:extLst>
      <p:ext uri="{BB962C8B-B14F-4D97-AF65-F5344CB8AC3E}">
        <p14:creationId xmlns:p14="http://schemas.microsoft.com/office/powerpoint/2010/main" val="16447953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10675" y="6370637"/>
            <a:ext cx="2743200" cy="365125"/>
          </a:xfrm>
        </p:spPr>
        <p:txBody>
          <a:bodyPr/>
          <a:lstStyle/>
          <a:p>
            <a:fld id="{41D9830F-53EB-46B6-9EC0-C4C68F82A889}" type="slidenum">
              <a:rPr kumimoji="1" lang="ja-JP" altLang="en-US" smtClean="0"/>
              <a:t>73</a:t>
            </a:fld>
            <a:endParaRPr kumimoji="1" lang="ja-JP" altLang="en-US" dirty="0"/>
          </a:p>
        </p:txBody>
      </p:sp>
      <p:sp>
        <p:nvSpPr>
          <p:cNvPr id="3" name="正方形/長方形 2"/>
          <p:cNvSpPr/>
          <p:nvPr/>
        </p:nvSpPr>
        <p:spPr>
          <a:xfrm>
            <a:off x="0" y="0"/>
            <a:ext cx="12192000" cy="7725192"/>
          </a:xfrm>
          <a:prstGeom prst="rect">
            <a:avLst/>
          </a:prstGeom>
        </p:spPr>
        <p:txBody>
          <a:bodyPr wrap="square">
            <a:spAutoFit/>
          </a:bodyPr>
          <a:lstStyle/>
          <a:p>
            <a:pPr marL="442913" lvl="0" indent="-442913">
              <a:tabLst>
                <a:tab pos="360363" algn="l"/>
              </a:tabLst>
            </a:pPr>
            <a:r>
              <a:rPr lang="en-US" altLang="ja-JP" sz="2000" dirty="0">
                <a:solidFill>
                  <a:prstClr val="black"/>
                </a:solidFill>
              </a:rPr>
              <a:t>【</a:t>
            </a:r>
            <a:r>
              <a:rPr lang="ja-JP" altLang="en-US" sz="2000" dirty="0">
                <a:solidFill>
                  <a:prstClr val="black"/>
                </a:solidFill>
              </a:rPr>
              <a:t>生活機能向上連携加算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200</a:t>
            </a:r>
            <a:r>
              <a:rPr lang="ja-JP" altLang="en-US" sz="2000" dirty="0">
                <a:solidFill>
                  <a:prstClr val="black"/>
                </a:solidFill>
              </a:rPr>
              <a:t>単位／月（個別機能訓練加算を算定している場合は</a:t>
            </a:r>
            <a:r>
              <a:rPr lang="en-US" altLang="ja-JP" sz="2000" dirty="0">
                <a:solidFill>
                  <a:prstClr val="black"/>
                </a:solidFill>
              </a:rPr>
              <a:t>100</a:t>
            </a:r>
            <a:r>
              <a:rPr lang="ja-JP" altLang="en-US" sz="2000" dirty="0">
                <a:solidFill>
                  <a:prstClr val="black"/>
                </a:solidFill>
              </a:rPr>
              <a:t>単位／月）</a:t>
            </a:r>
          </a:p>
          <a:p>
            <a:pPr marL="442913" lvl="0" indent="-263525">
              <a:tabLst>
                <a:tab pos="360363" algn="l"/>
              </a:tabLst>
            </a:pPr>
            <a:r>
              <a:rPr lang="ja-JP" altLang="en-US" sz="2000" dirty="0">
                <a:solidFill>
                  <a:prstClr val="black"/>
                </a:solidFill>
              </a:rPr>
              <a:t>以下のいずれにも適合すること。</a:t>
            </a:r>
          </a:p>
          <a:p>
            <a:pPr marL="442913" lvl="0" indent="-263525">
              <a:tabLst>
                <a:tab pos="360363" algn="l"/>
              </a:tabLst>
            </a:pPr>
            <a:r>
              <a:rPr lang="ja-JP" altLang="en-US" sz="2000" dirty="0">
                <a:solidFill>
                  <a:prstClr val="black"/>
                </a:solidFill>
              </a:rPr>
              <a:t>① 指定訪問リハビリテーション事業所、指定通所リハビリテーション事業所又はリハビリテーションを実施している医療提供施設の理学療法士等が、当該地域密着型通所介護事業所を</a:t>
            </a:r>
            <a:r>
              <a:rPr lang="ja-JP" altLang="en-US" sz="2000" u="sng" dirty="0">
                <a:solidFill>
                  <a:prstClr val="black"/>
                </a:solidFill>
              </a:rPr>
              <a:t>訪問し、</a:t>
            </a:r>
            <a:r>
              <a:rPr lang="ja-JP" altLang="en-US" sz="2000" dirty="0">
                <a:solidFill>
                  <a:prstClr val="black"/>
                </a:solidFill>
              </a:rPr>
              <a:t>当該事業所 の機能訓練指導員等が共同して利用者の身体状況等の評価及び個別機能訓練計画（以下「計画」）を作成している。</a:t>
            </a:r>
            <a:endParaRPr lang="en-US" altLang="ja-JP" sz="2000" dirty="0">
              <a:solidFill>
                <a:prstClr val="black"/>
              </a:solidFill>
            </a:endParaRPr>
          </a:p>
          <a:p>
            <a:pPr marL="442913" lvl="0" indent="-263525">
              <a:tabLst>
                <a:tab pos="360363" algn="l"/>
              </a:tabLst>
            </a:pPr>
            <a:endParaRPr lang="en-US" altLang="ja-JP" sz="2000" dirty="0">
              <a:solidFill>
                <a:prstClr val="black"/>
              </a:solidFill>
            </a:endParaRPr>
          </a:p>
          <a:p>
            <a:pPr marL="442913" lvl="0" indent="-263525">
              <a:tabLst>
                <a:tab pos="360363" algn="l"/>
              </a:tabLst>
            </a:pPr>
            <a:endParaRPr lang="en-US" altLang="ja-JP" sz="1200" dirty="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2000" dirty="0">
              <a:solidFill>
                <a:prstClr val="black"/>
              </a:solidFill>
            </a:endParaRPr>
          </a:p>
          <a:p>
            <a:pPr marL="442913" lvl="0" indent="-263525">
              <a:tabLst>
                <a:tab pos="360363" algn="l"/>
              </a:tabLst>
            </a:pPr>
            <a:endParaRPr lang="en-US" altLang="ja-JP" sz="2000" dirty="0" smtClean="0">
              <a:solidFill>
                <a:prstClr val="black"/>
              </a:solidFill>
            </a:endParaRPr>
          </a:p>
          <a:p>
            <a:pPr marL="442913" lvl="0" indent="-263525">
              <a:tabLst>
                <a:tab pos="360363" algn="l"/>
              </a:tabLst>
            </a:pPr>
            <a:endParaRPr lang="en-US" altLang="ja-JP" sz="800" dirty="0" smtClean="0">
              <a:solidFill>
                <a:prstClr val="black"/>
              </a:solidFill>
            </a:endParaRPr>
          </a:p>
          <a:p>
            <a:pPr marL="442913" lvl="0" indent="-263525">
              <a:tabLst>
                <a:tab pos="360363" algn="l"/>
              </a:tabLst>
            </a:pPr>
            <a:r>
              <a:rPr lang="ja-JP" altLang="en-US" sz="2000" dirty="0" smtClean="0">
                <a:solidFill>
                  <a:prstClr val="black"/>
                </a:solidFill>
              </a:rPr>
              <a:t>② </a:t>
            </a:r>
            <a:r>
              <a:rPr lang="ja-JP" altLang="en-US" sz="2000" dirty="0">
                <a:solidFill>
                  <a:prstClr val="black"/>
                </a:solidFill>
              </a:rPr>
              <a:t>計画に基づき、利用者の身体機能又は生活機能の向上を目的とする機能訓練の項目を準備し、機能訓練指導員等が利用者の心身の状況に応じた機能訓練を適切に提供している</a:t>
            </a:r>
            <a:r>
              <a:rPr lang="ja-JP" altLang="en-US" sz="2000" dirty="0" smtClean="0">
                <a:solidFill>
                  <a:prstClr val="black"/>
                </a:solidFill>
              </a:rPr>
              <a:t>。</a:t>
            </a:r>
            <a:endParaRPr lang="en-US" altLang="ja-JP" sz="2000" dirty="0" smtClean="0">
              <a:solidFill>
                <a:prstClr val="black"/>
              </a:solidFill>
            </a:endParaRPr>
          </a:p>
          <a:p>
            <a:pPr marL="442913" indent="-263525">
              <a:tabLst>
                <a:tab pos="360363" algn="l"/>
              </a:tabLst>
            </a:pPr>
            <a:r>
              <a:rPr lang="ja-JP" altLang="en-US" sz="2000" dirty="0" smtClean="0"/>
              <a:t>③ </a:t>
            </a:r>
            <a:r>
              <a:rPr lang="ja-JP" altLang="en-US" sz="2000" dirty="0"/>
              <a:t>①の評価に基づき、計画の進捗状況等を</a:t>
            </a:r>
            <a:r>
              <a:rPr lang="en-US" altLang="ja-JP" sz="2000" dirty="0"/>
              <a:t>3</a:t>
            </a:r>
            <a:r>
              <a:rPr lang="ja-JP" altLang="en-US" sz="2000" dirty="0"/>
              <a:t>月ごとに</a:t>
            </a:r>
            <a:r>
              <a:rPr lang="en-US" altLang="ja-JP" sz="2000" dirty="0"/>
              <a:t>1</a:t>
            </a:r>
            <a:r>
              <a:rPr lang="ja-JP" altLang="en-US" sz="2000" dirty="0"/>
              <a:t>回以上評価し、利用者又はその家族に対し、機能</a:t>
            </a:r>
            <a:r>
              <a:rPr lang="ja-JP" altLang="en-US" sz="2000" dirty="0">
                <a:solidFill>
                  <a:prstClr val="black"/>
                </a:solidFill>
              </a:rPr>
              <a:t>訓練の内容と計画の進捗状況等を説明し、必要に応じて訓練内容の見直し等を行っている。</a:t>
            </a:r>
            <a:endParaRPr lang="en-US" altLang="ja-JP" sz="2000" dirty="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a:p>
            <a:pPr marL="442913" indent="-263525">
              <a:tabLst>
                <a:tab pos="360363" algn="l"/>
              </a:tabLst>
            </a:pPr>
            <a:endParaRPr lang="en-US" altLang="ja-JP" sz="1600" dirty="0" smtClean="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a:p>
            <a:pPr marL="442913" indent="-263525">
              <a:tabLst>
                <a:tab pos="360363" algn="l"/>
              </a:tabLst>
            </a:pPr>
            <a:endParaRPr lang="en-US" altLang="ja-JP" sz="2000" dirty="0" smtClean="0">
              <a:solidFill>
                <a:prstClr val="black"/>
              </a:solidFill>
            </a:endParaRPr>
          </a:p>
          <a:p>
            <a:pPr marL="442913" indent="-263525">
              <a:tabLst>
                <a:tab pos="360363" algn="l"/>
              </a:tabLst>
            </a:pPr>
            <a:endParaRPr lang="en-US" altLang="ja-JP" sz="2000" dirty="0">
              <a:solidFill>
                <a:prstClr val="black"/>
              </a:solidFill>
            </a:endParaRPr>
          </a:p>
        </p:txBody>
      </p:sp>
      <p:sp>
        <p:nvSpPr>
          <p:cNvPr id="4" name="正方形/長方形 3"/>
          <p:cNvSpPr/>
          <p:nvPr/>
        </p:nvSpPr>
        <p:spPr>
          <a:xfrm>
            <a:off x="533725" y="1875746"/>
            <a:ext cx="11525359" cy="688256"/>
          </a:xfrm>
          <a:prstGeom prst="rect">
            <a:avLst/>
          </a:prstGeom>
          <a:ln w="6350">
            <a:solidFill>
              <a:schemeClr val="tx1"/>
            </a:solidFill>
            <a:prstDash val="sysDot"/>
          </a:ln>
        </p:spPr>
        <p:txBody>
          <a:bodyPr wrap="square" tIns="72000" bIns="0" anchor="ctr" anchorCtr="0">
            <a:spAutoFit/>
          </a:bodyPr>
          <a:lstStyle/>
          <a:p>
            <a:pPr marL="185738" lvl="0" indent="-185738"/>
            <a:r>
              <a:rPr lang="en-US" altLang="ja-JP" sz="2000" dirty="0">
                <a:solidFill>
                  <a:prstClr val="black"/>
                </a:solidFill>
              </a:rPr>
              <a:t>※ </a:t>
            </a:r>
            <a:r>
              <a:rPr lang="ja-JP" altLang="en-US" sz="2000" dirty="0" smtClean="0">
                <a:solidFill>
                  <a:prstClr val="black"/>
                </a:solidFill>
              </a:rPr>
              <a:t>理学</a:t>
            </a:r>
            <a:r>
              <a:rPr lang="ja-JP" altLang="en-US" sz="2000" dirty="0">
                <a:solidFill>
                  <a:prstClr val="black"/>
                </a:solidFill>
              </a:rPr>
              <a:t>療法士等は、機能訓練指導員等に対し、日常生活上の留意点、介護の工夫等に関する助言を行うこと</a:t>
            </a:r>
            <a:r>
              <a:rPr lang="ja-JP" altLang="en-US" sz="2000" dirty="0" smtClean="0">
                <a:solidFill>
                  <a:prstClr val="black"/>
                </a:solidFill>
              </a:rPr>
              <a:t>。</a:t>
            </a:r>
            <a:endParaRPr lang="en-US" altLang="ja-JP" sz="2000" dirty="0">
              <a:solidFill>
                <a:prstClr val="black"/>
              </a:solidFill>
            </a:endParaRPr>
          </a:p>
        </p:txBody>
      </p:sp>
      <p:sp>
        <p:nvSpPr>
          <p:cNvPr id="5" name="正方形/長方形 4"/>
          <p:cNvSpPr/>
          <p:nvPr/>
        </p:nvSpPr>
        <p:spPr>
          <a:xfrm>
            <a:off x="528638" y="2617878"/>
            <a:ext cx="11530446" cy="1032384"/>
          </a:xfrm>
          <a:prstGeom prst="rect">
            <a:avLst/>
          </a:prstGeom>
          <a:ln w="6350">
            <a:solidFill>
              <a:schemeClr val="tx1"/>
            </a:solidFill>
            <a:prstDash val="sysDot"/>
          </a:ln>
        </p:spPr>
        <p:txBody>
          <a:bodyPr wrap="square" tIns="72000" bIns="36000" anchor="ctr" anchorCtr="0">
            <a:spAutoFit/>
          </a:bodyPr>
          <a:lstStyle/>
          <a:p>
            <a:pPr marL="185738" lvl="0" indent="-185738"/>
            <a:r>
              <a:rPr lang="en-US" altLang="ja-JP" sz="2000" spc="-120" dirty="0" smtClean="0">
                <a:solidFill>
                  <a:prstClr val="black"/>
                </a:solidFill>
              </a:rPr>
              <a:t>【</a:t>
            </a:r>
            <a:r>
              <a:rPr lang="ja-JP" altLang="en-US" sz="2000" spc="-120" dirty="0" smtClean="0">
                <a:solidFill>
                  <a:prstClr val="black"/>
                </a:solidFill>
              </a:rPr>
              <a:t>リハビリテーションを実施している医療提供施設</a:t>
            </a:r>
            <a:r>
              <a:rPr lang="en-US" altLang="ja-JP" sz="2000" spc="-120" dirty="0" smtClean="0">
                <a:solidFill>
                  <a:prstClr val="black"/>
                </a:solidFill>
              </a:rPr>
              <a:t>】</a:t>
            </a:r>
          </a:p>
          <a:p>
            <a:pPr lvl="0" indent="179388"/>
            <a:r>
              <a:rPr lang="ja-JP" altLang="en-US" sz="2000" spc="-120" dirty="0">
                <a:solidFill>
                  <a:prstClr val="black"/>
                </a:solidFill>
              </a:rPr>
              <a:t>診療</a:t>
            </a:r>
            <a:r>
              <a:rPr lang="ja-JP" altLang="en-US" sz="2000" spc="-120" dirty="0" smtClean="0">
                <a:solidFill>
                  <a:prstClr val="black"/>
                </a:solidFill>
              </a:rPr>
              <a:t>報酬における疾患別リハビリテーション料の届出を行っている病院若しくは診療所又は介護老人保健施設若しくは介護医療院であること。</a:t>
            </a:r>
            <a:endParaRPr lang="en-US" altLang="ja-JP" sz="2000" spc="-120" dirty="0">
              <a:solidFill>
                <a:prstClr val="black"/>
              </a:solidFill>
            </a:endParaRPr>
          </a:p>
        </p:txBody>
      </p:sp>
      <p:sp>
        <p:nvSpPr>
          <p:cNvPr id="6" name="正方形/長方形 5"/>
          <p:cNvSpPr/>
          <p:nvPr/>
        </p:nvSpPr>
        <p:spPr>
          <a:xfrm>
            <a:off x="528638" y="4911070"/>
            <a:ext cx="11530446" cy="2246769"/>
          </a:xfrm>
          <a:prstGeom prst="rect">
            <a:avLst/>
          </a:prstGeom>
          <a:ln w="6350">
            <a:solidFill>
              <a:schemeClr val="tx1"/>
            </a:solidFill>
            <a:prstDash val="sysDot"/>
          </a:ln>
        </p:spPr>
        <p:txBody>
          <a:bodyPr wrap="square" anchor="ctr" anchorCtr="0">
            <a:spAutoFit/>
          </a:bodyPr>
          <a:lstStyle/>
          <a:p>
            <a:pPr marL="180975" lvl="0" indent="-180975"/>
            <a:r>
              <a:rPr lang="en-US" altLang="ja-JP" sz="2000" dirty="0">
                <a:solidFill>
                  <a:prstClr val="black"/>
                </a:solidFill>
              </a:rPr>
              <a:t>※ </a:t>
            </a:r>
            <a:r>
              <a:rPr lang="ja-JP" altLang="en-US" sz="2000" dirty="0">
                <a:solidFill>
                  <a:prstClr val="black"/>
                </a:solidFill>
              </a:rPr>
              <a:t>機能訓練指導員等は、各月における評価内容や目標の達成度合いについて、利用者又はその家族及び理学療法士等に報告・相談し、理学療法士等から必要な助言を受けた上で、必要に応じて当該利用者又はその家族の意向を確認の上、当該利用者の</a:t>
            </a:r>
            <a:r>
              <a:rPr lang="en-US" altLang="ja-JP" sz="2000" dirty="0">
                <a:solidFill>
                  <a:prstClr val="black"/>
                </a:solidFill>
              </a:rPr>
              <a:t>ADL</a:t>
            </a:r>
            <a:r>
              <a:rPr lang="ja-JP" altLang="en-US" sz="2000" dirty="0">
                <a:solidFill>
                  <a:prstClr val="black"/>
                </a:solidFill>
              </a:rPr>
              <a:t>や</a:t>
            </a:r>
            <a:r>
              <a:rPr lang="en-US" altLang="ja-JP" sz="2000" dirty="0">
                <a:solidFill>
                  <a:prstClr val="black"/>
                </a:solidFill>
              </a:rPr>
              <a:t>IADL</a:t>
            </a:r>
            <a:r>
              <a:rPr lang="ja-JP" altLang="en-US" sz="2000" dirty="0">
                <a:solidFill>
                  <a:prstClr val="black"/>
                </a:solidFill>
              </a:rPr>
              <a:t>の改善状況を踏まえた目標の見直しや訓練内容の変更など適切な対応を行うこと</a:t>
            </a:r>
            <a:r>
              <a:rPr lang="ja-JP" altLang="en-US" sz="2000" dirty="0" smtClean="0">
                <a:solidFill>
                  <a:prstClr val="black"/>
                </a:solidFill>
              </a:rPr>
              <a:t>。</a:t>
            </a:r>
            <a:endParaRPr lang="en-US" altLang="ja-JP" sz="2000" dirty="0" smtClean="0">
              <a:solidFill>
                <a:prstClr val="black"/>
              </a:solidFill>
            </a:endParaRPr>
          </a:p>
          <a:p>
            <a:pPr marL="180975" lvl="0" indent="-180975"/>
            <a:r>
              <a:rPr lang="en-US" altLang="ja-JP" sz="2000" dirty="0" smtClean="0">
                <a:solidFill>
                  <a:prstClr val="black"/>
                </a:solidFill>
              </a:rPr>
              <a:t>※ </a:t>
            </a:r>
            <a:r>
              <a:rPr lang="ja-JP" altLang="en-US" sz="2000" dirty="0" smtClean="0">
                <a:solidFill>
                  <a:prstClr val="black"/>
                </a:solidFill>
              </a:rPr>
              <a:t>理学療法士等は、</a:t>
            </a:r>
            <a:r>
              <a:rPr lang="en-US" altLang="ja-JP" sz="2000" dirty="0">
                <a:solidFill>
                  <a:prstClr val="black"/>
                </a:solidFill>
              </a:rPr>
              <a:t>3</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回以上指定地域密着型通所介護事業所を訪問し、機能訓練指導員等と</a:t>
            </a:r>
            <a:r>
              <a:rPr lang="ja-JP" altLang="en-US" sz="2000" dirty="0">
                <a:solidFill>
                  <a:prstClr val="black"/>
                </a:solidFill>
              </a:rPr>
              <a:t>共同で個別機能訓練の進捗状況等について評価した上で、機能訓練指導員等が、利用者又は</a:t>
            </a:r>
            <a:r>
              <a:rPr lang="ja-JP" altLang="en-US" sz="2000" dirty="0" smtClean="0">
                <a:solidFill>
                  <a:prstClr val="black"/>
                </a:solidFill>
              </a:rPr>
              <a:t>その</a:t>
            </a:r>
            <a:endParaRPr lang="en-US" altLang="ja-JP" sz="2000" dirty="0" smtClean="0">
              <a:solidFill>
                <a:prstClr val="black"/>
              </a:solidFill>
            </a:endParaRPr>
          </a:p>
          <a:p>
            <a:pPr marL="180975" lvl="0" indent="-180975"/>
            <a:endParaRPr lang="en-US" altLang="ja-JP" sz="2000" dirty="0">
              <a:solidFill>
                <a:prstClr val="black"/>
              </a:solidFill>
            </a:endParaRPr>
          </a:p>
        </p:txBody>
      </p:sp>
    </p:spTree>
    <p:extLst>
      <p:ext uri="{BB962C8B-B14F-4D97-AF65-F5344CB8AC3E}">
        <p14:creationId xmlns:p14="http://schemas.microsoft.com/office/powerpoint/2010/main" val="2906429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384059"/>
            <a:ext cx="2743200" cy="365125"/>
          </a:xfrm>
        </p:spPr>
        <p:txBody>
          <a:bodyPr/>
          <a:lstStyle/>
          <a:p>
            <a:fld id="{41D9830F-53EB-46B6-9EC0-C4C68F82A889}" type="slidenum">
              <a:rPr kumimoji="1" lang="ja-JP" altLang="en-US" smtClean="0"/>
              <a:t>74</a:t>
            </a:fld>
            <a:endParaRPr kumimoji="1" lang="ja-JP" altLang="en-US" dirty="0"/>
          </a:p>
        </p:txBody>
      </p:sp>
      <p:sp>
        <p:nvSpPr>
          <p:cNvPr id="3" name="正方形/長方形 2"/>
          <p:cNvSpPr/>
          <p:nvPr/>
        </p:nvSpPr>
        <p:spPr>
          <a:xfrm>
            <a:off x="0" y="1467676"/>
            <a:ext cx="12192001" cy="6032421"/>
          </a:xfrm>
          <a:prstGeom prst="rect">
            <a:avLst/>
          </a:prstGeom>
        </p:spPr>
        <p:txBody>
          <a:bodyPr wrap="square">
            <a:spAutoFit/>
          </a:bodyPr>
          <a:lstStyle/>
          <a:p>
            <a:pPr marL="442913" lvl="0" indent="-442913">
              <a:tabLst>
                <a:tab pos="360363" algn="l"/>
              </a:tabLst>
            </a:pPr>
            <a:r>
              <a:rPr lang="ja-JP" altLang="en-US" sz="2000" b="1" dirty="0" smtClean="0">
                <a:solidFill>
                  <a:prstClr val="black"/>
                </a:solidFill>
              </a:rPr>
              <a:t>（６）個別機能訓練加算</a:t>
            </a:r>
            <a:r>
              <a:rPr lang="ja-JP" altLang="en-US" sz="2000" dirty="0" smtClean="0">
                <a:solidFill>
                  <a:prstClr val="black"/>
                </a:solidFill>
              </a:rPr>
              <a:t>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185738" lvl="0" indent="179388"/>
            <a:r>
              <a:rPr lang="ja-JP" altLang="en-US" sz="2000" dirty="0" smtClean="0"/>
              <a:t>専ら</a:t>
            </a:r>
            <a:r>
              <a:rPr lang="ja-JP" altLang="en-US" sz="2000" dirty="0"/>
              <a:t>機能</a:t>
            </a:r>
            <a:r>
              <a:rPr lang="ja-JP" altLang="en-US" sz="2000" dirty="0" smtClean="0"/>
              <a:t>訓練指導員の職務に従事する理学</a:t>
            </a:r>
            <a:r>
              <a:rPr lang="ja-JP" altLang="en-US" sz="2000" dirty="0"/>
              <a:t>療法士、作業療法士、言語聴覚士、看護職員、柔道整復師、あん摩マッサージ指圧師、はり師又はきゅう師（以下「理学療法士等</a:t>
            </a:r>
            <a:r>
              <a:rPr lang="ja-JP" altLang="en-US" sz="2000" dirty="0" smtClean="0"/>
              <a:t>」）</a:t>
            </a:r>
            <a:r>
              <a:rPr lang="ja-JP" altLang="en-US" sz="2000" dirty="0"/>
              <a:t>が個別機能訓練計画に基づき、計画的に行った機能訓練（以下「個別機能訓練」という。）について算定する</a:t>
            </a:r>
            <a:r>
              <a:rPr lang="ja-JP" altLang="en-US" sz="2000" dirty="0" smtClean="0"/>
              <a:t>。</a:t>
            </a:r>
            <a:endParaRPr lang="en-US" altLang="ja-JP" sz="2000" dirty="0" smtClean="0"/>
          </a:p>
          <a:p>
            <a:pPr marL="442913" lvl="0" indent="-442913">
              <a:tabLst>
                <a:tab pos="360363" algn="l"/>
              </a:tabLst>
            </a:pPr>
            <a:endParaRPr lang="en-US" altLang="ja-JP" sz="2000" dirty="0" smtClean="0">
              <a:solidFill>
                <a:prstClr val="black"/>
              </a:solidFill>
            </a:endParaRPr>
          </a:p>
          <a:p>
            <a:pPr marL="442913" lvl="0" indent="-442913">
              <a:tabLst>
                <a:tab pos="360363" algn="l"/>
              </a:tabLst>
            </a:pPr>
            <a:endParaRPr lang="en-US" altLang="ja-JP" sz="2000" dirty="0">
              <a:solidFill>
                <a:prstClr val="black"/>
              </a:solidFill>
            </a:endParaRPr>
          </a:p>
          <a:p>
            <a:pPr marL="442913" lvl="0" indent="-442913">
              <a:tabLst>
                <a:tab pos="360363" algn="l"/>
              </a:tabLst>
            </a:pPr>
            <a:endParaRPr lang="en-US" altLang="ja-JP" dirty="0" smtClean="0">
              <a:solidFill>
                <a:prstClr val="black"/>
              </a:solidFill>
            </a:endParaRPr>
          </a:p>
          <a:p>
            <a:pPr marL="442913" lvl="0" indent="-179388">
              <a:tabLst>
                <a:tab pos="360363" algn="l"/>
              </a:tabLst>
            </a:pPr>
            <a:endParaRPr lang="en-US" altLang="ja-JP" sz="800" dirty="0" smtClean="0">
              <a:solidFill>
                <a:prstClr val="black"/>
              </a:solidFill>
            </a:endParaRPr>
          </a:p>
          <a:p>
            <a:pPr marL="442913" lvl="0" indent="-257175">
              <a:tabLst>
                <a:tab pos="360363" algn="l"/>
              </a:tabLst>
            </a:pPr>
            <a:r>
              <a:rPr lang="en-US" altLang="ja-JP" sz="2000" dirty="0" smtClean="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イと</a:t>
            </a:r>
            <a:r>
              <a:rPr lang="en-US" altLang="ja-JP" sz="2000" dirty="0" smtClean="0">
                <a:solidFill>
                  <a:prstClr val="black"/>
                </a:solidFill>
              </a:rPr>
              <a:t>(Ⅰ)</a:t>
            </a:r>
            <a:r>
              <a:rPr lang="ja-JP" altLang="en-US" sz="2000" dirty="0" smtClean="0">
                <a:solidFill>
                  <a:prstClr val="black"/>
                </a:solidFill>
              </a:rPr>
              <a:t>ロは同時算定できない。</a:t>
            </a:r>
            <a:endParaRPr lang="en-US" altLang="ja-JP" sz="2000" dirty="0" smtClean="0">
              <a:solidFill>
                <a:prstClr val="black"/>
              </a:solidFill>
            </a:endParaRPr>
          </a:p>
          <a:p>
            <a:pPr marL="442913" lvl="0" indent="-442913">
              <a:tabLst>
                <a:tab pos="360363" algn="l"/>
              </a:tabLst>
            </a:pPr>
            <a:r>
              <a:rPr lang="en-US" altLang="ja-JP" sz="2000" dirty="0" smtClean="0">
                <a:solidFill>
                  <a:prstClr val="black"/>
                </a:solidFill>
              </a:rPr>
              <a:t>【</a:t>
            </a:r>
            <a:r>
              <a:rPr lang="ja-JP" altLang="en-US" sz="2000" dirty="0"/>
              <a:t>個別機能訓練</a:t>
            </a:r>
            <a:r>
              <a:rPr lang="ja-JP" altLang="en-US" sz="2000" dirty="0" smtClean="0"/>
              <a:t>加算</a:t>
            </a:r>
            <a:r>
              <a:rPr lang="en-US" altLang="ja-JP" sz="2000" dirty="0" smtClean="0"/>
              <a:t>(Ⅰ)</a:t>
            </a:r>
            <a:r>
              <a:rPr lang="ja-JP" altLang="en-US" sz="2000" dirty="0" smtClean="0"/>
              <a:t>イ </a:t>
            </a:r>
            <a:r>
              <a:rPr lang="en-US" altLang="ja-JP" sz="2000" dirty="0" smtClean="0">
                <a:solidFill>
                  <a:prstClr val="black"/>
                </a:solidFill>
              </a:rPr>
              <a:t>】</a:t>
            </a:r>
            <a:r>
              <a:rPr lang="ja-JP" altLang="en-US" sz="2000" dirty="0" smtClean="0">
                <a:solidFill>
                  <a:prstClr val="black"/>
                </a:solidFill>
              </a:rPr>
              <a:t>　</a:t>
            </a:r>
            <a:r>
              <a:rPr lang="en-US" altLang="ja-JP" sz="2000" dirty="0" smtClean="0">
                <a:solidFill>
                  <a:prstClr val="black"/>
                </a:solidFill>
              </a:rPr>
              <a:t>56</a:t>
            </a:r>
            <a:r>
              <a:rPr lang="ja-JP" altLang="en-US" sz="2000" dirty="0" smtClean="0">
                <a:solidFill>
                  <a:prstClr val="black"/>
                </a:solidFill>
              </a:rPr>
              <a:t>単位／日</a:t>
            </a:r>
            <a:endParaRPr lang="en-US" altLang="ja-JP" sz="2000" dirty="0" smtClean="0">
              <a:solidFill>
                <a:prstClr val="black"/>
              </a:solidFill>
            </a:endParaRPr>
          </a:p>
          <a:p>
            <a:pPr marL="442913" lvl="0" indent="-179388">
              <a:tabLst>
                <a:tab pos="360363" algn="l"/>
              </a:tabLst>
            </a:pPr>
            <a:r>
              <a:rPr lang="ja-JP" altLang="en-US" sz="2000" dirty="0" smtClean="0"/>
              <a:t>次のいずれにも該当すること。</a:t>
            </a:r>
            <a:endParaRPr lang="en-US" altLang="ja-JP" sz="2000" dirty="0" smtClean="0"/>
          </a:p>
          <a:p>
            <a:pPr marL="442913" lvl="0" indent="-179388">
              <a:tabLst>
                <a:tab pos="360363" algn="l"/>
              </a:tabLst>
            </a:pPr>
            <a:r>
              <a:rPr lang="ja-JP" altLang="en-US" sz="2000" dirty="0" smtClean="0"/>
              <a:t>① 専ら</a:t>
            </a:r>
            <a:r>
              <a:rPr lang="ja-JP" altLang="en-US" sz="2000" dirty="0"/>
              <a:t>機能訓練指導員の職務に従事する理学療法士等を</a:t>
            </a:r>
            <a:r>
              <a:rPr lang="en-US" altLang="ja-JP" sz="2000" dirty="0"/>
              <a:t>1</a:t>
            </a:r>
            <a:r>
              <a:rPr lang="ja-JP" altLang="en-US" sz="2000" dirty="0"/>
              <a:t>名以上</a:t>
            </a:r>
            <a:r>
              <a:rPr lang="ja-JP" altLang="en-US" sz="2000" dirty="0" smtClean="0"/>
              <a:t>配置。</a:t>
            </a:r>
            <a:endParaRPr lang="en-US" altLang="ja-JP" sz="2000" dirty="0" smtClean="0"/>
          </a:p>
          <a:p>
            <a:pPr marL="442913" indent="-179388"/>
            <a:endParaRPr lang="en-US" altLang="ja-JP" sz="2000" dirty="0" smtClean="0"/>
          </a:p>
          <a:p>
            <a:pPr marL="442913" indent="-179388"/>
            <a:endParaRPr lang="en-US" altLang="ja-JP" sz="2000" dirty="0"/>
          </a:p>
          <a:p>
            <a:pPr marL="442913" indent="-179388"/>
            <a:endParaRPr lang="en-US" altLang="ja-JP" sz="800" dirty="0" smtClean="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p:txBody>
      </p:sp>
      <p:sp>
        <p:nvSpPr>
          <p:cNvPr id="5" name="正方形/長方形 4"/>
          <p:cNvSpPr/>
          <p:nvPr/>
        </p:nvSpPr>
        <p:spPr>
          <a:xfrm>
            <a:off x="528637" y="2741176"/>
            <a:ext cx="11545597" cy="959681"/>
          </a:xfrm>
          <a:prstGeom prst="rect">
            <a:avLst/>
          </a:prstGeom>
          <a:ln w="6350">
            <a:solidFill>
              <a:schemeClr val="tx1"/>
            </a:solidFill>
            <a:prstDash val="sysDot"/>
          </a:ln>
        </p:spPr>
        <p:txBody>
          <a:bodyPr wrap="square" tIns="36000" bIns="0" anchor="ctr" anchorCtr="0">
            <a:spAutoFit/>
          </a:bodyPr>
          <a:lstStyle/>
          <a:p>
            <a:pPr marL="180975" lvl="0" indent="-180975"/>
            <a:r>
              <a:rPr lang="en-US" altLang="ja-JP" sz="2000" dirty="0">
                <a:solidFill>
                  <a:prstClr val="black"/>
                </a:solidFill>
              </a:rPr>
              <a:t>※ </a:t>
            </a:r>
            <a:r>
              <a:rPr lang="ja-JP" altLang="en-US" sz="2000" dirty="0">
                <a:solidFill>
                  <a:prstClr val="black"/>
                </a:solidFill>
              </a:rPr>
              <a:t>はり師又はきゅう師は、理学療法士、作業療法士、言語聴覚士、看護職員、柔道整復師又はあん摩マッサージ指圧師の資格を有する機能訓練指導員を配置した事業所で</a:t>
            </a:r>
            <a:r>
              <a:rPr lang="en-US" altLang="ja-JP" sz="2000" dirty="0">
                <a:solidFill>
                  <a:prstClr val="black"/>
                </a:solidFill>
              </a:rPr>
              <a:t>6</a:t>
            </a:r>
            <a:r>
              <a:rPr lang="ja-JP" altLang="en-US" sz="2000" dirty="0">
                <a:solidFill>
                  <a:prstClr val="black"/>
                </a:solidFill>
              </a:rPr>
              <a:t>月以上機能訓練指導に従事した経験を有する者に限る。</a:t>
            </a:r>
            <a:endParaRPr lang="en-US" altLang="ja-JP" sz="2000" dirty="0">
              <a:solidFill>
                <a:prstClr val="black"/>
              </a:solidFill>
            </a:endParaRPr>
          </a:p>
        </p:txBody>
      </p:sp>
      <p:sp>
        <p:nvSpPr>
          <p:cNvPr id="6" name="正方形/長方形 5"/>
          <p:cNvSpPr/>
          <p:nvPr/>
        </p:nvSpPr>
        <p:spPr>
          <a:xfrm>
            <a:off x="528636" y="4927614"/>
            <a:ext cx="11545597" cy="1883011"/>
          </a:xfrm>
          <a:prstGeom prst="rect">
            <a:avLst/>
          </a:prstGeom>
          <a:ln w="6350">
            <a:solidFill>
              <a:schemeClr val="tx1"/>
            </a:solidFill>
            <a:prstDash val="sysDot"/>
          </a:ln>
        </p:spPr>
        <p:txBody>
          <a:bodyPr wrap="square" tIns="36000" bIns="0" anchor="ctr" anchorCtr="0">
            <a:spAutoFit/>
          </a:bodyPr>
          <a:lstStyle/>
          <a:p>
            <a:pPr marL="180975" indent="-180975"/>
            <a:r>
              <a:rPr lang="en-US" altLang="ja-JP" sz="2000" dirty="0">
                <a:solidFill>
                  <a:prstClr val="black"/>
                </a:solidFill>
              </a:rPr>
              <a:t>※ </a:t>
            </a:r>
            <a:r>
              <a:rPr lang="ja-JP" altLang="en-US" sz="2000" dirty="0" smtClean="0">
                <a:solidFill>
                  <a:prstClr val="black"/>
                </a:solidFill>
              </a:rPr>
              <a:t>例えば、</a:t>
            </a:r>
            <a:r>
              <a:rPr lang="en-US" altLang="ja-JP" sz="2000" dirty="0" smtClean="0">
                <a:solidFill>
                  <a:prstClr val="black"/>
                </a:solidFill>
              </a:rPr>
              <a:t>1</a:t>
            </a:r>
            <a:r>
              <a:rPr lang="ja-JP" altLang="en-US" sz="2000" dirty="0" smtClean="0">
                <a:solidFill>
                  <a:prstClr val="black"/>
                </a:solidFill>
              </a:rPr>
              <a:t>週間のうち特定の曜日だけ理学療法士等を配置している場合は、その曜日において理学療法士等から直接機能訓練の提供を受けた利用者のみが当該加算の算定対象となる。</a:t>
            </a:r>
            <a:endParaRPr lang="en-US" altLang="ja-JP" sz="2000" dirty="0" smtClean="0">
              <a:solidFill>
                <a:prstClr val="black"/>
              </a:solidFill>
            </a:endParaRPr>
          </a:p>
          <a:p>
            <a:pPr marL="180975" indent="4763"/>
            <a:r>
              <a:rPr lang="ja-JP" altLang="en-US" sz="2000" dirty="0" smtClean="0">
                <a:solidFill>
                  <a:prstClr val="black"/>
                </a:solidFill>
              </a:rPr>
              <a:t>この</a:t>
            </a:r>
            <a:r>
              <a:rPr lang="ja-JP" altLang="en-US" sz="2000" dirty="0">
                <a:solidFill>
                  <a:prstClr val="black"/>
                </a:solidFill>
              </a:rPr>
              <a:t>場合</a:t>
            </a:r>
            <a:r>
              <a:rPr lang="ja-JP" altLang="en-US" sz="2000" dirty="0" smtClean="0">
                <a:solidFill>
                  <a:prstClr val="black"/>
                </a:solidFill>
              </a:rPr>
              <a:t>、</a:t>
            </a:r>
            <a:r>
              <a:rPr lang="ja-JP" altLang="en-US" sz="2000" dirty="0">
                <a:solidFill>
                  <a:prstClr val="black"/>
                </a:solidFill>
              </a:rPr>
              <a:t>当該</a:t>
            </a:r>
            <a:r>
              <a:rPr lang="ja-JP" altLang="en-US" sz="2000" dirty="0" smtClean="0">
                <a:solidFill>
                  <a:prstClr val="black"/>
                </a:solidFill>
              </a:rPr>
              <a:t>加算を算定できる人員体制を確保している曜日があらかじめ</a:t>
            </a:r>
            <a:r>
              <a:rPr lang="ja-JP" altLang="en-US" sz="2000" dirty="0">
                <a:solidFill>
                  <a:prstClr val="black"/>
                </a:solidFill>
              </a:rPr>
              <a:t>定められ、利用者や居宅介護支援事業者に周知されている必要がある</a:t>
            </a:r>
            <a:r>
              <a:rPr lang="ja-JP" altLang="en-US" sz="2000" dirty="0" smtClean="0">
                <a:solidFill>
                  <a:prstClr val="black"/>
                </a:solidFill>
              </a:rPr>
              <a:t>。</a:t>
            </a:r>
            <a:endParaRPr lang="en-US" altLang="ja-JP" sz="2000" dirty="0" smtClean="0">
              <a:solidFill>
                <a:prstClr val="black"/>
              </a:solidFill>
            </a:endParaRPr>
          </a:p>
          <a:p>
            <a:pPr marL="180975" indent="-180975"/>
            <a:r>
              <a:rPr lang="en-US" altLang="ja-JP" sz="2000" dirty="0">
                <a:solidFill>
                  <a:prstClr val="black"/>
                </a:solidFill>
              </a:rPr>
              <a:t>※ </a:t>
            </a:r>
            <a:r>
              <a:rPr lang="ja-JP" altLang="en-US" sz="2000" dirty="0" smtClean="0">
                <a:solidFill>
                  <a:prstClr val="black"/>
                </a:solidFill>
              </a:rPr>
              <a:t>当該事業所</a:t>
            </a:r>
            <a:r>
              <a:rPr lang="ja-JP" altLang="en-US" sz="2000" dirty="0">
                <a:solidFill>
                  <a:prstClr val="black"/>
                </a:solidFill>
              </a:rPr>
              <a:t>の看護職員が当該加算に</a:t>
            </a:r>
            <a:r>
              <a:rPr lang="ja-JP" altLang="en-US" sz="2000" dirty="0" smtClean="0">
                <a:solidFill>
                  <a:prstClr val="black"/>
                </a:solidFill>
              </a:rPr>
              <a:t>係る理学療法士等の</a:t>
            </a:r>
            <a:r>
              <a:rPr lang="ja-JP" altLang="en-US" sz="2000" dirty="0">
                <a:solidFill>
                  <a:prstClr val="black"/>
                </a:solidFill>
              </a:rPr>
              <a:t>職務に従事する場合には、当該職務の時間は</a:t>
            </a:r>
            <a:r>
              <a:rPr lang="ja-JP" altLang="en-US" sz="2000" dirty="0" smtClean="0">
                <a:solidFill>
                  <a:prstClr val="black"/>
                </a:solidFill>
              </a:rPr>
              <a:t>、当該事業所</a:t>
            </a:r>
            <a:r>
              <a:rPr lang="ja-JP" altLang="en-US" sz="2000" dirty="0">
                <a:solidFill>
                  <a:prstClr val="black"/>
                </a:solidFill>
              </a:rPr>
              <a:t>における看護職員としての人員基準に含めない</a:t>
            </a:r>
            <a:r>
              <a:rPr lang="ja-JP" altLang="en-US" sz="2000" dirty="0" smtClean="0">
                <a:solidFill>
                  <a:prstClr val="black"/>
                </a:solidFill>
              </a:rPr>
              <a:t>。</a:t>
            </a:r>
            <a:endParaRPr lang="en-US" altLang="ja-JP" sz="2000" dirty="0" smtClean="0">
              <a:solidFill>
                <a:prstClr val="black"/>
              </a:solidFill>
            </a:endParaRPr>
          </a:p>
        </p:txBody>
      </p:sp>
      <p:sp>
        <p:nvSpPr>
          <p:cNvPr id="8" name="正方形/長方形 7"/>
          <p:cNvSpPr/>
          <p:nvPr/>
        </p:nvSpPr>
        <p:spPr>
          <a:xfrm>
            <a:off x="542924" y="-334270"/>
            <a:ext cx="11452080" cy="1631216"/>
          </a:xfrm>
          <a:prstGeom prst="rect">
            <a:avLst/>
          </a:prstGeom>
          <a:ln w="6350">
            <a:solidFill>
              <a:schemeClr val="tx1"/>
            </a:solidFill>
            <a:prstDash val="sysDot"/>
          </a:ln>
        </p:spPr>
        <p:txBody>
          <a:bodyPr wrap="square" anchor="ctr" anchorCtr="0">
            <a:spAutoFit/>
          </a:bodyPr>
          <a:lstStyle/>
          <a:p>
            <a:pPr marL="180975" lvl="0" indent="4763"/>
            <a:endParaRPr lang="en-US" altLang="ja-JP" sz="2000" dirty="0" smtClean="0">
              <a:solidFill>
                <a:prstClr val="black"/>
              </a:solidFill>
            </a:endParaRPr>
          </a:p>
          <a:p>
            <a:pPr marL="180975" indent="4763"/>
            <a:r>
              <a:rPr lang="ja-JP" altLang="en-US" sz="2000" dirty="0" smtClean="0">
                <a:solidFill>
                  <a:prstClr val="black"/>
                </a:solidFill>
              </a:rPr>
              <a:t>家族</a:t>
            </a:r>
            <a:r>
              <a:rPr lang="ja-JP" altLang="en-US" sz="2000" dirty="0">
                <a:solidFill>
                  <a:prstClr val="black"/>
                </a:solidFill>
              </a:rPr>
              <a:t>に対して計画の内容（評価を含む）や進捗状況等を説明し記録するとともに、必要に応じて訓練内容の見直し等を行うこと</a:t>
            </a:r>
            <a:r>
              <a:rPr lang="ja-JP" altLang="en-US" sz="2000" dirty="0" smtClean="0">
                <a:solidFill>
                  <a:prstClr val="black"/>
                </a:solidFill>
              </a:rPr>
              <a:t>。</a:t>
            </a:r>
            <a:endParaRPr lang="en-US" altLang="ja-JP" sz="2000" dirty="0" smtClean="0">
              <a:solidFill>
                <a:prstClr val="black"/>
              </a:solidFill>
            </a:endParaRPr>
          </a:p>
          <a:p>
            <a:pPr indent="4763"/>
            <a:r>
              <a:rPr lang="en-US" altLang="ja-JP" sz="2000" dirty="0" smtClean="0">
                <a:solidFill>
                  <a:prstClr val="black"/>
                </a:solidFill>
              </a:rPr>
              <a:t>※ </a:t>
            </a:r>
            <a:r>
              <a:rPr lang="ja-JP" altLang="en-US" sz="2000" dirty="0" smtClean="0">
                <a:solidFill>
                  <a:prstClr val="black"/>
                </a:solidFill>
              </a:rPr>
              <a:t>「</a:t>
            </a:r>
            <a:r>
              <a:rPr lang="ja-JP" altLang="en-US" sz="2000" dirty="0">
                <a:solidFill>
                  <a:prstClr val="black"/>
                </a:solidFill>
              </a:rPr>
              <a:t>生活機能向上連携加算</a:t>
            </a:r>
            <a:r>
              <a:rPr lang="en-US" altLang="ja-JP" sz="2000" dirty="0">
                <a:solidFill>
                  <a:prstClr val="black"/>
                </a:solidFill>
              </a:rPr>
              <a:t>(Ⅰ)</a:t>
            </a:r>
            <a:r>
              <a:rPr lang="ja-JP" altLang="en-US" sz="2000" dirty="0">
                <a:solidFill>
                  <a:prstClr val="black"/>
                </a:solidFill>
              </a:rPr>
              <a:t>」の①の</a:t>
            </a:r>
            <a:r>
              <a:rPr lang="en-US" altLang="ja-JP" sz="2000" dirty="0">
                <a:solidFill>
                  <a:prstClr val="black"/>
                </a:solidFill>
              </a:rPr>
              <a:t>※3</a:t>
            </a:r>
            <a:r>
              <a:rPr lang="ja-JP" altLang="en-US" sz="2000" dirty="0">
                <a:solidFill>
                  <a:prstClr val="black"/>
                </a:solidFill>
              </a:rPr>
              <a:t>～</a:t>
            </a:r>
            <a:r>
              <a:rPr lang="en-US" altLang="ja-JP" sz="2000" dirty="0">
                <a:solidFill>
                  <a:prstClr val="black"/>
                </a:solidFill>
              </a:rPr>
              <a:t>5</a:t>
            </a:r>
            <a:r>
              <a:rPr lang="ja-JP" altLang="en-US" sz="2000" dirty="0" err="1">
                <a:solidFill>
                  <a:prstClr val="black"/>
                </a:solidFill>
              </a:rPr>
              <a:t>、</a:t>
            </a:r>
            <a:r>
              <a:rPr lang="ja-JP" altLang="en-US" sz="2000">
                <a:solidFill>
                  <a:prstClr val="black"/>
                </a:solidFill>
              </a:rPr>
              <a:t>②</a:t>
            </a:r>
            <a:r>
              <a:rPr lang="ja-JP" altLang="en-US" sz="2000" smtClean="0">
                <a:solidFill>
                  <a:prstClr val="black"/>
                </a:solidFill>
              </a:rPr>
              <a:t>及び③の</a:t>
            </a:r>
            <a:r>
              <a:rPr lang="en-US" altLang="ja-JP" sz="2000" smtClean="0">
                <a:solidFill>
                  <a:prstClr val="black"/>
                </a:solidFill>
              </a:rPr>
              <a:t>※7</a:t>
            </a:r>
            <a:r>
              <a:rPr lang="ja-JP" altLang="en-US" sz="2000" dirty="0" smtClean="0">
                <a:solidFill>
                  <a:prstClr val="black"/>
                </a:solidFill>
              </a:rPr>
              <a:t>に</a:t>
            </a:r>
            <a:r>
              <a:rPr lang="ja-JP" altLang="en-US" sz="2000" dirty="0">
                <a:solidFill>
                  <a:prstClr val="black"/>
                </a:solidFill>
              </a:rPr>
              <a:t>よること</a:t>
            </a:r>
            <a:r>
              <a:rPr lang="ja-JP" altLang="en-US" sz="2000" dirty="0" smtClean="0">
                <a:solidFill>
                  <a:prstClr val="black"/>
                </a:solidFill>
              </a:rPr>
              <a:t>。</a:t>
            </a:r>
            <a:endParaRPr lang="en-US" altLang="ja-JP" sz="2000" dirty="0" smtClean="0">
              <a:solidFill>
                <a:prstClr val="black"/>
              </a:solidFill>
            </a:endParaRPr>
          </a:p>
          <a:p>
            <a:pPr indent="4763"/>
            <a:r>
              <a:rPr lang="en-US" altLang="ja-JP" sz="2000" dirty="0" smtClean="0">
                <a:solidFill>
                  <a:prstClr val="black"/>
                </a:solidFill>
              </a:rPr>
              <a:t>※ </a:t>
            </a:r>
            <a:r>
              <a:rPr lang="ja-JP" altLang="en-US" sz="2000" dirty="0">
                <a:solidFill>
                  <a:prstClr val="black"/>
                </a:solidFill>
              </a:rPr>
              <a:t>個別機能訓練加算を算定している場合は、別に個別機能訓練計画を作成する必要はない</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1254799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28640"/>
            <a:ext cx="2743200" cy="365125"/>
          </a:xfrm>
        </p:spPr>
        <p:txBody>
          <a:bodyPr/>
          <a:lstStyle/>
          <a:p>
            <a:fld id="{41D9830F-53EB-46B6-9EC0-C4C68F82A889}" type="slidenum">
              <a:rPr kumimoji="1" lang="ja-JP" altLang="en-US" smtClean="0"/>
              <a:t>75</a:t>
            </a:fld>
            <a:endParaRPr kumimoji="1" lang="ja-JP" altLang="en-US"/>
          </a:p>
        </p:txBody>
      </p:sp>
      <p:sp>
        <p:nvSpPr>
          <p:cNvPr id="3" name="正方形/長方形 2"/>
          <p:cNvSpPr/>
          <p:nvPr/>
        </p:nvSpPr>
        <p:spPr>
          <a:xfrm>
            <a:off x="0" y="0"/>
            <a:ext cx="12192000" cy="7017306"/>
          </a:xfrm>
          <a:prstGeom prst="rect">
            <a:avLst/>
          </a:prstGeom>
        </p:spPr>
        <p:txBody>
          <a:bodyPr wrap="square">
            <a:spAutoFit/>
          </a:bodyPr>
          <a:lstStyle/>
          <a:p>
            <a:pPr marL="442913" indent="-171450"/>
            <a:r>
              <a:rPr lang="ja-JP" altLang="en-US" sz="2000" dirty="0"/>
              <a:t>② 機能訓練指導員、看護職員、介護職員、生活相談員その他の職種の者が共同して、利用者ごと</a:t>
            </a:r>
            <a:r>
              <a:rPr lang="ja-JP" altLang="en-US" sz="2000" dirty="0" smtClean="0"/>
              <a:t>に個別</a:t>
            </a:r>
            <a:r>
              <a:rPr lang="ja-JP" altLang="en-US" sz="2000" dirty="0"/>
              <a:t>機能訓練計画を（以下「計画」）作成し、当該計画に基づき、理学療法士等が計画的に機能訓練を行っている</a:t>
            </a:r>
            <a:r>
              <a:rPr lang="ja-JP" altLang="en-US" sz="2000" dirty="0" smtClean="0"/>
              <a:t>。</a:t>
            </a:r>
            <a:endParaRPr lang="en-US" altLang="ja-JP" sz="2000" dirty="0" smtClean="0"/>
          </a:p>
          <a:p>
            <a:pPr marL="442913" indent="-171450"/>
            <a:endParaRPr lang="en-US" altLang="ja-JP" sz="2000" dirty="0"/>
          </a:p>
          <a:p>
            <a:pPr marL="442913" indent="-171450"/>
            <a:endParaRPr lang="en-US" altLang="ja-JP" sz="2000" dirty="0" smtClean="0"/>
          </a:p>
          <a:p>
            <a:pPr marL="442913" indent="-171450"/>
            <a:endParaRPr lang="ja-JP" altLang="en-US" sz="12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1200" dirty="0"/>
          </a:p>
          <a:p>
            <a:pPr marL="442913" indent="-179388"/>
            <a:r>
              <a:rPr lang="ja-JP" altLang="en-US" sz="2000" dirty="0" smtClean="0"/>
              <a:t>③ </a:t>
            </a:r>
            <a:r>
              <a:rPr lang="ja-JP" altLang="en-US" sz="2000" dirty="0"/>
              <a:t>計画の作成及び実施において、利用者の身体機能及び生活機能の向上に資するよう複数の種類の機能訓練の項目を準備し、その項目の選択に当たっては、利用者の生活意欲が増進されるよう利用者を援助し、利用者の選択に基づき、心身の状況に応じた機能訓練を適切に行っている</a:t>
            </a:r>
            <a:r>
              <a:rPr lang="ja-JP" altLang="en-US" sz="2000" dirty="0" smtClean="0"/>
              <a:t>。</a:t>
            </a:r>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ja-JP" altLang="en-US" sz="2000" dirty="0"/>
          </a:p>
          <a:p>
            <a:pPr marL="442913" lvl="0" indent="-179388"/>
            <a:endParaRPr lang="en-US" altLang="ja-JP" sz="2000" dirty="0" smtClean="0">
              <a:solidFill>
                <a:prstClr val="black"/>
              </a:solidFill>
            </a:endParaRPr>
          </a:p>
          <a:p>
            <a:pPr marL="442913" lvl="0" indent="-179388"/>
            <a:endParaRPr lang="en-US" altLang="ja-JP" sz="800" dirty="0">
              <a:solidFill>
                <a:prstClr val="black"/>
              </a:solidFill>
            </a:endParaRPr>
          </a:p>
          <a:p>
            <a:pPr marL="442913" lvl="0" indent="-179388"/>
            <a:endParaRPr lang="en-US" altLang="ja-JP" sz="1000" dirty="0" smtClean="0">
              <a:solidFill>
                <a:prstClr val="black"/>
              </a:solidFill>
            </a:endParaRPr>
          </a:p>
        </p:txBody>
      </p:sp>
      <p:sp>
        <p:nvSpPr>
          <p:cNvPr id="4" name="正方形/長方形 3"/>
          <p:cNvSpPr/>
          <p:nvPr/>
        </p:nvSpPr>
        <p:spPr>
          <a:xfrm>
            <a:off x="535781" y="935901"/>
            <a:ext cx="11463338" cy="2468675"/>
          </a:xfrm>
          <a:prstGeom prst="rect">
            <a:avLst/>
          </a:prstGeom>
          <a:ln w="6350">
            <a:solidFill>
              <a:schemeClr val="tx1"/>
            </a:solidFill>
            <a:prstDash val="sysDot"/>
          </a:ln>
        </p:spPr>
        <p:txBody>
          <a:bodyPr wrap="square" tIns="36000" bIns="0" anchor="ctr" anchorCtr="0">
            <a:spAutoFit/>
          </a:bodyPr>
          <a:lstStyle/>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個別機能訓練目標の設定にあたっては、機能訓練指導員等が利用者の居宅を訪問した上で利用者の居宅での生活状況（起居動作、</a:t>
            </a:r>
            <a:r>
              <a:rPr lang="en-US" altLang="ja-JP" sz="2000" dirty="0" smtClean="0">
                <a:solidFill>
                  <a:prstClr val="black"/>
                </a:solidFill>
              </a:rPr>
              <a:t>ADL</a:t>
            </a:r>
            <a:r>
              <a:rPr lang="ja-JP" altLang="en-US" sz="2000" dirty="0" err="1" smtClean="0">
                <a:solidFill>
                  <a:prstClr val="black"/>
                </a:solidFill>
              </a:rPr>
              <a:t>、</a:t>
            </a:r>
            <a:r>
              <a:rPr lang="en-US" altLang="ja-JP" sz="2000" dirty="0" smtClean="0">
                <a:solidFill>
                  <a:prstClr val="black"/>
                </a:solidFill>
              </a:rPr>
              <a:t>IADL</a:t>
            </a:r>
            <a:r>
              <a:rPr lang="ja-JP" altLang="en-US" sz="2000" dirty="0" smtClean="0">
                <a:solidFill>
                  <a:prstClr val="black"/>
                </a:solidFill>
              </a:rPr>
              <a:t>等の状況）を確認し、その結果や利用者又は家族の意向及び介護支援専門員等の意見も踏まえつつ行うこと。その際、利用者の意欲の向上につながるよう長期目標・短期目標のように段階的な目標とするなど可能な限り具体的かつ分かりやすい目標とすること。単に身体機能の向上を目指すことのみを目標とするのではなく、日常生活における生活機能の維持・向上を目指すことを含めた目標とすること。</a:t>
            </a:r>
            <a:endParaRPr lang="en-US" altLang="ja-JP" sz="2000" dirty="0" smtClean="0">
              <a:solidFill>
                <a:prstClr val="black"/>
              </a:solidFill>
            </a:endParaRPr>
          </a:p>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個別機能訓練計画に相当する内容を地域密着型通所介護計画の中に記載する場合は、その記載をもって計画の作成に代えることができる。</a:t>
            </a:r>
            <a:endParaRPr lang="en-US" altLang="ja-JP" sz="2000" dirty="0">
              <a:solidFill>
                <a:prstClr val="black"/>
              </a:solidFill>
            </a:endParaRPr>
          </a:p>
        </p:txBody>
      </p:sp>
      <p:sp>
        <p:nvSpPr>
          <p:cNvPr id="6" name="正方形/長方形 5"/>
          <p:cNvSpPr/>
          <p:nvPr/>
        </p:nvSpPr>
        <p:spPr>
          <a:xfrm>
            <a:off x="535781" y="4346462"/>
            <a:ext cx="11463338" cy="2468675"/>
          </a:xfrm>
          <a:prstGeom prst="rect">
            <a:avLst/>
          </a:prstGeom>
          <a:ln w="6350">
            <a:solidFill>
              <a:schemeClr val="tx1"/>
            </a:solidFill>
            <a:prstDash val="sysDot"/>
          </a:ln>
        </p:spPr>
        <p:txBody>
          <a:bodyPr wrap="square" tIns="36000" bIns="0" anchor="ctr" anchorCtr="0">
            <a:spAutoFit/>
          </a:bodyPr>
          <a:lstStyle/>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個別機能訓練は、類似の目標を持ち、同様の訓練項目を選択した</a:t>
            </a:r>
            <a:r>
              <a:rPr lang="en-US" altLang="ja-JP" sz="2000" dirty="0" smtClean="0">
                <a:solidFill>
                  <a:prstClr val="black"/>
                </a:solidFill>
              </a:rPr>
              <a:t>5</a:t>
            </a:r>
            <a:r>
              <a:rPr lang="ja-JP" altLang="en-US" sz="2000" dirty="0" smtClean="0">
                <a:solidFill>
                  <a:prstClr val="black"/>
                </a:solidFill>
              </a:rPr>
              <a:t>人程度以下の少集団（個別対応含む）に対して機能訓練指導員が直接行うこととし、必要に応じて事業所内外の設備等を用いた実践的かつ反復的な訓練とすること。</a:t>
            </a:r>
            <a:endParaRPr lang="en-US" altLang="ja-JP" sz="2000" dirty="0" smtClean="0">
              <a:solidFill>
                <a:prstClr val="black"/>
              </a:solidFill>
            </a:endParaRPr>
          </a:p>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訓練時間は、計画に定めた訓練項目の実施に必要な</a:t>
            </a:r>
            <a:r>
              <a:rPr lang="en-US" altLang="ja-JP" sz="2000" dirty="0" smtClean="0">
                <a:solidFill>
                  <a:prstClr val="black"/>
                </a:solidFill>
              </a:rPr>
              <a:t>1</a:t>
            </a:r>
            <a:r>
              <a:rPr lang="ja-JP" altLang="en-US" sz="2000" dirty="0" smtClean="0">
                <a:solidFill>
                  <a:prstClr val="black"/>
                </a:solidFill>
              </a:rPr>
              <a:t>回あたりの訓練時間を考慮して適切に設定すること。</a:t>
            </a:r>
            <a:endParaRPr lang="en-US" altLang="ja-JP" sz="2000" dirty="0" smtClean="0">
              <a:solidFill>
                <a:prstClr val="black"/>
              </a:solidFill>
            </a:endParaRPr>
          </a:p>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訓練は、住み慣れた地域で居宅において可能な限り自立して暮らし続けることを目的とし、生活機能の維持・向上を図るため、計画的・継続的に訓練を実施する必要があり、概ね週</a:t>
            </a:r>
            <a:r>
              <a:rPr lang="en-US" altLang="ja-JP" sz="2000" dirty="0" smtClean="0">
                <a:solidFill>
                  <a:prstClr val="black"/>
                </a:solidFill>
              </a:rPr>
              <a:t>1</a:t>
            </a:r>
            <a:r>
              <a:rPr lang="ja-JP" altLang="en-US" sz="2000" dirty="0" smtClean="0">
                <a:solidFill>
                  <a:prstClr val="black"/>
                </a:solidFill>
              </a:rPr>
              <a:t>回以上実施することを目安とする。</a:t>
            </a:r>
            <a:endParaRPr lang="en-US" altLang="ja-JP" sz="2000" dirty="0">
              <a:solidFill>
                <a:prstClr val="black"/>
              </a:solidFill>
            </a:endParaRPr>
          </a:p>
        </p:txBody>
      </p:sp>
    </p:spTree>
    <p:extLst>
      <p:ext uri="{BB962C8B-B14F-4D97-AF65-F5344CB8AC3E}">
        <p14:creationId xmlns:p14="http://schemas.microsoft.com/office/powerpoint/2010/main" val="1769813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76</a:t>
            </a:fld>
            <a:endParaRPr kumimoji="1" lang="ja-JP" altLang="en-US"/>
          </a:p>
        </p:txBody>
      </p:sp>
      <p:sp>
        <p:nvSpPr>
          <p:cNvPr id="3" name="正方形/長方形 2"/>
          <p:cNvSpPr/>
          <p:nvPr/>
        </p:nvSpPr>
        <p:spPr>
          <a:xfrm>
            <a:off x="0" y="0"/>
            <a:ext cx="12192000" cy="7017306"/>
          </a:xfrm>
          <a:prstGeom prst="rect">
            <a:avLst/>
          </a:prstGeom>
        </p:spPr>
        <p:txBody>
          <a:bodyPr wrap="square">
            <a:spAutoFit/>
          </a:bodyPr>
          <a:lstStyle/>
          <a:p>
            <a:pPr marL="442913" lvl="0" indent="-179388"/>
            <a:r>
              <a:rPr lang="ja-JP" altLang="en-US" sz="2000" dirty="0">
                <a:solidFill>
                  <a:prstClr val="black"/>
                </a:solidFill>
              </a:rPr>
              <a:t>④ 機能訓練指導員等が利用者の居宅を訪問し、利用者の居宅での生活状況を確認した上で、計画を作成すること。また、その後</a:t>
            </a:r>
            <a:r>
              <a:rPr lang="en-US" altLang="ja-JP" sz="2000" dirty="0">
                <a:solidFill>
                  <a:prstClr val="black"/>
                </a:solidFill>
              </a:rPr>
              <a:t>3</a:t>
            </a:r>
            <a:r>
              <a:rPr lang="ja-JP" altLang="en-US" sz="2000" dirty="0">
                <a:solidFill>
                  <a:prstClr val="black"/>
                </a:solidFill>
              </a:rPr>
              <a:t>月ごとに</a:t>
            </a:r>
            <a:r>
              <a:rPr lang="en-US" altLang="ja-JP" sz="2000" dirty="0">
                <a:solidFill>
                  <a:prstClr val="black"/>
                </a:solidFill>
              </a:rPr>
              <a:t>1</a:t>
            </a:r>
            <a:r>
              <a:rPr lang="ja-JP" altLang="en-US" sz="2000" dirty="0">
                <a:solidFill>
                  <a:prstClr val="black"/>
                </a:solidFill>
              </a:rPr>
              <a:t>回以上、利用者の居宅を訪問した上で、当該利用者の居宅での生活状況をその都度確認するとともに、当該利用者又はその家族に対して、計画の進捗状況等を説明し、必要に応じて計画の見直しを行っている</a:t>
            </a:r>
            <a:r>
              <a:rPr lang="ja-JP" altLang="en-US" sz="2000" dirty="0" smtClean="0">
                <a:solidFill>
                  <a:prstClr val="black"/>
                </a:solidFill>
              </a:rPr>
              <a:t>。</a:t>
            </a:r>
            <a:endParaRPr lang="en-US" altLang="ja-JP" sz="2000" dirty="0" smtClean="0">
              <a:solidFill>
                <a:prstClr val="black"/>
              </a:solidFill>
            </a:endParaRPr>
          </a:p>
          <a:p>
            <a:pPr marL="442913" lvl="0" indent="-179388"/>
            <a:endParaRPr lang="en-US" altLang="ja-JP" sz="2000" dirty="0">
              <a:solidFill>
                <a:prstClr val="black"/>
              </a:solidFill>
            </a:endParaRPr>
          </a:p>
          <a:p>
            <a:pPr marL="442913" lvl="0" indent="-179388"/>
            <a:endParaRPr lang="en-US" altLang="ja-JP" sz="2000" dirty="0" smtClean="0">
              <a:solidFill>
                <a:prstClr val="black"/>
              </a:solidFill>
            </a:endParaRPr>
          </a:p>
          <a:p>
            <a:pPr marL="442913" lvl="0" indent="-179388"/>
            <a:endParaRPr lang="en-US" altLang="ja-JP" sz="2000" dirty="0">
              <a:solidFill>
                <a:prstClr val="black"/>
              </a:solidFill>
            </a:endParaRPr>
          </a:p>
          <a:p>
            <a:pPr marL="442913" lvl="0" indent="-179388"/>
            <a:endParaRPr lang="en-US" altLang="ja-JP" sz="2000" dirty="0" smtClean="0">
              <a:solidFill>
                <a:prstClr val="black"/>
              </a:solidFill>
            </a:endParaRPr>
          </a:p>
          <a:p>
            <a:pPr marL="442913" lvl="0" indent="-179388"/>
            <a:endParaRPr lang="en-US" altLang="ja-JP" sz="2000" dirty="0">
              <a:solidFill>
                <a:prstClr val="black"/>
              </a:solidFill>
            </a:endParaRPr>
          </a:p>
          <a:p>
            <a:pPr marL="442913" lvl="0" indent="-179388"/>
            <a:endParaRPr lang="en-US" altLang="ja-JP" sz="2000" dirty="0" smtClean="0">
              <a:solidFill>
                <a:prstClr val="black"/>
              </a:solidFill>
            </a:endParaRPr>
          </a:p>
          <a:p>
            <a:pPr marL="442913" lvl="0" indent="-179388"/>
            <a:endParaRPr lang="ja-JP" altLang="en-US" sz="2000" dirty="0">
              <a:solidFill>
                <a:prstClr val="black"/>
              </a:solidFill>
            </a:endParaRPr>
          </a:p>
          <a:p>
            <a:pPr marL="263525" lvl="0"/>
            <a:endParaRPr lang="en-US" altLang="ja-JP" sz="800" dirty="0" smtClean="0">
              <a:solidFill>
                <a:prstClr val="black"/>
              </a:solidFill>
            </a:endParaRPr>
          </a:p>
          <a:p>
            <a:pPr marL="263525" lvl="0"/>
            <a:r>
              <a:rPr lang="ja-JP" altLang="en-US" sz="2000" dirty="0" smtClean="0">
                <a:solidFill>
                  <a:prstClr val="black"/>
                </a:solidFill>
              </a:rPr>
              <a:t>⑤ </a:t>
            </a:r>
            <a:r>
              <a:rPr lang="ja-JP" altLang="en-US" sz="2000" dirty="0">
                <a:solidFill>
                  <a:prstClr val="black"/>
                </a:solidFill>
              </a:rPr>
              <a:t>定員超過利用・人員基準欠如に該当していない</a:t>
            </a:r>
            <a:r>
              <a:rPr lang="ja-JP" altLang="en-US" sz="2000" dirty="0" smtClean="0">
                <a:solidFill>
                  <a:prstClr val="black"/>
                </a:solidFill>
              </a:rPr>
              <a:t>。</a:t>
            </a:r>
            <a:endParaRPr lang="en-US" altLang="ja-JP" sz="2000" dirty="0" smtClean="0">
              <a:solidFill>
                <a:prstClr val="black"/>
              </a:solidFill>
            </a:endParaRPr>
          </a:p>
          <a:p>
            <a:pPr marL="263525" lvl="0"/>
            <a:endParaRPr lang="en-US" altLang="ja-JP" sz="2000" dirty="0">
              <a:solidFill>
                <a:prstClr val="black"/>
              </a:solidFill>
            </a:endParaRPr>
          </a:p>
          <a:p>
            <a:pPr marL="263525" lvl="0"/>
            <a:endParaRPr lang="en-US" altLang="ja-JP" sz="2000" dirty="0" smtClean="0">
              <a:solidFill>
                <a:prstClr val="black"/>
              </a:solidFill>
            </a:endParaRPr>
          </a:p>
          <a:p>
            <a:pPr marL="263525" lvl="0"/>
            <a:endParaRPr lang="en-US" altLang="ja-JP" sz="2000" dirty="0">
              <a:solidFill>
                <a:prstClr val="black"/>
              </a:solidFill>
            </a:endParaRPr>
          </a:p>
          <a:p>
            <a:pPr marL="263525" lvl="0"/>
            <a:endParaRPr lang="en-US" altLang="ja-JP" sz="2000" dirty="0" smtClean="0">
              <a:solidFill>
                <a:prstClr val="black"/>
              </a:solidFill>
            </a:endParaRPr>
          </a:p>
          <a:p>
            <a:pPr marL="263525" lvl="0"/>
            <a:endParaRPr lang="en-US" altLang="ja-JP" sz="2000" dirty="0">
              <a:solidFill>
                <a:prstClr val="black"/>
              </a:solidFill>
            </a:endParaRPr>
          </a:p>
          <a:p>
            <a:pPr marL="442913" lvl="0" indent="-442913">
              <a:tabLst>
                <a:tab pos="360363" algn="l"/>
              </a:tabLst>
            </a:pPr>
            <a:r>
              <a:rPr lang="en-US" altLang="ja-JP" sz="2000" dirty="0" smtClean="0">
                <a:solidFill>
                  <a:prstClr val="black"/>
                </a:solidFill>
              </a:rPr>
              <a:t>【</a:t>
            </a:r>
            <a:r>
              <a:rPr lang="ja-JP" altLang="en-US" sz="2000" dirty="0"/>
              <a:t>個別機能訓練加算</a:t>
            </a:r>
            <a:r>
              <a:rPr lang="en-US" altLang="ja-JP" sz="2000" dirty="0"/>
              <a:t>(Ⅰ)</a:t>
            </a:r>
            <a:r>
              <a:rPr lang="ja-JP" altLang="en-US" sz="2000" dirty="0"/>
              <a:t>ロ </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76</a:t>
            </a:r>
            <a:r>
              <a:rPr lang="ja-JP" altLang="en-US" sz="2000" dirty="0">
                <a:solidFill>
                  <a:prstClr val="black"/>
                </a:solidFill>
              </a:rPr>
              <a:t>単位／日</a:t>
            </a:r>
            <a:endParaRPr lang="en-US" altLang="ja-JP" sz="2000" dirty="0">
              <a:solidFill>
                <a:prstClr val="black"/>
              </a:solidFill>
            </a:endParaRPr>
          </a:p>
          <a:p>
            <a:pPr marL="442913" indent="-263525">
              <a:tabLst>
                <a:tab pos="360363" algn="l"/>
              </a:tabLst>
            </a:pPr>
            <a:r>
              <a:rPr lang="ja-JP" altLang="en-US" sz="2000" dirty="0"/>
              <a:t>次のいずれにも該当すること。</a:t>
            </a:r>
            <a:endParaRPr lang="en-US" altLang="ja-JP" sz="2000" dirty="0"/>
          </a:p>
          <a:p>
            <a:pPr marL="442913" indent="-179388">
              <a:tabLst>
                <a:tab pos="442913" algn="l"/>
              </a:tabLst>
            </a:pPr>
            <a:r>
              <a:rPr lang="ja-JP" altLang="en-US" sz="2000" dirty="0"/>
              <a:t>① 「個別機能訓練加算</a:t>
            </a:r>
            <a:r>
              <a:rPr lang="en-US" altLang="ja-JP" sz="2000" dirty="0"/>
              <a:t>(Ⅰ)</a:t>
            </a:r>
            <a:r>
              <a:rPr lang="ja-JP" altLang="en-US" sz="2000" dirty="0"/>
              <a:t>イ」で配置された理学療法士等に加えて、専ら機能訓練指導員の職務に従事する理学療法士等を</a:t>
            </a:r>
            <a:r>
              <a:rPr lang="en-US" altLang="ja-JP" sz="2000" dirty="0"/>
              <a:t>1</a:t>
            </a:r>
            <a:r>
              <a:rPr lang="ja-JP" altLang="en-US" sz="2000" dirty="0"/>
              <a:t>名以上配置。</a:t>
            </a:r>
            <a:endParaRPr lang="en-US" altLang="ja-JP" sz="2000" dirty="0"/>
          </a:p>
          <a:p>
            <a:pPr marL="271463" lvl="0" indent="-7938">
              <a:tabLst>
                <a:tab pos="271463" algn="l"/>
              </a:tabLst>
            </a:pPr>
            <a:r>
              <a:rPr lang="ja-JP" altLang="en-US" sz="2000" dirty="0">
                <a:solidFill>
                  <a:prstClr val="black"/>
                </a:solidFill>
              </a:rPr>
              <a:t>② </a:t>
            </a:r>
            <a:r>
              <a:rPr lang="ja-JP" altLang="en-US" sz="2000" dirty="0"/>
              <a:t>個別機能訓練加算</a:t>
            </a:r>
            <a:r>
              <a:rPr lang="en-US" altLang="ja-JP" sz="2000" dirty="0"/>
              <a:t>(Ⅰ)</a:t>
            </a:r>
            <a:r>
              <a:rPr lang="ja-JP" altLang="en-US" sz="2000" dirty="0"/>
              <a:t>イの②～⑤のいずれにも該当する</a:t>
            </a:r>
            <a:r>
              <a:rPr lang="ja-JP" altLang="en-US" sz="2000" dirty="0" smtClean="0"/>
              <a:t>。</a:t>
            </a:r>
            <a:endParaRPr lang="en-US" altLang="ja-JP" sz="2000" dirty="0">
              <a:solidFill>
                <a:prstClr val="black"/>
              </a:solidFill>
            </a:endParaRPr>
          </a:p>
        </p:txBody>
      </p:sp>
      <p:sp>
        <p:nvSpPr>
          <p:cNvPr id="4" name="正方形/長方形 3"/>
          <p:cNvSpPr/>
          <p:nvPr/>
        </p:nvSpPr>
        <p:spPr>
          <a:xfrm>
            <a:off x="535780" y="1299512"/>
            <a:ext cx="11463338" cy="2137371"/>
          </a:xfrm>
          <a:prstGeom prst="rect">
            <a:avLst/>
          </a:prstGeom>
          <a:ln w="6350">
            <a:solidFill>
              <a:schemeClr val="tx1"/>
            </a:solidFill>
            <a:prstDash val="sysDot"/>
          </a:ln>
        </p:spPr>
        <p:txBody>
          <a:bodyPr wrap="square" tIns="72000" bIns="0" anchor="ctr" anchorCtr="0">
            <a:spAutoFit/>
          </a:bodyPr>
          <a:lstStyle/>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個別機能訓練を開始した後は、個別機能訓練項目や訓練実施時間、個別機能訓練の効果等について評価を行うほか、</a:t>
            </a:r>
            <a:r>
              <a:rPr lang="en-US" altLang="ja-JP" sz="2000" dirty="0" smtClean="0">
                <a:solidFill>
                  <a:prstClr val="black"/>
                </a:solidFill>
              </a:rPr>
              <a:t>3</a:t>
            </a:r>
            <a:r>
              <a:rPr lang="ja-JP" altLang="en-US" sz="2000" dirty="0" smtClean="0">
                <a:solidFill>
                  <a:prstClr val="black"/>
                </a:solidFill>
              </a:rPr>
              <a:t>月に</a:t>
            </a:r>
            <a:r>
              <a:rPr lang="en-US" altLang="ja-JP" sz="2000" dirty="0" smtClean="0">
                <a:solidFill>
                  <a:prstClr val="black"/>
                </a:solidFill>
              </a:rPr>
              <a:t>1</a:t>
            </a:r>
            <a:r>
              <a:rPr lang="ja-JP" altLang="en-US" sz="2000" dirty="0" smtClean="0">
                <a:solidFill>
                  <a:prstClr val="black"/>
                </a:solidFill>
              </a:rPr>
              <a:t>回以上、利用者の居宅を訪問し、利用者の居宅での生活状況の確認を行い、利用者又はその家族に対して個別機能訓練の実施状況や個別機能訓練の効果等について説明し、記録する。</a:t>
            </a:r>
            <a:endParaRPr lang="en-US" altLang="ja-JP" sz="2000" dirty="0" smtClean="0">
              <a:solidFill>
                <a:prstClr val="black"/>
              </a:solidFill>
            </a:endParaRPr>
          </a:p>
          <a:p>
            <a:pPr marL="180975" lvl="0" indent="-180975">
              <a:lnSpc>
                <a:spcPts val="2300"/>
              </a:lnSpc>
            </a:pPr>
            <a:r>
              <a:rPr lang="en-US" altLang="ja-JP" sz="2000" dirty="0" smtClean="0">
                <a:solidFill>
                  <a:prstClr val="black"/>
                </a:solidFill>
              </a:rPr>
              <a:t>※ </a:t>
            </a:r>
            <a:r>
              <a:rPr lang="ja-JP" altLang="en-US" sz="2000" dirty="0" smtClean="0">
                <a:solidFill>
                  <a:prstClr val="black"/>
                </a:solidFill>
              </a:rPr>
              <a:t>概ね</a:t>
            </a:r>
            <a:r>
              <a:rPr lang="en-US" altLang="ja-JP" sz="2000" dirty="0" smtClean="0">
                <a:solidFill>
                  <a:prstClr val="black"/>
                </a:solidFill>
              </a:rPr>
              <a:t>3</a:t>
            </a:r>
            <a:r>
              <a:rPr lang="ja-JP" altLang="en-US" sz="2000" dirty="0" smtClean="0">
                <a:solidFill>
                  <a:prstClr val="black"/>
                </a:solidFill>
              </a:rPr>
              <a:t>月ごとに</a:t>
            </a:r>
            <a:r>
              <a:rPr lang="en-US" altLang="ja-JP" sz="2000" dirty="0" smtClean="0">
                <a:solidFill>
                  <a:prstClr val="black"/>
                </a:solidFill>
              </a:rPr>
              <a:t>1</a:t>
            </a:r>
            <a:r>
              <a:rPr lang="ja-JP" altLang="en-US" sz="2000" dirty="0" smtClean="0">
                <a:solidFill>
                  <a:prstClr val="black"/>
                </a:solidFill>
              </a:rPr>
              <a:t>回以上、個別機能訓練の実施状況や個別機能訓練の効果等について、当該利用者を担当する介護支援専門員等にも適宜報告・相談し、利用者等の意向を確認の上、個別機能訓練の効果等を踏まえた個別機能訓練の目標の見直しや訓練項目の変更など、適切な対応を行うこと。</a:t>
            </a:r>
            <a:endParaRPr lang="en-US" altLang="ja-JP" sz="2000" dirty="0">
              <a:solidFill>
                <a:prstClr val="black"/>
              </a:solidFill>
            </a:endParaRPr>
          </a:p>
        </p:txBody>
      </p:sp>
      <p:sp>
        <p:nvSpPr>
          <p:cNvPr id="5" name="正方形/長方形 4"/>
          <p:cNvSpPr/>
          <p:nvPr/>
        </p:nvSpPr>
        <p:spPr>
          <a:xfrm>
            <a:off x="109105" y="3893373"/>
            <a:ext cx="11973790" cy="1340161"/>
          </a:xfrm>
          <a:prstGeom prst="rect">
            <a:avLst/>
          </a:prstGeom>
          <a:ln w="6350">
            <a:solidFill>
              <a:schemeClr val="tx1"/>
            </a:solidFill>
            <a:prstDash val="sysDot"/>
          </a:ln>
        </p:spPr>
        <p:txBody>
          <a:bodyPr wrap="square" tIns="72000" bIns="36000" anchor="ctr" anchorCtr="0">
            <a:spAutoFit/>
          </a:bodyPr>
          <a:lstStyle/>
          <a:p>
            <a:pPr marL="180975" lvl="0" indent="-180975"/>
            <a:r>
              <a:rPr lang="en-US" altLang="ja-JP" sz="2000" dirty="0" smtClean="0">
                <a:solidFill>
                  <a:prstClr val="black"/>
                </a:solidFill>
              </a:rPr>
              <a:t>※ </a:t>
            </a:r>
            <a:r>
              <a:rPr lang="ja-JP" altLang="en-US" sz="2000" dirty="0" smtClean="0">
                <a:solidFill>
                  <a:prstClr val="black"/>
                </a:solidFill>
              </a:rPr>
              <a:t>計画に基づく個別機能訓練が予定されていた場合でも、利用者の都合等により実際に個別機能訓訓練が実施されなかった場合は、</a:t>
            </a:r>
            <a:r>
              <a:rPr lang="en-US" altLang="ja-JP" sz="2000" dirty="0" smtClean="0">
                <a:solidFill>
                  <a:prstClr val="black"/>
                </a:solidFill>
              </a:rPr>
              <a:t>(Ⅰ)</a:t>
            </a:r>
            <a:r>
              <a:rPr lang="ja-JP" altLang="en-US" sz="2000" dirty="0" smtClean="0">
                <a:solidFill>
                  <a:prstClr val="black"/>
                </a:solidFill>
              </a:rPr>
              <a:t>イ及びロを算定することができない。</a:t>
            </a:r>
            <a:endParaRPr lang="en-US" altLang="ja-JP" sz="2000" dirty="0" smtClean="0">
              <a:solidFill>
                <a:prstClr val="black"/>
              </a:solidFill>
            </a:endParaRPr>
          </a:p>
          <a:p>
            <a:pPr marL="180975" indent="-180975"/>
            <a:r>
              <a:rPr lang="en-US" altLang="ja-JP" sz="2000" dirty="0">
                <a:solidFill>
                  <a:prstClr val="black"/>
                </a:solidFill>
              </a:rPr>
              <a:t>※ </a:t>
            </a:r>
            <a:r>
              <a:rPr lang="ja-JP" altLang="en-US" sz="2000" dirty="0">
                <a:solidFill>
                  <a:prstClr val="black"/>
                </a:solidFill>
              </a:rPr>
              <a:t>個別機能訓練に関する記録</a:t>
            </a:r>
            <a:r>
              <a:rPr lang="ja-JP" altLang="en-US" sz="2000" dirty="0" smtClean="0">
                <a:solidFill>
                  <a:prstClr val="black"/>
                </a:solidFill>
              </a:rPr>
              <a:t>（目標、訓練項目、実施</a:t>
            </a:r>
            <a:r>
              <a:rPr lang="ja-JP" altLang="en-US" sz="2000" dirty="0">
                <a:solidFill>
                  <a:prstClr val="black"/>
                </a:solidFill>
              </a:rPr>
              <a:t>時間</a:t>
            </a:r>
            <a:r>
              <a:rPr lang="ja-JP" altLang="en-US" sz="2000" dirty="0" smtClean="0">
                <a:solidFill>
                  <a:prstClr val="black"/>
                </a:solidFill>
              </a:rPr>
              <a:t>、訓練実施者</a:t>
            </a:r>
            <a:r>
              <a:rPr lang="ja-JP" altLang="en-US" sz="2000" dirty="0">
                <a:solidFill>
                  <a:prstClr val="black"/>
                </a:solidFill>
              </a:rPr>
              <a:t>等）は、利用者ごとに保管され、常に当該事業所の個別機能訓練の従事者により閲覧が可能であるようにすること</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39518821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890" y="6492875"/>
            <a:ext cx="2743200" cy="365125"/>
          </a:xfrm>
        </p:spPr>
        <p:txBody>
          <a:bodyPr/>
          <a:lstStyle/>
          <a:p>
            <a:fld id="{41D9830F-53EB-46B6-9EC0-C4C68F82A889}" type="slidenum">
              <a:rPr kumimoji="1" lang="ja-JP" altLang="en-US" smtClean="0"/>
              <a:t>77</a:t>
            </a:fld>
            <a:endParaRPr kumimoji="1" lang="ja-JP" altLang="en-US" dirty="0"/>
          </a:p>
        </p:txBody>
      </p:sp>
      <p:sp>
        <p:nvSpPr>
          <p:cNvPr id="3" name="正方形/長方形 2"/>
          <p:cNvSpPr/>
          <p:nvPr/>
        </p:nvSpPr>
        <p:spPr>
          <a:xfrm>
            <a:off x="0" y="121867"/>
            <a:ext cx="12192000" cy="5062924"/>
          </a:xfrm>
          <a:prstGeom prst="rect">
            <a:avLst/>
          </a:prstGeom>
        </p:spPr>
        <p:txBody>
          <a:bodyPr wrap="square">
            <a:spAutoFit/>
          </a:bodyPr>
          <a:lstStyle/>
          <a:p>
            <a:pPr marL="271463" lvl="0" indent="-7938">
              <a:tabLst>
                <a:tab pos="271463" algn="l"/>
              </a:tabLst>
            </a:pPr>
            <a:endParaRPr lang="en-US" altLang="ja-JP" sz="2000" dirty="0">
              <a:solidFill>
                <a:prstClr val="black"/>
              </a:solidFill>
            </a:endParaRPr>
          </a:p>
          <a:p>
            <a:pPr marL="271463" lvl="0" indent="-7938">
              <a:tabLst>
                <a:tab pos="271463" algn="l"/>
              </a:tabLst>
            </a:pPr>
            <a:endParaRPr lang="en-US" altLang="ja-JP" sz="2000" dirty="0" smtClean="0">
              <a:solidFill>
                <a:prstClr val="black"/>
              </a:solidFill>
            </a:endParaRPr>
          </a:p>
          <a:p>
            <a:pPr marL="271463" lvl="0" indent="-7938">
              <a:tabLst>
                <a:tab pos="271463" algn="l"/>
              </a:tabLst>
            </a:pPr>
            <a:endParaRPr lang="en-US" altLang="ja-JP" sz="2000" dirty="0">
              <a:solidFill>
                <a:prstClr val="black"/>
              </a:solidFill>
            </a:endParaRPr>
          </a:p>
          <a:p>
            <a:pPr marL="271463" lvl="0" indent="-7938">
              <a:tabLst>
                <a:tab pos="271463" algn="l"/>
              </a:tabLst>
            </a:pPr>
            <a:endParaRPr lang="en-US" altLang="ja-JP" sz="2000" dirty="0" smtClean="0">
              <a:solidFill>
                <a:prstClr val="black"/>
              </a:solidFill>
            </a:endParaRPr>
          </a:p>
          <a:p>
            <a:pPr marL="271463" lvl="0" indent="-7938">
              <a:tabLst>
                <a:tab pos="271463" algn="l"/>
              </a:tabLst>
            </a:pPr>
            <a:endParaRPr lang="en-US" altLang="ja-JP" sz="2000" dirty="0">
              <a:solidFill>
                <a:prstClr val="black"/>
              </a:solidFill>
            </a:endParaRPr>
          </a:p>
          <a:p>
            <a:pPr marL="271463" lvl="0" indent="-7938">
              <a:tabLst>
                <a:tab pos="271463" algn="l"/>
              </a:tabLst>
            </a:pPr>
            <a:endParaRPr lang="en-US" altLang="ja-JP" sz="2000" dirty="0" smtClean="0">
              <a:solidFill>
                <a:prstClr val="black"/>
              </a:solidFill>
            </a:endParaRPr>
          </a:p>
          <a:p>
            <a:pPr marL="271463" lvl="0" indent="-7938">
              <a:tabLst>
                <a:tab pos="271463" algn="l"/>
              </a:tabLst>
            </a:pPr>
            <a:endParaRPr lang="en-US" altLang="ja-JP" sz="2000" dirty="0">
              <a:solidFill>
                <a:prstClr val="black"/>
              </a:solidFill>
            </a:endParaRPr>
          </a:p>
          <a:p>
            <a:pPr marL="271463" lvl="0" indent="-7938">
              <a:tabLst>
                <a:tab pos="271463" algn="l"/>
              </a:tabLst>
            </a:pPr>
            <a:endParaRPr lang="en-US" altLang="ja-JP" sz="2000" dirty="0" smtClean="0">
              <a:solidFill>
                <a:prstClr val="black"/>
              </a:solidFill>
            </a:endParaRPr>
          </a:p>
          <a:p>
            <a:pPr marL="271463" lvl="0" indent="-7938">
              <a:tabLst>
                <a:tab pos="271463" algn="l"/>
              </a:tabLst>
            </a:pPr>
            <a:endParaRPr lang="en-US" altLang="ja-JP" sz="2000" dirty="0">
              <a:solidFill>
                <a:prstClr val="black"/>
              </a:solidFill>
            </a:endParaRPr>
          </a:p>
          <a:p>
            <a:pPr marL="442913" lvl="0" indent="-442913">
              <a:tabLst>
                <a:tab pos="360363" algn="l"/>
              </a:tabLst>
            </a:pPr>
            <a:endParaRPr lang="en-US" altLang="ja-JP" sz="300" dirty="0">
              <a:solidFill>
                <a:prstClr val="black"/>
              </a:solidFill>
            </a:endParaRPr>
          </a:p>
          <a:p>
            <a:pPr marL="442913" lvl="0" indent="-442913">
              <a:tabLst>
                <a:tab pos="442913" algn="l"/>
              </a:tabLst>
            </a:pPr>
            <a:r>
              <a:rPr lang="en-US" altLang="ja-JP" sz="2000" dirty="0" smtClean="0">
                <a:solidFill>
                  <a:prstClr val="black"/>
                </a:solidFill>
              </a:rPr>
              <a:t>【</a:t>
            </a:r>
            <a:r>
              <a:rPr lang="ja-JP" altLang="en-US" sz="2000" dirty="0"/>
              <a:t>個別機能訓練加算</a:t>
            </a:r>
            <a:r>
              <a:rPr lang="en-US" altLang="ja-JP" sz="2000" dirty="0"/>
              <a:t>(Ⅱ)</a:t>
            </a:r>
            <a:r>
              <a:rPr lang="ja-JP" altLang="en-US" sz="2000" dirty="0"/>
              <a:t> </a:t>
            </a:r>
            <a:r>
              <a:rPr lang="en-US" altLang="ja-JP" sz="2000" dirty="0">
                <a:solidFill>
                  <a:prstClr val="black"/>
                </a:solidFill>
              </a:rPr>
              <a:t>】</a:t>
            </a:r>
            <a:r>
              <a:rPr lang="ja-JP" altLang="en-US" sz="2000" dirty="0">
                <a:solidFill>
                  <a:prstClr val="black"/>
                </a:solidFill>
              </a:rPr>
              <a:t>　</a:t>
            </a:r>
            <a:r>
              <a:rPr lang="en-US" altLang="ja-JP" sz="2000" dirty="0">
                <a:solidFill>
                  <a:prstClr val="black"/>
                </a:solidFill>
              </a:rPr>
              <a:t>20</a:t>
            </a:r>
            <a:r>
              <a:rPr lang="ja-JP" altLang="en-US" sz="2000" dirty="0">
                <a:solidFill>
                  <a:prstClr val="black"/>
                </a:solidFill>
              </a:rPr>
              <a:t>単位／月</a:t>
            </a:r>
            <a:endParaRPr lang="en-US" altLang="ja-JP" sz="2000" dirty="0">
              <a:solidFill>
                <a:prstClr val="black"/>
              </a:solidFill>
            </a:endParaRPr>
          </a:p>
          <a:p>
            <a:pPr marL="442913" indent="-263525">
              <a:tabLst>
                <a:tab pos="360363" algn="l"/>
              </a:tabLst>
            </a:pPr>
            <a:r>
              <a:rPr lang="ja-JP" altLang="en-US" sz="2000" dirty="0"/>
              <a:t>次のいずれにも該当すること。</a:t>
            </a:r>
            <a:endParaRPr lang="en-US" altLang="ja-JP" sz="2000" dirty="0"/>
          </a:p>
          <a:p>
            <a:pPr marL="442913" lvl="0" indent="-179388">
              <a:tabLst>
                <a:tab pos="360363" algn="l"/>
              </a:tabLst>
            </a:pPr>
            <a:r>
              <a:rPr lang="ja-JP" altLang="en-US" sz="2000" dirty="0">
                <a:solidFill>
                  <a:prstClr val="black"/>
                </a:solidFill>
              </a:rPr>
              <a:t>①「</a:t>
            </a:r>
            <a:r>
              <a:rPr lang="ja-JP" altLang="en-US" sz="2000" dirty="0"/>
              <a:t>個別機能訓練加算</a:t>
            </a:r>
            <a:r>
              <a:rPr lang="en-US" altLang="ja-JP" sz="2000" dirty="0"/>
              <a:t>(Ⅰ)</a:t>
            </a:r>
            <a:r>
              <a:rPr lang="ja-JP" altLang="en-US" sz="2000" dirty="0"/>
              <a:t>イ」又は「個別機能訓練加算</a:t>
            </a:r>
            <a:r>
              <a:rPr lang="en-US" altLang="ja-JP" sz="2000" dirty="0"/>
              <a:t>(Ⅰ)</a:t>
            </a:r>
            <a:r>
              <a:rPr lang="ja-JP" altLang="en-US" sz="2000" dirty="0"/>
              <a:t>ロ」の基準に適合する。 </a:t>
            </a:r>
            <a:endParaRPr lang="en-US" altLang="ja-JP" sz="2000" dirty="0"/>
          </a:p>
          <a:p>
            <a:pPr marL="442913" lvl="0" indent="-179388">
              <a:tabLst>
                <a:tab pos="360363" algn="l"/>
              </a:tabLst>
            </a:pPr>
            <a:r>
              <a:rPr lang="ja-JP" altLang="en-US" sz="2000" dirty="0">
                <a:solidFill>
                  <a:prstClr val="black"/>
                </a:solidFill>
              </a:rPr>
              <a:t>② 個別機能訓練計画の内容を </a:t>
            </a:r>
            <a:r>
              <a:rPr lang="en-US" altLang="ja-JP" sz="2000" dirty="0">
                <a:solidFill>
                  <a:prstClr val="black"/>
                </a:solidFill>
              </a:rPr>
              <a:t>LIFE</a:t>
            </a:r>
            <a:r>
              <a:rPr lang="ja-JP" altLang="en-US" sz="2000" dirty="0">
                <a:solidFill>
                  <a:prstClr val="black"/>
                </a:solidFill>
              </a:rPr>
              <a:t>を用いて厚生労働省に提出し</a:t>
            </a:r>
            <a:r>
              <a:rPr lang="ja-JP" altLang="en-US" sz="2000" dirty="0" smtClean="0">
                <a:solidFill>
                  <a:prstClr val="black"/>
                </a:solidFill>
              </a:rPr>
              <a:t>、機能訓練の実施にあたって、当該情報その他機能訓練の適切かつ有効な実施のために必要な情報を活用している。</a:t>
            </a:r>
            <a:endParaRPr lang="en-US" altLang="ja-JP" sz="2000" dirty="0" smtClean="0">
              <a:solidFill>
                <a:prstClr val="black"/>
              </a:solidFill>
            </a:endParaRPr>
          </a:p>
          <a:p>
            <a:pPr marL="442913" lvl="0" indent="-179388">
              <a:tabLst>
                <a:tab pos="360363" algn="l"/>
              </a:tabLst>
            </a:pPr>
            <a:endParaRPr lang="en-US" altLang="ja-JP" sz="2000" dirty="0">
              <a:solidFill>
                <a:prstClr val="black"/>
              </a:solidFill>
            </a:endParaRPr>
          </a:p>
          <a:p>
            <a:pPr marL="442913" lvl="0" indent="-179388">
              <a:tabLst>
                <a:tab pos="360363" algn="l"/>
              </a:tabLst>
            </a:pPr>
            <a:endParaRPr lang="en-US" altLang="ja-JP" sz="2000" dirty="0" smtClean="0">
              <a:solidFill>
                <a:prstClr val="black"/>
              </a:solidFill>
            </a:endParaRPr>
          </a:p>
        </p:txBody>
      </p:sp>
      <p:sp>
        <p:nvSpPr>
          <p:cNvPr id="7" name="正方形/長方形 6"/>
          <p:cNvSpPr/>
          <p:nvPr/>
        </p:nvSpPr>
        <p:spPr>
          <a:xfrm>
            <a:off x="528638" y="121867"/>
            <a:ext cx="11411382" cy="2534916"/>
          </a:xfrm>
          <a:prstGeom prst="rect">
            <a:avLst/>
          </a:prstGeom>
          <a:ln w="6350">
            <a:solidFill>
              <a:schemeClr val="tx1"/>
            </a:solidFill>
            <a:prstDash val="sysDot"/>
          </a:ln>
        </p:spPr>
        <p:txBody>
          <a:bodyPr wrap="square" tIns="36000" bIns="36000" anchor="ctr" anchorCtr="0">
            <a:spAutoFit/>
          </a:bodyPr>
          <a:lstStyle/>
          <a:p>
            <a:pPr marL="180975" lvl="0" indent="-180975"/>
            <a:r>
              <a:rPr lang="en-US" altLang="ja-JP" sz="2000" dirty="0" smtClean="0">
                <a:solidFill>
                  <a:prstClr val="black"/>
                </a:solidFill>
              </a:rPr>
              <a:t>※ </a:t>
            </a:r>
            <a:r>
              <a:rPr lang="ja-JP" altLang="en-US" sz="2000" dirty="0" smtClean="0">
                <a:solidFill>
                  <a:prstClr val="black"/>
                </a:solidFill>
              </a:rPr>
              <a:t>例えば</a:t>
            </a:r>
            <a:r>
              <a:rPr lang="en-US" altLang="ja-JP" sz="2000" dirty="0" smtClean="0">
                <a:solidFill>
                  <a:prstClr val="black"/>
                </a:solidFill>
              </a:rPr>
              <a:t>1</a:t>
            </a:r>
            <a:r>
              <a:rPr lang="ja-JP" altLang="en-US" sz="2000" dirty="0" smtClean="0">
                <a:solidFill>
                  <a:prstClr val="black"/>
                </a:solidFill>
              </a:rPr>
              <a:t>週間のうち特定の時間だけ</a:t>
            </a:r>
            <a:r>
              <a:rPr lang="en-US" altLang="ja-JP" sz="2000" dirty="0" smtClean="0">
                <a:solidFill>
                  <a:prstClr val="black"/>
                </a:solidFill>
              </a:rPr>
              <a:t>(Ⅰ)</a:t>
            </a:r>
            <a:r>
              <a:rPr lang="ja-JP" altLang="en-US" sz="2000" dirty="0" smtClean="0">
                <a:solidFill>
                  <a:prstClr val="black"/>
                </a:solidFill>
              </a:rPr>
              <a:t>イの要件である専ら機能訓練を実施する理学療法士等を</a:t>
            </a:r>
            <a:r>
              <a:rPr lang="en-US" altLang="ja-JP" sz="2000" dirty="0" smtClean="0">
                <a:solidFill>
                  <a:prstClr val="black"/>
                </a:solidFill>
              </a:rPr>
              <a:t>1</a:t>
            </a:r>
            <a:r>
              <a:rPr lang="ja-JP" altLang="en-US" sz="2000" dirty="0" smtClean="0">
                <a:solidFill>
                  <a:prstClr val="black"/>
                </a:solidFill>
              </a:rPr>
              <a:t>名に加え、さらに</a:t>
            </a:r>
            <a:r>
              <a:rPr lang="en-US" altLang="ja-JP" sz="2000" dirty="0" smtClean="0">
                <a:solidFill>
                  <a:prstClr val="black"/>
                </a:solidFill>
              </a:rPr>
              <a:t>(Ⅰ)</a:t>
            </a:r>
            <a:r>
              <a:rPr lang="ja-JP" altLang="en-US" sz="2000" dirty="0" smtClean="0">
                <a:solidFill>
                  <a:prstClr val="black"/>
                </a:solidFill>
              </a:rPr>
              <a:t>ロの要件である専ら機能訓練を実施する理学療法士等を</a:t>
            </a:r>
            <a:r>
              <a:rPr lang="en-US" altLang="ja-JP" sz="2000" dirty="0" smtClean="0">
                <a:solidFill>
                  <a:prstClr val="black"/>
                </a:solidFill>
              </a:rPr>
              <a:t>1</a:t>
            </a:r>
            <a:r>
              <a:rPr lang="ja-JP" altLang="en-US" sz="2000" dirty="0" smtClean="0">
                <a:solidFill>
                  <a:prstClr val="black"/>
                </a:solidFill>
              </a:rPr>
              <a:t>名以上配置して</a:t>
            </a:r>
            <a:r>
              <a:rPr lang="ja-JP" altLang="en-US" sz="2000" spc="-40" dirty="0" smtClean="0">
                <a:solidFill>
                  <a:prstClr val="black"/>
                </a:solidFill>
              </a:rPr>
              <a:t>いる場合は、その時間において理学療法士等から直接訓練の提供を受けた利用者のみが加算対象となる。</a:t>
            </a:r>
            <a:endParaRPr lang="en-US" altLang="ja-JP" sz="2000" spc="-40" dirty="0" smtClean="0">
              <a:solidFill>
                <a:prstClr val="black"/>
              </a:solidFill>
            </a:endParaRPr>
          </a:p>
          <a:p>
            <a:pPr marL="180975" lvl="0" indent="-180975"/>
            <a:r>
              <a:rPr lang="ja-JP" altLang="en-US" sz="2000" dirty="0">
                <a:solidFill>
                  <a:prstClr val="black"/>
                </a:solidFill>
              </a:rPr>
              <a:t>　</a:t>
            </a:r>
            <a:r>
              <a:rPr lang="ja-JP" altLang="en-US" sz="2000" dirty="0" smtClean="0">
                <a:solidFill>
                  <a:prstClr val="black"/>
                </a:solidFill>
              </a:rPr>
              <a:t>この場合、当該加算を算定できる人員体制を確保している曜日はあらかじめ定められ、利用者や居宅介護支援事業所に周知されている必要がある。</a:t>
            </a:r>
            <a:endParaRPr lang="en-US" altLang="ja-JP" sz="2000" dirty="0" smtClean="0">
              <a:solidFill>
                <a:prstClr val="black"/>
              </a:solidFill>
            </a:endParaRPr>
          </a:p>
          <a:p>
            <a:pPr marL="180975" lvl="0" indent="-180975"/>
            <a:r>
              <a:rPr lang="en-US" altLang="ja-JP" sz="2000" dirty="0" smtClean="0">
                <a:solidFill>
                  <a:prstClr val="black"/>
                </a:solidFill>
              </a:rPr>
              <a:t>※ </a:t>
            </a:r>
            <a:r>
              <a:rPr lang="ja-JP" altLang="en-US" sz="2000" dirty="0" smtClean="0">
                <a:solidFill>
                  <a:prstClr val="black"/>
                </a:solidFill>
              </a:rPr>
              <a:t>当該事業所の看護職員が当該加算に係る機能訓練指導員の職務に従事する場合には、当該職務の時間は、当該事業所における看護職員としての人員基準に含めない。</a:t>
            </a:r>
            <a:endParaRPr lang="en-US" altLang="ja-JP" sz="2000" dirty="0">
              <a:solidFill>
                <a:prstClr val="black"/>
              </a:solidFill>
            </a:endParaRPr>
          </a:p>
        </p:txBody>
      </p:sp>
      <p:sp>
        <p:nvSpPr>
          <p:cNvPr id="4" name="正方形/長方形 3"/>
          <p:cNvSpPr/>
          <p:nvPr/>
        </p:nvSpPr>
        <p:spPr>
          <a:xfrm>
            <a:off x="528638" y="4527346"/>
            <a:ext cx="11411382" cy="1965529"/>
          </a:xfrm>
          <a:prstGeom prst="rect">
            <a:avLst/>
          </a:prstGeom>
          <a:ln w="6350">
            <a:solidFill>
              <a:schemeClr val="tx1"/>
            </a:solidFill>
            <a:prstDash val="sysDot"/>
          </a:ln>
        </p:spPr>
        <p:txBody>
          <a:bodyPr wrap="square" tIns="72000" anchor="ctr" anchorCtr="0">
            <a:spAutoFit/>
          </a:bodyPr>
          <a:lstStyle/>
          <a:p>
            <a:pPr marL="185738" lvl="0" indent="-179388"/>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情報提供及びフィードバック情報を活用し、利用者の状態に応じた個別機能訓練計画の作成（</a:t>
            </a:r>
            <a:r>
              <a:rPr lang="en-US" altLang="ja-JP" sz="2000" dirty="0">
                <a:solidFill>
                  <a:prstClr val="black"/>
                </a:solidFill>
              </a:rPr>
              <a:t>Plan</a:t>
            </a:r>
            <a:r>
              <a:rPr lang="ja-JP" altLang="en-US" sz="2000" dirty="0">
                <a:solidFill>
                  <a:prstClr val="black"/>
                </a:solidFill>
              </a:rPr>
              <a:t>）、当該計画に基づく個別機能訓練の実施（</a:t>
            </a:r>
            <a:r>
              <a:rPr lang="en-US" altLang="ja-JP" sz="2000" dirty="0" smtClean="0">
                <a:solidFill>
                  <a:prstClr val="black"/>
                </a:solidFill>
              </a:rPr>
              <a:t>Do</a:t>
            </a:r>
            <a:r>
              <a:rPr lang="ja-JP" altLang="en-US" sz="2000" dirty="0" smtClean="0">
                <a:solidFill>
                  <a:prstClr val="black"/>
                </a:solidFill>
              </a:rPr>
              <a:t>）</a:t>
            </a:r>
            <a:r>
              <a:rPr lang="ja-JP" altLang="en-US" sz="2000" dirty="0">
                <a:solidFill>
                  <a:prstClr val="black"/>
                </a:solidFill>
              </a:rPr>
              <a:t>、当該実施内容の評価（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a:t>
            </a:r>
            <a:r>
              <a:rPr lang="ja-JP" altLang="en-US" sz="2000" dirty="0">
                <a:solidFill>
                  <a:prstClr val="black"/>
                </a:solidFill>
              </a:rPr>
              <a:t>踏まえた当該計画の見直し（</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Tree>
    <p:extLst>
      <p:ext uri="{BB962C8B-B14F-4D97-AF65-F5344CB8AC3E}">
        <p14:creationId xmlns:p14="http://schemas.microsoft.com/office/powerpoint/2010/main" val="624435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84576"/>
            <a:ext cx="2743200" cy="365125"/>
          </a:xfrm>
        </p:spPr>
        <p:txBody>
          <a:bodyPr/>
          <a:lstStyle/>
          <a:p>
            <a:fld id="{41D9830F-53EB-46B6-9EC0-C4C68F82A889}" type="slidenum">
              <a:rPr kumimoji="1" lang="ja-JP" altLang="en-US" smtClean="0"/>
              <a:t>78</a:t>
            </a:fld>
            <a:endParaRPr kumimoji="1" lang="ja-JP" altLang="en-US" dirty="0"/>
          </a:p>
        </p:txBody>
      </p:sp>
      <p:sp>
        <p:nvSpPr>
          <p:cNvPr id="3" name="正方形/長方形 2"/>
          <p:cNvSpPr/>
          <p:nvPr/>
        </p:nvSpPr>
        <p:spPr>
          <a:xfrm>
            <a:off x="0" y="40749"/>
            <a:ext cx="12192000" cy="6909584"/>
          </a:xfrm>
          <a:prstGeom prst="rect">
            <a:avLst/>
          </a:prstGeom>
        </p:spPr>
        <p:txBody>
          <a:bodyPr wrap="square">
            <a:spAutoFit/>
          </a:bodyPr>
          <a:lstStyle/>
          <a:p>
            <a:pPr marL="442913" lvl="0" indent="-442913">
              <a:tabLst>
                <a:tab pos="360363" algn="l"/>
              </a:tabLst>
            </a:pPr>
            <a:r>
              <a:rPr lang="ja-JP" altLang="en-US" sz="2000" b="1" dirty="0">
                <a:solidFill>
                  <a:prstClr val="black"/>
                </a:solidFill>
              </a:rPr>
              <a:t>（７）ＡＤＬ維持等加算　</a:t>
            </a:r>
            <a:r>
              <a:rPr lang="ja-JP" altLang="en-US" sz="2000" dirty="0">
                <a:solidFill>
                  <a:prstClr val="black"/>
                </a:solidFill>
              </a:rPr>
              <a:t>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63525" lvl="0" indent="179388">
              <a:tabLst>
                <a:tab pos="263525" algn="l"/>
              </a:tabLst>
            </a:pPr>
            <a:r>
              <a:rPr lang="ja-JP" altLang="en-US" sz="2000" dirty="0">
                <a:solidFill>
                  <a:prstClr val="black"/>
                </a:solidFill>
              </a:rPr>
              <a:t>評価対象期間（</a:t>
            </a:r>
            <a:r>
              <a:rPr lang="en-US" altLang="ja-JP" sz="2000" dirty="0">
                <a:solidFill>
                  <a:prstClr val="black"/>
                </a:solidFill>
              </a:rPr>
              <a:t>ADL</a:t>
            </a:r>
            <a:r>
              <a:rPr lang="ja-JP" altLang="en-US" sz="2000" dirty="0">
                <a:solidFill>
                  <a:prstClr val="black"/>
                </a:solidFill>
              </a:rPr>
              <a:t>維持</a:t>
            </a:r>
            <a:r>
              <a:rPr lang="ja-JP" altLang="en-US" sz="2000" dirty="0" smtClean="0">
                <a:solidFill>
                  <a:prstClr val="black"/>
                </a:solidFill>
              </a:rPr>
              <a:t>加算の算定</a:t>
            </a:r>
            <a:r>
              <a:rPr lang="ja-JP" altLang="en-US" sz="2000" dirty="0">
                <a:solidFill>
                  <a:prstClr val="black"/>
                </a:solidFill>
              </a:rPr>
              <a:t>を開始する月の前年の同月から起算して</a:t>
            </a:r>
            <a:r>
              <a:rPr lang="en-US" altLang="ja-JP" sz="2000" dirty="0">
                <a:solidFill>
                  <a:prstClr val="black"/>
                </a:solidFill>
              </a:rPr>
              <a:t>12</a:t>
            </a:r>
            <a:r>
              <a:rPr lang="ja-JP" altLang="en-US" sz="2000" dirty="0">
                <a:solidFill>
                  <a:prstClr val="black"/>
                </a:solidFill>
              </a:rPr>
              <a:t>月までの期間）の満了日の属する月の翌月から</a:t>
            </a:r>
            <a:r>
              <a:rPr lang="en-US" altLang="ja-JP" sz="2000" dirty="0">
                <a:solidFill>
                  <a:prstClr val="black"/>
                </a:solidFill>
              </a:rPr>
              <a:t>12</a:t>
            </a:r>
            <a:r>
              <a:rPr lang="ja-JP" altLang="en-US" sz="2000" dirty="0">
                <a:solidFill>
                  <a:prstClr val="black"/>
                </a:solidFill>
              </a:rPr>
              <a:t>月以内の期間に限り算定する</a:t>
            </a:r>
            <a:r>
              <a:rPr lang="ja-JP" altLang="en-US" sz="2000" dirty="0" smtClean="0">
                <a:solidFill>
                  <a:prstClr val="black"/>
                </a:solidFill>
              </a:rPr>
              <a:t>。</a:t>
            </a:r>
            <a:endParaRPr lang="en-US" altLang="ja-JP" sz="2000" dirty="0" smtClean="0">
              <a:solidFill>
                <a:prstClr val="black"/>
              </a:solidFill>
            </a:endParaRPr>
          </a:p>
          <a:p>
            <a:pPr marL="263525" lvl="0" indent="179388">
              <a:tabLst>
                <a:tab pos="263525" algn="l"/>
              </a:tabLst>
            </a:pPr>
            <a:endParaRPr lang="en-US" altLang="ja-JP" sz="2000" dirty="0">
              <a:solidFill>
                <a:prstClr val="black"/>
              </a:solidFill>
            </a:endParaRPr>
          </a:p>
          <a:p>
            <a:pPr marL="263525" lvl="0" indent="179388">
              <a:tabLst>
                <a:tab pos="263525" algn="l"/>
              </a:tabLst>
            </a:pPr>
            <a:endParaRPr lang="en-US" altLang="ja-JP" sz="2000" dirty="0">
              <a:solidFill>
                <a:prstClr val="black"/>
              </a:solidFill>
            </a:endParaRPr>
          </a:p>
          <a:p>
            <a:pPr marL="263525" lvl="0" indent="-263525">
              <a:tabLst>
                <a:tab pos="263525" algn="l"/>
              </a:tabLst>
            </a:pPr>
            <a:endParaRPr lang="en-US" altLang="ja-JP" sz="1600" dirty="0" smtClean="0">
              <a:solidFill>
                <a:prstClr val="black"/>
              </a:solidFill>
            </a:endParaRPr>
          </a:p>
          <a:p>
            <a:pPr marL="263525" lvl="0" indent="7938">
              <a:tabLst>
                <a:tab pos="263525" algn="l"/>
              </a:tabLst>
            </a:pPr>
            <a:r>
              <a:rPr lang="en-US" altLang="ja-JP" sz="2000" dirty="0" smtClean="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と</a:t>
            </a:r>
            <a:r>
              <a:rPr lang="en-US" altLang="ja-JP" sz="2000" dirty="0" smtClean="0">
                <a:solidFill>
                  <a:prstClr val="black"/>
                </a:solidFill>
              </a:rPr>
              <a:t>(Ⅱ)</a:t>
            </a:r>
            <a:r>
              <a:rPr lang="ja-JP" altLang="en-US" sz="2000" dirty="0" smtClean="0">
                <a:solidFill>
                  <a:prstClr val="black"/>
                </a:solidFill>
              </a:rPr>
              <a:t>は同時算定できない。</a:t>
            </a:r>
            <a:endParaRPr lang="en-US" altLang="ja-JP" sz="2000" dirty="0" smtClean="0">
              <a:solidFill>
                <a:prstClr val="black"/>
              </a:solidFill>
            </a:endParaRPr>
          </a:p>
          <a:p>
            <a:pPr marL="263525" lvl="0" indent="-263525">
              <a:tabLst>
                <a:tab pos="263525" algn="l"/>
              </a:tabLst>
            </a:pPr>
            <a:endParaRPr lang="en-US" altLang="ja-JP" sz="1400" dirty="0" smtClean="0">
              <a:solidFill>
                <a:prstClr val="black"/>
              </a:solidFill>
            </a:endParaRPr>
          </a:p>
          <a:p>
            <a:pPr marL="263525" lvl="0" indent="-263525">
              <a:tabLst>
                <a:tab pos="263525" algn="l"/>
              </a:tabLst>
            </a:pPr>
            <a:r>
              <a:rPr lang="en-US" altLang="ja-JP" sz="2000" dirty="0" smtClean="0">
                <a:solidFill>
                  <a:prstClr val="black"/>
                </a:solidFill>
              </a:rPr>
              <a:t>【</a:t>
            </a:r>
            <a:r>
              <a:rPr lang="en-US" altLang="ja-JP" sz="2000" dirty="0">
                <a:solidFill>
                  <a:prstClr val="black"/>
                </a:solidFill>
              </a:rPr>
              <a:t>ADL</a:t>
            </a:r>
            <a:r>
              <a:rPr lang="ja-JP" altLang="en-US" sz="2000" dirty="0">
                <a:solidFill>
                  <a:prstClr val="black"/>
                </a:solidFill>
              </a:rPr>
              <a:t>維持加算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30</a:t>
            </a:r>
            <a:r>
              <a:rPr lang="ja-JP" altLang="en-US" sz="2000" dirty="0">
                <a:solidFill>
                  <a:prstClr val="black"/>
                </a:solidFill>
              </a:rPr>
              <a:t>単位／月</a:t>
            </a:r>
            <a:endParaRPr lang="en-US" altLang="ja-JP" sz="2000" dirty="0">
              <a:solidFill>
                <a:prstClr val="black"/>
              </a:solidFill>
            </a:endParaRPr>
          </a:p>
          <a:p>
            <a:pPr marL="263525" lvl="0" indent="-84138">
              <a:tabLst>
                <a:tab pos="263525" algn="l"/>
              </a:tabLst>
            </a:pPr>
            <a:r>
              <a:rPr lang="ja-JP" altLang="en-US" sz="2000" dirty="0">
                <a:solidFill>
                  <a:prstClr val="black"/>
                </a:solidFill>
              </a:rPr>
              <a:t>次のいずれにも該当すること。</a:t>
            </a:r>
            <a:endParaRPr lang="en-US" altLang="ja-JP" sz="2000" dirty="0">
              <a:solidFill>
                <a:prstClr val="black"/>
              </a:solidFill>
            </a:endParaRPr>
          </a:p>
          <a:p>
            <a:pPr marL="442913" lvl="0" indent="-179388">
              <a:tabLst>
                <a:tab pos="360363" algn="l"/>
              </a:tabLst>
            </a:pPr>
            <a:r>
              <a:rPr lang="ja-JP" altLang="en-US" sz="2000" dirty="0">
                <a:solidFill>
                  <a:prstClr val="black"/>
                </a:solidFill>
              </a:rPr>
              <a:t>① 評価対象者（当該事業所の利用期間が</a:t>
            </a:r>
            <a:r>
              <a:rPr lang="en-US" altLang="ja-JP" sz="2000" dirty="0">
                <a:solidFill>
                  <a:prstClr val="black"/>
                </a:solidFill>
              </a:rPr>
              <a:t>6</a:t>
            </a:r>
            <a:r>
              <a:rPr lang="ja-JP" altLang="en-US" sz="2000" dirty="0">
                <a:solidFill>
                  <a:prstClr val="black"/>
                </a:solidFill>
              </a:rPr>
              <a:t>月を超える者）の総数が</a:t>
            </a:r>
            <a:r>
              <a:rPr lang="en-US" altLang="ja-JP" sz="2000" dirty="0">
                <a:solidFill>
                  <a:prstClr val="black"/>
                </a:solidFill>
              </a:rPr>
              <a:t>10</a:t>
            </a:r>
            <a:r>
              <a:rPr lang="ja-JP" altLang="en-US" sz="2000" dirty="0">
                <a:solidFill>
                  <a:prstClr val="black"/>
                </a:solidFill>
              </a:rPr>
              <a:t>人以上。</a:t>
            </a:r>
          </a:p>
          <a:p>
            <a:pPr marL="442913" lvl="0" indent="-179388">
              <a:tabLst>
                <a:tab pos="360363" algn="l"/>
              </a:tabLst>
            </a:pPr>
            <a:r>
              <a:rPr lang="ja-JP" altLang="en-US" sz="2000" dirty="0">
                <a:solidFill>
                  <a:prstClr val="black"/>
                </a:solidFill>
              </a:rPr>
              <a:t>② 評価対象者全員について、 評価対象利用期間（当該施設の利用期間）の初月（以下「評価対象利用開始月」）と、当該月の翌月から起算して</a:t>
            </a:r>
            <a:r>
              <a:rPr lang="en-US" altLang="ja-JP" sz="2000" dirty="0">
                <a:solidFill>
                  <a:prstClr val="black"/>
                </a:solidFill>
              </a:rPr>
              <a:t>6</a:t>
            </a:r>
            <a:r>
              <a:rPr lang="ja-JP" altLang="en-US" sz="2000" dirty="0">
                <a:solidFill>
                  <a:prstClr val="black"/>
                </a:solidFill>
              </a:rPr>
              <a:t>月目（</a:t>
            </a:r>
            <a:r>
              <a:rPr lang="en-US" altLang="ja-JP" sz="2000" dirty="0">
                <a:solidFill>
                  <a:prstClr val="black"/>
                </a:solidFill>
              </a:rPr>
              <a:t>6</a:t>
            </a:r>
            <a:r>
              <a:rPr lang="ja-JP" altLang="en-US" sz="2000" dirty="0">
                <a:solidFill>
                  <a:prstClr val="black"/>
                </a:solidFill>
              </a:rPr>
              <a:t>月目にサービスの利用がない場合は当該サービスの利用があった最終の月） において、</a:t>
            </a:r>
            <a:r>
              <a:rPr lang="en-US" altLang="ja-JP" sz="2000" dirty="0" err="1">
                <a:solidFill>
                  <a:prstClr val="black"/>
                </a:solidFill>
              </a:rPr>
              <a:t>Barthel</a:t>
            </a:r>
            <a:r>
              <a:rPr lang="en-US" altLang="ja-JP" sz="2000" dirty="0">
                <a:solidFill>
                  <a:prstClr val="black"/>
                </a:solidFill>
              </a:rPr>
              <a:t> Index</a:t>
            </a:r>
            <a:r>
              <a:rPr lang="ja-JP" altLang="en-US" sz="2000" dirty="0" err="1">
                <a:solidFill>
                  <a:prstClr val="black"/>
                </a:solidFill>
              </a:rPr>
              <a:t>を適</a:t>
            </a:r>
            <a:r>
              <a:rPr lang="ja-JP" altLang="en-US" sz="2000" dirty="0">
                <a:solidFill>
                  <a:prstClr val="black"/>
                </a:solidFill>
              </a:rPr>
              <a:t>切に評価できる者が</a:t>
            </a:r>
            <a:r>
              <a:rPr lang="en-US" altLang="ja-JP" sz="2000" dirty="0">
                <a:solidFill>
                  <a:prstClr val="black"/>
                </a:solidFill>
              </a:rPr>
              <a:t>ADL</a:t>
            </a:r>
            <a:r>
              <a:rPr lang="ja-JP" altLang="en-US" sz="2000" dirty="0" err="1">
                <a:solidFill>
                  <a:prstClr val="black"/>
                </a:solidFill>
              </a:rPr>
              <a:t>を評</a:t>
            </a:r>
            <a:r>
              <a:rPr lang="ja-JP" altLang="en-US" sz="2000" dirty="0">
                <a:solidFill>
                  <a:prstClr val="black"/>
                </a:solidFill>
              </a:rPr>
              <a:t>価し、その評価に基づく値（以下「</a:t>
            </a:r>
            <a:r>
              <a:rPr lang="en-US" altLang="ja-JP" sz="2000" dirty="0">
                <a:solidFill>
                  <a:prstClr val="black"/>
                </a:solidFill>
              </a:rPr>
              <a:t>ADL</a:t>
            </a:r>
            <a:r>
              <a:rPr lang="ja-JP" altLang="en-US" sz="2000" dirty="0">
                <a:solidFill>
                  <a:prstClr val="black"/>
                </a:solidFill>
              </a:rPr>
              <a:t>値」）を測定し、測定した日が属する月ごとに当該測定</a:t>
            </a:r>
            <a:r>
              <a:rPr lang="ja-JP" altLang="en-US" sz="2000" dirty="0" smtClean="0">
                <a:solidFill>
                  <a:prstClr val="black"/>
                </a:solidFill>
              </a:rPr>
              <a:t>を</a:t>
            </a:r>
            <a:r>
              <a:rPr lang="en-US" altLang="ja-JP" sz="2000" dirty="0" smtClean="0">
                <a:solidFill>
                  <a:prstClr val="black"/>
                </a:solidFill>
              </a:rPr>
              <a:t>LIFE</a:t>
            </a:r>
            <a:r>
              <a:rPr lang="ja-JP" altLang="en-US" sz="2000" dirty="0">
                <a:solidFill>
                  <a:prstClr val="black"/>
                </a:solidFill>
              </a:rPr>
              <a:t>用いて厚生労働省に提出している。</a:t>
            </a:r>
            <a:endParaRPr lang="en-US" altLang="ja-JP" sz="2000" dirty="0">
              <a:solidFill>
                <a:prstClr val="black"/>
              </a:solidFill>
            </a:endParaRPr>
          </a:p>
          <a:p>
            <a:pPr marL="442913" lvl="0" indent="-179388">
              <a:tabLst>
                <a:tab pos="442913" algn="l"/>
              </a:tabLst>
            </a:pPr>
            <a:r>
              <a:rPr lang="ja-JP" altLang="en-US" sz="2000" dirty="0" smtClean="0">
                <a:solidFill>
                  <a:prstClr val="black"/>
                </a:solidFill>
              </a:rPr>
              <a:t>③ 評価対象者の評価対象利用開始月の翌月から起算して</a:t>
            </a:r>
            <a:r>
              <a:rPr lang="en-US" altLang="ja-JP" sz="2000" dirty="0" smtClean="0">
                <a:solidFill>
                  <a:prstClr val="black"/>
                </a:solidFill>
              </a:rPr>
              <a:t>6</a:t>
            </a:r>
            <a:r>
              <a:rPr lang="ja-JP" altLang="en-US" sz="2000" dirty="0" smtClean="0">
                <a:solidFill>
                  <a:prstClr val="black"/>
                </a:solidFill>
              </a:rPr>
              <a:t>月目の月に</a:t>
            </a:r>
            <a:endParaRPr lang="en-US" altLang="ja-JP" sz="2000" dirty="0" smtClean="0">
              <a:solidFill>
                <a:prstClr val="black"/>
              </a:solidFill>
            </a:endParaRPr>
          </a:p>
          <a:p>
            <a:pPr marL="442913" lvl="0">
              <a:tabLst>
                <a:tab pos="442913" algn="l"/>
              </a:tabLst>
            </a:pPr>
            <a:r>
              <a:rPr lang="ja-JP" altLang="en-US" sz="2000" dirty="0" smtClean="0">
                <a:solidFill>
                  <a:prstClr val="black"/>
                </a:solidFill>
              </a:rPr>
              <a:t>測定した</a:t>
            </a:r>
            <a:r>
              <a:rPr lang="en-US" altLang="ja-JP" sz="2000" dirty="0" smtClean="0">
                <a:solidFill>
                  <a:prstClr val="black"/>
                </a:solidFill>
              </a:rPr>
              <a:t>ADL</a:t>
            </a:r>
            <a:r>
              <a:rPr lang="ja-JP" altLang="en-US" sz="2000" dirty="0" smtClean="0">
                <a:solidFill>
                  <a:prstClr val="black"/>
                </a:solidFill>
              </a:rPr>
              <a:t>値から、評価対象利用開始月に測定した</a:t>
            </a:r>
            <a:endParaRPr lang="en-US" altLang="ja-JP" sz="2000" dirty="0" smtClean="0">
              <a:solidFill>
                <a:prstClr val="black"/>
              </a:solidFill>
            </a:endParaRPr>
          </a:p>
          <a:p>
            <a:pPr marL="442913" lvl="0">
              <a:tabLst>
                <a:tab pos="442913" algn="l"/>
              </a:tabLst>
            </a:pPr>
            <a:r>
              <a:rPr lang="en-US" altLang="ja-JP" sz="2000" dirty="0" smtClean="0">
                <a:solidFill>
                  <a:prstClr val="black"/>
                </a:solidFill>
              </a:rPr>
              <a:t>ADL</a:t>
            </a:r>
            <a:r>
              <a:rPr lang="ja-JP" altLang="en-US" sz="2000" dirty="0" smtClean="0">
                <a:solidFill>
                  <a:prstClr val="black"/>
                </a:solidFill>
              </a:rPr>
              <a:t>値を控除して得た値に、下の表の左欄の評価対象</a:t>
            </a:r>
            <a:endParaRPr lang="en-US" altLang="ja-JP" sz="2000" dirty="0" smtClean="0">
              <a:solidFill>
                <a:prstClr val="black"/>
              </a:solidFill>
            </a:endParaRPr>
          </a:p>
          <a:p>
            <a:pPr marL="442913" lvl="0">
              <a:tabLst>
                <a:tab pos="442913" algn="l"/>
              </a:tabLst>
            </a:pPr>
            <a:r>
              <a:rPr lang="ja-JP" altLang="en-US" sz="2000" dirty="0" smtClean="0">
                <a:solidFill>
                  <a:prstClr val="black"/>
                </a:solidFill>
              </a:rPr>
              <a:t>利用開始月に測定した</a:t>
            </a:r>
            <a:r>
              <a:rPr lang="en-US" altLang="ja-JP" sz="2000" dirty="0" smtClean="0">
                <a:solidFill>
                  <a:prstClr val="black"/>
                </a:solidFill>
              </a:rPr>
              <a:t>ADL</a:t>
            </a:r>
            <a:r>
              <a:rPr lang="ja-JP" altLang="en-US" sz="2000" dirty="0">
                <a:solidFill>
                  <a:prstClr val="black"/>
                </a:solidFill>
              </a:rPr>
              <a:t>値に応じてそれぞれ同表</a:t>
            </a:r>
            <a:r>
              <a:rPr lang="ja-JP" altLang="en-US" sz="2000" dirty="0" smtClean="0">
                <a:solidFill>
                  <a:prstClr val="black"/>
                </a:solidFill>
              </a:rPr>
              <a:t>の</a:t>
            </a:r>
            <a:endParaRPr lang="en-US" altLang="ja-JP" sz="2000" dirty="0" smtClean="0">
              <a:solidFill>
                <a:prstClr val="black"/>
              </a:solidFill>
            </a:endParaRPr>
          </a:p>
          <a:p>
            <a:pPr marL="442913" lvl="0">
              <a:tabLst>
                <a:tab pos="442913" algn="l"/>
              </a:tabLst>
            </a:pPr>
            <a:r>
              <a:rPr lang="ja-JP" altLang="en-US" sz="2000" dirty="0" smtClean="0">
                <a:solidFill>
                  <a:prstClr val="black"/>
                </a:solidFill>
              </a:rPr>
              <a:t>右欄</a:t>
            </a:r>
            <a:r>
              <a:rPr lang="ja-JP" altLang="en-US" sz="2000" dirty="0">
                <a:solidFill>
                  <a:prstClr val="black"/>
                </a:solidFill>
              </a:rPr>
              <a:t>に掲げる値</a:t>
            </a:r>
            <a:r>
              <a:rPr lang="ja-JP" altLang="en-US" sz="2000" dirty="0" smtClean="0">
                <a:solidFill>
                  <a:prstClr val="black"/>
                </a:solidFill>
              </a:rPr>
              <a:t>を加えた値（</a:t>
            </a:r>
            <a:r>
              <a:rPr lang="ja-JP" altLang="en-US" sz="2000" dirty="0">
                <a:solidFill>
                  <a:prstClr val="black"/>
                </a:solidFill>
              </a:rPr>
              <a:t>以下「</a:t>
            </a:r>
            <a:r>
              <a:rPr lang="en-US" altLang="ja-JP" sz="2000" dirty="0">
                <a:solidFill>
                  <a:prstClr val="black"/>
                </a:solidFill>
              </a:rPr>
              <a:t>ADL</a:t>
            </a:r>
            <a:r>
              <a:rPr lang="ja-JP" altLang="en-US" sz="2000" dirty="0">
                <a:solidFill>
                  <a:prstClr val="black"/>
                </a:solidFill>
              </a:rPr>
              <a:t>利得」）</a:t>
            </a:r>
            <a:r>
              <a:rPr lang="ja-JP" altLang="en-US" sz="2000" dirty="0" smtClean="0">
                <a:solidFill>
                  <a:prstClr val="black"/>
                </a:solidFill>
              </a:rPr>
              <a:t>の</a:t>
            </a:r>
            <a:endParaRPr lang="en-US" altLang="ja-JP" sz="2000" dirty="0" smtClean="0">
              <a:solidFill>
                <a:prstClr val="black"/>
              </a:solidFill>
            </a:endParaRPr>
          </a:p>
          <a:p>
            <a:pPr marL="442913" lvl="0">
              <a:tabLst>
                <a:tab pos="442913" algn="l"/>
              </a:tabLst>
            </a:pPr>
            <a:r>
              <a:rPr lang="ja-JP" altLang="en-US" sz="2000" dirty="0" smtClean="0">
                <a:solidFill>
                  <a:prstClr val="black"/>
                </a:solidFill>
              </a:rPr>
              <a:t>平均値が１</a:t>
            </a:r>
            <a:r>
              <a:rPr lang="ja-JP" altLang="en-US" sz="2000" dirty="0">
                <a:solidFill>
                  <a:prstClr val="black"/>
                </a:solidFill>
              </a:rPr>
              <a:t>以上である 。</a:t>
            </a:r>
            <a:endParaRPr lang="en-US" altLang="ja-JP" sz="2000" dirty="0">
              <a:solidFill>
                <a:prstClr val="black"/>
              </a:solidFill>
            </a:endParaRPr>
          </a:p>
          <a:p>
            <a:pPr marL="360363" lvl="0" indent="-180975">
              <a:tabLst>
                <a:tab pos="360363" algn="l"/>
              </a:tabLst>
            </a:pPr>
            <a:endParaRPr lang="en-US" altLang="ja-JP" sz="500" dirty="0" smtClean="0">
              <a:solidFill>
                <a:prstClr val="black"/>
              </a:solidFill>
            </a:endParaRPr>
          </a:p>
          <a:p>
            <a:pPr marL="442913" lvl="0" indent="-442913">
              <a:tabLst>
                <a:tab pos="360363" algn="l"/>
              </a:tabLst>
            </a:pPr>
            <a:endParaRPr lang="en-US" altLang="ja-JP" sz="800" dirty="0">
              <a:solidFill>
                <a:prstClr val="black"/>
              </a:solidFill>
            </a:endParaRPr>
          </a:p>
        </p:txBody>
      </p:sp>
      <p:graphicFrame>
        <p:nvGraphicFramePr>
          <p:cNvPr id="4" name="表 3"/>
          <p:cNvGraphicFramePr>
            <a:graphicFrameLocks noGrp="1"/>
          </p:cNvGraphicFramePr>
          <p:nvPr>
            <p:extLst>
              <p:ext uri="{D42A27DB-BD31-4B8C-83A1-F6EECF244321}">
                <p14:modId xmlns:p14="http://schemas.microsoft.com/office/powerpoint/2010/main" val="4000698106"/>
              </p:ext>
            </p:extLst>
          </p:nvPr>
        </p:nvGraphicFramePr>
        <p:xfrm>
          <a:off x="6717576" y="5183778"/>
          <a:ext cx="5155336" cy="1483360"/>
        </p:xfrm>
        <a:graphic>
          <a:graphicData uri="http://schemas.openxmlformats.org/drawingml/2006/table">
            <a:tbl>
              <a:tblPr firstRow="1" bandRow="1">
                <a:tableStyleId>{5C22544A-7EE6-4342-B048-85BDC9FD1C3A}</a:tableStyleId>
              </a:tblPr>
              <a:tblGrid>
                <a:gridCol w="4266996">
                  <a:extLst>
                    <a:ext uri="{9D8B030D-6E8A-4147-A177-3AD203B41FA5}">
                      <a16:colId xmlns:a16="http://schemas.microsoft.com/office/drawing/2014/main" val="3894591704"/>
                    </a:ext>
                  </a:extLst>
                </a:gridCol>
                <a:gridCol w="888340">
                  <a:extLst>
                    <a:ext uri="{9D8B030D-6E8A-4147-A177-3AD203B41FA5}">
                      <a16:colId xmlns:a16="http://schemas.microsoft.com/office/drawing/2014/main" val="488548715"/>
                    </a:ext>
                  </a:extLst>
                </a:gridCol>
              </a:tblGrid>
              <a:tr h="322464">
                <a:tc>
                  <a:txBody>
                    <a:bodyPr/>
                    <a:lstStyle/>
                    <a:p>
                      <a:pPr algn="l">
                        <a:lnSpc>
                          <a:spcPts val="2200"/>
                        </a:lnSpc>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0</a:t>
                      </a:r>
                      <a:r>
                        <a:rPr kumimoji="1" lang="ja-JP" altLang="en-US" sz="2000" b="0" dirty="0" smtClean="0">
                          <a:solidFill>
                            <a:schemeClr val="tx1"/>
                          </a:solidFill>
                        </a:rPr>
                        <a:t>以上</a:t>
                      </a:r>
                      <a:r>
                        <a:rPr kumimoji="1" lang="en-US" altLang="ja-JP" sz="2000" b="0" dirty="0" smtClean="0">
                          <a:solidFill>
                            <a:schemeClr val="tx1"/>
                          </a:solidFill>
                        </a:rPr>
                        <a:t>25</a:t>
                      </a:r>
                      <a:r>
                        <a:rPr kumimoji="1" lang="ja-JP" altLang="en-US" sz="2000" b="0" dirty="0" smtClean="0">
                          <a:solidFill>
                            <a:schemeClr val="tx1"/>
                          </a:solidFill>
                        </a:rPr>
                        <a:t>以下</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ja-JP" altLang="en-US" sz="2000" b="0" dirty="0" smtClean="0">
                          <a:solidFill>
                            <a:schemeClr val="tx1"/>
                          </a:solidFill>
                        </a:rPr>
                        <a:t>１</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55517"/>
                  </a:ext>
                </a:extLst>
              </a:tr>
              <a:tr h="322464">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30</a:t>
                      </a:r>
                      <a:r>
                        <a:rPr kumimoji="1" lang="ja-JP" altLang="en-US" sz="2000" b="0" dirty="0" smtClean="0">
                          <a:solidFill>
                            <a:schemeClr val="tx1"/>
                          </a:solidFill>
                        </a:rPr>
                        <a:t>以上</a:t>
                      </a:r>
                      <a:r>
                        <a:rPr kumimoji="1" lang="en-US" altLang="ja-JP" sz="2000" b="0" dirty="0" smtClean="0">
                          <a:solidFill>
                            <a:schemeClr val="tx1"/>
                          </a:solidFill>
                        </a:rPr>
                        <a:t>50</a:t>
                      </a:r>
                      <a:r>
                        <a:rPr kumimoji="1" lang="ja-JP" altLang="en-US" sz="2000" b="0" dirty="0" smtClean="0">
                          <a:solidFill>
                            <a:schemeClr val="tx1"/>
                          </a:solidFill>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ja-JP" altLang="en-US" sz="2000" b="0" dirty="0" smtClean="0">
                          <a:solidFill>
                            <a:schemeClr val="tx1"/>
                          </a:solidFill>
                        </a:rPr>
                        <a:t>１</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656550"/>
                  </a:ext>
                </a:extLst>
              </a:tr>
              <a:tr h="322464">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55</a:t>
                      </a:r>
                      <a:r>
                        <a:rPr kumimoji="1" lang="ja-JP" altLang="en-US" sz="2000" b="0" dirty="0" smtClean="0">
                          <a:solidFill>
                            <a:schemeClr val="tx1"/>
                          </a:solidFill>
                        </a:rPr>
                        <a:t>以上</a:t>
                      </a:r>
                      <a:r>
                        <a:rPr kumimoji="1" lang="en-US" altLang="ja-JP" sz="2000" b="0" dirty="0" smtClean="0">
                          <a:solidFill>
                            <a:schemeClr val="tx1"/>
                          </a:solidFill>
                        </a:rPr>
                        <a:t>75</a:t>
                      </a:r>
                      <a:r>
                        <a:rPr kumimoji="1" lang="ja-JP" altLang="en-US" sz="2000" b="0" dirty="0" smtClean="0">
                          <a:solidFill>
                            <a:schemeClr val="tx1"/>
                          </a:solidFill>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ja-JP" altLang="en-US" sz="2000" b="0" dirty="0" smtClean="0">
                          <a:solidFill>
                            <a:schemeClr val="tx1"/>
                          </a:solidFill>
                        </a:rPr>
                        <a:t>２</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388414"/>
                  </a:ext>
                </a:extLst>
              </a:tr>
              <a:tr h="322464">
                <a:tc>
                  <a:txBody>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2000" b="0" dirty="0" smtClean="0">
                          <a:solidFill>
                            <a:schemeClr val="tx1"/>
                          </a:solidFill>
                        </a:rPr>
                        <a:t>　</a:t>
                      </a:r>
                      <a:r>
                        <a:rPr kumimoji="1" lang="en-US" altLang="ja-JP" sz="2000" b="0" dirty="0" smtClean="0">
                          <a:solidFill>
                            <a:schemeClr val="tx1"/>
                          </a:solidFill>
                        </a:rPr>
                        <a:t>ADL</a:t>
                      </a:r>
                      <a:r>
                        <a:rPr kumimoji="1" lang="ja-JP" altLang="en-US" sz="2000" b="0" dirty="0" smtClean="0">
                          <a:solidFill>
                            <a:schemeClr val="tx1"/>
                          </a:solidFill>
                        </a:rPr>
                        <a:t>値が　</a:t>
                      </a:r>
                      <a:r>
                        <a:rPr kumimoji="1" lang="en-US" altLang="ja-JP" sz="2000" b="0" dirty="0" smtClean="0">
                          <a:solidFill>
                            <a:schemeClr val="tx1"/>
                          </a:solidFill>
                        </a:rPr>
                        <a:t>80</a:t>
                      </a:r>
                      <a:r>
                        <a:rPr kumimoji="1" lang="ja-JP" altLang="en-US" sz="2000" b="0" dirty="0" smtClean="0">
                          <a:solidFill>
                            <a:schemeClr val="tx1"/>
                          </a:solidFill>
                        </a:rPr>
                        <a:t>以上</a:t>
                      </a:r>
                      <a:r>
                        <a:rPr kumimoji="1" lang="en-US" altLang="ja-JP" sz="2000" b="0" dirty="0" smtClean="0">
                          <a:solidFill>
                            <a:schemeClr val="tx1"/>
                          </a:solidFill>
                        </a:rPr>
                        <a:t>100</a:t>
                      </a:r>
                      <a:r>
                        <a:rPr kumimoji="1" lang="ja-JP" altLang="en-US" sz="2000" b="0" dirty="0" smtClean="0">
                          <a:solidFill>
                            <a:schemeClr val="tx1"/>
                          </a:solidFill>
                        </a:rPr>
                        <a:t>以下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200"/>
                        </a:lnSpc>
                      </a:pPr>
                      <a:r>
                        <a:rPr kumimoji="1" lang="ja-JP" altLang="en-US" sz="2000" b="0" dirty="0" smtClean="0">
                          <a:solidFill>
                            <a:schemeClr val="tx1"/>
                          </a:solidFill>
                        </a:rPr>
                        <a:t>３</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083050"/>
                  </a:ext>
                </a:extLst>
              </a:tr>
            </a:tbl>
          </a:graphicData>
        </a:graphic>
      </p:graphicFrame>
      <p:sp>
        <p:nvSpPr>
          <p:cNvPr id="5" name="正方形/長方形 4"/>
          <p:cNvSpPr/>
          <p:nvPr/>
        </p:nvSpPr>
        <p:spPr>
          <a:xfrm>
            <a:off x="642937" y="1001520"/>
            <a:ext cx="11229975" cy="797311"/>
          </a:xfrm>
          <a:prstGeom prst="rect">
            <a:avLst/>
          </a:prstGeom>
          <a:ln w="6350">
            <a:solidFill>
              <a:schemeClr val="tx1"/>
            </a:solidFill>
            <a:prstDash val="sysDot"/>
          </a:ln>
        </p:spPr>
        <p:txBody>
          <a:bodyPr wrap="square" tIns="108000" bIns="72000" anchor="ctr" anchorCtr="0">
            <a:spAutoFit/>
          </a:bodyPr>
          <a:lstStyle/>
          <a:p>
            <a:pPr marL="263525" lvl="0" indent="-263525">
              <a:tabLst>
                <a:tab pos="271463" algn="l"/>
              </a:tabLst>
            </a:pPr>
            <a:r>
              <a:rPr lang="en-US" altLang="ja-JP" sz="2000" dirty="0">
                <a:solidFill>
                  <a:prstClr val="black"/>
                </a:solidFill>
              </a:rPr>
              <a:t>※</a:t>
            </a:r>
            <a:r>
              <a:rPr lang="ja-JP" altLang="en-US" sz="2000" dirty="0">
                <a:solidFill>
                  <a:prstClr val="black"/>
                </a:solidFill>
              </a:rPr>
              <a:t> 加算を取得する月の前年の同月に、基準に適合するものとして菊陽町に届け出ている場合は、届け出の日から</a:t>
            </a:r>
            <a:r>
              <a:rPr lang="en-US" altLang="ja-JP" sz="2000" dirty="0">
                <a:solidFill>
                  <a:prstClr val="black"/>
                </a:solidFill>
              </a:rPr>
              <a:t>12</a:t>
            </a:r>
            <a:r>
              <a:rPr lang="ja-JP" altLang="en-US" sz="2000" dirty="0">
                <a:solidFill>
                  <a:prstClr val="black"/>
                </a:solidFill>
              </a:rPr>
              <a:t>月後までの期間を評価対象期間とする。</a:t>
            </a:r>
          </a:p>
        </p:txBody>
      </p:sp>
    </p:spTree>
    <p:extLst>
      <p:ext uri="{BB962C8B-B14F-4D97-AF65-F5344CB8AC3E}">
        <p14:creationId xmlns:p14="http://schemas.microsoft.com/office/powerpoint/2010/main" val="1551716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4890" y="6492875"/>
            <a:ext cx="2743200" cy="365125"/>
          </a:xfrm>
        </p:spPr>
        <p:txBody>
          <a:bodyPr/>
          <a:lstStyle/>
          <a:p>
            <a:fld id="{41D9830F-53EB-46B6-9EC0-C4C68F82A889}" type="slidenum">
              <a:rPr kumimoji="1" lang="ja-JP" altLang="en-US" smtClean="0"/>
              <a:t>79</a:t>
            </a:fld>
            <a:endParaRPr kumimoji="1" lang="ja-JP" altLang="en-US" dirty="0"/>
          </a:p>
        </p:txBody>
      </p:sp>
      <p:sp>
        <p:nvSpPr>
          <p:cNvPr id="3" name="正方形/長方形 2"/>
          <p:cNvSpPr/>
          <p:nvPr/>
        </p:nvSpPr>
        <p:spPr>
          <a:xfrm>
            <a:off x="9524" y="14863"/>
            <a:ext cx="12192000" cy="1369606"/>
          </a:xfrm>
          <a:prstGeom prst="rect">
            <a:avLst/>
          </a:prstGeom>
        </p:spPr>
        <p:txBody>
          <a:bodyPr wrap="square">
            <a:spAutoFit/>
          </a:bodyPr>
          <a:lstStyle/>
          <a:p>
            <a:pPr marL="442913" indent="-442913">
              <a:tabLst>
                <a:tab pos="360363" algn="l"/>
              </a:tabLst>
            </a:pPr>
            <a:endParaRPr lang="en-US" altLang="ja-JP" sz="300" dirty="0">
              <a:solidFill>
                <a:prstClr val="black"/>
              </a:solidFill>
            </a:endParaRPr>
          </a:p>
          <a:p>
            <a:pPr marL="442913" indent="-442913">
              <a:tabLst>
                <a:tab pos="360363" algn="l"/>
              </a:tabLst>
            </a:pPr>
            <a:r>
              <a:rPr lang="en-US" altLang="ja-JP" sz="2000" dirty="0" smtClean="0">
                <a:solidFill>
                  <a:prstClr val="black"/>
                </a:solidFill>
              </a:rPr>
              <a:t>【ADL</a:t>
            </a:r>
            <a:r>
              <a:rPr lang="ja-JP" altLang="en-US" sz="2000" dirty="0" smtClean="0">
                <a:solidFill>
                  <a:prstClr val="black"/>
                </a:solidFill>
              </a:rPr>
              <a:t>維持加算</a:t>
            </a:r>
            <a:r>
              <a:rPr lang="en-US" altLang="ja-JP" sz="2000" dirty="0" smtClean="0">
                <a:solidFill>
                  <a:prstClr val="black"/>
                </a:solidFill>
              </a:rPr>
              <a:t>(Ⅱ)】</a:t>
            </a:r>
            <a:r>
              <a:rPr lang="ja-JP" altLang="en-US" sz="2000" dirty="0" smtClean="0">
                <a:solidFill>
                  <a:prstClr val="black"/>
                </a:solidFill>
              </a:rPr>
              <a:t>　</a:t>
            </a:r>
            <a:r>
              <a:rPr lang="en-US" altLang="ja-JP" sz="2000" dirty="0" smtClean="0">
                <a:solidFill>
                  <a:prstClr val="black"/>
                </a:solidFill>
              </a:rPr>
              <a:t>60</a:t>
            </a:r>
            <a:r>
              <a:rPr lang="ja-JP" altLang="en-US" sz="2000" dirty="0" smtClean="0">
                <a:solidFill>
                  <a:prstClr val="black"/>
                </a:solidFill>
              </a:rPr>
              <a:t>単位／月</a:t>
            </a:r>
            <a:endParaRPr lang="en-US" altLang="ja-JP" sz="2000" dirty="0" smtClean="0">
              <a:solidFill>
                <a:prstClr val="black"/>
              </a:solidFill>
            </a:endParaRPr>
          </a:p>
          <a:p>
            <a:pPr marL="442913" indent="-263525">
              <a:tabLst>
                <a:tab pos="360363" algn="l"/>
              </a:tabLst>
            </a:pPr>
            <a:r>
              <a:rPr lang="ja-JP" altLang="en-US" sz="2000" dirty="0" smtClean="0">
                <a:solidFill>
                  <a:prstClr val="black"/>
                </a:solidFill>
              </a:rPr>
              <a:t>次のいずれにも該当すること。</a:t>
            </a:r>
            <a:endParaRPr lang="en-US" altLang="ja-JP" sz="2000" dirty="0" smtClean="0">
              <a:solidFill>
                <a:prstClr val="black"/>
              </a:solidFill>
            </a:endParaRPr>
          </a:p>
          <a:p>
            <a:pPr marL="442913" indent="-263525">
              <a:tabLst>
                <a:tab pos="360363" algn="l"/>
              </a:tabLst>
            </a:pPr>
            <a:r>
              <a:rPr lang="ja-JP" altLang="en-US" sz="2000" dirty="0" smtClean="0">
                <a:solidFill>
                  <a:prstClr val="black"/>
                </a:solidFill>
              </a:rPr>
              <a:t>①「</a:t>
            </a:r>
            <a:r>
              <a:rPr lang="en-US" altLang="ja-JP" sz="2000" dirty="0" smtClean="0">
                <a:solidFill>
                  <a:prstClr val="black"/>
                </a:solidFill>
              </a:rPr>
              <a:t> ADL</a:t>
            </a:r>
            <a:r>
              <a:rPr lang="ja-JP" altLang="en-US" sz="2000" dirty="0">
                <a:solidFill>
                  <a:prstClr val="black"/>
                </a:solidFill>
              </a:rPr>
              <a:t>維持</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の①及び②の基準に適合する。</a:t>
            </a:r>
            <a:endParaRPr lang="en-US" altLang="ja-JP" sz="2000" dirty="0" smtClean="0">
              <a:solidFill>
                <a:prstClr val="black"/>
              </a:solidFill>
            </a:endParaRPr>
          </a:p>
          <a:p>
            <a:pPr marL="442913" indent="-263525">
              <a:tabLst>
                <a:tab pos="360363" algn="l"/>
              </a:tabLst>
            </a:pPr>
            <a:r>
              <a:rPr lang="ja-JP" altLang="en-US" sz="2000" dirty="0" smtClean="0">
                <a:solidFill>
                  <a:prstClr val="black"/>
                </a:solidFill>
              </a:rPr>
              <a:t>② 評価対象者の</a:t>
            </a:r>
            <a:r>
              <a:rPr lang="en-US" altLang="ja-JP" sz="2000" dirty="0" smtClean="0">
                <a:solidFill>
                  <a:prstClr val="black"/>
                </a:solidFill>
              </a:rPr>
              <a:t>ADL</a:t>
            </a:r>
            <a:r>
              <a:rPr lang="ja-JP" altLang="en-US" sz="2000" dirty="0" smtClean="0">
                <a:solidFill>
                  <a:prstClr val="black"/>
                </a:solidFill>
              </a:rPr>
              <a:t>利得の平均値が３以上である。</a:t>
            </a:r>
            <a:endParaRPr lang="en-US" altLang="ja-JP" sz="800" dirty="0" smtClean="0">
              <a:solidFill>
                <a:prstClr val="black"/>
              </a:solidFill>
            </a:endParaRPr>
          </a:p>
        </p:txBody>
      </p:sp>
      <p:sp>
        <p:nvSpPr>
          <p:cNvPr id="4" name="正方形/長方形 3"/>
          <p:cNvSpPr/>
          <p:nvPr/>
        </p:nvSpPr>
        <p:spPr>
          <a:xfrm>
            <a:off x="238124" y="1479697"/>
            <a:ext cx="11734799" cy="1340161"/>
          </a:xfrm>
          <a:prstGeom prst="rect">
            <a:avLst/>
          </a:prstGeom>
          <a:ln w="6350">
            <a:solidFill>
              <a:schemeClr val="tx1"/>
            </a:solidFill>
            <a:prstDash val="sysDot"/>
          </a:ln>
        </p:spPr>
        <p:txBody>
          <a:bodyPr wrap="square" tIns="72000" bIns="36000" anchor="ctr" anchorCtr="0">
            <a:spAutoFit/>
          </a:bodyPr>
          <a:lstStyle/>
          <a:p>
            <a:pPr marL="263525" lvl="0" indent="-263525">
              <a:tabLst>
                <a:tab pos="179388" algn="l"/>
              </a:tabLst>
            </a:pPr>
            <a:r>
              <a:rPr lang="en-US" altLang="ja-JP" sz="2000" dirty="0" smtClean="0">
                <a:solidFill>
                  <a:prstClr val="black"/>
                </a:solidFill>
              </a:rPr>
              <a:t>【ADL</a:t>
            </a:r>
            <a:r>
              <a:rPr lang="ja-JP" altLang="en-US" sz="2000" dirty="0">
                <a:solidFill>
                  <a:prstClr val="black"/>
                </a:solidFill>
              </a:rPr>
              <a:t>利得の平均を計算するに当たって対象とする</a:t>
            </a:r>
            <a:r>
              <a:rPr lang="ja-JP" altLang="en-US" sz="2000" dirty="0" smtClean="0">
                <a:solidFill>
                  <a:prstClr val="black"/>
                </a:solidFill>
              </a:rPr>
              <a:t>者</a:t>
            </a:r>
            <a:r>
              <a:rPr lang="en-US" altLang="ja-JP" sz="2000" dirty="0" smtClean="0">
                <a:solidFill>
                  <a:prstClr val="black"/>
                </a:solidFill>
              </a:rPr>
              <a:t>】</a:t>
            </a:r>
          </a:p>
          <a:p>
            <a:pPr marL="185738" lvl="0" indent="171450">
              <a:tabLst>
                <a:tab pos="185738" algn="l"/>
              </a:tabLst>
            </a:pPr>
            <a:r>
              <a:rPr lang="en-US" altLang="ja-JP" sz="2000" dirty="0" smtClean="0">
                <a:solidFill>
                  <a:prstClr val="black"/>
                </a:solidFill>
              </a:rPr>
              <a:t>ADL</a:t>
            </a:r>
            <a:r>
              <a:rPr lang="ja-JP" altLang="en-US" sz="2000" dirty="0">
                <a:solidFill>
                  <a:prstClr val="black"/>
                </a:solidFill>
              </a:rPr>
              <a:t>利得の多い順に、上位</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10</a:t>
            </a:r>
            <a:r>
              <a:rPr lang="ja-JP" altLang="en-US" sz="2000" dirty="0">
                <a:solidFill>
                  <a:prstClr val="black"/>
                </a:solidFill>
              </a:rPr>
              <a:t>に相当する利用者（その数に</a:t>
            </a:r>
            <a:r>
              <a:rPr lang="en-US" altLang="ja-JP" sz="2000" dirty="0">
                <a:solidFill>
                  <a:prstClr val="black"/>
                </a:solidFill>
              </a:rPr>
              <a:t>1</a:t>
            </a:r>
            <a:r>
              <a:rPr lang="ja-JP" altLang="en-US" sz="2000" dirty="0">
                <a:solidFill>
                  <a:prstClr val="black"/>
                </a:solidFill>
              </a:rPr>
              <a:t>未満の端数が生じたときは、これを切り捨てる）及び下位</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10</a:t>
            </a:r>
            <a:r>
              <a:rPr lang="ja-JP" altLang="en-US" sz="2000" dirty="0">
                <a:solidFill>
                  <a:prstClr val="black"/>
                </a:solidFill>
              </a:rPr>
              <a:t>に相当する利用者（その数に</a:t>
            </a:r>
            <a:r>
              <a:rPr lang="en-US" altLang="ja-JP" sz="2000" dirty="0">
                <a:solidFill>
                  <a:prstClr val="black"/>
                </a:solidFill>
              </a:rPr>
              <a:t>1</a:t>
            </a:r>
            <a:r>
              <a:rPr lang="ja-JP" altLang="en-US" sz="2000" dirty="0">
                <a:solidFill>
                  <a:prstClr val="black"/>
                </a:solidFill>
              </a:rPr>
              <a:t>未満の端数が生じたときは、これを切り捨てる）を除く利用者とする。</a:t>
            </a:r>
            <a:endParaRPr lang="en-US" altLang="ja-JP" sz="2000" dirty="0">
              <a:solidFill>
                <a:prstClr val="black"/>
              </a:solidFill>
            </a:endParaRPr>
          </a:p>
        </p:txBody>
      </p:sp>
      <p:sp>
        <p:nvSpPr>
          <p:cNvPr id="6" name="正方形/長方形 5"/>
          <p:cNvSpPr/>
          <p:nvPr/>
        </p:nvSpPr>
        <p:spPr>
          <a:xfrm>
            <a:off x="238124" y="2955907"/>
            <a:ext cx="11411382" cy="1965529"/>
          </a:xfrm>
          <a:prstGeom prst="rect">
            <a:avLst/>
          </a:prstGeom>
          <a:ln w="6350">
            <a:solidFill>
              <a:schemeClr val="tx1"/>
            </a:solidFill>
            <a:prstDash val="sysDot"/>
          </a:ln>
        </p:spPr>
        <p:txBody>
          <a:bodyPr wrap="square" tIns="72000" anchor="ctr" anchorCtr="0">
            <a:spAutoFit/>
          </a:bodyPr>
          <a:lstStyle/>
          <a:p>
            <a:pPr marL="185738" lvl="0" indent="-179388"/>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情報提供及びフィードバック情報を活用し、利用者の状態に応じた個別機能訓練計画の作成（</a:t>
            </a:r>
            <a:r>
              <a:rPr lang="en-US" altLang="ja-JP" sz="2000" dirty="0">
                <a:solidFill>
                  <a:prstClr val="black"/>
                </a:solidFill>
              </a:rPr>
              <a:t>Plan</a:t>
            </a:r>
            <a:r>
              <a:rPr lang="ja-JP" altLang="en-US" sz="2000" dirty="0">
                <a:solidFill>
                  <a:prstClr val="black"/>
                </a:solidFill>
              </a:rPr>
              <a:t>）、当該計画に基づく個別機能訓練の実施（</a:t>
            </a:r>
            <a:r>
              <a:rPr lang="en-US" altLang="ja-JP" sz="2000" dirty="0">
                <a:solidFill>
                  <a:prstClr val="black"/>
                </a:solidFill>
              </a:rPr>
              <a:t>DO</a:t>
            </a:r>
            <a:r>
              <a:rPr lang="ja-JP" altLang="en-US" sz="2000" dirty="0">
                <a:solidFill>
                  <a:prstClr val="black"/>
                </a:solidFill>
              </a:rPr>
              <a:t>）、当該実施内容の評価（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a:t>
            </a:r>
            <a:r>
              <a:rPr lang="ja-JP" altLang="en-US" sz="2000" dirty="0">
                <a:solidFill>
                  <a:prstClr val="black"/>
                </a:solidFill>
              </a:rPr>
              <a:t>踏まえた当該計画の見直し（</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Tree>
    <p:extLst>
      <p:ext uri="{BB962C8B-B14F-4D97-AF65-F5344CB8AC3E}">
        <p14:creationId xmlns:p14="http://schemas.microsoft.com/office/powerpoint/2010/main" val="722001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2926252"/>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492875"/>
            <a:ext cx="2743200" cy="365125"/>
          </a:xfrm>
        </p:spPr>
        <p:txBody>
          <a:bodyPr/>
          <a:lstStyle/>
          <a:p>
            <a:fld id="{41D9830F-53EB-46B6-9EC0-C4C68F82A889}" type="slidenum">
              <a:rPr kumimoji="1" lang="ja-JP" altLang="en-US" smtClean="0"/>
              <a:t>80</a:t>
            </a:fld>
            <a:endParaRPr kumimoji="1" lang="ja-JP" altLang="en-US" dirty="0"/>
          </a:p>
        </p:txBody>
      </p:sp>
      <p:sp>
        <p:nvSpPr>
          <p:cNvPr id="3" name="正方形/長方形 2"/>
          <p:cNvSpPr/>
          <p:nvPr/>
        </p:nvSpPr>
        <p:spPr>
          <a:xfrm>
            <a:off x="0" y="0"/>
            <a:ext cx="12192000" cy="4093428"/>
          </a:xfrm>
          <a:prstGeom prst="rect">
            <a:avLst/>
          </a:prstGeom>
        </p:spPr>
        <p:txBody>
          <a:bodyPr wrap="square">
            <a:spAutoFit/>
          </a:bodyPr>
          <a:lstStyle/>
          <a:p>
            <a:pPr marL="263525" lvl="0" indent="-263525">
              <a:tabLst>
                <a:tab pos="179388" algn="l"/>
              </a:tabLst>
            </a:pPr>
            <a:r>
              <a:rPr lang="ja-JP" altLang="en-US" sz="2000" b="1" dirty="0">
                <a:solidFill>
                  <a:prstClr val="black"/>
                </a:solidFill>
              </a:rPr>
              <a:t>（８）認知症加算　　</a:t>
            </a:r>
            <a:r>
              <a:rPr lang="en-US" altLang="ja-JP" sz="2000" dirty="0">
                <a:solidFill>
                  <a:prstClr val="black"/>
                </a:solidFill>
              </a:rPr>
              <a:t>60</a:t>
            </a:r>
            <a:r>
              <a:rPr lang="ja-JP" altLang="en-US" sz="2000" dirty="0">
                <a:solidFill>
                  <a:prstClr val="black"/>
                </a:solidFill>
              </a:rPr>
              <a:t>単位／日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442913" lvl="0"/>
            <a:r>
              <a:rPr lang="en-US" altLang="ja-JP" sz="2000" dirty="0">
                <a:solidFill>
                  <a:prstClr val="black"/>
                </a:solidFill>
              </a:rPr>
              <a:t>※ </a:t>
            </a:r>
            <a:r>
              <a:rPr lang="ja-JP" altLang="en-US" sz="2000" dirty="0">
                <a:solidFill>
                  <a:prstClr val="black"/>
                </a:solidFill>
              </a:rPr>
              <a:t>共生型通所介護の報酬を算定している場合は算定しない。</a:t>
            </a:r>
          </a:p>
          <a:p>
            <a:pPr marL="263525" lvl="0" indent="179388"/>
            <a:r>
              <a:rPr lang="ja-JP" altLang="en-US" sz="2000" dirty="0">
                <a:solidFill>
                  <a:prstClr val="black"/>
                </a:solidFill>
              </a:rPr>
              <a:t>以下のいずれにも適合する事業所において、日常生活に支障を来すおそれのある症状又は行動が認められることから介護を必要とする認知症の者（日常生活自立度のランク</a:t>
            </a:r>
            <a:r>
              <a:rPr lang="en-US" altLang="ja-JP" sz="2000" dirty="0">
                <a:solidFill>
                  <a:prstClr val="black"/>
                </a:solidFill>
              </a:rPr>
              <a:t>Ⅲ</a:t>
            </a:r>
            <a:r>
              <a:rPr lang="ja-JP" altLang="en-US" sz="2000" dirty="0">
                <a:solidFill>
                  <a:prstClr val="black"/>
                </a:solidFill>
              </a:rPr>
              <a:t>～Ｍに該当する者）に対してサービスを行った場合に算定する。</a:t>
            </a:r>
          </a:p>
          <a:p>
            <a:pPr marL="628650" lvl="0" indent="-180975">
              <a:tabLst>
                <a:tab pos="628650" algn="l"/>
              </a:tabLst>
            </a:pPr>
            <a:r>
              <a:rPr lang="ja-JP" altLang="en-US" sz="2000" dirty="0">
                <a:solidFill>
                  <a:prstClr val="black"/>
                </a:solidFill>
              </a:rPr>
              <a:t>① 人員基準で規定する員数に加え、看護職員又は介護職員を常勤換算方法で</a:t>
            </a:r>
            <a:r>
              <a:rPr lang="en-US" altLang="ja-JP" sz="2000" dirty="0">
                <a:solidFill>
                  <a:prstClr val="black"/>
                </a:solidFill>
              </a:rPr>
              <a:t>2</a:t>
            </a:r>
            <a:r>
              <a:rPr lang="ja-JP" altLang="en-US" sz="2000" dirty="0">
                <a:solidFill>
                  <a:prstClr val="black"/>
                </a:solidFill>
              </a:rPr>
              <a:t>以上確保している。</a:t>
            </a:r>
          </a:p>
          <a:p>
            <a:pPr marL="628650" lvl="0" indent="-180975">
              <a:tabLst>
                <a:tab pos="628650" algn="l"/>
              </a:tabLst>
            </a:pPr>
            <a:r>
              <a:rPr lang="ja-JP" altLang="en-US" sz="2000" dirty="0">
                <a:solidFill>
                  <a:prstClr val="black"/>
                </a:solidFill>
              </a:rPr>
              <a:t>② 事業所における前年度又は算定日が属する月の前</a:t>
            </a:r>
            <a:r>
              <a:rPr lang="en-US" altLang="ja-JP" sz="2000" dirty="0">
                <a:solidFill>
                  <a:prstClr val="black"/>
                </a:solidFill>
              </a:rPr>
              <a:t>3</a:t>
            </a:r>
            <a:r>
              <a:rPr lang="ja-JP" altLang="en-US" sz="2000" dirty="0">
                <a:solidFill>
                  <a:prstClr val="black"/>
                </a:solidFill>
              </a:rPr>
              <a:t>月間の利用者の総数のうち、日常生活に支障を来すおそれのある症状又は行動が認められることから介護を必要とする認知症の者の占める割合が</a:t>
            </a:r>
            <a:r>
              <a:rPr lang="en-US" altLang="ja-JP" sz="2000" dirty="0">
                <a:solidFill>
                  <a:prstClr val="black"/>
                </a:solidFill>
              </a:rPr>
              <a:t>100</a:t>
            </a:r>
            <a:r>
              <a:rPr lang="ja-JP" altLang="en-US" sz="2000" dirty="0">
                <a:solidFill>
                  <a:prstClr val="black"/>
                </a:solidFill>
              </a:rPr>
              <a:t>分の</a:t>
            </a:r>
            <a:r>
              <a:rPr lang="en-US" altLang="ja-JP" sz="2000" dirty="0">
                <a:solidFill>
                  <a:prstClr val="black"/>
                </a:solidFill>
              </a:rPr>
              <a:t>15</a:t>
            </a:r>
            <a:r>
              <a:rPr lang="ja-JP" altLang="en-US" sz="2000" dirty="0">
                <a:solidFill>
                  <a:prstClr val="black"/>
                </a:solidFill>
              </a:rPr>
              <a:t>以上である</a:t>
            </a:r>
            <a:r>
              <a:rPr lang="ja-JP" altLang="en-US" sz="2000" dirty="0" smtClean="0">
                <a:solidFill>
                  <a:prstClr val="black"/>
                </a:solidFill>
              </a:rPr>
              <a:t>。</a:t>
            </a:r>
            <a:endParaRPr lang="en-US" altLang="ja-JP" sz="2000" dirty="0" smtClean="0">
              <a:solidFill>
                <a:prstClr val="black"/>
              </a:solidFill>
            </a:endParaRPr>
          </a:p>
          <a:p>
            <a:pPr marL="628650" lvl="0" indent="-180975">
              <a:tabLst>
                <a:tab pos="628650" algn="l"/>
              </a:tabLst>
            </a:pPr>
            <a:r>
              <a:rPr lang="ja-JP" altLang="en-US" sz="2000" dirty="0" smtClean="0"/>
              <a:t>③ </a:t>
            </a:r>
            <a:r>
              <a:rPr lang="ja-JP" altLang="en-US" sz="2000" dirty="0"/>
              <a:t>サービスを行う時間帯を通じて、専らサービスの提供に当たる認知症介護の指導に係る専門的な研修、認知症介護に係る専門的な研修、認知症介護に係る実践的な研修等を修了した者を</a:t>
            </a:r>
            <a:r>
              <a:rPr lang="en-US" altLang="ja-JP" sz="2000" dirty="0"/>
              <a:t>1</a:t>
            </a:r>
            <a:r>
              <a:rPr lang="ja-JP" altLang="en-US" sz="2000" dirty="0"/>
              <a:t>名以上配置</a:t>
            </a:r>
            <a:r>
              <a:rPr lang="ja-JP" altLang="en-US" sz="2000" dirty="0" smtClean="0"/>
              <a:t>。</a:t>
            </a:r>
            <a:endParaRPr lang="en-US" altLang="ja-JP" sz="2000" dirty="0" smtClean="0"/>
          </a:p>
          <a:p>
            <a:pPr marL="628650" indent="-180975">
              <a:tabLst>
                <a:tab pos="628650" algn="l"/>
              </a:tabLst>
            </a:pPr>
            <a:r>
              <a:rPr lang="ja-JP" altLang="en-US" sz="2000" dirty="0"/>
              <a:t>④ 当該事業所の従業者に対する認知症ケアに関する事例の検討や技術的指導に係る会議（テレビ電話装置を活用して行うことができる。）を定期的に開催している</a:t>
            </a:r>
            <a:r>
              <a:rPr lang="ja-JP" altLang="en-US" sz="2000" dirty="0" smtClean="0"/>
              <a:t>。</a:t>
            </a:r>
            <a:endParaRPr lang="en-US" altLang="ja-JP" sz="2000" dirty="0" smtClean="0"/>
          </a:p>
        </p:txBody>
      </p:sp>
      <p:sp>
        <p:nvSpPr>
          <p:cNvPr id="6" name="正方形/長方形 5"/>
          <p:cNvSpPr/>
          <p:nvPr/>
        </p:nvSpPr>
        <p:spPr>
          <a:xfrm>
            <a:off x="392906" y="4036664"/>
            <a:ext cx="11646694" cy="2763628"/>
          </a:xfrm>
          <a:prstGeom prst="rect">
            <a:avLst/>
          </a:prstGeom>
          <a:ln w="6350">
            <a:solidFill>
              <a:schemeClr val="tx1"/>
            </a:solidFill>
            <a:prstDash val="sysDot"/>
          </a:ln>
        </p:spPr>
        <p:txBody>
          <a:bodyPr wrap="square" tIns="72000" bIns="36000" anchor="ctr" anchorCtr="0">
            <a:spAutoFit/>
          </a:bodyPr>
          <a:lstStyle/>
          <a:p>
            <a:pPr marL="179388" indent="-179388">
              <a:lnSpc>
                <a:spcPts val="2300"/>
              </a:lnSpc>
            </a:pPr>
            <a:r>
              <a:rPr lang="en-US" altLang="ja-JP" sz="2000" dirty="0" smtClean="0"/>
              <a:t>【</a:t>
            </a:r>
            <a:r>
              <a:rPr lang="ja-JP" altLang="en-US" sz="2000" dirty="0" smtClean="0"/>
              <a:t>割合</a:t>
            </a:r>
            <a:r>
              <a:rPr lang="ja-JP" altLang="en-US" sz="2000" dirty="0"/>
              <a:t>に</a:t>
            </a:r>
            <a:r>
              <a:rPr lang="ja-JP" altLang="en-US" sz="2000" dirty="0" smtClean="0"/>
              <a:t>ついて</a:t>
            </a:r>
            <a:r>
              <a:rPr lang="en-US" altLang="ja-JP" sz="2000" dirty="0" smtClean="0"/>
              <a:t>】</a:t>
            </a:r>
            <a:r>
              <a:rPr lang="ja-JP" altLang="en-US" sz="2000" dirty="0" smtClean="0"/>
              <a:t>前年度</a:t>
            </a:r>
            <a:r>
              <a:rPr lang="en-US" altLang="ja-JP" sz="2000" dirty="0"/>
              <a:t>(3</a:t>
            </a:r>
            <a:r>
              <a:rPr lang="ja-JP" altLang="en-US" sz="2000" dirty="0"/>
              <a:t>月を除く</a:t>
            </a:r>
            <a:r>
              <a:rPr lang="en-US" altLang="ja-JP" sz="2000" dirty="0"/>
              <a:t>)</a:t>
            </a:r>
            <a:r>
              <a:rPr lang="ja-JP" altLang="en-US" sz="2000" dirty="0"/>
              <a:t>又は届出日の属する月の前</a:t>
            </a:r>
            <a:r>
              <a:rPr lang="en-US" altLang="ja-JP" sz="2000" dirty="0"/>
              <a:t>3</a:t>
            </a:r>
            <a:r>
              <a:rPr lang="ja-JP" altLang="en-US" sz="2000" dirty="0"/>
              <a:t>月の</a:t>
            </a:r>
            <a:r>
              <a:rPr lang="en-US" altLang="ja-JP" sz="2000" dirty="0"/>
              <a:t>1</a:t>
            </a:r>
            <a:r>
              <a:rPr lang="ja-JP" altLang="en-US" sz="2000" dirty="0"/>
              <a:t>月当たりの実績の平均について、利用実人員又は利用延人員数を用いて算定するものとし、要支援者は人員数には含めない。</a:t>
            </a:r>
            <a:endParaRPr lang="en-US" altLang="ja-JP" sz="2000" dirty="0"/>
          </a:p>
          <a:p>
            <a:pPr>
              <a:lnSpc>
                <a:spcPts val="2300"/>
              </a:lnSpc>
            </a:pPr>
            <a:r>
              <a:rPr lang="en-US" altLang="ja-JP" sz="2000" dirty="0" smtClean="0"/>
              <a:t>【</a:t>
            </a:r>
            <a:r>
              <a:rPr lang="ja-JP" altLang="en-US" sz="2000" dirty="0" smtClean="0"/>
              <a:t>利用</a:t>
            </a:r>
            <a:r>
              <a:rPr lang="ja-JP" altLang="en-US" sz="2000" dirty="0"/>
              <a:t>実人員数又は利用延人員数の割合の計算</a:t>
            </a:r>
            <a:r>
              <a:rPr lang="ja-JP" altLang="en-US" sz="2000" dirty="0" smtClean="0"/>
              <a:t>方法</a:t>
            </a:r>
            <a:r>
              <a:rPr lang="en-US" altLang="ja-JP" sz="2000" dirty="0" smtClean="0"/>
              <a:t>】</a:t>
            </a:r>
            <a:endParaRPr lang="en-US" altLang="ja-JP" sz="2000" dirty="0"/>
          </a:p>
          <a:p>
            <a:pPr marL="442913" indent="-179388">
              <a:lnSpc>
                <a:spcPts val="2300"/>
              </a:lnSpc>
            </a:pPr>
            <a:r>
              <a:rPr lang="ja-JP" altLang="en-US" sz="2000" dirty="0"/>
              <a:t>・前年度の実績が</a:t>
            </a:r>
            <a:r>
              <a:rPr lang="en-US" altLang="ja-JP" sz="2000" dirty="0"/>
              <a:t>6</a:t>
            </a:r>
            <a:r>
              <a:rPr lang="ja-JP" altLang="en-US" sz="2000" dirty="0"/>
              <a:t>月に満たない事業所（新たに事業を開始し、又は再開した事業所を含む。）については、前年度の実績による加算の届出はできない。</a:t>
            </a:r>
          </a:p>
          <a:p>
            <a:pPr marL="442913" indent="-179388">
              <a:lnSpc>
                <a:spcPts val="2300"/>
              </a:lnSpc>
            </a:pPr>
            <a:r>
              <a:rPr lang="ja-JP" altLang="en-US" sz="2000" dirty="0"/>
              <a:t>・前</a:t>
            </a:r>
            <a:r>
              <a:rPr lang="en-US" altLang="ja-JP" sz="2000" dirty="0"/>
              <a:t>3</a:t>
            </a:r>
            <a:r>
              <a:rPr lang="ja-JP" altLang="en-US" sz="2000" dirty="0"/>
              <a:t>月の実績により届出を行った事業所については、届出を行った月以降においても、直近</a:t>
            </a:r>
            <a:r>
              <a:rPr lang="en-US" altLang="ja-JP" sz="2000" dirty="0"/>
              <a:t>3</a:t>
            </a:r>
            <a:r>
              <a:rPr lang="ja-JP" altLang="en-US" sz="2000" dirty="0"/>
              <a:t>月間の利用者の割合につき、毎月継続的に所定の割合を維持しなければならない。またその割合については毎月ごとに記録するものとし、所定の割合を下回った場合については、直ちに届出を提出しなければならない。</a:t>
            </a:r>
            <a:endParaRPr lang="en-US" altLang="ja-JP" sz="2000" dirty="0"/>
          </a:p>
        </p:txBody>
      </p:sp>
    </p:spTree>
    <p:extLst>
      <p:ext uri="{BB962C8B-B14F-4D97-AF65-F5344CB8AC3E}">
        <p14:creationId xmlns:p14="http://schemas.microsoft.com/office/powerpoint/2010/main" val="4391087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4054" y="6470650"/>
            <a:ext cx="2743200" cy="365125"/>
          </a:xfrm>
        </p:spPr>
        <p:txBody>
          <a:bodyPr/>
          <a:lstStyle/>
          <a:p>
            <a:fld id="{41D9830F-53EB-46B6-9EC0-C4C68F82A889}" type="slidenum">
              <a:rPr kumimoji="1" lang="ja-JP" altLang="en-US" smtClean="0"/>
              <a:t>81</a:t>
            </a:fld>
            <a:endParaRPr kumimoji="1" lang="ja-JP" altLang="en-US" dirty="0"/>
          </a:p>
        </p:txBody>
      </p:sp>
      <p:sp>
        <p:nvSpPr>
          <p:cNvPr id="3" name="正方形/長方形 2"/>
          <p:cNvSpPr/>
          <p:nvPr/>
        </p:nvSpPr>
        <p:spPr>
          <a:xfrm>
            <a:off x="6927" y="0"/>
            <a:ext cx="12192000" cy="3000821"/>
          </a:xfrm>
          <a:prstGeom prst="rect">
            <a:avLst/>
          </a:prstGeom>
        </p:spPr>
        <p:txBody>
          <a:bodyPr wrap="square">
            <a:spAutoFit/>
          </a:bodyPr>
          <a:lstStyle/>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1100" dirty="0"/>
          </a:p>
          <a:p>
            <a:pPr marL="360363" indent="-180975"/>
            <a:endParaRPr lang="en-US" altLang="ja-JP" dirty="0" smtClean="0"/>
          </a:p>
        </p:txBody>
      </p:sp>
      <p:sp>
        <p:nvSpPr>
          <p:cNvPr id="8" name="正方形/長方形 7"/>
          <p:cNvSpPr/>
          <p:nvPr/>
        </p:nvSpPr>
        <p:spPr>
          <a:xfrm>
            <a:off x="228599" y="1631216"/>
            <a:ext cx="11748655" cy="1786836"/>
          </a:xfrm>
          <a:prstGeom prst="rect">
            <a:avLst/>
          </a:prstGeom>
          <a:ln w="6350">
            <a:solidFill>
              <a:schemeClr val="tx1"/>
            </a:solidFill>
            <a:prstDash val="sysDot"/>
          </a:ln>
        </p:spPr>
        <p:txBody>
          <a:bodyPr wrap="square" tIns="72000" bIns="0">
            <a:spAutoFit/>
          </a:bodyPr>
          <a:lstStyle/>
          <a:p>
            <a:pPr marL="263525" indent="-263525">
              <a:lnSpc>
                <a:spcPts val="2200"/>
              </a:lnSpc>
            </a:pPr>
            <a:r>
              <a:rPr lang="ja-JP" altLang="en-US" sz="2000" dirty="0" smtClean="0"/>
              <a:t>問）認知症</a:t>
            </a:r>
            <a:r>
              <a:rPr lang="ja-JP" altLang="en-US" sz="2000" dirty="0"/>
              <a:t>加算について、通所介護を行う時間帯を通じて、専ら当該指定通所介護の提供に当たる認知症介護実践者研修等の修了者の配置が要件となっているが、当該加算の算定対象者の利用がない日についても、配置しなければならないのか。</a:t>
            </a:r>
          </a:p>
          <a:p>
            <a:pPr marL="263525" indent="-263525">
              <a:lnSpc>
                <a:spcPts val="2200"/>
              </a:lnSpc>
            </a:pPr>
            <a:r>
              <a:rPr lang="ja-JP" altLang="en-US" sz="2000" dirty="0" smtClean="0"/>
              <a:t>答）認知症</a:t>
            </a:r>
            <a:r>
              <a:rPr lang="ja-JP" altLang="en-US" sz="2000" dirty="0"/>
              <a:t>加算の算定対象者の利用がない日については、認知症介護実践者研修等の修了者の配置は不要である。なお、認知症の算定対象者が利用している日に認知症介護実践者研修等の修了者を配置していない場合は、認知症加算は算定できない</a:t>
            </a:r>
            <a:r>
              <a:rPr lang="ja-JP" altLang="en-US" sz="2000" dirty="0" smtClean="0"/>
              <a:t>。　　</a:t>
            </a:r>
            <a:r>
              <a:rPr lang="ja-JP" altLang="en-US" dirty="0" smtClean="0"/>
              <a:t>　　　　　　　　　　　　　（</a:t>
            </a:r>
            <a:r>
              <a:rPr lang="en-US" altLang="ja-JP" dirty="0" smtClean="0"/>
              <a:t>H27.4.1Q</a:t>
            </a:r>
            <a:r>
              <a:rPr lang="ja-JP" altLang="en-US" dirty="0" smtClean="0"/>
              <a:t>＆Ａ）</a:t>
            </a:r>
            <a:endParaRPr lang="ja-JP" altLang="en-US" dirty="0"/>
          </a:p>
        </p:txBody>
      </p:sp>
      <p:sp>
        <p:nvSpPr>
          <p:cNvPr id="9" name="正方形/長方形 8"/>
          <p:cNvSpPr/>
          <p:nvPr/>
        </p:nvSpPr>
        <p:spPr>
          <a:xfrm>
            <a:off x="13854" y="0"/>
            <a:ext cx="12185073" cy="1631216"/>
          </a:xfrm>
          <a:prstGeom prst="rect">
            <a:avLst/>
          </a:prstGeom>
        </p:spPr>
        <p:txBody>
          <a:bodyPr wrap="square">
            <a:spAutoFit/>
          </a:bodyPr>
          <a:lstStyle/>
          <a:p>
            <a:pPr marL="85725" lvl="0"/>
            <a:r>
              <a:rPr lang="en-US" altLang="ja-JP" sz="2000" dirty="0">
                <a:solidFill>
                  <a:prstClr val="black"/>
                </a:solidFill>
              </a:rPr>
              <a:t>※ </a:t>
            </a:r>
            <a:r>
              <a:rPr lang="ja-JP" altLang="en-US" sz="2000" dirty="0">
                <a:solidFill>
                  <a:prstClr val="black"/>
                </a:solidFill>
              </a:rPr>
              <a:t>認知症加算を算定している事業所は、認知症の症状の進行の緩和に資するケアを計画的に実施する</a:t>
            </a:r>
          </a:p>
          <a:p>
            <a:pPr marL="263525" lvl="0"/>
            <a:r>
              <a:rPr lang="ja-JP" altLang="en-US" sz="2000" dirty="0">
                <a:solidFill>
                  <a:prstClr val="black"/>
                </a:solidFill>
              </a:rPr>
              <a:t>プログラムを作成すること</a:t>
            </a:r>
            <a:r>
              <a:rPr lang="ja-JP" altLang="en-US" sz="2000" dirty="0" smtClean="0">
                <a:solidFill>
                  <a:prstClr val="black"/>
                </a:solidFill>
              </a:rPr>
              <a:t>。（利用者の認知症の症状の進行の緩和に資するケアを行うなどの目標を通所介護計画又は別途作成する計画に設定し、通所介護の提供を行うこと。）</a:t>
            </a:r>
          </a:p>
          <a:p>
            <a:pPr marL="263525" lvl="0" indent="-179388"/>
            <a:r>
              <a:rPr lang="en-US" altLang="ja-JP" sz="2000" dirty="0" smtClean="0">
                <a:solidFill>
                  <a:prstClr val="black"/>
                </a:solidFill>
              </a:rPr>
              <a:t>※</a:t>
            </a:r>
            <a:r>
              <a:rPr lang="ja-JP" altLang="en-US" sz="2000" dirty="0" smtClean="0">
                <a:solidFill>
                  <a:prstClr val="black"/>
                </a:solidFill>
              </a:rPr>
              <a:t> 中重度者ケア体制加算の算定要件も満たす場合は、認知症加算の算定とともに中重度者ケア体制加算も算定できる。）</a:t>
            </a:r>
            <a:endParaRPr lang="en-US" altLang="ja-JP" sz="2000" dirty="0">
              <a:solidFill>
                <a:prstClr val="black"/>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2191810323"/>
              </p:ext>
            </p:extLst>
          </p:nvPr>
        </p:nvGraphicFramePr>
        <p:xfrm>
          <a:off x="228599" y="3627600"/>
          <a:ext cx="11748655" cy="2880360"/>
        </p:xfrm>
        <a:graphic>
          <a:graphicData uri="http://schemas.openxmlformats.org/drawingml/2006/table">
            <a:tbl>
              <a:tblPr firstRow="1" bandRow="1">
                <a:tableStyleId>{5C22544A-7EE6-4342-B048-85BDC9FD1C3A}</a:tableStyleId>
              </a:tblPr>
              <a:tblGrid>
                <a:gridCol w="3934692">
                  <a:extLst>
                    <a:ext uri="{9D8B030D-6E8A-4147-A177-3AD203B41FA5}">
                      <a16:colId xmlns:a16="http://schemas.microsoft.com/office/drawing/2014/main" val="2249073387"/>
                    </a:ext>
                  </a:extLst>
                </a:gridCol>
                <a:gridCol w="7813963">
                  <a:extLst>
                    <a:ext uri="{9D8B030D-6E8A-4147-A177-3AD203B41FA5}">
                      <a16:colId xmlns:a16="http://schemas.microsoft.com/office/drawing/2014/main" val="3556290849"/>
                    </a:ext>
                  </a:extLst>
                </a:gridCol>
              </a:tblGrid>
              <a:tr h="531469">
                <a:tc>
                  <a:txBody>
                    <a:bodyPr/>
                    <a:lstStyle/>
                    <a:p>
                      <a:pPr>
                        <a:lnSpc>
                          <a:spcPts val="2200"/>
                        </a:lnSpc>
                      </a:pPr>
                      <a:r>
                        <a:rPr kumimoji="1" lang="ja-JP" altLang="en-US" sz="2000" b="0" dirty="0" smtClean="0">
                          <a:solidFill>
                            <a:schemeClr val="tx1"/>
                          </a:solidFill>
                        </a:rPr>
                        <a:t>認知症介護の指導に係る専門的な研修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・認知症介護指導者養成研修</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・認知症看護に係る適切な研修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0425748"/>
                  </a:ext>
                </a:extLst>
              </a:tr>
              <a:tr h="370840">
                <a:tc>
                  <a:txBody>
                    <a:bodyPr/>
                    <a:lstStyle/>
                    <a:p>
                      <a:pPr>
                        <a:lnSpc>
                          <a:spcPts val="2200"/>
                        </a:lnSpc>
                      </a:pPr>
                      <a:r>
                        <a:rPr kumimoji="1" lang="ja-JP" altLang="en-US" sz="2000" b="0" dirty="0" smtClean="0">
                          <a:solidFill>
                            <a:schemeClr val="tx1"/>
                          </a:solidFill>
                        </a:rPr>
                        <a:t>認知症介護に係る専門的な研修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・認知症介護実践リーダー研修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5341494"/>
                  </a:ext>
                </a:extLst>
              </a:tr>
              <a:tr h="185420">
                <a:tc>
                  <a:txBody>
                    <a:bodyPr/>
                    <a:lstStyle/>
                    <a:p>
                      <a:pPr>
                        <a:lnSpc>
                          <a:spcPts val="2200"/>
                        </a:lnSpc>
                      </a:pPr>
                      <a:r>
                        <a:rPr kumimoji="1" lang="ja-JP" altLang="en-US" sz="2000" b="0" dirty="0" smtClean="0">
                          <a:solidFill>
                            <a:schemeClr val="tx1"/>
                          </a:solidFill>
                        </a:rPr>
                        <a:t>認知症介護に係る実践的な研修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dirty="0" smtClean="0">
                          <a:solidFill>
                            <a:schemeClr val="tx1"/>
                          </a:solidFill>
                        </a:rPr>
                        <a:t>・認知症介護実践者研修</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0234503"/>
                  </a:ext>
                </a:extLst>
              </a:tr>
              <a:tr h="185420">
                <a:tc>
                  <a:txBody>
                    <a:bodyPr/>
                    <a:lstStyle/>
                    <a:p>
                      <a:pPr>
                        <a:lnSpc>
                          <a:spcPts val="2200"/>
                        </a:lnSpc>
                      </a:pPr>
                      <a:r>
                        <a:rPr kumimoji="1" lang="ja-JP" altLang="en-US" sz="2000" b="0" i="0" u="none" strike="noStrike" kern="1200" baseline="0" dirty="0" smtClean="0">
                          <a:solidFill>
                            <a:schemeClr val="dk1"/>
                          </a:solidFill>
                          <a:latin typeface="+mn-lt"/>
                          <a:ea typeface="+mn-ea"/>
                          <a:cs typeface="+mn-cs"/>
                        </a:rPr>
                        <a:t>認知症看護に係る適切な研修</a:t>
                      </a:r>
                      <a:r>
                        <a:rPr kumimoji="1" lang="ja-JP" altLang="en-US" sz="1800" b="0" i="0" u="none" strike="noStrike" kern="1200" baseline="0" dirty="0" smtClean="0">
                          <a:solidFill>
                            <a:schemeClr val="dk1"/>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200"/>
                        </a:lnSpc>
                      </a:pPr>
                      <a:r>
                        <a:rPr kumimoji="1" lang="ja-JP" altLang="en-US" sz="2000" b="0" i="0" u="none" strike="noStrike" kern="1200" baseline="0" dirty="0" smtClean="0">
                          <a:solidFill>
                            <a:schemeClr val="dk1"/>
                          </a:solidFill>
                          <a:latin typeface="+mn-lt"/>
                          <a:ea typeface="+mn-ea"/>
                          <a:cs typeface="+mn-cs"/>
                        </a:rPr>
                        <a:t>・日本看護協会認定看護師教育課程「認知症看護」の研修 </a:t>
                      </a:r>
                    </a:p>
                    <a:p>
                      <a:pPr>
                        <a:lnSpc>
                          <a:spcPts val="2200"/>
                        </a:lnSpc>
                      </a:pPr>
                      <a:r>
                        <a:rPr kumimoji="1" lang="ja-JP" altLang="en-US" sz="2000" b="0" i="0" u="none" strike="noStrike" kern="1200" baseline="0" dirty="0" smtClean="0">
                          <a:solidFill>
                            <a:schemeClr val="dk1"/>
                          </a:solidFill>
                          <a:latin typeface="+mn-lt"/>
                          <a:ea typeface="+mn-ea"/>
                          <a:cs typeface="+mn-cs"/>
                        </a:rPr>
                        <a:t>・日本看護協会が認定している看護系大学院の「老人看護」及び「精神看護」の専門看護師教育課程 </a:t>
                      </a:r>
                    </a:p>
                    <a:p>
                      <a:pPr marL="263525" indent="-263525">
                        <a:lnSpc>
                          <a:spcPts val="2200"/>
                        </a:lnSpc>
                      </a:pPr>
                      <a:r>
                        <a:rPr kumimoji="1" lang="ja-JP" altLang="en-US" sz="2000" b="0" i="0" u="none" strike="noStrike" kern="1200" baseline="0" dirty="0" smtClean="0">
                          <a:solidFill>
                            <a:schemeClr val="dk1"/>
                          </a:solidFill>
                          <a:latin typeface="+mn-lt"/>
                          <a:ea typeface="+mn-ea"/>
                          <a:cs typeface="+mn-cs"/>
                        </a:rPr>
                        <a:t>・日本精神科看護協会が認定している「精神科認定看護師」（認定証が発行されている者に限る。） 　　　</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063730"/>
                  </a:ext>
                </a:extLst>
              </a:tr>
            </a:tbl>
          </a:graphicData>
        </a:graphic>
      </p:graphicFrame>
    </p:spTree>
    <p:extLst>
      <p:ext uri="{BB962C8B-B14F-4D97-AF65-F5344CB8AC3E}">
        <p14:creationId xmlns:p14="http://schemas.microsoft.com/office/powerpoint/2010/main" val="1339976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798" y="6492875"/>
            <a:ext cx="2743200" cy="365125"/>
          </a:xfrm>
        </p:spPr>
        <p:txBody>
          <a:bodyPr/>
          <a:lstStyle/>
          <a:p>
            <a:fld id="{41D9830F-53EB-46B6-9EC0-C4C68F82A889}" type="slidenum">
              <a:rPr kumimoji="1" lang="ja-JP" altLang="en-US" smtClean="0"/>
              <a:t>82</a:t>
            </a:fld>
            <a:endParaRPr kumimoji="1" lang="ja-JP" altLang="en-US" dirty="0"/>
          </a:p>
        </p:txBody>
      </p:sp>
      <p:sp>
        <p:nvSpPr>
          <p:cNvPr id="5" name="正方形/長方形 4"/>
          <p:cNvSpPr/>
          <p:nvPr/>
        </p:nvSpPr>
        <p:spPr>
          <a:xfrm>
            <a:off x="0" y="1"/>
            <a:ext cx="12018817" cy="2862322"/>
          </a:xfrm>
          <a:prstGeom prst="rect">
            <a:avLst/>
          </a:prstGeom>
        </p:spPr>
        <p:txBody>
          <a:bodyPr wrap="square">
            <a:spAutoFit/>
          </a:bodyPr>
          <a:lstStyle/>
          <a:p>
            <a:pPr marL="263525" indent="-179388"/>
            <a:endParaRPr lang="en-US" altLang="ja-JP" sz="2000" dirty="0"/>
          </a:p>
          <a:p>
            <a:pPr marL="263525" indent="-179388"/>
            <a:endParaRPr lang="en-US" altLang="ja-JP" sz="2000" dirty="0" smtClean="0"/>
          </a:p>
          <a:p>
            <a:pPr marL="263525" indent="-179388"/>
            <a:endParaRPr lang="en-US" altLang="ja-JP" sz="2000" dirty="0"/>
          </a:p>
          <a:p>
            <a:pPr marL="263525" indent="-179388"/>
            <a:endParaRPr lang="en-US" altLang="ja-JP" sz="2000" dirty="0" smtClean="0"/>
          </a:p>
          <a:p>
            <a:pPr marL="263525" indent="-179388"/>
            <a:endParaRPr lang="en-US" altLang="ja-JP" sz="2000" dirty="0"/>
          </a:p>
          <a:p>
            <a:pPr marL="263525" indent="-179388"/>
            <a:endParaRPr lang="en-US" altLang="ja-JP" sz="2000" dirty="0" smtClean="0"/>
          </a:p>
          <a:p>
            <a:pPr marL="263525" indent="-179388"/>
            <a:endParaRPr lang="en-US" altLang="ja-JP" sz="2000" dirty="0"/>
          </a:p>
          <a:p>
            <a:pPr marL="263525" indent="-179388"/>
            <a:endParaRPr lang="en-US" altLang="ja-JP" sz="2000" dirty="0" smtClean="0"/>
          </a:p>
          <a:p>
            <a:pPr marL="442913" indent="-442913"/>
            <a:endParaRPr lang="en-US" altLang="ja-JP" sz="2000" b="1" dirty="0" smtClean="0">
              <a:solidFill>
                <a:prstClr val="black"/>
              </a:solidFill>
            </a:endParaRPr>
          </a:p>
        </p:txBody>
      </p:sp>
      <p:sp>
        <p:nvSpPr>
          <p:cNvPr id="4" name="正方形/長方形 3"/>
          <p:cNvSpPr/>
          <p:nvPr/>
        </p:nvSpPr>
        <p:spPr>
          <a:xfrm>
            <a:off x="14289" y="1"/>
            <a:ext cx="12134848" cy="7017306"/>
          </a:xfrm>
          <a:prstGeom prst="rect">
            <a:avLst/>
          </a:prstGeom>
        </p:spPr>
        <p:txBody>
          <a:bodyPr wrap="square">
            <a:spAutoFit/>
          </a:bodyPr>
          <a:lstStyle/>
          <a:p>
            <a:pPr marL="442913" lvl="0" indent="-442913"/>
            <a:r>
              <a:rPr lang="ja-JP" altLang="en-US" sz="2000" b="1" dirty="0">
                <a:solidFill>
                  <a:prstClr val="black"/>
                </a:solidFill>
              </a:rPr>
              <a:t>（９）若年性認知症利用者受入加算</a:t>
            </a:r>
            <a:r>
              <a:rPr lang="ja-JP" altLang="en-US" sz="2000" dirty="0">
                <a:solidFill>
                  <a:prstClr val="black"/>
                </a:solidFill>
              </a:rPr>
              <a:t>　　</a:t>
            </a:r>
            <a:r>
              <a:rPr lang="en-US" altLang="ja-JP" sz="2000" dirty="0">
                <a:solidFill>
                  <a:prstClr val="black"/>
                </a:solidFill>
              </a:rPr>
              <a:t>60</a:t>
            </a:r>
            <a:r>
              <a:rPr lang="ja-JP" altLang="en-US" sz="2000" dirty="0">
                <a:solidFill>
                  <a:prstClr val="black"/>
                </a:solidFill>
              </a:rPr>
              <a:t>単位／日　</a:t>
            </a:r>
            <a:r>
              <a:rPr lang="en-US" altLang="ja-JP" sz="2000" dirty="0">
                <a:solidFill>
                  <a:prstClr val="black"/>
                </a:solidFill>
              </a:rPr>
              <a:t>※</a:t>
            </a:r>
            <a:r>
              <a:rPr lang="ja-JP" altLang="en-US" sz="2000" dirty="0">
                <a:solidFill>
                  <a:prstClr val="black"/>
                </a:solidFill>
              </a:rPr>
              <a:t>体制届が必要</a:t>
            </a:r>
            <a:endParaRPr lang="en-US" altLang="ja-JP" sz="2000" dirty="0">
              <a:solidFill>
                <a:prstClr val="black"/>
              </a:solidFill>
            </a:endParaRPr>
          </a:p>
          <a:p>
            <a:pPr marL="271463" lvl="0" indent="179388"/>
            <a:r>
              <a:rPr lang="ja-JP" altLang="en-US" sz="2000" dirty="0">
                <a:solidFill>
                  <a:prstClr val="black"/>
                </a:solidFill>
              </a:rPr>
              <a:t>事業所において、受け入れた若年性認知症利用者（初老期における認知症によって要介護者となった者）ごとに個別に担当者を定め、その者を中心に、当該利用者の特性やニーズに応じたサービス提供を行った場合に算定する</a:t>
            </a:r>
            <a:r>
              <a:rPr lang="ja-JP" altLang="en-US" sz="2000" dirty="0" smtClean="0">
                <a:solidFill>
                  <a:prstClr val="black"/>
                </a:solidFill>
              </a:rPr>
              <a:t>。</a:t>
            </a:r>
            <a:endParaRPr lang="en-US" altLang="ja-JP" sz="2000" dirty="0" smtClean="0">
              <a:solidFill>
                <a:prstClr val="black"/>
              </a:solidFill>
            </a:endParaRPr>
          </a:p>
          <a:p>
            <a:pPr marL="442913" lvl="0" indent="-171450"/>
            <a:r>
              <a:rPr lang="en-US" altLang="ja-JP" sz="2000" dirty="0">
                <a:solidFill>
                  <a:prstClr val="black"/>
                </a:solidFill>
              </a:rPr>
              <a:t>※ </a:t>
            </a:r>
            <a:r>
              <a:rPr lang="ja-JP" altLang="en-US" sz="2000" dirty="0">
                <a:solidFill>
                  <a:prstClr val="black"/>
                </a:solidFill>
              </a:rPr>
              <a:t>認知症加算を算定している場合は算定しない。</a:t>
            </a:r>
            <a:endParaRPr lang="en-US" altLang="ja-JP" sz="2000" dirty="0">
              <a:solidFill>
                <a:prstClr val="black"/>
              </a:solidFill>
            </a:endParaRPr>
          </a:p>
          <a:p>
            <a:pPr marL="442913" lvl="0" indent="-171450"/>
            <a:r>
              <a:rPr lang="en-US" altLang="ja-JP" sz="2000" dirty="0">
                <a:solidFill>
                  <a:prstClr val="black"/>
                </a:solidFill>
              </a:rPr>
              <a:t>※ </a:t>
            </a:r>
            <a:r>
              <a:rPr lang="ja-JP" altLang="en-US" sz="2000" dirty="0">
                <a:solidFill>
                  <a:prstClr val="black"/>
                </a:solidFill>
              </a:rPr>
              <a:t>本加算は、</a:t>
            </a:r>
            <a:r>
              <a:rPr lang="en-US" altLang="ja-JP" sz="2000" dirty="0">
                <a:solidFill>
                  <a:prstClr val="black"/>
                </a:solidFill>
              </a:rPr>
              <a:t>65</a:t>
            </a:r>
            <a:r>
              <a:rPr lang="ja-JP" altLang="en-US" sz="2000" dirty="0">
                <a:solidFill>
                  <a:prstClr val="black"/>
                </a:solidFill>
              </a:rPr>
              <a:t>歳の誕生日の前々日までは対象である。</a:t>
            </a:r>
            <a:endParaRPr lang="en-US" altLang="ja-JP" sz="2000" dirty="0">
              <a:solidFill>
                <a:prstClr val="black"/>
              </a:solidFill>
            </a:endParaRPr>
          </a:p>
          <a:p>
            <a:pPr marL="263525" lvl="0" indent="179388"/>
            <a:endParaRPr lang="en-US" altLang="ja-JP" sz="1000" dirty="0">
              <a:solidFill>
                <a:prstClr val="black"/>
              </a:solidFill>
            </a:endParaRPr>
          </a:p>
          <a:p>
            <a:pPr marL="623888" indent="-623888"/>
            <a:r>
              <a:rPr lang="ja-JP" altLang="en-US" sz="2000" b="1" dirty="0" smtClean="0">
                <a:solidFill>
                  <a:prstClr val="black"/>
                </a:solidFill>
              </a:rPr>
              <a:t>（</a:t>
            </a:r>
            <a:r>
              <a:rPr lang="ja-JP" altLang="en-US" sz="2000" b="1" dirty="0">
                <a:solidFill>
                  <a:prstClr val="black"/>
                </a:solidFill>
              </a:rPr>
              <a:t>１０）栄養アセスメント加算　　</a:t>
            </a:r>
            <a:r>
              <a:rPr lang="en-US" altLang="ja-JP" sz="2000" dirty="0">
                <a:solidFill>
                  <a:prstClr val="black"/>
                </a:solidFill>
              </a:rPr>
              <a:t>50</a:t>
            </a:r>
            <a:r>
              <a:rPr lang="ja-JP" altLang="en-US" sz="2000" dirty="0">
                <a:solidFill>
                  <a:prstClr val="black"/>
                </a:solidFill>
              </a:rPr>
              <a:t>単位／日　</a:t>
            </a:r>
            <a:r>
              <a:rPr lang="en-US" altLang="ja-JP" sz="2000" dirty="0">
                <a:solidFill>
                  <a:prstClr val="black"/>
                </a:solidFill>
              </a:rPr>
              <a:t>※</a:t>
            </a:r>
            <a:r>
              <a:rPr lang="ja-JP" altLang="en-US" sz="2000" dirty="0">
                <a:solidFill>
                  <a:prstClr val="black"/>
                </a:solidFill>
              </a:rPr>
              <a:t>体制届が</a:t>
            </a:r>
            <a:r>
              <a:rPr lang="ja-JP" altLang="en-US" sz="2000" dirty="0" smtClean="0">
                <a:solidFill>
                  <a:prstClr val="black"/>
                </a:solidFill>
              </a:rPr>
              <a:t>必要</a:t>
            </a:r>
            <a:endParaRPr lang="en-US" altLang="ja-JP" sz="2000" dirty="0" smtClean="0">
              <a:solidFill>
                <a:prstClr val="black"/>
              </a:solidFill>
            </a:endParaRPr>
          </a:p>
          <a:p>
            <a:pPr marL="185738" indent="171450"/>
            <a:r>
              <a:rPr lang="ja-JP" altLang="en-US" sz="2000" dirty="0"/>
              <a:t>次の①～④のいずれにも該当する事業所が、利用者に対して、管理栄養士が介護職員等と共同して栄養アセスメント（利用者ごとの低栄養状態のリスク及び解決すべき課題を把握することをいう。以下同じ）を行った場合に加算する。</a:t>
            </a:r>
            <a:endParaRPr lang="en-US" altLang="ja-JP" sz="2000" dirty="0"/>
          </a:p>
          <a:p>
            <a:pPr marL="360363" indent="-188913"/>
            <a:r>
              <a:rPr lang="en-US" altLang="ja-JP" sz="2000" dirty="0"/>
              <a:t>※ </a:t>
            </a:r>
            <a:r>
              <a:rPr lang="ja-JP" altLang="en-US" sz="2000" dirty="0"/>
              <a:t>当該利用者が栄養改善加算の算定に係る栄養改善サービスを受けている間及び当該栄養改善サービスが終了した日の属する月は、算定しない。</a:t>
            </a:r>
          </a:p>
          <a:p>
            <a:pPr marL="442913" indent="-263525"/>
            <a:r>
              <a:rPr lang="ja-JP" altLang="en-US" sz="2000" dirty="0" smtClean="0"/>
              <a:t>① </a:t>
            </a:r>
            <a:r>
              <a:rPr lang="ja-JP" altLang="en-US" sz="2000" dirty="0"/>
              <a:t>当該事業所</a:t>
            </a:r>
            <a:r>
              <a:rPr lang="ja-JP" altLang="en-US" sz="2000" dirty="0" smtClean="0"/>
              <a:t>の従業者と</a:t>
            </a:r>
            <a:r>
              <a:rPr lang="ja-JP" altLang="en-US" sz="2000" dirty="0"/>
              <a:t>して又は外部との連携により、管理栄養士を</a:t>
            </a:r>
            <a:r>
              <a:rPr lang="en-US" altLang="ja-JP" sz="2000" dirty="0"/>
              <a:t>1</a:t>
            </a:r>
            <a:r>
              <a:rPr lang="ja-JP" altLang="en-US" sz="2000" dirty="0"/>
              <a:t>名以上配置</a:t>
            </a:r>
            <a:r>
              <a:rPr lang="ja-JP" altLang="en-US" sz="2000" dirty="0" smtClean="0"/>
              <a:t>。</a:t>
            </a:r>
            <a:endParaRPr lang="en-US" altLang="ja-JP" sz="2000" dirty="0" smtClean="0"/>
          </a:p>
          <a:p>
            <a:pPr marL="442913" indent="-179388"/>
            <a:endParaRPr lang="en-US" altLang="ja-JP" sz="2000" dirty="0">
              <a:solidFill>
                <a:prstClr val="black"/>
              </a:solidFill>
            </a:endParaRPr>
          </a:p>
          <a:p>
            <a:pPr marL="442913" indent="-179388"/>
            <a:endParaRPr lang="en-US" altLang="ja-JP" sz="2000" dirty="0" smtClean="0">
              <a:solidFill>
                <a:prstClr val="black"/>
              </a:solidFill>
            </a:endParaRPr>
          </a:p>
          <a:p>
            <a:pPr marL="442913" indent="-179388"/>
            <a:endParaRPr lang="en-US" altLang="ja-JP" sz="2000" dirty="0">
              <a:solidFill>
                <a:prstClr val="black"/>
              </a:solidFill>
            </a:endParaRPr>
          </a:p>
          <a:p>
            <a:pPr marL="442913" indent="-179388"/>
            <a:endParaRPr lang="en-US" altLang="ja-JP" sz="2000" dirty="0" smtClean="0">
              <a:solidFill>
                <a:prstClr val="black"/>
              </a:solidFill>
            </a:endParaRPr>
          </a:p>
          <a:p>
            <a:pPr marL="271463"/>
            <a:endParaRPr lang="en-US" altLang="ja-JP" sz="500" dirty="0"/>
          </a:p>
          <a:p>
            <a:pPr marL="442913" indent="-171450"/>
            <a:endParaRPr lang="en-US" altLang="ja-JP" sz="300" dirty="0" smtClean="0"/>
          </a:p>
          <a:p>
            <a:pPr marL="442913" indent="-171450"/>
            <a:endParaRPr lang="en-US" altLang="ja-JP" sz="1000" dirty="0" smtClean="0"/>
          </a:p>
          <a:p>
            <a:pPr marL="360363" indent="-180975"/>
            <a:r>
              <a:rPr lang="ja-JP" altLang="en-US" sz="2000" dirty="0" smtClean="0"/>
              <a:t>② </a:t>
            </a:r>
            <a:r>
              <a:rPr lang="ja-JP" altLang="en-US" sz="2000" dirty="0"/>
              <a:t>利用者ごとに、管理栄養士、看護職員、介護職員、生活相談員その他職種の者が共同して栄養アセスメントを実施し、当該利用者又はその家族に対してその結果を説明し、相談等に必要に応じ対応する</a:t>
            </a:r>
            <a:r>
              <a:rPr lang="ja-JP" altLang="en-US" sz="2000" dirty="0" smtClean="0"/>
              <a:t>。</a:t>
            </a:r>
            <a:endParaRPr lang="en-US" altLang="ja-JP" sz="2000" dirty="0" smtClean="0"/>
          </a:p>
          <a:p>
            <a:pPr marL="360363" indent="-180975"/>
            <a:r>
              <a:rPr lang="ja-JP" altLang="en-US" sz="2000" dirty="0" smtClean="0"/>
              <a:t>③ </a:t>
            </a:r>
            <a:r>
              <a:rPr lang="ja-JP" altLang="en-US" sz="2000" dirty="0"/>
              <a:t>利用者ごとの栄養状態等の情報を</a:t>
            </a:r>
            <a:r>
              <a:rPr lang="en-US" altLang="ja-JP" sz="2000" dirty="0"/>
              <a:t>LIFE</a:t>
            </a:r>
            <a:r>
              <a:rPr lang="ja-JP" altLang="en-US" sz="2000" dirty="0"/>
              <a:t>を用いて厚生労働省に提出し、栄養管理の実施に当たって、当該情報その他栄養管理の適切かつ有効な実施のために必要な情報を活用している</a:t>
            </a:r>
            <a:r>
              <a:rPr lang="ja-JP" altLang="en-US" sz="2000" dirty="0" smtClean="0"/>
              <a:t>。</a:t>
            </a:r>
            <a:endParaRPr lang="en-US" altLang="ja-JP" sz="2000" dirty="0" smtClean="0"/>
          </a:p>
        </p:txBody>
      </p:sp>
      <p:sp>
        <p:nvSpPr>
          <p:cNvPr id="9" name="正方形/長方形 8"/>
          <p:cNvSpPr/>
          <p:nvPr/>
        </p:nvSpPr>
        <p:spPr>
          <a:xfrm>
            <a:off x="412064" y="4170528"/>
            <a:ext cx="11606753" cy="1395698"/>
          </a:xfrm>
          <a:prstGeom prst="rect">
            <a:avLst/>
          </a:prstGeom>
          <a:ln w="6350">
            <a:solidFill>
              <a:schemeClr val="tx1"/>
            </a:solidFill>
            <a:prstDash val="sysDot"/>
          </a:ln>
        </p:spPr>
        <p:txBody>
          <a:bodyPr wrap="square" tIns="36000" bIns="0" anchor="ctr" anchorCtr="0">
            <a:spAutoFit/>
          </a:bodyPr>
          <a:lstStyle/>
          <a:p>
            <a:pPr lvl="0">
              <a:lnSpc>
                <a:spcPts val="2200"/>
              </a:lnSpc>
            </a:pPr>
            <a:r>
              <a:rPr lang="en-US" altLang="ja-JP" sz="2000" dirty="0" smtClean="0">
                <a:solidFill>
                  <a:prstClr val="black"/>
                </a:solidFill>
              </a:rPr>
              <a:t>【</a:t>
            </a:r>
            <a:r>
              <a:rPr lang="ja-JP" altLang="en-US" sz="2000" dirty="0" smtClean="0">
                <a:solidFill>
                  <a:prstClr val="black"/>
                </a:solidFill>
              </a:rPr>
              <a:t>外部とは</a:t>
            </a:r>
            <a:r>
              <a:rPr lang="en-US" altLang="ja-JP" sz="2000" dirty="0" smtClean="0">
                <a:solidFill>
                  <a:prstClr val="black"/>
                </a:solidFill>
              </a:rPr>
              <a:t>】</a:t>
            </a:r>
          </a:p>
          <a:p>
            <a:pPr lvl="0">
              <a:lnSpc>
                <a:spcPts val="2100"/>
              </a:lnSpc>
            </a:pPr>
            <a:r>
              <a:rPr lang="ja-JP" altLang="en-US" sz="2000" dirty="0" smtClean="0">
                <a:solidFill>
                  <a:prstClr val="black"/>
                </a:solidFill>
              </a:rPr>
              <a:t>他</a:t>
            </a:r>
            <a:r>
              <a:rPr lang="ja-JP" altLang="en-US" sz="2000" dirty="0">
                <a:solidFill>
                  <a:prstClr val="black"/>
                </a:solidFill>
              </a:rPr>
              <a:t>の介護事業所（栄養アセスメント加算の対象事業所に限る）、医療機関、介護保険施設（栄養マネジメント強化加算の算定要件として規定する員数を超えて管理栄養士を置いているもの又は常勤の管理栄養士を</a:t>
            </a:r>
            <a:r>
              <a:rPr lang="en-US" altLang="ja-JP" sz="2000" dirty="0">
                <a:solidFill>
                  <a:prstClr val="black"/>
                </a:solidFill>
              </a:rPr>
              <a:t>1</a:t>
            </a:r>
            <a:r>
              <a:rPr lang="ja-JP" altLang="en-US" sz="2000" dirty="0">
                <a:solidFill>
                  <a:prstClr val="black"/>
                </a:solidFill>
              </a:rPr>
              <a:t>名以上配置しているものに限る）又は公益社団法人日本栄養士会若しくは都道府県栄養士会が設置し、運営する「栄養ケア・ステーション</a:t>
            </a:r>
            <a:r>
              <a:rPr lang="ja-JP" altLang="en-US" sz="2000" dirty="0" smtClean="0">
                <a:solidFill>
                  <a:prstClr val="black"/>
                </a:solidFill>
              </a:rPr>
              <a:t>」</a:t>
            </a:r>
            <a:endParaRPr lang="en-US" altLang="ja-JP" sz="2000" dirty="0">
              <a:solidFill>
                <a:prstClr val="black"/>
              </a:solidFill>
            </a:endParaRPr>
          </a:p>
        </p:txBody>
      </p:sp>
    </p:spTree>
    <p:extLst>
      <p:ext uri="{BB962C8B-B14F-4D97-AF65-F5344CB8AC3E}">
        <p14:creationId xmlns:p14="http://schemas.microsoft.com/office/powerpoint/2010/main" val="2753476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83</a:t>
            </a:fld>
            <a:endParaRPr kumimoji="1" lang="ja-JP" altLang="en-US"/>
          </a:p>
        </p:txBody>
      </p:sp>
      <p:sp>
        <p:nvSpPr>
          <p:cNvPr id="3" name="正方形/長方形 2"/>
          <p:cNvSpPr/>
          <p:nvPr/>
        </p:nvSpPr>
        <p:spPr>
          <a:xfrm>
            <a:off x="0" y="0"/>
            <a:ext cx="12192000" cy="4555093"/>
          </a:xfrm>
          <a:prstGeom prst="rect">
            <a:avLst/>
          </a:prstGeom>
        </p:spPr>
        <p:txBody>
          <a:bodyPr wrap="square">
            <a:spAutoFit/>
          </a:bodyPr>
          <a:lstStyle/>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2000" dirty="0"/>
          </a:p>
          <a:p>
            <a:pPr marL="442913" indent="-179388"/>
            <a:endParaRPr lang="en-US" altLang="ja-JP" sz="1000" dirty="0" smtClean="0"/>
          </a:p>
          <a:p>
            <a:pPr marL="442913" indent="-179388"/>
            <a:endParaRPr lang="en-US" altLang="ja-JP" sz="2000" dirty="0" smtClean="0"/>
          </a:p>
        </p:txBody>
      </p:sp>
      <p:sp>
        <p:nvSpPr>
          <p:cNvPr id="4" name="正方形/長方形 3"/>
          <p:cNvSpPr/>
          <p:nvPr/>
        </p:nvSpPr>
        <p:spPr>
          <a:xfrm>
            <a:off x="100012" y="651313"/>
            <a:ext cx="11991975" cy="4182853"/>
          </a:xfrm>
          <a:prstGeom prst="rect">
            <a:avLst/>
          </a:prstGeom>
          <a:ln w="6350">
            <a:solidFill>
              <a:schemeClr val="tx1"/>
            </a:solidFill>
            <a:prstDash val="sysDot"/>
          </a:ln>
        </p:spPr>
        <p:txBody>
          <a:bodyPr wrap="square" tIns="36000" bIns="36000" anchor="ctr" anchorCtr="0">
            <a:spAutoFit/>
          </a:bodyPr>
          <a:lstStyle/>
          <a:p>
            <a:pPr marL="185738" indent="-180975"/>
            <a:r>
              <a:rPr lang="en-US" altLang="ja-JP" sz="2000" dirty="0" smtClean="0"/>
              <a:t>※</a:t>
            </a:r>
            <a:r>
              <a:rPr lang="ja-JP" altLang="en-US" sz="2000" dirty="0" smtClean="0"/>
              <a:t> 栄養アセスメントについては、</a:t>
            </a:r>
            <a:r>
              <a:rPr lang="en-US" altLang="ja-JP" sz="2000" dirty="0" smtClean="0"/>
              <a:t>3</a:t>
            </a:r>
            <a:r>
              <a:rPr lang="ja-JP" altLang="en-US" sz="2000" dirty="0" smtClean="0"/>
              <a:t>月に</a:t>
            </a:r>
            <a:r>
              <a:rPr lang="en-US" altLang="ja-JP" sz="2000" dirty="0" smtClean="0"/>
              <a:t>1</a:t>
            </a:r>
            <a:r>
              <a:rPr lang="ja-JP" altLang="en-US" sz="2000" dirty="0" smtClean="0"/>
              <a:t>回以上、次に掲げる手順により行うこと。</a:t>
            </a:r>
            <a:endParaRPr lang="en-US" altLang="ja-JP" sz="2000" dirty="0" smtClean="0"/>
          </a:p>
          <a:p>
            <a:pPr marL="185738" indent="-180975"/>
            <a:r>
              <a:rPr lang="ja-JP" altLang="en-US" sz="2000" dirty="0"/>
              <a:t>　あわせて、利用者の体重については、</a:t>
            </a:r>
            <a:r>
              <a:rPr lang="en-US" altLang="ja-JP" sz="2000" dirty="0"/>
              <a:t>1</a:t>
            </a:r>
            <a:r>
              <a:rPr lang="ja-JP" altLang="en-US" sz="2000" dirty="0"/>
              <a:t>月毎に測定すること。</a:t>
            </a:r>
          </a:p>
          <a:p>
            <a:pPr marL="357188" indent="-180975"/>
            <a:r>
              <a:rPr lang="en-US" altLang="ja-JP" sz="2000" dirty="0" smtClean="0"/>
              <a:t>ⅰ</a:t>
            </a:r>
            <a:r>
              <a:rPr lang="ja-JP" altLang="en-US" sz="2000" dirty="0" smtClean="0"/>
              <a:t>）利用者</a:t>
            </a:r>
            <a:r>
              <a:rPr lang="ja-JP" altLang="en-US" sz="2000" dirty="0"/>
              <a:t>ごとの低栄養状態のリスクを、利用開始時に把握すること。</a:t>
            </a:r>
          </a:p>
          <a:p>
            <a:pPr marL="357188" indent="-180975"/>
            <a:r>
              <a:rPr lang="en-US" altLang="ja-JP" sz="2000" dirty="0" smtClean="0"/>
              <a:t>ⅱ</a:t>
            </a:r>
            <a:r>
              <a:rPr lang="ja-JP" altLang="en-US" sz="2000" dirty="0" smtClean="0"/>
              <a:t>）管理</a:t>
            </a:r>
            <a:r>
              <a:rPr lang="ja-JP" altLang="en-US" sz="2000" dirty="0"/>
              <a:t>栄養士、看護職員、介護職員、生活相談員その他の職種の者が共同して、利用者ごとの摂食・嚥下機能及び食形態にも配慮しつつ、解決すべき栄養管理上の課題の把握を行うこと。</a:t>
            </a:r>
          </a:p>
          <a:p>
            <a:pPr marL="357188" indent="-180975"/>
            <a:r>
              <a:rPr lang="en-US" altLang="ja-JP" sz="2000" dirty="0" smtClean="0"/>
              <a:t>ⅲ</a:t>
            </a:r>
            <a:r>
              <a:rPr lang="ja-JP" altLang="en-US" sz="2000" dirty="0" smtClean="0"/>
              <a:t>）</a:t>
            </a:r>
            <a:r>
              <a:rPr lang="en-US" altLang="ja-JP" sz="2000" dirty="0" smtClean="0"/>
              <a:t>ⅰ</a:t>
            </a:r>
            <a:r>
              <a:rPr lang="ja-JP" altLang="en-US" sz="2000" dirty="0" smtClean="0"/>
              <a:t>及び</a:t>
            </a:r>
            <a:r>
              <a:rPr lang="en-US" altLang="ja-JP" sz="2000" dirty="0" smtClean="0"/>
              <a:t>ⅱ</a:t>
            </a:r>
            <a:r>
              <a:rPr lang="ja-JP" altLang="en-US" sz="2000" dirty="0" smtClean="0"/>
              <a:t>の</a:t>
            </a:r>
            <a:r>
              <a:rPr lang="ja-JP" altLang="en-US" sz="2000" dirty="0"/>
              <a:t>結果を当該利用者又はその家族に対して説明し、必要に応じ解決すべき栄養管理上の課題に応じた栄養食事相談、情報提供等を行うこと。　</a:t>
            </a:r>
          </a:p>
          <a:p>
            <a:pPr marL="357188" indent="-180975"/>
            <a:r>
              <a:rPr lang="en-US" altLang="ja-JP" sz="2000" dirty="0" smtClean="0"/>
              <a:t>ⅳ</a:t>
            </a:r>
            <a:r>
              <a:rPr lang="ja-JP" altLang="en-US" sz="2000" dirty="0" smtClean="0"/>
              <a:t>）低栄養</a:t>
            </a:r>
            <a:r>
              <a:rPr lang="ja-JP" altLang="en-US" sz="2000" dirty="0"/>
              <a:t>状態にある利用者又はそのおそれのある利用者については、介護支援専門員と情報共有を行い、栄養改善加算に係る栄養改善サービスの提供を検討するように依頼すること</a:t>
            </a:r>
            <a:r>
              <a:rPr lang="ja-JP" altLang="en-US" sz="2000" dirty="0" smtClean="0"/>
              <a:t>。</a:t>
            </a:r>
            <a:endParaRPr lang="en-US" altLang="ja-JP" sz="2000" dirty="0" smtClean="0"/>
          </a:p>
          <a:p>
            <a:pPr marL="185738" indent="-180975"/>
            <a:r>
              <a:rPr lang="en-US" altLang="ja-JP" sz="2000" dirty="0"/>
              <a:t>※ </a:t>
            </a:r>
            <a:r>
              <a:rPr lang="ja-JP" altLang="en-US" sz="2000" dirty="0"/>
              <a:t>原則として、当該利用者が栄養改善加算の算定に係る栄養改善サービスを受けている間及び当該栄養改善サービスが終了した日の属する月は、栄養アセスメント加算は算定しないが、栄養アセスメント加算に基づく栄養アセスメントの結果、栄養改善加算に係る栄養改善サービスの提供が必要と判断された場合は、栄養アセスメント加算の算定月でも栄養改善加算を算定できる</a:t>
            </a:r>
            <a:r>
              <a:rPr lang="ja-JP" altLang="en-US" sz="2000" dirty="0" smtClean="0"/>
              <a:t>。</a:t>
            </a:r>
            <a:endParaRPr lang="en-US" altLang="ja-JP" sz="2000" dirty="0"/>
          </a:p>
        </p:txBody>
      </p:sp>
      <p:sp>
        <p:nvSpPr>
          <p:cNvPr id="6" name="正方形/長方形 5"/>
          <p:cNvSpPr/>
          <p:nvPr/>
        </p:nvSpPr>
        <p:spPr>
          <a:xfrm>
            <a:off x="100012" y="4834166"/>
            <a:ext cx="11991975" cy="1965529"/>
          </a:xfrm>
          <a:prstGeom prst="rect">
            <a:avLst/>
          </a:prstGeom>
          <a:ln w="6350">
            <a:solidFill>
              <a:schemeClr val="tx1"/>
            </a:solidFill>
            <a:prstDash val="sysDot"/>
          </a:ln>
        </p:spPr>
        <p:txBody>
          <a:bodyPr wrap="square" tIns="36000" bIns="36000" anchor="ctr" anchorCtr="0">
            <a:spAutoFit/>
          </a:bodyPr>
          <a:lstStyle/>
          <a:p>
            <a:pPr marL="185738" lvl="0" indent="-179388"/>
            <a:r>
              <a:rPr lang="en-US" altLang="ja-JP" sz="2000" dirty="0" smtClean="0">
                <a:solidFill>
                  <a:prstClr val="black"/>
                </a:solidFill>
              </a:rPr>
              <a:t>※ </a:t>
            </a:r>
            <a:r>
              <a:rPr lang="ja-JP" altLang="en-US" sz="2000" dirty="0" smtClean="0">
                <a:solidFill>
                  <a:prstClr val="black"/>
                </a:solidFill>
              </a:rPr>
              <a:t>サービス</a:t>
            </a:r>
            <a:r>
              <a:rPr lang="ja-JP" altLang="en-US" sz="2000" dirty="0">
                <a:solidFill>
                  <a:prstClr val="black"/>
                </a:solidFill>
              </a:rPr>
              <a:t>の向上を図るため、</a:t>
            </a:r>
            <a:r>
              <a:rPr lang="en-US" altLang="ja-JP" sz="2000" dirty="0">
                <a:solidFill>
                  <a:prstClr val="black"/>
                </a:solidFill>
              </a:rPr>
              <a:t>LIFE</a:t>
            </a:r>
            <a:r>
              <a:rPr lang="ja-JP" altLang="en-US" sz="2000" dirty="0" err="1">
                <a:solidFill>
                  <a:prstClr val="black"/>
                </a:solidFill>
              </a:rPr>
              <a:t>への</a:t>
            </a:r>
            <a:r>
              <a:rPr lang="ja-JP" altLang="en-US" sz="2000" dirty="0">
                <a:solidFill>
                  <a:prstClr val="black"/>
                </a:solidFill>
              </a:rPr>
              <a:t>情報提供及びフィードバック情報を活用し、利用者の状態に</a:t>
            </a:r>
            <a:r>
              <a:rPr lang="ja-JP" altLang="en-US" sz="2000" dirty="0" smtClean="0">
                <a:solidFill>
                  <a:prstClr val="black"/>
                </a:solidFill>
              </a:rPr>
              <a:t>応じた栄養管理の内容の決定（</a:t>
            </a:r>
            <a:r>
              <a:rPr lang="en-US" altLang="ja-JP" sz="2000" dirty="0">
                <a:solidFill>
                  <a:prstClr val="black"/>
                </a:solidFill>
              </a:rPr>
              <a:t>Plan</a:t>
            </a:r>
            <a:r>
              <a:rPr lang="ja-JP" altLang="en-US" sz="2000" dirty="0">
                <a:solidFill>
                  <a:prstClr val="black"/>
                </a:solidFill>
              </a:rPr>
              <a:t>）、</a:t>
            </a:r>
            <a:r>
              <a:rPr lang="ja-JP" altLang="en-US" sz="2000" dirty="0" smtClean="0">
                <a:solidFill>
                  <a:prstClr val="black"/>
                </a:solidFill>
              </a:rPr>
              <a:t>当該決定に基づく支援の提供（</a:t>
            </a:r>
            <a:r>
              <a:rPr lang="en-US" altLang="ja-JP" sz="2000" dirty="0" smtClean="0">
                <a:solidFill>
                  <a:prstClr val="black"/>
                </a:solidFill>
              </a:rPr>
              <a:t>Do</a:t>
            </a:r>
            <a:r>
              <a:rPr lang="ja-JP" altLang="en-US" sz="2000" dirty="0" smtClean="0">
                <a:solidFill>
                  <a:prstClr val="black"/>
                </a:solidFill>
              </a:rPr>
              <a:t>）</a:t>
            </a:r>
            <a:r>
              <a:rPr lang="ja-JP" altLang="en-US" sz="2000" dirty="0">
                <a:solidFill>
                  <a:prstClr val="black"/>
                </a:solidFill>
              </a:rPr>
              <a:t>、</a:t>
            </a:r>
            <a:r>
              <a:rPr lang="ja-JP" altLang="en-US" sz="2000" dirty="0" smtClean="0">
                <a:solidFill>
                  <a:prstClr val="black"/>
                </a:solidFill>
              </a:rPr>
              <a:t>当該支援内容</a:t>
            </a:r>
            <a:r>
              <a:rPr lang="ja-JP" altLang="en-US" sz="2000" dirty="0">
                <a:solidFill>
                  <a:prstClr val="black"/>
                </a:solidFill>
              </a:rPr>
              <a:t>の評価（</a:t>
            </a:r>
            <a:r>
              <a:rPr lang="en-US" altLang="ja-JP" sz="2000" dirty="0">
                <a:solidFill>
                  <a:prstClr val="black"/>
                </a:solidFill>
              </a:rPr>
              <a:t>Check</a:t>
            </a:r>
            <a:r>
              <a:rPr lang="ja-JP" altLang="en-US" sz="2000" dirty="0">
                <a:solidFill>
                  <a:prstClr val="black"/>
                </a:solidFill>
              </a:rPr>
              <a:t>）、その</a:t>
            </a:r>
            <a:r>
              <a:rPr lang="ja-JP" altLang="en-US" sz="2000" dirty="0" smtClean="0">
                <a:solidFill>
                  <a:prstClr val="black"/>
                </a:solidFill>
              </a:rPr>
              <a:t>評価結果を踏まえた栄養管理の内容の見直し・改善（</a:t>
            </a:r>
            <a:r>
              <a:rPr lang="en-US" altLang="ja-JP" sz="2000" dirty="0">
                <a:solidFill>
                  <a:prstClr val="black"/>
                </a:solidFill>
              </a:rPr>
              <a:t>Action</a:t>
            </a:r>
            <a:r>
              <a:rPr lang="ja-JP" altLang="en-US" sz="2000" dirty="0">
                <a:solidFill>
                  <a:prstClr val="black"/>
                </a:solidFill>
              </a:rPr>
              <a:t>）の一連の</a:t>
            </a:r>
            <a:r>
              <a:rPr lang="en-US" altLang="ja-JP" sz="2000" dirty="0">
                <a:solidFill>
                  <a:prstClr val="black"/>
                </a:solidFill>
              </a:rPr>
              <a:t>PDCA</a:t>
            </a:r>
            <a:r>
              <a:rPr lang="ja-JP" altLang="en-US" sz="2000" dirty="0">
                <a:solidFill>
                  <a:prstClr val="black"/>
                </a:solidFill>
              </a:rPr>
              <a:t>サイクルによりサービスの質の管理を行うこと</a:t>
            </a:r>
            <a:r>
              <a:rPr lang="ja-JP" altLang="en-US" sz="2000" dirty="0" smtClean="0">
                <a:solidFill>
                  <a:prstClr val="black"/>
                </a:solidFill>
              </a:rPr>
              <a:t>。</a:t>
            </a:r>
            <a:endParaRPr lang="en-US" altLang="ja-JP" sz="2000" dirty="0" smtClean="0">
              <a:solidFill>
                <a:prstClr val="black"/>
              </a:solidFill>
            </a:endParaRPr>
          </a:p>
          <a:p>
            <a:pPr marL="185738" lvl="0" indent="-179388"/>
            <a:r>
              <a:rPr lang="en-US" altLang="ja-JP" sz="2000" dirty="0" smtClean="0">
                <a:solidFill>
                  <a:prstClr val="black"/>
                </a:solidFill>
              </a:rPr>
              <a:t>※ LIFE</a:t>
            </a:r>
            <a:r>
              <a:rPr lang="ja-JP" altLang="en-US" sz="2000" dirty="0" err="1" smtClean="0">
                <a:solidFill>
                  <a:prstClr val="black"/>
                </a:solidFill>
              </a:rPr>
              <a:t>への</a:t>
            </a:r>
            <a:r>
              <a:rPr lang="ja-JP" altLang="en-US" sz="2000" dirty="0" smtClean="0">
                <a:solidFill>
                  <a:prstClr val="black"/>
                </a:solidFill>
              </a:rPr>
              <a:t>提出情報、提出頻度等については、「科学的介護情報システム（</a:t>
            </a:r>
            <a:r>
              <a:rPr lang="en-US" altLang="ja-JP" sz="2000" dirty="0" smtClean="0">
                <a:solidFill>
                  <a:prstClr val="black"/>
                </a:solidFill>
              </a:rPr>
              <a:t>LIFE)</a:t>
            </a:r>
            <a:r>
              <a:rPr lang="ja-JP" altLang="en-US" sz="2000" dirty="0" smtClean="0">
                <a:solidFill>
                  <a:prstClr val="black"/>
                </a:solidFill>
              </a:rPr>
              <a:t>関連加算に関する基本的考え方並びに事務処理手順及び様式例の提示について」を参照のこと。</a:t>
            </a:r>
            <a:endParaRPr lang="en-US" altLang="ja-JP" sz="1400" dirty="0">
              <a:solidFill>
                <a:prstClr val="black"/>
              </a:solidFill>
            </a:endParaRPr>
          </a:p>
        </p:txBody>
      </p:sp>
      <p:sp>
        <p:nvSpPr>
          <p:cNvPr id="5" name="正方形/長方形 4"/>
          <p:cNvSpPr/>
          <p:nvPr/>
        </p:nvSpPr>
        <p:spPr>
          <a:xfrm>
            <a:off x="-1" y="0"/>
            <a:ext cx="12192000" cy="707886"/>
          </a:xfrm>
          <a:prstGeom prst="rect">
            <a:avLst/>
          </a:prstGeom>
        </p:spPr>
        <p:txBody>
          <a:bodyPr wrap="square">
            <a:spAutoFit/>
          </a:bodyPr>
          <a:lstStyle/>
          <a:p>
            <a:pPr marL="442913" indent="-179388"/>
            <a:r>
              <a:rPr lang="ja-JP" altLang="en-US" sz="2000" dirty="0"/>
              <a:t>④</a:t>
            </a:r>
            <a:r>
              <a:rPr lang="ja-JP" altLang="en-US" sz="2000" dirty="0">
                <a:solidFill>
                  <a:prstClr val="black"/>
                </a:solidFill>
              </a:rPr>
              <a:t>定員超過利用・人員基準欠如に該当していないこと。</a:t>
            </a:r>
            <a:endParaRPr lang="en-US" altLang="ja-JP" sz="2000" dirty="0">
              <a:solidFill>
                <a:prstClr val="black"/>
              </a:solidFill>
            </a:endParaRPr>
          </a:p>
          <a:p>
            <a:pPr marL="442913" lvl="0" indent="-357188"/>
            <a:r>
              <a:rPr lang="en-US" altLang="ja-JP" sz="2000" dirty="0" smtClean="0">
                <a:solidFill>
                  <a:prstClr val="black"/>
                </a:solidFill>
              </a:rPr>
              <a:t>※ </a:t>
            </a:r>
            <a:r>
              <a:rPr lang="ja-JP" altLang="en-US" sz="2000" dirty="0">
                <a:solidFill>
                  <a:prstClr val="black"/>
                </a:solidFill>
              </a:rPr>
              <a:t>栄養アセスメントは利用者ごとに行われるケアマネジメントの一環として行われることに留意する。</a:t>
            </a:r>
            <a:endParaRPr lang="en-US" altLang="ja-JP" sz="2000" dirty="0">
              <a:solidFill>
                <a:prstClr val="black"/>
              </a:solidFill>
            </a:endParaRPr>
          </a:p>
        </p:txBody>
      </p:sp>
    </p:spTree>
    <p:extLst>
      <p:ext uri="{BB962C8B-B14F-4D97-AF65-F5344CB8AC3E}">
        <p14:creationId xmlns:p14="http://schemas.microsoft.com/office/powerpoint/2010/main" val="34719122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42062"/>
            <a:ext cx="2743200" cy="365125"/>
          </a:xfrm>
        </p:spPr>
        <p:txBody>
          <a:bodyPr/>
          <a:lstStyle/>
          <a:p>
            <a:fld id="{41D9830F-53EB-46B6-9EC0-C4C68F82A889}" type="slidenum">
              <a:rPr kumimoji="1" lang="ja-JP" altLang="en-US" smtClean="0"/>
              <a:t>84</a:t>
            </a:fld>
            <a:endParaRPr kumimoji="1" lang="ja-JP" altLang="en-US"/>
          </a:p>
        </p:txBody>
      </p:sp>
      <p:sp>
        <p:nvSpPr>
          <p:cNvPr id="3" name="正方形/長方形 2"/>
          <p:cNvSpPr/>
          <p:nvPr/>
        </p:nvSpPr>
        <p:spPr>
          <a:xfrm>
            <a:off x="0" y="0"/>
            <a:ext cx="12192000" cy="6940361"/>
          </a:xfrm>
          <a:prstGeom prst="rect">
            <a:avLst/>
          </a:prstGeom>
        </p:spPr>
        <p:txBody>
          <a:bodyPr wrap="square">
            <a:spAutoFit/>
          </a:bodyPr>
          <a:lstStyle/>
          <a:p>
            <a:pPr marL="360363" indent="-360363"/>
            <a:r>
              <a:rPr lang="ja-JP" altLang="en-US" sz="2000" b="1" dirty="0" smtClean="0"/>
              <a:t>（１１）栄養</a:t>
            </a:r>
            <a:r>
              <a:rPr lang="ja-JP" altLang="en-US" sz="2000" b="1" dirty="0"/>
              <a:t>改善</a:t>
            </a:r>
            <a:r>
              <a:rPr lang="ja-JP" altLang="en-US" sz="2000" b="1" dirty="0" smtClean="0"/>
              <a:t>加算　　</a:t>
            </a:r>
            <a:r>
              <a:rPr lang="en-US" altLang="ja-JP" sz="2000" dirty="0" smtClean="0"/>
              <a:t>200</a:t>
            </a:r>
            <a:r>
              <a:rPr lang="ja-JP" altLang="en-US" sz="2000" dirty="0" smtClean="0"/>
              <a:t>単位／回　</a:t>
            </a:r>
            <a:r>
              <a:rPr lang="en-US" altLang="ja-JP" sz="2000" dirty="0" smtClean="0"/>
              <a:t>※</a:t>
            </a:r>
            <a:r>
              <a:rPr lang="ja-JP" altLang="en-US" sz="2000" dirty="0" smtClean="0"/>
              <a:t>体制届が必要</a:t>
            </a:r>
            <a:endParaRPr lang="en-US" altLang="ja-JP" sz="2000" dirty="0" smtClean="0"/>
          </a:p>
          <a:p>
            <a:pPr marL="179388" indent="6350"/>
            <a:r>
              <a:rPr lang="en-US" altLang="ja-JP" sz="2000" dirty="0">
                <a:solidFill>
                  <a:prstClr val="black"/>
                </a:solidFill>
              </a:rPr>
              <a:t>※ </a:t>
            </a:r>
            <a:r>
              <a:rPr lang="ja-JP" altLang="en-US" sz="2000" dirty="0" smtClean="0">
                <a:solidFill>
                  <a:prstClr val="black"/>
                </a:solidFill>
              </a:rPr>
              <a:t>栄養改善加算は</a:t>
            </a:r>
            <a:r>
              <a:rPr lang="ja-JP" altLang="en-US" sz="2000" dirty="0">
                <a:solidFill>
                  <a:prstClr val="black"/>
                </a:solidFill>
              </a:rPr>
              <a:t>利用者ごとに行われるケアマネジメントの一環として行われることに留意する。</a:t>
            </a:r>
            <a:endParaRPr lang="en-US" altLang="ja-JP" sz="2000" dirty="0">
              <a:solidFill>
                <a:prstClr val="black"/>
              </a:solidFill>
            </a:endParaRPr>
          </a:p>
          <a:p>
            <a:pPr marL="179388" indent="177800"/>
            <a:r>
              <a:rPr lang="ja-JP" altLang="en-US" sz="2000" dirty="0" smtClean="0"/>
              <a:t>以下</a:t>
            </a:r>
            <a:r>
              <a:rPr lang="ja-JP" altLang="en-US" sz="2000" dirty="0"/>
              <a:t>のいずれにも適合する事業所で、低栄養状態にある利用者又はそのおそれのある利用者に対して、低栄養状態の改善等を目的として、個別的に実施される栄養食事相談等の栄養管理であって、利用者の心身の状態の維持又は向上に資すると認められるもの（以下「栄養改善サービス</a:t>
            </a:r>
            <a:r>
              <a:rPr lang="ja-JP" altLang="en-US" sz="2000" dirty="0" smtClean="0"/>
              <a:t>」）</a:t>
            </a:r>
            <a:r>
              <a:rPr lang="ja-JP" altLang="en-US" sz="2000" dirty="0"/>
              <a:t>を行った場合に、</a:t>
            </a:r>
            <a:r>
              <a:rPr lang="en-US" altLang="ja-JP" sz="2000" u="sng" dirty="0"/>
              <a:t>3</a:t>
            </a:r>
            <a:r>
              <a:rPr lang="ja-JP" altLang="en-US" sz="2000" u="sng" dirty="0"/>
              <a:t>月以内の期間に限り</a:t>
            </a:r>
            <a:r>
              <a:rPr lang="en-US" altLang="ja-JP" sz="2000" u="sng" dirty="0"/>
              <a:t>1</a:t>
            </a:r>
            <a:r>
              <a:rPr lang="ja-JP" altLang="en-US" sz="2000" u="sng" dirty="0"/>
              <a:t>月に</a:t>
            </a:r>
            <a:r>
              <a:rPr lang="en-US" altLang="ja-JP" sz="2000" u="sng" dirty="0"/>
              <a:t>2</a:t>
            </a:r>
            <a:r>
              <a:rPr lang="ja-JP" altLang="en-US" sz="2000" u="sng" dirty="0"/>
              <a:t>回を限度として算定</a:t>
            </a:r>
            <a:r>
              <a:rPr lang="ja-JP" altLang="en-US" sz="2000" dirty="0" smtClean="0"/>
              <a:t>。</a:t>
            </a:r>
            <a:endParaRPr lang="en-US" altLang="ja-JP" sz="2000" dirty="0" smtClean="0"/>
          </a:p>
          <a:p>
            <a:pPr marL="185738" indent="171450"/>
            <a:r>
              <a:rPr lang="ja-JP" altLang="en-US" sz="2000" dirty="0" smtClean="0">
                <a:solidFill>
                  <a:prstClr val="black"/>
                </a:solidFill>
              </a:rPr>
              <a:t>ただし、栄養</a:t>
            </a:r>
            <a:r>
              <a:rPr lang="ja-JP" altLang="en-US" sz="2000" dirty="0">
                <a:solidFill>
                  <a:prstClr val="black"/>
                </a:solidFill>
              </a:rPr>
              <a:t>改善サービスの開始から</a:t>
            </a:r>
            <a:r>
              <a:rPr lang="en-US" altLang="ja-JP" sz="2000" dirty="0">
                <a:solidFill>
                  <a:prstClr val="black"/>
                </a:solidFill>
              </a:rPr>
              <a:t>3</a:t>
            </a:r>
            <a:r>
              <a:rPr lang="ja-JP" altLang="en-US" sz="2000" dirty="0">
                <a:solidFill>
                  <a:prstClr val="black"/>
                </a:solidFill>
              </a:rPr>
              <a:t>月ごとの利用者の栄養状態の評価の結果、低栄養状態が改善せず、栄養改善サービスを引き続き行うことが必要と認められる利用者については、引き続き</a:t>
            </a:r>
            <a:r>
              <a:rPr lang="ja-JP" altLang="en-US" sz="2000" dirty="0" smtClean="0">
                <a:solidFill>
                  <a:prstClr val="black"/>
                </a:solidFill>
              </a:rPr>
              <a:t>算定できる。</a:t>
            </a:r>
            <a:endParaRPr lang="ja-JP" altLang="en-US" sz="2000" dirty="0">
              <a:solidFill>
                <a:prstClr val="black"/>
              </a:solidFill>
            </a:endParaRPr>
          </a:p>
          <a:p>
            <a:pPr marL="360363" indent="-180975"/>
            <a:endParaRPr lang="en-US" altLang="ja-JP" sz="500" dirty="0" smtClean="0"/>
          </a:p>
          <a:p>
            <a:pPr marL="360363" indent="-180975"/>
            <a:r>
              <a:rPr lang="ja-JP" altLang="en-US" sz="2000" dirty="0" smtClean="0"/>
              <a:t>① 当該</a:t>
            </a:r>
            <a:r>
              <a:rPr lang="ja-JP" altLang="en-US" sz="2000" dirty="0"/>
              <a:t>事業所</a:t>
            </a:r>
            <a:r>
              <a:rPr lang="ja-JP" altLang="en-US" sz="2000" dirty="0" smtClean="0"/>
              <a:t>の従業者として、又</a:t>
            </a:r>
            <a:r>
              <a:rPr lang="ja-JP" altLang="en-US" sz="2000" dirty="0"/>
              <a:t>は</a:t>
            </a:r>
            <a:r>
              <a:rPr lang="ja-JP" altLang="en-US" sz="2000" dirty="0" smtClean="0"/>
              <a:t>外部</a:t>
            </a:r>
            <a:r>
              <a:rPr lang="ja-JP" altLang="en-US" sz="2000" dirty="0"/>
              <a:t>との連携に</a:t>
            </a:r>
            <a:r>
              <a:rPr lang="ja-JP" altLang="en-US" sz="2000" dirty="0" smtClean="0"/>
              <a:t>より</a:t>
            </a:r>
            <a:r>
              <a:rPr lang="ja-JP" altLang="en-US" sz="2000" dirty="0"/>
              <a:t>管理栄養士を</a:t>
            </a:r>
            <a:r>
              <a:rPr lang="en-US" altLang="ja-JP" sz="2000" dirty="0"/>
              <a:t>1</a:t>
            </a:r>
            <a:r>
              <a:rPr lang="ja-JP" altLang="en-US" sz="2000" dirty="0"/>
              <a:t>名以上配置</a:t>
            </a:r>
            <a:r>
              <a:rPr lang="ja-JP" altLang="en-US" sz="2000" dirty="0" smtClean="0"/>
              <a:t>。</a:t>
            </a:r>
            <a:endParaRPr lang="en-US" altLang="ja-JP" sz="2000" dirty="0" smtClean="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1200" dirty="0" smtClean="0"/>
          </a:p>
          <a:p>
            <a:pPr marL="360363" indent="-180975"/>
            <a:r>
              <a:rPr lang="ja-JP" altLang="en-US" sz="2000" dirty="0" smtClean="0"/>
              <a:t>② </a:t>
            </a:r>
            <a:r>
              <a:rPr lang="ja-JP" altLang="en-US" sz="2000" dirty="0"/>
              <a:t>利用者の栄養状態を利用開始時に把握し、管理栄養士、看護職員、介護職員、生活相談員その他の職種の者（以下「管理栄養士等」）が共同して、利用者ごとの摂食・嚥下機能及び食形態にも配慮した栄養ケア</a:t>
            </a:r>
            <a:r>
              <a:rPr lang="ja-JP" altLang="en-US" sz="2000" dirty="0" smtClean="0"/>
              <a:t>計画を</a:t>
            </a:r>
            <a:r>
              <a:rPr lang="ja-JP" altLang="en-US" sz="2000" dirty="0"/>
              <a:t>作成している</a:t>
            </a:r>
            <a:r>
              <a:rPr lang="ja-JP" altLang="en-US" sz="2000" dirty="0" smtClean="0"/>
              <a:t>。</a:t>
            </a:r>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800" dirty="0"/>
          </a:p>
        </p:txBody>
      </p:sp>
      <p:sp>
        <p:nvSpPr>
          <p:cNvPr id="5" name="正方形/長方形 4"/>
          <p:cNvSpPr/>
          <p:nvPr/>
        </p:nvSpPr>
        <p:spPr>
          <a:xfrm>
            <a:off x="485775" y="5549537"/>
            <a:ext cx="11463338" cy="1585049"/>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a:t>※ </a:t>
            </a:r>
            <a:r>
              <a:rPr lang="ja-JP" altLang="en-US" sz="2000" dirty="0"/>
              <a:t>利用開始時に、管理栄養士が中心となって、利用者ごとの摂食・嚥下機能及び食形態にも配慮しつつ、栄養アセスメントを行い、管理栄養士等が共同して、栄養食事相談に関する事項（食事に関する内容の説明等）、解決すべき栄養管理上の課題等に対し取り組むべき事項等を記載した栄養ケア計画を作成すること</a:t>
            </a:r>
            <a:r>
              <a:rPr lang="ja-JP" altLang="en-US" sz="2000" dirty="0" smtClean="0"/>
              <a:t>。</a:t>
            </a:r>
            <a:endParaRPr lang="en-US" altLang="ja-JP" sz="2000" dirty="0" smtClean="0"/>
          </a:p>
          <a:p>
            <a:pPr marL="185738" indent="-185738"/>
            <a:endParaRPr lang="en-US" altLang="ja-JP" sz="2000" dirty="0"/>
          </a:p>
        </p:txBody>
      </p:sp>
      <p:sp>
        <p:nvSpPr>
          <p:cNvPr id="6" name="正方形/長方形 5"/>
          <p:cNvSpPr/>
          <p:nvPr/>
        </p:nvSpPr>
        <p:spPr>
          <a:xfrm>
            <a:off x="485775" y="2840309"/>
            <a:ext cx="11463338" cy="1631216"/>
          </a:xfrm>
          <a:prstGeom prst="rect">
            <a:avLst/>
          </a:prstGeom>
          <a:ln w="6350">
            <a:solidFill>
              <a:schemeClr val="tx1"/>
            </a:solidFill>
            <a:prstDash val="sysDot"/>
          </a:ln>
        </p:spPr>
        <p:txBody>
          <a:bodyPr wrap="square" anchor="ctr" anchorCtr="0">
            <a:spAutoFit/>
          </a:bodyPr>
          <a:lstStyle/>
          <a:p>
            <a:pPr marL="185738" lvl="0" indent="-179388"/>
            <a:r>
              <a:rPr lang="en-US" altLang="ja-JP" sz="2000" dirty="0" smtClean="0">
                <a:solidFill>
                  <a:prstClr val="black"/>
                </a:solidFill>
              </a:rPr>
              <a:t>【</a:t>
            </a:r>
            <a:r>
              <a:rPr lang="ja-JP" altLang="en-US" sz="2000" dirty="0" smtClean="0">
                <a:solidFill>
                  <a:prstClr val="black"/>
                </a:solidFill>
              </a:rPr>
              <a:t>外部</a:t>
            </a:r>
            <a:r>
              <a:rPr lang="ja-JP" altLang="en-US" sz="2000" dirty="0">
                <a:solidFill>
                  <a:prstClr val="black"/>
                </a:solidFill>
              </a:rPr>
              <a:t>と</a:t>
            </a:r>
            <a:r>
              <a:rPr lang="ja-JP" altLang="en-US" sz="2000" dirty="0" smtClean="0">
                <a:solidFill>
                  <a:prstClr val="black"/>
                </a:solidFill>
              </a:rPr>
              <a:t>は</a:t>
            </a:r>
            <a:r>
              <a:rPr lang="en-US" altLang="ja-JP" sz="2000" dirty="0" smtClean="0">
                <a:solidFill>
                  <a:prstClr val="black"/>
                </a:solidFill>
              </a:rPr>
              <a:t>】</a:t>
            </a:r>
          </a:p>
          <a:p>
            <a:pPr lvl="0" indent="185738"/>
            <a:r>
              <a:rPr lang="ja-JP" altLang="en-US" sz="2000" dirty="0" smtClean="0">
                <a:solidFill>
                  <a:prstClr val="black"/>
                </a:solidFill>
              </a:rPr>
              <a:t>他</a:t>
            </a:r>
            <a:r>
              <a:rPr lang="ja-JP" altLang="en-US" sz="2000" dirty="0">
                <a:solidFill>
                  <a:prstClr val="black"/>
                </a:solidFill>
              </a:rPr>
              <a:t>の介護事業所（栄養改善加算の対象事業所に限る）、医療機関、介護保険施設（栄養マネジメント強化加算の算定要件として規定する員数を超えて管理栄養士を置いているもの又は常勤の管理栄養士を</a:t>
            </a:r>
            <a:r>
              <a:rPr lang="en-US" altLang="ja-JP" sz="2000" dirty="0">
                <a:solidFill>
                  <a:prstClr val="black"/>
                </a:solidFill>
              </a:rPr>
              <a:t>1</a:t>
            </a:r>
            <a:r>
              <a:rPr lang="ja-JP" altLang="en-US" sz="2000" dirty="0">
                <a:solidFill>
                  <a:prstClr val="black"/>
                </a:solidFill>
              </a:rPr>
              <a:t>名以上配置しているものに限る）又は公益社団法人日本栄養士会若しくは都道府県栄養士会が設置し、運営する「栄養ケア・ステーション」）</a:t>
            </a:r>
            <a:endParaRPr lang="en-US" altLang="ja-JP" sz="2000" dirty="0">
              <a:solidFill>
                <a:prstClr val="black"/>
              </a:solidFill>
            </a:endParaRPr>
          </a:p>
        </p:txBody>
      </p:sp>
    </p:spTree>
    <p:extLst>
      <p:ext uri="{BB962C8B-B14F-4D97-AF65-F5344CB8AC3E}">
        <p14:creationId xmlns:p14="http://schemas.microsoft.com/office/powerpoint/2010/main" val="40012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85</a:t>
            </a:fld>
            <a:endParaRPr kumimoji="1" lang="ja-JP" altLang="en-US" dirty="0"/>
          </a:p>
        </p:txBody>
      </p:sp>
      <p:sp>
        <p:nvSpPr>
          <p:cNvPr id="3" name="正方形/長方形 2"/>
          <p:cNvSpPr/>
          <p:nvPr/>
        </p:nvSpPr>
        <p:spPr>
          <a:xfrm>
            <a:off x="0" y="0"/>
            <a:ext cx="12192000" cy="4247317"/>
          </a:xfrm>
          <a:prstGeom prst="rect">
            <a:avLst/>
          </a:prstGeom>
        </p:spPr>
        <p:txBody>
          <a:bodyPr wrap="square">
            <a:spAutoFit/>
          </a:bodyPr>
          <a:lstStyle/>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1000" dirty="0" smtClean="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a:p>
            <a:pPr marL="360363" indent="-180975"/>
            <a:endParaRPr lang="en-US" altLang="ja-JP" sz="2000" dirty="0"/>
          </a:p>
          <a:p>
            <a:pPr marL="360363" indent="-180975"/>
            <a:endParaRPr lang="en-US" altLang="ja-JP" sz="2000" dirty="0" smtClean="0"/>
          </a:p>
        </p:txBody>
      </p:sp>
      <p:sp>
        <p:nvSpPr>
          <p:cNvPr id="7" name="正方形/長方形 6"/>
          <p:cNvSpPr/>
          <p:nvPr/>
        </p:nvSpPr>
        <p:spPr>
          <a:xfrm>
            <a:off x="0" y="1327838"/>
            <a:ext cx="12192000" cy="5801588"/>
          </a:xfrm>
          <a:prstGeom prst="rect">
            <a:avLst/>
          </a:prstGeom>
        </p:spPr>
        <p:txBody>
          <a:bodyPr wrap="square">
            <a:spAutoFit/>
          </a:bodyPr>
          <a:lstStyle/>
          <a:p>
            <a:pPr marL="360363" lvl="0" indent="-180975"/>
            <a:r>
              <a:rPr lang="ja-JP" altLang="en-US" sz="2000" dirty="0">
                <a:solidFill>
                  <a:prstClr val="black"/>
                </a:solidFill>
              </a:rPr>
              <a:t>③ 利用者ごとの栄養ケア計画に従い、必要に応じて当該利用者の居宅を訪問し、管理栄養士等が栄養改善サービスを行っているとともに、利用者の栄養状態を定期的に記録している。</a:t>
            </a:r>
            <a:endParaRPr lang="ja-JP" altLang="en-US" sz="2000" dirty="0">
              <a:solidFill>
                <a:srgbClr val="FF0000"/>
              </a:solidFill>
            </a:endParaRPr>
          </a:p>
          <a:p>
            <a:pPr marL="542925" lvl="0" indent="-357188"/>
            <a:endParaRPr lang="en-US" altLang="ja-JP" sz="2000" dirty="0" smtClean="0">
              <a:solidFill>
                <a:prstClr val="black"/>
              </a:solidFill>
            </a:endParaRPr>
          </a:p>
          <a:p>
            <a:pPr marL="542925" lvl="0" indent="-357188"/>
            <a:endParaRPr lang="en-US" altLang="ja-JP" sz="2000" dirty="0">
              <a:solidFill>
                <a:prstClr val="black"/>
              </a:solidFill>
            </a:endParaRPr>
          </a:p>
          <a:p>
            <a:pPr marL="542925" lvl="0" indent="-357188"/>
            <a:endParaRPr lang="en-US" altLang="ja-JP" sz="2000" dirty="0" smtClean="0">
              <a:solidFill>
                <a:prstClr val="black"/>
              </a:solidFill>
            </a:endParaRPr>
          </a:p>
          <a:p>
            <a:pPr marL="542925" lvl="0" indent="-357188"/>
            <a:endParaRPr lang="en-US" altLang="ja-JP" sz="2000" dirty="0">
              <a:solidFill>
                <a:prstClr val="black"/>
              </a:solidFill>
            </a:endParaRPr>
          </a:p>
          <a:p>
            <a:pPr marL="542925" lvl="0" indent="-357188"/>
            <a:endParaRPr lang="en-US" altLang="ja-JP" sz="2000" dirty="0" smtClean="0">
              <a:solidFill>
                <a:prstClr val="black"/>
              </a:solidFill>
            </a:endParaRPr>
          </a:p>
          <a:p>
            <a:pPr marL="542925" lvl="0" indent="-357188"/>
            <a:endParaRPr lang="en-US" altLang="ja-JP" sz="2000" dirty="0">
              <a:solidFill>
                <a:prstClr val="black"/>
              </a:solidFill>
            </a:endParaRPr>
          </a:p>
          <a:p>
            <a:pPr marL="542925" lvl="0" indent="-357188"/>
            <a:endParaRPr lang="en-US" altLang="ja-JP" sz="2000" dirty="0" smtClean="0">
              <a:solidFill>
                <a:prstClr val="black"/>
              </a:solidFill>
            </a:endParaRPr>
          </a:p>
          <a:p>
            <a:pPr marL="542925" lvl="0" indent="-357188"/>
            <a:endParaRPr lang="en-US" altLang="ja-JP" sz="2000" dirty="0" smtClean="0">
              <a:solidFill>
                <a:prstClr val="black"/>
              </a:solidFill>
            </a:endParaRPr>
          </a:p>
          <a:p>
            <a:pPr marL="542925" lvl="0" indent="-357188"/>
            <a:endParaRPr lang="en-US" altLang="ja-JP" sz="1000" dirty="0">
              <a:solidFill>
                <a:prstClr val="black"/>
              </a:solidFill>
            </a:endParaRPr>
          </a:p>
          <a:p>
            <a:pPr marL="542925" lvl="0" indent="-357188"/>
            <a:endParaRPr lang="en-US" altLang="ja-JP" sz="600" dirty="0" smtClean="0">
              <a:solidFill>
                <a:prstClr val="black"/>
              </a:solidFill>
            </a:endParaRPr>
          </a:p>
          <a:p>
            <a:pPr marL="542925" lvl="0" indent="-357188"/>
            <a:r>
              <a:rPr lang="ja-JP" altLang="en-US" sz="2000" dirty="0" smtClean="0">
                <a:solidFill>
                  <a:prstClr val="black"/>
                </a:solidFill>
              </a:rPr>
              <a:t>④ </a:t>
            </a:r>
            <a:r>
              <a:rPr lang="ja-JP" altLang="en-US" sz="2000" dirty="0">
                <a:solidFill>
                  <a:prstClr val="black"/>
                </a:solidFill>
              </a:rPr>
              <a:t>利用者ごとの栄養ケア計画の進捗状況を定期的に評価している。</a:t>
            </a:r>
            <a:endParaRPr lang="en-US" altLang="ja-JP" sz="2000" dirty="0">
              <a:solidFill>
                <a:prstClr val="black"/>
              </a:solidFill>
            </a:endParaRPr>
          </a:p>
          <a:p>
            <a:pPr marL="542925" lvl="0" indent="-357188"/>
            <a:endParaRPr lang="en-US" altLang="ja-JP" sz="2000" dirty="0">
              <a:solidFill>
                <a:prstClr val="black"/>
              </a:solidFill>
            </a:endParaRPr>
          </a:p>
          <a:p>
            <a:pPr marL="542925" lvl="0" indent="-357188"/>
            <a:endParaRPr lang="en-US" altLang="ja-JP" sz="2000" dirty="0">
              <a:solidFill>
                <a:prstClr val="black"/>
              </a:solidFill>
            </a:endParaRPr>
          </a:p>
          <a:p>
            <a:pPr marL="542925" lvl="0" indent="-357188"/>
            <a:endParaRPr lang="en-US" altLang="ja-JP" sz="2000" dirty="0">
              <a:solidFill>
                <a:prstClr val="black"/>
              </a:solidFill>
            </a:endParaRPr>
          </a:p>
          <a:p>
            <a:pPr marL="542925" lvl="0" indent="-357188"/>
            <a:endParaRPr lang="en-US" altLang="ja-JP" sz="2000" dirty="0">
              <a:solidFill>
                <a:prstClr val="black"/>
              </a:solidFill>
            </a:endParaRPr>
          </a:p>
          <a:p>
            <a:pPr marL="542925" lvl="0" indent="-357188"/>
            <a:endParaRPr lang="ja-JP" altLang="en-US" sz="2000" dirty="0">
              <a:solidFill>
                <a:prstClr val="black"/>
              </a:solidFill>
            </a:endParaRPr>
          </a:p>
          <a:p>
            <a:pPr marL="542925" lvl="0" indent="-180975"/>
            <a:endParaRPr lang="en-US" altLang="ja-JP" sz="2000" dirty="0">
              <a:solidFill>
                <a:prstClr val="black"/>
              </a:solidFill>
            </a:endParaRPr>
          </a:p>
          <a:p>
            <a:pPr marL="360363" lvl="0" indent="-180975"/>
            <a:endParaRPr lang="en-US" altLang="ja-JP" dirty="0" smtClean="0">
              <a:solidFill>
                <a:prstClr val="black"/>
              </a:solidFill>
            </a:endParaRPr>
          </a:p>
        </p:txBody>
      </p:sp>
      <p:sp>
        <p:nvSpPr>
          <p:cNvPr id="8" name="正方形/長方形 7"/>
          <p:cNvSpPr/>
          <p:nvPr/>
        </p:nvSpPr>
        <p:spPr>
          <a:xfrm>
            <a:off x="519112" y="4951223"/>
            <a:ext cx="11394283" cy="1883011"/>
          </a:xfrm>
          <a:prstGeom prst="rect">
            <a:avLst/>
          </a:prstGeom>
          <a:ln w="6350">
            <a:solidFill>
              <a:schemeClr val="tx1"/>
            </a:solidFill>
            <a:prstDash val="sysDot"/>
          </a:ln>
        </p:spPr>
        <p:txBody>
          <a:bodyPr wrap="square" tIns="36000" bIns="0" anchor="ctr" anchorCtr="0">
            <a:spAutoFit/>
          </a:bodyPr>
          <a:lstStyle/>
          <a:p>
            <a:pPr marL="180975" indent="-180975"/>
            <a:r>
              <a:rPr lang="en-US" altLang="ja-JP" sz="2000" dirty="0"/>
              <a:t>※</a:t>
            </a:r>
            <a:r>
              <a:rPr lang="ja-JP" altLang="en-US" sz="2000" dirty="0"/>
              <a:t>利用者の栄養状態に応じて、定期的に、利用者の生活機能の状況を検討し、おおむね</a:t>
            </a:r>
            <a:r>
              <a:rPr lang="en-US" altLang="ja-JP" sz="2000" dirty="0"/>
              <a:t>3</a:t>
            </a:r>
            <a:r>
              <a:rPr lang="ja-JP" altLang="en-US" sz="2000" dirty="0"/>
              <a:t>月ごとに体重を測定する等により栄養状態の評価を行い、その結果を当該利用者を担当する介護支援専門員や主治の医師に対して情報提供すること。</a:t>
            </a:r>
            <a:endParaRPr lang="en-US" altLang="ja-JP" sz="2000" dirty="0"/>
          </a:p>
          <a:p>
            <a:pPr marL="180975" indent="-180975"/>
            <a:r>
              <a:rPr lang="en-US" altLang="ja-JP" sz="2000" dirty="0"/>
              <a:t>※</a:t>
            </a:r>
            <a:r>
              <a:rPr lang="ja-JP" altLang="en-US" sz="2000" dirty="0"/>
              <a:t>おおむね</a:t>
            </a:r>
            <a:r>
              <a:rPr lang="en-US" altLang="ja-JP" sz="2000" dirty="0"/>
              <a:t>3</a:t>
            </a:r>
            <a:r>
              <a:rPr lang="ja-JP" altLang="en-US" sz="2000" dirty="0"/>
              <a:t>月ごとの評価の結果、次表のイからホまでのいずれかに該当する者であって、継続的に管理栄養士等がサービスを提供を行うことにより、栄養改善の効果が期待できると認められるものについては、継続的に栄養改善サービスを提供する。</a:t>
            </a:r>
          </a:p>
        </p:txBody>
      </p:sp>
      <p:sp>
        <p:nvSpPr>
          <p:cNvPr id="9" name="正方形/長方形 8"/>
          <p:cNvSpPr/>
          <p:nvPr/>
        </p:nvSpPr>
        <p:spPr>
          <a:xfrm>
            <a:off x="519112" y="1999983"/>
            <a:ext cx="11463338" cy="2607619"/>
          </a:xfrm>
          <a:prstGeom prst="rect">
            <a:avLst/>
          </a:prstGeom>
          <a:ln w="6350">
            <a:solidFill>
              <a:schemeClr val="tx1"/>
            </a:solidFill>
            <a:prstDash val="sysDot"/>
          </a:ln>
        </p:spPr>
        <p:txBody>
          <a:bodyPr wrap="square" tIns="36000" bIns="36000" anchor="ctr" anchorCtr="0">
            <a:spAutoFit/>
          </a:bodyPr>
          <a:lstStyle/>
          <a:p>
            <a:r>
              <a:rPr lang="en-US" altLang="ja-JP" sz="2000" dirty="0"/>
              <a:t>※ </a:t>
            </a:r>
            <a:r>
              <a:rPr lang="ja-JP" altLang="en-US" sz="2000" dirty="0"/>
              <a:t>栄養ケア計画に実施上の問題点があれば直ちに当該計画を修正すること。</a:t>
            </a:r>
          </a:p>
          <a:p>
            <a:pPr marL="185738" indent="-185738"/>
            <a:r>
              <a:rPr lang="en-US" altLang="ja-JP" sz="2000" dirty="0"/>
              <a:t>※</a:t>
            </a:r>
            <a:r>
              <a:rPr lang="ja-JP" altLang="en-US" sz="2000" dirty="0"/>
              <a:t> 居宅における食事の状況を聞き取った結果、課題がある場合</a:t>
            </a:r>
            <a:r>
              <a:rPr lang="ja-JP" altLang="en-US" sz="2000" dirty="0" smtClean="0"/>
              <a:t>は、当該</a:t>
            </a:r>
            <a:r>
              <a:rPr lang="ja-JP" altLang="en-US" sz="2000" dirty="0"/>
              <a:t>課題を解決するため、利用者又はその家族の同意を</a:t>
            </a:r>
            <a:r>
              <a:rPr lang="ja-JP" altLang="en-US" sz="2000" dirty="0" smtClean="0"/>
              <a:t>得て、当該</a:t>
            </a:r>
            <a:r>
              <a:rPr lang="ja-JP" altLang="en-US" sz="2000" dirty="0"/>
              <a:t>利用者の居宅を訪問し、居宅での食事状況・食事環境等の具体的な課題の把握や、主として食事の準備をする者に対する栄養食事相談等の栄養改善サービスを提供すること。</a:t>
            </a:r>
            <a:endParaRPr lang="en-US" altLang="ja-JP" sz="2000" dirty="0"/>
          </a:p>
          <a:p>
            <a:pPr marL="185738" indent="-185738"/>
            <a:r>
              <a:rPr lang="en-US" altLang="ja-JP" sz="2000" dirty="0"/>
              <a:t>※ </a:t>
            </a:r>
            <a:r>
              <a:rPr lang="ja-JP" altLang="en-US" sz="2000" dirty="0"/>
              <a:t>サービス提供の記録において利用者ごとの栄養ケア計画に従い管理栄養士が利用者の栄養状態を定期的に記録する場合は、当該記録とは別に栄養改善加算の算定のために利用者の栄養状態を定期的に記録する必要はない。</a:t>
            </a:r>
          </a:p>
        </p:txBody>
      </p:sp>
      <p:sp>
        <p:nvSpPr>
          <p:cNvPr id="10" name="正方形/長方形 9"/>
          <p:cNvSpPr/>
          <p:nvPr/>
        </p:nvSpPr>
        <p:spPr>
          <a:xfrm>
            <a:off x="484584" y="-335452"/>
            <a:ext cx="11463338" cy="1585049"/>
          </a:xfrm>
          <a:prstGeom prst="rect">
            <a:avLst/>
          </a:prstGeom>
          <a:ln w="6350">
            <a:solidFill>
              <a:schemeClr val="tx1"/>
            </a:solidFill>
            <a:prstDash val="sysDot"/>
          </a:ln>
        </p:spPr>
        <p:txBody>
          <a:bodyPr wrap="square" bIns="0" anchor="ctr" anchorCtr="0">
            <a:spAutoFit/>
          </a:bodyPr>
          <a:lstStyle/>
          <a:p>
            <a:pPr marL="185738" indent="-185738"/>
            <a:endParaRPr lang="en-US" altLang="ja-JP" sz="2000" dirty="0" smtClean="0"/>
          </a:p>
          <a:p>
            <a:pPr marL="185738" indent="-185738"/>
            <a:r>
              <a:rPr lang="en-US" altLang="ja-JP" sz="2000" dirty="0"/>
              <a:t>※ </a:t>
            </a:r>
            <a:r>
              <a:rPr lang="ja-JP" altLang="en-US" sz="2000" dirty="0"/>
              <a:t>作成した栄養ケア計画については、栄養改善サービスの対象をとなる利用者又はその家族に</a:t>
            </a:r>
            <a:r>
              <a:rPr lang="ja-JP" altLang="en-US" sz="2000" dirty="0" smtClean="0"/>
              <a:t>説明し</a:t>
            </a:r>
            <a:r>
              <a:rPr lang="ja-JP" altLang="en-US" sz="2000" dirty="0"/>
              <a:t>、その同意を得ること。</a:t>
            </a:r>
            <a:endParaRPr lang="en-US" altLang="ja-JP" sz="2000" dirty="0"/>
          </a:p>
          <a:p>
            <a:pPr marL="185738" indent="-185738"/>
            <a:r>
              <a:rPr lang="en-US" altLang="ja-JP" sz="2000" dirty="0" smtClean="0"/>
              <a:t>※ </a:t>
            </a:r>
            <a:r>
              <a:rPr lang="ja-JP" altLang="en-US" sz="2000" dirty="0"/>
              <a:t>栄養ケア計画に相当する内容を地域密着型通所介護計画の中に記載する場合は、その記載をもって栄養ケア計画の作成に代えることができる。</a:t>
            </a:r>
          </a:p>
        </p:txBody>
      </p:sp>
    </p:spTree>
    <p:extLst>
      <p:ext uri="{BB962C8B-B14F-4D97-AF65-F5344CB8AC3E}">
        <p14:creationId xmlns:p14="http://schemas.microsoft.com/office/powerpoint/2010/main" val="1056370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2" y="6492875"/>
            <a:ext cx="2743200" cy="365125"/>
          </a:xfrm>
        </p:spPr>
        <p:txBody>
          <a:bodyPr/>
          <a:lstStyle/>
          <a:p>
            <a:fld id="{41D9830F-53EB-46B6-9EC0-C4C68F82A889}" type="slidenum">
              <a:rPr kumimoji="1" lang="ja-JP" altLang="en-US" smtClean="0"/>
              <a:t>86</a:t>
            </a:fld>
            <a:endParaRPr kumimoji="1" lang="ja-JP" altLang="en-US" dirty="0"/>
          </a:p>
        </p:txBody>
      </p:sp>
      <p:sp>
        <p:nvSpPr>
          <p:cNvPr id="3" name="正方形/長方形 2"/>
          <p:cNvSpPr/>
          <p:nvPr/>
        </p:nvSpPr>
        <p:spPr>
          <a:xfrm>
            <a:off x="114300" y="400110"/>
            <a:ext cx="11968162" cy="6351345"/>
          </a:xfrm>
          <a:prstGeom prst="rect">
            <a:avLst/>
          </a:prstGeom>
          <a:ln w="6350">
            <a:solidFill>
              <a:schemeClr val="tx1"/>
            </a:solidFill>
            <a:prstDash val="sysDot"/>
          </a:ln>
        </p:spPr>
        <p:txBody>
          <a:bodyPr wrap="square" tIns="72000" bIns="0">
            <a:spAutoFit/>
          </a:bodyPr>
          <a:lstStyle/>
          <a:p>
            <a:pPr marL="85725" indent="-85725"/>
            <a:r>
              <a:rPr lang="en-US" altLang="ja-JP" sz="2000" dirty="0" smtClean="0"/>
              <a:t>【</a:t>
            </a:r>
            <a:r>
              <a:rPr lang="ja-JP" altLang="en-US" sz="2000" dirty="0" smtClean="0"/>
              <a:t>栄養</a:t>
            </a:r>
            <a:r>
              <a:rPr lang="ja-JP" altLang="en-US" sz="2000" dirty="0"/>
              <a:t>改善加算を算定できる</a:t>
            </a:r>
            <a:r>
              <a:rPr lang="ja-JP" altLang="en-US" sz="2000" dirty="0" smtClean="0"/>
              <a:t>利用者</a:t>
            </a:r>
            <a:r>
              <a:rPr lang="en-US" altLang="ja-JP" sz="2000" dirty="0" smtClean="0"/>
              <a:t>】</a:t>
            </a:r>
          </a:p>
          <a:p>
            <a:pPr marL="85725" indent="-85725"/>
            <a:r>
              <a:rPr lang="ja-JP" altLang="en-US" sz="2000" dirty="0" smtClean="0"/>
              <a:t>以下</a:t>
            </a:r>
            <a:r>
              <a:rPr lang="ja-JP" altLang="en-US" sz="2000" dirty="0"/>
              <a:t>のイ～ホのいずれかに該当する者であって、栄養</a:t>
            </a:r>
            <a:r>
              <a:rPr lang="ja-JP" altLang="en-US" sz="2000" dirty="0" smtClean="0"/>
              <a:t>改善サービス</a:t>
            </a:r>
            <a:r>
              <a:rPr lang="ja-JP" altLang="en-US" sz="2000" dirty="0"/>
              <a:t>の提供が必要と認められる者。</a:t>
            </a:r>
          </a:p>
          <a:p>
            <a:pPr marL="442913" indent="-180975"/>
            <a:r>
              <a:rPr lang="ja-JP" altLang="en-US" sz="2000" dirty="0"/>
              <a:t>イ</a:t>
            </a:r>
            <a:r>
              <a:rPr lang="en-US" altLang="ja-JP" sz="2000" dirty="0"/>
              <a:t> </a:t>
            </a:r>
            <a:r>
              <a:rPr lang="en-US" altLang="ja-JP" sz="2000" dirty="0" smtClean="0"/>
              <a:t>BMI</a:t>
            </a:r>
            <a:r>
              <a:rPr lang="ja-JP" altLang="en-US" sz="2000" dirty="0" smtClean="0"/>
              <a:t>が</a:t>
            </a:r>
            <a:r>
              <a:rPr lang="en-US" altLang="ja-JP" sz="2000" dirty="0"/>
              <a:t>18.5</a:t>
            </a:r>
            <a:r>
              <a:rPr lang="ja-JP" altLang="en-US" sz="2000" dirty="0"/>
              <a:t>未満である者</a:t>
            </a:r>
          </a:p>
          <a:p>
            <a:pPr marL="442913" indent="-180975"/>
            <a:r>
              <a:rPr lang="ja-JP" altLang="en-US" sz="2000" dirty="0"/>
              <a:t>ロ</a:t>
            </a:r>
            <a:r>
              <a:rPr lang="en-US" altLang="ja-JP" sz="2000" dirty="0"/>
              <a:t> 1</a:t>
            </a:r>
            <a:r>
              <a:rPr lang="ja-JP" altLang="en-US" sz="2000" dirty="0"/>
              <a:t>～</a:t>
            </a:r>
            <a:r>
              <a:rPr lang="en-US" altLang="ja-JP" sz="2000" dirty="0"/>
              <a:t>6</a:t>
            </a:r>
            <a:r>
              <a:rPr lang="ja-JP" altLang="en-US" sz="2000" dirty="0"/>
              <a:t>月間で</a:t>
            </a:r>
            <a:r>
              <a:rPr lang="en-US" altLang="ja-JP" sz="2000" dirty="0"/>
              <a:t>3</a:t>
            </a:r>
            <a:r>
              <a:rPr lang="ja-JP" altLang="en-US" sz="2000" dirty="0"/>
              <a:t>％以上の体重の減少が認められる者又は「基本チェックリスト」の№</a:t>
            </a:r>
            <a:r>
              <a:rPr lang="en-US" altLang="ja-JP" sz="2000" dirty="0"/>
              <a:t>(11)</a:t>
            </a:r>
            <a:r>
              <a:rPr lang="ja-JP" altLang="en-US" sz="2000" dirty="0"/>
              <a:t>の項目が「</a:t>
            </a:r>
            <a:r>
              <a:rPr lang="en-US" altLang="ja-JP" sz="2000" dirty="0"/>
              <a:t>1</a:t>
            </a:r>
            <a:r>
              <a:rPr lang="ja-JP" altLang="en-US" sz="2000" dirty="0"/>
              <a:t>」に該当する者</a:t>
            </a:r>
          </a:p>
          <a:p>
            <a:pPr marL="442913" indent="-180975"/>
            <a:r>
              <a:rPr lang="ja-JP" altLang="en-US" sz="2000" dirty="0"/>
              <a:t>ハ</a:t>
            </a:r>
            <a:r>
              <a:rPr lang="en-US" altLang="ja-JP" sz="2000" dirty="0"/>
              <a:t> </a:t>
            </a:r>
            <a:r>
              <a:rPr lang="ja-JP" altLang="en-US" sz="2000" dirty="0"/>
              <a:t>血清アルブミン値が</a:t>
            </a:r>
            <a:r>
              <a:rPr lang="en-US" altLang="ja-JP" sz="2000" dirty="0"/>
              <a:t>3.5/dl </a:t>
            </a:r>
            <a:r>
              <a:rPr lang="ja-JP" altLang="en-US" sz="2000" dirty="0"/>
              <a:t>以下である</a:t>
            </a:r>
            <a:r>
              <a:rPr lang="ja-JP" altLang="en-US" sz="2000" dirty="0" smtClean="0"/>
              <a:t>者　　　</a:t>
            </a:r>
            <a:endParaRPr lang="en-US" altLang="ja-JP" sz="2000" dirty="0" smtClean="0"/>
          </a:p>
          <a:p>
            <a:pPr marL="442913" indent="-180975"/>
            <a:r>
              <a:rPr lang="ja-JP" altLang="en-US" sz="2000" dirty="0" smtClean="0"/>
              <a:t>ニ</a:t>
            </a:r>
            <a:r>
              <a:rPr lang="en-US" altLang="ja-JP" sz="2000" dirty="0" smtClean="0"/>
              <a:t> </a:t>
            </a:r>
            <a:r>
              <a:rPr lang="ja-JP" altLang="en-US" sz="2000" dirty="0"/>
              <a:t>食事摂取量が不良（</a:t>
            </a:r>
            <a:r>
              <a:rPr lang="en-US" altLang="ja-JP" sz="2000" dirty="0" smtClean="0"/>
              <a:t>75</a:t>
            </a:r>
            <a:r>
              <a:rPr lang="ja-JP" altLang="en-US" sz="2000" dirty="0" smtClean="0"/>
              <a:t>％</a:t>
            </a:r>
            <a:r>
              <a:rPr lang="ja-JP" altLang="en-US" sz="2000" dirty="0"/>
              <a:t>以下）である者</a:t>
            </a:r>
          </a:p>
          <a:p>
            <a:pPr marL="442913" indent="-180975"/>
            <a:r>
              <a:rPr lang="ja-JP" altLang="en-US" sz="2000" dirty="0"/>
              <a:t>ホ</a:t>
            </a:r>
            <a:r>
              <a:rPr lang="en-US" altLang="ja-JP" sz="2000" dirty="0"/>
              <a:t> </a:t>
            </a:r>
            <a:r>
              <a:rPr lang="ja-JP" altLang="en-US" sz="2000" dirty="0"/>
              <a:t>その他低栄養状態にある又はそのおそれがあると認められる者</a:t>
            </a:r>
          </a:p>
          <a:p>
            <a:pPr marL="271463" indent="-271463"/>
            <a:endParaRPr lang="en-US" altLang="ja-JP" sz="800" dirty="0" smtClean="0"/>
          </a:p>
          <a:p>
            <a:pPr marL="271463" indent="-271463"/>
            <a:r>
              <a:rPr lang="ja-JP" altLang="en-US" sz="2000" dirty="0" smtClean="0"/>
              <a:t>（注）次</a:t>
            </a:r>
            <a:r>
              <a:rPr lang="ja-JP" altLang="en-US" sz="2000" dirty="0"/>
              <a:t>のような問題を有する者については、</a:t>
            </a:r>
            <a:r>
              <a:rPr lang="ja-JP" altLang="en-US" sz="2000" dirty="0" smtClean="0"/>
              <a:t>上記の</a:t>
            </a:r>
            <a:r>
              <a:rPr lang="ja-JP" altLang="en-US" sz="2000" dirty="0"/>
              <a:t>いずれかの項目に該当する</a:t>
            </a:r>
            <a:r>
              <a:rPr lang="ja-JP" altLang="en-US" sz="2000" dirty="0" smtClean="0"/>
              <a:t>か適宜</a:t>
            </a:r>
            <a:r>
              <a:rPr lang="ja-JP" altLang="en-US" sz="2000" dirty="0"/>
              <a:t>確認されたい。</a:t>
            </a:r>
          </a:p>
          <a:p>
            <a:pPr marL="542925" indent="-180975"/>
            <a:r>
              <a:rPr lang="ja-JP" altLang="en-US" sz="2000" dirty="0"/>
              <a:t>・口腔及び摂食・嚥下機能の問題（基本チェックリスト</a:t>
            </a:r>
            <a:r>
              <a:rPr lang="ja-JP" altLang="en-US" sz="2000" dirty="0" smtClean="0"/>
              <a:t>の口腔</a:t>
            </a:r>
            <a:r>
              <a:rPr lang="ja-JP" altLang="en-US" sz="2000" dirty="0"/>
              <a:t>機能に関連する</a:t>
            </a:r>
            <a:r>
              <a:rPr lang="en-US" altLang="ja-JP" sz="2000" dirty="0"/>
              <a:t>(13)</a:t>
            </a:r>
            <a:r>
              <a:rPr lang="ja-JP" altLang="en-US" sz="2000" dirty="0"/>
              <a:t> </a:t>
            </a:r>
            <a:r>
              <a:rPr lang="en-US" altLang="ja-JP" sz="2000" dirty="0"/>
              <a:t>(14)(15)</a:t>
            </a:r>
            <a:r>
              <a:rPr lang="ja-JP" altLang="en-US" sz="2000" dirty="0"/>
              <a:t>のいずれかの項目において「</a:t>
            </a:r>
            <a:r>
              <a:rPr lang="en-US" altLang="ja-JP" sz="2000" dirty="0"/>
              <a:t>1</a:t>
            </a:r>
            <a:r>
              <a:rPr lang="ja-JP" altLang="en-US" sz="2000" dirty="0"/>
              <a:t>」に該当する者などを含む）</a:t>
            </a:r>
            <a:endParaRPr lang="en-US" altLang="ja-JP" sz="2000" dirty="0"/>
          </a:p>
          <a:p>
            <a:pPr marL="542925" lvl="0" indent="-180975"/>
            <a:r>
              <a:rPr lang="ja-JP" altLang="en-US" sz="2000" dirty="0" smtClean="0">
                <a:solidFill>
                  <a:prstClr val="black"/>
                </a:solidFill>
              </a:rPr>
              <a:t>・</a:t>
            </a:r>
            <a:r>
              <a:rPr lang="ja-JP" altLang="en-US" sz="2000" dirty="0">
                <a:solidFill>
                  <a:prstClr val="black"/>
                </a:solidFill>
              </a:rPr>
              <a:t>生活機能の低下の</a:t>
            </a:r>
            <a:r>
              <a:rPr lang="ja-JP" altLang="en-US" sz="2000" dirty="0" smtClean="0">
                <a:solidFill>
                  <a:prstClr val="black"/>
                </a:solidFill>
              </a:rPr>
              <a:t>問題　　　　</a:t>
            </a:r>
            <a:endParaRPr lang="en-US" altLang="ja-JP" sz="2000" dirty="0" smtClean="0">
              <a:solidFill>
                <a:prstClr val="black"/>
              </a:solidFill>
            </a:endParaRPr>
          </a:p>
          <a:p>
            <a:pPr marL="542925" lvl="0" indent="-180975"/>
            <a:r>
              <a:rPr lang="ja-JP" altLang="en-US" sz="2000" dirty="0" smtClean="0">
                <a:solidFill>
                  <a:prstClr val="black"/>
                </a:solidFill>
              </a:rPr>
              <a:t>・</a:t>
            </a:r>
            <a:r>
              <a:rPr lang="ja-JP" altLang="en-US" sz="2000" dirty="0">
                <a:solidFill>
                  <a:prstClr val="black"/>
                </a:solidFill>
              </a:rPr>
              <a:t>褥瘡に関する</a:t>
            </a:r>
            <a:r>
              <a:rPr lang="ja-JP" altLang="en-US" sz="2000" dirty="0" smtClean="0">
                <a:solidFill>
                  <a:prstClr val="black"/>
                </a:solidFill>
              </a:rPr>
              <a:t>問題　　　　</a:t>
            </a:r>
            <a:endParaRPr lang="en-US" altLang="ja-JP" sz="2000" dirty="0" smtClean="0">
              <a:solidFill>
                <a:prstClr val="black"/>
              </a:solidFill>
            </a:endParaRPr>
          </a:p>
          <a:p>
            <a:pPr marL="542925" lvl="0" indent="-180975"/>
            <a:r>
              <a:rPr lang="ja-JP" altLang="en-US" sz="2000" dirty="0" smtClean="0">
                <a:solidFill>
                  <a:prstClr val="black"/>
                </a:solidFill>
              </a:rPr>
              <a:t>・</a:t>
            </a:r>
            <a:r>
              <a:rPr lang="ja-JP" altLang="en-US" sz="2000" dirty="0">
                <a:solidFill>
                  <a:prstClr val="black"/>
                </a:solidFill>
              </a:rPr>
              <a:t>食欲の低下の問題</a:t>
            </a:r>
          </a:p>
          <a:p>
            <a:pPr marL="542925" lvl="0" indent="-180975"/>
            <a:r>
              <a:rPr lang="ja-JP" altLang="en-US" sz="2000" dirty="0">
                <a:solidFill>
                  <a:prstClr val="black"/>
                </a:solidFill>
              </a:rPr>
              <a:t>・閉じこもりの問題（基本チェックリストの閉じこもりに関連する</a:t>
            </a:r>
            <a:r>
              <a:rPr lang="en-US" altLang="ja-JP" sz="2000" dirty="0">
                <a:solidFill>
                  <a:prstClr val="black"/>
                </a:solidFill>
              </a:rPr>
              <a:t>(16)(17)</a:t>
            </a:r>
            <a:r>
              <a:rPr lang="ja-JP" altLang="en-US" sz="2000" dirty="0">
                <a:solidFill>
                  <a:prstClr val="black"/>
                </a:solidFill>
              </a:rPr>
              <a:t>のいずれかの項目において「</a:t>
            </a:r>
            <a:r>
              <a:rPr lang="en-US" altLang="ja-JP" sz="2000" dirty="0">
                <a:solidFill>
                  <a:prstClr val="black"/>
                </a:solidFill>
              </a:rPr>
              <a:t>1</a:t>
            </a:r>
            <a:r>
              <a:rPr lang="ja-JP" altLang="en-US" sz="2000" dirty="0">
                <a:solidFill>
                  <a:prstClr val="black"/>
                </a:solidFill>
              </a:rPr>
              <a:t>」に該当する者などを含む）</a:t>
            </a:r>
          </a:p>
          <a:p>
            <a:pPr marL="542925" lvl="0" indent="-180975"/>
            <a:r>
              <a:rPr lang="ja-JP" altLang="en-US" sz="2000" dirty="0">
                <a:solidFill>
                  <a:prstClr val="black"/>
                </a:solidFill>
              </a:rPr>
              <a:t>・認知症の問題（基本チェックリストの認知症に関連する項目</a:t>
            </a:r>
            <a:r>
              <a:rPr lang="en-US" altLang="ja-JP" sz="2000" dirty="0">
                <a:solidFill>
                  <a:prstClr val="black"/>
                </a:solidFill>
              </a:rPr>
              <a:t>(18)(19)(20)</a:t>
            </a:r>
            <a:r>
              <a:rPr lang="ja-JP" altLang="en-US" sz="2000" dirty="0">
                <a:solidFill>
                  <a:prstClr val="black"/>
                </a:solidFill>
              </a:rPr>
              <a:t>のいずれかの項目において「</a:t>
            </a:r>
            <a:r>
              <a:rPr lang="en-US" altLang="ja-JP" sz="2000" dirty="0">
                <a:solidFill>
                  <a:prstClr val="black"/>
                </a:solidFill>
              </a:rPr>
              <a:t>1</a:t>
            </a:r>
            <a:r>
              <a:rPr lang="ja-JP" altLang="en-US" sz="2000" dirty="0">
                <a:solidFill>
                  <a:prstClr val="black"/>
                </a:solidFill>
              </a:rPr>
              <a:t>」に該当する者などを含む）</a:t>
            </a:r>
          </a:p>
          <a:p>
            <a:pPr marL="542925" lvl="0" indent="-180975"/>
            <a:r>
              <a:rPr lang="ja-JP" altLang="en-US" sz="2000" dirty="0">
                <a:solidFill>
                  <a:prstClr val="black"/>
                </a:solidFill>
              </a:rPr>
              <a:t>・</a:t>
            </a:r>
            <a:r>
              <a:rPr lang="ja-JP" altLang="en-US" sz="2000" dirty="0" err="1">
                <a:solidFill>
                  <a:prstClr val="black"/>
                </a:solidFill>
              </a:rPr>
              <a:t>うつの</a:t>
            </a:r>
            <a:r>
              <a:rPr lang="ja-JP" altLang="en-US" sz="2000" dirty="0">
                <a:solidFill>
                  <a:prstClr val="black"/>
                </a:solidFill>
              </a:rPr>
              <a:t>問題（基本チェックリストのうつに関連する項目</a:t>
            </a:r>
            <a:r>
              <a:rPr lang="en-US" altLang="ja-JP" sz="2000" dirty="0">
                <a:solidFill>
                  <a:prstClr val="black"/>
                </a:solidFill>
              </a:rPr>
              <a:t>(21)</a:t>
            </a:r>
            <a:r>
              <a:rPr lang="ja-JP" altLang="en-US" sz="2000" dirty="0">
                <a:solidFill>
                  <a:prstClr val="black"/>
                </a:solidFill>
              </a:rPr>
              <a:t>から</a:t>
            </a:r>
            <a:r>
              <a:rPr lang="en-US" altLang="ja-JP" sz="2000" dirty="0">
                <a:solidFill>
                  <a:prstClr val="black"/>
                </a:solidFill>
              </a:rPr>
              <a:t>(25)</a:t>
            </a:r>
            <a:r>
              <a:rPr lang="ja-JP" altLang="en-US" sz="2000" dirty="0">
                <a:solidFill>
                  <a:prstClr val="black"/>
                </a:solidFill>
              </a:rPr>
              <a:t>の項目において、</a:t>
            </a:r>
            <a:r>
              <a:rPr lang="en-US" altLang="ja-JP" sz="2000" dirty="0">
                <a:solidFill>
                  <a:prstClr val="black"/>
                </a:solidFill>
              </a:rPr>
              <a:t>2</a:t>
            </a:r>
            <a:r>
              <a:rPr lang="ja-JP" altLang="en-US" sz="2000" dirty="0">
                <a:solidFill>
                  <a:prstClr val="black"/>
                </a:solidFill>
              </a:rPr>
              <a:t>項目以上「</a:t>
            </a:r>
            <a:r>
              <a:rPr lang="en-US" altLang="ja-JP" sz="2000" dirty="0">
                <a:solidFill>
                  <a:prstClr val="black"/>
                </a:solidFill>
              </a:rPr>
              <a:t>1</a:t>
            </a:r>
            <a:r>
              <a:rPr lang="ja-JP" altLang="en-US" sz="2000" dirty="0">
                <a:solidFill>
                  <a:prstClr val="black"/>
                </a:solidFill>
              </a:rPr>
              <a:t>」に該当する者などを含む）</a:t>
            </a:r>
          </a:p>
        </p:txBody>
      </p:sp>
      <p:sp>
        <p:nvSpPr>
          <p:cNvPr id="4" name="正方形/長方形 3"/>
          <p:cNvSpPr/>
          <p:nvPr/>
        </p:nvSpPr>
        <p:spPr>
          <a:xfrm>
            <a:off x="0" y="0"/>
            <a:ext cx="12191999" cy="400110"/>
          </a:xfrm>
          <a:prstGeom prst="rect">
            <a:avLst/>
          </a:prstGeom>
        </p:spPr>
        <p:txBody>
          <a:bodyPr wrap="square">
            <a:spAutoFit/>
          </a:bodyPr>
          <a:lstStyle/>
          <a:p>
            <a:pPr marL="360363" lvl="0" indent="-180975"/>
            <a:r>
              <a:rPr lang="ja-JP" altLang="en-US" sz="2000" dirty="0">
                <a:solidFill>
                  <a:prstClr val="black"/>
                </a:solidFill>
              </a:rPr>
              <a:t>⑤ 定員超過利用・人員基準欠如に該当していない。</a:t>
            </a:r>
            <a:endParaRPr lang="en-US" altLang="ja-JP" sz="2000" dirty="0">
              <a:solidFill>
                <a:prstClr val="black"/>
              </a:solidFill>
            </a:endParaRPr>
          </a:p>
        </p:txBody>
      </p:sp>
    </p:spTree>
    <p:extLst>
      <p:ext uri="{BB962C8B-B14F-4D97-AF65-F5344CB8AC3E}">
        <p14:creationId xmlns:p14="http://schemas.microsoft.com/office/powerpoint/2010/main" val="239009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87</a:t>
            </a:fld>
            <a:endParaRPr kumimoji="1" lang="ja-JP" altLang="en-US" dirty="0"/>
          </a:p>
        </p:txBody>
      </p:sp>
      <p:sp>
        <p:nvSpPr>
          <p:cNvPr id="4" name="正方形/長方形 3"/>
          <p:cNvSpPr/>
          <p:nvPr/>
        </p:nvSpPr>
        <p:spPr>
          <a:xfrm>
            <a:off x="0" y="0"/>
            <a:ext cx="12192000" cy="6986528"/>
          </a:xfrm>
          <a:prstGeom prst="rect">
            <a:avLst/>
          </a:prstGeom>
        </p:spPr>
        <p:txBody>
          <a:bodyPr wrap="square">
            <a:spAutoFit/>
          </a:bodyPr>
          <a:lstStyle/>
          <a:p>
            <a:r>
              <a:rPr lang="ja-JP" altLang="en-US" sz="2000" b="1" dirty="0" smtClean="0"/>
              <a:t>（</a:t>
            </a:r>
            <a:r>
              <a:rPr lang="ja-JP" altLang="en-US" sz="2000" b="1" dirty="0"/>
              <a:t>１２</a:t>
            </a:r>
            <a:r>
              <a:rPr lang="ja-JP" altLang="en-US" sz="2000" b="1" dirty="0" smtClean="0"/>
              <a:t>）口腔・栄養スクリーニング加算</a:t>
            </a:r>
            <a:endParaRPr lang="en-US" altLang="ja-JP" sz="2000" b="1" dirty="0" smtClean="0"/>
          </a:p>
          <a:p>
            <a:pPr marL="271463" indent="171450"/>
            <a:r>
              <a:rPr lang="ja-JP" altLang="en-US" sz="2000" dirty="0" smtClean="0"/>
              <a:t>事業所の</a:t>
            </a:r>
            <a:r>
              <a:rPr lang="ja-JP" altLang="en-US" sz="2000" dirty="0"/>
              <a:t>従業者</a:t>
            </a:r>
            <a:r>
              <a:rPr lang="ja-JP" altLang="en-US" sz="2000" dirty="0" smtClean="0"/>
              <a:t>が、利用</a:t>
            </a:r>
            <a:r>
              <a:rPr lang="ja-JP" altLang="en-US" sz="2000" dirty="0"/>
              <a:t>開始時及び利用中</a:t>
            </a:r>
            <a:r>
              <a:rPr lang="en-US" altLang="ja-JP" sz="2000" dirty="0"/>
              <a:t>6</a:t>
            </a:r>
            <a:r>
              <a:rPr lang="ja-JP" altLang="en-US" sz="2000" dirty="0"/>
              <a:t>月ごとに利用者の口腔の</a:t>
            </a:r>
            <a:r>
              <a:rPr lang="ja-JP" altLang="en-US" sz="2000" dirty="0" smtClean="0"/>
              <a:t>健康状態のスクリーニング又は栄養</a:t>
            </a:r>
            <a:r>
              <a:rPr lang="ja-JP" altLang="en-US" sz="2000" dirty="0"/>
              <a:t>状態のスクリーニング</a:t>
            </a:r>
            <a:r>
              <a:rPr lang="ja-JP" altLang="en-US" sz="2000" dirty="0" smtClean="0"/>
              <a:t>を行った場合に算定する。</a:t>
            </a:r>
            <a:endParaRPr lang="en-US" altLang="ja-JP" sz="2000" dirty="0" smtClean="0"/>
          </a:p>
          <a:p>
            <a:pPr marL="271463"/>
            <a:r>
              <a:rPr lang="en-US" altLang="ja-JP" sz="2000" dirty="0">
                <a:solidFill>
                  <a:prstClr val="black"/>
                </a:solidFill>
              </a:rPr>
              <a:t>※ </a:t>
            </a:r>
            <a:r>
              <a:rPr lang="ja-JP" altLang="en-US" sz="2000" dirty="0"/>
              <a:t>定員超過利用・人員基準欠如に該当していないこと</a:t>
            </a:r>
            <a:r>
              <a:rPr lang="ja-JP" altLang="en-US" sz="2000" dirty="0" smtClean="0"/>
              <a:t>。</a:t>
            </a:r>
            <a:endParaRPr lang="en-US" altLang="ja-JP" sz="2000" dirty="0" smtClean="0"/>
          </a:p>
          <a:p>
            <a:pPr marL="271463"/>
            <a:r>
              <a:rPr lang="en-US" altLang="ja-JP" sz="2000" dirty="0" smtClean="0">
                <a:solidFill>
                  <a:prstClr val="black"/>
                </a:solidFill>
              </a:rPr>
              <a:t>※ </a:t>
            </a:r>
            <a:r>
              <a:rPr lang="ja-JP" altLang="en-US" sz="2000" dirty="0" smtClean="0">
                <a:solidFill>
                  <a:prstClr val="black"/>
                </a:solidFill>
              </a:rPr>
              <a:t>加算</a:t>
            </a:r>
            <a:r>
              <a:rPr lang="en-US" altLang="ja-JP" sz="2000" dirty="0" smtClean="0">
                <a:solidFill>
                  <a:prstClr val="black"/>
                </a:solidFill>
              </a:rPr>
              <a:t>(Ⅰ)</a:t>
            </a:r>
            <a:r>
              <a:rPr lang="ja-JP" altLang="en-US" sz="2000" dirty="0" smtClean="0">
                <a:solidFill>
                  <a:prstClr val="black"/>
                </a:solidFill>
              </a:rPr>
              <a:t>と</a:t>
            </a:r>
            <a:r>
              <a:rPr lang="en-US" altLang="ja-JP" sz="2000" dirty="0" smtClean="0">
                <a:solidFill>
                  <a:prstClr val="black"/>
                </a:solidFill>
              </a:rPr>
              <a:t>(Ⅱ)</a:t>
            </a:r>
            <a:r>
              <a:rPr lang="ja-JP" altLang="en-US" sz="2000" dirty="0" smtClean="0">
                <a:solidFill>
                  <a:prstClr val="black"/>
                </a:solidFill>
              </a:rPr>
              <a:t>は同時算定できない。</a:t>
            </a:r>
            <a:endParaRPr lang="en-US" altLang="ja-JP" sz="2000" dirty="0" smtClean="0">
              <a:solidFill>
                <a:prstClr val="black"/>
              </a:solidFill>
            </a:endParaRPr>
          </a:p>
          <a:p>
            <a:pPr marL="271463"/>
            <a:r>
              <a:rPr lang="en-US" altLang="ja-JP" sz="2000" dirty="0" smtClean="0">
                <a:solidFill>
                  <a:prstClr val="black"/>
                </a:solidFill>
              </a:rPr>
              <a:t>※ </a:t>
            </a:r>
            <a:r>
              <a:rPr lang="ja-JP" altLang="en-US" sz="2000" dirty="0">
                <a:solidFill>
                  <a:prstClr val="black"/>
                </a:solidFill>
              </a:rPr>
              <a:t>当該事業所以外で既に口腔・栄養スクリーニング加算を算定している利用者については算定しない。</a:t>
            </a:r>
            <a:endParaRPr lang="en-US" altLang="ja-JP" sz="2000" dirty="0">
              <a:solidFill>
                <a:prstClr val="black"/>
              </a:solidFill>
            </a:endParaRPr>
          </a:p>
          <a:p>
            <a:pPr marL="271463"/>
            <a:endParaRPr lang="en-US" altLang="ja-JP" sz="800" dirty="0" smtClean="0">
              <a:solidFill>
                <a:prstClr val="black"/>
              </a:solidFill>
            </a:endParaRPr>
          </a:p>
          <a:p>
            <a:r>
              <a:rPr lang="en-US" altLang="ja-JP" sz="2000" dirty="0" smtClean="0"/>
              <a:t>【</a:t>
            </a:r>
            <a:r>
              <a:rPr lang="ja-JP" altLang="en-US" sz="2000" dirty="0" smtClean="0"/>
              <a:t>口腔・栄養スクリーニング加算</a:t>
            </a:r>
            <a:r>
              <a:rPr lang="en-US" altLang="ja-JP" sz="2000" dirty="0" smtClean="0"/>
              <a:t>(Ⅰ)】</a:t>
            </a:r>
            <a:r>
              <a:rPr lang="ja-JP" altLang="en-US" sz="2000" dirty="0" smtClean="0"/>
              <a:t>　</a:t>
            </a:r>
            <a:r>
              <a:rPr lang="en-US" altLang="ja-JP" sz="2000" dirty="0" smtClean="0"/>
              <a:t>20</a:t>
            </a:r>
            <a:r>
              <a:rPr lang="ja-JP" altLang="en-US" sz="2000" dirty="0" smtClean="0"/>
              <a:t>単位／回</a:t>
            </a:r>
            <a:endParaRPr lang="en-US" altLang="ja-JP" sz="2000" dirty="0" smtClean="0"/>
          </a:p>
          <a:p>
            <a:pPr marL="357188" indent="-171450"/>
            <a:r>
              <a:rPr lang="ja-JP" altLang="en-US" sz="2000" dirty="0" smtClean="0"/>
              <a:t>次のいずれにも適合すること。</a:t>
            </a:r>
            <a:endParaRPr lang="en-US" altLang="ja-JP" sz="2000" dirty="0" smtClean="0"/>
          </a:p>
          <a:p>
            <a:pPr marL="442913" indent="-271463"/>
            <a:r>
              <a:rPr lang="ja-JP" altLang="en-US" sz="2000" dirty="0" smtClean="0"/>
              <a:t>① 利用</a:t>
            </a:r>
            <a:r>
              <a:rPr lang="ja-JP" altLang="en-US" sz="2000" dirty="0"/>
              <a:t>開始時及び</a:t>
            </a:r>
            <a:r>
              <a:rPr lang="ja-JP" altLang="en-US" sz="2000" dirty="0" smtClean="0"/>
              <a:t>利用中</a:t>
            </a:r>
            <a:r>
              <a:rPr lang="en-US" altLang="ja-JP" sz="2000" dirty="0" smtClean="0"/>
              <a:t>6</a:t>
            </a:r>
            <a:r>
              <a:rPr lang="ja-JP" altLang="en-US" sz="2000" dirty="0" smtClean="0"/>
              <a:t>月</a:t>
            </a:r>
            <a:r>
              <a:rPr lang="ja-JP" altLang="en-US" sz="2000" dirty="0"/>
              <a:t>ごとに利用者の</a:t>
            </a:r>
            <a:r>
              <a:rPr lang="ja-JP" altLang="en-US" sz="2000" dirty="0" smtClean="0"/>
              <a:t>口腔の</a:t>
            </a:r>
            <a:r>
              <a:rPr lang="ja-JP" altLang="en-US" sz="2000" dirty="0"/>
              <a:t>健康状態について確認を行い、当該利用者の</a:t>
            </a:r>
            <a:r>
              <a:rPr lang="ja-JP" altLang="en-US" sz="2000" dirty="0" smtClean="0"/>
              <a:t>口腔の</a:t>
            </a:r>
            <a:r>
              <a:rPr lang="ja-JP" altLang="en-US" sz="2000" dirty="0"/>
              <a:t>健康状態に関する情報（当該利用者の</a:t>
            </a:r>
            <a:r>
              <a:rPr lang="ja-JP" altLang="en-US" sz="2000" dirty="0" smtClean="0"/>
              <a:t>口腔の</a:t>
            </a:r>
            <a:r>
              <a:rPr lang="ja-JP" altLang="en-US" sz="2000" dirty="0"/>
              <a:t>健康状態が低下しているおそれのある場合にあっては、その改善に必要な情報を</a:t>
            </a:r>
            <a:r>
              <a:rPr lang="ja-JP" altLang="en-US" sz="2000" dirty="0" smtClean="0"/>
              <a:t>含む）</a:t>
            </a:r>
            <a:r>
              <a:rPr lang="ja-JP" altLang="en-US" sz="2000" dirty="0"/>
              <a:t>を当該利用者を担当する介護支援専門員に提供して</a:t>
            </a:r>
            <a:r>
              <a:rPr lang="ja-JP" altLang="en-US" sz="2000" dirty="0" smtClean="0"/>
              <a:t>いる。</a:t>
            </a:r>
            <a:endParaRPr lang="ja-JP" altLang="en-US" sz="2000" dirty="0"/>
          </a:p>
          <a:p>
            <a:pPr marL="442913" indent="-271463"/>
            <a:r>
              <a:rPr lang="ja-JP" altLang="en-US" sz="2000" dirty="0" smtClean="0"/>
              <a:t>② 利用</a:t>
            </a:r>
            <a:r>
              <a:rPr lang="ja-JP" altLang="en-US" sz="2000" dirty="0"/>
              <a:t>開始時及び</a:t>
            </a:r>
            <a:r>
              <a:rPr lang="ja-JP" altLang="en-US" sz="2000" dirty="0" smtClean="0"/>
              <a:t>利用中</a:t>
            </a:r>
            <a:r>
              <a:rPr lang="en-US" altLang="ja-JP" sz="2000" dirty="0" smtClean="0"/>
              <a:t>6</a:t>
            </a:r>
            <a:r>
              <a:rPr lang="ja-JP" altLang="en-US" sz="2000" dirty="0" smtClean="0"/>
              <a:t>月</a:t>
            </a:r>
            <a:r>
              <a:rPr lang="ja-JP" altLang="en-US" sz="2000" dirty="0"/>
              <a:t>ごとに利用者の栄養状態について確認を行い、当該利用者の栄養状態に関する情報（当該利用者が低栄養状態の場合にあっては、低栄養状態の改善に必要な情報を</a:t>
            </a:r>
            <a:r>
              <a:rPr lang="ja-JP" altLang="en-US" sz="2000" dirty="0" smtClean="0"/>
              <a:t>含む）</a:t>
            </a:r>
            <a:r>
              <a:rPr lang="ja-JP" altLang="en-US" sz="2000" dirty="0"/>
              <a:t>を当該利用者を担当する介護支援専門員に提供して</a:t>
            </a:r>
            <a:r>
              <a:rPr lang="ja-JP" altLang="en-US" sz="2000" dirty="0" smtClean="0"/>
              <a:t>いる。</a:t>
            </a:r>
            <a:endParaRPr lang="ja-JP" altLang="en-US" sz="2000" dirty="0"/>
          </a:p>
          <a:p>
            <a:pPr marL="442913" indent="-271463"/>
            <a:r>
              <a:rPr lang="ja-JP" altLang="en-US" sz="2000" dirty="0" smtClean="0"/>
              <a:t>③ 算定</a:t>
            </a:r>
            <a:r>
              <a:rPr lang="ja-JP" altLang="en-US" sz="2000" dirty="0"/>
              <a:t>日が属する月が、次に掲げる基準のいずれにも該当</a:t>
            </a:r>
            <a:r>
              <a:rPr lang="ja-JP" altLang="en-US" sz="2000" dirty="0" smtClean="0"/>
              <a:t>しない。</a:t>
            </a:r>
            <a:endParaRPr lang="ja-JP" altLang="en-US" sz="2000" dirty="0"/>
          </a:p>
          <a:p>
            <a:pPr marL="628650" indent="-271463"/>
            <a:r>
              <a:rPr lang="en-US" altLang="ja-JP" sz="2000" dirty="0" smtClean="0"/>
              <a:t>ⅰ</a:t>
            </a:r>
            <a:r>
              <a:rPr lang="ja-JP" altLang="en-US" sz="2000" dirty="0" smtClean="0"/>
              <a:t>）栄養</a:t>
            </a:r>
            <a:r>
              <a:rPr lang="ja-JP" altLang="en-US" sz="2000" dirty="0"/>
              <a:t>アセスメント加算を算定している間である又は当該利用者が栄養改善加算の算定に係る栄養改善サービスを受けている間である若しくは当該栄養改善サービスが終了した日の属する月（栄養状態のスクリーニングを行った結果、栄養改善</a:t>
            </a:r>
            <a:r>
              <a:rPr lang="ja-JP" altLang="en-US" sz="2000" dirty="0" smtClean="0"/>
              <a:t>サービス</a:t>
            </a:r>
            <a:r>
              <a:rPr lang="ja-JP" altLang="en-US" sz="2000" dirty="0"/>
              <a:t>が必要であると判断され、栄養改善サービスが開始された日の属する月を</a:t>
            </a:r>
            <a:r>
              <a:rPr lang="ja-JP" altLang="en-US" sz="2000" dirty="0" smtClean="0"/>
              <a:t>除く）</a:t>
            </a:r>
            <a:r>
              <a:rPr lang="ja-JP" altLang="en-US" sz="2000" dirty="0"/>
              <a:t>で</a:t>
            </a:r>
            <a:r>
              <a:rPr lang="ja-JP" altLang="en-US" sz="2000" dirty="0" smtClean="0"/>
              <a:t>ある。</a:t>
            </a:r>
            <a:endParaRPr lang="en-US" altLang="ja-JP" sz="2000" dirty="0"/>
          </a:p>
          <a:p>
            <a:pPr marL="628650" indent="-271463"/>
            <a:r>
              <a:rPr lang="en-US" altLang="ja-JP" sz="2000" dirty="0">
                <a:solidFill>
                  <a:prstClr val="black"/>
                </a:solidFill>
              </a:rPr>
              <a:t>ⅱ</a:t>
            </a:r>
            <a:r>
              <a:rPr lang="ja-JP" altLang="en-US" sz="2000" dirty="0">
                <a:solidFill>
                  <a:prstClr val="black"/>
                </a:solidFill>
              </a:rPr>
              <a:t>）当該利用者が口腔機能向上加算の算定に係る口腔機能向上サービスを受けている間である又は当該口腔機能向上サービスが終了した日の属する月（口腔の健康状態のスクリーニングを行った結果、口腔機能向上サービスが必要であると判断され、口腔機能向上サービスが開始された日の属する</a:t>
            </a:r>
            <a:r>
              <a:rPr lang="ja-JP" altLang="en-US" sz="2000" dirty="0" smtClean="0">
                <a:solidFill>
                  <a:prstClr val="black"/>
                </a:solidFill>
              </a:rPr>
              <a:t>月</a:t>
            </a:r>
            <a:endParaRPr lang="en-US" altLang="ja-JP" sz="2000" dirty="0" smtClean="0"/>
          </a:p>
        </p:txBody>
      </p:sp>
    </p:spTree>
    <p:extLst>
      <p:ext uri="{BB962C8B-B14F-4D97-AF65-F5344CB8AC3E}">
        <p14:creationId xmlns:p14="http://schemas.microsoft.com/office/powerpoint/2010/main" val="20136607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88</a:t>
            </a:fld>
            <a:endParaRPr kumimoji="1" lang="ja-JP" altLang="en-US"/>
          </a:p>
        </p:txBody>
      </p:sp>
      <p:sp>
        <p:nvSpPr>
          <p:cNvPr id="3" name="正方形/長方形 2"/>
          <p:cNvSpPr/>
          <p:nvPr/>
        </p:nvSpPr>
        <p:spPr>
          <a:xfrm>
            <a:off x="0" y="0"/>
            <a:ext cx="12192000" cy="6986528"/>
          </a:xfrm>
          <a:prstGeom prst="rect">
            <a:avLst/>
          </a:prstGeom>
        </p:spPr>
        <p:txBody>
          <a:bodyPr wrap="square">
            <a:spAutoFit/>
          </a:bodyPr>
          <a:lstStyle/>
          <a:p>
            <a:pPr marL="628650" lvl="0" indent="-271463"/>
            <a:r>
              <a:rPr lang="ja-JP" altLang="en-US" sz="2000" dirty="0">
                <a:solidFill>
                  <a:prstClr val="black"/>
                </a:solidFill>
              </a:rPr>
              <a:t>を除く。）であること。 </a:t>
            </a:r>
            <a:endParaRPr lang="en-US" altLang="ja-JP" sz="2000" dirty="0">
              <a:solidFill>
                <a:prstClr val="black"/>
              </a:solidFill>
            </a:endParaRPr>
          </a:p>
          <a:p>
            <a:pPr marL="628650" lvl="0" indent="-357188"/>
            <a:r>
              <a:rPr lang="ja-JP" altLang="en-US" sz="2000" dirty="0">
                <a:solidFill>
                  <a:prstClr val="black"/>
                </a:solidFill>
              </a:rPr>
              <a:t>④ 他の介護サービスの事業所において、当該利用者について、口腔連携強化加算を算定していない</a:t>
            </a:r>
            <a:endParaRPr lang="en-US" altLang="ja-JP" sz="2000" dirty="0">
              <a:solidFill>
                <a:prstClr val="black"/>
              </a:solidFill>
            </a:endParaRPr>
          </a:p>
          <a:p>
            <a:pPr marL="628650" lvl="0" indent="-271463"/>
            <a:endParaRPr lang="en-US" altLang="ja-JP" sz="800" dirty="0">
              <a:solidFill>
                <a:prstClr val="black"/>
              </a:solidFill>
            </a:endParaRPr>
          </a:p>
          <a:p>
            <a:r>
              <a:rPr lang="en-US" altLang="ja-JP" sz="2000" dirty="0" smtClean="0"/>
              <a:t>【</a:t>
            </a:r>
            <a:r>
              <a:rPr lang="ja-JP" altLang="en-US" sz="2000" dirty="0"/>
              <a:t>口腔・栄養スクリーニング加算</a:t>
            </a:r>
            <a:r>
              <a:rPr lang="en-US" altLang="ja-JP" sz="2000" dirty="0" smtClean="0"/>
              <a:t>(Ⅱ)】</a:t>
            </a:r>
            <a:r>
              <a:rPr lang="ja-JP" altLang="en-US" sz="2000" dirty="0"/>
              <a:t>　  </a:t>
            </a:r>
            <a:r>
              <a:rPr lang="en-US" altLang="ja-JP" sz="2000" dirty="0"/>
              <a:t>5</a:t>
            </a:r>
            <a:r>
              <a:rPr lang="ja-JP" altLang="en-US" sz="2000" dirty="0"/>
              <a:t>単位／</a:t>
            </a:r>
            <a:r>
              <a:rPr lang="ja-JP" altLang="en-US" sz="2000" dirty="0" smtClean="0"/>
              <a:t>回</a:t>
            </a:r>
            <a:endParaRPr lang="en-US" altLang="ja-JP" sz="2000" dirty="0" smtClean="0"/>
          </a:p>
          <a:p>
            <a:pPr marL="85725"/>
            <a:r>
              <a:rPr lang="ja-JP" altLang="en-US" sz="2000" dirty="0"/>
              <a:t>次</a:t>
            </a:r>
            <a:r>
              <a:rPr lang="ja-JP" altLang="en-US" sz="2000" dirty="0" smtClean="0"/>
              <a:t>のいずれかに適合すること。</a:t>
            </a:r>
            <a:endParaRPr lang="en-US" altLang="ja-JP" sz="2000" dirty="0" smtClean="0"/>
          </a:p>
          <a:p>
            <a:pPr marL="85725"/>
            <a:r>
              <a:rPr lang="ja-JP" altLang="en-US" sz="2000" dirty="0" smtClean="0"/>
              <a:t>① 次の</a:t>
            </a:r>
            <a:r>
              <a:rPr lang="ja-JP" altLang="en-US" sz="2000" dirty="0"/>
              <a:t>いずれにも適合すること。</a:t>
            </a:r>
          </a:p>
          <a:p>
            <a:pPr marL="442913" indent="-185738"/>
            <a:r>
              <a:rPr lang="en-US" altLang="ja-JP" sz="2000" dirty="0" smtClean="0"/>
              <a:t>ⅰ</a:t>
            </a:r>
            <a:r>
              <a:rPr lang="ja-JP" altLang="en-US" sz="2000" dirty="0" smtClean="0"/>
              <a:t>）加算</a:t>
            </a:r>
            <a:r>
              <a:rPr lang="en-US" altLang="ja-JP" sz="2000" dirty="0" smtClean="0"/>
              <a:t>(Ⅰ)</a:t>
            </a:r>
            <a:r>
              <a:rPr lang="ja-JP" altLang="en-US" sz="2000" dirty="0" smtClean="0"/>
              <a:t>の①に適合する。</a:t>
            </a:r>
            <a:endParaRPr lang="en-US" altLang="ja-JP" sz="2000" dirty="0" smtClean="0"/>
          </a:p>
          <a:p>
            <a:pPr marL="442913" indent="-185738"/>
            <a:r>
              <a:rPr lang="en-US" altLang="ja-JP" sz="2000" dirty="0" smtClean="0"/>
              <a:t>ⅱ</a:t>
            </a:r>
            <a:r>
              <a:rPr lang="ja-JP" altLang="en-US" sz="2000" dirty="0" smtClean="0"/>
              <a:t>）算定日が属する月が、栄養アセスメント加算を算定している又は当該利用者が栄養改善加算の算定に係る栄養改善サービスを受けている間である若しくは当該栄養改善サービスを終了した日の属する月（栄養応対のスクリーニングを行った結果、栄養改善サービスが必要であると判断され、栄養改善サービスが開始された日の属する月を除く）である。</a:t>
            </a:r>
            <a:endParaRPr lang="en-US" altLang="ja-JP" sz="2000" dirty="0" smtClean="0"/>
          </a:p>
          <a:p>
            <a:pPr marL="442913" indent="-185738"/>
            <a:r>
              <a:rPr lang="en-US" altLang="ja-JP" sz="2000" dirty="0" smtClean="0"/>
              <a:t>ⅲ</a:t>
            </a:r>
            <a:r>
              <a:rPr lang="ja-JP" altLang="en-US" sz="2000" dirty="0" smtClean="0"/>
              <a:t>）算定日が属する月が、当該利用者が口腔機能向上加算の算定に係る口腔機能向上サービスを受けている間及び当該口腔機能向上サービスが終了した日の属する月ではない。</a:t>
            </a:r>
            <a:endParaRPr lang="en-US" altLang="ja-JP" sz="2000" dirty="0" smtClean="0"/>
          </a:p>
          <a:p>
            <a:pPr marL="271463" indent="-185738"/>
            <a:r>
              <a:rPr lang="ja-JP" altLang="en-US" sz="2000" dirty="0" smtClean="0"/>
              <a:t>② 次の</a:t>
            </a:r>
            <a:r>
              <a:rPr lang="ja-JP" altLang="en-US" sz="2000" dirty="0"/>
              <a:t>いずれにも適合すること。</a:t>
            </a:r>
          </a:p>
          <a:p>
            <a:pPr marL="357188" indent="-185738"/>
            <a:r>
              <a:rPr lang="en-US" altLang="ja-JP" sz="2000" dirty="0"/>
              <a:t>ⅰ</a:t>
            </a:r>
            <a:r>
              <a:rPr lang="ja-JP" altLang="en-US" sz="2000" dirty="0"/>
              <a:t>）加算</a:t>
            </a:r>
            <a:r>
              <a:rPr lang="en-US" altLang="ja-JP" sz="2000" dirty="0"/>
              <a:t>(Ⅰ)</a:t>
            </a:r>
            <a:r>
              <a:rPr lang="ja-JP" altLang="en-US" sz="2000" dirty="0" smtClean="0"/>
              <a:t>の②及び④に</a:t>
            </a:r>
            <a:r>
              <a:rPr lang="ja-JP" altLang="en-US" sz="2000" dirty="0"/>
              <a:t>適合すること。</a:t>
            </a:r>
            <a:endParaRPr lang="en-US" altLang="ja-JP" sz="2000" dirty="0"/>
          </a:p>
          <a:p>
            <a:pPr marL="357188" indent="-185738"/>
            <a:r>
              <a:rPr lang="en-US" altLang="ja-JP" sz="2000" dirty="0" smtClean="0"/>
              <a:t>ⅱ</a:t>
            </a:r>
            <a:r>
              <a:rPr lang="ja-JP" altLang="en-US" sz="2000" dirty="0" smtClean="0"/>
              <a:t>）算定</a:t>
            </a:r>
            <a:r>
              <a:rPr lang="ja-JP" altLang="en-US" sz="2000" dirty="0"/>
              <a:t>日が属する月が、栄養アセスメント加算を算定していない、かつ、当該利用者が栄養改善加算の算定に係る栄養改善サービスを受けている間又は当該栄養改善サービスが終了した日の属する月では</a:t>
            </a:r>
            <a:r>
              <a:rPr lang="ja-JP" altLang="en-US" sz="2000" dirty="0" smtClean="0"/>
              <a:t>ない。</a:t>
            </a:r>
            <a:endParaRPr lang="en-US" altLang="ja-JP" sz="2000" dirty="0" smtClean="0"/>
          </a:p>
          <a:p>
            <a:pPr marL="357188" indent="-185738"/>
            <a:r>
              <a:rPr lang="en-US" altLang="ja-JP" sz="2000" dirty="0" smtClean="0"/>
              <a:t>ⅲ</a:t>
            </a:r>
            <a:r>
              <a:rPr lang="ja-JP" altLang="en-US" sz="2000" dirty="0" smtClean="0"/>
              <a:t>）算定</a:t>
            </a:r>
            <a:r>
              <a:rPr lang="ja-JP" altLang="en-US" sz="2000" dirty="0"/>
              <a:t>日が属する月が、当該利用者が口腔機能向上加算の算定に係る口腔機能向上サービスを受けている間及び当該口腔機能向上サービスが終了した日の属する月（口腔の健康状態のスクリーニング</a:t>
            </a:r>
            <a:r>
              <a:rPr lang="ja-JP" altLang="en-US" sz="2000" dirty="0" smtClean="0"/>
              <a:t>を</a:t>
            </a:r>
            <a:r>
              <a:rPr lang="ja-JP" altLang="en-US" sz="2000" dirty="0">
                <a:solidFill>
                  <a:prstClr val="black"/>
                </a:solidFill>
              </a:rPr>
              <a:t>行った結果、口腔機能向上サービスが必要であると判断され、口腔機能向上サービスが開始された日の属する月を除く）である。</a:t>
            </a:r>
            <a:endParaRPr lang="en-US" altLang="ja-JP" sz="2000" dirty="0">
              <a:solidFill>
                <a:prstClr val="black"/>
              </a:solidFill>
            </a:endParaRPr>
          </a:p>
          <a:p>
            <a:pPr marL="357188" indent="-185738"/>
            <a:endParaRPr lang="en-US" altLang="ja-JP" sz="2000" dirty="0" smtClean="0"/>
          </a:p>
        </p:txBody>
      </p:sp>
    </p:spTree>
    <p:extLst>
      <p:ext uri="{BB962C8B-B14F-4D97-AF65-F5344CB8AC3E}">
        <p14:creationId xmlns:p14="http://schemas.microsoft.com/office/powerpoint/2010/main" val="23637125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3537" y="6342062"/>
            <a:ext cx="2743200" cy="365125"/>
          </a:xfrm>
        </p:spPr>
        <p:txBody>
          <a:bodyPr/>
          <a:lstStyle/>
          <a:p>
            <a:fld id="{41D9830F-53EB-46B6-9EC0-C4C68F82A889}" type="slidenum">
              <a:rPr kumimoji="1" lang="ja-JP" altLang="en-US" smtClean="0"/>
              <a:t>89</a:t>
            </a:fld>
            <a:endParaRPr kumimoji="1" lang="ja-JP" altLang="en-US" dirty="0"/>
          </a:p>
        </p:txBody>
      </p:sp>
      <p:sp>
        <p:nvSpPr>
          <p:cNvPr id="5" name="正方形/長方形 4"/>
          <p:cNvSpPr/>
          <p:nvPr/>
        </p:nvSpPr>
        <p:spPr>
          <a:xfrm>
            <a:off x="122113" y="55760"/>
            <a:ext cx="11971606" cy="6651427"/>
          </a:xfrm>
          <a:prstGeom prst="rect">
            <a:avLst/>
          </a:prstGeom>
          <a:ln>
            <a:solidFill>
              <a:schemeClr val="tx1"/>
            </a:solidFill>
            <a:prstDash val="sysDot"/>
          </a:ln>
        </p:spPr>
        <p:txBody>
          <a:bodyPr wrap="square" tIns="36000" bIns="36000" anchor="ctr" anchorCtr="0">
            <a:spAutoFit/>
          </a:bodyPr>
          <a:lstStyle/>
          <a:p>
            <a:pPr marL="177800" indent="-177800">
              <a:lnSpc>
                <a:spcPts val="2300"/>
              </a:lnSpc>
            </a:pPr>
            <a:r>
              <a:rPr lang="en-US" altLang="ja-JP" sz="2000" dirty="0"/>
              <a:t>※ </a:t>
            </a:r>
            <a:r>
              <a:rPr lang="ja-JP" altLang="en-US" sz="2000" dirty="0"/>
              <a:t>口腔・栄養スクリーニングの算定に係る口腔及び栄養スクリーニングは、利用者ごとに行われるケアマネジメントの一環として行われることに留意すること</a:t>
            </a:r>
            <a:r>
              <a:rPr lang="ja-JP" altLang="en-US" sz="2000" dirty="0" smtClean="0"/>
              <a:t>。</a:t>
            </a:r>
            <a:endParaRPr lang="en-US" altLang="ja-JP" sz="2000" dirty="0" smtClean="0"/>
          </a:p>
          <a:p>
            <a:pPr marL="177800" indent="-177800">
              <a:lnSpc>
                <a:spcPts val="2300"/>
              </a:lnSpc>
            </a:pPr>
            <a:r>
              <a:rPr lang="en-US" altLang="ja-JP" sz="2000" dirty="0" smtClean="0"/>
              <a:t>※ </a:t>
            </a:r>
            <a:r>
              <a:rPr lang="ja-JP" altLang="en-US" sz="2000" dirty="0" smtClean="0"/>
              <a:t>介護職員等は、利用者全員の口腔の健康状態及び栄養状態を継続的に把握すること。</a:t>
            </a:r>
            <a:endParaRPr lang="ja-JP" altLang="en-US" sz="2000" dirty="0"/>
          </a:p>
          <a:p>
            <a:pPr marL="177800" indent="-177800">
              <a:lnSpc>
                <a:spcPts val="2300"/>
              </a:lnSpc>
            </a:pPr>
            <a:r>
              <a:rPr lang="en-US" altLang="ja-JP" sz="2000" dirty="0" smtClean="0"/>
              <a:t>※ </a:t>
            </a:r>
            <a:r>
              <a:rPr lang="ja-JP" altLang="en-US" sz="2000" dirty="0" smtClean="0"/>
              <a:t>口腔</a:t>
            </a:r>
            <a:r>
              <a:rPr lang="ja-JP" altLang="en-US" sz="2000" dirty="0"/>
              <a:t>スクリーニング及び栄養スクリーニングを行うに</a:t>
            </a:r>
            <a:r>
              <a:rPr lang="ja-JP" altLang="en-US" sz="2000" dirty="0" smtClean="0"/>
              <a:t>当たって</a:t>
            </a:r>
            <a:r>
              <a:rPr lang="ja-JP" altLang="en-US" sz="2000" dirty="0"/>
              <a:t>は、利用者</a:t>
            </a:r>
            <a:r>
              <a:rPr lang="ja-JP" altLang="en-US" sz="2000" dirty="0" smtClean="0"/>
              <a:t>について</a:t>
            </a:r>
            <a:r>
              <a:rPr lang="ja-JP" altLang="en-US" sz="2000" dirty="0"/>
              <a:t>、</a:t>
            </a:r>
            <a:r>
              <a:rPr lang="ja-JP" altLang="en-US" sz="2000" dirty="0" smtClean="0"/>
              <a:t>それぞれ</a:t>
            </a:r>
            <a:r>
              <a:rPr lang="ja-JP" altLang="en-US" sz="2000" dirty="0"/>
              <a:t>次に掲げる確認を行い、確認した情報を介護支援専門員に対し</a:t>
            </a:r>
            <a:r>
              <a:rPr lang="ja-JP" altLang="en-US" sz="2000" dirty="0" smtClean="0"/>
              <a:t>、提供</a:t>
            </a:r>
            <a:r>
              <a:rPr lang="ja-JP" altLang="en-US" sz="2000" dirty="0"/>
              <a:t>すること</a:t>
            </a:r>
            <a:r>
              <a:rPr lang="ja-JP" altLang="en-US" sz="2000" dirty="0" smtClean="0"/>
              <a:t>。</a:t>
            </a:r>
            <a:endParaRPr lang="en-US" altLang="ja-JP" sz="2000" dirty="0" smtClean="0"/>
          </a:p>
          <a:p>
            <a:pPr marL="177800" indent="-177800">
              <a:lnSpc>
                <a:spcPts val="2300"/>
              </a:lnSpc>
            </a:pPr>
            <a:r>
              <a:rPr lang="ja-JP" altLang="en-US" sz="2000" dirty="0"/>
              <a:t>　</a:t>
            </a:r>
            <a:r>
              <a:rPr lang="ja-JP" altLang="en-US" sz="2000" dirty="0" smtClean="0"/>
              <a:t>なお、口腔スクリーニング及び栄養スクリーニングの実施に当たっては、別途通知「リハビリテーション・個別機能訓練、栄養、口腔の実施及び一体的取組について」</a:t>
            </a:r>
            <a:r>
              <a:rPr lang="en-US" altLang="ja-JP" sz="2000" dirty="0">
                <a:hlinkClick r:id="rId2"/>
              </a:rPr>
              <a:t>https://</a:t>
            </a:r>
            <a:r>
              <a:rPr lang="en-US" altLang="ja-JP" sz="2000" dirty="0" smtClean="0">
                <a:hlinkClick r:id="rId2"/>
              </a:rPr>
              <a:t>www.mhlw.go.jp/content/001227728.pdf</a:t>
            </a:r>
            <a:r>
              <a:rPr lang="ja-JP" altLang="en-US" sz="2000" dirty="0" smtClean="0"/>
              <a:t>　を参照のこと。</a:t>
            </a:r>
            <a:endParaRPr lang="ja-JP" altLang="en-US" sz="2000" dirty="0"/>
          </a:p>
          <a:p>
            <a:pPr marL="273050">
              <a:lnSpc>
                <a:spcPts val="2100"/>
              </a:lnSpc>
            </a:pPr>
            <a:r>
              <a:rPr lang="ja-JP" altLang="en-US" sz="2000" dirty="0" smtClean="0"/>
              <a:t>○口腔</a:t>
            </a:r>
            <a:r>
              <a:rPr lang="ja-JP" altLang="en-US" sz="2000" dirty="0"/>
              <a:t>スクリーニング</a:t>
            </a:r>
          </a:p>
          <a:p>
            <a:pPr marL="627063" indent="-95250">
              <a:lnSpc>
                <a:spcPts val="2100"/>
              </a:lnSpc>
            </a:pPr>
            <a:r>
              <a:rPr lang="en-US" altLang="ja-JP" sz="2000" dirty="0"/>
              <a:t>a</a:t>
            </a:r>
            <a:r>
              <a:rPr lang="en-US" altLang="ja-JP" sz="2000" dirty="0" smtClean="0"/>
              <a:t> </a:t>
            </a:r>
            <a:r>
              <a:rPr lang="ja-JP" altLang="en-US" sz="2000" dirty="0" smtClean="0"/>
              <a:t>硬い</a:t>
            </a:r>
            <a:r>
              <a:rPr lang="ja-JP" altLang="en-US" sz="2000" dirty="0"/>
              <a:t>ものを避け、柔らかい ものを中心に食べる</a:t>
            </a:r>
            <a:r>
              <a:rPr lang="ja-JP" altLang="en-US" sz="2000" dirty="0" smtClean="0"/>
              <a:t>者、　</a:t>
            </a:r>
            <a:r>
              <a:rPr lang="en-US" altLang="ja-JP" sz="2000" dirty="0" smtClean="0"/>
              <a:t>b </a:t>
            </a:r>
            <a:r>
              <a:rPr lang="ja-JP" altLang="en-US" sz="2000" dirty="0" smtClean="0"/>
              <a:t>入れ歯</a:t>
            </a:r>
            <a:r>
              <a:rPr lang="ja-JP" altLang="en-US" sz="2000" dirty="0"/>
              <a:t>を使っている者</a:t>
            </a:r>
          </a:p>
          <a:p>
            <a:pPr marL="627063" indent="-95250">
              <a:lnSpc>
                <a:spcPts val="2100"/>
              </a:lnSpc>
            </a:pPr>
            <a:r>
              <a:rPr lang="en-US" altLang="ja-JP" sz="2000" dirty="0"/>
              <a:t>c</a:t>
            </a:r>
            <a:r>
              <a:rPr lang="en-US" altLang="ja-JP" sz="2000" dirty="0" smtClean="0"/>
              <a:t> </a:t>
            </a:r>
            <a:r>
              <a:rPr lang="ja-JP" altLang="en-US" sz="2000" dirty="0" smtClean="0"/>
              <a:t>むせやすい</a:t>
            </a:r>
            <a:r>
              <a:rPr lang="ja-JP" altLang="en-US" sz="2000" dirty="0"/>
              <a:t>者</a:t>
            </a:r>
          </a:p>
          <a:p>
            <a:pPr marL="273050">
              <a:lnSpc>
                <a:spcPts val="2100"/>
              </a:lnSpc>
            </a:pPr>
            <a:r>
              <a:rPr lang="ja-JP" altLang="en-US" sz="2000" dirty="0" smtClean="0"/>
              <a:t>○栄養</a:t>
            </a:r>
            <a:r>
              <a:rPr lang="ja-JP" altLang="en-US" sz="2000" dirty="0"/>
              <a:t>スクリーニング</a:t>
            </a:r>
          </a:p>
          <a:p>
            <a:pPr marL="531813">
              <a:lnSpc>
                <a:spcPts val="2100"/>
              </a:lnSpc>
            </a:pPr>
            <a:r>
              <a:rPr lang="en-US" altLang="ja-JP" sz="2000" dirty="0" smtClean="0"/>
              <a:t>a </a:t>
            </a:r>
            <a:r>
              <a:rPr lang="ja-JP" altLang="en-US" sz="2000" dirty="0" smtClean="0"/>
              <a:t>ＢＭＩ</a:t>
            </a:r>
            <a:r>
              <a:rPr lang="ja-JP" altLang="en-US" sz="2000" dirty="0"/>
              <a:t>が </a:t>
            </a:r>
            <a:r>
              <a:rPr lang="en-US" altLang="ja-JP" sz="2000" dirty="0"/>
              <a:t>18.5 </a:t>
            </a:r>
            <a:r>
              <a:rPr lang="ja-JP" altLang="en-US" sz="2000" dirty="0"/>
              <a:t>未満である者</a:t>
            </a:r>
          </a:p>
          <a:p>
            <a:pPr marL="723900" indent="-192088">
              <a:lnSpc>
                <a:spcPts val="2100"/>
              </a:lnSpc>
            </a:pPr>
            <a:r>
              <a:rPr lang="en-US" altLang="ja-JP" sz="2000" dirty="0"/>
              <a:t>b </a:t>
            </a:r>
            <a:r>
              <a:rPr lang="en-US" altLang="ja-JP" sz="2000" dirty="0" smtClean="0"/>
              <a:t>1</a:t>
            </a:r>
            <a:r>
              <a:rPr lang="ja-JP" altLang="en-US" sz="2000" dirty="0" smtClean="0"/>
              <a:t>～</a:t>
            </a:r>
            <a:r>
              <a:rPr lang="en-US" altLang="ja-JP" sz="2000" dirty="0" smtClean="0"/>
              <a:t>6 </a:t>
            </a:r>
            <a:r>
              <a:rPr lang="ja-JP" altLang="en-US" sz="2000" dirty="0"/>
              <a:t>月間で </a:t>
            </a:r>
            <a:r>
              <a:rPr lang="en-US" altLang="ja-JP" sz="2000" dirty="0"/>
              <a:t>3 </a:t>
            </a:r>
            <a:r>
              <a:rPr lang="ja-JP" altLang="en-US" sz="2000" dirty="0"/>
              <a:t>％以上の体重の減少が認められる者又は「基本</a:t>
            </a:r>
            <a:r>
              <a:rPr lang="ja-JP" altLang="en-US" sz="2000" dirty="0" smtClean="0"/>
              <a:t>チェックリスト</a:t>
            </a:r>
            <a:r>
              <a:rPr lang="ja-JP" altLang="en-US" sz="2000" dirty="0"/>
              <a:t>」</a:t>
            </a:r>
            <a:r>
              <a:rPr lang="ja-JP" altLang="en-US" sz="2000" dirty="0" smtClean="0"/>
              <a:t>の</a:t>
            </a:r>
            <a:r>
              <a:rPr lang="en-US" altLang="ja-JP" sz="2000" dirty="0" smtClean="0"/>
              <a:t>No.11 </a:t>
            </a:r>
            <a:r>
              <a:rPr lang="ja-JP" altLang="en-US" sz="2000" dirty="0"/>
              <a:t>の項目が</a:t>
            </a:r>
            <a:r>
              <a:rPr lang="ja-JP" altLang="en-US" sz="2000" dirty="0" smtClean="0"/>
              <a:t>「</a:t>
            </a:r>
            <a:r>
              <a:rPr lang="en-US" altLang="ja-JP" sz="2000" dirty="0" smtClean="0"/>
              <a:t>1</a:t>
            </a:r>
            <a:r>
              <a:rPr lang="ja-JP" altLang="en-US" sz="2000" dirty="0" smtClean="0"/>
              <a:t>」</a:t>
            </a:r>
            <a:r>
              <a:rPr lang="ja-JP" altLang="en-US" sz="2000" dirty="0"/>
              <a:t>に該当する者</a:t>
            </a:r>
          </a:p>
          <a:p>
            <a:pPr marL="531813">
              <a:lnSpc>
                <a:spcPts val="2100"/>
              </a:lnSpc>
            </a:pPr>
            <a:r>
              <a:rPr lang="en-US" altLang="ja-JP" sz="2000" dirty="0"/>
              <a:t>c </a:t>
            </a:r>
            <a:r>
              <a:rPr lang="ja-JP" altLang="en-US" sz="2000" dirty="0"/>
              <a:t>血清アルブミン値が </a:t>
            </a:r>
            <a:r>
              <a:rPr lang="en-US" altLang="ja-JP" sz="2000" dirty="0"/>
              <a:t>3.5 </a:t>
            </a:r>
            <a:r>
              <a:rPr lang="ja-JP" altLang="en-US" sz="2000" dirty="0"/>
              <a:t>ｇ </a:t>
            </a:r>
            <a:r>
              <a:rPr lang="en-US" altLang="ja-JP" sz="2000" dirty="0"/>
              <a:t>/dl </a:t>
            </a:r>
            <a:r>
              <a:rPr lang="ja-JP" altLang="en-US" sz="2000" dirty="0"/>
              <a:t>以下である</a:t>
            </a:r>
            <a:r>
              <a:rPr lang="ja-JP" altLang="en-US" sz="2000" dirty="0" smtClean="0"/>
              <a:t>者、　　</a:t>
            </a:r>
            <a:r>
              <a:rPr lang="en-US" altLang="ja-JP" sz="2000" dirty="0" smtClean="0"/>
              <a:t>d </a:t>
            </a:r>
            <a:r>
              <a:rPr lang="ja-JP" altLang="en-US" sz="2000" dirty="0"/>
              <a:t>食事摂取量が不良</a:t>
            </a:r>
            <a:r>
              <a:rPr lang="ja-JP" altLang="en-US" sz="2000" dirty="0" smtClean="0"/>
              <a:t>（</a:t>
            </a:r>
            <a:r>
              <a:rPr lang="en-US" altLang="ja-JP" sz="2000" dirty="0" smtClean="0"/>
              <a:t>75</a:t>
            </a:r>
            <a:r>
              <a:rPr lang="ja-JP" altLang="en-US" sz="2000" dirty="0" smtClean="0"/>
              <a:t>％</a:t>
            </a:r>
            <a:r>
              <a:rPr lang="ja-JP" altLang="en-US" sz="2000" dirty="0"/>
              <a:t>以下）である者</a:t>
            </a:r>
          </a:p>
          <a:p>
            <a:pPr marL="177800" indent="-177800">
              <a:lnSpc>
                <a:spcPts val="2300"/>
              </a:lnSpc>
            </a:pPr>
            <a:r>
              <a:rPr lang="en-US" altLang="ja-JP" sz="2000" dirty="0" smtClean="0"/>
              <a:t>※ </a:t>
            </a:r>
            <a:r>
              <a:rPr lang="ja-JP" altLang="en-US" sz="2000" dirty="0" smtClean="0"/>
              <a:t>口腔</a:t>
            </a:r>
            <a:r>
              <a:rPr lang="ja-JP" altLang="en-US" sz="2000" dirty="0"/>
              <a:t>・栄養スクリーニング加算の算定を行う事業所については、 サービス</a:t>
            </a:r>
            <a:r>
              <a:rPr lang="ja-JP" altLang="en-US" sz="2000" dirty="0" smtClean="0"/>
              <a:t>担当者</a:t>
            </a:r>
            <a:r>
              <a:rPr lang="ja-JP" altLang="en-US" sz="2000" dirty="0"/>
              <a:t>会議で決定</a:t>
            </a:r>
            <a:r>
              <a:rPr lang="ja-JP" altLang="en-US" sz="2000" dirty="0" smtClean="0"/>
              <a:t>すること</a:t>
            </a:r>
            <a:r>
              <a:rPr lang="ja-JP" altLang="en-US" sz="2000" dirty="0"/>
              <a:t>とし、原則として、当該</a:t>
            </a:r>
            <a:r>
              <a:rPr lang="ja-JP" altLang="en-US" sz="2000" dirty="0" smtClean="0"/>
              <a:t>事業所</a:t>
            </a:r>
            <a:r>
              <a:rPr lang="ja-JP" altLang="en-US" sz="2000" dirty="0"/>
              <a:t>が当該加算に基づく</a:t>
            </a:r>
            <a:r>
              <a:rPr lang="ja-JP" altLang="en-US" sz="2000" dirty="0" smtClean="0"/>
              <a:t>口腔スクリーニング又</a:t>
            </a:r>
            <a:r>
              <a:rPr lang="ja-JP" altLang="en-US" sz="2000" dirty="0"/>
              <a:t>は栄養スクリーニングを継続的に実施すること</a:t>
            </a:r>
            <a:r>
              <a:rPr lang="ja-JP" altLang="en-US" sz="2000" dirty="0" smtClean="0"/>
              <a:t>。</a:t>
            </a:r>
            <a:endParaRPr lang="en-US" altLang="ja-JP" sz="2000" dirty="0" smtClean="0"/>
          </a:p>
          <a:p>
            <a:pPr marL="177800" indent="-177800">
              <a:lnSpc>
                <a:spcPts val="2300"/>
              </a:lnSpc>
            </a:pPr>
            <a:r>
              <a:rPr lang="en-US" altLang="ja-JP" sz="2000" dirty="0" smtClean="0"/>
              <a:t>※ </a:t>
            </a:r>
            <a:r>
              <a:rPr lang="ja-JP" altLang="en-US" sz="2000" dirty="0" smtClean="0"/>
              <a:t>口腔・栄養スクリーニング加算に基づく口腔スクリーニング又は栄養スクリーニングの結果、栄養改善加算の算定に係る栄養改善サービス又は口腔機能向上加算の算定に係る口腔機能向上サービスの提供が必要だと判断された場合は、口腔・栄養スクリーニング加算の算定月でも栄養改善加算又は口腔機能向上加算を算定できる。</a:t>
            </a:r>
            <a:endParaRPr lang="ja-JP" altLang="en-US" sz="2000" dirty="0"/>
          </a:p>
        </p:txBody>
      </p:sp>
    </p:spTree>
    <p:extLst>
      <p:ext uri="{BB962C8B-B14F-4D97-AF65-F5344CB8AC3E}">
        <p14:creationId xmlns:p14="http://schemas.microsoft.com/office/powerpoint/2010/main" val="150376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6114254"/>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90</a:t>
            </a:fld>
            <a:endParaRPr kumimoji="1" lang="ja-JP" altLang="en-US" dirty="0"/>
          </a:p>
        </p:txBody>
      </p:sp>
      <p:sp>
        <p:nvSpPr>
          <p:cNvPr id="4" name="正方形/長方形 3"/>
          <p:cNvSpPr/>
          <p:nvPr/>
        </p:nvSpPr>
        <p:spPr>
          <a:xfrm>
            <a:off x="0" y="0"/>
            <a:ext cx="12192000" cy="8166338"/>
          </a:xfrm>
          <a:prstGeom prst="rect">
            <a:avLst/>
          </a:prstGeom>
        </p:spPr>
        <p:txBody>
          <a:bodyPr wrap="square">
            <a:spAutoFit/>
          </a:bodyPr>
          <a:lstStyle/>
          <a:p>
            <a:r>
              <a:rPr lang="ja-JP" altLang="en-US" sz="2000" b="1" dirty="0" smtClean="0">
                <a:solidFill>
                  <a:prstClr val="black"/>
                </a:solidFill>
              </a:rPr>
              <a:t>（１３）口腔機能向上加算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82550" indent="277813"/>
            <a:r>
              <a:rPr lang="ja-JP" altLang="en-US" sz="2000" dirty="0" smtClean="0"/>
              <a:t>口腔</a:t>
            </a:r>
            <a:r>
              <a:rPr lang="ja-JP" altLang="en-US" sz="2000" dirty="0"/>
              <a:t>機能が低下している利用者又はそのおそれのある利用者に対して、当該利用者の口腔機能の向上を目的として、個別的に実施される口腔清掃の指導若しくは実施又は摂食・嚥下機能に関する訓練の指導若しくは実施であって、利用者の心身の状態の維持又は向上に資すると認められるもの（以下「口腔機能向上サービス</a:t>
            </a:r>
            <a:r>
              <a:rPr lang="ja-JP" altLang="en-US" sz="2000" dirty="0" smtClean="0"/>
              <a:t>」）</a:t>
            </a:r>
            <a:r>
              <a:rPr lang="ja-JP" altLang="en-US" sz="2000" dirty="0"/>
              <a:t>を行った場合</a:t>
            </a:r>
            <a:r>
              <a:rPr lang="ja-JP" altLang="en-US" sz="2000" dirty="0" smtClean="0"/>
              <a:t>に、</a:t>
            </a:r>
            <a:r>
              <a:rPr lang="en-US" altLang="ja-JP" sz="2000" dirty="0"/>
              <a:t>3</a:t>
            </a:r>
            <a:r>
              <a:rPr lang="ja-JP" altLang="en-US" sz="2000" dirty="0"/>
              <a:t>月以内の期間に</a:t>
            </a:r>
            <a:r>
              <a:rPr lang="ja-JP" altLang="en-US" sz="2000" smtClean="0"/>
              <a:t>限り算定する。</a:t>
            </a:r>
            <a:endParaRPr lang="en-US" altLang="ja-JP" sz="2000" dirty="0" smtClean="0"/>
          </a:p>
          <a:p>
            <a:pPr marL="442913" indent="-257175">
              <a:lnSpc>
                <a:spcPts val="2200"/>
              </a:lnSpc>
            </a:pPr>
            <a:r>
              <a:rPr lang="en-US" altLang="ja-JP" sz="2000" dirty="0"/>
              <a:t>※</a:t>
            </a:r>
            <a:r>
              <a:rPr lang="ja-JP" altLang="en-US" sz="2000" dirty="0"/>
              <a:t> 口腔機能向上サービスの開始から</a:t>
            </a:r>
            <a:r>
              <a:rPr lang="en-US" altLang="ja-JP" sz="2000" dirty="0"/>
              <a:t>3</a:t>
            </a:r>
            <a:r>
              <a:rPr lang="ja-JP" altLang="en-US" sz="2000" dirty="0"/>
              <a:t>月ごとの利用者の口腔機能の評価の結果、口腔機能が向上せず、口腔機能向上サービスを引き続き行うことが必要と認められる利用者については、引き続き算定可。</a:t>
            </a:r>
            <a:endParaRPr lang="en-US" altLang="ja-JP" sz="2000" dirty="0"/>
          </a:p>
          <a:p>
            <a:pPr marL="185738"/>
            <a:r>
              <a:rPr lang="en-US" altLang="ja-JP" sz="2000" dirty="0" smtClean="0"/>
              <a:t>※</a:t>
            </a:r>
            <a:r>
              <a:rPr lang="ja-JP" altLang="en-US" sz="2000" dirty="0" smtClean="0"/>
              <a:t> </a:t>
            </a:r>
            <a:r>
              <a:rPr lang="ja-JP" altLang="en-US" sz="2000" dirty="0"/>
              <a:t>定員超過利用・人員基準欠如に該当して</a:t>
            </a:r>
            <a:r>
              <a:rPr lang="ja-JP" altLang="en-US" sz="2000" dirty="0" smtClean="0"/>
              <a:t>いないこと。</a:t>
            </a:r>
            <a:endParaRPr lang="en-US" altLang="ja-JP" sz="2000" dirty="0" smtClean="0"/>
          </a:p>
          <a:p>
            <a:pPr marL="185738"/>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a:p>
          <a:p>
            <a:endParaRPr lang="en-US" altLang="ja-JP" sz="800" dirty="0" smtClean="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smtClean="0"/>
          </a:p>
          <a:p>
            <a:endParaRPr lang="en-US" altLang="ja-JP" sz="1000" dirty="0"/>
          </a:p>
          <a:p>
            <a:r>
              <a:rPr lang="en-US" altLang="ja-JP" sz="2000" dirty="0" smtClean="0"/>
              <a:t>【</a:t>
            </a:r>
            <a:r>
              <a:rPr lang="ja-JP" altLang="en-US" sz="2000" dirty="0"/>
              <a:t>口腔機能向上加算</a:t>
            </a:r>
            <a:r>
              <a:rPr lang="en-US" altLang="ja-JP" sz="2000" dirty="0"/>
              <a:t>(Ⅰ)】</a:t>
            </a:r>
            <a:r>
              <a:rPr lang="ja-JP" altLang="en-US" sz="2000" dirty="0"/>
              <a:t>　</a:t>
            </a:r>
            <a:r>
              <a:rPr lang="en-US" altLang="ja-JP" sz="2000" dirty="0"/>
              <a:t>150</a:t>
            </a:r>
            <a:r>
              <a:rPr lang="ja-JP" altLang="en-US" sz="2000" dirty="0"/>
              <a:t>単位／</a:t>
            </a:r>
            <a:r>
              <a:rPr lang="ja-JP" altLang="en-US" sz="2000" dirty="0" smtClean="0"/>
              <a:t>回（月</a:t>
            </a:r>
            <a:r>
              <a:rPr lang="en-US" altLang="ja-JP" sz="2000" dirty="0" smtClean="0"/>
              <a:t>2</a:t>
            </a:r>
            <a:r>
              <a:rPr lang="ja-JP" altLang="en-US" sz="2000" dirty="0" smtClean="0"/>
              <a:t>回を限度）</a:t>
            </a:r>
            <a:endParaRPr lang="en-US" altLang="ja-JP" sz="2000" dirty="0"/>
          </a:p>
          <a:p>
            <a:pPr marL="185738"/>
            <a:r>
              <a:rPr lang="ja-JP" altLang="en-US" sz="2000" dirty="0"/>
              <a:t>次のいずれにも適合すること。</a:t>
            </a:r>
          </a:p>
          <a:p>
            <a:pPr marL="442913" indent="-185738"/>
            <a:r>
              <a:rPr lang="ja-JP" altLang="en-US" sz="2000" dirty="0"/>
              <a:t>① 言語聴覚士、歯科衛生士又は看護職員を</a:t>
            </a:r>
            <a:r>
              <a:rPr lang="en-US" altLang="ja-JP" sz="2000" dirty="0"/>
              <a:t>1</a:t>
            </a:r>
            <a:r>
              <a:rPr lang="ja-JP" altLang="en-US" sz="2000" dirty="0"/>
              <a:t>名以上</a:t>
            </a:r>
            <a:r>
              <a:rPr lang="ja-JP" altLang="en-US" sz="2000" dirty="0" smtClean="0"/>
              <a:t>配置</a:t>
            </a:r>
            <a:r>
              <a:rPr lang="ja-JP" altLang="en-US" sz="2000" dirty="0"/>
              <a:t>している</a:t>
            </a:r>
            <a:r>
              <a:rPr lang="ja-JP" altLang="en-US" sz="2000" dirty="0" smtClean="0"/>
              <a:t>。</a:t>
            </a:r>
            <a:endParaRPr lang="ja-JP" altLang="en-US" sz="2000" dirty="0"/>
          </a:p>
          <a:p>
            <a:pPr marL="442913" indent="-185738"/>
            <a:r>
              <a:rPr lang="ja-JP" altLang="en-US" sz="2000" dirty="0"/>
              <a:t>② 利用者の口腔機能を利用開始時に把握し、言語聴覚士、歯科衛生士、看護職員、介護職員、生活相談員その他の職種の</a:t>
            </a:r>
            <a:r>
              <a:rPr lang="ja-JP" altLang="en-US" sz="2000" dirty="0" smtClean="0"/>
              <a:t>者（以下「言語聴覚士等」）が</a:t>
            </a:r>
            <a:r>
              <a:rPr lang="ja-JP" altLang="en-US" sz="2000" dirty="0"/>
              <a:t>共同して、利用者ごとの口腔機能改善管理指導計画（以下「計画」）を</a:t>
            </a:r>
            <a:r>
              <a:rPr lang="ja-JP" altLang="en-US" sz="2000" dirty="0" smtClean="0"/>
              <a:t>作成している。</a:t>
            </a:r>
            <a:endParaRPr lang="en-US" altLang="ja-JP" sz="2000" dirty="0" smtClean="0"/>
          </a:p>
          <a:p>
            <a:pPr marL="442913" indent="-185738"/>
            <a:endParaRPr lang="en-US" altLang="ja-JP" sz="2000" dirty="0"/>
          </a:p>
          <a:p>
            <a:pPr marL="442913" indent="-185738"/>
            <a:endParaRPr lang="en-US" altLang="ja-JP" sz="2000" dirty="0" smtClean="0"/>
          </a:p>
          <a:p>
            <a:pPr marL="442913" indent="-185738"/>
            <a:endParaRPr lang="en-US" altLang="ja-JP" sz="2000" dirty="0"/>
          </a:p>
          <a:p>
            <a:pPr marL="442913" indent="-185738"/>
            <a:endParaRPr lang="en-US" altLang="ja-JP" sz="2000" dirty="0"/>
          </a:p>
        </p:txBody>
      </p:sp>
      <p:sp>
        <p:nvSpPr>
          <p:cNvPr id="5" name="正方形/長方形 4"/>
          <p:cNvSpPr/>
          <p:nvPr/>
        </p:nvSpPr>
        <p:spPr>
          <a:xfrm>
            <a:off x="174128" y="2814475"/>
            <a:ext cx="11843743" cy="1765474"/>
          </a:xfrm>
          <a:prstGeom prst="rect">
            <a:avLst/>
          </a:prstGeom>
          <a:ln w="6350">
            <a:solidFill>
              <a:schemeClr val="tx1"/>
            </a:solidFill>
            <a:prstDash val="sysDot"/>
          </a:ln>
        </p:spPr>
        <p:txBody>
          <a:bodyPr wrap="square" tIns="72000" bIns="0" anchor="ctr" anchorCtr="0">
            <a:spAutoFit/>
          </a:bodyPr>
          <a:lstStyle/>
          <a:p>
            <a:pPr marL="185738" indent="-185738">
              <a:lnSpc>
                <a:spcPts val="2200"/>
              </a:lnSpc>
            </a:pPr>
            <a:r>
              <a:rPr lang="en-US" altLang="ja-JP" sz="2000" dirty="0" smtClean="0"/>
              <a:t>※ </a:t>
            </a:r>
            <a:r>
              <a:rPr lang="ja-JP" altLang="en-US" sz="2000" dirty="0" smtClean="0"/>
              <a:t>口腔</a:t>
            </a:r>
            <a:r>
              <a:rPr lang="ja-JP" altLang="en-US" sz="2000" dirty="0"/>
              <a:t>機能向上加算の算定に係る口腔機能向上サービスの提供には、利用者ごとに行われるケアマネジメントの一環として行われることに留意すること</a:t>
            </a:r>
            <a:r>
              <a:rPr lang="ja-JP" altLang="en-US" sz="2000" dirty="0" smtClean="0"/>
              <a:t>。</a:t>
            </a:r>
            <a:endParaRPr lang="en-US" altLang="ja-JP" sz="2000" dirty="0" smtClean="0"/>
          </a:p>
          <a:p>
            <a:pPr marL="185738" indent="-185738">
              <a:lnSpc>
                <a:spcPts val="2200"/>
              </a:lnSpc>
            </a:pPr>
            <a:r>
              <a:rPr lang="en-US" altLang="ja-JP" sz="2000" dirty="0" smtClean="0"/>
              <a:t>※ </a:t>
            </a:r>
            <a:r>
              <a:rPr lang="ja-JP" altLang="en-US" sz="2000" dirty="0" smtClean="0"/>
              <a:t>利用者の口腔の状態によっては、医療における対応を要する場合も想定</a:t>
            </a:r>
            <a:r>
              <a:rPr lang="ja-JP" altLang="en-US" sz="2000" dirty="0"/>
              <a:t>されることから</a:t>
            </a:r>
            <a:r>
              <a:rPr lang="ja-JP" altLang="en-US" sz="2000" dirty="0" smtClean="0"/>
              <a:t>、必要に応じて、介護支援専門員を通して主治医又は主治の歯科医師への情報提供、受診勧奨などの適切な措置を講じること。なお、介護保険の口腔機能向上サービスとして「摂食・嚥下機能に関する訓練の指導若しくは実施」を行っていない場合にあっては、加算は算定できない。</a:t>
            </a:r>
            <a:endParaRPr lang="ja-JP" altLang="en-US" sz="2000" dirty="0"/>
          </a:p>
        </p:txBody>
      </p:sp>
    </p:spTree>
    <p:extLst>
      <p:ext uri="{BB962C8B-B14F-4D97-AF65-F5344CB8AC3E}">
        <p14:creationId xmlns:p14="http://schemas.microsoft.com/office/powerpoint/2010/main" val="37708626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2467" y="6366521"/>
            <a:ext cx="2743200" cy="365125"/>
          </a:xfrm>
        </p:spPr>
        <p:txBody>
          <a:bodyPr/>
          <a:lstStyle/>
          <a:p>
            <a:fld id="{41D9830F-53EB-46B6-9EC0-C4C68F82A889}" type="slidenum">
              <a:rPr kumimoji="1" lang="ja-JP" altLang="en-US" smtClean="0"/>
              <a:t>91</a:t>
            </a:fld>
            <a:endParaRPr kumimoji="1" lang="ja-JP" altLang="en-US" dirty="0"/>
          </a:p>
        </p:txBody>
      </p:sp>
      <p:sp>
        <p:nvSpPr>
          <p:cNvPr id="3" name="正方形/長方形 2"/>
          <p:cNvSpPr/>
          <p:nvPr/>
        </p:nvSpPr>
        <p:spPr>
          <a:xfrm>
            <a:off x="542922" y="68847"/>
            <a:ext cx="11462741" cy="1929177"/>
          </a:xfrm>
          <a:prstGeom prst="rect">
            <a:avLst/>
          </a:prstGeom>
          <a:ln w="6350">
            <a:solidFill>
              <a:schemeClr val="tx1"/>
            </a:solidFill>
            <a:prstDash val="sysDot"/>
          </a:ln>
        </p:spPr>
        <p:txBody>
          <a:bodyPr wrap="square" bIns="36000" anchor="ctr" anchorCtr="0">
            <a:spAutoFit/>
          </a:bodyPr>
          <a:lstStyle/>
          <a:p>
            <a:pPr marL="185738" indent="-185738"/>
            <a:r>
              <a:rPr lang="en-US" altLang="ja-JP" sz="2000" dirty="0"/>
              <a:t>※ </a:t>
            </a:r>
            <a:r>
              <a:rPr lang="ja-JP" altLang="en-US" sz="2000" dirty="0"/>
              <a:t>利用開始時に、言語聴覚士、歯科衛生士又は看護職員が中心となって、利用者ごとの口腔衛生、摂食・嚥下機能に関する解決すべき課題の把握を行い、言語聴覚士等が共同して取り組むべき事項を記載した計画を作成すること。</a:t>
            </a:r>
          </a:p>
          <a:p>
            <a:pPr marL="185738" indent="-185738"/>
            <a:r>
              <a:rPr lang="en-US" altLang="ja-JP" sz="2000" dirty="0"/>
              <a:t>※ </a:t>
            </a:r>
            <a:r>
              <a:rPr lang="ja-JP" altLang="en-US" sz="2000" dirty="0"/>
              <a:t>計画について、利用者又はその家族に説明し、その同意を得ること。</a:t>
            </a:r>
          </a:p>
          <a:p>
            <a:pPr marL="185738" indent="-185738"/>
            <a:r>
              <a:rPr lang="en-US" altLang="ja-JP" sz="2000" dirty="0" smtClean="0"/>
              <a:t>※ </a:t>
            </a:r>
            <a:r>
              <a:rPr lang="ja-JP" altLang="en-US" sz="2000" dirty="0" smtClean="0"/>
              <a:t>地域密着型通所</a:t>
            </a:r>
            <a:r>
              <a:rPr lang="ja-JP" altLang="en-US" sz="2000" dirty="0"/>
              <a:t>介護計画の中に、当該加算に係る計画に相当する内容を記載する場合は、その記載をもって当該加算に係る計画の作成に代えることができる</a:t>
            </a:r>
            <a:r>
              <a:rPr lang="ja-JP" altLang="en-US" sz="2000" dirty="0" smtClean="0"/>
              <a:t>。</a:t>
            </a:r>
            <a:endParaRPr lang="en-US" altLang="ja-JP" sz="2000" dirty="0"/>
          </a:p>
        </p:txBody>
      </p:sp>
      <p:sp>
        <p:nvSpPr>
          <p:cNvPr id="4" name="正方形/長方形 3"/>
          <p:cNvSpPr/>
          <p:nvPr/>
        </p:nvSpPr>
        <p:spPr>
          <a:xfrm>
            <a:off x="0" y="2028703"/>
            <a:ext cx="12192000" cy="5047536"/>
          </a:xfrm>
          <a:prstGeom prst="rect">
            <a:avLst/>
          </a:prstGeom>
        </p:spPr>
        <p:txBody>
          <a:bodyPr wrap="square">
            <a:spAutoFit/>
          </a:bodyPr>
          <a:lstStyle/>
          <a:p>
            <a:pPr marL="442913" lvl="0" indent="-185738"/>
            <a:r>
              <a:rPr lang="ja-JP" altLang="en-US" sz="2000" dirty="0">
                <a:solidFill>
                  <a:prstClr val="black"/>
                </a:solidFill>
              </a:rPr>
              <a:t>③ 利用者ごとの計画に従い言語聴覚士、歯科衛生士又は看護職員が口腔機能向上サービスを行っているとともに、利用者の口腔機能を定期的に記録している</a:t>
            </a:r>
            <a:r>
              <a:rPr lang="ja-JP" altLang="en-US" sz="2000" dirty="0" smtClean="0">
                <a:solidFill>
                  <a:prstClr val="black"/>
                </a:solidFill>
              </a:rPr>
              <a:t>。</a:t>
            </a:r>
            <a:endParaRPr lang="en-US" altLang="ja-JP" sz="2000" dirty="0" smtClean="0">
              <a:solidFill>
                <a:prstClr val="black"/>
              </a:solidFill>
            </a:endParaRPr>
          </a:p>
          <a:p>
            <a:pPr marL="442913" lvl="0" indent="-185738"/>
            <a:endParaRPr lang="en-US" altLang="ja-JP" dirty="0">
              <a:solidFill>
                <a:prstClr val="black"/>
              </a:solidFill>
            </a:endParaRPr>
          </a:p>
          <a:p>
            <a:pPr marL="442913" lvl="0" indent="-185738"/>
            <a:endParaRPr lang="en-US" altLang="ja-JP" sz="2000" dirty="0" smtClean="0">
              <a:solidFill>
                <a:prstClr val="black"/>
              </a:solidFill>
            </a:endParaRPr>
          </a:p>
          <a:p>
            <a:pPr marL="442913" lvl="0" indent="-185738"/>
            <a:endParaRPr lang="en-US" altLang="ja-JP" sz="2000" dirty="0">
              <a:solidFill>
                <a:prstClr val="black"/>
              </a:solidFill>
            </a:endParaRPr>
          </a:p>
          <a:p>
            <a:pPr marL="442913" lvl="0" indent="-185738"/>
            <a:endParaRPr lang="en-US" altLang="ja-JP" sz="1200" dirty="0" smtClean="0">
              <a:solidFill>
                <a:prstClr val="black"/>
              </a:solidFill>
            </a:endParaRPr>
          </a:p>
          <a:p>
            <a:pPr marL="357188" indent="-85725"/>
            <a:endParaRPr lang="en-US" altLang="ja-JP" sz="2000" dirty="0" smtClean="0"/>
          </a:p>
          <a:p>
            <a:pPr marL="357188" indent="-85725"/>
            <a:r>
              <a:rPr lang="ja-JP" altLang="en-US" sz="2000" dirty="0" smtClean="0"/>
              <a:t>④ </a:t>
            </a:r>
            <a:r>
              <a:rPr lang="ja-JP" altLang="en-US" sz="2000" dirty="0"/>
              <a:t>利用者ごとの計画の進捗状況を定期的に評価する</a:t>
            </a:r>
            <a:r>
              <a:rPr lang="ja-JP" altLang="en-US" sz="2000" dirty="0" smtClean="0"/>
              <a:t>。</a:t>
            </a:r>
            <a:endParaRPr lang="en-US" altLang="ja-JP" sz="2000" dirty="0" smtClean="0"/>
          </a:p>
          <a:p>
            <a:pPr marL="357188" indent="-85725"/>
            <a:endParaRPr lang="en-US" altLang="ja-JP" sz="2000" dirty="0"/>
          </a:p>
          <a:p>
            <a:pPr marL="357188" indent="-85725"/>
            <a:endParaRPr lang="en-US" altLang="ja-JP" sz="2000" dirty="0" smtClean="0"/>
          </a:p>
          <a:p>
            <a:pPr marL="357188" indent="-85725"/>
            <a:endParaRPr lang="en-US" altLang="ja-JP" sz="2000" dirty="0"/>
          </a:p>
          <a:p>
            <a:pPr marL="357188" indent="-85725"/>
            <a:endParaRPr lang="en-US" altLang="ja-JP" sz="2000" dirty="0" smtClean="0"/>
          </a:p>
          <a:p>
            <a:pPr marL="357188" indent="-357188"/>
            <a:r>
              <a:rPr lang="en-US" altLang="ja-JP" sz="2000" dirty="0" smtClean="0"/>
              <a:t>【</a:t>
            </a:r>
            <a:r>
              <a:rPr lang="ja-JP" altLang="en-US" sz="2000" dirty="0"/>
              <a:t>口腔機能向上加算</a:t>
            </a:r>
            <a:r>
              <a:rPr lang="en-US" altLang="ja-JP" sz="2000" dirty="0"/>
              <a:t>(Ⅱ)】</a:t>
            </a:r>
            <a:r>
              <a:rPr lang="ja-JP" altLang="en-US" sz="2000" dirty="0"/>
              <a:t>　</a:t>
            </a:r>
            <a:r>
              <a:rPr lang="en-US" altLang="ja-JP" sz="2000" dirty="0"/>
              <a:t>160</a:t>
            </a:r>
            <a:r>
              <a:rPr lang="ja-JP" altLang="en-US" sz="2000" dirty="0"/>
              <a:t>単位／</a:t>
            </a:r>
            <a:r>
              <a:rPr lang="ja-JP" altLang="en-US" sz="2000" dirty="0" smtClean="0"/>
              <a:t>回（月</a:t>
            </a:r>
            <a:r>
              <a:rPr lang="en-US" altLang="ja-JP" sz="2000" dirty="0" smtClean="0"/>
              <a:t>2</a:t>
            </a:r>
            <a:r>
              <a:rPr lang="ja-JP" altLang="en-US" sz="2000" dirty="0" smtClean="0"/>
              <a:t>回を限度）</a:t>
            </a:r>
            <a:endParaRPr lang="ja-JP" altLang="en-US" sz="2000" dirty="0"/>
          </a:p>
          <a:p>
            <a:pPr marL="355600" lvl="0" indent="-177800"/>
            <a:r>
              <a:rPr lang="ja-JP" altLang="en-US" sz="2000" dirty="0">
                <a:solidFill>
                  <a:prstClr val="black"/>
                </a:solidFill>
              </a:rPr>
              <a:t>次のいずれにも適合すること。</a:t>
            </a:r>
          </a:p>
          <a:p>
            <a:pPr marL="450850" lvl="0" indent="-265113"/>
            <a:r>
              <a:rPr lang="ja-JP" altLang="en-US" sz="2000" dirty="0">
                <a:solidFill>
                  <a:prstClr val="black"/>
                </a:solidFill>
              </a:rPr>
              <a:t>① 口腔機能向上加算</a:t>
            </a:r>
            <a:r>
              <a:rPr lang="en-US" altLang="ja-JP" sz="2000" dirty="0">
                <a:solidFill>
                  <a:prstClr val="black"/>
                </a:solidFill>
              </a:rPr>
              <a:t>(Ⅰ)</a:t>
            </a:r>
            <a:r>
              <a:rPr lang="ja-JP" altLang="en-US" sz="2000" dirty="0">
                <a:solidFill>
                  <a:prstClr val="black"/>
                </a:solidFill>
              </a:rPr>
              <a:t>の①</a:t>
            </a:r>
            <a:r>
              <a:rPr lang="ja-JP" altLang="en-US" sz="2000" dirty="0" smtClean="0">
                <a:solidFill>
                  <a:prstClr val="black"/>
                </a:solidFill>
              </a:rPr>
              <a:t>から④まで</a:t>
            </a:r>
            <a:r>
              <a:rPr lang="ja-JP" altLang="en-US" sz="2000" dirty="0">
                <a:solidFill>
                  <a:prstClr val="black"/>
                </a:solidFill>
              </a:rPr>
              <a:t>に掲げる基準のいずれにも適合する。</a:t>
            </a:r>
            <a:endParaRPr lang="en-US" altLang="ja-JP" sz="2000" dirty="0">
              <a:solidFill>
                <a:prstClr val="black"/>
              </a:solidFill>
            </a:endParaRPr>
          </a:p>
          <a:p>
            <a:pPr marL="450850" lvl="0" indent="-265113"/>
            <a:r>
              <a:rPr lang="ja-JP" altLang="en-US" sz="2000" dirty="0">
                <a:solidFill>
                  <a:prstClr val="black"/>
                </a:solidFill>
              </a:rPr>
              <a:t>② 利用者ごとの口腔機能改善管理指導計画等の内容等の情報を</a:t>
            </a:r>
            <a:r>
              <a:rPr lang="en-US" altLang="ja-JP" sz="2000" dirty="0">
                <a:solidFill>
                  <a:prstClr val="black"/>
                </a:solidFill>
              </a:rPr>
              <a:t>LIFE</a:t>
            </a:r>
            <a:r>
              <a:rPr lang="ja-JP" altLang="en-US" sz="2000" dirty="0">
                <a:solidFill>
                  <a:prstClr val="black"/>
                </a:solidFill>
              </a:rPr>
              <a:t>を用いて厚生労働省に提出し、口腔</a:t>
            </a:r>
            <a:endParaRPr lang="en-US" altLang="ja-JP" sz="2000" dirty="0">
              <a:solidFill>
                <a:prstClr val="black"/>
              </a:solidFill>
            </a:endParaRPr>
          </a:p>
        </p:txBody>
      </p:sp>
      <p:sp>
        <p:nvSpPr>
          <p:cNvPr id="5" name="正方形/長方形 4"/>
          <p:cNvSpPr/>
          <p:nvPr/>
        </p:nvSpPr>
        <p:spPr>
          <a:xfrm>
            <a:off x="542920" y="2696744"/>
            <a:ext cx="11462743" cy="1313624"/>
          </a:xfrm>
          <a:prstGeom prst="rect">
            <a:avLst/>
          </a:prstGeom>
          <a:ln w="6350">
            <a:solidFill>
              <a:schemeClr val="tx1"/>
            </a:solidFill>
            <a:prstDash val="sysDot"/>
          </a:ln>
        </p:spPr>
        <p:txBody>
          <a:bodyPr wrap="square" bIns="36000" anchor="ctr" anchorCtr="0">
            <a:spAutoFit/>
          </a:bodyPr>
          <a:lstStyle/>
          <a:p>
            <a:pPr marL="185738" indent="-185738"/>
            <a:r>
              <a:rPr lang="en-US" altLang="ja-JP" sz="2000" dirty="0"/>
              <a:t>※ </a:t>
            </a:r>
            <a:r>
              <a:rPr lang="ja-JP" altLang="en-US" sz="2000" dirty="0"/>
              <a:t>計画に実施上の問題点があれば直ちに当該計画を修正すること。</a:t>
            </a:r>
          </a:p>
          <a:p>
            <a:pPr marL="185738" indent="-185738"/>
            <a:r>
              <a:rPr lang="en-US" altLang="ja-JP" sz="2000" dirty="0" smtClean="0"/>
              <a:t>※ </a:t>
            </a:r>
            <a:r>
              <a:rPr lang="ja-JP" altLang="en-US" sz="2000" dirty="0" smtClean="0"/>
              <a:t>サービス</a:t>
            </a:r>
            <a:r>
              <a:rPr lang="ja-JP" altLang="en-US" sz="2000" dirty="0"/>
              <a:t>提供</a:t>
            </a:r>
            <a:r>
              <a:rPr lang="ja-JP" altLang="en-US" sz="2000" dirty="0" smtClean="0"/>
              <a:t>の記録において、利用者ごとの計画に従い言語聴覚士、歯科衛生士</a:t>
            </a:r>
            <a:r>
              <a:rPr lang="ja-JP" altLang="en-US" sz="2000" dirty="0"/>
              <a:t>又</a:t>
            </a:r>
            <a:r>
              <a:rPr lang="ja-JP" altLang="en-US" sz="2000" dirty="0" smtClean="0"/>
              <a:t>は看護職員が利用者</a:t>
            </a:r>
            <a:r>
              <a:rPr lang="ja-JP" altLang="en-US" sz="2000" dirty="0"/>
              <a:t>の口腔機能を定期的に記録する場合は、当該記録とは別に口腔機能向上加算の算定のために利用者の口腔機能を定期的に記録する必要はない。</a:t>
            </a:r>
          </a:p>
        </p:txBody>
      </p:sp>
      <p:sp>
        <p:nvSpPr>
          <p:cNvPr id="6" name="正方形/長方形 5"/>
          <p:cNvSpPr/>
          <p:nvPr/>
        </p:nvSpPr>
        <p:spPr>
          <a:xfrm>
            <a:off x="542924" y="5449888"/>
            <a:ext cx="12192000" cy="1846659"/>
          </a:xfrm>
          <a:prstGeom prst="rect">
            <a:avLst/>
          </a:prstGeom>
        </p:spPr>
        <p:txBody>
          <a:bodyPr wrap="square">
            <a:spAutoFit/>
          </a:bodyPr>
          <a:lstStyle/>
          <a:p>
            <a:pPr marL="357188" indent="-185738"/>
            <a:endParaRPr lang="en-US" altLang="ja-JP" sz="2000" dirty="0" smtClean="0"/>
          </a:p>
          <a:p>
            <a:pPr marL="357188" indent="-185738"/>
            <a:endParaRPr lang="en-US" altLang="ja-JP" sz="2000" dirty="0"/>
          </a:p>
          <a:p>
            <a:pPr marL="357188" indent="-185738"/>
            <a:endParaRPr lang="en-US" altLang="ja-JP" sz="2400" dirty="0" smtClean="0"/>
          </a:p>
          <a:p>
            <a:pPr marL="357188" indent="-85725"/>
            <a:endParaRPr lang="ja-JP" altLang="en-US" sz="2000" dirty="0"/>
          </a:p>
          <a:p>
            <a:pPr marL="357188" indent="-85725"/>
            <a:endParaRPr lang="en-US" altLang="ja-JP" sz="2000" dirty="0" smtClean="0"/>
          </a:p>
          <a:p>
            <a:pPr marL="357188" indent="-85725"/>
            <a:endParaRPr lang="en-US" altLang="ja-JP" sz="500" dirty="0" smtClean="0"/>
          </a:p>
          <a:p>
            <a:pPr marL="357188" indent="-185738"/>
            <a:endParaRPr lang="ja-JP" altLang="en-US" sz="500" dirty="0"/>
          </a:p>
        </p:txBody>
      </p:sp>
      <p:sp>
        <p:nvSpPr>
          <p:cNvPr id="7" name="正方形/長方形 6"/>
          <p:cNvSpPr/>
          <p:nvPr/>
        </p:nvSpPr>
        <p:spPr>
          <a:xfrm>
            <a:off x="542921" y="4424077"/>
            <a:ext cx="11462742" cy="1005848"/>
          </a:xfrm>
          <a:prstGeom prst="rect">
            <a:avLst/>
          </a:prstGeom>
          <a:ln w="6350">
            <a:solidFill>
              <a:schemeClr val="tx1"/>
            </a:solidFill>
            <a:prstDash val="sysDot"/>
          </a:ln>
        </p:spPr>
        <p:txBody>
          <a:bodyPr wrap="square" bIns="36000" anchor="ctr" anchorCtr="0">
            <a:spAutoFit/>
          </a:bodyPr>
          <a:lstStyle/>
          <a:p>
            <a:pPr marL="85725" indent="-85725"/>
            <a:r>
              <a:rPr lang="en-US" altLang="ja-JP" sz="2000" dirty="0"/>
              <a:t>※ </a:t>
            </a:r>
            <a:r>
              <a:rPr lang="ja-JP" altLang="en-US" sz="2000" dirty="0"/>
              <a:t>利用者の口腔機能の状態に応じて、定期的に、利用者の生活機能の状況を検討し、おおむね</a:t>
            </a:r>
            <a:r>
              <a:rPr lang="en-US" altLang="ja-JP" sz="2000" dirty="0"/>
              <a:t>3</a:t>
            </a:r>
            <a:r>
              <a:rPr lang="ja-JP" altLang="en-US" sz="2000" dirty="0"/>
              <a:t>月ごとに口腔機能の状態の評価を行い、その結果について、当該利用者を担当する介護支援専門員や主治の医師、主治の歯科医師に対して情報提供すること。</a:t>
            </a:r>
          </a:p>
        </p:txBody>
      </p:sp>
    </p:spTree>
    <p:extLst>
      <p:ext uri="{BB962C8B-B14F-4D97-AF65-F5344CB8AC3E}">
        <p14:creationId xmlns:p14="http://schemas.microsoft.com/office/powerpoint/2010/main" val="3982884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7128"/>
            <a:ext cx="2743200" cy="365125"/>
          </a:xfrm>
        </p:spPr>
        <p:txBody>
          <a:bodyPr/>
          <a:lstStyle/>
          <a:p>
            <a:fld id="{41D9830F-53EB-46B6-9EC0-C4C68F82A889}" type="slidenum">
              <a:rPr kumimoji="1" lang="ja-JP" altLang="en-US" smtClean="0"/>
              <a:t>92</a:t>
            </a:fld>
            <a:endParaRPr kumimoji="1" lang="ja-JP" altLang="en-US" dirty="0"/>
          </a:p>
        </p:txBody>
      </p:sp>
      <p:sp>
        <p:nvSpPr>
          <p:cNvPr id="6" name="正方形/長方形 5"/>
          <p:cNvSpPr/>
          <p:nvPr/>
        </p:nvSpPr>
        <p:spPr>
          <a:xfrm>
            <a:off x="83344" y="2065359"/>
            <a:ext cx="12025312" cy="1883011"/>
          </a:xfrm>
          <a:prstGeom prst="rect">
            <a:avLst/>
          </a:prstGeom>
          <a:ln w="6350">
            <a:solidFill>
              <a:schemeClr val="tx1"/>
            </a:solidFill>
            <a:prstDash val="sysDot"/>
          </a:ln>
        </p:spPr>
        <p:txBody>
          <a:bodyPr wrap="square" tIns="36000" bIns="0">
            <a:spAutoFit/>
          </a:bodyPr>
          <a:lstStyle/>
          <a:p>
            <a:r>
              <a:rPr lang="en-US" altLang="ja-JP" sz="2000" dirty="0" smtClean="0"/>
              <a:t>【</a:t>
            </a:r>
            <a:r>
              <a:rPr lang="ja-JP" altLang="en-US" sz="2000" dirty="0" smtClean="0"/>
              <a:t>継続的</a:t>
            </a:r>
            <a:r>
              <a:rPr lang="ja-JP" altLang="en-US" sz="2000" dirty="0"/>
              <a:t>な口腔機能向上サービスの提供が</a:t>
            </a:r>
            <a:r>
              <a:rPr lang="ja-JP" altLang="en-US" sz="2000" dirty="0" smtClean="0"/>
              <a:t>認められる利用者 </a:t>
            </a:r>
            <a:r>
              <a:rPr lang="en-US" altLang="ja-JP" sz="2000" dirty="0"/>
              <a:t>】</a:t>
            </a:r>
          </a:p>
          <a:p>
            <a:r>
              <a:rPr lang="ja-JP" altLang="en-US" sz="2000" dirty="0" smtClean="0"/>
              <a:t>おおむね</a:t>
            </a:r>
            <a:r>
              <a:rPr lang="en-US" altLang="ja-JP" sz="2000" dirty="0" smtClean="0"/>
              <a:t>3</a:t>
            </a:r>
            <a:r>
              <a:rPr lang="ja-JP" altLang="en-US" sz="2000" dirty="0" smtClean="0"/>
              <a:t>月ごとの評価の結果、下の①又は②の</a:t>
            </a:r>
            <a:r>
              <a:rPr lang="ja-JP" altLang="en-US" sz="2000" dirty="0"/>
              <a:t>いずれかに該当する者であって、継続的に言語聴覚士、歯科</a:t>
            </a:r>
            <a:r>
              <a:rPr lang="ja-JP" altLang="en-US" sz="2000" dirty="0" smtClean="0"/>
              <a:t>衛生士</a:t>
            </a:r>
            <a:r>
              <a:rPr lang="ja-JP" altLang="en-US" sz="2000" dirty="0"/>
              <a:t>又は看護職員等が</a:t>
            </a:r>
            <a:r>
              <a:rPr lang="ja-JP" altLang="en-US" sz="2000" dirty="0" smtClean="0"/>
              <a:t>サービス提供</a:t>
            </a:r>
            <a:r>
              <a:rPr lang="ja-JP" altLang="en-US" sz="2000" dirty="0"/>
              <a:t>を行うことにより、口腔機能の向上又は維持の</a:t>
            </a:r>
            <a:r>
              <a:rPr lang="ja-JP" altLang="en-US" sz="2000" dirty="0" smtClean="0"/>
              <a:t>効果が</a:t>
            </a:r>
            <a:r>
              <a:rPr lang="ja-JP" altLang="en-US" sz="2000" dirty="0"/>
              <a:t>期待できると</a:t>
            </a:r>
            <a:r>
              <a:rPr lang="ja-JP" altLang="en-US" sz="2000" dirty="0" smtClean="0"/>
              <a:t>認められる者。</a:t>
            </a:r>
            <a:endParaRPr lang="ja-JP" altLang="en-US" sz="2000" dirty="0"/>
          </a:p>
          <a:p>
            <a:r>
              <a:rPr lang="ja-JP" altLang="en-US" sz="2000" dirty="0" smtClean="0"/>
              <a:t>① 口腔</a:t>
            </a:r>
            <a:r>
              <a:rPr lang="ja-JP" altLang="en-US" sz="2000" dirty="0"/>
              <a:t>清潔・唾液分泌・咀嚼・嚥下・食事摂取等の口腔機能の低下が認められる</a:t>
            </a:r>
            <a:r>
              <a:rPr lang="ja-JP" altLang="en-US" sz="2000" dirty="0" smtClean="0"/>
              <a:t>状態の</a:t>
            </a:r>
            <a:r>
              <a:rPr lang="ja-JP" altLang="en-US" sz="2000" dirty="0"/>
              <a:t>者</a:t>
            </a:r>
          </a:p>
          <a:p>
            <a:r>
              <a:rPr lang="ja-JP" altLang="en-US" sz="2000" dirty="0" smtClean="0"/>
              <a:t>② 当該</a:t>
            </a:r>
            <a:r>
              <a:rPr lang="ja-JP" altLang="en-US" sz="2000" dirty="0"/>
              <a:t>サービスを継続しないことにより、口腔機能が低下するおそれのある者</a:t>
            </a:r>
          </a:p>
        </p:txBody>
      </p:sp>
      <p:sp>
        <p:nvSpPr>
          <p:cNvPr id="8" name="正方形/長方形 7"/>
          <p:cNvSpPr/>
          <p:nvPr/>
        </p:nvSpPr>
        <p:spPr>
          <a:xfrm>
            <a:off x="0" y="1936140"/>
            <a:ext cx="12192000" cy="2646878"/>
          </a:xfrm>
          <a:prstGeom prst="rect">
            <a:avLst/>
          </a:prstGeom>
        </p:spPr>
        <p:txBody>
          <a:bodyPr wrap="square">
            <a:spAutoFit/>
          </a:bodyPr>
          <a:lstStyle/>
          <a:p>
            <a:pPr marL="185738" indent="171450"/>
            <a:endParaRPr lang="en-US" altLang="ja-JP" dirty="0" smtClean="0"/>
          </a:p>
          <a:p>
            <a:pPr marL="185738" indent="-185738"/>
            <a:endParaRPr lang="en-US" altLang="ja-JP" sz="2000" b="1" dirty="0" smtClean="0"/>
          </a:p>
          <a:p>
            <a:pPr marL="185738" indent="-185738"/>
            <a:endParaRPr lang="en-US" altLang="ja-JP" sz="2000" b="1" dirty="0"/>
          </a:p>
          <a:p>
            <a:pPr marL="185738" indent="-185738"/>
            <a:endParaRPr lang="en-US" altLang="ja-JP" sz="2000" b="1" dirty="0" smtClean="0"/>
          </a:p>
          <a:p>
            <a:pPr marL="185738" indent="-185738"/>
            <a:endParaRPr lang="en-US" altLang="ja-JP" sz="2000" b="1" dirty="0"/>
          </a:p>
          <a:p>
            <a:pPr marL="185738" indent="-185738"/>
            <a:endParaRPr lang="en-US" altLang="ja-JP" sz="2000" b="1" dirty="0" smtClean="0"/>
          </a:p>
          <a:p>
            <a:pPr marL="185738" indent="-185738"/>
            <a:endParaRPr lang="en-US" altLang="ja-JP" sz="2000" b="1" dirty="0" smtClean="0"/>
          </a:p>
          <a:p>
            <a:pPr marL="185738" indent="-185738"/>
            <a:endParaRPr lang="en-US" altLang="ja-JP" sz="2000" b="1" dirty="0" smtClean="0"/>
          </a:p>
          <a:p>
            <a:pPr marL="185738" indent="-185738"/>
            <a:endParaRPr lang="en-US" altLang="ja-JP" sz="800" b="1" dirty="0" smtClean="0"/>
          </a:p>
        </p:txBody>
      </p:sp>
      <p:sp>
        <p:nvSpPr>
          <p:cNvPr id="5" name="正方形/長方形 4"/>
          <p:cNvSpPr/>
          <p:nvPr/>
        </p:nvSpPr>
        <p:spPr>
          <a:xfrm>
            <a:off x="83344" y="3976066"/>
            <a:ext cx="12025312" cy="2816156"/>
          </a:xfrm>
          <a:prstGeom prst="rect">
            <a:avLst/>
          </a:prstGeom>
          <a:ln w="6350">
            <a:solidFill>
              <a:schemeClr val="tx1"/>
            </a:solidFill>
          </a:ln>
        </p:spPr>
        <p:txBody>
          <a:bodyPr wrap="square" bIns="0">
            <a:spAutoFit/>
          </a:bodyPr>
          <a:lstStyle/>
          <a:p>
            <a:pPr marL="185738" indent="-185738"/>
            <a:r>
              <a:rPr lang="en-US" altLang="ja-JP" sz="2000" dirty="0" smtClean="0"/>
              <a:t>※ </a:t>
            </a:r>
            <a:r>
              <a:rPr lang="ja-JP" altLang="en-US" sz="2000" dirty="0" smtClean="0"/>
              <a:t>口腔機能向上サービスの提供にあたっては、別途通知「リハビリテーション・個別機能訓練、栄養、口腔尾実施及び一体的取組について」を参照のこと。</a:t>
            </a:r>
            <a:endParaRPr lang="en-US" altLang="ja-JP" sz="2000" dirty="0" smtClean="0"/>
          </a:p>
          <a:p>
            <a:pPr marL="185738" indent="-185738"/>
            <a:r>
              <a:rPr lang="en-US" altLang="ja-JP" sz="2000" dirty="0" smtClean="0"/>
              <a:t>※</a:t>
            </a:r>
            <a:r>
              <a:rPr lang="ja-JP" altLang="en-US" sz="2000" dirty="0" smtClean="0"/>
              <a:t> </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r>
              <a:rPr lang="en-US" altLang="ja-JP" sz="2000" dirty="0"/>
              <a:t>※</a:t>
            </a:r>
            <a:r>
              <a:rPr lang="ja-JP" altLang="en-US" sz="2000" dirty="0"/>
              <a:t> </a:t>
            </a:r>
            <a:r>
              <a:rPr lang="ja-JP" altLang="en-US" sz="2000" dirty="0" smtClean="0"/>
              <a:t>サービスの質の向上を図るため、</a:t>
            </a:r>
            <a:r>
              <a:rPr lang="en-US" altLang="ja-JP" sz="2000" dirty="0" smtClean="0"/>
              <a:t>LIFE</a:t>
            </a:r>
            <a:r>
              <a:rPr lang="ja-JP" altLang="en-US" sz="2000" dirty="0" err="1" smtClean="0"/>
              <a:t>への</a:t>
            </a:r>
            <a:r>
              <a:rPr lang="ja-JP" altLang="en-US" sz="2000" dirty="0" smtClean="0"/>
              <a:t>提出状況及びフィードバック情報を活用し、利用者の状態に応じた計画の作成（</a:t>
            </a:r>
            <a:r>
              <a:rPr lang="en-US" altLang="ja-JP" sz="2000" dirty="0"/>
              <a:t>Plan</a:t>
            </a:r>
            <a:r>
              <a:rPr lang="ja-JP" altLang="en-US" sz="2000" dirty="0"/>
              <a:t>）</a:t>
            </a:r>
            <a:r>
              <a:rPr lang="en-US" altLang="ja-JP" sz="2000" dirty="0" smtClean="0"/>
              <a:t>,</a:t>
            </a:r>
            <a:r>
              <a:rPr lang="ja-JP" altLang="en-US" sz="2000" dirty="0" smtClean="0"/>
              <a:t>当該計画に基づく支援の提供（</a:t>
            </a:r>
            <a:r>
              <a:rPr lang="en-US" altLang="ja-JP" sz="2000" dirty="0"/>
              <a:t>Do</a:t>
            </a:r>
            <a:r>
              <a:rPr lang="ja-JP" altLang="en-US" sz="2000" dirty="0"/>
              <a:t>）</a:t>
            </a:r>
            <a:r>
              <a:rPr lang="en-US" altLang="ja-JP" sz="2000" dirty="0" smtClean="0"/>
              <a:t>,</a:t>
            </a:r>
            <a:r>
              <a:rPr lang="ja-JP" altLang="en-US" sz="2000" dirty="0" smtClean="0"/>
              <a:t>当該支援内容の評価</a:t>
            </a:r>
            <a:r>
              <a:rPr lang="ja-JP" altLang="en-US" sz="2000" dirty="0"/>
              <a:t>（</a:t>
            </a:r>
            <a:r>
              <a:rPr lang="en-US" altLang="ja-JP" sz="2000" dirty="0"/>
              <a:t>Check</a:t>
            </a:r>
            <a:r>
              <a:rPr lang="ja-JP" altLang="en-US" sz="2000" dirty="0"/>
              <a:t>）</a:t>
            </a:r>
            <a:r>
              <a:rPr lang="en-US" altLang="ja-JP" sz="2000" dirty="0" smtClean="0"/>
              <a:t>,</a:t>
            </a:r>
            <a:r>
              <a:rPr lang="ja-JP" altLang="en-US" sz="2000" dirty="0" smtClean="0"/>
              <a:t>その評価結果を踏まえた計画の見直し・改善</a:t>
            </a:r>
            <a:r>
              <a:rPr lang="ja-JP" altLang="en-US" sz="2000" dirty="0"/>
              <a:t>（</a:t>
            </a:r>
            <a:r>
              <a:rPr lang="en-US" altLang="ja-JP" sz="2000" dirty="0"/>
              <a:t>Action</a:t>
            </a:r>
            <a:r>
              <a:rPr lang="ja-JP" altLang="en-US" sz="2000" dirty="0"/>
              <a:t>）</a:t>
            </a:r>
            <a:r>
              <a:rPr lang="ja-JP" altLang="en-US" sz="2000" dirty="0" smtClean="0"/>
              <a:t>の一連の</a:t>
            </a:r>
            <a:r>
              <a:rPr lang="en-US" altLang="ja-JP" sz="2000" dirty="0" smtClean="0"/>
              <a:t>PDCA</a:t>
            </a:r>
            <a:r>
              <a:rPr lang="ja-JP" altLang="en-US" sz="2000" dirty="0" smtClean="0"/>
              <a:t>サイクル</a:t>
            </a:r>
            <a:r>
              <a:rPr lang="ja-JP" altLang="en-US" sz="2000" dirty="0"/>
              <a:t>により</a:t>
            </a:r>
            <a:r>
              <a:rPr lang="ja-JP" altLang="en-US" sz="2000" dirty="0" smtClean="0"/>
              <a:t>、サービスの質の管理を行うこと。</a:t>
            </a:r>
            <a:endParaRPr lang="en-US" altLang="ja-JP" sz="2000" dirty="0" smtClean="0"/>
          </a:p>
        </p:txBody>
      </p:sp>
      <p:sp>
        <p:nvSpPr>
          <p:cNvPr id="7" name="正方形/長方形 6"/>
          <p:cNvSpPr/>
          <p:nvPr/>
        </p:nvSpPr>
        <p:spPr>
          <a:xfrm>
            <a:off x="83344" y="452614"/>
            <a:ext cx="12025312" cy="1585049"/>
          </a:xfrm>
          <a:prstGeom prst="rect">
            <a:avLst/>
          </a:prstGeom>
          <a:ln w="6350">
            <a:solidFill>
              <a:schemeClr val="tx1"/>
            </a:solidFill>
            <a:prstDash val="sysDot"/>
          </a:ln>
        </p:spPr>
        <p:txBody>
          <a:bodyPr wrap="square" bIns="0">
            <a:spAutoFit/>
          </a:bodyPr>
          <a:lstStyle/>
          <a:p>
            <a:r>
              <a:rPr lang="en-US" altLang="ja-JP" sz="2000" dirty="0"/>
              <a:t>【</a:t>
            </a:r>
            <a:r>
              <a:rPr lang="ja-JP" altLang="en-US" sz="2000" dirty="0"/>
              <a:t>口腔機能向上加算を算定できる利用者</a:t>
            </a:r>
            <a:r>
              <a:rPr lang="en-US" altLang="ja-JP" sz="2000" dirty="0"/>
              <a:t>】</a:t>
            </a:r>
          </a:p>
          <a:p>
            <a:r>
              <a:rPr lang="ja-JP" altLang="en-US" sz="2000" dirty="0"/>
              <a:t>以下のいずれかに該当する者であって、口腔機能向上</a:t>
            </a:r>
            <a:r>
              <a:rPr lang="ja-JP" altLang="en-US" sz="2000" dirty="0" smtClean="0"/>
              <a:t>サービス</a:t>
            </a:r>
            <a:r>
              <a:rPr lang="ja-JP" altLang="en-US" sz="2000" dirty="0"/>
              <a:t>の提供が必要と</a:t>
            </a:r>
            <a:r>
              <a:rPr lang="ja-JP" altLang="en-US" sz="2000" dirty="0" smtClean="0"/>
              <a:t>認められる</a:t>
            </a:r>
            <a:r>
              <a:rPr lang="ja-JP" altLang="en-US" sz="2000" dirty="0"/>
              <a:t>者</a:t>
            </a:r>
            <a:r>
              <a:rPr lang="ja-JP" altLang="en-US" sz="2000" dirty="0" smtClean="0"/>
              <a:t>。</a:t>
            </a:r>
            <a:endParaRPr lang="ja-JP" altLang="en-US" sz="2000" dirty="0"/>
          </a:p>
          <a:p>
            <a:pPr marL="185738" indent="-185738"/>
            <a:r>
              <a:rPr lang="ja-JP" altLang="en-US" sz="2000" dirty="0" smtClean="0"/>
              <a:t>① 認定</a:t>
            </a:r>
            <a:r>
              <a:rPr lang="ja-JP" altLang="en-US" sz="2000" dirty="0"/>
              <a:t>調査票における嚥下、食事摂取、口腔清潔</a:t>
            </a:r>
            <a:r>
              <a:rPr lang="ja-JP" altLang="en-US" sz="2000" dirty="0" smtClean="0"/>
              <a:t>の</a:t>
            </a:r>
            <a:r>
              <a:rPr lang="en-US" altLang="ja-JP" sz="2000" dirty="0" smtClean="0"/>
              <a:t>3</a:t>
            </a:r>
            <a:r>
              <a:rPr lang="ja-JP" altLang="en-US" sz="2000" dirty="0" smtClean="0"/>
              <a:t>項目</a:t>
            </a:r>
            <a:r>
              <a:rPr lang="ja-JP" altLang="en-US" sz="2000" dirty="0"/>
              <a:t>のいずれかの項目に</a:t>
            </a:r>
            <a:r>
              <a:rPr lang="ja-JP" altLang="en-US" sz="2000" dirty="0" smtClean="0"/>
              <a:t>おいて「</a:t>
            </a:r>
            <a:r>
              <a:rPr lang="en-US" altLang="ja-JP" sz="2000" dirty="0" smtClean="0"/>
              <a:t>1</a:t>
            </a:r>
            <a:r>
              <a:rPr lang="ja-JP" altLang="en-US" sz="2000" dirty="0" smtClean="0"/>
              <a:t>」以外</a:t>
            </a:r>
            <a:r>
              <a:rPr lang="ja-JP" altLang="en-US" sz="2000" dirty="0"/>
              <a:t>に</a:t>
            </a:r>
            <a:r>
              <a:rPr lang="ja-JP" altLang="en-US" sz="2000" dirty="0" smtClean="0"/>
              <a:t>該当</a:t>
            </a:r>
            <a:endParaRPr lang="ja-JP" altLang="en-US" sz="2000" dirty="0"/>
          </a:p>
          <a:p>
            <a:pPr marL="185738" indent="-185738"/>
            <a:r>
              <a:rPr lang="ja-JP" altLang="en-US" sz="2000" dirty="0"/>
              <a:t>②「基本チェックリスト」</a:t>
            </a:r>
            <a:r>
              <a:rPr lang="ja-JP" altLang="en-US" sz="2000" dirty="0" smtClean="0"/>
              <a:t>の 口腔機能に関連する</a:t>
            </a:r>
            <a:r>
              <a:rPr lang="en-US" altLang="ja-JP" sz="2000" dirty="0" smtClean="0"/>
              <a:t>(13)(14)(15)</a:t>
            </a:r>
            <a:r>
              <a:rPr lang="ja-JP" altLang="en-US" sz="2000" dirty="0" smtClean="0"/>
              <a:t>の</a:t>
            </a:r>
            <a:r>
              <a:rPr lang="en-US" altLang="ja-JP" sz="2000" dirty="0" smtClean="0"/>
              <a:t>3</a:t>
            </a:r>
            <a:r>
              <a:rPr lang="ja-JP" altLang="en-US" sz="2000" dirty="0" smtClean="0"/>
              <a:t>項目</a:t>
            </a:r>
            <a:r>
              <a:rPr lang="ja-JP" altLang="en-US" sz="2000" dirty="0"/>
              <a:t>のうち</a:t>
            </a:r>
            <a:r>
              <a:rPr lang="ja-JP" altLang="en-US" sz="2000" dirty="0" smtClean="0"/>
              <a:t>、</a:t>
            </a:r>
            <a:r>
              <a:rPr lang="en-US" altLang="ja-JP" sz="2000" dirty="0" smtClean="0"/>
              <a:t>2</a:t>
            </a:r>
            <a:r>
              <a:rPr lang="ja-JP" altLang="en-US" sz="2000" dirty="0" smtClean="0"/>
              <a:t>項目</a:t>
            </a:r>
            <a:r>
              <a:rPr lang="ja-JP" altLang="en-US" sz="2000" dirty="0"/>
              <a:t>以上</a:t>
            </a:r>
            <a:r>
              <a:rPr lang="ja-JP" altLang="en-US" sz="2000" dirty="0" smtClean="0"/>
              <a:t>が</a:t>
            </a:r>
            <a:r>
              <a:rPr lang="ja-JP" altLang="en-US" sz="2000" dirty="0"/>
              <a:t>「</a:t>
            </a:r>
            <a:r>
              <a:rPr lang="en-US" altLang="ja-JP" sz="2000" dirty="0" smtClean="0"/>
              <a:t>1</a:t>
            </a:r>
            <a:r>
              <a:rPr lang="ja-JP" altLang="en-US" sz="2000" dirty="0" smtClean="0"/>
              <a:t>」に該当</a:t>
            </a:r>
            <a:endParaRPr lang="ja-JP" altLang="en-US" sz="2000" dirty="0"/>
          </a:p>
          <a:p>
            <a:pPr marL="185738" indent="-185738"/>
            <a:r>
              <a:rPr lang="ja-JP" altLang="en-US" sz="2000" dirty="0" smtClean="0"/>
              <a:t>③ その他</a:t>
            </a:r>
            <a:r>
              <a:rPr lang="ja-JP" altLang="en-US" sz="2000" dirty="0"/>
              <a:t>口腔機能の低下している者またはそのおそれのある者</a:t>
            </a:r>
          </a:p>
        </p:txBody>
      </p:sp>
      <p:sp>
        <p:nvSpPr>
          <p:cNvPr id="3" name="正方形/長方形 2"/>
          <p:cNvSpPr/>
          <p:nvPr/>
        </p:nvSpPr>
        <p:spPr>
          <a:xfrm>
            <a:off x="83344" y="48921"/>
            <a:ext cx="12025312" cy="400110"/>
          </a:xfrm>
          <a:prstGeom prst="rect">
            <a:avLst/>
          </a:prstGeom>
        </p:spPr>
        <p:txBody>
          <a:bodyPr wrap="square">
            <a:spAutoFit/>
          </a:bodyPr>
          <a:lstStyle/>
          <a:p>
            <a:pPr marL="450850" lvl="0" indent="-7938"/>
            <a:r>
              <a:rPr lang="ja-JP" altLang="en-US" sz="2000" dirty="0">
                <a:solidFill>
                  <a:prstClr val="black"/>
                </a:solidFill>
              </a:rPr>
              <a:t>機能向上サービスの実施に当たって、必要な情報を活用している。</a:t>
            </a:r>
            <a:endParaRPr lang="en-US" altLang="ja-JP" sz="2000" dirty="0">
              <a:solidFill>
                <a:prstClr val="black"/>
              </a:solidFill>
            </a:endParaRPr>
          </a:p>
        </p:txBody>
      </p:sp>
    </p:spTree>
    <p:extLst>
      <p:ext uri="{BB962C8B-B14F-4D97-AF65-F5344CB8AC3E}">
        <p14:creationId xmlns:p14="http://schemas.microsoft.com/office/powerpoint/2010/main" val="16581224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87128"/>
            <a:ext cx="2743200" cy="365125"/>
          </a:xfrm>
        </p:spPr>
        <p:txBody>
          <a:bodyPr/>
          <a:lstStyle/>
          <a:p>
            <a:fld id="{41D9830F-53EB-46B6-9EC0-C4C68F82A889}" type="slidenum">
              <a:rPr kumimoji="1" lang="ja-JP" altLang="en-US" smtClean="0"/>
              <a:t>93</a:t>
            </a:fld>
            <a:endParaRPr kumimoji="1" lang="ja-JP" altLang="en-US" dirty="0"/>
          </a:p>
        </p:txBody>
      </p:sp>
      <p:sp>
        <p:nvSpPr>
          <p:cNvPr id="8" name="正方形/長方形 7"/>
          <p:cNvSpPr/>
          <p:nvPr/>
        </p:nvSpPr>
        <p:spPr>
          <a:xfrm>
            <a:off x="0" y="0"/>
            <a:ext cx="12192000" cy="2169825"/>
          </a:xfrm>
          <a:prstGeom prst="rect">
            <a:avLst/>
          </a:prstGeom>
        </p:spPr>
        <p:txBody>
          <a:bodyPr wrap="square">
            <a:spAutoFit/>
          </a:bodyPr>
          <a:lstStyle/>
          <a:p>
            <a:r>
              <a:rPr lang="ja-JP" altLang="en-US" sz="2000" b="1" dirty="0">
                <a:solidFill>
                  <a:prstClr val="black"/>
                </a:solidFill>
              </a:rPr>
              <a:t>（</a:t>
            </a:r>
            <a:r>
              <a:rPr lang="ja-JP" altLang="en-US" sz="2000" b="1" dirty="0" smtClean="0">
                <a:solidFill>
                  <a:prstClr val="black"/>
                </a:solidFill>
              </a:rPr>
              <a:t>１４）科学的介護推進体制加算　　</a:t>
            </a:r>
            <a:r>
              <a:rPr lang="en-US" altLang="ja-JP" sz="2000" dirty="0" smtClean="0">
                <a:solidFill>
                  <a:prstClr val="black"/>
                </a:solidFill>
              </a:rPr>
              <a:t>40</a:t>
            </a:r>
            <a:r>
              <a:rPr lang="ja-JP" altLang="en-US" sz="2000" dirty="0" smtClean="0">
                <a:solidFill>
                  <a:prstClr val="black"/>
                </a:solidFill>
              </a:rPr>
              <a:t>単位／月　　</a:t>
            </a:r>
            <a:r>
              <a:rPr lang="en-US" altLang="ja-JP" sz="2000" dirty="0" smtClean="0">
                <a:solidFill>
                  <a:prstClr val="black"/>
                </a:solidFill>
              </a:rPr>
              <a:t>※</a:t>
            </a:r>
            <a:r>
              <a:rPr lang="ja-JP" altLang="en-US" sz="2000" dirty="0" smtClean="0">
                <a:solidFill>
                  <a:prstClr val="black"/>
                </a:solidFill>
              </a:rPr>
              <a:t>体制届が必要</a:t>
            </a:r>
            <a:endParaRPr lang="en-US" altLang="ja-JP" sz="2000" dirty="0" smtClean="0">
              <a:solidFill>
                <a:prstClr val="black"/>
              </a:solidFill>
            </a:endParaRPr>
          </a:p>
          <a:p>
            <a:pPr marL="360363" indent="-180975">
              <a:lnSpc>
                <a:spcPts val="2300"/>
              </a:lnSpc>
            </a:pPr>
            <a:r>
              <a:rPr lang="ja-JP" altLang="en-US" sz="2000" dirty="0" smtClean="0"/>
              <a:t>次のいずれにも適合すること。</a:t>
            </a:r>
            <a:endParaRPr lang="en-US" altLang="ja-JP" sz="2000" dirty="0" smtClean="0"/>
          </a:p>
          <a:p>
            <a:pPr marL="360363" indent="-180975">
              <a:lnSpc>
                <a:spcPts val="2300"/>
              </a:lnSpc>
            </a:pPr>
            <a:r>
              <a:rPr lang="ja-JP" altLang="en-US" sz="2000" dirty="0" smtClean="0"/>
              <a:t>① 利用者</a:t>
            </a:r>
            <a:r>
              <a:rPr lang="ja-JP" altLang="en-US" sz="2000" dirty="0"/>
              <a:t>ごとの</a:t>
            </a:r>
            <a:r>
              <a:rPr lang="en-US" altLang="ja-JP" sz="2000" dirty="0"/>
              <a:t>ADL</a:t>
            </a:r>
            <a:r>
              <a:rPr lang="ja-JP" altLang="en-US" sz="2000" dirty="0" smtClean="0"/>
              <a:t>値（</a:t>
            </a:r>
            <a:r>
              <a:rPr lang="en-US" altLang="ja-JP" sz="2000" dirty="0" smtClean="0"/>
              <a:t>ADL</a:t>
            </a:r>
            <a:r>
              <a:rPr lang="ja-JP" altLang="en-US" sz="2000" dirty="0" smtClean="0"/>
              <a:t>の評価に基づき測定した値）、</a:t>
            </a:r>
            <a:r>
              <a:rPr lang="ja-JP" altLang="en-US" sz="2000" dirty="0"/>
              <a:t>栄養状態、口腔機能、認知症の状況その他の利用者の心身の状況等に係る基本的な情報</a:t>
            </a:r>
            <a:r>
              <a:rPr lang="ja-JP" altLang="en-US" sz="2000" dirty="0" smtClean="0"/>
              <a:t>を</a:t>
            </a:r>
            <a:r>
              <a:rPr lang="en-US" altLang="ja-JP" sz="2000" dirty="0"/>
              <a:t>LIFE</a:t>
            </a:r>
            <a:r>
              <a:rPr lang="ja-JP" altLang="en-US" sz="2000" dirty="0"/>
              <a:t>を用いて</a:t>
            </a:r>
            <a:r>
              <a:rPr lang="ja-JP" altLang="en-US" sz="2000" dirty="0" smtClean="0"/>
              <a:t>厚生</a:t>
            </a:r>
            <a:r>
              <a:rPr lang="ja-JP" altLang="en-US" sz="2000" dirty="0"/>
              <a:t>労働省</a:t>
            </a:r>
            <a:r>
              <a:rPr lang="ja-JP" altLang="en-US" sz="2000" dirty="0" smtClean="0"/>
              <a:t>に提出していること。</a:t>
            </a:r>
            <a:endParaRPr lang="en-US" altLang="ja-JP" sz="2000" dirty="0" smtClean="0"/>
          </a:p>
          <a:p>
            <a:pPr marL="360363" indent="-180975">
              <a:lnSpc>
                <a:spcPts val="2300"/>
              </a:lnSpc>
            </a:pPr>
            <a:r>
              <a:rPr lang="ja-JP" altLang="en-US" sz="2000" dirty="0" smtClean="0"/>
              <a:t>② </a:t>
            </a:r>
            <a:r>
              <a:rPr lang="ja-JP" altLang="en-US" sz="2000" dirty="0"/>
              <a:t>必要に</a:t>
            </a:r>
            <a:r>
              <a:rPr lang="ja-JP" altLang="en-US" sz="2000" dirty="0" smtClean="0"/>
              <a:t>応じて地域密着型通所介護計画を見直すなど、サービス</a:t>
            </a:r>
            <a:r>
              <a:rPr lang="ja-JP" altLang="en-US" sz="2000" dirty="0"/>
              <a:t>提供に</a:t>
            </a:r>
            <a:r>
              <a:rPr lang="ja-JP" altLang="en-US" sz="2000" dirty="0" smtClean="0"/>
              <a:t>当たって①に規定する情報その他サービスを適切かつ有効に提供するために必要</a:t>
            </a:r>
            <a:r>
              <a:rPr lang="ja-JP" altLang="en-US" sz="2000" dirty="0"/>
              <a:t>な情報を活用していること</a:t>
            </a:r>
            <a:r>
              <a:rPr lang="ja-JP" altLang="en-US" sz="2000" dirty="0" smtClean="0"/>
              <a:t>。指定</a:t>
            </a:r>
            <a:r>
              <a:rPr lang="ja-JP" altLang="en-US" sz="2000" dirty="0"/>
              <a:t>療養通所介護の指定を受ける事業所において、要件を満たす場合に算定できる </a:t>
            </a:r>
            <a:r>
              <a:rPr lang="ja-JP" altLang="en-US" sz="2000" dirty="0" smtClean="0"/>
              <a:t>。</a:t>
            </a:r>
            <a:endParaRPr lang="en-US" altLang="ja-JP" sz="2000" dirty="0"/>
          </a:p>
        </p:txBody>
      </p:sp>
      <p:sp>
        <p:nvSpPr>
          <p:cNvPr id="5" name="正方形/長方形 4"/>
          <p:cNvSpPr/>
          <p:nvPr/>
        </p:nvSpPr>
        <p:spPr>
          <a:xfrm>
            <a:off x="83344" y="2169825"/>
            <a:ext cx="12025312" cy="4736407"/>
          </a:xfrm>
          <a:prstGeom prst="rect">
            <a:avLst/>
          </a:prstGeom>
          <a:ln w="6350">
            <a:solidFill>
              <a:schemeClr val="tx1"/>
            </a:solidFill>
          </a:ln>
        </p:spPr>
        <p:txBody>
          <a:bodyPr wrap="square" tIns="72000" bIns="72000">
            <a:spAutoFit/>
          </a:bodyPr>
          <a:lstStyle/>
          <a:p>
            <a:pPr marL="185738" indent="-185738">
              <a:lnSpc>
                <a:spcPts val="2200"/>
              </a:lnSpc>
            </a:pPr>
            <a:r>
              <a:rPr lang="en-US" altLang="ja-JP" sz="2000" dirty="0" smtClean="0"/>
              <a:t>※</a:t>
            </a:r>
            <a:r>
              <a:rPr lang="ja-JP" altLang="en-US" sz="2000" dirty="0" smtClean="0"/>
              <a:t> 原則</a:t>
            </a:r>
            <a:r>
              <a:rPr lang="ja-JP" altLang="en-US" sz="2000" dirty="0"/>
              <a:t>として利用者全員を対象として、利用者ごとに上記に掲げる要件を満たした場合に、当該事業所の利用者全員に対して算定</a:t>
            </a:r>
            <a:r>
              <a:rPr lang="ja-JP" altLang="en-US" sz="2000" dirty="0" smtClean="0"/>
              <a:t>できる。</a:t>
            </a:r>
            <a:endParaRPr lang="en-US" altLang="ja-JP" sz="2000" dirty="0" smtClean="0"/>
          </a:p>
          <a:p>
            <a:pPr marL="185738" indent="-185738">
              <a:lnSpc>
                <a:spcPts val="2200"/>
              </a:lnSpc>
            </a:pPr>
            <a:r>
              <a:rPr lang="en-US" altLang="ja-JP" sz="2000" dirty="0" smtClean="0"/>
              <a:t>※</a:t>
            </a:r>
            <a:r>
              <a:rPr lang="ja-JP" altLang="en-US" sz="2000" dirty="0" smtClean="0"/>
              <a:t> </a:t>
            </a:r>
            <a:r>
              <a:rPr lang="ja-JP" altLang="en-US" sz="2000" dirty="0"/>
              <a:t>情報の</a:t>
            </a:r>
            <a:r>
              <a:rPr lang="ja-JP" altLang="en-US" sz="2000" dirty="0" smtClean="0"/>
              <a:t>提出は</a:t>
            </a:r>
            <a:r>
              <a:rPr lang="en-US" altLang="ja-JP" sz="2000" dirty="0" smtClean="0"/>
              <a:t>LIFE</a:t>
            </a:r>
            <a:r>
              <a:rPr lang="ja-JP" altLang="en-US" sz="2000" dirty="0" smtClean="0"/>
              <a:t>を</a:t>
            </a:r>
            <a:r>
              <a:rPr lang="ja-JP" altLang="en-US" sz="2000" dirty="0"/>
              <a:t>用いて</a:t>
            </a:r>
            <a:r>
              <a:rPr lang="ja-JP" altLang="en-US" sz="2000" dirty="0" smtClean="0"/>
              <a:t>行う。</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lnSpc>
                <a:spcPts val="2200"/>
              </a:lnSpc>
            </a:pPr>
            <a:r>
              <a:rPr lang="en-US" altLang="ja-JP" sz="2000" dirty="0"/>
              <a:t>※</a:t>
            </a:r>
            <a:r>
              <a:rPr lang="ja-JP" altLang="en-US" sz="2000" dirty="0"/>
              <a:t> </a:t>
            </a:r>
            <a:r>
              <a:rPr lang="ja-JP" altLang="en-US" sz="2000" dirty="0" smtClean="0"/>
              <a:t>事業所は、利用者に提供するサービスの質を常に向上させていくため、計画</a:t>
            </a:r>
            <a:r>
              <a:rPr lang="ja-JP" altLang="en-US" sz="2000" dirty="0"/>
              <a:t>（</a:t>
            </a:r>
            <a:r>
              <a:rPr lang="en-US" altLang="ja-JP" sz="2000" dirty="0"/>
              <a:t>Plan</a:t>
            </a:r>
            <a:r>
              <a:rPr lang="ja-JP" altLang="en-US" sz="2000" dirty="0"/>
              <a:t>）</a:t>
            </a:r>
            <a:r>
              <a:rPr lang="en-US" altLang="ja-JP" sz="2000" dirty="0"/>
              <a:t>,</a:t>
            </a:r>
            <a:r>
              <a:rPr lang="ja-JP" altLang="en-US" sz="2000" dirty="0"/>
              <a:t>実行（</a:t>
            </a:r>
            <a:r>
              <a:rPr lang="en-US" altLang="ja-JP" sz="2000" dirty="0"/>
              <a:t>Do</a:t>
            </a:r>
            <a:r>
              <a:rPr lang="ja-JP" altLang="en-US" sz="2000" dirty="0"/>
              <a:t>）</a:t>
            </a:r>
            <a:r>
              <a:rPr lang="en-US" altLang="ja-JP" sz="2000" dirty="0"/>
              <a:t>,</a:t>
            </a:r>
            <a:r>
              <a:rPr lang="ja-JP" altLang="en-US" sz="2000" dirty="0"/>
              <a:t>評価（</a:t>
            </a:r>
            <a:r>
              <a:rPr lang="en-US" altLang="ja-JP" sz="2000" dirty="0"/>
              <a:t>Check</a:t>
            </a:r>
            <a:r>
              <a:rPr lang="ja-JP" altLang="en-US" sz="2000" dirty="0"/>
              <a:t>）</a:t>
            </a:r>
            <a:r>
              <a:rPr lang="en-US" altLang="ja-JP" sz="2000" dirty="0"/>
              <a:t>,</a:t>
            </a:r>
            <a:r>
              <a:rPr lang="ja-JP" altLang="en-US" sz="2000" dirty="0"/>
              <a:t>改善（</a:t>
            </a:r>
            <a:r>
              <a:rPr lang="en-US" altLang="ja-JP" sz="2000" dirty="0"/>
              <a:t>Action</a:t>
            </a:r>
            <a:r>
              <a:rPr lang="ja-JP" altLang="en-US" sz="2000" dirty="0"/>
              <a:t>）</a:t>
            </a:r>
            <a:r>
              <a:rPr lang="ja-JP" altLang="en-US" sz="2000" dirty="0" smtClean="0"/>
              <a:t>の</a:t>
            </a:r>
            <a:r>
              <a:rPr lang="en-US" altLang="ja-JP" sz="2000" dirty="0" smtClean="0"/>
              <a:t>PDCA</a:t>
            </a:r>
            <a:r>
              <a:rPr lang="ja-JP" altLang="en-US" sz="2000" dirty="0" smtClean="0"/>
              <a:t>サイクル</a:t>
            </a:r>
            <a:r>
              <a:rPr lang="ja-JP" altLang="en-US" sz="2000" dirty="0"/>
              <a:t>により、質の高いサービスを実施する体制を構築するとともに、その更なる向上に努めることが重要</a:t>
            </a:r>
            <a:r>
              <a:rPr lang="ja-JP" altLang="en-US" sz="2000" dirty="0" smtClean="0"/>
              <a:t>であり、具体的には、次のような一連の取組が求められる。情報</a:t>
            </a:r>
            <a:r>
              <a:rPr lang="ja-JP" altLang="en-US" sz="2000" dirty="0"/>
              <a:t>を厚生労働省に提出するだけでは算定対象とは</a:t>
            </a:r>
            <a:r>
              <a:rPr lang="ja-JP" altLang="en-US" sz="2000" dirty="0" smtClean="0"/>
              <a:t>ならない。</a:t>
            </a:r>
            <a:endParaRPr lang="en-US" altLang="ja-JP" sz="2000" dirty="0" smtClean="0"/>
          </a:p>
          <a:p>
            <a:pPr marL="357188" indent="-185738">
              <a:lnSpc>
                <a:spcPts val="2000"/>
              </a:lnSpc>
            </a:pPr>
            <a:r>
              <a:rPr lang="en-US" altLang="ja-JP" sz="2000" dirty="0" smtClean="0"/>
              <a:t>ⅰ</a:t>
            </a:r>
            <a:r>
              <a:rPr lang="ja-JP" altLang="en-US" sz="2000" dirty="0" smtClean="0"/>
              <a:t>）利用者の心身の状況等に係る基本的な情報に基づき、適切なサービスを提供するためのサービス計画を作成する。（</a:t>
            </a:r>
            <a:r>
              <a:rPr lang="en-US" altLang="ja-JP" sz="2000" dirty="0" smtClean="0"/>
              <a:t>Plan</a:t>
            </a:r>
            <a:r>
              <a:rPr lang="ja-JP" altLang="en-US" sz="2000" dirty="0" smtClean="0"/>
              <a:t>）</a:t>
            </a:r>
            <a:endParaRPr lang="en-US" altLang="ja-JP" sz="2000" dirty="0" smtClean="0"/>
          </a:p>
          <a:p>
            <a:pPr marL="357188" indent="-185738">
              <a:lnSpc>
                <a:spcPts val="2000"/>
              </a:lnSpc>
            </a:pPr>
            <a:r>
              <a:rPr lang="en-US" altLang="ja-JP" sz="2000" dirty="0" smtClean="0"/>
              <a:t>ⅱ</a:t>
            </a:r>
            <a:r>
              <a:rPr lang="ja-JP" altLang="en-US" sz="2000" dirty="0" smtClean="0"/>
              <a:t>）サービスの提供に当たっては、サービス計画に基づいて、利用者の自立支援や重度化防止に資する介護を実施する。（</a:t>
            </a:r>
            <a:r>
              <a:rPr lang="en-US" altLang="ja-JP" sz="2000" smtClean="0"/>
              <a:t>Do</a:t>
            </a:r>
            <a:r>
              <a:rPr lang="ja-JP" altLang="en-US" sz="2000" smtClean="0"/>
              <a:t>）</a:t>
            </a:r>
            <a:endParaRPr lang="en-US" altLang="ja-JP" sz="2000" dirty="0" smtClean="0"/>
          </a:p>
          <a:p>
            <a:pPr marL="357188" indent="-185738">
              <a:lnSpc>
                <a:spcPts val="2000"/>
              </a:lnSpc>
            </a:pPr>
            <a:r>
              <a:rPr lang="en-US" altLang="ja-JP" sz="2000" dirty="0" smtClean="0"/>
              <a:t>ⅲ</a:t>
            </a:r>
            <a:r>
              <a:rPr lang="ja-JP" altLang="en-US" sz="2000" dirty="0" smtClean="0"/>
              <a:t>）</a:t>
            </a:r>
            <a:r>
              <a:rPr lang="en-US" altLang="ja-JP" sz="2000" dirty="0" smtClean="0"/>
              <a:t>LIFE</a:t>
            </a:r>
            <a:r>
              <a:rPr lang="ja-JP" altLang="en-US" sz="2000" dirty="0" err="1" smtClean="0"/>
              <a:t>への</a:t>
            </a:r>
            <a:r>
              <a:rPr lang="ja-JP" altLang="en-US" sz="2000" dirty="0"/>
              <a:t>提出</a:t>
            </a:r>
            <a:r>
              <a:rPr lang="ja-JP" altLang="en-US" sz="2000" dirty="0" smtClean="0"/>
              <a:t>情報及びフィードバック情報等も活用し、多職種が共同して、事業所の特性やサービス提供の在り方について検証を行う。（</a:t>
            </a:r>
            <a:r>
              <a:rPr lang="en-US" altLang="ja-JP" sz="2000" dirty="0" smtClean="0"/>
              <a:t>Check</a:t>
            </a:r>
            <a:r>
              <a:rPr lang="ja-JP" altLang="en-US" sz="2000" dirty="0" smtClean="0"/>
              <a:t>）</a:t>
            </a:r>
            <a:endParaRPr lang="en-US" altLang="ja-JP" sz="2000" dirty="0" smtClean="0"/>
          </a:p>
          <a:p>
            <a:pPr marL="357188" indent="-185738">
              <a:lnSpc>
                <a:spcPts val="2000"/>
              </a:lnSpc>
            </a:pPr>
            <a:r>
              <a:rPr lang="en-US" altLang="ja-JP" sz="2000" dirty="0" smtClean="0"/>
              <a:t>ⅳ</a:t>
            </a:r>
            <a:r>
              <a:rPr lang="ja-JP" altLang="en-US" sz="2000" dirty="0" smtClean="0"/>
              <a:t>）検証結果に基づき、利用者のサービス計画を適切に見直し、事業所全体として、サービスの質のさらなる向上に努める。（</a:t>
            </a:r>
            <a:r>
              <a:rPr lang="en-US" altLang="ja-JP" sz="2000" dirty="0" smtClean="0"/>
              <a:t>Action</a:t>
            </a:r>
            <a:r>
              <a:rPr lang="ja-JP" altLang="en-US" sz="2000" dirty="0" smtClean="0"/>
              <a:t>）</a:t>
            </a:r>
            <a:endParaRPr lang="en-US" altLang="ja-JP" sz="2000" dirty="0" smtClean="0"/>
          </a:p>
        </p:txBody>
      </p:sp>
    </p:spTree>
    <p:extLst>
      <p:ext uri="{BB962C8B-B14F-4D97-AF65-F5344CB8AC3E}">
        <p14:creationId xmlns:p14="http://schemas.microsoft.com/office/powerpoint/2010/main" val="530655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91650" y="6492875"/>
            <a:ext cx="2743200" cy="365125"/>
          </a:xfrm>
        </p:spPr>
        <p:txBody>
          <a:bodyPr/>
          <a:lstStyle/>
          <a:p>
            <a:fld id="{41D9830F-53EB-46B6-9EC0-C4C68F82A889}" type="slidenum">
              <a:rPr kumimoji="1" lang="ja-JP" altLang="en-US" smtClean="0"/>
              <a:t>94</a:t>
            </a:fld>
            <a:endParaRPr kumimoji="1" lang="ja-JP" altLang="en-US" dirty="0"/>
          </a:p>
        </p:txBody>
      </p:sp>
      <p:sp>
        <p:nvSpPr>
          <p:cNvPr id="5" name="正方形/長方形 4"/>
          <p:cNvSpPr/>
          <p:nvPr/>
        </p:nvSpPr>
        <p:spPr>
          <a:xfrm>
            <a:off x="0" y="0"/>
            <a:ext cx="12192000" cy="4524315"/>
          </a:xfrm>
          <a:prstGeom prst="rect">
            <a:avLst/>
          </a:prstGeom>
        </p:spPr>
        <p:txBody>
          <a:bodyPr wrap="square">
            <a:spAutoFit/>
          </a:bodyPr>
          <a:lstStyle/>
          <a:p>
            <a:pPr marL="185738" indent="-185738"/>
            <a:r>
              <a:rPr lang="ja-JP" altLang="en-US" sz="2000" b="1" dirty="0"/>
              <a:t>（</a:t>
            </a:r>
            <a:r>
              <a:rPr lang="ja-JP" altLang="en-US" sz="2000" b="1" dirty="0" smtClean="0"/>
              <a:t>１</a:t>
            </a:r>
            <a:r>
              <a:rPr lang="ja-JP" altLang="en-US" sz="2000" b="1" dirty="0"/>
              <a:t>５</a:t>
            </a:r>
            <a:r>
              <a:rPr lang="ja-JP" altLang="en-US" sz="2000" b="1" dirty="0" smtClean="0"/>
              <a:t>）</a:t>
            </a:r>
            <a:r>
              <a:rPr lang="ja-JP" altLang="en-US" sz="2000" b="1" dirty="0"/>
              <a:t>サービス提供体制強化加算　　</a:t>
            </a:r>
            <a:r>
              <a:rPr lang="en-US" altLang="ja-JP" sz="2000" dirty="0"/>
              <a:t>※</a:t>
            </a:r>
            <a:r>
              <a:rPr lang="ja-JP" altLang="en-US" sz="2000" dirty="0"/>
              <a:t>体制届が</a:t>
            </a:r>
            <a:r>
              <a:rPr lang="ja-JP" altLang="en-US" sz="2000" dirty="0" smtClean="0"/>
              <a:t>必要</a:t>
            </a:r>
            <a:endParaRPr lang="en-US" altLang="ja-JP" sz="2000" dirty="0" smtClean="0"/>
          </a:p>
          <a:p>
            <a:pPr marL="185738"/>
            <a:r>
              <a:rPr lang="en-US" altLang="ja-JP" sz="2000" dirty="0" smtClean="0"/>
              <a:t>※ </a:t>
            </a:r>
            <a:r>
              <a:rPr lang="ja-JP" altLang="en-US" sz="2000" dirty="0" smtClean="0"/>
              <a:t>加算</a:t>
            </a:r>
            <a:r>
              <a:rPr lang="en-US" altLang="ja-JP" sz="2000" dirty="0" smtClean="0"/>
              <a:t>(Ⅰ)(Ⅱ)(Ⅲ)</a:t>
            </a:r>
            <a:r>
              <a:rPr lang="ja-JP" altLang="en-US" sz="2000" dirty="0" smtClean="0"/>
              <a:t>のいずれかを算定している場合は、他のサービス提供体制強化加算は算定しない。</a:t>
            </a:r>
            <a:endParaRPr lang="en-US" altLang="ja-JP" sz="2000" dirty="0"/>
          </a:p>
          <a:p>
            <a:pPr marL="357188" indent="-171450"/>
            <a:r>
              <a:rPr lang="en-US" altLang="ja-JP" sz="2000" dirty="0"/>
              <a:t>※</a:t>
            </a:r>
            <a:r>
              <a:rPr lang="ja-JP" altLang="en-US" sz="2000" dirty="0"/>
              <a:t> 定員超過利用・人員基準欠如に該当しないこと。</a:t>
            </a:r>
            <a:endParaRPr lang="en-US" altLang="ja-JP" sz="2000" dirty="0"/>
          </a:p>
          <a:p>
            <a:pPr marL="357188" indent="-357188"/>
            <a:endParaRPr lang="en-US" altLang="ja-JP" sz="800" dirty="0"/>
          </a:p>
          <a:p>
            <a:pPr marL="357188" indent="-357188"/>
            <a:r>
              <a:rPr lang="en-US" altLang="ja-JP" sz="2000" dirty="0"/>
              <a:t>【</a:t>
            </a:r>
            <a:r>
              <a:rPr lang="ja-JP" altLang="en-US" sz="2000" dirty="0"/>
              <a:t>サービス提供体制強化加算</a:t>
            </a:r>
            <a:r>
              <a:rPr lang="en-US" altLang="ja-JP" sz="2000" dirty="0"/>
              <a:t>(Ⅰ)】</a:t>
            </a:r>
            <a:r>
              <a:rPr lang="ja-JP" altLang="en-US" sz="2000" dirty="0"/>
              <a:t>　　</a:t>
            </a:r>
            <a:r>
              <a:rPr lang="en-US" altLang="ja-JP" sz="2000" dirty="0"/>
              <a:t>22</a:t>
            </a:r>
            <a:r>
              <a:rPr lang="ja-JP" altLang="en-US" sz="2000" dirty="0"/>
              <a:t>単位／回</a:t>
            </a:r>
            <a:endParaRPr lang="en-US" altLang="ja-JP" sz="2000" dirty="0"/>
          </a:p>
          <a:p>
            <a:pPr marL="542925" indent="-271463"/>
            <a:r>
              <a:rPr lang="ja-JP" altLang="en-US" sz="2000" dirty="0"/>
              <a:t>次のいずれかに適合すること。</a:t>
            </a:r>
          </a:p>
          <a:p>
            <a:pPr marL="357188" indent="-85725"/>
            <a:r>
              <a:rPr lang="en-US" altLang="ja-JP" sz="2000" dirty="0"/>
              <a:t>ⅰ</a:t>
            </a:r>
            <a:r>
              <a:rPr lang="ja-JP" altLang="en-US" sz="2000" dirty="0"/>
              <a:t>）事業所の介護職員の総数のうち、介護福祉士の占める割合</a:t>
            </a:r>
            <a:r>
              <a:rPr lang="ja-JP" altLang="en-US" sz="2000" dirty="0" smtClean="0"/>
              <a:t>が</a:t>
            </a:r>
            <a:r>
              <a:rPr lang="en-US" altLang="ja-JP" sz="2000" dirty="0" smtClean="0"/>
              <a:t>100</a:t>
            </a:r>
            <a:r>
              <a:rPr lang="ja-JP" altLang="en-US" sz="2000" dirty="0" smtClean="0"/>
              <a:t>分の</a:t>
            </a:r>
            <a:r>
              <a:rPr lang="en-US" altLang="ja-JP" sz="2000" dirty="0" smtClean="0"/>
              <a:t>70</a:t>
            </a:r>
            <a:r>
              <a:rPr lang="ja-JP" altLang="en-US" sz="2000" dirty="0" smtClean="0"/>
              <a:t>以上</a:t>
            </a:r>
            <a:r>
              <a:rPr lang="ja-JP" altLang="en-US" sz="2000" dirty="0"/>
              <a:t>。</a:t>
            </a:r>
          </a:p>
          <a:p>
            <a:pPr marL="357188" indent="-85725"/>
            <a:r>
              <a:rPr lang="en-US" altLang="ja-JP" sz="2000" dirty="0"/>
              <a:t>ⅱ</a:t>
            </a:r>
            <a:r>
              <a:rPr lang="ja-JP" altLang="en-US" sz="2000" dirty="0"/>
              <a:t>）事業所の介護職員の総数のうち、勤続年数</a:t>
            </a:r>
            <a:r>
              <a:rPr lang="en-US" altLang="ja-JP" sz="2000" dirty="0"/>
              <a:t>10</a:t>
            </a:r>
            <a:r>
              <a:rPr lang="ja-JP" altLang="en-US" sz="2000" dirty="0"/>
              <a:t>年以上の介護福祉士の占める割合</a:t>
            </a:r>
            <a:r>
              <a:rPr lang="ja-JP" altLang="en-US" sz="2000" dirty="0" smtClean="0"/>
              <a:t>が</a:t>
            </a:r>
            <a:r>
              <a:rPr lang="en-US" altLang="ja-JP" sz="2000" dirty="0" smtClean="0"/>
              <a:t>100</a:t>
            </a:r>
            <a:r>
              <a:rPr lang="ja-JP" altLang="en-US" sz="2000" dirty="0" smtClean="0"/>
              <a:t>分の</a:t>
            </a:r>
            <a:r>
              <a:rPr lang="en-US" altLang="ja-JP" sz="2000" dirty="0" smtClean="0"/>
              <a:t>25</a:t>
            </a:r>
            <a:r>
              <a:rPr lang="ja-JP" altLang="en-US" sz="2000" dirty="0" smtClean="0"/>
              <a:t>以上</a:t>
            </a:r>
            <a:r>
              <a:rPr lang="ja-JP" altLang="en-US" sz="2000" dirty="0"/>
              <a:t>。</a:t>
            </a:r>
            <a:endParaRPr lang="en-US" altLang="ja-JP" sz="2000" dirty="0"/>
          </a:p>
          <a:p>
            <a:pPr marL="357188" indent="-357188"/>
            <a:r>
              <a:rPr lang="en-US" altLang="ja-JP" sz="2000" dirty="0"/>
              <a:t>【</a:t>
            </a:r>
            <a:r>
              <a:rPr lang="ja-JP" altLang="en-US" sz="2000" dirty="0"/>
              <a:t>サービス提供体制強化加算</a:t>
            </a:r>
            <a:r>
              <a:rPr lang="en-US" altLang="ja-JP" sz="2000" dirty="0"/>
              <a:t>(Ⅱ)】</a:t>
            </a:r>
            <a:r>
              <a:rPr lang="ja-JP" altLang="en-US" sz="2000" dirty="0"/>
              <a:t>　　</a:t>
            </a:r>
            <a:r>
              <a:rPr lang="en-US" altLang="ja-JP" sz="2000" dirty="0"/>
              <a:t>18</a:t>
            </a:r>
            <a:r>
              <a:rPr lang="ja-JP" altLang="en-US" sz="2000" dirty="0"/>
              <a:t>単位／回</a:t>
            </a:r>
            <a:endParaRPr lang="en-US" altLang="ja-JP" sz="2000" dirty="0"/>
          </a:p>
          <a:p>
            <a:pPr marL="357188" indent="-85725"/>
            <a:r>
              <a:rPr lang="ja-JP" altLang="en-US" sz="2000" dirty="0"/>
              <a:t>事業所の介護職員の総数のうち、介護福祉士の占める割合</a:t>
            </a:r>
            <a:r>
              <a:rPr lang="ja-JP" altLang="en-US" sz="2000" dirty="0" smtClean="0"/>
              <a:t>が</a:t>
            </a:r>
            <a:r>
              <a:rPr lang="en-US" altLang="ja-JP" sz="2000" dirty="0" smtClean="0"/>
              <a:t>100</a:t>
            </a:r>
            <a:r>
              <a:rPr lang="ja-JP" altLang="en-US" sz="2000" dirty="0" smtClean="0"/>
              <a:t>分の</a:t>
            </a:r>
            <a:r>
              <a:rPr lang="en-US" altLang="ja-JP" sz="2000" dirty="0" smtClean="0"/>
              <a:t>50</a:t>
            </a:r>
            <a:r>
              <a:rPr lang="ja-JP" altLang="en-US" sz="2000" dirty="0" smtClean="0"/>
              <a:t>以上。</a:t>
            </a:r>
            <a:endParaRPr lang="en-US" altLang="ja-JP" sz="2000" dirty="0" smtClean="0"/>
          </a:p>
          <a:p>
            <a:pPr marL="357188" indent="-357188"/>
            <a:r>
              <a:rPr lang="en-US" altLang="ja-JP" sz="2000" dirty="0" smtClean="0"/>
              <a:t>【</a:t>
            </a:r>
            <a:r>
              <a:rPr lang="ja-JP" altLang="en-US" sz="2000" dirty="0"/>
              <a:t>サービス提供体制強化加算</a:t>
            </a:r>
            <a:r>
              <a:rPr lang="en-US" altLang="ja-JP" sz="2000" dirty="0" smtClean="0"/>
              <a:t>(Ⅲ)】</a:t>
            </a:r>
            <a:r>
              <a:rPr lang="ja-JP" altLang="en-US" sz="2000" dirty="0"/>
              <a:t>　　</a:t>
            </a:r>
            <a:r>
              <a:rPr lang="ja-JP" altLang="en-US" sz="2000" dirty="0" smtClean="0"/>
              <a:t>  </a:t>
            </a:r>
            <a:r>
              <a:rPr lang="en-US" altLang="ja-JP" sz="2000" dirty="0" smtClean="0"/>
              <a:t>6</a:t>
            </a:r>
            <a:r>
              <a:rPr lang="ja-JP" altLang="en-US" sz="2000" dirty="0" smtClean="0"/>
              <a:t>単位</a:t>
            </a:r>
            <a:r>
              <a:rPr lang="ja-JP" altLang="en-US" sz="2000" dirty="0"/>
              <a:t>／回</a:t>
            </a:r>
            <a:endParaRPr lang="en-US" altLang="ja-JP" sz="2000" dirty="0"/>
          </a:p>
          <a:p>
            <a:pPr marL="185738" indent="85725"/>
            <a:r>
              <a:rPr lang="ja-JP" altLang="en-US" sz="2000" dirty="0"/>
              <a:t>次のいずれかに適合すること。</a:t>
            </a:r>
          </a:p>
          <a:p>
            <a:pPr marL="542925" indent="-271463"/>
            <a:r>
              <a:rPr lang="en-US" altLang="ja-JP" sz="2000" dirty="0" smtClean="0"/>
              <a:t>ⅱ</a:t>
            </a:r>
            <a:r>
              <a:rPr lang="ja-JP" altLang="en-US" sz="2000" dirty="0" smtClean="0"/>
              <a:t>）事業所</a:t>
            </a:r>
            <a:r>
              <a:rPr lang="ja-JP" altLang="en-US" sz="2000" dirty="0"/>
              <a:t>の介護職員の総数のうち、介護福祉士の占める割合</a:t>
            </a:r>
            <a:r>
              <a:rPr lang="ja-JP" altLang="en-US" sz="2000" dirty="0" smtClean="0"/>
              <a:t>が</a:t>
            </a:r>
            <a:r>
              <a:rPr lang="en-US" altLang="ja-JP" sz="2000" dirty="0" smtClean="0"/>
              <a:t>100</a:t>
            </a:r>
            <a:r>
              <a:rPr lang="ja-JP" altLang="en-US" sz="2000" dirty="0" smtClean="0"/>
              <a:t>分の</a:t>
            </a:r>
            <a:r>
              <a:rPr lang="en-US" altLang="ja-JP" sz="2000" dirty="0" smtClean="0"/>
              <a:t>40</a:t>
            </a:r>
            <a:r>
              <a:rPr lang="ja-JP" altLang="en-US" sz="2000" dirty="0" smtClean="0"/>
              <a:t>以上</a:t>
            </a:r>
            <a:r>
              <a:rPr lang="ja-JP" altLang="en-US" sz="2000" dirty="0"/>
              <a:t>で</a:t>
            </a:r>
            <a:r>
              <a:rPr lang="ja-JP" altLang="en-US" sz="2000" dirty="0" smtClean="0"/>
              <a:t>ある。</a:t>
            </a:r>
            <a:endParaRPr lang="ja-JP" altLang="en-US" sz="2000" dirty="0"/>
          </a:p>
          <a:p>
            <a:pPr marL="542925" indent="-271463"/>
            <a:r>
              <a:rPr lang="en-US" altLang="ja-JP" sz="2000" dirty="0" smtClean="0"/>
              <a:t>ⅲ</a:t>
            </a:r>
            <a:r>
              <a:rPr lang="ja-JP" altLang="en-US" sz="2000" dirty="0" smtClean="0"/>
              <a:t>）サービスを利用者に直接提供する職員の総数のうち勤続年数</a:t>
            </a:r>
            <a:r>
              <a:rPr lang="en-US" altLang="ja-JP" sz="2000" dirty="0" smtClean="0"/>
              <a:t>7</a:t>
            </a:r>
            <a:r>
              <a:rPr lang="ja-JP" altLang="en-US" sz="2000" dirty="0" smtClean="0"/>
              <a:t>年以上の者の占める割合が</a:t>
            </a:r>
            <a:r>
              <a:rPr lang="en-US" altLang="ja-JP" sz="2000" dirty="0" smtClean="0"/>
              <a:t>100</a:t>
            </a:r>
            <a:r>
              <a:rPr lang="ja-JP" altLang="en-US" sz="2000" dirty="0" smtClean="0"/>
              <a:t>分の</a:t>
            </a:r>
            <a:r>
              <a:rPr lang="en-US" altLang="ja-JP" sz="2000" dirty="0" smtClean="0"/>
              <a:t>30</a:t>
            </a:r>
            <a:r>
              <a:rPr lang="ja-JP" altLang="en-US" sz="2000" dirty="0" smtClean="0"/>
              <a:t>以上</a:t>
            </a:r>
          </a:p>
        </p:txBody>
      </p:sp>
      <p:sp>
        <p:nvSpPr>
          <p:cNvPr id="4" name="正方形/長方形 3"/>
          <p:cNvSpPr/>
          <p:nvPr/>
        </p:nvSpPr>
        <p:spPr>
          <a:xfrm>
            <a:off x="271616" y="4474907"/>
            <a:ext cx="11677344" cy="651905"/>
          </a:xfrm>
          <a:prstGeom prst="rect">
            <a:avLst/>
          </a:prstGeom>
          <a:ln w="6350">
            <a:solidFill>
              <a:schemeClr val="tx1"/>
            </a:solidFill>
            <a:prstDash val="sysDot"/>
          </a:ln>
        </p:spPr>
        <p:txBody>
          <a:bodyPr wrap="square" tIns="36000" bIns="0" anchor="ctr" anchorCtr="0">
            <a:spAutoFit/>
          </a:bodyPr>
          <a:lstStyle/>
          <a:p>
            <a:r>
              <a:rPr lang="en-US" altLang="ja-JP" sz="2000" dirty="0" smtClean="0"/>
              <a:t>【</a:t>
            </a:r>
            <a:r>
              <a:rPr lang="ja-JP" altLang="en-US" sz="2000" dirty="0" smtClean="0"/>
              <a:t>サービス</a:t>
            </a:r>
            <a:r>
              <a:rPr lang="ja-JP" altLang="en-US" sz="2000" dirty="0"/>
              <a:t>を利用者に直接提供する</a:t>
            </a:r>
            <a:r>
              <a:rPr lang="ja-JP" altLang="en-US" sz="2000" dirty="0" smtClean="0"/>
              <a:t>職員</a:t>
            </a:r>
            <a:r>
              <a:rPr lang="en-US" altLang="ja-JP" sz="2000" dirty="0" smtClean="0"/>
              <a:t>】</a:t>
            </a:r>
          </a:p>
          <a:p>
            <a:pPr marL="271463"/>
            <a:r>
              <a:rPr lang="ja-JP" altLang="en-US" sz="2000" dirty="0"/>
              <a:t>生活</a:t>
            </a:r>
            <a:r>
              <a:rPr lang="ja-JP" altLang="en-US" sz="2000" dirty="0" smtClean="0"/>
              <a:t>相談員、看護職員、介護職員又や機能訓練指導員として勤務を行う職員</a:t>
            </a:r>
            <a:endParaRPr lang="ja-JP" altLang="en-US" sz="2000" dirty="0"/>
          </a:p>
        </p:txBody>
      </p:sp>
      <p:sp>
        <p:nvSpPr>
          <p:cNvPr id="6" name="正方形/長方形 5"/>
          <p:cNvSpPr/>
          <p:nvPr/>
        </p:nvSpPr>
        <p:spPr>
          <a:xfrm>
            <a:off x="271616" y="5219718"/>
            <a:ext cx="11677343" cy="1575234"/>
          </a:xfrm>
          <a:prstGeom prst="rect">
            <a:avLst/>
          </a:prstGeom>
          <a:ln w="6350">
            <a:solidFill>
              <a:schemeClr val="tx1"/>
            </a:solidFill>
            <a:prstDash val="sysDot"/>
          </a:ln>
        </p:spPr>
        <p:txBody>
          <a:bodyPr wrap="square" tIns="36000" bIns="0" anchor="ctr" anchorCtr="0">
            <a:spAutoFit/>
          </a:bodyPr>
          <a:lstStyle/>
          <a:p>
            <a:pPr marL="185738" indent="-185738"/>
            <a:r>
              <a:rPr lang="en-US" altLang="ja-JP" sz="2000" dirty="0" smtClean="0"/>
              <a:t>【</a:t>
            </a:r>
            <a:r>
              <a:rPr lang="ja-JP" altLang="en-US" sz="2000" dirty="0" smtClean="0"/>
              <a:t>職員</a:t>
            </a:r>
            <a:r>
              <a:rPr lang="ja-JP" altLang="en-US" sz="2000" dirty="0"/>
              <a:t>の割合の</a:t>
            </a:r>
            <a:r>
              <a:rPr lang="ja-JP" altLang="en-US" sz="2000" dirty="0" smtClean="0"/>
              <a:t>算出</a:t>
            </a:r>
            <a:r>
              <a:rPr lang="en-US" altLang="ja-JP" sz="2000" dirty="0" smtClean="0"/>
              <a:t>】</a:t>
            </a:r>
            <a:r>
              <a:rPr lang="ja-JP" altLang="en-US" sz="2000" dirty="0" smtClean="0"/>
              <a:t>：常勤</a:t>
            </a:r>
            <a:r>
              <a:rPr lang="ja-JP" altLang="en-US" sz="2000" dirty="0"/>
              <a:t>換算方法により算出した前年度</a:t>
            </a:r>
            <a:r>
              <a:rPr lang="en-US" altLang="ja-JP" sz="2000" dirty="0"/>
              <a:t>(3</a:t>
            </a:r>
            <a:r>
              <a:rPr lang="ja-JP" altLang="en-US" sz="2000" dirty="0"/>
              <a:t>月を除く</a:t>
            </a:r>
            <a:r>
              <a:rPr lang="en-US" altLang="ja-JP" sz="2000" dirty="0"/>
              <a:t>)</a:t>
            </a:r>
            <a:r>
              <a:rPr lang="ja-JP" altLang="en-US" sz="2000" dirty="0"/>
              <a:t>の平均を用いる。</a:t>
            </a:r>
            <a:endParaRPr lang="en-US" altLang="ja-JP" sz="2000" dirty="0"/>
          </a:p>
          <a:p>
            <a:pPr marL="185738" indent="-185738"/>
            <a:r>
              <a:rPr lang="en-US" altLang="ja-JP" sz="2000" dirty="0" smtClean="0"/>
              <a:t>【 </a:t>
            </a:r>
            <a:r>
              <a:rPr lang="ja-JP" altLang="en-US" sz="2000" dirty="0"/>
              <a:t>介護</a:t>
            </a:r>
            <a:r>
              <a:rPr lang="ja-JP" altLang="en-US" sz="2000" dirty="0" smtClean="0"/>
              <a:t>福祉士</a:t>
            </a:r>
            <a:r>
              <a:rPr lang="en-US" altLang="ja-JP" sz="2000" dirty="0" smtClean="0"/>
              <a:t>】</a:t>
            </a:r>
            <a:r>
              <a:rPr lang="ja-JP" altLang="en-US" sz="2000" dirty="0" smtClean="0"/>
              <a:t>：各月</a:t>
            </a:r>
            <a:r>
              <a:rPr lang="ja-JP" altLang="en-US" sz="2000" dirty="0"/>
              <a:t>の前月の末時点で資格を取得している者。</a:t>
            </a:r>
            <a:endParaRPr lang="en-US" altLang="ja-JP" sz="2000" dirty="0"/>
          </a:p>
          <a:p>
            <a:pPr marL="185738" indent="-185738"/>
            <a:r>
              <a:rPr lang="en-US" altLang="ja-JP" sz="2000" dirty="0" smtClean="0"/>
              <a:t>【</a:t>
            </a:r>
            <a:r>
              <a:rPr lang="ja-JP" altLang="en-US" sz="2000" dirty="0" smtClean="0"/>
              <a:t>勤続</a:t>
            </a:r>
            <a:r>
              <a:rPr lang="ja-JP" altLang="en-US" sz="2000" dirty="0"/>
              <a:t>年数（各月の前月の末時点）の</a:t>
            </a:r>
            <a:r>
              <a:rPr lang="ja-JP" altLang="en-US" sz="2000" dirty="0" smtClean="0"/>
              <a:t>算定</a:t>
            </a:r>
            <a:r>
              <a:rPr lang="en-US" altLang="ja-JP" sz="2000" dirty="0" smtClean="0"/>
              <a:t>】</a:t>
            </a:r>
          </a:p>
          <a:p>
            <a:pPr marL="185738" indent="85725"/>
            <a:r>
              <a:rPr lang="ja-JP" altLang="en-US" sz="2000" spc="-30" dirty="0" smtClean="0"/>
              <a:t>当該</a:t>
            </a:r>
            <a:r>
              <a:rPr lang="ja-JP" altLang="en-US" sz="2000" spc="-30" dirty="0"/>
              <a:t>事業所における勤続年数に加え、同一</a:t>
            </a:r>
            <a:r>
              <a:rPr lang="ja-JP" altLang="en-US" sz="2000" spc="-30" dirty="0" smtClean="0"/>
              <a:t>法人</a:t>
            </a:r>
            <a:r>
              <a:rPr lang="ja-JP" altLang="en-US" sz="2000" spc="-30" dirty="0"/>
              <a:t>等</a:t>
            </a:r>
            <a:r>
              <a:rPr lang="ja-JP" altLang="en-US" sz="2000" spc="-30" dirty="0" smtClean="0"/>
              <a:t>の</a:t>
            </a:r>
            <a:r>
              <a:rPr lang="ja-JP" altLang="en-US" sz="2000" spc="-30" dirty="0"/>
              <a:t>経営する他の介護サービス事業所、病院、社会福祉施設等においてサービスを利用者に直接提供する職員として勤務した年数を含めることができる。</a:t>
            </a:r>
          </a:p>
        </p:txBody>
      </p:sp>
    </p:spTree>
    <p:extLst>
      <p:ext uri="{BB962C8B-B14F-4D97-AF65-F5344CB8AC3E}">
        <p14:creationId xmlns:p14="http://schemas.microsoft.com/office/powerpoint/2010/main" val="34737777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95</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r>
              <a:rPr lang="ja-JP" altLang="en-US" sz="2000" b="1" dirty="0" smtClean="0"/>
              <a:t>（１６）介護職員等処遇改善加算　</a:t>
            </a:r>
            <a:r>
              <a:rPr lang="en-US" altLang="ja-JP" sz="2000" dirty="0" smtClean="0"/>
              <a:t>※</a:t>
            </a:r>
            <a:r>
              <a:rPr lang="ja-JP" altLang="en-US" sz="2000" dirty="0" smtClean="0"/>
              <a:t>体制届が必要</a:t>
            </a:r>
            <a:endParaRPr lang="en-US" altLang="ja-JP" sz="2000"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1400" b="1" dirty="0"/>
          </a:p>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481814472"/>
              </p:ext>
            </p:extLst>
          </p:nvPr>
        </p:nvGraphicFramePr>
        <p:xfrm>
          <a:off x="579436" y="437465"/>
          <a:ext cx="8883650" cy="1981200"/>
        </p:xfrm>
        <a:graphic>
          <a:graphicData uri="http://schemas.openxmlformats.org/drawingml/2006/table">
            <a:tbl>
              <a:tblPr firstRow="1" bandRow="1">
                <a:tableStyleId>{5C22544A-7EE6-4342-B048-85BDC9FD1C3A}</a:tableStyleId>
              </a:tblPr>
              <a:tblGrid>
                <a:gridCol w="3740150">
                  <a:extLst>
                    <a:ext uri="{9D8B030D-6E8A-4147-A177-3AD203B41FA5}">
                      <a16:colId xmlns:a16="http://schemas.microsoft.com/office/drawing/2014/main" val="715487939"/>
                    </a:ext>
                  </a:extLst>
                </a:gridCol>
                <a:gridCol w="3057525">
                  <a:extLst>
                    <a:ext uri="{9D8B030D-6E8A-4147-A177-3AD203B41FA5}">
                      <a16:colId xmlns:a16="http://schemas.microsoft.com/office/drawing/2014/main" val="1569460866"/>
                    </a:ext>
                  </a:extLst>
                </a:gridCol>
                <a:gridCol w="2085975">
                  <a:extLst>
                    <a:ext uri="{9D8B030D-6E8A-4147-A177-3AD203B41FA5}">
                      <a16:colId xmlns:a16="http://schemas.microsoft.com/office/drawing/2014/main" val="548120509"/>
                    </a:ext>
                  </a:extLst>
                </a:gridCol>
              </a:tblGrid>
              <a:tr h="370840">
                <a:tc>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加算率（％）</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70840">
                <a:tc>
                  <a:txBody>
                    <a:bodyPr/>
                    <a:lstStyle/>
                    <a:p>
                      <a:r>
                        <a:rPr kumimoji="1" lang="ja-JP" altLang="en-US" sz="2000" dirty="0" smtClean="0"/>
                        <a:t>介護職員等処遇改善加算</a:t>
                      </a:r>
                      <a:r>
                        <a:rPr kumimoji="1" lang="en-US" altLang="ja-JP" sz="2000" dirty="0" smtClean="0"/>
                        <a:t>(Ⅰ)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dirty="0" smtClean="0"/>
                        <a:t>基本サービス費に各種加算減算（処遇改善加算を除く）を加えた</a:t>
                      </a:r>
                      <a:r>
                        <a:rPr kumimoji="1" lang="en-US" altLang="ja-JP" sz="2000" dirty="0" smtClean="0"/>
                        <a:t>1</a:t>
                      </a:r>
                      <a:r>
                        <a:rPr kumimoji="1" lang="ja-JP" altLang="en-US" sz="2000" dirty="0" smtClean="0"/>
                        <a:t>月当たりの総単位数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t>
                      </a:r>
                      <a:r>
                        <a:rPr kumimoji="1" lang="ja-JP" altLang="en-US" sz="2000" baseline="0" dirty="0" smtClean="0"/>
                        <a:t> </a:t>
                      </a:r>
                      <a:r>
                        <a:rPr kumimoji="1" lang="en-US" altLang="ja-JP" sz="2000" dirty="0" smtClean="0"/>
                        <a:t>9.2</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551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9.0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8.0</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6.4</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Tree>
    <p:extLst>
      <p:ext uri="{BB962C8B-B14F-4D97-AF65-F5344CB8AC3E}">
        <p14:creationId xmlns:p14="http://schemas.microsoft.com/office/powerpoint/2010/main" val="36337049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6578423"/>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97</a:t>
            </a:fld>
            <a:endParaRPr kumimoji="1" lang="ja-JP" altLang="en-US" dirty="0"/>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ext uri="{D42A27DB-BD31-4B8C-83A1-F6EECF244321}">
                <p14:modId xmlns:p14="http://schemas.microsoft.com/office/powerpoint/2010/main" val="2997665386"/>
              </p:ext>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287116355"/>
              </p:ext>
            </p:extLst>
          </p:nvPr>
        </p:nvGraphicFramePr>
        <p:xfrm>
          <a:off x="110612" y="2726302"/>
          <a:ext cx="11931446" cy="4067183"/>
        </p:xfrm>
        <a:graphic>
          <a:graphicData uri="http://schemas.openxmlformats.org/drawingml/2006/table">
            <a:tbl>
              <a:tblPr firstRow="1" firstCol="1" bandRow="1">
                <a:tableStyleId>{5C22544A-7EE6-4342-B048-85BDC9FD1C3A}</a:tableStyleId>
              </a:tblPr>
              <a:tblGrid>
                <a:gridCol w="5295577">
                  <a:extLst>
                    <a:ext uri="{9D8B030D-6E8A-4147-A177-3AD203B41FA5}">
                      <a16:colId xmlns:a16="http://schemas.microsoft.com/office/drawing/2014/main" val="642090892"/>
                    </a:ext>
                  </a:extLst>
                </a:gridCol>
                <a:gridCol w="6635869">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dirty="0">
                          <a:solidFill>
                            <a:schemeClr val="tx1"/>
                          </a:solidFill>
                          <a:effectLst/>
                        </a:rPr>
                        <a:t>「</a:t>
                      </a:r>
                      <a:r>
                        <a:rPr lang="ja-JP" sz="1800" kern="100" dirty="0" smtClean="0">
                          <a:solidFill>
                            <a:schemeClr val="tx1"/>
                          </a:solidFill>
                          <a:effectLst/>
                        </a:rPr>
                        <a:t>令和</a:t>
                      </a:r>
                      <a:r>
                        <a:rPr lang="en-US" sz="1800" kern="100" dirty="0" smtClean="0">
                          <a:solidFill>
                            <a:schemeClr val="tx1"/>
                          </a:solidFill>
                          <a:effectLst/>
                        </a:rPr>
                        <a:t>7</a:t>
                      </a:r>
                      <a:r>
                        <a:rPr lang="ja-JP" sz="1800" kern="100" dirty="0" smtClean="0">
                          <a:solidFill>
                            <a:schemeClr val="tx1"/>
                          </a:solidFill>
                          <a:effectLst/>
                        </a:rPr>
                        <a:t>年度</a:t>
                      </a:r>
                      <a:r>
                        <a:rPr lang="ja-JP" sz="1800" kern="100" dirty="0">
                          <a:solidFill>
                            <a:schemeClr val="tx1"/>
                          </a:solidFill>
                          <a:effectLst/>
                        </a:rPr>
                        <a:t>介護サービス事業者集団指導」について、資料</a:t>
                      </a:r>
                      <a:r>
                        <a:rPr lang="ja-JP" sz="1800" kern="100" dirty="0" smtClean="0">
                          <a:solidFill>
                            <a:schemeClr val="tx1"/>
                          </a:solidFill>
                          <a:effectLst/>
                        </a:rPr>
                        <a:t>を</a:t>
                      </a:r>
                      <a:r>
                        <a:rPr lang="ja-JP" altLang="en-US" sz="1800" kern="100" dirty="0" smtClean="0">
                          <a:solidFill>
                            <a:schemeClr val="tx1"/>
                          </a:solidFill>
                          <a:effectLst/>
                        </a:rPr>
                        <a:t>全て</a:t>
                      </a:r>
                      <a:r>
                        <a:rPr lang="ja-JP" sz="1800" kern="100" dirty="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436751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7011</TotalTime>
  <Words>31813</Words>
  <Application>Microsoft Office PowerPoint</Application>
  <PresentationFormat>ワイド画面</PresentationFormat>
  <Paragraphs>2124</Paragraphs>
  <Slides>97</Slides>
  <Notes>0</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97</vt:i4>
      </vt:variant>
    </vt:vector>
  </HeadingPairs>
  <TitlesOfParts>
    <vt:vector size="112" baseType="lpstr">
      <vt:lpstr>等线</vt:lpstr>
      <vt:lpstr>HGSｺﾞｼｯｸM</vt:lpstr>
      <vt:lpstr>ＭＳ Ｐゴシック</vt:lpstr>
      <vt:lpstr>MS-Mincho</vt:lpstr>
      <vt:lpstr>新細明體</vt:lpstr>
      <vt:lpstr>ヒラギノ角ゴ Pro W3</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地域密着型通所介護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user01</dc:creator>
  <cp:lastModifiedBy>守嶋</cp:lastModifiedBy>
  <cp:revision>1036</cp:revision>
  <cp:lastPrinted>2025-07-16T06:19:13Z</cp:lastPrinted>
  <dcterms:created xsi:type="dcterms:W3CDTF">2024-06-19T04:13:51Z</dcterms:created>
  <dcterms:modified xsi:type="dcterms:W3CDTF">2025-07-23T06:31:52Z</dcterms:modified>
</cp:coreProperties>
</file>