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7"/>
  </p:notesMasterIdLst>
  <p:handoutMasterIdLst>
    <p:handoutMasterId r:id="rId118"/>
  </p:handoutMasterIdLst>
  <p:sldIdLst>
    <p:sldId id="259" r:id="rId2"/>
    <p:sldId id="353" r:id="rId3"/>
    <p:sldId id="434" r:id="rId4"/>
    <p:sldId id="435" r:id="rId5"/>
    <p:sldId id="436" r:id="rId6"/>
    <p:sldId id="437" r:id="rId7"/>
    <p:sldId id="438" r:id="rId8"/>
    <p:sldId id="439" r:id="rId9"/>
    <p:sldId id="440" r:id="rId10"/>
    <p:sldId id="441" r:id="rId11"/>
    <p:sldId id="442" r:id="rId12"/>
    <p:sldId id="443" r:id="rId13"/>
    <p:sldId id="444" r:id="rId14"/>
    <p:sldId id="445"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466" r:id="rId35"/>
    <p:sldId id="354" r:id="rId36"/>
    <p:sldId id="355" r:id="rId37"/>
    <p:sldId id="388" r:id="rId38"/>
    <p:sldId id="266" r:id="rId39"/>
    <p:sldId id="267" r:id="rId40"/>
    <p:sldId id="304" r:id="rId41"/>
    <p:sldId id="268" r:id="rId42"/>
    <p:sldId id="271" r:id="rId43"/>
    <p:sldId id="356" r:id="rId44"/>
    <p:sldId id="273" r:id="rId45"/>
    <p:sldId id="357" r:id="rId46"/>
    <p:sldId id="389" r:id="rId47"/>
    <p:sldId id="270" r:id="rId48"/>
    <p:sldId id="390" r:id="rId49"/>
    <p:sldId id="274" r:id="rId50"/>
    <p:sldId id="284" r:id="rId51"/>
    <p:sldId id="283" r:id="rId52"/>
    <p:sldId id="422" r:id="rId53"/>
    <p:sldId id="330" r:id="rId54"/>
    <p:sldId id="329" r:id="rId55"/>
    <p:sldId id="281" r:id="rId56"/>
    <p:sldId id="279" r:id="rId57"/>
    <p:sldId id="322" r:id="rId58"/>
    <p:sldId id="323" r:id="rId59"/>
    <p:sldId id="332" r:id="rId60"/>
    <p:sldId id="331" r:id="rId61"/>
    <p:sldId id="360" r:id="rId62"/>
    <p:sldId id="433" r:id="rId63"/>
    <p:sldId id="361" r:id="rId64"/>
    <p:sldId id="365" r:id="rId65"/>
    <p:sldId id="366" r:id="rId66"/>
    <p:sldId id="421" r:id="rId67"/>
    <p:sldId id="362" r:id="rId68"/>
    <p:sldId id="363" r:id="rId69"/>
    <p:sldId id="391" r:id="rId70"/>
    <p:sldId id="426" r:id="rId71"/>
    <p:sldId id="392" r:id="rId72"/>
    <p:sldId id="393" r:id="rId73"/>
    <p:sldId id="364" r:id="rId74"/>
    <p:sldId id="427" r:id="rId75"/>
    <p:sldId id="367" r:id="rId76"/>
    <p:sldId id="368" r:id="rId77"/>
    <p:sldId id="369" r:id="rId78"/>
    <p:sldId id="370" r:id="rId79"/>
    <p:sldId id="395" r:id="rId80"/>
    <p:sldId id="396" r:id="rId81"/>
    <p:sldId id="397" r:id="rId82"/>
    <p:sldId id="428" r:id="rId83"/>
    <p:sldId id="376" r:id="rId84"/>
    <p:sldId id="399" r:id="rId85"/>
    <p:sldId id="400" r:id="rId86"/>
    <p:sldId id="401" r:id="rId87"/>
    <p:sldId id="402" r:id="rId88"/>
    <p:sldId id="403" r:id="rId89"/>
    <p:sldId id="404" r:id="rId90"/>
    <p:sldId id="405" r:id="rId91"/>
    <p:sldId id="406" r:id="rId92"/>
    <p:sldId id="407" r:id="rId93"/>
    <p:sldId id="429" r:id="rId94"/>
    <p:sldId id="408" r:id="rId95"/>
    <p:sldId id="409" r:id="rId96"/>
    <p:sldId id="410" r:id="rId97"/>
    <p:sldId id="430" r:id="rId98"/>
    <p:sldId id="372" r:id="rId99"/>
    <p:sldId id="373" r:id="rId100"/>
    <p:sldId id="374" r:id="rId101"/>
    <p:sldId id="411" r:id="rId102"/>
    <p:sldId id="412" r:id="rId103"/>
    <p:sldId id="431" r:id="rId104"/>
    <p:sldId id="413" r:id="rId105"/>
    <p:sldId id="414" r:id="rId106"/>
    <p:sldId id="415" r:id="rId107"/>
    <p:sldId id="419" r:id="rId108"/>
    <p:sldId id="423" r:id="rId109"/>
    <p:sldId id="424" r:id="rId110"/>
    <p:sldId id="417" r:id="rId111"/>
    <p:sldId id="380" r:id="rId112"/>
    <p:sldId id="432" r:id="rId113"/>
    <p:sldId id="381" r:id="rId114"/>
    <p:sldId id="465" r:id="rId115"/>
    <p:sldId id="387" r:id="rId11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4zHvKuPnYjvAxMkhvfcWA==" hashData="2O8p8xLDtkQHAqrWuYEkTfSpz5TpSY0UMClwFzvtFqUXHSbOfSl945HQNsHp8Drse9CAmHJ8G7Jl/3dlBtVWO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6" autoAdjust="0"/>
    <p:restoredTop sz="94333" autoAdjust="0"/>
  </p:normalViewPr>
  <p:slideViewPr>
    <p:cSldViewPr snapToGrid="0">
      <p:cViewPr varScale="1">
        <p:scale>
          <a:sx n="69" d="100"/>
          <a:sy n="69" d="100"/>
        </p:scale>
        <p:origin x="774" y="78"/>
      </p:cViewPr>
      <p:guideLst/>
    </p:cSldViewPr>
  </p:slideViewPr>
  <p:notesTextViewPr>
    <p:cViewPr>
      <p:scale>
        <a:sx n="1" d="1"/>
        <a:sy n="1" d="1"/>
      </p:scale>
      <p:origin x="0" y="0"/>
    </p:cViewPr>
  </p:notesTextViewPr>
  <p:notesViewPr>
    <p:cSldViewPr snapToGrid="0">
      <p:cViewPr varScale="1">
        <p:scale>
          <a:sx n="53" d="100"/>
          <a:sy n="53" d="100"/>
        </p:scale>
        <p:origin x="284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8"/>
            <a:ext cx="2949787" cy="498692"/>
          </a:xfrm>
          <a:prstGeom prst="rect">
            <a:avLst/>
          </a:prstGeom>
        </p:spPr>
        <p:txBody>
          <a:bodyPr vert="horz" lIns="91440" tIns="45720" rIns="91440" bIns="45720" rtlCol="0" anchor="b"/>
          <a:lstStyle>
            <a:lvl1pPr algn="r">
              <a:defRPr sz="1200"/>
            </a:lvl1pPr>
          </a:lstStyle>
          <a:p>
            <a:fld id="{C2FADF22-53A3-4053-8B22-FB26636D599E}" type="slidenum">
              <a:rPr kumimoji="1" lang="ja-JP" altLang="en-US" smtClean="0"/>
              <a:t>‹#›</a:t>
            </a:fld>
            <a:endParaRPr kumimoji="1" lang="ja-JP" altLang="en-US"/>
          </a:p>
        </p:txBody>
      </p:sp>
    </p:spTree>
    <p:extLst>
      <p:ext uri="{BB962C8B-B14F-4D97-AF65-F5344CB8AC3E}">
        <p14:creationId xmlns:p14="http://schemas.microsoft.com/office/powerpoint/2010/main" val="438171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BD003455-D98A-47C2-AE42-454E708559E0}"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9B4DDC14-2C05-4AA1-8466-06444C9DFD37}" type="slidenum">
              <a:rPr kumimoji="1" lang="ja-JP" altLang="en-US" smtClean="0"/>
              <a:t>‹#›</a:t>
            </a:fld>
            <a:endParaRPr kumimoji="1" lang="ja-JP" altLang="en-US"/>
          </a:p>
        </p:txBody>
      </p:sp>
    </p:spTree>
    <p:extLst>
      <p:ext uri="{BB962C8B-B14F-4D97-AF65-F5344CB8AC3E}">
        <p14:creationId xmlns:p14="http://schemas.microsoft.com/office/powerpoint/2010/main" val="30290636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130A59-F19D-436F-AEEB-C368391221EB}"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13448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77FC2F-9552-4A82-8A85-4143211629E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388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A680A56-F41C-4A8E-8057-BE0441BB8209}"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868601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0457D3-46F1-4B7A-B1B9-FF32873F6A6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79084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67B36C-1ED7-40C0-99BE-1B5014A6E7F6}"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416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ECE95F-7FAB-4A0B-AD32-0E1295FB638E}"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45217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B701A47-ED4B-45CD-86E5-F2B67F025326}"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46674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6CE5BB-FF17-496A-B0F2-285AD47E51AF}"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9047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2C9EA6-78E4-41B8-8F48-6CDE7911782C}"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11240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8C57AE-1AB7-45AD-B65D-1EB7BA7D1FF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5041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83ECF5-B630-41D6-8C77-275C686F6708}"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86973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9E6A-846E-4719-913F-7686135BC345}"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1713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hyperlink" Target="https://www.mhlw.go.jp/content/001227729.pdf"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hyperlink" Target="https://www.mhlw.go.jp/stf/seisakunitsuite/bunya/koyou_roudou/koyoukintou/seisaku06/index.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2" Type="http://schemas.openxmlformats.org/officeDocument/2006/relationships/hyperlink" Target="https://www.mhlw.go.jp/stf/kaigo-seisansei-information.htm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www.mhlw.go.jp/content/001227728.pdf"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令和７年度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4755390"/>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1457100" y="3348000"/>
            <a:ext cx="9144000" cy="11845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t>看護小規模多機能型居宅介護事業所編</a:t>
            </a:r>
            <a:endParaRPr lang="en-US" altLang="ja-JP" sz="4000" dirty="0" smtClean="0"/>
          </a:p>
        </p:txBody>
      </p:sp>
      <p:sp>
        <p:nvSpPr>
          <p:cNvPr id="5" name="スライド番号プレースホルダー 4"/>
          <p:cNvSpPr>
            <a:spLocks noGrp="1"/>
          </p:cNvSpPr>
          <p:nvPr>
            <p:ph type="sldNum" sz="quarter" idx="12"/>
          </p:nvPr>
        </p:nvSpPr>
        <p:spPr>
          <a:xfrm>
            <a:off x="9229500" y="6319801"/>
            <a:ext cx="2743200" cy="365125"/>
          </a:xfrm>
        </p:spPr>
        <p:txBody>
          <a:bodyPr/>
          <a:lstStyle/>
          <a:p>
            <a:fld id="{D339279A-9CE5-4E47-B07B-F5EE1F1AD395}" type="slidenum">
              <a:rPr kumimoji="1" lang="ja-JP" altLang="en-US" smtClean="0"/>
              <a:t>1</a:t>
            </a:fld>
            <a:endParaRPr kumimoji="1" lang="ja-JP" altLang="en-US" dirty="0"/>
          </a:p>
        </p:txBody>
      </p:sp>
    </p:spTree>
    <p:extLst>
      <p:ext uri="{BB962C8B-B14F-4D97-AF65-F5344CB8AC3E}">
        <p14:creationId xmlns:p14="http://schemas.microsoft.com/office/powerpoint/2010/main" val="4282932909"/>
      </p:ext>
    </p:extLst>
  </p:cSld>
  <p:clrMapOvr>
    <a:masterClrMapping/>
  </p:clrMapOvr>
  <mc:AlternateContent xmlns:mc="http://schemas.openxmlformats.org/markup-compatibility/2006" xmlns:p14="http://schemas.microsoft.com/office/powerpoint/2010/main">
    <mc:Choice Requires="p14">
      <p:transition spd="slow" p14:dur="2000" advTm="9134"/>
    </mc:Choice>
    <mc:Fallback xmlns="">
      <p:transition spd="slow" advTm="913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5107679"/>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112" y="6470788"/>
            <a:ext cx="2743200" cy="365125"/>
          </a:xfrm>
        </p:spPr>
        <p:txBody>
          <a:bodyPr/>
          <a:lstStyle/>
          <a:p>
            <a:fld id="{41D9830F-53EB-46B6-9EC0-C4C68F82A889}" type="slidenum">
              <a:rPr kumimoji="1" lang="ja-JP" altLang="en-US" smtClean="0"/>
              <a:t>100</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442913" lvl="0" indent="-192088"/>
            <a:endParaRPr lang="en-US" altLang="ja-JP" sz="2000" dirty="0" smtClean="0">
              <a:solidFill>
                <a:prstClr val="black"/>
              </a:solidFill>
            </a:endParaRPr>
          </a:p>
          <a:p>
            <a:pPr marL="442913" lvl="0" indent="-192088"/>
            <a:endParaRPr lang="en-US" altLang="ja-JP" sz="2000" dirty="0">
              <a:solidFill>
                <a:prstClr val="black"/>
              </a:solidFill>
            </a:endParaRPr>
          </a:p>
          <a:p>
            <a:pPr marL="442913" lvl="0" indent="-192088"/>
            <a:endParaRPr lang="en-US" altLang="ja-JP" sz="2000" dirty="0" smtClean="0">
              <a:solidFill>
                <a:prstClr val="black"/>
              </a:solidFill>
            </a:endParaRPr>
          </a:p>
          <a:p>
            <a:pPr marL="442913" lvl="0" indent="-192088"/>
            <a:endParaRPr lang="en-US" altLang="ja-JP" sz="2000" dirty="0">
              <a:solidFill>
                <a:prstClr val="black"/>
              </a:solidFill>
            </a:endParaRPr>
          </a:p>
          <a:p>
            <a:pPr marL="442913" lvl="0" indent="-192088"/>
            <a:endParaRPr lang="en-US" altLang="ja-JP" sz="2000" dirty="0" smtClean="0">
              <a:solidFill>
                <a:prstClr val="black"/>
              </a:solidFill>
            </a:endParaRPr>
          </a:p>
          <a:p>
            <a:pPr marL="442913" lvl="0" indent="-192088"/>
            <a:endParaRPr lang="en-US" altLang="ja-JP" sz="2000" dirty="0">
              <a:solidFill>
                <a:prstClr val="black"/>
              </a:solidFill>
            </a:endParaRPr>
          </a:p>
          <a:p>
            <a:pPr marL="442913" lvl="0" indent="-192088"/>
            <a:endParaRPr lang="en-US" altLang="ja-JP" dirty="0" smtClean="0">
              <a:solidFill>
                <a:prstClr val="black"/>
              </a:solidFill>
            </a:endParaRPr>
          </a:p>
          <a:p>
            <a:pPr marL="442913" lvl="0" indent="-192088"/>
            <a:r>
              <a:rPr lang="ja-JP" altLang="en-US" sz="2000" dirty="0" smtClean="0">
                <a:solidFill>
                  <a:prstClr val="black"/>
                </a:solidFill>
              </a:rPr>
              <a:t>④ </a:t>
            </a:r>
            <a:r>
              <a:rPr lang="ja-JP" altLang="en-US" sz="2000" dirty="0">
                <a:solidFill>
                  <a:prstClr val="black"/>
                </a:solidFill>
              </a:rPr>
              <a:t>日常的に利用者と関わりのある地域住民等の相談に対応する体制を構築し、事業所内外の主に独居、認知症の人とその家族にとって身近な拠点となるよう、事業所が主体となって、地域の相談窓口としての役割を担っている。</a:t>
            </a:r>
            <a:endParaRPr lang="en-US" altLang="ja-JP" sz="2000" dirty="0">
              <a:solidFill>
                <a:prstClr val="black"/>
              </a:solidFill>
            </a:endParaRPr>
          </a:p>
          <a:p>
            <a:pPr marL="442913" indent="-192088"/>
            <a:r>
              <a:rPr lang="ja-JP" altLang="en-US" sz="2000" dirty="0" smtClean="0"/>
              <a:t>⑤ </a:t>
            </a:r>
            <a:r>
              <a:rPr lang="ja-JP" altLang="en-US" sz="2000" dirty="0"/>
              <a:t>必要に応じて、多様な主体により提供される登録者の</a:t>
            </a:r>
            <a:r>
              <a:rPr lang="ja-JP" altLang="en-US" sz="2000" dirty="0" smtClean="0"/>
              <a:t>生活全般を</a:t>
            </a:r>
            <a:r>
              <a:rPr lang="ja-JP" altLang="en-US" sz="2000" dirty="0"/>
              <a:t>支援するサービス（介護給付費等対象サービス以外の保健医療サービス又は福祉サービス、当該地域の住民による自発的な活動に</a:t>
            </a:r>
            <a:r>
              <a:rPr lang="ja-JP" altLang="en-US" sz="2000" dirty="0" smtClean="0"/>
              <a:t>よるサービス</a:t>
            </a:r>
            <a:r>
              <a:rPr lang="ja-JP" altLang="en-US" sz="2000" dirty="0"/>
              <a:t>等をいう）が包括的に提供されるような居宅サービス計画を作成している。 </a:t>
            </a:r>
            <a:endParaRPr lang="en-US" altLang="ja-JP" sz="2000" dirty="0"/>
          </a:p>
          <a:p>
            <a:pPr marL="442913" indent="-192088"/>
            <a:r>
              <a:rPr lang="ja-JP" altLang="en-US" sz="2000" dirty="0" smtClean="0"/>
              <a:t>⑥  次のいずれかに適合する。</a:t>
            </a:r>
            <a:endParaRPr lang="en-US" altLang="ja-JP" sz="2000" dirty="0" smtClean="0"/>
          </a:p>
          <a:p>
            <a:pPr marL="542925" indent="-109538"/>
            <a:r>
              <a:rPr lang="en-US" altLang="ja-JP" sz="2000" dirty="0" smtClean="0"/>
              <a:t>ⅰ</a:t>
            </a:r>
            <a:r>
              <a:rPr lang="ja-JP" altLang="en-US" sz="2000" dirty="0" smtClean="0"/>
              <a:t>）</a:t>
            </a:r>
            <a:r>
              <a:rPr lang="ja-JP" altLang="en-US" sz="2000" spc="-60" dirty="0" smtClean="0"/>
              <a:t>地域</a:t>
            </a:r>
            <a:r>
              <a:rPr lang="ja-JP" altLang="en-US" sz="2000" spc="-60" dirty="0"/>
              <a:t>住民等との連携により、地域資源を効果的に活用し、利用者の状態に</a:t>
            </a:r>
            <a:r>
              <a:rPr lang="ja-JP" altLang="en-US" sz="2000" spc="-60" dirty="0" smtClean="0"/>
              <a:t>応じた支援</a:t>
            </a:r>
            <a:r>
              <a:rPr lang="ja-JP" altLang="en-US" sz="2000" spc="-60" dirty="0"/>
              <a:t>を行って</a:t>
            </a:r>
            <a:r>
              <a:rPr lang="ja-JP" altLang="en-US" sz="2000" spc="-60" dirty="0" smtClean="0"/>
              <a:t>いる。</a:t>
            </a:r>
            <a:endParaRPr lang="ja-JP" altLang="en-US" sz="2000" spc="-60" dirty="0"/>
          </a:p>
          <a:p>
            <a:pPr marL="542925" indent="-109538"/>
            <a:r>
              <a:rPr lang="en-US" altLang="ja-JP" sz="2000" dirty="0" smtClean="0"/>
              <a:t>ⅱ</a:t>
            </a:r>
            <a:r>
              <a:rPr lang="ja-JP" altLang="en-US" sz="2000" dirty="0" smtClean="0"/>
              <a:t>）障害</a:t>
            </a:r>
            <a:r>
              <a:rPr lang="ja-JP" altLang="en-US" sz="2000" dirty="0"/>
              <a:t>福祉サービス事業所、</a:t>
            </a:r>
            <a:r>
              <a:rPr lang="ja-JP" altLang="en-US" sz="2000" dirty="0" smtClean="0"/>
              <a:t>児童</a:t>
            </a:r>
            <a:r>
              <a:rPr lang="ja-JP" altLang="en-US" sz="2000" dirty="0"/>
              <a:t>福祉施設等と協働し、地域において世代間</a:t>
            </a:r>
            <a:r>
              <a:rPr lang="ja-JP" altLang="en-US" sz="2000" dirty="0" smtClean="0"/>
              <a:t>の交流</a:t>
            </a:r>
            <a:r>
              <a:rPr lang="ja-JP" altLang="en-US" sz="2000" dirty="0"/>
              <a:t>の場の拠点となって</a:t>
            </a:r>
            <a:r>
              <a:rPr lang="ja-JP" altLang="en-US" sz="2000" dirty="0" smtClean="0"/>
              <a:t>いる。</a:t>
            </a:r>
            <a:endParaRPr lang="ja-JP" altLang="en-US" sz="2000" dirty="0"/>
          </a:p>
          <a:p>
            <a:pPr marL="542925" indent="-109538"/>
            <a:r>
              <a:rPr lang="en-US" altLang="ja-JP" sz="2000" dirty="0" smtClean="0"/>
              <a:t>ⅲ</a:t>
            </a:r>
            <a:r>
              <a:rPr lang="ja-JP" altLang="en-US" sz="2000" dirty="0" smtClean="0"/>
              <a:t>）地域</a:t>
            </a:r>
            <a:r>
              <a:rPr lang="ja-JP" altLang="en-US" sz="2000" dirty="0"/>
              <a:t>住民等、</a:t>
            </a:r>
            <a:r>
              <a:rPr lang="ja-JP" altLang="en-US" sz="2000" dirty="0" smtClean="0"/>
              <a:t>他の指定居宅サービス事業者が当該事業を行う事業所、他の地域密着型サービス事業者が当該事業を行う事業所等と</a:t>
            </a:r>
            <a:r>
              <a:rPr lang="ja-JP" altLang="en-US" sz="2000" dirty="0"/>
              <a:t>共同で事例検討会、研修会等</a:t>
            </a:r>
            <a:r>
              <a:rPr lang="ja-JP" altLang="en-US" sz="2000" dirty="0" smtClean="0"/>
              <a:t>を定期的に実施</a:t>
            </a:r>
            <a:r>
              <a:rPr lang="ja-JP" altLang="en-US" sz="2000" dirty="0"/>
              <a:t>して</a:t>
            </a:r>
            <a:r>
              <a:rPr lang="ja-JP" altLang="en-US" sz="2000" dirty="0" smtClean="0"/>
              <a:t>いる。</a:t>
            </a:r>
            <a:endParaRPr lang="ja-JP" altLang="en-US" sz="2000" dirty="0"/>
          </a:p>
          <a:p>
            <a:pPr marL="542925" indent="-109538"/>
            <a:r>
              <a:rPr lang="en-US" altLang="ja-JP" sz="2000" dirty="0" smtClean="0"/>
              <a:t>ⅳ</a:t>
            </a:r>
            <a:r>
              <a:rPr lang="ja-JP" altLang="en-US" sz="2000" dirty="0" smtClean="0"/>
              <a:t>）市町村</a:t>
            </a:r>
            <a:r>
              <a:rPr lang="ja-JP" altLang="en-US" sz="2000" dirty="0"/>
              <a:t>が実施する通いの場や在宅医療・介護連携推進事業等の地域支援事業等に</a:t>
            </a:r>
            <a:r>
              <a:rPr lang="ja-JP" altLang="en-US" sz="2000" dirty="0" smtClean="0"/>
              <a:t>参加</a:t>
            </a:r>
            <a:r>
              <a:rPr lang="ja-JP" altLang="en-US" sz="2000" dirty="0"/>
              <a:t>して</a:t>
            </a:r>
            <a:r>
              <a:rPr lang="ja-JP" altLang="en-US" sz="2000" dirty="0" smtClean="0"/>
              <a:t>いる。</a:t>
            </a:r>
            <a:endParaRPr lang="ja-JP" altLang="en-US" sz="2000" dirty="0"/>
          </a:p>
          <a:p>
            <a:pPr marL="85725"/>
            <a:endParaRPr lang="en-US" altLang="ja-JP" sz="800" dirty="0" smtClean="0"/>
          </a:p>
          <a:p>
            <a:pPr marL="85725"/>
            <a:r>
              <a:rPr lang="en-US" altLang="ja-JP" sz="2000" dirty="0" smtClean="0"/>
              <a:t>【</a:t>
            </a:r>
            <a:r>
              <a:rPr lang="ja-JP" altLang="en-US" sz="2000" dirty="0"/>
              <a:t>総合マネジメント体制強化加算</a:t>
            </a:r>
            <a:r>
              <a:rPr lang="en-US" altLang="ja-JP" sz="2000" dirty="0"/>
              <a:t>(Ⅱ)】</a:t>
            </a:r>
            <a:r>
              <a:rPr lang="ja-JP" altLang="en-US" sz="2000" dirty="0"/>
              <a:t>　   </a:t>
            </a:r>
            <a:r>
              <a:rPr lang="en-US" altLang="ja-JP" sz="2000" dirty="0"/>
              <a:t>800</a:t>
            </a:r>
            <a:r>
              <a:rPr lang="ja-JP" altLang="en-US" sz="2000" dirty="0"/>
              <a:t>単位／</a:t>
            </a:r>
            <a:r>
              <a:rPr lang="ja-JP" altLang="en-US" sz="2000" dirty="0" smtClean="0"/>
              <a:t>月</a:t>
            </a:r>
            <a:endParaRPr lang="en-US" altLang="ja-JP" sz="2000" dirty="0" smtClean="0"/>
          </a:p>
          <a:p>
            <a:pPr marL="357188"/>
            <a:r>
              <a:rPr lang="ja-JP" altLang="en-US" sz="2000" dirty="0" smtClean="0"/>
              <a:t>加算</a:t>
            </a:r>
            <a:r>
              <a:rPr lang="en-US" altLang="ja-JP" sz="2000" dirty="0" smtClean="0"/>
              <a:t>(Ⅰ)</a:t>
            </a:r>
            <a:r>
              <a:rPr lang="ja-JP" altLang="en-US" sz="2000" dirty="0" smtClean="0"/>
              <a:t>の要件①～③までに適合する。</a:t>
            </a:r>
            <a:endParaRPr lang="en-US" altLang="ja-JP" sz="2000" dirty="0" smtClean="0"/>
          </a:p>
        </p:txBody>
      </p:sp>
      <p:sp>
        <p:nvSpPr>
          <p:cNvPr id="6" name="正方形/長方形 5"/>
          <p:cNvSpPr/>
          <p:nvPr/>
        </p:nvSpPr>
        <p:spPr>
          <a:xfrm>
            <a:off x="454818" y="96535"/>
            <a:ext cx="11559723" cy="1955714"/>
          </a:xfrm>
          <a:prstGeom prst="rect">
            <a:avLst/>
          </a:prstGeom>
          <a:ln w="6350">
            <a:solidFill>
              <a:schemeClr val="tx1"/>
            </a:solidFill>
            <a:prstDash val="sysDot"/>
          </a:ln>
        </p:spPr>
        <p:txBody>
          <a:bodyPr wrap="square" tIns="72000" bIns="36000" anchor="ctr" anchorCtr="0">
            <a:spAutoFit/>
          </a:bodyPr>
          <a:lstStyle/>
          <a:p>
            <a:r>
              <a:rPr lang="en-US" altLang="ja-JP" sz="2000" dirty="0" smtClean="0"/>
              <a:t>【</a:t>
            </a:r>
            <a:r>
              <a:rPr lang="ja-JP" altLang="en-US" sz="2000" dirty="0" smtClean="0"/>
              <a:t>地域の行事や活動の例</a:t>
            </a:r>
            <a:r>
              <a:rPr lang="en-US" altLang="ja-JP" sz="2000" dirty="0" smtClean="0"/>
              <a:t>】</a:t>
            </a:r>
          </a:p>
          <a:p>
            <a:pPr marL="185738" indent="-185738"/>
            <a:r>
              <a:rPr lang="ja-JP" altLang="en-US" sz="2000" dirty="0" smtClean="0"/>
              <a:t>・登録者が住み慣れた地域で生活を継続するために、当該地域における課題を掘り起こし、地域住民や市町村等とともに解決する取組（行政や地域包括支援センターが開催する地域での会議への参加、町内会や自治会の活動への参加、認知症や介護に関する研修の実施等）</a:t>
            </a:r>
            <a:endParaRPr lang="en-US" altLang="ja-JP" sz="2000" dirty="0" smtClean="0"/>
          </a:p>
          <a:p>
            <a:pPr marL="185738" indent="-185738"/>
            <a:r>
              <a:rPr lang="ja-JP" altLang="en-US" sz="2000" dirty="0" smtClean="0"/>
              <a:t>・登録者が住み慣れた地域との絆を継続するための取組（登録者とな</a:t>
            </a:r>
            <a:r>
              <a:rPr lang="ja-JP" altLang="en-US" sz="2000" dirty="0"/>
              <a:t>じみ</a:t>
            </a:r>
            <a:r>
              <a:rPr lang="ja-JP" altLang="en-US" sz="2000" dirty="0" smtClean="0"/>
              <a:t>の関係がある地域住民や商店等との関わり、地域への行事への参加等）</a:t>
            </a:r>
            <a:endParaRPr lang="ja-JP" altLang="en-US" sz="2000" dirty="0"/>
          </a:p>
        </p:txBody>
      </p:sp>
    </p:spTree>
    <p:extLst>
      <p:ext uri="{BB962C8B-B14F-4D97-AF65-F5344CB8AC3E}">
        <p14:creationId xmlns:p14="http://schemas.microsoft.com/office/powerpoint/2010/main" val="15275218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101</a:t>
            </a:fld>
            <a:endParaRPr kumimoji="1" lang="ja-JP" altLang="en-US" dirty="0"/>
          </a:p>
        </p:txBody>
      </p:sp>
      <p:sp>
        <p:nvSpPr>
          <p:cNvPr id="3" name="正方形/長方形 2"/>
          <p:cNvSpPr/>
          <p:nvPr/>
        </p:nvSpPr>
        <p:spPr>
          <a:xfrm>
            <a:off x="-1" y="0"/>
            <a:ext cx="12192000" cy="8417689"/>
          </a:xfrm>
          <a:prstGeom prst="rect">
            <a:avLst/>
          </a:prstGeom>
        </p:spPr>
        <p:txBody>
          <a:bodyPr wrap="square">
            <a:spAutoFit/>
          </a:bodyPr>
          <a:lstStyle/>
          <a:p>
            <a:r>
              <a:rPr lang="ja-JP" altLang="en-US" sz="2000" b="1" dirty="0" smtClean="0"/>
              <a:t>（１８）褥瘡マネジメント加算★　</a:t>
            </a:r>
            <a:r>
              <a:rPr lang="en-US" altLang="ja-JP" sz="2000" dirty="0" smtClean="0"/>
              <a:t>※</a:t>
            </a:r>
            <a:r>
              <a:rPr lang="ja-JP" altLang="en-US" sz="2000" dirty="0" smtClean="0"/>
              <a:t>体制届が必要</a:t>
            </a:r>
            <a:endParaRPr lang="en-US" altLang="ja-JP" sz="2000" dirty="0" smtClean="0"/>
          </a:p>
          <a:p>
            <a:pPr marL="84138"/>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84138"/>
            <a:endParaRPr lang="en-US" altLang="ja-JP" sz="500" dirty="0" smtClean="0"/>
          </a:p>
          <a:p>
            <a:r>
              <a:rPr lang="en-US" altLang="ja-JP" sz="2000" dirty="0" smtClean="0"/>
              <a:t>【</a:t>
            </a:r>
            <a:r>
              <a:rPr lang="ja-JP" altLang="en-US" sz="2000" dirty="0" smtClean="0"/>
              <a:t>褥</a:t>
            </a:r>
            <a:r>
              <a:rPr lang="ja-JP" altLang="en-US" sz="2000" dirty="0"/>
              <a:t>瘡マネジメント加算</a:t>
            </a:r>
            <a:r>
              <a:rPr lang="en-US" altLang="ja-JP" sz="2000" dirty="0"/>
              <a:t>(Ⅰ</a:t>
            </a:r>
            <a:r>
              <a:rPr lang="en-US" altLang="ja-JP" sz="2000" dirty="0" smtClean="0"/>
              <a:t>)】</a:t>
            </a:r>
            <a:r>
              <a:rPr lang="ja-JP" altLang="en-US" sz="2000" dirty="0" smtClean="0"/>
              <a:t>　</a:t>
            </a:r>
            <a:r>
              <a:rPr lang="en-US" altLang="ja-JP" sz="2000" dirty="0" smtClean="0"/>
              <a:t>3</a:t>
            </a:r>
            <a:r>
              <a:rPr lang="ja-JP" altLang="en-US" sz="2000" dirty="0" smtClean="0"/>
              <a:t>単位／月</a:t>
            </a:r>
            <a:endParaRPr lang="en-US" altLang="ja-JP" sz="2000" dirty="0"/>
          </a:p>
          <a:p>
            <a:pPr marL="185738"/>
            <a:r>
              <a:rPr lang="ja-JP" altLang="en-US" sz="2000" dirty="0" smtClean="0"/>
              <a:t>次のい</a:t>
            </a:r>
            <a:r>
              <a:rPr lang="ja-JP" altLang="en-US" sz="2000" dirty="0"/>
              <a:t>ずれにも適合すること</a:t>
            </a:r>
            <a:r>
              <a:rPr lang="ja-JP" altLang="en-US" sz="2000" dirty="0" smtClean="0"/>
              <a:t>。</a:t>
            </a:r>
            <a:endParaRPr lang="en-US" altLang="ja-JP" sz="2000" dirty="0" smtClean="0"/>
          </a:p>
          <a:p>
            <a:pPr marL="442913" indent="-171450"/>
            <a:r>
              <a:rPr lang="ja-JP" altLang="en-US" sz="2000" dirty="0" smtClean="0"/>
              <a:t>① </a:t>
            </a:r>
            <a:r>
              <a:rPr lang="ja-JP" altLang="en-US" sz="2000" dirty="0"/>
              <a:t>利用者ごと</a:t>
            </a:r>
            <a:r>
              <a:rPr lang="ja-JP" altLang="en-US" sz="2000" dirty="0" smtClean="0"/>
              <a:t>に</a:t>
            </a:r>
            <a:r>
              <a:rPr lang="ja-JP" altLang="en-US" sz="2000" dirty="0"/>
              <a:t>利用開始時の</a:t>
            </a:r>
            <a:r>
              <a:rPr lang="ja-JP" altLang="en-US" sz="2000" dirty="0" smtClean="0"/>
              <a:t>褥</a:t>
            </a:r>
            <a:r>
              <a:rPr lang="ja-JP" altLang="en-US" sz="2000" dirty="0"/>
              <a:t>瘡</a:t>
            </a:r>
            <a:r>
              <a:rPr lang="ja-JP" altLang="en-US" sz="2000" dirty="0" smtClean="0"/>
              <a:t>の有無を確認するとともに、褥瘡の発生</a:t>
            </a:r>
            <a:r>
              <a:rPr lang="ja-JP" altLang="en-US" sz="2000" dirty="0"/>
              <a:t>と関連のあるリスクについて、利用開始時に</a:t>
            </a:r>
            <a:r>
              <a:rPr lang="ja-JP" altLang="en-US" sz="2000" dirty="0" smtClean="0"/>
              <a:t>評価し、その後少なく</a:t>
            </a:r>
            <a:r>
              <a:rPr lang="ja-JP" altLang="en-US" sz="2000" dirty="0"/>
              <a:t>とも３月に１回評価</a:t>
            </a:r>
            <a:r>
              <a:rPr lang="ja-JP" altLang="en-US" sz="2000" dirty="0" smtClean="0"/>
              <a:t>する。</a:t>
            </a:r>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1400" dirty="0"/>
          </a:p>
          <a:p>
            <a:pPr marL="442913" indent="-171450"/>
            <a:endParaRPr lang="en-US" altLang="ja-JP" sz="300" dirty="0" smtClean="0"/>
          </a:p>
          <a:p>
            <a:pPr marL="442913" indent="-171450"/>
            <a:endParaRPr lang="en-US" altLang="ja-JP" sz="1200" dirty="0" smtClean="0"/>
          </a:p>
          <a:p>
            <a:pPr marL="442913" indent="-171450"/>
            <a:r>
              <a:rPr lang="ja-JP" altLang="en-US" sz="2000" dirty="0" smtClean="0"/>
              <a:t>② ①の確認及び評価の結果</a:t>
            </a:r>
            <a:r>
              <a:rPr lang="ja-JP" altLang="en-US" sz="2000" dirty="0"/>
              <a:t>等の情報</a:t>
            </a:r>
            <a:r>
              <a:rPr lang="ja-JP" altLang="en-US" sz="2000" dirty="0" smtClean="0"/>
              <a:t>を</a:t>
            </a:r>
            <a:r>
              <a:rPr lang="en-US" altLang="ja-JP" sz="2000" dirty="0" smtClean="0"/>
              <a:t>LIFE</a:t>
            </a:r>
            <a:r>
              <a:rPr lang="ja-JP" altLang="en-US" sz="2000" dirty="0" smtClean="0"/>
              <a:t>を用いて厚生労働省に提出し、褥瘡管理に当たって、当該情報その他</a:t>
            </a:r>
            <a:r>
              <a:rPr lang="ja-JP" altLang="en-US" sz="2000" dirty="0"/>
              <a:t>褥瘡管理の適切かつ有効</a:t>
            </a:r>
            <a:r>
              <a:rPr lang="ja-JP" altLang="en-US" sz="2000" dirty="0" smtClean="0"/>
              <a:t>な実施</a:t>
            </a:r>
            <a:r>
              <a:rPr lang="ja-JP" altLang="en-US" sz="2000" dirty="0"/>
              <a:t>のために必要な情報を活用して</a:t>
            </a:r>
            <a:r>
              <a:rPr lang="ja-JP" altLang="en-US" sz="2000" dirty="0" smtClean="0"/>
              <a:t>いる。</a:t>
            </a:r>
            <a:endParaRPr lang="en-US" altLang="ja-JP" sz="2000" dirty="0" smtClean="0"/>
          </a:p>
          <a:p>
            <a:pPr marL="442913" indent="-171450"/>
            <a:endParaRPr lang="en-US" altLang="ja-JP" sz="2000" dirty="0"/>
          </a:p>
          <a:p>
            <a:pPr marL="442913" indent="-171450"/>
            <a:endParaRPr lang="ja-JP" altLang="en-US" sz="2000" dirty="0"/>
          </a:p>
          <a:p>
            <a:pPr marL="442913" indent="-171450"/>
            <a:endParaRPr lang="en-US" altLang="ja-JP" sz="1000" dirty="0" smtClean="0"/>
          </a:p>
          <a:p>
            <a:pPr marL="442913" indent="-171450"/>
            <a:r>
              <a:rPr lang="ja-JP" altLang="en-US" sz="2000" dirty="0" smtClean="0"/>
              <a:t>③ ①の確認の結果、褥瘡が認められ、又は①の評価の結果、褥</a:t>
            </a:r>
            <a:r>
              <a:rPr lang="ja-JP" altLang="en-US" sz="2000" dirty="0"/>
              <a:t>瘡が発生するリスクがあるとされた利用者ごとに、</a:t>
            </a:r>
            <a:r>
              <a:rPr lang="ja-JP" altLang="en-US" sz="2000" dirty="0" smtClean="0"/>
              <a:t>医師</a:t>
            </a:r>
            <a:r>
              <a:rPr lang="ja-JP" altLang="en-US" sz="2000" dirty="0"/>
              <a:t>、看護師、介護職員、管理栄養士、介護支援専門員その他の職種の者</a:t>
            </a:r>
            <a:r>
              <a:rPr lang="ja-JP" altLang="en-US" sz="2000" dirty="0" smtClean="0"/>
              <a:t>が共同</a:t>
            </a:r>
            <a:r>
              <a:rPr lang="ja-JP" altLang="en-US" sz="2000" dirty="0"/>
              <a:t>して、褥瘡管理に</a:t>
            </a:r>
            <a:r>
              <a:rPr lang="ja-JP" altLang="en-US" sz="2000" dirty="0" smtClean="0"/>
              <a:t>関する褥</a:t>
            </a:r>
            <a:r>
              <a:rPr lang="ja-JP" altLang="en-US" sz="2000" dirty="0"/>
              <a:t>瘡ケア</a:t>
            </a:r>
            <a:r>
              <a:rPr lang="ja-JP" altLang="en-US" sz="2000" dirty="0" smtClean="0"/>
              <a:t>計画を</a:t>
            </a:r>
            <a:r>
              <a:rPr lang="ja-JP" altLang="en-US" sz="2000" dirty="0"/>
              <a:t>作成して</a:t>
            </a:r>
            <a:r>
              <a:rPr lang="ja-JP" altLang="en-US" sz="2000" dirty="0" smtClean="0"/>
              <a:t>いる。</a:t>
            </a:r>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1000" dirty="0" smtClean="0"/>
          </a:p>
          <a:p>
            <a:pPr marL="442913" indent="-171450"/>
            <a:endParaRPr lang="en-US" altLang="ja-JP" sz="2000" dirty="0" smtClean="0"/>
          </a:p>
          <a:p>
            <a:pPr marL="442913" indent="-171450"/>
            <a:endParaRPr lang="en-US" altLang="ja-JP" sz="2000" dirty="0"/>
          </a:p>
        </p:txBody>
      </p:sp>
      <p:sp>
        <p:nvSpPr>
          <p:cNvPr id="5" name="正方形/長方形 4"/>
          <p:cNvSpPr/>
          <p:nvPr/>
        </p:nvSpPr>
        <p:spPr>
          <a:xfrm>
            <a:off x="448269" y="1993924"/>
            <a:ext cx="11579608" cy="1547466"/>
          </a:xfrm>
          <a:prstGeom prst="rect">
            <a:avLst/>
          </a:prstGeom>
          <a:ln w="6350">
            <a:solidFill>
              <a:schemeClr val="tx1"/>
            </a:solidFill>
            <a:prstDash val="sysDot"/>
          </a:ln>
        </p:spPr>
        <p:txBody>
          <a:bodyPr wrap="square" tIns="36000" bIns="36000" anchor="ctr" anchorCtr="0">
            <a:spAutoFit/>
          </a:bodyPr>
          <a:lstStyle/>
          <a:p>
            <a:pPr marL="185738" indent="-185738">
              <a:lnSpc>
                <a:spcPts val="2300"/>
              </a:lnSpc>
              <a:tabLst>
                <a:tab pos="628650" algn="l"/>
              </a:tabLst>
            </a:pPr>
            <a:r>
              <a:rPr lang="en-US" altLang="ja-JP" sz="2000" dirty="0"/>
              <a:t>※ </a:t>
            </a:r>
            <a:r>
              <a:rPr lang="ja-JP" altLang="en-US" sz="2000" dirty="0"/>
              <a:t>評価</a:t>
            </a:r>
            <a:r>
              <a:rPr lang="ja-JP" altLang="en-US" sz="2000" dirty="0" smtClean="0"/>
              <a:t>は別紙</a:t>
            </a:r>
            <a:r>
              <a:rPr lang="ja-JP" altLang="en-US" sz="2000" dirty="0"/>
              <a:t>様式</a:t>
            </a:r>
            <a:r>
              <a:rPr lang="en-US" altLang="ja-JP" sz="2000" dirty="0"/>
              <a:t>5</a:t>
            </a:r>
            <a:r>
              <a:rPr lang="ja-JP" altLang="en-US" sz="2000" dirty="0"/>
              <a:t>を用いて</a:t>
            </a:r>
            <a:r>
              <a:rPr lang="ja-JP" altLang="en-US" sz="2000" dirty="0" smtClean="0"/>
              <a:t>、褥</a:t>
            </a:r>
            <a:r>
              <a:rPr lang="ja-JP" altLang="en-US" sz="2000" dirty="0"/>
              <a:t>瘡の状態及び褥瘡の発生と関連のある</a:t>
            </a:r>
            <a:r>
              <a:rPr lang="ja-JP" altLang="en-US" sz="2000" dirty="0" smtClean="0"/>
              <a:t>リスクに</a:t>
            </a:r>
            <a:r>
              <a:rPr lang="ja-JP" altLang="en-US" sz="2000" dirty="0"/>
              <a:t>ついて実施する。</a:t>
            </a:r>
            <a:endParaRPr lang="en-US" altLang="ja-JP" sz="2000" dirty="0"/>
          </a:p>
          <a:p>
            <a:pPr marL="185738" indent="-185738">
              <a:lnSpc>
                <a:spcPts val="2300"/>
              </a:lnSpc>
            </a:pPr>
            <a:r>
              <a:rPr lang="en-US" altLang="ja-JP" sz="2000" dirty="0"/>
              <a:t>※</a:t>
            </a:r>
            <a:r>
              <a:rPr lang="ja-JP" altLang="en-US" sz="2000" dirty="0"/>
              <a:t> 利用開始時の評価は、加算</a:t>
            </a:r>
            <a:r>
              <a:rPr lang="en-US" altLang="ja-JP" sz="2000" dirty="0"/>
              <a:t>(Ⅰ)</a:t>
            </a:r>
            <a:r>
              <a:rPr lang="ja-JP" altLang="en-US" sz="2000" dirty="0" smtClean="0"/>
              <a:t>の要件に</a:t>
            </a:r>
            <a:r>
              <a:rPr lang="ja-JP" altLang="en-US" sz="2000" dirty="0"/>
              <a:t>適合しているものとして市町村長に届け出た日の属する</a:t>
            </a:r>
            <a:r>
              <a:rPr lang="ja-JP" altLang="en-US" sz="2000" dirty="0" smtClean="0"/>
              <a:t>月及び当該</a:t>
            </a:r>
            <a:r>
              <a:rPr lang="ja-JP" altLang="en-US" sz="2000" dirty="0"/>
              <a:t>月以降の新規利用者については、当該者の利用開始時に評価を</a:t>
            </a:r>
            <a:r>
              <a:rPr lang="ja-JP" altLang="en-US" sz="2000" dirty="0" smtClean="0"/>
              <a:t>行う。</a:t>
            </a:r>
            <a:endParaRPr lang="en-US" altLang="ja-JP" sz="2000" dirty="0"/>
          </a:p>
          <a:p>
            <a:pPr marL="185738" indent="-185738">
              <a:lnSpc>
                <a:spcPts val="2300"/>
              </a:lnSpc>
            </a:pPr>
            <a:r>
              <a:rPr lang="en-US" altLang="ja-JP" sz="2000" dirty="0"/>
              <a:t>※</a:t>
            </a:r>
            <a:r>
              <a:rPr lang="ja-JP" altLang="en-US" sz="2000" dirty="0"/>
              <a:t> 届出の日の属する月の前月において既に利用している者については、介護記録等に基づき、利用開始時における評価を</a:t>
            </a:r>
            <a:r>
              <a:rPr lang="ja-JP" altLang="en-US" sz="2000" dirty="0" smtClean="0"/>
              <a:t>行う。</a:t>
            </a:r>
            <a:endParaRPr lang="en-US" altLang="ja-JP" sz="2000" dirty="0"/>
          </a:p>
        </p:txBody>
      </p:sp>
      <p:sp>
        <p:nvSpPr>
          <p:cNvPr id="6" name="正方形/長方形 5"/>
          <p:cNvSpPr/>
          <p:nvPr/>
        </p:nvSpPr>
        <p:spPr>
          <a:xfrm>
            <a:off x="448269" y="5952343"/>
            <a:ext cx="11579608" cy="1252513"/>
          </a:xfrm>
          <a:prstGeom prst="rect">
            <a:avLst/>
          </a:prstGeom>
          <a:ln w="6350">
            <a:solidFill>
              <a:schemeClr val="tx1"/>
            </a:solidFill>
            <a:prstDash val="sysDot"/>
          </a:ln>
        </p:spPr>
        <p:txBody>
          <a:bodyPr wrap="square" tIns="36000" bIns="36000" anchor="ctr" anchorCtr="0">
            <a:spAutoFit/>
          </a:bodyPr>
          <a:lstStyle/>
          <a:p>
            <a:pPr marL="185738" indent="-185738">
              <a:lnSpc>
                <a:spcPts val="2300"/>
              </a:lnSpc>
            </a:pPr>
            <a:r>
              <a:rPr lang="en-US" altLang="ja-JP" sz="2000" dirty="0" smtClean="0"/>
              <a:t>※</a:t>
            </a:r>
            <a:r>
              <a:rPr lang="ja-JP" altLang="en-US" sz="2000" dirty="0" smtClean="0"/>
              <a:t> 褥</a:t>
            </a:r>
            <a:r>
              <a:rPr lang="ja-JP" altLang="en-US" sz="2000" dirty="0"/>
              <a:t>瘡ケア</a:t>
            </a:r>
            <a:r>
              <a:rPr lang="ja-JP" altLang="en-US" sz="2000" dirty="0" smtClean="0"/>
              <a:t>計画は</a:t>
            </a:r>
            <a:r>
              <a:rPr lang="ja-JP" altLang="en-US" sz="2000" dirty="0"/>
              <a:t>、褥瘡管理に対する各種ガイドラインを参考にしながら、利用者ごとに</a:t>
            </a:r>
            <a:r>
              <a:rPr lang="ja-JP" altLang="en-US" sz="2000" dirty="0" smtClean="0"/>
              <a:t>、</a:t>
            </a:r>
            <a:r>
              <a:rPr lang="ja-JP" altLang="en-US" sz="2000" dirty="0"/>
              <a:t>褥</a:t>
            </a:r>
            <a:r>
              <a:rPr lang="ja-JP" altLang="en-US" sz="2000" dirty="0" smtClean="0"/>
              <a:t>瘡管理に関する事項に対し関連</a:t>
            </a:r>
            <a:r>
              <a:rPr lang="ja-JP" altLang="en-US" sz="2000" dirty="0"/>
              <a:t>職種が共同して取り組むべき事項や、利用者の状態を考慮した評価を行う間隔等を検討し、別紙</a:t>
            </a:r>
            <a:r>
              <a:rPr lang="ja-JP" altLang="en-US" sz="2000" dirty="0" smtClean="0"/>
              <a:t>様式</a:t>
            </a:r>
            <a:r>
              <a:rPr lang="en-US" altLang="ja-JP" sz="2000" dirty="0" smtClean="0"/>
              <a:t>5</a:t>
            </a:r>
            <a:r>
              <a:rPr lang="ja-JP" altLang="en-US" sz="2000" dirty="0" smtClean="0"/>
              <a:t>を</a:t>
            </a:r>
            <a:r>
              <a:rPr lang="ja-JP" altLang="en-US" sz="2000" dirty="0"/>
              <a:t>用いて作成すること</a:t>
            </a:r>
            <a:r>
              <a:rPr lang="ja-JP" altLang="en-US" sz="2000" dirty="0" smtClean="0"/>
              <a:t>。</a:t>
            </a:r>
            <a:endParaRPr lang="en-US" altLang="ja-JP" sz="2000" dirty="0" smtClean="0"/>
          </a:p>
          <a:p>
            <a:pPr marL="185738" indent="-185738">
              <a:lnSpc>
                <a:spcPts val="2300"/>
              </a:lnSpc>
            </a:pPr>
            <a:endParaRPr lang="ja-JP" altLang="en-US" sz="2000" dirty="0"/>
          </a:p>
        </p:txBody>
      </p:sp>
      <p:sp>
        <p:nvSpPr>
          <p:cNvPr id="7" name="正方形/長方形 6"/>
          <p:cNvSpPr/>
          <p:nvPr/>
        </p:nvSpPr>
        <p:spPr>
          <a:xfrm>
            <a:off x="448269" y="4236756"/>
            <a:ext cx="11579608" cy="662608"/>
          </a:xfrm>
          <a:prstGeom prst="rect">
            <a:avLst/>
          </a:prstGeom>
          <a:ln w="6350">
            <a:solidFill>
              <a:schemeClr val="tx1"/>
            </a:solidFill>
            <a:prstDash val="sysDot"/>
          </a:ln>
        </p:spPr>
        <p:txBody>
          <a:bodyPr wrap="square" tIns="36000" bIns="36000" anchor="ctr" anchorCtr="0">
            <a:spAutoFit/>
          </a:bodyPr>
          <a:lstStyle/>
          <a:p>
            <a:pPr marL="185738" indent="-185738">
              <a:lnSpc>
                <a:spcPts val="2300"/>
              </a:lnSpc>
            </a:pPr>
            <a:r>
              <a:rPr lang="en-US" altLang="ja-JP" sz="2000" dirty="0" smtClean="0"/>
              <a:t>※ LIFE</a:t>
            </a:r>
            <a:r>
              <a:rPr lang="ja-JP" altLang="en-US" sz="2000" dirty="0" err="1" smtClean="0"/>
              <a:t>への</a:t>
            </a:r>
            <a:r>
              <a:rPr lang="ja-JP" altLang="en-US" sz="2000" dirty="0" smtClean="0"/>
              <a:t>提供情報、提出頻度等については、「科学的介護システム</a:t>
            </a:r>
            <a:r>
              <a:rPr lang="en-US" altLang="ja-JP" sz="2000" dirty="0" smtClean="0"/>
              <a:t>(LIFE)</a:t>
            </a:r>
            <a:r>
              <a:rPr lang="ja-JP" altLang="en-US" sz="2000" dirty="0" smtClean="0"/>
              <a:t>関連加算に関する基本的考え方並びに医務処理手順及び様式例の提示について」を参照</a:t>
            </a:r>
            <a:endParaRPr lang="ja-JP" altLang="en-US" sz="2000" dirty="0"/>
          </a:p>
        </p:txBody>
      </p:sp>
    </p:spTree>
    <p:extLst>
      <p:ext uri="{BB962C8B-B14F-4D97-AF65-F5344CB8AC3E}">
        <p14:creationId xmlns:p14="http://schemas.microsoft.com/office/powerpoint/2010/main" val="22487531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34945" y="6492875"/>
            <a:ext cx="2743200" cy="365125"/>
          </a:xfrm>
        </p:spPr>
        <p:txBody>
          <a:bodyPr/>
          <a:lstStyle/>
          <a:p>
            <a:fld id="{41D9830F-53EB-46B6-9EC0-C4C68F82A889}" type="slidenum">
              <a:rPr kumimoji="1" lang="ja-JP" altLang="en-US" smtClean="0"/>
              <a:t>102</a:t>
            </a:fld>
            <a:endParaRPr kumimoji="1" lang="ja-JP" altLang="en-US" dirty="0"/>
          </a:p>
        </p:txBody>
      </p:sp>
      <p:sp>
        <p:nvSpPr>
          <p:cNvPr id="3" name="正方形/長方形 2"/>
          <p:cNvSpPr/>
          <p:nvPr/>
        </p:nvSpPr>
        <p:spPr>
          <a:xfrm>
            <a:off x="0" y="0"/>
            <a:ext cx="12192000" cy="7048083"/>
          </a:xfrm>
          <a:prstGeom prst="rect">
            <a:avLst/>
          </a:prstGeom>
        </p:spPr>
        <p:txBody>
          <a:bodyPr wrap="square">
            <a:spAutoFit/>
          </a:bodyPr>
          <a:lstStyle/>
          <a:p>
            <a:pPr marL="185738"/>
            <a:endParaRPr lang="en-US" altLang="ja-JP" sz="2000" dirty="0" smtClean="0"/>
          </a:p>
          <a:p>
            <a:pPr marL="185738"/>
            <a:endParaRPr lang="en-US" altLang="ja-JP" sz="2000" dirty="0"/>
          </a:p>
          <a:p>
            <a:pPr marL="185738"/>
            <a:endParaRPr lang="en-US" altLang="ja-JP" sz="600" dirty="0" smtClean="0"/>
          </a:p>
          <a:p>
            <a:pPr marL="442913" lvl="0" indent="-171450"/>
            <a:endParaRPr lang="en-US" altLang="ja-JP" sz="1200" dirty="0" smtClean="0">
              <a:solidFill>
                <a:prstClr val="black"/>
              </a:solidFill>
            </a:endParaRPr>
          </a:p>
          <a:p>
            <a:pPr marL="442913" lvl="0" indent="-171450"/>
            <a:r>
              <a:rPr lang="ja-JP" altLang="en-US" sz="2000" dirty="0" smtClean="0">
                <a:solidFill>
                  <a:prstClr val="black"/>
                </a:solidFill>
              </a:rPr>
              <a:t>④ </a:t>
            </a:r>
            <a:r>
              <a:rPr lang="ja-JP" altLang="en-US" sz="2000" dirty="0">
                <a:solidFill>
                  <a:prstClr val="black"/>
                </a:solidFill>
              </a:rPr>
              <a:t>利用者ごとの褥</a:t>
            </a:r>
            <a:r>
              <a:rPr lang="ja-JP" altLang="en-US" sz="2000" dirty="0" smtClean="0">
                <a:solidFill>
                  <a:prstClr val="black"/>
                </a:solidFill>
              </a:rPr>
              <a:t>瘡ケア計画</a:t>
            </a:r>
            <a:r>
              <a:rPr lang="ja-JP" altLang="en-US" sz="2000" dirty="0">
                <a:solidFill>
                  <a:prstClr val="black"/>
                </a:solidFill>
              </a:rPr>
              <a:t>に従い褥瘡管理を実施するとともに、その管理の内容や利用者の状態について定期的に記録している。</a:t>
            </a:r>
            <a:endParaRPr lang="en-US" altLang="ja-JP" sz="2000" dirty="0">
              <a:solidFill>
                <a:prstClr val="black"/>
              </a:solidFill>
            </a:endParaRPr>
          </a:p>
          <a:p>
            <a:pPr marL="185738"/>
            <a:endParaRPr lang="en-US" altLang="ja-JP" sz="2000" dirty="0" smtClean="0"/>
          </a:p>
          <a:p>
            <a:pPr marL="185738"/>
            <a:endParaRPr lang="en-US" altLang="ja-JP" sz="2000" dirty="0" smtClean="0"/>
          </a:p>
          <a:p>
            <a:pPr marL="185738"/>
            <a:endParaRPr lang="en-US" altLang="ja-JP" sz="600" dirty="0" smtClean="0"/>
          </a:p>
          <a:p>
            <a:pPr marL="185738"/>
            <a:r>
              <a:rPr lang="ja-JP" altLang="en-US" sz="2000" dirty="0" smtClean="0"/>
              <a:t>⑤ </a:t>
            </a:r>
            <a:r>
              <a:rPr lang="ja-JP" altLang="en-US" sz="2000" dirty="0"/>
              <a:t>①の評価に基づき、少なくとも３月に１回、利用者ごとに褥瘡ケア計画を見直して</a:t>
            </a:r>
            <a:r>
              <a:rPr lang="ja-JP" altLang="en-US" sz="2000" dirty="0" smtClean="0"/>
              <a:t>いる。</a:t>
            </a:r>
            <a:endParaRPr lang="en-US" altLang="ja-JP" sz="2000" dirty="0"/>
          </a:p>
          <a:p>
            <a:endParaRPr lang="en-US" altLang="ja-JP" sz="2000" dirty="0" smtClean="0"/>
          </a:p>
          <a:p>
            <a:endParaRPr lang="en-US" altLang="ja-JP" dirty="0" smtClean="0"/>
          </a:p>
          <a:p>
            <a:endParaRPr lang="en-US" altLang="ja-JP" sz="500" dirty="0"/>
          </a:p>
          <a:p>
            <a:pPr marL="360363" indent="-180975"/>
            <a:endParaRPr lang="en-US" altLang="ja-JP" sz="2000" dirty="0" smtClean="0"/>
          </a:p>
          <a:p>
            <a:pPr marL="442913" indent="-442913"/>
            <a:endParaRPr lang="en-US" altLang="ja-JP" sz="1600" dirty="0" smtClean="0"/>
          </a:p>
          <a:p>
            <a:pPr marL="442913" indent="-442913"/>
            <a:r>
              <a:rPr lang="ja-JP" altLang="en-US" sz="2000" dirty="0" smtClean="0"/>
              <a:t>（注）褥</a:t>
            </a:r>
            <a:r>
              <a:rPr lang="ja-JP" altLang="en-US" sz="2000" dirty="0"/>
              <a:t>瘡マネジメント加算</a:t>
            </a:r>
            <a:r>
              <a:rPr lang="en-US" altLang="ja-JP" sz="2000" dirty="0"/>
              <a:t>(Ⅰ</a:t>
            </a:r>
            <a:r>
              <a:rPr lang="en-US" altLang="ja-JP" sz="2000" dirty="0" smtClean="0"/>
              <a:t>)</a:t>
            </a:r>
            <a:r>
              <a:rPr lang="ja-JP" altLang="en-US" sz="2000" dirty="0" smtClean="0"/>
              <a:t>は、原則</a:t>
            </a:r>
            <a:r>
              <a:rPr lang="ja-JP" altLang="en-US" sz="2000" dirty="0"/>
              <a:t>として要介護度３以上の利用者全員を対象として利用者ごとに上記の要件を満たした場合に、当該事業所の要介護度３以上の利用者</a:t>
            </a:r>
            <a:r>
              <a:rPr lang="ja-JP" altLang="en-US" sz="2000" dirty="0" smtClean="0"/>
              <a:t>全員（褥瘡マネジメント加算</a:t>
            </a:r>
            <a:r>
              <a:rPr lang="en-US" altLang="ja-JP" sz="2000" dirty="0" smtClean="0"/>
              <a:t>(Ⅱ)</a:t>
            </a:r>
            <a:r>
              <a:rPr lang="ja-JP" altLang="en-US" sz="2000" dirty="0" smtClean="0"/>
              <a:t>を算定する者を除く）に</a:t>
            </a:r>
            <a:r>
              <a:rPr lang="ja-JP" altLang="en-US" sz="2000" dirty="0"/>
              <a:t>対して算定できる。</a:t>
            </a:r>
            <a:endParaRPr lang="en-US" altLang="ja-JP" sz="2000" dirty="0"/>
          </a:p>
          <a:p>
            <a:endParaRPr lang="en-US" altLang="ja-JP" sz="600" dirty="0" smtClean="0"/>
          </a:p>
          <a:p>
            <a:r>
              <a:rPr lang="en-US" altLang="ja-JP" sz="2000" dirty="0" smtClean="0"/>
              <a:t>【</a:t>
            </a:r>
            <a:r>
              <a:rPr lang="ja-JP" altLang="en-US" sz="2000" dirty="0" smtClean="0"/>
              <a:t>褥瘡</a:t>
            </a:r>
            <a:r>
              <a:rPr lang="ja-JP" altLang="en-US" sz="2000" dirty="0"/>
              <a:t>マネジメント加算</a:t>
            </a:r>
            <a:r>
              <a:rPr lang="en-US" altLang="ja-JP" sz="2000" dirty="0"/>
              <a:t>(Ⅱ)】</a:t>
            </a:r>
            <a:r>
              <a:rPr lang="ja-JP" altLang="en-US" sz="2000" dirty="0"/>
              <a:t>　</a:t>
            </a:r>
            <a:r>
              <a:rPr lang="en-US" altLang="ja-JP" sz="2000" dirty="0"/>
              <a:t>13</a:t>
            </a:r>
            <a:r>
              <a:rPr lang="ja-JP" altLang="en-US" sz="2000" dirty="0"/>
              <a:t>単位／月</a:t>
            </a:r>
          </a:p>
          <a:p>
            <a:pPr marL="182563"/>
            <a:r>
              <a:rPr lang="ja-JP" altLang="en-US" sz="2000" dirty="0"/>
              <a:t>次のいずれにも適合すること。</a:t>
            </a:r>
          </a:p>
          <a:p>
            <a:pPr marL="266700"/>
            <a:r>
              <a:rPr lang="ja-JP" altLang="en-US" sz="2000" dirty="0"/>
              <a:t>① </a:t>
            </a:r>
            <a:r>
              <a:rPr lang="ja-JP" altLang="en-US" sz="2000" dirty="0" smtClean="0"/>
              <a:t>加算</a:t>
            </a:r>
            <a:r>
              <a:rPr lang="en-US" altLang="ja-JP" sz="2000" dirty="0"/>
              <a:t>(Ⅰ)</a:t>
            </a:r>
            <a:r>
              <a:rPr lang="ja-JP" altLang="en-US" sz="2000" dirty="0"/>
              <a:t>の要件のいずれにも適合する</a:t>
            </a:r>
            <a:r>
              <a:rPr lang="ja-JP" altLang="en-US" sz="2000" dirty="0" smtClean="0"/>
              <a:t>。</a:t>
            </a:r>
            <a:endParaRPr lang="en-US" altLang="ja-JP" sz="2000" dirty="0" smtClean="0"/>
          </a:p>
          <a:p>
            <a:pPr marL="266700"/>
            <a:r>
              <a:rPr lang="ja-JP" altLang="en-US" sz="2000" dirty="0" smtClean="0"/>
              <a:t>② </a:t>
            </a:r>
            <a:r>
              <a:rPr lang="ja-JP" altLang="en-US" sz="2000" dirty="0"/>
              <a:t>次のいずれかに適合</a:t>
            </a:r>
            <a:r>
              <a:rPr lang="ja-JP" altLang="en-US" sz="2000" dirty="0" smtClean="0"/>
              <a:t>する。</a:t>
            </a:r>
            <a:endParaRPr lang="ja-JP" altLang="en-US" sz="2000" dirty="0"/>
          </a:p>
          <a:p>
            <a:pPr marL="365125"/>
            <a:r>
              <a:rPr lang="en-US" altLang="ja-JP" sz="2000" dirty="0" smtClean="0"/>
              <a:t>ⅰ</a:t>
            </a:r>
            <a:r>
              <a:rPr lang="ja-JP" altLang="en-US" sz="2000" dirty="0" smtClean="0"/>
              <a:t>）加算</a:t>
            </a:r>
            <a:r>
              <a:rPr lang="en-US" altLang="ja-JP" sz="2000" dirty="0"/>
              <a:t>(</a:t>
            </a:r>
            <a:r>
              <a:rPr lang="en-US" altLang="ja-JP" sz="2000" dirty="0" smtClean="0"/>
              <a:t>Ⅰ)</a:t>
            </a:r>
            <a:r>
              <a:rPr lang="ja-JP" altLang="en-US" sz="2000" dirty="0" smtClean="0"/>
              <a:t>の①の確認の</a:t>
            </a:r>
            <a:r>
              <a:rPr lang="ja-JP" altLang="en-US" sz="2000" dirty="0"/>
              <a:t>結果、褥瘡が認められた利用者について、当該褥瘡が治癒した。</a:t>
            </a:r>
          </a:p>
          <a:p>
            <a:pPr marL="628650" indent="-263525"/>
            <a:r>
              <a:rPr lang="en-US" altLang="ja-JP" sz="2000" dirty="0" smtClean="0"/>
              <a:t>ⅱ</a:t>
            </a:r>
            <a:r>
              <a:rPr lang="ja-JP" altLang="en-US" sz="2000" dirty="0" smtClean="0"/>
              <a:t>）加算</a:t>
            </a:r>
            <a:r>
              <a:rPr lang="en-US" altLang="ja-JP" sz="2000" dirty="0" smtClean="0"/>
              <a:t>(Ⅰ)</a:t>
            </a:r>
            <a:r>
              <a:rPr lang="ja-JP" altLang="en-US" sz="2000" dirty="0" smtClean="0"/>
              <a:t>の①の評価の結果、利用</a:t>
            </a:r>
            <a:r>
              <a:rPr lang="ja-JP" altLang="en-US" sz="2000" dirty="0"/>
              <a:t>開始時に褥瘡が発生するリスクがあるとされた利用者について、褥瘡の発生がない。</a:t>
            </a:r>
          </a:p>
        </p:txBody>
      </p:sp>
      <p:sp>
        <p:nvSpPr>
          <p:cNvPr id="5" name="正方形/長方形 4"/>
          <p:cNvSpPr/>
          <p:nvPr/>
        </p:nvSpPr>
        <p:spPr>
          <a:xfrm>
            <a:off x="573260" y="2551248"/>
            <a:ext cx="11473080" cy="1154859"/>
          </a:xfrm>
          <a:prstGeom prst="rect">
            <a:avLst/>
          </a:prstGeom>
          <a:ln w="6350">
            <a:solidFill>
              <a:schemeClr val="tx1"/>
            </a:solidFill>
            <a:prstDash val="sysDot"/>
          </a:ln>
        </p:spPr>
        <p:txBody>
          <a:bodyPr wrap="square" tIns="36000" bIns="0" anchor="ctr" anchorCtr="0">
            <a:spAutoFit/>
          </a:bodyPr>
          <a:lstStyle/>
          <a:p>
            <a:pPr marL="185738" indent="-185738">
              <a:lnSpc>
                <a:spcPts val="2100"/>
              </a:lnSpc>
            </a:pPr>
            <a:r>
              <a:rPr lang="en-US" altLang="ja-JP" sz="2000" dirty="0" smtClean="0"/>
              <a:t>※</a:t>
            </a:r>
            <a:r>
              <a:rPr lang="ja-JP" altLang="en-US" sz="2000" dirty="0" smtClean="0"/>
              <a:t> 褥瘡ケア計画</a:t>
            </a:r>
            <a:r>
              <a:rPr lang="ja-JP" altLang="en-US" sz="2000" dirty="0"/>
              <a:t>の見直しは</a:t>
            </a:r>
            <a:r>
              <a:rPr lang="ja-JP" altLang="en-US" sz="2000" dirty="0" smtClean="0"/>
              <a:t>、褥瘡ケア計画</a:t>
            </a:r>
            <a:r>
              <a:rPr lang="ja-JP" altLang="en-US" sz="2000" dirty="0"/>
              <a:t>に実施上の</a:t>
            </a:r>
            <a:r>
              <a:rPr lang="ja-JP" altLang="en-US" sz="2000" dirty="0" smtClean="0"/>
              <a:t>問題</a:t>
            </a:r>
            <a:r>
              <a:rPr lang="ja-JP" altLang="en-US" sz="2000" dirty="0"/>
              <a:t>（</a:t>
            </a:r>
            <a:r>
              <a:rPr lang="ja-JP" altLang="en-US" sz="2000" dirty="0" smtClean="0"/>
              <a:t>褥</a:t>
            </a:r>
            <a:r>
              <a:rPr lang="ja-JP" altLang="en-US" sz="2000" dirty="0"/>
              <a:t>瘡管理の変更の</a:t>
            </a:r>
            <a:r>
              <a:rPr lang="ja-JP" altLang="en-US" sz="2000" dirty="0" smtClean="0"/>
              <a:t>必要性、関連</a:t>
            </a:r>
            <a:r>
              <a:rPr lang="ja-JP" altLang="en-US" sz="2000" dirty="0"/>
              <a:t>職種が共同して取り組むべき事項の見直しの</a:t>
            </a:r>
            <a:r>
              <a:rPr lang="ja-JP" altLang="en-US" sz="2000" dirty="0" smtClean="0"/>
              <a:t>必要性等）が</a:t>
            </a:r>
            <a:r>
              <a:rPr lang="ja-JP" altLang="en-US" sz="2000" dirty="0"/>
              <a:t>あれば直ちに実施すること。</a:t>
            </a:r>
          </a:p>
          <a:p>
            <a:pPr marL="185738" indent="-185738">
              <a:lnSpc>
                <a:spcPts val="2100"/>
              </a:lnSpc>
            </a:pPr>
            <a:r>
              <a:rPr lang="en-US" altLang="ja-JP" sz="2000" dirty="0" smtClean="0"/>
              <a:t>※</a:t>
            </a:r>
            <a:r>
              <a:rPr lang="ja-JP" altLang="en-US" sz="2000" dirty="0" smtClean="0"/>
              <a:t> </a:t>
            </a:r>
            <a:r>
              <a:rPr lang="ja-JP" altLang="en-US" sz="2000" dirty="0"/>
              <a:t>その際</a:t>
            </a:r>
            <a:r>
              <a:rPr lang="ja-JP" altLang="en-US" sz="2000" dirty="0" smtClean="0"/>
              <a:t>、</a:t>
            </a:r>
            <a:r>
              <a:rPr lang="en-US" altLang="ja-JP" sz="2000" dirty="0" smtClean="0"/>
              <a:t>PDCA</a:t>
            </a:r>
            <a:r>
              <a:rPr lang="ja-JP" altLang="en-US" sz="2000" dirty="0" smtClean="0"/>
              <a:t>推進及び褥瘡管理に係る質の向上を図る観点から、</a:t>
            </a:r>
            <a:r>
              <a:rPr lang="en-US" altLang="ja-JP" sz="2000" dirty="0" smtClean="0"/>
              <a:t>LIFE</a:t>
            </a:r>
            <a:r>
              <a:rPr lang="ja-JP" altLang="en-US" sz="2000" dirty="0" err="1" smtClean="0"/>
              <a:t>へ</a:t>
            </a:r>
            <a:r>
              <a:rPr lang="ja-JP" altLang="en-US" sz="2000" dirty="0" err="1"/>
              <a:t>の</a:t>
            </a:r>
            <a:r>
              <a:rPr lang="ja-JP" altLang="en-US" sz="2000" dirty="0"/>
              <a:t>提出情報及びフィードバック情報を活用すること。</a:t>
            </a:r>
            <a:endParaRPr lang="en-US" altLang="ja-JP" sz="2000" dirty="0"/>
          </a:p>
        </p:txBody>
      </p:sp>
      <p:sp>
        <p:nvSpPr>
          <p:cNvPr id="7" name="正方形/長方形 6"/>
          <p:cNvSpPr/>
          <p:nvPr/>
        </p:nvSpPr>
        <p:spPr>
          <a:xfrm>
            <a:off x="556994" y="1567673"/>
            <a:ext cx="11473080" cy="600609"/>
          </a:xfrm>
          <a:prstGeom prst="rect">
            <a:avLst/>
          </a:prstGeom>
          <a:ln w="6350">
            <a:solidFill>
              <a:schemeClr val="tx1"/>
            </a:solidFill>
            <a:prstDash val="sysDot"/>
          </a:ln>
        </p:spPr>
        <p:txBody>
          <a:bodyPr wrap="square" tIns="36000" bIns="0" anchor="ctr" anchorCtr="0">
            <a:spAutoFit/>
          </a:bodyPr>
          <a:lstStyle/>
          <a:p>
            <a:pPr marL="185738" indent="-185738">
              <a:lnSpc>
                <a:spcPts val="2200"/>
              </a:lnSpc>
            </a:pPr>
            <a:r>
              <a:rPr lang="en-US" altLang="ja-JP" sz="2000" dirty="0"/>
              <a:t>※</a:t>
            </a:r>
            <a:r>
              <a:rPr lang="ja-JP" altLang="en-US" sz="2000" dirty="0"/>
              <a:t> </a:t>
            </a:r>
            <a:r>
              <a:rPr lang="ja-JP" altLang="en-US" sz="2000" dirty="0" smtClean="0"/>
              <a:t>褥</a:t>
            </a:r>
            <a:r>
              <a:rPr lang="ja-JP" altLang="en-US" sz="2000" dirty="0"/>
              <a:t>瘡ケア</a:t>
            </a:r>
            <a:r>
              <a:rPr lang="ja-JP" altLang="en-US" sz="2000" dirty="0" smtClean="0"/>
              <a:t>計画に</a:t>
            </a:r>
            <a:r>
              <a:rPr lang="ja-JP" altLang="en-US" sz="2000" dirty="0"/>
              <a:t>基づいたケアを実施する際には</a:t>
            </a:r>
            <a:r>
              <a:rPr lang="ja-JP" altLang="en-US" sz="2000" dirty="0" smtClean="0"/>
              <a:t>、その対象</a:t>
            </a:r>
            <a:r>
              <a:rPr lang="ja-JP" altLang="en-US" sz="2000" dirty="0"/>
              <a:t>となる利用者又はその家族に説明し、その同意を得ること。</a:t>
            </a:r>
          </a:p>
        </p:txBody>
      </p:sp>
      <p:sp>
        <p:nvSpPr>
          <p:cNvPr id="4" name="正方形/長方形 3"/>
          <p:cNvSpPr/>
          <p:nvPr/>
        </p:nvSpPr>
        <p:spPr>
          <a:xfrm>
            <a:off x="587327" y="-310144"/>
            <a:ext cx="11473081" cy="1193331"/>
          </a:xfrm>
          <a:prstGeom prst="rect">
            <a:avLst/>
          </a:prstGeom>
          <a:ln w="6350">
            <a:solidFill>
              <a:schemeClr val="tx1"/>
            </a:solidFill>
            <a:prstDash val="sysDot"/>
          </a:ln>
        </p:spPr>
        <p:txBody>
          <a:bodyPr wrap="square" tIns="36000" bIns="0" anchor="ctr" anchorCtr="0">
            <a:spAutoFit/>
          </a:bodyPr>
          <a:lstStyle/>
          <a:p>
            <a:endParaRPr lang="en-US" altLang="ja-JP" sz="2000" dirty="0" smtClean="0">
              <a:solidFill>
                <a:prstClr val="black"/>
              </a:solidFill>
            </a:endParaRPr>
          </a:p>
          <a:p>
            <a:pPr marL="185738" lvl="0" indent="-185738">
              <a:lnSpc>
                <a:spcPts val="2100"/>
              </a:lnSpc>
            </a:pPr>
            <a:r>
              <a:rPr lang="en-US" altLang="ja-JP" sz="2000" dirty="0">
                <a:solidFill>
                  <a:prstClr val="black"/>
                </a:solidFill>
              </a:rPr>
              <a:t>※ </a:t>
            </a:r>
            <a:r>
              <a:rPr lang="ja-JP" altLang="en-US" sz="2000" dirty="0">
                <a:solidFill>
                  <a:prstClr val="black"/>
                </a:solidFill>
              </a:rPr>
              <a:t>褥瘡ケア計画に相当する内容を居宅サービス計画の中に記載する場合は、その記載をもって褥</a:t>
            </a:r>
            <a:r>
              <a:rPr lang="ja-JP" altLang="en-US" sz="2000" dirty="0" smtClean="0">
                <a:solidFill>
                  <a:prstClr val="black"/>
                </a:solidFill>
              </a:rPr>
              <a:t>瘡ケア</a:t>
            </a:r>
            <a:r>
              <a:rPr lang="ja-JP" altLang="en-US" sz="2000" dirty="0">
                <a:solidFill>
                  <a:prstClr val="black"/>
                </a:solidFill>
              </a:rPr>
              <a:t>計画の作成に代えることができるが、下線又は枠で囲う等により、他の記載と区別できるようにすること。</a:t>
            </a:r>
            <a:endParaRPr lang="ja-JP" altLang="en-US" dirty="0"/>
          </a:p>
        </p:txBody>
      </p:sp>
    </p:spTree>
    <p:extLst>
      <p:ext uri="{BB962C8B-B14F-4D97-AF65-F5344CB8AC3E}">
        <p14:creationId xmlns:p14="http://schemas.microsoft.com/office/powerpoint/2010/main" val="19982133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103</a:t>
            </a:fld>
            <a:endParaRPr kumimoji="1" lang="ja-JP" altLang="en-US"/>
          </a:p>
        </p:txBody>
      </p:sp>
      <p:sp>
        <p:nvSpPr>
          <p:cNvPr id="3" name="正方形/長方形 2"/>
          <p:cNvSpPr/>
          <p:nvPr/>
        </p:nvSpPr>
        <p:spPr>
          <a:xfrm>
            <a:off x="0" y="1757837"/>
            <a:ext cx="12192000" cy="656590"/>
          </a:xfrm>
          <a:prstGeom prst="rect">
            <a:avLst/>
          </a:prstGeom>
        </p:spPr>
        <p:txBody>
          <a:bodyPr wrap="square">
            <a:spAutoFit/>
          </a:bodyPr>
          <a:lstStyle/>
          <a:p>
            <a:pPr marL="185738" lvl="0" indent="-185738">
              <a:lnSpc>
                <a:spcPts val="2200"/>
              </a:lnSpc>
            </a:pPr>
            <a:r>
              <a:rPr lang="en-US" altLang="ja-JP" sz="2000" dirty="0">
                <a:solidFill>
                  <a:prstClr val="black"/>
                </a:solidFill>
                <a:latin typeface="MS-Mincho"/>
              </a:rPr>
              <a:t>※</a:t>
            </a:r>
            <a:r>
              <a:rPr lang="ja-JP" altLang="en-US" sz="2000" dirty="0">
                <a:solidFill>
                  <a:prstClr val="black"/>
                </a:solidFill>
                <a:latin typeface="MS-Mincho"/>
              </a:rPr>
              <a:t> 褥瘡管理に当たっては、事業所ごとに褥瘡管理マネジメントの実施に必要なマニュアルを整備し、当該マニュアルに基づき実施することが望ましい。</a:t>
            </a:r>
            <a:endParaRPr lang="ja-JP" altLang="en-US" sz="2000" dirty="0">
              <a:solidFill>
                <a:prstClr val="black"/>
              </a:solidFill>
            </a:endParaRPr>
          </a:p>
        </p:txBody>
      </p:sp>
      <p:sp>
        <p:nvSpPr>
          <p:cNvPr id="4" name="正方形/長方形 3"/>
          <p:cNvSpPr/>
          <p:nvPr/>
        </p:nvSpPr>
        <p:spPr>
          <a:xfrm>
            <a:off x="359569" y="67190"/>
            <a:ext cx="11472862" cy="1621401"/>
          </a:xfrm>
          <a:prstGeom prst="rect">
            <a:avLst/>
          </a:prstGeom>
          <a:ln w="6350">
            <a:solidFill>
              <a:schemeClr val="tx1"/>
            </a:solidFill>
            <a:prstDash val="sysDot"/>
          </a:ln>
        </p:spPr>
        <p:txBody>
          <a:bodyPr wrap="square" bIns="36000" anchor="ctr" anchorCtr="0">
            <a:spAutoFit/>
          </a:bodyPr>
          <a:lstStyle/>
          <a:p>
            <a:pPr marL="185738" indent="-185738"/>
            <a:r>
              <a:rPr lang="en-US" altLang="ja-JP" sz="2000" dirty="0">
                <a:latin typeface="MS-Mincho"/>
              </a:rPr>
              <a:t>※</a:t>
            </a:r>
            <a:r>
              <a:rPr lang="ja-JP" altLang="en-US" sz="2000" dirty="0" smtClean="0">
                <a:latin typeface="MS-Mincho"/>
              </a:rPr>
              <a:t> 褥瘡マネジメント加算</a:t>
            </a:r>
            <a:r>
              <a:rPr lang="en-US" altLang="ja-JP" sz="2000" dirty="0" smtClean="0">
                <a:latin typeface="MS-Mincho"/>
              </a:rPr>
              <a:t>(Ⅰ) </a:t>
            </a:r>
            <a:r>
              <a:rPr lang="ja-JP" altLang="en-US" sz="2000" dirty="0">
                <a:latin typeface="MS-Mincho"/>
              </a:rPr>
              <a:t>の算定要件を満たす事業所において、利用開始時の評価の</a:t>
            </a:r>
            <a:r>
              <a:rPr lang="ja-JP" altLang="en-US" sz="2000" dirty="0" smtClean="0">
                <a:latin typeface="MS-Mincho"/>
              </a:rPr>
              <a:t>結果</a:t>
            </a:r>
            <a:r>
              <a:rPr lang="ja-JP" altLang="en-US" sz="2000" dirty="0">
                <a:latin typeface="MS-Mincho"/>
              </a:rPr>
              <a:t>、利用開始時に褥瘡が認められた又は褥瘡が発生するリスクがある</a:t>
            </a:r>
            <a:r>
              <a:rPr lang="ja-JP" altLang="en-US" sz="2000" dirty="0" smtClean="0">
                <a:latin typeface="MS-Mincho"/>
              </a:rPr>
              <a:t>とされた</a:t>
            </a:r>
            <a:r>
              <a:rPr lang="ja-JP" altLang="en-US" sz="2000" dirty="0">
                <a:latin typeface="MS-Mincho"/>
              </a:rPr>
              <a:t>利用者について、利用開始日の属する月の翌月以降に別紙</a:t>
            </a:r>
            <a:r>
              <a:rPr lang="ja-JP" altLang="en-US" sz="2000" dirty="0" smtClean="0">
                <a:latin typeface="MS-Mincho"/>
              </a:rPr>
              <a:t>様式５を用いて評価を実施し、当該月に別紙様式５に示す持続する発赤（ｄ１）以上の褥瘡の発症がない場合に、所定単位数を算定できる。</a:t>
            </a:r>
          </a:p>
          <a:p>
            <a:pPr marL="185738" indent="179388"/>
            <a:r>
              <a:rPr lang="ja-JP" altLang="en-US" sz="2000" dirty="0" smtClean="0">
                <a:latin typeface="MS-Mincho"/>
              </a:rPr>
              <a:t>ただし、利用</a:t>
            </a:r>
            <a:r>
              <a:rPr lang="ja-JP" altLang="en-US" sz="2000" dirty="0">
                <a:latin typeface="MS-Mincho"/>
              </a:rPr>
              <a:t>開始時に褥瘡があった利用者については、当該褥瘡の治癒後に</a:t>
            </a:r>
            <a:r>
              <a:rPr lang="ja-JP" altLang="en-US" sz="2000" dirty="0" smtClean="0">
                <a:latin typeface="MS-Mincho"/>
              </a:rPr>
              <a:t>算定</a:t>
            </a:r>
            <a:r>
              <a:rPr lang="ja-JP" altLang="en-US" sz="2000" dirty="0">
                <a:latin typeface="MS-Mincho"/>
              </a:rPr>
              <a:t>できる</a:t>
            </a:r>
            <a:r>
              <a:rPr lang="ja-JP" altLang="en-US" sz="2000" dirty="0" smtClean="0">
                <a:latin typeface="MS-Mincho"/>
              </a:rPr>
              <a:t>。</a:t>
            </a:r>
            <a:endParaRPr lang="ja-JP" altLang="en-US" sz="2000" dirty="0">
              <a:latin typeface="MS-Mincho"/>
            </a:endParaRPr>
          </a:p>
        </p:txBody>
      </p:sp>
      <p:sp>
        <p:nvSpPr>
          <p:cNvPr id="5" name="正方形/長方形 4"/>
          <p:cNvSpPr/>
          <p:nvPr/>
        </p:nvSpPr>
        <p:spPr>
          <a:xfrm>
            <a:off x="0" y="2701606"/>
            <a:ext cx="12192000" cy="4524315"/>
          </a:xfrm>
          <a:prstGeom prst="rect">
            <a:avLst/>
          </a:prstGeom>
        </p:spPr>
        <p:txBody>
          <a:bodyPr wrap="square">
            <a:spAutoFit/>
          </a:bodyPr>
          <a:lstStyle/>
          <a:p>
            <a:pPr lvl="0"/>
            <a:r>
              <a:rPr lang="ja-JP" altLang="en-US" sz="2000" b="1" dirty="0">
                <a:solidFill>
                  <a:prstClr val="black"/>
                </a:solidFill>
              </a:rPr>
              <a:t>（１９）排せつ支援加算★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63525" lvl="0" indent="-180975"/>
            <a:r>
              <a:rPr lang="en-US" altLang="ja-JP" sz="2000" dirty="0">
                <a:solidFill>
                  <a:prstClr val="black"/>
                </a:solidFill>
              </a:rPr>
              <a:t>※ </a:t>
            </a:r>
            <a:r>
              <a:rPr lang="ja-JP" altLang="en-US" sz="2000" dirty="0">
                <a:solidFill>
                  <a:prstClr val="black"/>
                </a:solidFill>
              </a:rPr>
              <a:t>排せつ支援加算</a:t>
            </a:r>
            <a:r>
              <a:rPr lang="en-US" altLang="ja-JP" sz="2000" dirty="0">
                <a:solidFill>
                  <a:prstClr val="black"/>
                </a:solidFill>
              </a:rPr>
              <a:t>(Ⅰ)(Ⅱ)(Ⅲ)</a:t>
            </a:r>
            <a:r>
              <a:rPr lang="ja-JP" altLang="en-US" sz="2000" dirty="0">
                <a:solidFill>
                  <a:prstClr val="black"/>
                </a:solidFill>
              </a:rPr>
              <a:t>のいずれかの加算を算定している場合は、その他の排せつ支援加算は算定しない</a:t>
            </a:r>
            <a:r>
              <a:rPr lang="ja-JP" altLang="en-US" sz="2000" dirty="0" smtClean="0">
                <a:solidFill>
                  <a:prstClr val="black"/>
                </a:solidFill>
              </a:rPr>
              <a:t>。</a:t>
            </a:r>
            <a:endParaRPr lang="en-US" altLang="ja-JP" sz="2000" dirty="0" smtClean="0">
              <a:solidFill>
                <a:prstClr val="black"/>
              </a:solidFill>
            </a:endParaRPr>
          </a:p>
          <a:p>
            <a:pPr marL="263525" lvl="0" indent="-180975"/>
            <a:endParaRPr lang="en-US" altLang="ja-JP" sz="2000" dirty="0">
              <a:solidFill>
                <a:prstClr val="black"/>
              </a:solidFill>
            </a:endParaRPr>
          </a:p>
          <a:p>
            <a:pPr marL="263525" lvl="0" indent="-180975"/>
            <a:endParaRPr lang="en-US" altLang="ja-JP" sz="2000" dirty="0" smtClean="0">
              <a:solidFill>
                <a:prstClr val="black"/>
              </a:solidFill>
            </a:endParaRPr>
          </a:p>
          <a:p>
            <a:pPr marL="263525" lvl="0" indent="-180975"/>
            <a:endParaRPr lang="en-US" altLang="ja-JP" sz="2000" dirty="0">
              <a:solidFill>
                <a:prstClr val="black"/>
              </a:solidFill>
            </a:endParaRPr>
          </a:p>
          <a:p>
            <a:pPr marL="263525" lvl="0" indent="-180975"/>
            <a:endParaRPr lang="en-US" altLang="ja-JP" sz="2000" dirty="0" smtClean="0">
              <a:solidFill>
                <a:prstClr val="black"/>
              </a:solidFill>
            </a:endParaRPr>
          </a:p>
          <a:p>
            <a:pPr marL="263525" lvl="0" indent="-180975"/>
            <a:endParaRPr lang="en-US" altLang="ja-JP" sz="2000" dirty="0">
              <a:solidFill>
                <a:prstClr val="black"/>
              </a:solidFill>
            </a:endParaRPr>
          </a:p>
          <a:p>
            <a:pPr marL="263525" lvl="0" indent="-180975"/>
            <a:endParaRPr lang="en-US" altLang="ja-JP" sz="2000" dirty="0" smtClean="0">
              <a:solidFill>
                <a:prstClr val="black"/>
              </a:solidFill>
            </a:endParaRPr>
          </a:p>
          <a:p>
            <a:pPr marL="263525" lvl="0" indent="-180975"/>
            <a:endParaRPr lang="en-US" altLang="ja-JP" sz="800" dirty="0">
              <a:solidFill>
                <a:prstClr val="black"/>
              </a:solidFill>
            </a:endParaRPr>
          </a:p>
          <a:p>
            <a:pPr lvl="0"/>
            <a:r>
              <a:rPr lang="en-US" altLang="ja-JP" sz="2000" dirty="0">
                <a:solidFill>
                  <a:prstClr val="black"/>
                </a:solidFill>
              </a:rPr>
              <a:t>【</a:t>
            </a:r>
            <a:r>
              <a:rPr lang="ja-JP" altLang="en-US" sz="2000" dirty="0">
                <a:solidFill>
                  <a:prstClr val="black"/>
                </a:solidFill>
              </a:rPr>
              <a:t>排せつ支援加算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10</a:t>
            </a:r>
            <a:r>
              <a:rPr lang="ja-JP" altLang="en-US" sz="2000" dirty="0">
                <a:solidFill>
                  <a:prstClr val="black"/>
                </a:solidFill>
              </a:rPr>
              <a:t>単位／月</a:t>
            </a:r>
            <a:endParaRPr lang="en-US" altLang="ja-JP" sz="2000" dirty="0">
              <a:solidFill>
                <a:prstClr val="black"/>
              </a:solidFill>
            </a:endParaRPr>
          </a:p>
          <a:p>
            <a:pPr marL="360363" lvl="0" indent="-180975"/>
            <a:r>
              <a:rPr lang="ja-JP" altLang="en-US" sz="2000" dirty="0">
                <a:solidFill>
                  <a:prstClr val="black"/>
                </a:solidFill>
              </a:rPr>
              <a:t>次のいずれにも適合すること。</a:t>
            </a:r>
            <a:endParaRPr lang="en-US" altLang="ja-JP" sz="2000" dirty="0">
              <a:solidFill>
                <a:prstClr val="black"/>
              </a:solidFill>
            </a:endParaRPr>
          </a:p>
          <a:p>
            <a:pPr marL="360363" lvl="0" indent="-180975"/>
            <a:r>
              <a:rPr lang="ja-JP" altLang="en-US" sz="2000" dirty="0">
                <a:solidFill>
                  <a:prstClr val="black"/>
                </a:solidFill>
              </a:rPr>
              <a:t>① 利用者ごとに、要介護状態の軽減の見込みについて、医師又は医師と連携した看護師が利用開始時に</a:t>
            </a:r>
            <a:r>
              <a:rPr lang="ja-JP" altLang="en-US" sz="2000" dirty="0" smtClean="0">
                <a:solidFill>
                  <a:prstClr val="black"/>
                </a:solidFill>
              </a:rPr>
              <a:t>評価し、</a:t>
            </a:r>
            <a:r>
              <a:rPr lang="ja-JP" altLang="en-US" sz="2000" dirty="0">
                <a:solidFill>
                  <a:prstClr val="black"/>
                </a:solidFill>
              </a:rPr>
              <a:t>その後少なくとも３月に１回評価</a:t>
            </a:r>
            <a:r>
              <a:rPr lang="ja-JP" altLang="en-US" sz="2000" dirty="0" smtClean="0">
                <a:solidFill>
                  <a:prstClr val="black"/>
                </a:solidFill>
              </a:rPr>
              <a:t>するとともに、その評価</a:t>
            </a:r>
            <a:r>
              <a:rPr lang="ja-JP" altLang="en-US" sz="2000" dirty="0">
                <a:solidFill>
                  <a:prstClr val="black"/>
                </a:solidFill>
              </a:rPr>
              <a:t>結果等の情報</a:t>
            </a:r>
            <a:r>
              <a:rPr lang="ja-JP" altLang="en-US" sz="2000" dirty="0" smtClean="0">
                <a:solidFill>
                  <a:prstClr val="black"/>
                </a:solidFill>
              </a:rPr>
              <a:t>を</a:t>
            </a:r>
            <a:r>
              <a:rPr lang="en-US" altLang="ja-JP" sz="2000" dirty="0" smtClean="0">
                <a:solidFill>
                  <a:prstClr val="black"/>
                </a:solidFill>
              </a:rPr>
              <a:t>LIFE</a:t>
            </a:r>
            <a:r>
              <a:rPr lang="ja-JP" altLang="en-US" sz="2000" dirty="0" smtClean="0">
                <a:solidFill>
                  <a:prstClr val="black"/>
                </a:solidFill>
              </a:rPr>
              <a:t>を用いて厚生</a:t>
            </a:r>
            <a:endParaRPr lang="en-US" altLang="ja-JP" sz="2000" dirty="0">
              <a:solidFill>
                <a:prstClr val="black"/>
              </a:solidFill>
            </a:endParaRPr>
          </a:p>
          <a:p>
            <a:pPr marL="360363" lvl="0" indent="-180975"/>
            <a:endParaRPr lang="en-US" altLang="ja-JP" sz="2000" dirty="0">
              <a:solidFill>
                <a:prstClr val="black"/>
              </a:solidFill>
            </a:endParaRPr>
          </a:p>
        </p:txBody>
      </p:sp>
      <p:sp>
        <p:nvSpPr>
          <p:cNvPr id="6" name="正方形/長方形 5"/>
          <p:cNvSpPr/>
          <p:nvPr/>
        </p:nvSpPr>
        <p:spPr>
          <a:xfrm>
            <a:off x="197644" y="3658043"/>
            <a:ext cx="11796712" cy="1801826"/>
          </a:xfrm>
          <a:prstGeom prst="rect">
            <a:avLst/>
          </a:prstGeom>
          <a:ln w="6350">
            <a:solidFill>
              <a:schemeClr val="tx1"/>
            </a:solidFill>
            <a:prstDash val="sysDot"/>
          </a:ln>
        </p:spPr>
        <p:txBody>
          <a:bodyPr wrap="square" tIns="72000" bIns="36000" anchor="ctr" anchorCtr="0">
            <a:spAutoFit/>
          </a:bodyPr>
          <a:lstStyle/>
          <a:p>
            <a:pPr marL="185738" indent="-185738">
              <a:lnSpc>
                <a:spcPts val="2200"/>
              </a:lnSpc>
            </a:pPr>
            <a:r>
              <a:rPr lang="en-US" altLang="ja-JP" sz="2000" dirty="0"/>
              <a:t>(</a:t>
            </a:r>
            <a:r>
              <a:rPr lang="ja-JP" altLang="en-US" sz="2000" dirty="0"/>
              <a:t>注）本加算は、全ての利用者について、必要に応じ適切な介護が提供されていることを前提としつつ</a:t>
            </a:r>
            <a:r>
              <a:rPr lang="ja-JP" altLang="en-US" sz="2000" dirty="0" smtClean="0"/>
              <a:t>、さらに</a:t>
            </a:r>
            <a:r>
              <a:rPr lang="ja-JP" altLang="en-US" sz="2000" dirty="0"/>
              <a:t>特別な支援を行うことにより、利用開始時と比較して排せつの状態が改善することを評価したものである。したがって、例えば、利用開始時において、利用者が尿意・便意を職員へ訴えることができるにもかかわらず、職員が適切に排せつを介助できるとは限らないことを主たる理由としておむつへの排せつとしていた場合、支援を行って排せつの状態を改善させたとしても加算の対象とはならない</a:t>
            </a:r>
            <a:r>
              <a:rPr lang="ja-JP" altLang="en-US" sz="2000" dirty="0" smtClean="0"/>
              <a:t>。</a:t>
            </a:r>
            <a:endParaRPr lang="ja-JP" altLang="en-US" dirty="0"/>
          </a:p>
        </p:txBody>
      </p:sp>
    </p:spTree>
    <p:extLst>
      <p:ext uri="{BB962C8B-B14F-4D97-AF65-F5344CB8AC3E}">
        <p14:creationId xmlns:p14="http://schemas.microsoft.com/office/powerpoint/2010/main" val="14585984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4267" y="6398554"/>
            <a:ext cx="2743200" cy="365125"/>
          </a:xfrm>
        </p:spPr>
        <p:txBody>
          <a:bodyPr/>
          <a:lstStyle/>
          <a:p>
            <a:fld id="{41D9830F-53EB-46B6-9EC0-C4C68F82A889}" type="slidenum">
              <a:rPr kumimoji="1" lang="ja-JP" altLang="en-US" smtClean="0"/>
              <a:t>104</a:t>
            </a:fld>
            <a:endParaRPr kumimoji="1" lang="ja-JP" altLang="en-US" dirty="0"/>
          </a:p>
        </p:txBody>
      </p:sp>
      <p:sp>
        <p:nvSpPr>
          <p:cNvPr id="3" name="正方形/長方形 2"/>
          <p:cNvSpPr/>
          <p:nvPr/>
        </p:nvSpPr>
        <p:spPr>
          <a:xfrm>
            <a:off x="-16889" y="-2246"/>
            <a:ext cx="12192000" cy="6601807"/>
          </a:xfrm>
          <a:prstGeom prst="rect">
            <a:avLst/>
          </a:prstGeom>
        </p:spPr>
        <p:txBody>
          <a:bodyPr wrap="square" bIns="0">
            <a:spAutoFit/>
          </a:bodyPr>
          <a:lstStyle/>
          <a:p>
            <a:pPr marL="360363" indent="4763"/>
            <a:r>
              <a:rPr lang="ja-JP" altLang="en-US" sz="2000" dirty="0">
                <a:solidFill>
                  <a:prstClr val="black"/>
                </a:solidFill>
              </a:rPr>
              <a:t>労働省に提出し、排せつ支援の実施に当たって、当該情報、その他排せつ支援の適切かつ有効な実施のために必要な情報を活用している。</a:t>
            </a:r>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smtClean="0">
              <a:solidFill>
                <a:prstClr val="black"/>
              </a:solidFill>
            </a:endParaRPr>
          </a:p>
          <a:p>
            <a:pPr marL="360363" indent="-180975"/>
            <a:endParaRPr lang="en-US" altLang="ja-JP" sz="2000" dirty="0">
              <a:solidFill>
                <a:prstClr val="black"/>
              </a:solidFill>
            </a:endParaRPr>
          </a:p>
          <a:p>
            <a:pPr marL="360363" indent="-180975"/>
            <a:endParaRPr lang="en-US" altLang="ja-JP" sz="2000" dirty="0" smtClean="0">
              <a:solidFill>
                <a:prstClr val="black"/>
              </a:solidFill>
            </a:endParaRPr>
          </a:p>
          <a:p>
            <a:pPr marL="360363" indent="-180975"/>
            <a:endParaRPr lang="en-US" altLang="ja-JP" sz="1000" dirty="0" smtClean="0">
              <a:solidFill>
                <a:prstClr val="black"/>
              </a:solidFill>
            </a:endParaRPr>
          </a:p>
          <a:p>
            <a:pPr marL="360363" lvl="0" indent="-180975"/>
            <a:endParaRPr lang="en-US" altLang="ja-JP" sz="2000" dirty="0" smtClean="0">
              <a:solidFill>
                <a:prstClr val="black"/>
              </a:solidFill>
            </a:endParaRPr>
          </a:p>
          <a:p>
            <a:pPr marL="360363" lvl="0" indent="-180975"/>
            <a:endParaRPr lang="en-US" altLang="ja-JP" sz="2000" dirty="0" smtClean="0">
              <a:solidFill>
                <a:prstClr val="black"/>
              </a:solidFill>
            </a:endParaRPr>
          </a:p>
          <a:p>
            <a:pPr marL="360363" lvl="0" indent="-180975"/>
            <a:endParaRPr lang="en-US" altLang="ja-JP" sz="500" dirty="0">
              <a:solidFill>
                <a:prstClr val="black"/>
              </a:solidFill>
            </a:endParaRPr>
          </a:p>
          <a:p>
            <a:pPr marL="360363" lvl="0" indent="-180975"/>
            <a:r>
              <a:rPr lang="ja-JP" altLang="en-US" sz="2000" dirty="0" smtClean="0">
                <a:solidFill>
                  <a:prstClr val="black"/>
                </a:solidFill>
              </a:rPr>
              <a:t>② </a:t>
            </a:r>
            <a:r>
              <a:rPr lang="ja-JP" altLang="en-US" sz="2000" dirty="0">
                <a:solidFill>
                  <a:prstClr val="black"/>
                </a:solidFill>
              </a:rPr>
              <a:t>①の評価の結果、排せつに介護を要する利用者であって、適切な対応を行うことにより、要介護状態の軽減が</a:t>
            </a:r>
            <a:r>
              <a:rPr lang="ja-JP" altLang="en-US" sz="2000" dirty="0" smtClean="0">
                <a:solidFill>
                  <a:prstClr val="black"/>
                </a:solidFill>
              </a:rPr>
              <a:t>見込まれるものについて、</a:t>
            </a:r>
            <a:r>
              <a:rPr lang="ja-JP" altLang="en-US" sz="2000" dirty="0">
                <a:solidFill>
                  <a:prstClr val="black"/>
                </a:solidFill>
              </a:rPr>
              <a:t>医師、看護師、介護支援専門員その他の職種の者が共同して、当該利用者が排せつに介護を要する原因を分析し、それに基づいた支援計画を</a:t>
            </a:r>
            <a:r>
              <a:rPr lang="ja-JP" altLang="en-US" sz="2000" dirty="0" smtClean="0">
                <a:solidFill>
                  <a:prstClr val="black"/>
                </a:solidFill>
              </a:rPr>
              <a:t>作成し、当該</a:t>
            </a:r>
            <a:r>
              <a:rPr lang="ja-JP" altLang="en-US" sz="2000" dirty="0">
                <a:solidFill>
                  <a:prstClr val="black"/>
                </a:solidFill>
              </a:rPr>
              <a:t>支援計画に基づく支援を継続して実施している。</a:t>
            </a:r>
            <a:endParaRPr lang="en-US" altLang="ja-JP" sz="2000" dirty="0">
              <a:solidFill>
                <a:prstClr val="black"/>
              </a:solidFill>
            </a:endParaRPr>
          </a:p>
          <a:p>
            <a:pPr marL="357188" lvl="0" indent="-171450"/>
            <a:endParaRPr lang="en-US" altLang="ja-JP" sz="300" dirty="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a:solidFill>
                <a:prstClr val="black"/>
              </a:solidFill>
            </a:endParaRPr>
          </a:p>
          <a:p>
            <a:pPr marL="357188" lvl="0" indent="-171450"/>
            <a:endParaRPr lang="ja-JP" altLang="en-US" sz="500" dirty="0">
              <a:solidFill>
                <a:prstClr val="black"/>
              </a:solidFill>
            </a:endParaRPr>
          </a:p>
          <a:p>
            <a:pPr marL="357188" lvl="0" indent="-357188"/>
            <a:endParaRPr lang="en-US" altLang="ja-JP" sz="500" dirty="0">
              <a:solidFill>
                <a:prstClr val="black"/>
              </a:solidFill>
            </a:endParaRPr>
          </a:p>
          <a:p>
            <a:pPr marL="357188" lvl="0" indent="-357188"/>
            <a:endParaRPr lang="en-US" altLang="ja-JP" sz="300" dirty="0">
              <a:solidFill>
                <a:prstClr val="black"/>
              </a:solidFill>
            </a:endParaRPr>
          </a:p>
        </p:txBody>
      </p:sp>
      <p:sp>
        <p:nvSpPr>
          <p:cNvPr id="4" name="正方形/長方形 3"/>
          <p:cNvSpPr/>
          <p:nvPr/>
        </p:nvSpPr>
        <p:spPr>
          <a:xfrm>
            <a:off x="428625" y="675127"/>
            <a:ext cx="11548842" cy="3432597"/>
          </a:xfrm>
          <a:prstGeom prst="rect">
            <a:avLst/>
          </a:prstGeom>
          <a:ln w="6350">
            <a:solidFill>
              <a:schemeClr val="tx1"/>
            </a:solidFill>
            <a:prstDash val="sysDot"/>
          </a:ln>
        </p:spPr>
        <p:txBody>
          <a:bodyPr wrap="square" tIns="36000" bIns="36000" anchor="ctr" anchorCtr="0">
            <a:spAutoFit/>
          </a:bodyPr>
          <a:lstStyle/>
          <a:p>
            <a:r>
              <a:rPr lang="en-US" altLang="ja-JP" sz="2000" dirty="0" smtClean="0"/>
              <a:t>※ </a:t>
            </a:r>
            <a:r>
              <a:rPr lang="ja-JP" altLang="en-US" sz="2000" dirty="0" smtClean="0"/>
              <a:t>評価は、別紙様式６を用いて、以下の</a:t>
            </a:r>
            <a:r>
              <a:rPr lang="en-US" altLang="ja-JP" sz="2000" dirty="0" smtClean="0"/>
              <a:t>(</a:t>
            </a:r>
            <a:r>
              <a:rPr lang="ja-JP" altLang="en-US" sz="2000" dirty="0" smtClean="0"/>
              <a:t>ア</a:t>
            </a:r>
            <a:r>
              <a:rPr lang="en-US" altLang="ja-JP" sz="2000" dirty="0" smtClean="0"/>
              <a:t>)</a:t>
            </a:r>
            <a:r>
              <a:rPr lang="ja-JP" altLang="en-US" sz="2000" dirty="0" smtClean="0"/>
              <a:t>から</a:t>
            </a:r>
            <a:r>
              <a:rPr lang="en-US" altLang="ja-JP" sz="2000" dirty="0" smtClean="0"/>
              <a:t>(</a:t>
            </a:r>
            <a:r>
              <a:rPr lang="ja-JP" altLang="en-US" sz="2000" dirty="0" smtClean="0"/>
              <a:t>エ</a:t>
            </a:r>
            <a:r>
              <a:rPr lang="en-US" altLang="ja-JP" sz="2000" dirty="0" smtClean="0"/>
              <a:t>)</a:t>
            </a:r>
            <a:r>
              <a:rPr lang="ja-JP" altLang="en-US" sz="2000" dirty="0" smtClean="0"/>
              <a:t>について実施する。</a:t>
            </a:r>
            <a:endParaRPr lang="en-US" altLang="ja-JP" sz="2000" dirty="0" smtClean="0"/>
          </a:p>
          <a:p>
            <a:pPr marL="182563"/>
            <a:r>
              <a:rPr lang="en-US" altLang="ja-JP" sz="2000" dirty="0"/>
              <a:t>(</a:t>
            </a:r>
            <a:r>
              <a:rPr lang="ja-JP" altLang="en-US" sz="2000" dirty="0"/>
              <a:t>ア</a:t>
            </a:r>
            <a:r>
              <a:rPr lang="en-US" altLang="ja-JP" sz="2000" dirty="0"/>
              <a:t>) </a:t>
            </a:r>
            <a:r>
              <a:rPr lang="ja-JP" altLang="en-US" sz="2000" dirty="0"/>
              <a:t>排尿の</a:t>
            </a:r>
            <a:r>
              <a:rPr lang="ja-JP" altLang="en-US" sz="2000" dirty="0" smtClean="0"/>
              <a:t>状態　　　</a:t>
            </a:r>
            <a:r>
              <a:rPr lang="en-US" altLang="ja-JP" sz="2000" dirty="0" smtClean="0"/>
              <a:t>(</a:t>
            </a:r>
            <a:r>
              <a:rPr lang="ja-JP" altLang="en-US" sz="2000" dirty="0"/>
              <a:t>イ</a:t>
            </a:r>
            <a:r>
              <a:rPr lang="en-US" altLang="ja-JP" sz="2000" dirty="0"/>
              <a:t>) </a:t>
            </a:r>
            <a:r>
              <a:rPr lang="ja-JP" altLang="en-US" sz="2000" dirty="0"/>
              <a:t>排便の</a:t>
            </a:r>
            <a:r>
              <a:rPr lang="ja-JP" altLang="en-US" sz="2000" dirty="0" smtClean="0"/>
              <a:t>状態　　</a:t>
            </a:r>
            <a:r>
              <a:rPr lang="en-US" altLang="ja-JP" sz="2000" dirty="0" smtClean="0"/>
              <a:t>(</a:t>
            </a:r>
            <a:r>
              <a:rPr lang="ja-JP" altLang="en-US" sz="2000" dirty="0"/>
              <a:t>ウ</a:t>
            </a:r>
            <a:r>
              <a:rPr lang="en-US" altLang="ja-JP" sz="2000" dirty="0"/>
              <a:t>) </a:t>
            </a:r>
            <a:r>
              <a:rPr lang="ja-JP" altLang="en-US" sz="2000" dirty="0"/>
              <a:t>おむつの</a:t>
            </a:r>
            <a:r>
              <a:rPr lang="ja-JP" altLang="en-US" sz="2000" dirty="0" smtClean="0"/>
              <a:t>使用　　</a:t>
            </a:r>
            <a:r>
              <a:rPr lang="en-US" altLang="ja-JP" sz="2000" dirty="0" smtClean="0"/>
              <a:t>(</a:t>
            </a:r>
            <a:r>
              <a:rPr lang="ja-JP" altLang="en-US" sz="2000" dirty="0"/>
              <a:t>エ</a:t>
            </a:r>
            <a:r>
              <a:rPr lang="en-US" altLang="ja-JP" sz="2000" dirty="0"/>
              <a:t>) </a:t>
            </a:r>
            <a:r>
              <a:rPr lang="ja-JP" altLang="en-US" sz="2000" dirty="0"/>
              <a:t>尿道カテーテルの</a:t>
            </a:r>
            <a:r>
              <a:rPr lang="ja-JP" altLang="en-US" sz="2000" dirty="0" smtClean="0"/>
              <a:t>留置</a:t>
            </a:r>
            <a:endParaRPr lang="en-US" altLang="ja-JP" sz="2000" dirty="0" smtClean="0"/>
          </a:p>
          <a:p>
            <a:pPr marL="182563" indent="-182563"/>
            <a:r>
              <a:rPr lang="en-US" altLang="ja-JP" sz="2000" dirty="0" smtClean="0"/>
              <a:t>※ </a:t>
            </a:r>
            <a:r>
              <a:rPr lang="ja-JP" altLang="en-US" sz="2000" dirty="0" smtClean="0"/>
              <a:t>利用開始時の評価は、排せつ支援加算</a:t>
            </a:r>
            <a:r>
              <a:rPr lang="en-US" altLang="ja-JP" sz="2000" dirty="0" smtClean="0"/>
              <a:t>(Ⅰ)</a:t>
            </a:r>
            <a:r>
              <a:rPr lang="ja-JP" altLang="en-US" sz="2000" dirty="0" smtClean="0"/>
              <a:t>の基準に適合しているものとして市町村長に届け出た日の属する月及び当該月以降の新規利用者については、当該者の利用開始時に評価を行う。</a:t>
            </a:r>
            <a:endParaRPr lang="en-US" altLang="ja-JP" sz="2000" dirty="0" smtClean="0"/>
          </a:p>
          <a:p>
            <a:pPr marL="182563" indent="-182563"/>
            <a:r>
              <a:rPr lang="en-US" altLang="ja-JP" sz="2000" dirty="0" smtClean="0"/>
              <a:t>※ </a:t>
            </a:r>
            <a:r>
              <a:rPr lang="ja-JP" altLang="en-US" sz="2000" dirty="0" smtClean="0"/>
              <a:t>届出の日の属する月の前月以前から既に利用している者については、介護記録等に基づき、利用開始時における評価を行う。</a:t>
            </a:r>
            <a:endParaRPr lang="en-US" altLang="ja-JP" sz="2000" dirty="0" smtClean="0"/>
          </a:p>
          <a:p>
            <a:pPr marL="185738" lvl="0" indent="-185738"/>
            <a:r>
              <a:rPr lang="en-US" altLang="ja-JP" sz="2000" dirty="0">
                <a:solidFill>
                  <a:prstClr val="black"/>
                </a:solidFill>
              </a:rPr>
              <a:t>※ </a:t>
            </a:r>
            <a:r>
              <a:rPr lang="ja-JP" altLang="en-US" sz="2000" dirty="0">
                <a:solidFill>
                  <a:prstClr val="black"/>
                </a:solidFill>
              </a:rPr>
              <a:t>評価を医師と連携した看護師が行った場合は、その内容を支援の開始前に医師へ報告すること。また、医師と連携した看護師が評価を行う際、利用者の背景疾患の状況を勘案する必要がある場合等は、医師へ相談すること</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a:solidFill>
                  <a:prstClr val="black"/>
                </a:solidFill>
              </a:rPr>
              <a:t>※ LIFE</a:t>
            </a:r>
            <a:r>
              <a:rPr lang="ja-JP" altLang="en-US" sz="2000" dirty="0" err="1">
                <a:solidFill>
                  <a:prstClr val="black"/>
                </a:solidFill>
              </a:rPr>
              <a:t>への</a:t>
            </a:r>
            <a:r>
              <a:rPr lang="ja-JP" altLang="en-US" sz="2000" dirty="0">
                <a:solidFill>
                  <a:prstClr val="black"/>
                </a:solidFill>
              </a:rPr>
              <a:t>提供情報、提出頻度等については、「科学的介護システム</a:t>
            </a:r>
            <a:r>
              <a:rPr lang="en-US" altLang="ja-JP" sz="2000" dirty="0">
                <a:solidFill>
                  <a:prstClr val="black"/>
                </a:solidFill>
              </a:rPr>
              <a:t>(LIFE)</a:t>
            </a:r>
            <a:r>
              <a:rPr lang="ja-JP" altLang="en-US" sz="2000" dirty="0">
                <a:solidFill>
                  <a:prstClr val="black"/>
                </a:solidFill>
              </a:rPr>
              <a:t>関連加算に関する基本的考え方並びに医務処理手順及び様式例の提示について」を</a:t>
            </a:r>
            <a:r>
              <a:rPr lang="ja-JP" altLang="en-US" sz="2000" dirty="0" smtClean="0">
                <a:solidFill>
                  <a:prstClr val="black"/>
                </a:solidFill>
              </a:rPr>
              <a:t>参照。</a:t>
            </a:r>
            <a:endParaRPr lang="en-US" altLang="ja-JP" sz="2000" dirty="0" smtClean="0"/>
          </a:p>
        </p:txBody>
      </p:sp>
      <p:sp>
        <p:nvSpPr>
          <p:cNvPr id="7" name="正方形/長方形 6"/>
          <p:cNvSpPr/>
          <p:nvPr/>
        </p:nvSpPr>
        <p:spPr>
          <a:xfrm>
            <a:off x="427542" y="5502978"/>
            <a:ext cx="11549925" cy="969496"/>
          </a:xfrm>
          <a:prstGeom prst="rect">
            <a:avLst/>
          </a:prstGeom>
          <a:ln w="6350">
            <a:solidFill>
              <a:schemeClr val="tx1"/>
            </a:solidFill>
          </a:ln>
        </p:spPr>
        <p:txBody>
          <a:bodyPr wrap="square" bIns="0" anchor="ctr" anchorCtr="0">
            <a:spAutoFit/>
          </a:bodyPr>
          <a:lstStyle/>
          <a:p>
            <a:pPr marL="271463" indent="-271463"/>
            <a:r>
              <a:rPr lang="en-US" altLang="ja-JP" sz="2000" dirty="0" smtClean="0"/>
              <a:t>【</a:t>
            </a:r>
            <a:r>
              <a:rPr lang="ja-JP" altLang="en-US" sz="2000" dirty="0" smtClean="0"/>
              <a:t>排泄に介護を要する利用者</a:t>
            </a:r>
            <a:r>
              <a:rPr lang="en-US" altLang="ja-JP" sz="2000" dirty="0" smtClean="0"/>
              <a:t>】</a:t>
            </a:r>
          </a:p>
          <a:p>
            <a:pPr marL="185738" indent="171450"/>
            <a:r>
              <a:rPr lang="ja-JP" altLang="en-US" sz="2000" dirty="0" smtClean="0"/>
              <a:t>前記「</a:t>
            </a:r>
            <a:r>
              <a:rPr lang="en-US" altLang="ja-JP" sz="2000" dirty="0" smtClean="0"/>
              <a:t>(</a:t>
            </a:r>
            <a:r>
              <a:rPr lang="ja-JP" altLang="en-US" sz="2000" dirty="0"/>
              <a:t>ア</a:t>
            </a:r>
            <a:r>
              <a:rPr lang="en-US" altLang="ja-JP" sz="2000" dirty="0" smtClean="0"/>
              <a:t>)</a:t>
            </a:r>
            <a:r>
              <a:rPr lang="ja-JP" altLang="en-US" sz="2000" dirty="0" smtClean="0"/>
              <a:t>排尿の状態」若しくは「</a:t>
            </a:r>
            <a:r>
              <a:rPr lang="en-US" altLang="ja-JP" sz="2000" dirty="0" smtClean="0"/>
              <a:t>(</a:t>
            </a:r>
            <a:r>
              <a:rPr lang="ja-JP" altLang="en-US" sz="2000" dirty="0" smtClean="0"/>
              <a:t>イ</a:t>
            </a:r>
            <a:r>
              <a:rPr lang="en-US" altLang="ja-JP" sz="2000" dirty="0" smtClean="0"/>
              <a:t>)</a:t>
            </a:r>
            <a:r>
              <a:rPr lang="ja-JP" altLang="en-US" sz="2000" dirty="0" smtClean="0"/>
              <a:t>排便の状態」が「一部介助」若しくは「全介助」と評価される者又は「</a:t>
            </a:r>
            <a:r>
              <a:rPr lang="en-US" altLang="ja-JP" sz="2000" dirty="0" smtClean="0"/>
              <a:t>(</a:t>
            </a:r>
            <a:r>
              <a:rPr lang="ja-JP" altLang="en-US" sz="2000" dirty="0" smtClean="0"/>
              <a:t>ウ</a:t>
            </a:r>
            <a:r>
              <a:rPr lang="en-US" altLang="ja-JP" sz="2000" dirty="0" smtClean="0"/>
              <a:t>)</a:t>
            </a:r>
            <a:r>
              <a:rPr lang="ja-JP" altLang="en-US" sz="2000" dirty="0" smtClean="0"/>
              <a:t>おむつの使用」若しくは「</a:t>
            </a:r>
            <a:r>
              <a:rPr lang="en-US" altLang="ja-JP" sz="2000" dirty="0" smtClean="0"/>
              <a:t>(</a:t>
            </a:r>
            <a:r>
              <a:rPr lang="ja-JP" altLang="en-US" sz="2000" dirty="0" smtClean="0"/>
              <a:t>エ</a:t>
            </a:r>
            <a:r>
              <a:rPr lang="en-US" altLang="ja-JP" sz="2000" dirty="0" smtClean="0"/>
              <a:t>)</a:t>
            </a:r>
            <a:r>
              <a:rPr lang="ja-JP" altLang="en-US" sz="2000" dirty="0" smtClean="0"/>
              <a:t>尿道カテーテルの留置」が「あり」の者をいう。</a:t>
            </a:r>
            <a:endParaRPr lang="en-US" altLang="ja-JP" sz="2000" dirty="0" smtClean="0"/>
          </a:p>
        </p:txBody>
      </p:sp>
    </p:spTree>
    <p:extLst>
      <p:ext uri="{BB962C8B-B14F-4D97-AF65-F5344CB8AC3E}">
        <p14:creationId xmlns:p14="http://schemas.microsoft.com/office/powerpoint/2010/main" val="38910148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7691" y="6426028"/>
            <a:ext cx="2743200" cy="365125"/>
          </a:xfrm>
        </p:spPr>
        <p:txBody>
          <a:bodyPr/>
          <a:lstStyle/>
          <a:p>
            <a:fld id="{41D9830F-53EB-46B6-9EC0-C4C68F82A889}" type="slidenum">
              <a:rPr kumimoji="1" lang="ja-JP" altLang="en-US" smtClean="0"/>
              <a:t>105</a:t>
            </a:fld>
            <a:endParaRPr kumimoji="1" lang="ja-JP" altLang="en-US" dirty="0"/>
          </a:p>
        </p:txBody>
      </p:sp>
      <p:sp>
        <p:nvSpPr>
          <p:cNvPr id="5" name="正方形/長方形 4"/>
          <p:cNvSpPr/>
          <p:nvPr/>
        </p:nvSpPr>
        <p:spPr>
          <a:xfrm>
            <a:off x="407963" y="1050600"/>
            <a:ext cx="11672928" cy="4765407"/>
          </a:xfrm>
          <a:prstGeom prst="rect">
            <a:avLst/>
          </a:prstGeom>
          <a:ln w="6350">
            <a:solidFill>
              <a:schemeClr val="tx1"/>
            </a:solidFill>
          </a:ln>
        </p:spPr>
        <p:txBody>
          <a:bodyPr wrap="square" bIns="0" anchor="ctr" anchorCtr="0">
            <a:spAutoFit/>
          </a:bodyPr>
          <a:lstStyle/>
          <a:p>
            <a:pPr marL="185738" lvl="0" indent="-185738">
              <a:lnSpc>
                <a:spcPts val="2300"/>
              </a:lnSpc>
            </a:pPr>
            <a:r>
              <a:rPr lang="en-US" altLang="ja-JP" sz="2000" dirty="0">
                <a:solidFill>
                  <a:prstClr val="black"/>
                </a:solidFill>
              </a:rPr>
              <a:t>※ </a:t>
            </a:r>
            <a:r>
              <a:rPr lang="ja-JP" altLang="en-US" sz="2000" spc="-50" dirty="0">
                <a:solidFill>
                  <a:prstClr val="black"/>
                </a:solidFill>
              </a:rPr>
              <a:t>支援に先立って、失禁に対する各種ガイドラインを参考にしながら、対象者が排せつに介護を要する要因を多職種が共同して分析し、それに基づいて、別紙様式６の様式を用いて支援計画を作成する。</a:t>
            </a:r>
          </a:p>
          <a:p>
            <a:pPr marL="185738" lvl="0" indent="-185738">
              <a:lnSpc>
                <a:spcPts val="2300"/>
              </a:lnSpc>
            </a:pPr>
            <a:r>
              <a:rPr lang="en-US" altLang="ja-JP" sz="2000" dirty="0" smtClean="0"/>
              <a:t>※</a:t>
            </a:r>
            <a:r>
              <a:rPr lang="ja-JP" altLang="en-US" sz="2000" dirty="0" smtClean="0"/>
              <a:t> 要因分析及び支援計画の作成に関わる職種は、利用開始時の評価を行った医師又は看護師、介護支援専門員、及び支援対象の利用者の特性を把握している介護職員を含むものとし、その他、</a:t>
            </a:r>
            <a:r>
              <a:rPr lang="ja-JP" altLang="en-US" sz="2000" dirty="0" smtClean="0">
                <a:solidFill>
                  <a:prstClr val="black"/>
                </a:solidFill>
              </a:rPr>
              <a:t>疾患、使用している薬剤、食生活、生活機能の状態等に応じ薬剤師、管理栄養士、理学療法士、作業療法士等を適宜加える。</a:t>
            </a:r>
          </a:p>
          <a:p>
            <a:pPr marL="185738" lvl="0" indent="-185738">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spc="-40" dirty="0" smtClean="0">
                <a:solidFill>
                  <a:prstClr val="black"/>
                </a:solidFill>
              </a:rPr>
              <a:t>支援計画に相当する内容を居宅サービス計画の中に記載する場合は、その記載をもって支援計画の作成に代えることができるが、下線又は枠で囲う等により、他の記載と区別できるようにすること。</a:t>
            </a:r>
          </a:p>
          <a:p>
            <a:pPr marL="185738" lvl="0" indent="-185738">
              <a:lnSpc>
                <a:spcPts val="2300"/>
              </a:lnSpc>
            </a:pPr>
            <a:r>
              <a:rPr lang="en-US" altLang="ja-JP" sz="2000" dirty="0" smtClean="0">
                <a:solidFill>
                  <a:prstClr val="black"/>
                </a:solidFill>
              </a:rPr>
              <a:t>※</a:t>
            </a:r>
            <a:r>
              <a:rPr lang="ja-JP" altLang="en-US" sz="2000" dirty="0" smtClean="0">
                <a:solidFill>
                  <a:prstClr val="black"/>
                </a:solidFill>
              </a:rPr>
              <a:t> 支援計画の作成にあたっては、要因分析の結果と整合性が取れた計画を、個々の利用者の特性に配慮しながら個別に作成し、画一的な支援計画とならないよう留意する。また、支援において利用者の尊厳が十分保持されるよう留意すること。</a:t>
            </a:r>
            <a:endParaRPr lang="en-US" altLang="ja-JP" sz="2000" dirty="0" smtClean="0">
              <a:solidFill>
                <a:prstClr val="black"/>
              </a:solidFill>
            </a:endParaRPr>
          </a:p>
          <a:p>
            <a:pPr marL="185738" lvl="0" indent="-185738">
              <a:lnSpc>
                <a:spcPts val="2300"/>
              </a:lnSpc>
            </a:pPr>
            <a:r>
              <a:rPr lang="en-US" altLang="ja-JP" sz="2000" dirty="0" smtClean="0">
                <a:solidFill>
                  <a:prstClr val="black"/>
                </a:solidFill>
              </a:rPr>
              <a:t>※ </a:t>
            </a:r>
            <a:r>
              <a:rPr lang="ja-JP" altLang="en-US" sz="2000" dirty="0" smtClean="0">
                <a:solidFill>
                  <a:prstClr val="black"/>
                </a:solidFill>
              </a:rPr>
              <a:t>支援計画の実施にあたり、計画の作成に関与した者が、利用者及びその家族に対し、排せつの</a:t>
            </a:r>
          </a:p>
          <a:p>
            <a:pPr marL="185738" lvl="0">
              <a:lnSpc>
                <a:spcPts val="2300"/>
              </a:lnSpc>
            </a:pPr>
            <a:r>
              <a:rPr lang="ja-JP" altLang="en-US" sz="2000" dirty="0" smtClean="0">
                <a:solidFill>
                  <a:prstClr val="black"/>
                </a:solidFill>
              </a:rPr>
              <a:t>状態及び今後の見込み、支援の必要性、要因分析並びに支援計画の内容、利用者及びその家族がこれらの説明を理解した上で支援の実施を希望する場合に行うものであること、及び、支援開始後でも、いつでも利用者及びその家族の希望に応じて支援計画を中断又は中止できることを説明し、利用者及びその家族の理解と希望を確認した上で行うこと。</a:t>
            </a:r>
            <a:endParaRPr lang="en-US" altLang="ja-JP" sz="2000" dirty="0"/>
          </a:p>
        </p:txBody>
      </p:sp>
      <p:sp>
        <p:nvSpPr>
          <p:cNvPr id="7" name="正方形/長方形 6"/>
          <p:cNvSpPr/>
          <p:nvPr/>
        </p:nvSpPr>
        <p:spPr>
          <a:xfrm>
            <a:off x="-1" y="5884228"/>
            <a:ext cx="12080892" cy="400110"/>
          </a:xfrm>
          <a:prstGeom prst="rect">
            <a:avLst/>
          </a:prstGeom>
        </p:spPr>
        <p:txBody>
          <a:bodyPr wrap="square">
            <a:spAutoFit/>
          </a:bodyPr>
          <a:lstStyle/>
          <a:p>
            <a:pPr marL="357188" lvl="0" indent="-271463"/>
            <a:r>
              <a:rPr lang="ja-JP" altLang="en-US" sz="2000" dirty="0">
                <a:solidFill>
                  <a:prstClr val="black"/>
                </a:solidFill>
              </a:rPr>
              <a:t>③ ①の評価に基づき、少なくとも３月に１回、利用者ごとに支援計画を見直している。</a:t>
            </a:r>
            <a:endParaRPr lang="en-US" altLang="ja-JP" sz="2000" dirty="0">
              <a:solidFill>
                <a:prstClr val="black"/>
              </a:solidFill>
            </a:endParaRPr>
          </a:p>
        </p:txBody>
      </p:sp>
      <p:sp>
        <p:nvSpPr>
          <p:cNvPr id="8" name="正方形/長方形 7"/>
          <p:cNvSpPr/>
          <p:nvPr/>
        </p:nvSpPr>
        <p:spPr>
          <a:xfrm>
            <a:off x="407963" y="44875"/>
            <a:ext cx="11672929" cy="969496"/>
          </a:xfrm>
          <a:prstGeom prst="rect">
            <a:avLst/>
          </a:prstGeom>
          <a:ln w="6350">
            <a:solidFill>
              <a:schemeClr val="tx1"/>
            </a:solidFill>
          </a:ln>
        </p:spPr>
        <p:txBody>
          <a:bodyPr wrap="square" bIns="0" anchor="ctr" anchorCtr="0">
            <a:spAutoFit/>
          </a:bodyPr>
          <a:lstStyle/>
          <a:p>
            <a:pPr marL="271463" indent="-271463"/>
            <a:r>
              <a:rPr lang="en-US" altLang="ja-JP" sz="2000" dirty="0" smtClean="0"/>
              <a:t>【</a:t>
            </a:r>
            <a:r>
              <a:rPr lang="ja-JP" altLang="en-US" sz="2000" dirty="0" smtClean="0"/>
              <a:t>適切な対応を行うことにより、要介護状態の軽減が見込まれる</a:t>
            </a:r>
            <a:r>
              <a:rPr lang="en-US" altLang="ja-JP" sz="2000" dirty="0" smtClean="0"/>
              <a:t>】</a:t>
            </a:r>
            <a:r>
              <a:rPr lang="ja-JP" altLang="en-US" sz="2000" dirty="0" smtClean="0"/>
              <a:t>とは</a:t>
            </a:r>
            <a:endParaRPr lang="en-US" altLang="ja-JP" sz="2000" dirty="0" smtClean="0"/>
          </a:p>
          <a:p>
            <a:pPr marL="271463" indent="85725"/>
            <a:r>
              <a:rPr lang="ja-JP" altLang="en-US" sz="2000" dirty="0" smtClean="0"/>
              <a:t>特別な支援を行わなかった場合には、前記</a:t>
            </a:r>
            <a:r>
              <a:rPr lang="en-US" altLang="ja-JP" sz="2000" dirty="0" smtClean="0"/>
              <a:t>(</a:t>
            </a:r>
            <a:r>
              <a:rPr lang="ja-JP" altLang="en-US" sz="2000" dirty="0" smtClean="0"/>
              <a:t>ア</a:t>
            </a:r>
            <a:r>
              <a:rPr lang="en-US" altLang="ja-JP" sz="2000" dirty="0" smtClean="0"/>
              <a:t>)</a:t>
            </a:r>
            <a:r>
              <a:rPr lang="ja-JP" altLang="en-US" sz="2000" dirty="0" smtClean="0"/>
              <a:t>～</a:t>
            </a:r>
            <a:r>
              <a:rPr lang="en-US" altLang="ja-JP" sz="2000" dirty="0" smtClean="0"/>
              <a:t>(</a:t>
            </a:r>
            <a:r>
              <a:rPr lang="ja-JP" altLang="en-US" sz="2000" dirty="0" smtClean="0"/>
              <a:t>エ</a:t>
            </a:r>
            <a:r>
              <a:rPr lang="en-US" altLang="ja-JP" sz="2000" dirty="0" smtClean="0"/>
              <a:t>)</a:t>
            </a:r>
            <a:r>
              <a:rPr lang="ja-JP" altLang="en-US" sz="2000" dirty="0" smtClean="0"/>
              <a:t>の評価が不変又は低下と見込まれるものの、適切な対応を行った場合には、</a:t>
            </a:r>
            <a:r>
              <a:rPr lang="ja-JP" altLang="en-US" sz="2000" dirty="0"/>
              <a:t>前記</a:t>
            </a:r>
            <a:r>
              <a:rPr lang="en-US" altLang="ja-JP" sz="2000" dirty="0"/>
              <a:t>(</a:t>
            </a:r>
            <a:r>
              <a:rPr lang="ja-JP" altLang="en-US" sz="2000" dirty="0"/>
              <a:t>ア</a:t>
            </a:r>
            <a:r>
              <a:rPr lang="en-US" altLang="ja-JP" sz="2000" dirty="0"/>
              <a:t>)</a:t>
            </a:r>
            <a:r>
              <a:rPr lang="ja-JP" altLang="en-US" sz="2000" dirty="0"/>
              <a:t>～</a:t>
            </a:r>
            <a:r>
              <a:rPr lang="en-US" altLang="ja-JP" sz="2000" dirty="0"/>
              <a:t>(</a:t>
            </a:r>
            <a:r>
              <a:rPr lang="ja-JP" altLang="en-US" sz="2000" dirty="0"/>
              <a:t>エ</a:t>
            </a:r>
            <a:r>
              <a:rPr lang="en-US" altLang="ja-JP" sz="2000" dirty="0"/>
              <a:t>)</a:t>
            </a:r>
            <a:r>
              <a:rPr lang="ja-JP" altLang="en-US" sz="2000" dirty="0"/>
              <a:t>の評価</a:t>
            </a:r>
            <a:r>
              <a:rPr lang="ja-JP" altLang="en-US" sz="2000" dirty="0" smtClean="0"/>
              <a:t>が改善することが見込まれることをいう。</a:t>
            </a:r>
          </a:p>
        </p:txBody>
      </p:sp>
      <p:sp>
        <p:nvSpPr>
          <p:cNvPr id="9" name="正方形/長方形 8"/>
          <p:cNvSpPr/>
          <p:nvPr/>
        </p:nvSpPr>
        <p:spPr>
          <a:xfrm>
            <a:off x="407963" y="6303377"/>
            <a:ext cx="11672928" cy="610424"/>
          </a:xfrm>
          <a:prstGeom prst="rect">
            <a:avLst/>
          </a:prstGeom>
          <a:ln w="6350">
            <a:solidFill>
              <a:schemeClr val="tx1"/>
            </a:solidFill>
            <a:prstDash val="sysDot"/>
          </a:ln>
        </p:spPr>
        <p:txBody>
          <a:bodyPr wrap="square" bIns="0" anchor="ctr" anchorCtr="0">
            <a:spAutoFit/>
          </a:bodyPr>
          <a:lstStyle/>
          <a:p>
            <a:pPr marL="185738" lvl="0" indent="-185738">
              <a:lnSpc>
                <a:spcPts val="2200"/>
              </a:lnSpc>
            </a:pPr>
            <a:r>
              <a:rPr lang="en-US" altLang="ja-JP" sz="2000" dirty="0">
                <a:solidFill>
                  <a:prstClr val="black"/>
                </a:solidFill>
              </a:rPr>
              <a:t>※</a:t>
            </a:r>
            <a:r>
              <a:rPr lang="ja-JP" altLang="en-US" sz="2000" dirty="0">
                <a:solidFill>
                  <a:prstClr val="black"/>
                </a:solidFill>
              </a:rPr>
              <a:t> 計画の見直しは、計画に実施上の問題「排せつ支援計画の変更の必要性」「関連職種が共同</a:t>
            </a:r>
            <a:r>
              <a:rPr lang="ja-JP" altLang="en-US" sz="2000" dirty="0" smtClean="0">
                <a:solidFill>
                  <a:prstClr val="black"/>
                </a:solidFill>
              </a:rPr>
              <a:t>して</a:t>
            </a:r>
            <a:endParaRPr lang="en-US" altLang="ja-JP" sz="2000" dirty="0" smtClean="0">
              <a:solidFill>
                <a:prstClr val="black"/>
              </a:solidFill>
            </a:endParaRPr>
          </a:p>
          <a:p>
            <a:pPr marL="185738" lvl="0" indent="-185738">
              <a:lnSpc>
                <a:spcPts val="2200"/>
              </a:lnSpc>
            </a:pPr>
            <a:endParaRPr lang="ja-JP" altLang="en-US" sz="2000" dirty="0">
              <a:solidFill>
                <a:prstClr val="black"/>
              </a:solidFill>
            </a:endParaRPr>
          </a:p>
        </p:txBody>
      </p:sp>
    </p:spTree>
    <p:extLst>
      <p:ext uri="{BB962C8B-B14F-4D97-AF65-F5344CB8AC3E}">
        <p14:creationId xmlns:p14="http://schemas.microsoft.com/office/powerpoint/2010/main" val="37592016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77338" y="6492875"/>
            <a:ext cx="2743200" cy="365125"/>
          </a:xfrm>
        </p:spPr>
        <p:txBody>
          <a:bodyPr/>
          <a:lstStyle/>
          <a:p>
            <a:fld id="{41D9830F-53EB-46B6-9EC0-C4C68F82A889}" type="slidenum">
              <a:rPr kumimoji="1" lang="ja-JP" altLang="en-US" smtClean="0"/>
              <a:t>106</a:t>
            </a:fld>
            <a:endParaRPr kumimoji="1" lang="ja-JP" altLang="en-US" dirty="0"/>
          </a:p>
        </p:txBody>
      </p:sp>
      <p:sp>
        <p:nvSpPr>
          <p:cNvPr id="5" name="正方形/長方形 4"/>
          <p:cNvSpPr/>
          <p:nvPr/>
        </p:nvSpPr>
        <p:spPr>
          <a:xfrm>
            <a:off x="0" y="983127"/>
            <a:ext cx="12192000" cy="5201424"/>
          </a:xfrm>
          <a:prstGeom prst="rect">
            <a:avLst/>
          </a:prstGeom>
        </p:spPr>
        <p:txBody>
          <a:bodyPr wrap="square">
            <a:spAutoFit/>
          </a:bodyPr>
          <a:lstStyle/>
          <a:p>
            <a:pPr marL="357188" lvl="0" indent="-357188"/>
            <a:r>
              <a:rPr lang="ja-JP" altLang="en-US" sz="2000" dirty="0" smtClean="0">
                <a:solidFill>
                  <a:prstClr val="black"/>
                </a:solidFill>
              </a:rPr>
              <a:t>（</a:t>
            </a:r>
            <a:r>
              <a:rPr lang="ja-JP" altLang="en-US" sz="2000" dirty="0">
                <a:solidFill>
                  <a:prstClr val="black"/>
                </a:solidFill>
              </a:rPr>
              <a:t>注）排せつ支援加算</a:t>
            </a:r>
            <a:r>
              <a:rPr lang="en-US" altLang="ja-JP" sz="2000" dirty="0">
                <a:solidFill>
                  <a:prstClr val="black"/>
                </a:solidFill>
              </a:rPr>
              <a:t>(Ⅰ)</a:t>
            </a:r>
            <a:r>
              <a:rPr lang="ja-JP" altLang="en-US" sz="2000" dirty="0">
                <a:solidFill>
                  <a:prstClr val="black"/>
                </a:solidFill>
              </a:rPr>
              <a:t>は、原則として要介護度３以上の利用者全員を対象として利用者ごとに上記の要件を満たした場合に、当該事業所の要介護度３以上の利用者全員（排せつ支援加算</a:t>
            </a:r>
            <a:r>
              <a:rPr lang="en-US" altLang="ja-JP" sz="2000" dirty="0">
                <a:solidFill>
                  <a:prstClr val="black"/>
                </a:solidFill>
              </a:rPr>
              <a:t>(Ⅱ)</a:t>
            </a:r>
            <a:r>
              <a:rPr lang="ja-JP" altLang="en-US" sz="2000" dirty="0">
                <a:solidFill>
                  <a:prstClr val="black"/>
                </a:solidFill>
              </a:rPr>
              <a:t>又は</a:t>
            </a:r>
            <a:r>
              <a:rPr lang="en-US" altLang="ja-JP" sz="2000" dirty="0">
                <a:solidFill>
                  <a:prstClr val="black"/>
                </a:solidFill>
              </a:rPr>
              <a:t>(Ⅲ)</a:t>
            </a:r>
            <a:r>
              <a:rPr lang="ja-JP" altLang="en-US" sz="2000" dirty="0">
                <a:solidFill>
                  <a:prstClr val="black"/>
                </a:solidFill>
              </a:rPr>
              <a:t>を算定する者を除く）に対して算定できる。</a:t>
            </a:r>
            <a:endParaRPr lang="en-US" altLang="ja-JP" sz="2000" dirty="0">
              <a:solidFill>
                <a:prstClr val="black"/>
              </a:solidFill>
            </a:endParaRPr>
          </a:p>
          <a:p>
            <a:pPr lvl="0"/>
            <a:endParaRPr lang="en-US" altLang="ja-JP" sz="5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排せつ支援加算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15</a:t>
            </a:r>
            <a:r>
              <a:rPr lang="ja-JP" altLang="en-US" sz="2000" dirty="0">
                <a:solidFill>
                  <a:prstClr val="black"/>
                </a:solidFill>
              </a:rPr>
              <a:t>単位／月</a:t>
            </a:r>
          </a:p>
          <a:p>
            <a:pPr marL="357188" lvl="0" indent="-185738"/>
            <a:r>
              <a:rPr lang="ja-JP" altLang="en-US" sz="2000" dirty="0">
                <a:solidFill>
                  <a:prstClr val="black"/>
                </a:solidFill>
              </a:rPr>
              <a:t>次のいずれにも適合すること。</a:t>
            </a:r>
          </a:p>
          <a:p>
            <a:pPr marL="357188" lvl="0" indent="-185738"/>
            <a:r>
              <a:rPr lang="ja-JP" altLang="en-US" sz="2000" dirty="0">
                <a:solidFill>
                  <a:prstClr val="black"/>
                </a:solidFill>
              </a:rPr>
              <a:t>① 排せつ支援加算</a:t>
            </a:r>
            <a:r>
              <a:rPr lang="en-US" altLang="ja-JP" sz="2000" dirty="0">
                <a:solidFill>
                  <a:prstClr val="black"/>
                </a:solidFill>
              </a:rPr>
              <a:t>(Ⅰ) </a:t>
            </a:r>
            <a:r>
              <a:rPr lang="ja-JP" altLang="en-US" sz="2000" dirty="0" smtClean="0">
                <a:solidFill>
                  <a:prstClr val="black"/>
                </a:solidFill>
              </a:rPr>
              <a:t>の要件の</a:t>
            </a:r>
            <a:r>
              <a:rPr lang="ja-JP" altLang="en-US" sz="2000" dirty="0">
                <a:solidFill>
                  <a:prstClr val="black"/>
                </a:solidFill>
              </a:rPr>
              <a:t>いずれにも適合する。</a:t>
            </a:r>
          </a:p>
          <a:p>
            <a:pPr marL="357188" lvl="0" indent="-185738"/>
            <a:r>
              <a:rPr lang="ja-JP" altLang="en-US" sz="2000" dirty="0">
                <a:solidFill>
                  <a:prstClr val="black"/>
                </a:solidFill>
              </a:rPr>
              <a:t>② 次のいずれかに適合する。</a:t>
            </a:r>
          </a:p>
          <a:p>
            <a:pPr marL="628650" lvl="0" indent="-271463"/>
            <a:r>
              <a:rPr lang="en-US" altLang="ja-JP" sz="2000" dirty="0" smtClean="0">
                <a:solidFill>
                  <a:prstClr val="black"/>
                </a:solidFill>
              </a:rPr>
              <a:t>ⅰ</a:t>
            </a:r>
            <a:r>
              <a:rPr lang="ja-JP" altLang="en-US" sz="2000" dirty="0" smtClean="0">
                <a:solidFill>
                  <a:prstClr val="black"/>
                </a:solidFill>
              </a:rPr>
              <a:t>）加算</a:t>
            </a:r>
            <a:r>
              <a:rPr lang="en-US" altLang="ja-JP" sz="2000" dirty="0">
                <a:solidFill>
                  <a:prstClr val="black"/>
                </a:solidFill>
              </a:rPr>
              <a:t>(Ⅰ)</a:t>
            </a:r>
            <a:r>
              <a:rPr lang="ja-JP" altLang="en-US" sz="2000" dirty="0" smtClean="0">
                <a:solidFill>
                  <a:prstClr val="black"/>
                </a:solidFill>
              </a:rPr>
              <a:t>の要件①</a:t>
            </a:r>
            <a:r>
              <a:rPr lang="ja-JP" altLang="en-US" sz="2000" dirty="0">
                <a:solidFill>
                  <a:prstClr val="black"/>
                </a:solidFill>
              </a:rPr>
              <a:t>の評価の結果、要介護状態の軽減が見込まれる者について、利用開始時と比較して、排尿又は排便の状態の少なくとも一方が改善するとともに、いずれにも悪化が</a:t>
            </a:r>
            <a:r>
              <a:rPr lang="ja-JP" altLang="en-US" sz="2000" dirty="0" smtClean="0">
                <a:solidFill>
                  <a:prstClr val="black"/>
                </a:solidFill>
              </a:rPr>
              <a:t>ないこと。</a:t>
            </a:r>
            <a:endParaRPr lang="ja-JP" altLang="en-US" sz="2000" dirty="0">
              <a:solidFill>
                <a:prstClr val="black"/>
              </a:solidFill>
            </a:endParaRPr>
          </a:p>
          <a:p>
            <a:pPr marL="628650" lvl="0" indent="-271463"/>
            <a:r>
              <a:rPr lang="en-US" altLang="ja-JP" sz="2000" dirty="0" smtClean="0">
                <a:solidFill>
                  <a:prstClr val="black"/>
                </a:solidFill>
              </a:rPr>
              <a:t>ⅱ</a:t>
            </a:r>
            <a:r>
              <a:rPr lang="ja-JP" altLang="en-US" sz="2000" dirty="0" smtClean="0">
                <a:solidFill>
                  <a:prstClr val="black"/>
                </a:solidFill>
              </a:rPr>
              <a:t>）加算</a:t>
            </a:r>
            <a:r>
              <a:rPr lang="en-US" altLang="ja-JP" sz="2000" dirty="0">
                <a:solidFill>
                  <a:prstClr val="black"/>
                </a:solidFill>
              </a:rPr>
              <a:t>(Ⅰ)</a:t>
            </a:r>
            <a:r>
              <a:rPr lang="ja-JP" altLang="en-US" sz="2000" dirty="0" smtClean="0">
                <a:solidFill>
                  <a:prstClr val="black"/>
                </a:solidFill>
              </a:rPr>
              <a:t>の</a:t>
            </a:r>
            <a:r>
              <a:rPr lang="ja-JP" altLang="en-US" sz="2000" dirty="0">
                <a:solidFill>
                  <a:prstClr val="black"/>
                </a:solidFill>
              </a:rPr>
              <a:t>要件</a:t>
            </a:r>
            <a:r>
              <a:rPr lang="ja-JP" altLang="en-US" sz="2000" dirty="0" smtClean="0">
                <a:solidFill>
                  <a:prstClr val="black"/>
                </a:solidFill>
              </a:rPr>
              <a:t>①</a:t>
            </a:r>
            <a:r>
              <a:rPr lang="ja-JP" altLang="en-US" sz="2000" dirty="0">
                <a:solidFill>
                  <a:prstClr val="black"/>
                </a:solidFill>
              </a:rPr>
              <a:t>の評価の結果、利用開始時におむつを使用していた者であって、要介護状態の軽減が見込まれるものについて、おむつを使用しなくなったこと。</a:t>
            </a:r>
          </a:p>
          <a:p>
            <a:pPr marL="542925" lvl="0" indent="-185738"/>
            <a:r>
              <a:rPr lang="en-US" altLang="ja-JP" sz="2000" dirty="0" smtClean="0">
                <a:solidFill>
                  <a:prstClr val="black"/>
                </a:solidFill>
              </a:rPr>
              <a:t>ⅲ</a:t>
            </a:r>
            <a:r>
              <a:rPr lang="ja-JP" altLang="en-US" sz="2000" dirty="0" smtClean="0">
                <a:solidFill>
                  <a:prstClr val="black"/>
                </a:solidFill>
              </a:rPr>
              <a:t>）加算</a:t>
            </a:r>
            <a:r>
              <a:rPr lang="en-US" altLang="ja-JP" sz="2000" dirty="0">
                <a:solidFill>
                  <a:prstClr val="black"/>
                </a:solidFill>
              </a:rPr>
              <a:t>(Ⅰ)</a:t>
            </a:r>
            <a:r>
              <a:rPr lang="ja-JP" altLang="en-US" sz="2000" dirty="0" smtClean="0">
                <a:solidFill>
                  <a:prstClr val="black"/>
                </a:solidFill>
              </a:rPr>
              <a:t>の</a:t>
            </a:r>
            <a:r>
              <a:rPr lang="ja-JP" altLang="en-US" sz="2000" dirty="0">
                <a:solidFill>
                  <a:prstClr val="black"/>
                </a:solidFill>
              </a:rPr>
              <a:t>要件</a:t>
            </a:r>
            <a:r>
              <a:rPr lang="ja-JP" altLang="en-US" sz="2000" dirty="0" smtClean="0">
                <a:solidFill>
                  <a:prstClr val="black"/>
                </a:solidFill>
              </a:rPr>
              <a:t>①</a:t>
            </a:r>
            <a:r>
              <a:rPr lang="ja-JP" altLang="en-US" sz="2000" dirty="0">
                <a:solidFill>
                  <a:prstClr val="black"/>
                </a:solidFill>
              </a:rPr>
              <a:t>の評価の結果、利用開始時</a:t>
            </a:r>
            <a:r>
              <a:rPr lang="ja-JP" altLang="en-US" sz="2000" dirty="0" smtClean="0">
                <a:solidFill>
                  <a:prstClr val="black"/>
                </a:solidFill>
              </a:rPr>
              <a:t>に尿道カテーテル</a:t>
            </a:r>
            <a:r>
              <a:rPr lang="ja-JP" altLang="en-US" sz="2000" dirty="0">
                <a:solidFill>
                  <a:prstClr val="black"/>
                </a:solidFill>
              </a:rPr>
              <a:t>が留置されていた者であって、要介護状態の軽減が見込まれるものについて、尿道カテーテルが抜去</a:t>
            </a:r>
            <a:r>
              <a:rPr lang="ja-JP" altLang="en-US" sz="2000" dirty="0" smtClean="0">
                <a:solidFill>
                  <a:prstClr val="black"/>
                </a:solidFill>
              </a:rPr>
              <a:t>されたこと。</a:t>
            </a:r>
            <a:endParaRPr lang="ja-JP" altLang="en-US" sz="2000" dirty="0">
              <a:solidFill>
                <a:prstClr val="black"/>
              </a:solidFill>
            </a:endParaRPr>
          </a:p>
          <a:p>
            <a:pPr marL="442913" lvl="0" indent="-171450"/>
            <a:endParaRPr lang="en-US" altLang="ja-JP" sz="500" dirty="0">
              <a:solidFill>
                <a:prstClr val="black"/>
              </a:solidFill>
            </a:endParaRPr>
          </a:p>
          <a:p>
            <a:pPr lvl="0"/>
            <a:r>
              <a:rPr lang="en-US" altLang="ja-JP" sz="2000" dirty="0">
                <a:solidFill>
                  <a:prstClr val="black"/>
                </a:solidFill>
              </a:rPr>
              <a:t>【</a:t>
            </a:r>
            <a:r>
              <a:rPr lang="ja-JP" altLang="en-US" sz="2000" dirty="0">
                <a:solidFill>
                  <a:prstClr val="black"/>
                </a:solidFill>
              </a:rPr>
              <a:t>排せつ支援加算</a:t>
            </a:r>
            <a:r>
              <a:rPr lang="en-US" altLang="ja-JP" sz="2000" dirty="0">
                <a:solidFill>
                  <a:prstClr val="black"/>
                </a:solidFill>
              </a:rPr>
              <a:t>(Ⅲ)】</a:t>
            </a:r>
            <a:r>
              <a:rPr lang="ja-JP" altLang="en-US" sz="2000" dirty="0">
                <a:solidFill>
                  <a:prstClr val="black"/>
                </a:solidFill>
              </a:rPr>
              <a:t>　</a:t>
            </a:r>
            <a:r>
              <a:rPr lang="en-US" altLang="ja-JP" sz="2000" dirty="0">
                <a:solidFill>
                  <a:prstClr val="black"/>
                </a:solidFill>
              </a:rPr>
              <a:t>20</a:t>
            </a:r>
            <a:r>
              <a:rPr lang="ja-JP" altLang="en-US" sz="2000" dirty="0">
                <a:solidFill>
                  <a:prstClr val="black"/>
                </a:solidFill>
              </a:rPr>
              <a:t>単位／月</a:t>
            </a:r>
          </a:p>
          <a:p>
            <a:pPr marL="185738" lvl="0" indent="171450"/>
            <a:r>
              <a:rPr lang="ja-JP" altLang="en-US" sz="2000" dirty="0" smtClean="0">
                <a:solidFill>
                  <a:prstClr val="black"/>
                </a:solidFill>
              </a:rPr>
              <a:t>加算</a:t>
            </a:r>
            <a:r>
              <a:rPr lang="en-US" altLang="ja-JP" sz="2000" dirty="0">
                <a:solidFill>
                  <a:prstClr val="black"/>
                </a:solidFill>
              </a:rPr>
              <a:t>(Ⅰ) </a:t>
            </a:r>
            <a:r>
              <a:rPr lang="ja-JP" altLang="en-US" sz="2000" dirty="0" smtClean="0">
                <a:solidFill>
                  <a:prstClr val="black"/>
                </a:solidFill>
              </a:rPr>
              <a:t>の要件の全て並びに加算</a:t>
            </a:r>
            <a:r>
              <a:rPr lang="en-US" altLang="ja-JP" sz="2000" dirty="0">
                <a:solidFill>
                  <a:prstClr val="black"/>
                </a:solidFill>
              </a:rPr>
              <a:t>(Ⅱ)</a:t>
            </a:r>
            <a:r>
              <a:rPr lang="ja-JP" altLang="en-US" sz="2000" dirty="0" smtClean="0">
                <a:solidFill>
                  <a:prstClr val="black"/>
                </a:solidFill>
              </a:rPr>
              <a:t>の要件②の</a:t>
            </a:r>
            <a:r>
              <a:rPr lang="en-US" altLang="ja-JP" sz="2000" dirty="0" smtClean="0">
                <a:solidFill>
                  <a:prstClr val="black"/>
                </a:solidFill>
              </a:rPr>
              <a:t>ⅰ</a:t>
            </a:r>
            <a:r>
              <a:rPr lang="ja-JP" altLang="en-US" sz="2000" dirty="0" smtClean="0">
                <a:solidFill>
                  <a:prstClr val="black"/>
                </a:solidFill>
              </a:rPr>
              <a:t>及び</a:t>
            </a:r>
            <a:r>
              <a:rPr lang="en-US" altLang="ja-JP" sz="2000" dirty="0" smtClean="0">
                <a:solidFill>
                  <a:prstClr val="black"/>
                </a:solidFill>
              </a:rPr>
              <a:t>ⅱ</a:t>
            </a:r>
            <a:r>
              <a:rPr lang="ja-JP" altLang="en-US" sz="2000" dirty="0" smtClean="0">
                <a:solidFill>
                  <a:prstClr val="black"/>
                </a:solidFill>
              </a:rPr>
              <a:t>に</a:t>
            </a:r>
            <a:r>
              <a:rPr lang="ja-JP" altLang="en-US" sz="2000" dirty="0">
                <a:solidFill>
                  <a:prstClr val="black"/>
                </a:solidFill>
              </a:rPr>
              <a:t>掲げる基準のいずれにも適合する。</a:t>
            </a:r>
            <a:endParaRPr lang="en-US" altLang="ja-JP" sz="800" dirty="0">
              <a:solidFill>
                <a:prstClr val="black"/>
              </a:solidFill>
            </a:endParaRPr>
          </a:p>
          <a:p>
            <a:pPr marL="185738" lvl="0" indent="171450"/>
            <a:endParaRPr lang="en-US" altLang="ja-JP" sz="800" dirty="0">
              <a:solidFill>
                <a:prstClr val="black"/>
              </a:solidFill>
            </a:endParaRPr>
          </a:p>
          <a:p>
            <a:pPr marL="357188" indent="-357188"/>
            <a:endParaRPr lang="en-US" altLang="ja-JP" sz="800" dirty="0" smtClean="0"/>
          </a:p>
        </p:txBody>
      </p:sp>
      <p:sp>
        <p:nvSpPr>
          <p:cNvPr id="3" name="正方形/長方形 2"/>
          <p:cNvSpPr/>
          <p:nvPr/>
        </p:nvSpPr>
        <p:spPr>
          <a:xfrm>
            <a:off x="189768" y="5780250"/>
            <a:ext cx="11858625" cy="1015663"/>
          </a:xfrm>
          <a:prstGeom prst="rect">
            <a:avLst/>
          </a:prstGeom>
          <a:ln w="6350">
            <a:solidFill>
              <a:schemeClr val="tx1"/>
            </a:solidFill>
            <a:prstDash val="sysDot"/>
          </a:ln>
        </p:spPr>
        <p:txBody>
          <a:bodyPr wrap="square" anchor="ctr" anchorCtr="0">
            <a:spAutoFit/>
          </a:bodyPr>
          <a:lstStyle/>
          <a:p>
            <a:pPr marL="182563" lvl="0" indent="-182563"/>
            <a:r>
              <a:rPr lang="en-US" altLang="ja-JP" sz="2000" dirty="0" smtClean="0">
                <a:solidFill>
                  <a:prstClr val="black"/>
                </a:solidFill>
              </a:rPr>
              <a:t>※ </a:t>
            </a:r>
            <a:r>
              <a:rPr lang="ja-JP" altLang="en-US" sz="2000" dirty="0" smtClean="0">
                <a:solidFill>
                  <a:prstClr val="black"/>
                </a:solidFill>
              </a:rPr>
              <a:t>他</a:t>
            </a:r>
            <a:r>
              <a:rPr lang="ja-JP" altLang="en-US" sz="2000" dirty="0">
                <a:solidFill>
                  <a:prstClr val="black"/>
                </a:solidFill>
              </a:rPr>
              <a:t>の事業所が提供する排せつ支援に係るリハビリテーションを併用している利用者に対して、指定看護小規模多機能型居宅介護事業所が当該他の事業所と連携して排せつ支援を行っていない場合は、当該利用者を排せつ支援加算</a:t>
            </a:r>
            <a:r>
              <a:rPr lang="en-US" altLang="ja-JP" sz="2000" dirty="0">
                <a:solidFill>
                  <a:prstClr val="black"/>
                </a:solidFill>
              </a:rPr>
              <a:t>(Ⅱ)</a:t>
            </a:r>
            <a:r>
              <a:rPr lang="ja-JP" altLang="en-US" sz="2000" dirty="0">
                <a:solidFill>
                  <a:prstClr val="black"/>
                </a:solidFill>
              </a:rPr>
              <a:t>又は</a:t>
            </a:r>
            <a:r>
              <a:rPr lang="en-US" altLang="ja-JP" sz="2000" dirty="0">
                <a:solidFill>
                  <a:prstClr val="black"/>
                </a:solidFill>
              </a:rPr>
              <a:t>(Ⅲ)</a:t>
            </a:r>
            <a:r>
              <a:rPr lang="ja-JP" altLang="en-US" sz="2000" dirty="0">
                <a:solidFill>
                  <a:prstClr val="black"/>
                </a:solidFill>
              </a:rPr>
              <a:t>の対象に含めることはできない。</a:t>
            </a:r>
          </a:p>
        </p:txBody>
      </p:sp>
      <p:sp>
        <p:nvSpPr>
          <p:cNvPr id="6" name="正方形/長方形 5"/>
          <p:cNvSpPr/>
          <p:nvPr/>
        </p:nvSpPr>
        <p:spPr>
          <a:xfrm>
            <a:off x="473059" y="-245199"/>
            <a:ext cx="11552253" cy="1211032"/>
          </a:xfrm>
          <a:prstGeom prst="rect">
            <a:avLst/>
          </a:prstGeom>
          <a:ln w="6350">
            <a:solidFill>
              <a:schemeClr val="tx1"/>
            </a:solidFill>
            <a:prstDash val="sysDot"/>
          </a:ln>
        </p:spPr>
        <p:txBody>
          <a:bodyPr wrap="square" bIns="36000" anchor="ctr" anchorCtr="0">
            <a:spAutoFit/>
          </a:bodyPr>
          <a:lstStyle/>
          <a:p>
            <a:pPr marL="185738" lvl="0" indent="-185738">
              <a:lnSpc>
                <a:spcPts val="2200"/>
              </a:lnSpc>
            </a:pPr>
            <a:endParaRPr lang="en-US" altLang="ja-JP" sz="2000" dirty="0" smtClean="0">
              <a:solidFill>
                <a:prstClr val="black"/>
              </a:solidFill>
            </a:endParaRPr>
          </a:p>
          <a:p>
            <a:pPr marL="185738" lvl="0" indent="-101600">
              <a:lnSpc>
                <a:spcPts val="2200"/>
              </a:lnSpc>
            </a:pPr>
            <a:r>
              <a:rPr lang="ja-JP" altLang="en-US" sz="2000" dirty="0" smtClean="0">
                <a:solidFill>
                  <a:prstClr val="black"/>
                </a:solidFill>
              </a:rPr>
              <a:t>取り組む</a:t>
            </a:r>
            <a:r>
              <a:rPr lang="ja-JP" altLang="en-US" sz="2000" dirty="0">
                <a:solidFill>
                  <a:prstClr val="black"/>
                </a:solidFill>
              </a:rPr>
              <a:t>べき事項の見直しの必要性」等があれば直ちに実施すること</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200"/>
              </a:lnSpc>
            </a:pPr>
            <a:r>
              <a:rPr lang="ja-JP" altLang="en-US" sz="2000" dirty="0">
                <a:solidFill>
                  <a:prstClr val="black"/>
                </a:solidFill>
              </a:rPr>
              <a:t>その</a:t>
            </a:r>
            <a:r>
              <a:rPr lang="ja-JP" altLang="en-US" sz="2000" dirty="0" smtClean="0">
                <a:solidFill>
                  <a:prstClr val="black"/>
                </a:solidFill>
              </a:rPr>
              <a:t>際、</a:t>
            </a:r>
            <a:r>
              <a:rPr lang="en-US" altLang="ja-JP" sz="2000" dirty="0" smtClean="0">
                <a:solidFill>
                  <a:prstClr val="black"/>
                </a:solidFill>
              </a:rPr>
              <a:t>PDCA</a:t>
            </a:r>
            <a:r>
              <a:rPr lang="ja-JP" altLang="en-US" sz="2000" dirty="0" smtClean="0">
                <a:solidFill>
                  <a:prstClr val="black"/>
                </a:solidFill>
              </a:rPr>
              <a:t>の推進及び排せつ支援の質の向上を図る観点から、</a:t>
            </a:r>
            <a:r>
              <a:rPr lang="en-US" altLang="ja-JP" sz="2000" dirty="0" smtClean="0">
                <a:solidFill>
                  <a:prstClr val="black"/>
                </a:solidFill>
              </a:rPr>
              <a:t>LIFE</a:t>
            </a:r>
            <a:r>
              <a:rPr lang="ja-JP" altLang="en-US" sz="2000" dirty="0" err="1" smtClean="0">
                <a:solidFill>
                  <a:prstClr val="black"/>
                </a:solidFill>
              </a:rPr>
              <a:t>への</a:t>
            </a:r>
            <a:r>
              <a:rPr lang="ja-JP" altLang="en-US" sz="2000" dirty="0" smtClean="0">
                <a:solidFill>
                  <a:prstClr val="black"/>
                </a:solidFill>
              </a:rPr>
              <a:t>提出情報及びフィードバック情報を活用すること。</a:t>
            </a:r>
            <a:endParaRPr lang="ja-JP" altLang="en-US" sz="2000" dirty="0">
              <a:solidFill>
                <a:prstClr val="black"/>
              </a:solidFill>
            </a:endParaRPr>
          </a:p>
        </p:txBody>
      </p:sp>
    </p:spTree>
    <p:extLst>
      <p:ext uri="{BB962C8B-B14F-4D97-AF65-F5344CB8AC3E}">
        <p14:creationId xmlns:p14="http://schemas.microsoft.com/office/powerpoint/2010/main" val="17638330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76988"/>
            <a:ext cx="2743200" cy="365125"/>
          </a:xfrm>
        </p:spPr>
        <p:txBody>
          <a:bodyPr/>
          <a:lstStyle/>
          <a:p>
            <a:fld id="{41D9830F-53EB-46B6-9EC0-C4C68F82A889}" type="slidenum">
              <a:rPr kumimoji="1" lang="ja-JP" altLang="en-US" smtClean="0"/>
              <a:t>107</a:t>
            </a:fld>
            <a:endParaRPr kumimoji="1" lang="ja-JP" altLang="en-US"/>
          </a:p>
        </p:txBody>
      </p:sp>
      <p:sp>
        <p:nvSpPr>
          <p:cNvPr id="6" name="正方形/長方形 5"/>
          <p:cNvSpPr/>
          <p:nvPr/>
        </p:nvSpPr>
        <p:spPr>
          <a:xfrm>
            <a:off x="0" y="0"/>
            <a:ext cx="12192000" cy="1938992"/>
          </a:xfrm>
          <a:prstGeom prst="rect">
            <a:avLst/>
          </a:prstGeom>
        </p:spPr>
        <p:txBody>
          <a:bodyPr wrap="square">
            <a:spAutoFit/>
          </a:bodyPr>
          <a:lstStyle/>
          <a:p>
            <a:r>
              <a:rPr lang="ja-JP" altLang="en-US" sz="2000" b="1" dirty="0"/>
              <a:t>（２０）科学的介助推進体制</a:t>
            </a:r>
            <a:r>
              <a:rPr lang="ja-JP" altLang="en-US" sz="2000" b="1" dirty="0" smtClean="0"/>
              <a:t>加算</a:t>
            </a:r>
            <a:r>
              <a:rPr lang="ja-JP" altLang="en-US" sz="2000" b="1" dirty="0"/>
              <a:t>★</a:t>
            </a:r>
            <a:r>
              <a:rPr lang="ja-JP" altLang="en-US" sz="2000" dirty="0"/>
              <a:t>　</a:t>
            </a:r>
            <a:r>
              <a:rPr lang="en-US" altLang="ja-JP" sz="2000" dirty="0"/>
              <a:t>40</a:t>
            </a:r>
            <a:r>
              <a:rPr lang="ja-JP" altLang="en-US" sz="2000" dirty="0"/>
              <a:t>単位／月　</a:t>
            </a:r>
            <a:r>
              <a:rPr lang="en-US" altLang="ja-JP" sz="2000" dirty="0"/>
              <a:t>※</a:t>
            </a:r>
            <a:r>
              <a:rPr lang="ja-JP" altLang="en-US" sz="2000" dirty="0"/>
              <a:t>体制届必要</a:t>
            </a:r>
          </a:p>
          <a:p>
            <a:pPr marL="357188" indent="-185738"/>
            <a:r>
              <a:rPr lang="ja-JP" altLang="en-US" sz="2000" dirty="0"/>
              <a:t>次のいずれにも適合すること。</a:t>
            </a:r>
          </a:p>
          <a:p>
            <a:pPr marL="357188" indent="-185738"/>
            <a:r>
              <a:rPr lang="ja-JP" altLang="en-US" sz="2000" dirty="0"/>
              <a:t>① 利用者ごとの</a:t>
            </a:r>
            <a:r>
              <a:rPr lang="en-US" altLang="ja-JP" sz="2000" dirty="0"/>
              <a:t>ADL</a:t>
            </a:r>
            <a:r>
              <a:rPr lang="ja-JP" altLang="en-US" sz="2000" dirty="0"/>
              <a:t>値、栄養状態、口腔機能、認知症の状況その他の利用者の心身の状況等に係る基本的な情報を</a:t>
            </a:r>
            <a:r>
              <a:rPr lang="ja-JP" altLang="en-US" sz="2000" dirty="0" smtClean="0"/>
              <a:t>、</a:t>
            </a:r>
            <a:r>
              <a:rPr lang="en-US" altLang="ja-JP" sz="2000" dirty="0" smtClean="0"/>
              <a:t>LIFE</a:t>
            </a:r>
            <a:r>
              <a:rPr lang="ja-JP" altLang="en-US" sz="2000" dirty="0" smtClean="0"/>
              <a:t>を用いて厚生</a:t>
            </a:r>
            <a:r>
              <a:rPr lang="ja-JP" altLang="en-US" sz="2000" dirty="0"/>
              <a:t>労働省に</a:t>
            </a:r>
            <a:r>
              <a:rPr lang="ja-JP" altLang="en-US" sz="2000" dirty="0" smtClean="0"/>
              <a:t>提出して</a:t>
            </a:r>
            <a:r>
              <a:rPr lang="ja-JP" altLang="en-US" sz="2000" dirty="0"/>
              <a:t>いる。</a:t>
            </a:r>
          </a:p>
          <a:p>
            <a:pPr marL="357188" indent="-185738"/>
            <a:r>
              <a:rPr lang="ja-JP" altLang="en-US" sz="2000" dirty="0"/>
              <a:t>② 必要に応じて、看護小規模多機能型居宅介護計画を見直すなど、サービスの提供に当たって、①に規定する情報その他サービスを適切かつ有効に提供するために必要な情報を活用している。</a:t>
            </a:r>
          </a:p>
        </p:txBody>
      </p:sp>
      <p:sp>
        <p:nvSpPr>
          <p:cNvPr id="7" name="正方形/長方形 6"/>
          <p:cNvSpPr/>
          <p:nvPr/>
        </p:nvSpPr>
        <p:spPr>
          <a:xfrm>
            <a:off x="180975" y="1906047"/>
            <a:ext cx="11858625" cy="4850298"/>
          </a:xfrm>
          <a:prstGeom prst="rect">
            <a:avLst/>
          </a:prstGeom>
          <a:ln w="6350">
            <a:solidFill>
              <a:schemeClr val="tx1"/>
            </a:solidFill>
          </a:ln>
        </p:spPr>
        <p:txBody>
          <a:bodyPr wrap="square" tIns="36000" bIns="0" anchor="ctr" anchorCtr="0">
            <a:spAutoFit/>
          </a:bodyPr>
          <a:lstStyle/>
          <a:p>
            <a:pPr marL="185738" indent="-185738">
              <a:lnSpc>
                <a:spcPts val="2300"/>
              </a:lnSpc>
            </a:pPr>
            <a:r>
              <a:rPr lang="en-US" altLang="ja-JP" sz="2000" dirty="0" smtClean="0"/>
              <a:t>※</a:t>
            </a:r>
            <a:r>
              <a:rPr lang="ja-JP" altLang="en-US" sz="2000" dirty="0" smtClean="0"/>
              <a:t> </a:t>
            </a:r>
            <a:r>
              <a:rPr lang="ja-JP" altLang="en-US" sz="2000" dirty="0"/>
              <a:t>原則として利用者全員を対象として、利用者ごとに上記に掲げる要件を満たした場合に、当該事業所の利用者全員に対して算定できる。</a:t>
            </a:r>
            <a:endParaRPr lang="en-US" altLang="ja-JP" sz="2000" dirty="0"/>
          </a:p>
          <a:p>
            <a:pPr marL="185738" indent="-185738">
              <a:lnSpc>
                <a:spcPts val="2300"/>
              </a:lnSpc>
            </a:pPr>
            <a:r>
              <a:rPr lang="en-US" altLang="ja-JP" sz="2000" dirty="0" smtClean="0"/>
              <a:t>※</a:t>
            </a:r>
            <a:r>
              <a:rPr lang="ja-JP" altLang="en-US" sz="2000" dirty="0" smtClean="0"/>
              <a:t> </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lnSpc>
                <a:spcPts val="2300"/>
              </a:lnSpc>
            </a:pPr>
            <a:r>
              <a:rPr lang="en-US" altLang="ja-JP" sz="2000" dirty="0" smtClean="0"/>
              <a:t>※</a:t>
            </a:r>
            <a:r>
              <a:rPr lang="ja-JP" altLang="en-US" sz="2000" dirty="0" smtClean="0"/>
              <a:t> 利用者に提供するさ＾ビスの質を常に向上させていくため、計画</a:t>
            </a:r>
            <a:r>
              <a:rPr lang="ja-JP" altLang="en-US" sz="2000" dirty="0"/>
              <a:t>（</a:t>
            </a:r>
            <a:r>
              <a:rPr lang="en-US" altLang="ja-JP" sz="2000" dirty="0"/>
              <a:t>Plan</a:t>
            </a:r>
            <a:r>
              <a:rPr lang="ja-JP" altLang="en-US" sz="2000" dirty="0" smtClean="0"/>
              <a:t>）</a:t>
            </a:r>
            <a:r>
              <a:rPr lang="en-US" altLang="ja-JP" sz="2000" dirty="0" smtClean="0"/>
              <a:t>,</a:t>
            </a:r>
            <a:r>
              <a:rPr lang="ja-JP" altLang="en-US" sz="2000" dirty="0" smtClean="0"/>
              <a:t>実行</a:t>
            </a:r>
            <a:r>
              <a:rPr lang="ja-JP" altLang="en-US" sz="2000" dirty="0"/>
              <a:t>（</a:t>
            </a:r>
            <a:r>
              <a:rPr lang="en-US" altLang="ja-JP" sz="2000" dirty="0"/>
              <a:t>Do</a:t>
            </a:r>
            <a:r>
              <a:rPr lang="ja-JP" altLang="en-US" sz="2000" dirty="0" smtClean="0"/>
              <a:t>）</a:t>
            </a:r>
            <a:r>
              <a:rPr lang="en-US" altLang="ja-JP" sz="2000" dirty="0" smtClean="0"/>
              <a:t>,</a:t>
            </a:r>
            <a:r>
              <a:rPr lang="ja-JP" altLang="en-US" sz="2000" dirty="0" smtClean="0"/>
              <a:t>評価</a:t>
            </a:r>
            <a:r>
              <a:rPr lang="ja-JP" altLang="en-US" sz="2000" dirty="0"/>
              <a:t>（</a:t>
            </a:r>
            <a:r>
              <a:rPr lang="en-US" altLang="ja-JP" sz="2000" dirty="0"/>
              <a:t>Check</a:t>
            </a:r>
            <a:r>
              <a:rPr lang="ja-JP" altLang="en-US" sz="2000" dirty="0" smtClean="0"/>
              <a:t>）</a:t>
            </a:r>
            <a:r>
              <a:rPr lang="en-US" altLang="ja-JP" sz="2000" dirty="0" smtClean="0"/>
              <a:t>,</a:t>
            </a:r>
            <a:r>
              <a:rPr lang="ja-JP" altLang="en-US" sz="2000" dirty="0" smtClean="0"/>
              <a:t>改善</a:t>
            </a:r>
            <a:r>
              <a:rPr lang="ja-JP" altLang="en-US" sz="2000" dirty="0"/>
              <a:t>（</a:t>
            </a:r>
            <a:r>
              <a:rPr lang="en-US" altLang="ja-JP" sz="2000" dirty="0"/>
              <a:t>Action</a:t>
            </a:r>
            <a:r>
              <a:rPr lang="ja-JP" altLang="en-US" sz="2000" dirty="0"/>
              <a:t>）</a:t>
            </a:r>
            <a:r>
              <a:rPr lang="ja-JP" altLang="en-US" sz="2000" dirty="0" smtClean="0"/>
              <a:t>の</a:t>
            </a:r>
            <a:r>
              <a:rPr lang="en-US" altLang="ja-JP" sz="2000" dirty="0" smtClean="0"/>
              <a:t>PDCA</a:t>
            </a:r>
            <a:r>
              <a:rPr lang="ja-JP" altLang="en-US" sz="2000" dirty="0" smtClean="0"/>
              <a:t>サイクルに</a:t>
            </a:r>
            <a:r>
              <a:rPr lang="ja-JP" altLang="en-US" sz="2000" dirty="0"/>
              <a:t>より、質の高いサービスを実施する体制を構築するとともに、その更なる向上に努めることが重要であり、具体的には、次のような一連の取組が求められる</a:t>
            </a:r>
            <a:r>
              <a:rPr lang="ja-JP" altLang="en-US" sz="2000" dirty="0" smtClean="0"/>
              <a:t>。（</a:t>
            </a:r>
            <a:r>
              <a:rPr lang="ja-JP" altLang="en-US" sz="2000" u="sng" dirty="0" smtClean="0"/>
              <a:t>情報</a:t>
            </a:r>
            <a:r>
              <a:rPr lang="ja-JP" altLang="en-US" sz="2000" u="sng" dirty="0"/>
              <a:t>を厚生労働省に提出するだけで</a:t>
            </a:r>
            <a:r>
              <a:rPr lang="ja-JP" altLang="en-US" sz="2000" u="sng" dirty="0" smtClean="0"/>
              <a:t>は算定</a:t>
            </a:r>
            <a:r>
              <a:rPr lang="ja-JP" altLang="en-US" sz="2000" u="sng" dirty="0"/>
              <a:t>対象とは</a:t>
            </a:r>
            <a:r>
              <a:rPr lang="ja-JP" altLang="en-US" sz="2000" u="sng" dirty="0" smtClean="0"/>
              <a:t>ならない</a:t>
            </a:r>
            <a:r>
              <a:rPr lang="ja-JP" altLang="en-US" sz="2000" dirty="0" smtClean="0"/>
              <a:t>）</a:t>
            </a:r>
            <a:endParaRPr lang="ja-JP" altLang="en-US" sz="2000" dirty="0"/>
          </a:p>
          <a:p>
            <a:pPr marL="900113" indent="-900113">
              <a:lnSpc>
                <a:spcPts val="2100"/>
              </a:lnSpc>
            </a:pPr>
            <a:r>
              <a:rPr lang="ja-JP" altLang="en-US" sz="2000" dirty="0" smtClean="0"/>
              <a:t>（</a:t>
            </a:r>
            <a:r>
              <a:rPr lang="en-US" altLang="ja-JP" sz="2000" dirty="0"/>
              <a:t>Plan</a:t>
            </a:r>
            <a:r>
              <a:rPr lang="ja-JP" altLang="en-US" sz="2000" dirty="0"/>
              <a:t>）</a:t>
            </a:r>
            <a:r>
              <a:rPr lang="ja-JP" altLang="en-US" sz="2000" dirty="0" smtClean="0"/>
              <a:t>利用者</a:t>
            </a:r>
            <a:r>
              <a:rPr lang="ja-JP" altLang="en-US" sz="2000" dirty="0"/>
              <a:t>の心身の状況等に係る基本的な情報に基づき、適切なサービスを提供するためのサービス計画を作成</a:t>
            </a:r>
            <a:r>
              <a:rPr lang="ja-JP" altLang="en-US" sz="2000" dirty="0" smtClean="0"/>
              <a:t>する。</a:t>
            </a:r>
            <a:endParaRPr lang="ja-JP" altLang="en-US" sz="2000" dirty="0"/>
          </a:p>
          <a:p>
            <a:pPr marL="800100" indent="-800100">
              <a:lnSpc>
                <a:spcPts val="2100"/>
              </a:lnSpc>
            </a:pPr>
            <a:r>
              <a:rPr lang="ja-JP" altLang="en-US" sz="2000" dirty="0"/>
              <a:t>（</a:t>
            </a:r>
            <a:r>
              <a:rPr lang="en-US" altLang="ja-JP" sz="2000" dirty="0"/>
              <a:t>Do</a:t>
            </a:r>
            <a:r>
              <a:rPr lang="ja-JP" altLang="en-US" sz="2000" dirty="0" smtClean="0"/>
              <a:t>）サービス</a:t>
            </a:r>
            <a:r>
              <a:rPr lang="ja-JP" altLang="en-US" sz="2000" dirty="0"/>
              <a:t>の提供に当たっては、サービス計画に基づいて、利用者の自立支援や重度化防止に資する介護を実施</a:t>
            </a:r>
            <a:r>
              <a:rPr lang="ja-JP" altLang="en-US" sz="2000" dirty="0" smtClean="0"/>
              <a:t>する。</a:t>
            </a:r>
            <a:endParaRPr lang="ja-JP" altLang="en-US" sz="2000" dirty="0"/>
          </a:p>
          <a:p>
            <a:pPr marL="800100" indent="-800100">
              <a:lnSpc>
                <a:spcPts val="2100"/>
              </a:lnSpc>
            </a:pPr>
            <a:r>
              <a:rPr lang="ja-JP" altLang="en-US" sz="2000" dirty="0" smtClean="0"/>
              <a:t>（</a:t>
            </a:r>
            <a:r>
              <a:rPr lang="en-US" altLang="ja-JP" sz="2000" dirty="0"/>
              <a:t>Check</a:t>
            </a:r>
            <a:r>
              <a:rPr lang="ja-JP" altLang="en-US" sz="2000" dirty="0"/>
              <a:t>）</a:t>
            </a:r>
            <a:r>
              <a:rPr lang="ja-JP" altLang="en-US" sz="2000" dirty="0" smtClean="0"/>
              <a:t> </a:t>
            </a:r>
            <a:r>
              <a:rPr lang="en-US" altLang="ja-JP" sz="2000" dirty="0" smtClean="0"/>
              <a:t>LIFE</a:t>
            </a:r>
            <a:r>
              <a:rPr lang="ja-JP" altLang="en-US" sz="2000" dirty="0" err="1" smtClean="0"/>
              <a:t>へ</a:t>
            </a:r>
            <a:r>
              <a:rPr lang="ja-JP" altLang="en-US" sz="2000" dirty="0" err="1"/>
              <a:t>の</a:t>
            </a:r>
            <a:r>
              <a:rPr lang="ja-JP" altLang="en-US" sz="2000" dirty="0"/>
              <a:t>提出情報及びフィードバック情報等も活用し、多職種が共同して、事業所の特性やサービス提供の在り方について検証を</a:t>
            </a:r>
            <a:r>
              <a:rPr lang="ja-JP" altLang="en-US" sz="2000" dirty="0" smtClean="0"/>
              <a:t>行う。</a:t>
            </a:r>
            <a:endParaRPr lang="ja-JP" altLang="en-US" sz="2000" dirty="0"/>
          </a:p>
          <a:p>
            <a:pPr marL="800100" indent="-800100">
              <a:lnSpc>
                <a:spcPts val="2100"/>
              </a:lnSpc>
            </a:pPr>
            <a:r>
              <a:rPr lang="ja-JP" altLang="en-US" sz="2000" dirty="0"/>
              <a:t>（</a:t>
            </a:r>
            <a:r>
              <a:rPr lang="en-US" altLang="ja-JP" sz="2000" dirty="0"/>
              <a:t>Action</a:t>
            </a:r>
            <a:r>
              <a:rPr lang="ja-JP" altLang="en-US" sz="2000" dirty="0" smtClean="0"/>
              <a:t>）検証</a:t>
            </a:r>
            <a:r>
              <a:rPr lang="ja-JP" altLang="en-US" sz="2000" dirty="0"/>
              <a:t>結果に基づき、利用者のサービス計画を適切に見直し、事業所全体として、サービスの質の更なる向上に</a:t>
            </a:r>
            <a:r>
              <a:rPr lang="ja-JP" altLang="en-US" sz="2000" dirty="0" smtClean="0"/>
              <a:t>努める。</a:t>
            </a:r>
            <a:endParaRPr lang="ja-JP" altLang="en-US" sz="2000" dirty="0"/>
          </a:p>
        </p:txBody>
      </p:sp>
    </p:spTree>
    <p:extLst>
      <p:ext uri="{BB962C8B-B14F-4D97-AF65-F5344CB8AC3E}">
        <p14:creationId xmlns:p14="http://schemas.microsoft.com/office/powerpoint/2010/main" val="29608111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108</a:t>
            </a:fld>
            <a:endParaRPr kumimoji="1" lang="ja-JP" altLang="en-US" dirty="0"/>
          </a:p>
        </p:txBody>
      </p:sp>
      <p:sp>
        <p:nvSpPr>
          <p:cNvPr id="3" name="正方形/長方形 2"/>
          <p:cNvSpPr/>
          <p:nvPr/>
        </p:nvSpPr>
        <p:spPr>
          <a:xfrm>
            <a:off x="0" y="0"/>
            <a:ext cx="12192000" cy="7048083"/>
          </a:xfrm>
          <a:prstGeom prst="rect">
            <a:avLst/>
          </a:prstGeom>
        </p:spPr>
        <p:txBody>
          <a:bodyPr wrap="square">
            <a:spAutoFit/>
          </a:bodyPr>
          <a:lstStyle/>
          <a:p>
            <a:r>
              <a:rPr lang="ja-JP" altLang="en-US" sz="2000" b="1" dirty="0" smtClean="0"/>
              <a:t>（２１）</a:t>
            </a:r>
            <a:r>
              <a:rPr lang="ja-JP" altLang="en-US" sz="2000" b="1" dirty="0"/>
              <a:t>生産性向上推進体制加算</a:t>
            </a:r>
            <a:r>
              <a:rPr lang="ja-JP" altLang="en-US" sz="2000" dirty="0"/>
              <a:t>　</a:t>
            </a:r>
            <a:r>
              <a:rPr lang="en-US" altLang="ja-JP" sz="2000" dirty="0"/>
              <a:t>※</a:t>
            </a:r>
            <a:r>
              <a:rPr lang="ja-JP" altLang="en-US" sz="2000" dirty="0"/>
              <a:t>体制届が必要</a:t>
            </a:r>
          </a:p>
          <a:p>
            <a:pPr marL="185738" indent="171450"/>
            <a:r>
              <a:rPr lang="en-US" altLang="ja-JP" sz="2000" dirty="0"/>
              <a:t>※ </a:t>
            </a:r>
            <a:r>
              <a:rPr lang="ja-JP" altLang="en-US" sz="2000" dirty="0"/>
              <a:t>加算</a:t>
            </a:r>
            <a:r>
              <a:rPr lang="en-US" altLang="ja-JP" sz="2000" dirty="0"/>
              <a:t>(Ⅰ)</a:t>
            </a:r>
            <a:r>
              <a:rPr lang="ja-JP" altLang="en-US" sz="2000" dirty="0"/>
              <a:t>と </a:t>
            </a:r>
            <a:r>
              <a:rPr lang="en-US" altLang="ja-JP" sz="2000" dirty="0"/>
              <a:t>(Ⅱ)</a:t>
            </a:r>
            <a:r>
              <a:rPr lang="ja-JP" altLang="en-US" sz="2000" dirty="0"/>
              <a:t>は同時算定できない。</a:t>
            </a:r>
            <a:endParaRPr lang="en-US" altLang="ja-JP" sz="2000" dirty="0"/>
          </a:p>
          <a:p>
            <a:endParaRPr lang="en-US" altLang="ja-JP" sz="500" dirty="0" smtClean="0"/>
          </a:p>
          <a:p>
            <a:endParaRPr lang="en-US" altLang="ja-JP" sz="2000" dirty="0" smtClean="0"/>
          </a:p>
          <a:p>
            <a:endParaRPr lang="en-US" altLang="ja-JP" sz="2000" dirty="0"/>
          </a:p>
          <a:p>
            <a:endParaRPr lang="en-US" altLang="ja-JP" sz="2000" dirty="0" smtClean="0"/>
          </a:p>
          <a:p>
            <a:r>
              <a:rPr lang="en-US" altLang="ja-JP" sz="2000" dirty="0" smtClean="0"/>
              <a:t>【</a:t>
            </a:r>
            <a:r>
              <a:rPr lang="ja-JP" altLang="en-US" sz="2000" dirty="0"/>
              <a:t>生産性向上推進体制加算</a:t>
            </a:r>
            <a:r>
              <a:rPr lang="en-US" altLang="ja-JP" sz="2000" dirty="0"/>
              <a:t>(Ⅰ)】</a:t>
            </a:r>
            <a:r>
              <a:rPr lang="ja-JP" altLang="en-US" sz="2000" dirty="0"/>
              <a:t>　</a:t>
            </a:r>
            <a:r>
              <a:rPr lang="en-US" altLang="ja-JP" sz="2000" dirty="0"/>
              <a:t>100</a:t>
            </a:r>
            <a:r>
              <a:rPr lang="ja-JP" altLang="en-US" sz="2000" dirty="0"/>
              <a:t>単位／月</a:t>
            </a:r>
            <a:endParaRPr lang="en-US" altLang="ja-JP" sz="2000" dirty="0"/>
          </a:p>
          <a:p>
            <a:pPr marL="85725"/>
            <a:r>
              <a:rPr lang="ja-JP" altLang="en-US" sz="2000" dirty="0"/>
              <a:t>次のいずれにも適合すること。</a:t>
            </a:r>
            <a:endParaRPr lang="en-US" altLang="ja-JP" sz="2000" dirty="0"/>
          </a:p>
          <a:p>
            <a:pPr marL="271463" indent="-171450"/>
            <a:r>
              <a:rPr lang="ja-JP" altLang="en-US" sz="2000" dirty="0" smtClean="0"/>
              <a:t>① </a:t>
            </a:r>
            <a:r>
              <a:rPr lang="ja-JP" altLang="en-US" sz="2000" dirty="0"/>
              <a:t>利用者の安全並びに介護サービスの質の確保及び職員の負担軽減に資する方策を検討するための</a:t>
            </a:r>
            <a:r>
              <a:rPr lang="ja-JP" altLang="en-US" sz="2000" dirty="0" smtClean="0"/>
              <a:t>委員会に</a:t>
            </a:r>
            <a:r>
              <a:rPr lang="ja-JP" altLang="en-US" sz="2000" dirty="0"/>
              <a:t>おいて、次に掲げる事項について必要な検討を行い</a:t>
            </a:r>
            <a:r>
              <a:rPr lang="ja-JP" altLang="en-US" sz="2000" dirty="0" smtClean="0"/>
              <a:t>、</a:t>
            </a:r>
            <a:r>
              <a:rPr lang="ja-JP" altLang="en-US" sz="2000" dirty="0"/>
              <a:t>及び</a:t>
            </a:r>
            <a:r>
              <a:rPr lang="ja-JP" altLang="en-US" sz="2000" dirty="0" smtClean="0"/>
              <a:t>当該</a:t>
            </a:r>
            <a:r>
              <a:rPr lang="ja-JP" altLang="en-US" sz="2000" dirty="0"/>
              <a:t>事項の実施</a:t>
            </a:r>
            <a:r>
              <a:rPr lang="ja-JP" altLang="en-US" sz="2000" dirty="0" smtClean="0"/>
              <a:t>を定期的</a:t>
            </a:r>
            <a:r>
              <a:rPr lang="ja-JP" altLang="en-US" sz="2000" dirty="0"/>
              <a:t>に確認している。</a:t>
            </a:r>
          </a:p>
          <a:p>
            <a:pPr marL="357188" indent="-85725"/>
            <a:r>
              <a:rPr lang="en-US" altLang="ja-JP" sz="2000" dirty="0" smtClean="0"/>
              <a:t>ⅰ</a:t>
            </a:r>
            <a:r>
              <a:rPr lang="ja-JP" altLang="en-US" sz="2000" dirty="0" smtClean="0"/>
              <a:t>）介護機器を活用する</a:t>
            </a:r>
            <a:r>
              <a:rPr lang="ja-JP" altLang="en-US" sz="2000" dirty="0"/>
              <a:t>場合における利用者の安全及びケアの質の確保</a:t>
            </a:r>
          </a:p>
          <a:p>
            <a:pPr marL="357188" indent="-85725"/>
            <a:r>
              <a:rPr lang="en-US" altLang="ja-JP" sz="2000" dirty="0" smtClean="0"/>
              <a:t>ⅱ</a:t>
            </a:r>
            <a:r>
              <a:rPr lang="ja-JP" altLang="en-US" sz="2000" dirty="0" smtClean="0"/>
              <a:t>）職員</a:t>
            </a:r>
            <a:r>
              <a:rPr lang="ja-JP" altLang="en-US" sz="2000" dirty="0"/>
              <a:t>の負担軽減及び勤務状況への配慮</a:t>
            </a:r>
          </a:p>
          <a:p>
            <a:pPr marL="357188" indent="-85725"/>
            <a:r>
              <a:rPr lang="en-US" altLang="ja-JP" sz="2000" dirty="0" smtClean="0"/>
              <a:t>ⅲ</a:t>
            </a:r>
            <a:r>
              <a:rPr lang="ja-JP" altLang="en-US" sz="2000" dirty="0" smtClean="0"/>
              <a:t>）介護</a:t>
            </a:r>
            <a:r>
              <a:rPr lang="ja-JP" altLang="en-US" sz="2000" dirty="0"/>
              <a:t>機器の定期的な点検</a:t>
            </a:r>
          </a:p>
          <a:p>
            <a:pPr marL="357188" indent="-85725"/>
            <a:r>
              <a:rPr lang="en-US" altLang="ja-JP" sz="2000" dirty="0" smtClean="0"/>
              <a:t>ⅳ</a:t>
            </a:r>
            <a:r>
              <a:rPr lang="ja-JP" altLang="en-US" sz="2000" dirty="0" smtClean="0"/>
              <a:t>）業務</a:t>
            </a:r>
            <a:r>
              <a:rPr lang="ja-JP" altLang="en-US" sz="2000" dirty="0"/>
              <a:t>の効率化及び質の向上並びに職員の負担軽減を図るための職員</a:t>
            </a:r>
            <a:r>
              <a:rPr lang="ja-JP" altLang="en-US" sz="2000" dirty="0" smtClean="0"/>
              <a:t>研修</a:t>
            </a:r>
            <a:endParaRPr lang="en-US" altLang="ja-JP" sz="2000" dirty="0" smtClean="0"/>
          </a:p>
          <a:p>
            <a:pPr marL="628650" indent="-85725"/>
            <a:endParaRPr lang="en-US" altLang="ja-JP" sz="2000" dirty="0"/>
          </a:p>
          <a:p>
            <a:pPr marL="628650" indent="-85725"/>
            <a:endParaRPr lang="en-US" altLang="ja-JP" sz="2000" dirty="0" smtClean="0"/>
          </a:p>
          <a:p>
            <a:pPr marL="628650" indent="-85725"/>
            <a:endParaRPr lang="en-US" altLang="ja-JP" sz="2000" dirty="0"/>
          </a:p>
          <a:p>
            <a:pPr marL="628650" indent="-85725"/>
            <a:endParaRPr lang="ja-JP" altLang="en-US" sz="1200" dirty="0"/>
          </a:p>
          <a:p>
            <a:pPr marL="271463" indent="-171450"/>
            <a:r>
              <a:rPr lang="ja-JP" altLang="en-US" sz="2000" dirty="0" smtClean="0"/>
              <a:t>② ①</a:t>
            </a:r>
            <a:r>
              <a:rPr lang="ja-JP" altLang="en-US" sz="2000" dirty="0"/>
              <a:t>の取組及び介護機器の活用による業務の効率化及びケアの質の確保並びに職員の負担軽減に関する実績が</a:t>
            </a:r>
            <a:r>
              <a:rPr lang="ja-JP" altLang="en-US" sz="2000" dirty="0" smtClean="0"/>
              <a:t>ある。</a:t>
            </a:r>
            <a:endParaRPr lang="en-US" altLang="ja-JP" sz="2000" dirty="0" smtClean="0"/>
          </a:p>
          <a:p>
            <a:pPr marL="271463" indent="-171450"/>
            <a:endParaRPr lang="en-US" altLang="ja-JP" sz="2000" dirty="0"/>
          </a:p>
          <a:p>
            <a:pPr marL="271463" indent="-171450"/>
            <a:endParaRPr lang="en-US" altLang="ja-JP" sz="1000" dirty="0" smtClean="0"/>
          </a:p>
          <a:p>
            <a:pPr marL="271463" indent="-171450"/>
            <a:endParaRPr lang="en-US" altLang="ja-JP" sz="2000" dirty="0" smtClean="0"/>
          </a:p>
          <a:p>
            <a:pPr marL="271463" indent="-171450"/>
            <a:endParaRPr lang="en-US" altLang="ja-JP" sz="2000" dirty="0" smtClean="0"/>
          </a:p>
          <a:p>
            <a:pPr marL="271463" indent="-171450"/>
            <a:endParaRPr lang="en-US" altLang="ja-JP" sz="500" dirty="0" smtClean="0"/>
          </a:p>
        </p:txBody>
      </p:sp>
      <p:sp>
        <p:nvSpPr>
          <p:cNvPr id="5" name="正方形/長方形 4"/>
          <p:cNvSpPr/>
          <p:nvPr/>
        </p:nvSpPr>
        <p:spPr>
          <a:xfrm>
            <a:off x="357782" y="5802852"/>
            <a:ext cx="1171575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加算</a:t>
            </a:r>
            <a:r>
              <a:rPr lang="en-US" altLang="ja-JP" sz="2000" dirty="0" smtClean="0"/>
              <a:t>(Ⅰ)</a:t>
            </a:r>
            <a:r>
              <a:rPr lang="ja-JP" altLang="en-US" sz="2000" dirty="0" smtClean="0"/>
              <a:t>の算定を開始するにあたっては、加算</a:t>
            </a:r>
            <a:r>
              <a:rPr lang="en-US" altLang="ja-JP" sz="2000" dirty="0" smtClean="0"/>
              <a:t>(Ⅱ)</a:t>
            </a:r>
            <a:r>
              <a:rPr lang="ja-JP" altLang="en-US" sz="2000" dirty="0" smtClean="0"/>
              <a:t>で求める取組の成果の確認が要件となることから、本加算の要件に基づき生産性向上の取組を開始するに当たっては、テクノロジー導入前の状況（利用者の満足度等、超過勤務時間、年次有給休暇の取得状況）を調査する必要がある。</a:t>
            </a:r>
            <a:endParaRPr lang="en-US" altLang="ja-JP" sz="2000" dirty="0" smtClean="0"/>
          </a:p>
        </p:txBody>
      </p:sp>
      <p:sp>
        <p:nvSpPr>
          <p:cNvPr id="6" name="正方形/長方形 5"/>
          <p:cNvSpPr/>
          <p:nvPr/>
        </p:nvSpPr>
        <p:spPr>
          <a:xfrm>
            <a:off x="371637" y="4090399"/>
            <a:ext cx="1171575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委員会は、現場職員の意見が適切に反映されるよう、管理者だけでなく、ケアを行う職員を含む幅広い職種やユニットリーダー等が参画するものとする。</a:t>
            </a:r>
            <a:endParaRPr lang="en-US" altLang="ja-JP" sz="2000" dirty="0" smtClean="0"/>
          </a:p>
          <a:p>
            <a:pPr marL="185738" indent="-185738"/>
            <a:r>
              <a:rPr lang="en-US" altLang="ja-JP" sz="2000" dirty="0" smtClean="0"/>
              <a:t>※ </a:t>
            </a:r>
            <a:r>
              <a:rPr lang="ja-JP" altLang="en-US" sz="2000" dirty="0" smtClean="0"/>
              <a:t>委員会は</a:t>
            </a:r>
            <a:r>
              <a:rPr lang="en-US" altLang="ja-JP" sz="2000" dirty="0" smtClean="0"/>
              <a:t>3</a:t>
            </a:r>
            <a:r>
              <a:rPr lang="ja-JP" altLang="en-US" sz="2000" dirty="0" smtClean="0"/>
              <a:t>月に</a:t>
            </a:r>
            <a:r>
              <a:rPr lang="en-US" altLang="ja-JP" sz="2000" dirty="0" smtClean="0"/>
              <a:t>1</a:t>
            </a:r>
            <a:r>
              <a:rPr lang="ja-JP" altLang="en-US" sz="2000" dirty="0" smtClean="0"/>
              <a:t>回以上開催すること。テレビ電話装置を活用して行うことができる。</a:t>
            </a:r>
            <a:endParaRPr lang="en-US" altLang="ja-JP" sz="2000" dirty="0" smtClean="0"/>
          </a:p>
        </p:txBody>
      </p:sp>
      <p:sp>
        <p:nvSpPr>
          <p:cNvPr id="7" name="正方形/長方形 6"/>
          <p:cNvSpPr/>
          <p:nvPr/>
        </p:nvSpPr>
        <p:spPr>
          <a:xfrm>
            <a:off x="239315" y="663306"/>
            <a:ext cx="11952685" cy="921906"/>
          </a:xfrm>
          <a:prstGeom prst="rect">
            <a:avLst/>
          </a:prstGeom>
          <a:ln w="6350">
            <a:solidFill>
              <a:schemeClr val="tx1"/>
            </a:solidFill>
            <a:prstDash val="sysDot"/>
          </a:ln>
        </p:spPr>
        <p:txBody>
          <a:bodyPr wrap="square" tIns="72000" bIns="36000" anchor="ctr" anchorCtr="0">
            <a:spAutoFit/>
          </a:bodyPr>
          <a:lstStyle/>
          <a:p>
            <a:pPr marL="357188" indent="-271463">
              <a:lnSpc>
                <a:spcPts val="2100"/>
              </a:lnSpc>
            </a:pPr>
            <a:r>
              <a:rPr lang="en-US" altLang="ja-JP" sz="2000" dirty="0"/>
              <a:t>※ </a:t>
            </a:r>
            <a:r>
              <a:rPr lang="ja-JP" altLang="en-US" sz="2000" dirty="0"/>
              <a:t>詳細は、「生産性向上推進体制加算に関する基本的考え方並びに事務処理手順及び様式例等の提示について」（令和</a:t>
            </a:r>
            <a:r>
              <a:rPr lang="en-US" altLang="ja-JP" sz="2000" dirty="0"/>
              <a:t>6</a:t>
            </a:r>
            <a:r>
              <a:rPr lang="ja-JP" altLang="en-US" sz="2000" dirty="0"/>
              <a:t>年</a:t>
            </a:r>
            <a:r>
              <a:rPr lang="en-US" altLang="ja-JP" sz="2000" dirty="0"/>
              <a:t>3</a:t>
            </a:r>
            <a:r>
              <a:rPr lang="ja-JP" altLang="en-US" sz="2000" dirty="0"/>
              <a:t>月</a:t>
            </a:r>
            <a:r>
              <a:rPr lang="en-US" altLang="ja-JP" sz="2000" dirty="0"/>
              <a:t>15</a:t>
            </a:r>
            <a:r>
              <a:rPr lang="ja-JP" altLang="en-US" sz="2000" dirty="0"/>
              <a:t>日老高発</a:t>
            </a:r>
            <a:r>
              <a:rPr lang="en-US" altLang="ja-JP" sz="2000" dirty="0"/>
              <a:t>0315</a:t>
            </a:r>
            <a:r>
              <a:rPr lang="ja-JP" altLang="en-US" sz="2000" dirty="0"/>
              <a:t>第</a:t>
            </a:r>
            <a:r>
              <a:rPr lang="en-US" altLang="ja-JP" sz="2000" dirty="0"/>
              <a:t>4</a:t>
            </a:r>
            <a:r>
              <a:rPr lang="ja-JP" altLang="en-US" sz="2000" dirty="0"/>
              <a:t>号）を参照</a:t>
            </a:r>
            <a:r>
              <a:rPr lang="ja-JP" altLang="en-US" sz="2000" dirty="0" smtClean="0"/>
              <a:t>。</a:t>
            </a:r>
            <a:r>
              <a:rPr lang="en-US" altLang="ja-JP" sz="2000" dirty="0">
                <a:hlinkClick r:id="rId2"/>
              </a:rPr>
              <a:t>https://</a:t>
            </a:r>
            <a:r>
              <a:rPr lang="en-US" altLang="ja-JP" sz="2000" dirty="0" smtClean="0">
                <a:hlinkClick r:id="rId2"/>
              </a:rPr>
              <a:t>www.mhlw.go.jp/content/001227729.pdf</a:t>
            </a:r>
            <a:endParaRPr lang="en-US" altLang="ja-JP" sz="2000" dirty="0"/>
          </a:p>
        </p:txBody>
      </p:sp>
    </p:spTree>
    <p:extLst>
      <p:ext uri="{BB962C8B-B14F-4D97-AF65-F5344CB8AC3E}">
        <p14:creationId xmlns:p14="http://schemas.microsoft.com/office/powerpoint/2010/main" val="6725724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3785" y="6342063"/>
            <a:ext cx="2743200" cy="365125"/>
          </a:xfrm>
        </p:spPr>
        <p:txBody>
          <a:bodyPr/>
          <a:lstStyle/>
          <a:p>
            <a:fld id="{41D9830F-53EB-46B6-9EC0-C4C68F82A889}" type="slidenum">
              <a:rPr kumimoji="1" lang="ja-JP" altLang="en-US" smtClean="0"/>
              <a:t>109</a:t>
            </a:fld>
            <a:endParaRPr kumimoji="1" lang="ja-JP" altLang="en-US" dirty="0"/>
          </a:p>
        </p:txBody>
      </p:sp>
      <p:sp>
        <p:nvSpPr>
          <p:cNvPr id="4" name="正方形/長方形 3"/>
          <p:cNvSpPr/>
          <p:nvPr/>
        </p:nvSpPr>
        <p:spPr>
          <a:xfrm>
            <a:off x="0" y="0"/>
            <a:ext cx="12192000" cy="6724918"/>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357188" indent="-171450"/>
            <a:r>
              <a:rPr lang="ja-JP" altLang="en-US" sz="2000" dirty="0"/>
              <a:t>③ 介護機器を複数種類活用している。</a:t>
            </a:r>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1600" dirty="0" smtClean="0"/>
          </a:p>
          <a:p>
            <a:pPr marL="357188" indent="-171450"/>
            <a:r>
              <a:rPr lang="ja-JP" altLang="en-US" sz="2000" dirty="0" smtClean="0"/>
              <a:t>④ </a:t>
            </a:r>
            <a:r>
              <a:rPr lang="ja-JP" altLang="en-US" sz="2000" dirty="0"/>
              <a:t>①の委員会において、職員の業務分担の明確化等による業務の効率化及びケアの質の確保並びに負担軽減について必要な検討を行い、当該検討を踏まえ、必要な取組を実施し</a:t>
            </a:r>
            <a:r>
              <a:rPr lang="ja-JP" altLang="en-US" sz="2000" dirty="0" smtClean="0"/>
              <a:t>、</a:t>
            </a:r>
            <a:r>
              <a:rPr lang="ja-JP" altLang="en-US" sz="2000" dirty="0"/>
              <a:t>及び</a:t>
            </a:r>
            <a:r>
              <a:rPr lang="ja-JP" altLang="en-US" sz="2000" dirty="0" smtClean="0"/>
              <a:t>当該</a:t>
            </a:r>
            <a:r>
              <a:rPr lang="ja-JP" altLang="en-US" sz="2000" dirty="0"/>
              <a:t>取組の実施を定期的に確認すること</a:t>
            </a:r>
            <a:r>
              <a:rPr lang="ja-JP" altLang="en-US" sz="2000" dirty="0" smtClean="0"/>
              <a:t>。</a:t>
            </a:r>
            <a:endParaRPr lang="en-US" altLang="ja-JP" sz="2000" dirty="0" smtClean="0"/>
          </a:p>
          <a:p>
            <a:pPr marL="357188" indent="-171450"/>
            <a:r>
              <a:rPr lang="ja-JP" altLang="en-US" sz="2000" dirty="0" smtClean="0"/>
              <a:t>⑤ </a:t>
            </a:r>
            <a:r>
              <a:rPr lang="ja-JP" altLang="en-US" sz="2000" dirty="0"/>
              <a:t>事業年度ごとに①、③及び④の取組に関する実績を厚生労働省に報告すること。</a:t>
            </a:r>
            <a:endParaRPr lang="en-US" altLang="ja-JP" sz="2000" dirty="0"/>
          </a:p>
          <a:p>
            <a:pPr lvl="0"/>
            <a:endParaRPr lang="en-US" altLang="ja-JP" sz="8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生産性向上推進体制加算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10</a:t>
            </a:r>
            <a:r>
              <a:rPr lang="ja-JP" altLang="en-US" sz="2000" dirty="0">
                <a:solidFill>
                  <a:prstClr val="black"/>
                </a:solidFill>
              </a:rPr>
              <a:t>単位／月</a:t>
            </a:r>
            <a:endParaRPr lang="en-US" altLang="ja-JP" sz="2000" dirty="0">
              <a:solidFill>
                <a:prstClr val="black"/>
              </a:solidFill>
            </a:endParaRPr>
          </a:p>
          <a:p>
            <a:pPr marL="442913" lvl="0" indent="-257175"/>
            <a:r>
              <a:rPr lang="ja-JP" altLang="en-US" sz="2000" dirty="0">
                <a:solidFill>
                  <a:prstClr val="black"/>
                </a:solidFill>
              </a:rPr>
              <a:t>次のいずれにも適合すること。</a:t>
            </a:r>
            <a:endParaRPr lang="en-US" altLang="ja-JP" sz="2000" dirty="0">
              <a:solidFill>
                <a:prstClr val="black"/>
              </a:solidFill>
            </a:endParaRPr>
          </a:p>
          <a:p>
            <a:pPr marL="442913" lvl="0" indent="-257175"/>
            <a:r>
              <a:rPr lang="ja-JP" altLang="en-US" sz="2000" dirty="0">
                <a:solidFill>
                  <a:prstClr val="black"/>
                </a:solidFill>
              </a:rPr>
              <a:t>① 加算</a:t>
            </a:r>
            <a:r>
              <a:rPr lang="en-US" altLang="ja-JP" sz="2000" dirty="0">
                <a:solidFill>
                  <a:prstClr val="black"/>
                </a:solidFill>
              </a:rPr>
              <a:t>(Ⅰ)</a:t>
            </a:r>
            <a:r>
              <a:rPr lang="ja-JP" altLang="en-US" sz="2000" dirty="0">
                <a:solidFill>
                  <a:prstClr val="black"/>
                </a:solidFill>
              </a:rPr>
              <a:t>の①に適合している。</a:t>
            </a:r>
            <a:endParaRPr lang="en-US" altLang="ja-JP" sz="2000" dirty="0">
              <a:solidFill>
                <a:prstClr val="black"/>
              </a:solidFill>
            </a:endParaRPr>
          </a:p>
          <a:p>
            <a:pPr marL="442913" lvl="0" indent="-257175"/>
            <a:r>
              <a:rPr lang="ja-JP" altLang="en-US" sz="2000" dirty="0">
                <a:solidFill>
                  <a:prstClr val="black"/>
                </a:solidFill>
              </a:rPr>
              <a:t>② 介護機器を活用している</a:t>
            </a:r>
            <a:r>
              <a:rPr lang="ja-JP" altLang="en-US" sz="2000" dirty="0" smtClean="0">
                <a:solidFill>
                  <a:prstClr val="black"/>
                </a:solidFill>
              </a:rPr>
              <a:t>。</a:t>
            </a:r>
            <a:endParaRPr lang="en-US" altLang="ja-JP" sz="2000" dirty="0" smtClean="0">
              <a:solidFill>
                <a:prstClr val="black"/>
              </a:solidFill>
            </a:endParaRPr>
          </a:p>
          <a:p>
            <a:pPr marL="442913" lvl="0" indent="-257175"/>
            <a:endParaRPr lang="en-US" altLang="ja-JP" sz="2000" dirty="0">
              <a:solidFill>
                <a:prstClr val="black"/>
              </a:solidFill>
            </a:endParaRPr>
          </a:p>
          <a:p>
            <a:pPr marL="442913" lvl="0" indent="-257175"/>
            <a:endParaRPr lang="en-US" altLang="ja-JP" sz="2000" dirty="0" smtClean="0">
              <a:solidFill>
                <a:prstClr val="black"/>
              </a:solidFill>
            </a:endParaRPr>
          </a:p>
          <a:p>
            <a:pPr marL="442913" lvl="0" indent="-257175"/>
            <a:endParaRPr lang="en-US" altLang="ja-JP" sz="1400" dirty="0" smtClean="0">
              <a:solidFill>
                <a:prstClr val="black"/>
              </a:solidFill>
            </a:endParaRPr>
          </a:p>
          <a:p>
            <a:pPr marL="442913" lvl="0" indent="-257175"/>
            <a:r>
              <a:rPr lang="ja-JP" altLang="en-US" sz="2000" dirty="0" smtClean="0">
                <a:solidFill>
                  <a:prstClr val="black"/>
                </a:solidFill>
              </a:rPr>
              <a:t>③ </a:t>
            </a:r>
            <a:r>
              <a:rPr lang="ja-JP" altLang="en-US" sz="2000" dirty="0">
                <a:solidFill>
                  <a:prstClr val="black"/>
                </a:solidFill>
              </a:rPr>
              <a:t>事業年度ごとに②及び加算</a:t>
            </a:r>
            <a:r>
              <a:rPr lang="en-US" altLang="ja-JP" sz="2000" dirty="0">
                <a:solidFill>
                  <a:prstClr val="black"/>
                </a:solidFill>
              </a:rPr>
              <a:t>(Ⅰ)</a:t>
            </a:r>
            <a:r>
              <a:rPr lang="ja-JP" altLang="en-US" sz="2000" dirty="0">
                <a:solidFill>
                  <a:prstClr val="black"/>
                </a:solidFill>
              </a:rPr>
              <a:t>の①の取組に関する実績を厚生労働省に報告すること。</a:t>
            </a:r>
            <a:endParaRPr lang="en-US" altLang="ja-JP" sz="2000" dirty="0">
              <a:solidFill>
                <a:prstClr val="black"/>
              </a:solidFill>
            </a:endParaRPr>
          </a:p>
          <a:p>
            <a:pPr marL="357188" lvl="0" indent="-271463"/>
            <a:endParaRPr lang="en-US" altLang="ja-JP" sz="300" dirty="0">
              <a:solidFill>
                <a:prstClr val="black"/>
              </a:solidFill>
            </a:endParaRPr>
          </a:p>
          <a:p>
            <a:pPr marL="542925" lvl="0" indent="-271463"/>
            <a:endParaRPr lang="en-US" altLang="ja-JP" sz="1000" dirty="0">
              <a:solidFill>
                <a:prstClr val="black"/>
              </a:solidFill>
            </a:endParaRPr>
          </a:p>
        </p:txBody>
      </p:sp>
      <p:sp>
        <p:nvSpPr>
          <p:cNvPr id="7" name="正方形/長方形 6"/>
          <p:cNvSpPr/>
          <p:nvPr/>
        </p:nvSpPr>
        <p:spPr>
          <a:xfrm>
            <a:off x="351235" y="362910"/>
            <a:ext cx="11715749" cy="2263491"/>
          </a:xfrm>
          <a:prstGeom prst="rect">
            <a:avLst/>
          </a:prstGeom>
          <a:ln w="6350">
            <a:solidFill>
              <a:schemeClr val="tx1"/>
            </a:solidFill>
            <a:prstDash val="sysDot"/>
          </a:ln>
        </p:spPr>
        <p:txBody>
          <a:bodyPr wrap="square" tIns="72000" bIns="36000" anchor="ctr" anchorCtr="0">
            <a:spAutoFit/>
          </a:bodyPr>
          <a:lstStyle/>
          <a:p>
            <a:pPr marL="85725" indent="-85725"/>
            <a:r>
              <a:rPr lang="en-US" altLang="ja-JP" sz="2000" dirty="0" smtClean="0"/>
              <a:t>※</a:t>
            </a:r>
            <a:r>
              <a:rPr lang="ja-JP" altLang="en-US" sz="2000" dirty="0" smtClean="0"/>
              <a:t>以下の</a:t>
            </a:r>
            <a:r>
              <a:rPr lang="en-US" altLang="ja-JP" sz="2000" dirty="0" smtClean="0"/>
              <a:t>a</a:t>
            </a:r>
            <a:r>
              <a:rPr lang="ja-JP" altLang="en-US" sz="2000" dirty="0" smtClean="0"/>
              <a:t>から</a:t>
            </a:r>
            <a:r>
              <a:rPr lang="en-US" altLang="ja-JP" sz="2000" dirty="0" smtClean="0"/>
              <a:t>c</a:t>
            </a:r>
            <a:r>
              <a:rPr lang="ja-JP" altLang="en-US" sz="2000" dirty="0" smtClean="0"/>
              <a:t>の介護機器を全て使用すること。</a:t>
            </a:r>
            <a:endParaRPr lang="en-US" altLang="ja-JP" sz="2000" dirty="0" smtClean="0"/>
          </a:p>
          <a:p>
            <a:pPr marL="185738" indent="-85725"/>
            <a:r>
              <a:rPr lang="en-US" altLang="ja-JP" sz="2000" dirty="0" smtClean="0"/>
              <a:t>a.</a:t>
            </a:r>
            <a:r>
              <a:rPr lang="ja-JP" altLang="en-US" sz="2000" dirty="0" smtClean="0"/>
              <a:t> </a:t>
            </a:r>
            <a:r>
              <a:rPr lang="ja-JP" altLang="en-US" sz="2000" dirty="0"/>
              <a:t>見守り</a:t>
            </a:r>
            <a:r>
              <a:rPr lang="ja-JP" altLang="en-US" sz="2000" dirty="0" smtClean="0"/>
              <a:t>機器（利用者が離床しようとしている状態又は離床したことを感知できるセンサーであり、当該センサーから得られた情報を外部通信機能により職員に通報できる機器）（全ての利用者を個別に見守ることが可能な状態であること</a:t>
            </a:r>
            <a:r>
              <a:rPr lang="ja-JP" altLang="en-US" sz="2000" dirty="0"/>
              <a:t>）（利用者又は家族等に説明し、同意を得ること）</a:t>
            </a:r>
            <a:endParaRPr lang="en-US" altLang="ja-JP" sz="2000" dirty="0"/>
          </a:p>
          <a:p>
            <a:pPr marL="185738" indent="-85725"/>
            <a:r>
              <a:rPr lang="en-US" altLang="ja-JP" sz="2000" dirty="0" smtClean="0"/>
              <a:t>b.</a:t>
            </a:r>
            <a:r>
              <a:rPr lang="ja-JP" altLang="en-US" sz="2000" dirty="0" smtClean="0"/>
              <a:t> インカム（マイクロホンが取り付けられたイヤホン）等の職員間の連絡調整の迅速化に資する</a:t>
            </a:r>
            <a:r>
              <a:rPr lang="en-US" altLang="ja-JP" sz="2000" dirty="0" smtClean="0"/>
              <a:t>ICT</a:t>
            </a:r>
            <a:r>
              <a:rPr lang="ja-JP" altLang="en-US" sz="2000" dirty="0"/>
              <a:t>機器（同一の時間帯に勤務する全ての介護職員が使用すること</a:t>
            </a:r>
            <a:r>
              <a:rPr lang="ja-JP" altLang="en-US" sz="2000" dirty="0" smtClean="0"/>
              <a:t>）</a:t>
            </a:r>
            <a:endParaRPr lang="en-US" altLang="ja-JP" sz="2000" dirty="0" smtClean="0"/>
          </a:p>
          <a:p>
            <a:pPr marL="185738" indent="-85725"/>
            <a:r>
              <a:rPr lang="en-US" altLang="ja-JP" sz="2000" dirty="0" smtClean="0"/>
              <a:t>c.</a:t>
            </a:r>
            <a:r>
              <a:rPr lang="ja-JP" altLang="en-US" sz="2000" dirty="0" smtClean="0"/>
              <a:t> 介護記録ソフトウェアやスマートフォン等の介護記録の作成の効率化に資する</a:t>
            </a:r>
            <a:r>
              <a:rPr lang="en-US" altLang="ja-JP" sz="2000" dirty="0" smtClean="0"/>
              <a:t>ICT</a:t>
            </a:r>
            <a:r>
              <a:rPr lang="ja-JP" altLang="en-US" sz="2000" dirty="0" smtClean="0"/>
              <a:t>機器</a:t>
            </a:r>
            <a:endParaRPr lang="en-US" altLang="ja-JP" sz="2000" dirty="0" smtClean="0"/>
          </a:p>
        </p:txBody>
      </p:sp>
      <p:sp>
        <p:nvSpPr>
          <p:cNvPr id="8" name="正方形/長方形 7"/>
          <p:cNvSpPr/>
          <p:nvPr/>
        </p:nvSpPr>
        <p:spPr>
          <a:xfrm>
            <a:off x="351234" y="5329885"/>
            <a:ext cx="11715750" cy="724608"/>
          </a:xfrm>
          <a:prstGeom prst="rect">
            <a:avLst/>
          </a:prstGeom>
          <a:ln w="6350">
            <a:solidFill>
              <a:schemeClr val="tx1"/>
            </a:solidFill>
            <a:prstDash val="sysDot"/>
          </a:ln>
        </p:spPr>
        <p:txBody>
          <a:bodyPr wrap="square" tIns="72000" bIns="36000" anchor="ctr" anchorCtr="0">
            <a:spAutoFit/>
          </a:bodyPr>
          <a:lstStyle/>
          <a:p>
            <a:pPr marL="85725" lvl="0" indent="-85725"/>
            <a:r>
              <a:rPr lang="en-US" altLang="ja-JP" sz="2000" dirty="0"/>
              <a:t>※ </a:t>
            </a:r>
            <a:r>
              <a:rPr lang="ja-JP" altLang="en-US" sz="2000" dirty="0" smtClean="0">
                <a:solidFill>
                  <a:prstClr val="black"/>
                </a:solidFill>
              </a:rPr>
              <a:t>前記 </a:t>
            </a:r>
            <a:r>
              <a:rPr lang="en-US" altLang="ja-JP" sz="2000" dirty="0" smtClean="0">
                <a:solidFill>
                  <a:prstClr val="black"/>
                </a:solidFill>
              </a:rPr>
              <a:t>a</a:t>
            </a:r>
            <a:r>
              <a:rPr lang="ja-JP" altLang="en-US" sz="2000" dirty="0">
                <a:solidFill>
                  <a:prstClr val="black"/>
                </a:solidFill>
              </a:rPr>
              <a:t>～</a:t>
            </a:r>
            <a:r>
              <a:rPr lang="en-US" altLang="ja-JP" sz="2000" dirty="0" smtClean="0">
                <a:solidFill>
                  <a:prstClr val="black"/>
                </a:solidFill>
              </a:rPr>
              <a:t>c </a:t>
            </a:r>
            <a:r>
              <a:rPr lang="ja-JP" altLang="en-US" sz="2000" dirty="0" smtClean="0">
                <a:solidFill>
                  <a:prstClr val="black"/>
                </a:solidFill>
              </a:rPr>
              <a:t>の</a:t>
            </a:r>
            <a:r>
              <a:rPr lang="ja-JP" altLang="en-US" sz="2000" dirty="0">
                <a:solidFill>
                  <a:prstClr val="black"/>
                </a:solidFill>
              </a:rPr>
              <a:t>介護機器のうち</a:t>
            </a:r>
            <a:r>
              <a:rPr lang="en-US" altLang="ja-JP" sz="2000" dirty="0">
                <a:solidFill>
                  <a:prstClr val="black"/>
                </a:solidFill>
              </a:rPr>
              <a:t>1</a:t>
            </a:r>
            <a:r>
              <a:rPr lang="ja-JP" altLang="en-US" sz="2000" dirty="0">
                <a:solidFill>
                  <a:prstClr val="black"/>
                </a:solidFill>
              </a:rPr>
              <a:t>つ以上を使用する</a:t>
            </a:r>
            <a:r>
              <a:rPr lang="ja-JP" altLang="en-US" sz="2000" dirty="0" smtClean="0">
                <a:solidFill>
                  <a:prstClr val="black"/>
                </a:solidFill>
              </a:rPr>
              <a:t>こと。</a:t>
            </a:r>
            <a:r>
              <a:rPr lang="ja-JP" altLang="en-US" sz="2000" dirty="0">
                <a:solidFill>
                  <a:prstClr val="black"/>
                </a:solidFill>
              </a:rPr>
              <a:t>なお</a:t>
            </a:r>
            <a:r>
              <a:rPr lang="ja-JP" altLang="en-US" sz="2000" dirty="0" smtClean="0">
                <a:solidFill>
                  <a:prstClr val="black"/>
                </a:solidFill>
              </a:rPr>
              <a:t>、</a:t>
            </a:r>
            <a:r>
              <a:rPr lang="en-US" altLang="ja-JP" sz="2000" dirty="0" smtClean="0">
                <a:solidFill>
                  <a:prstClr val="black"/>
                </a:solidFill>
              </a:rPr>
              <a:t>b</a:t>
            </a:r>
            <a:r>
              <a:rPr lang="ja-JP" altLang="en-US" sz="2000" dirty="0" smtClean="0">
                <a:solidFill>
                  <a:prstClr val="black"/>
                </a:solidFill>
              </a:rPr>
              <a:t>の機器は同一時間帯に勤務する全ての介護職員が使用すること。</a:t>
            </a:r>
            <a:endParaRPr lang="en-US" altLang="ja-JP" sz="2000" dirty="0" smtClean="0">
              <a:solidFill>
                <a:prstClr val="black"/>
              </a:solidFill>
            </a:endParaRPr>
          </a:p>
        </p:txBody>
      </p:sp>
    </p:spTree>
    <p:extLst>
      <p:ext uri="{BB962C8B-B14F-4D97-AF65-F5344CB8AC3E}">
        <p14:creationId xmlns:p14="http://schemas.microsoft.com/office/powerpoint/2010/main" val="17105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8"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3133665"/>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260097"/>
            <a:ext cx="2743200" cy="365125"/>
          </a:xfrm>
        </p:spPr>
        <p:txBody>
          <a:bodyPr/>
          <a:lstStyle/>
          <a:p>
            <a:fld id="{41D9830F-53EB-46B6-9EC0-C4C68F82A889}" type="slidenum">
              <a:rPr kumimoji="1" lang="ja-JP" altLang="en-US" smtClean="0"/>
              <a:t>110</a:t>
            </a:fld>
            <a:endParaRPr kumimoji="1" lang="ja-JP" altLang="en-US" dirty="0"/>
          </a:p>
        </p:txBody>
      </p:sp>
      <p:sp>
        <p:nvSpPr>
          <p:cNvPr id="3" name="正方形/長方形 2"/>
          <p:cNvSpPr/>
          <p:nvPr/>
        </p:nvSpPr>
        <p:spPr>
          <a:xfrm>
            <a:off x="0" y="0"/>
            <a:ext cx="12192000" cy="7278916"/>
          </a:xfrm>
          <a:prstGeom prst="rect">
            <a:avLst/>
          </a:prstGeom>
        </p:spPr>
        <p:txBody>
          <a:bodyPr wrap="square">
            <a:spAutoFit/>
          </a:bodyPr>
          <a:lstStyle/>
          <a:p>
            <a:pPr marL="271463" indent="-271463"/>
            <a:r>
              <a:rPr lang="ja-JP" altLang="en-US" sz="2000" b="1" dirty="0" smtClean="0"/>
              <a:t>（２２）</a:t>
            </a:r>
            <a:r>
              <a:rPr lang="ja-JP" altLang="en-US" sz="2000" b="1" dirty="0"/>
              <a:t>サービス提供体制強化加算　</a:t>
            </a:r>
            <a:r>
              <a:rPr lang="en-US" altLang="ja-JP" sz="2000" dirty="0"/>
              <a:t>※</a:t>
            </a:r>
            <a:r>
              <a:rPr lang="ja-JP" altLang="en-US" sz="2000" dirty="0"/>
              <a:t>体制届が必要</a:t>
            </a:r>
            <a:endParaRPr lang="en-US" altLang="ja-JP" sz="2000" dirty="0"/>
          </a:p>
          <a:p>
            <a:pPr marL="542925" indent="-357188"/>
            <a:r>
              <a:rPr lang="ja-JP" altLang="en-US" sz="2000" dirty="0"/>
              <a:t>① 次のいずれにも適合すること。</a:t>
            </a:r>
            <a:endParaRPr lang="en-US" altLang="ja-JP" sz="2000" dirty="0"/>
          </a:p>
          <a:p>
            <a:pPr marL="442913" indent="-257175"/>
            <a:r>
              <a:rPr lang="en-US" altLang="ja-JP" sz="2000" dirty="0" smtClean="0"/>
              <a:t>ⅰ</a:t>
            </a:r>
            <a:r>
              <a:rPr lang="ja-JP" altLang="en-US" sz="2000" dirty="0" smtClean="0"/>
              <a:t>）事業所</a:t>
            </a:r>
            <a:r>
              <a:rPr lang="ja-JP" altLang="en-US" sz="2000" dirty="0"/>
              <a:t>の全ての</a:t>
            </a:r>
            <a:r>
              <a:rPr lang="ja-JP" altLang="en-US" sz="2000" dirty="0" smtClean="0"/>
              <a:t>従業者（通いサービス、訪問サービス、夜間及び深夜のサービスの提供に当たる従業者並びに宿直勤務に当たる者をいう。以下「従業者」）に</a:t>
            </a:r>
            <a:r>
              <a:rPr lang="ja-JP" altLang="en-US" sz="2000" dirty="0"/>
              <a:t>対し</a:t>
            </a:r>
            <a:r>
              <a:rPr lang="en-US" altLang="ja-JP" sz="2000" dirty="0"/>
              <a:t>､</a:t>
            </a:r>
            <a:r>
              <a:rPr lang="ja-JP" altLang="en-US" sz="2000" dirty="0"/>
              <a:t>従業者ごとに研修計画を作成し</a:t>
            </a:r>
            <a:r>
              <a:rPr lang="en-US" altLang="ja-JP" sz="2000" dirty="0"/>
              <a:t>､</a:t>
            </a:r>
            <a:r>
              <a:rPr lang="ja-JP" altLang="en-US" sz="2000" dirty="0"/>
              <a:t>研修を実施又は実施を予定している</a:t>
            </a:r>
            <a:r>
              <a:rPr lang="ja-JP" altLang="en-US" sz="2000" dirty="0" smtClean="0"/>
              <a:t>。</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dirty="0" smtClean="0"/>
          </a:p>
          <a:p>
            <a:pPr marL="442913" indent="-257175"/>
            <a:endParaRPr lang="en-US" altLang="ja-JP" sz="500" dirty="0" smtClean="0"/>
          </a:p>
          <a:p>
            <a:pPr marL="442913" indent="-257175"/>
            <a:r>
              <a:rPr lang="en-US" altLang="ja-JP" sz="2000" dirty="0" smtClean="0"/>
              <a:t>ⅱ</a:t>
            </a:r>
            <a:r>
              <a:rPr lang="ja-JP" altLang="en-US" sz="2000" dirty="0" smtClean="0"/>
              <a:t>）利用者</a:t>
            </a:r>
            <a:r>
              <a:rPr lang="ja-JP" altLang="en-US" sz="2000" dirty="0"/>
              <a:t>に関する情報若しくはサービス提供に当たっての留意事項の伝達又は従業者の技術指導を目的とした会議を</a:t>
            </a:r>
            <a:r>
              <a:rPr lang="ja-JP" altLang="en-US" sz="2000" dirty="0" smtClean="0"/>
              <a:t>定期的（概ね</a:t>
            </a:r>
            <a:r>
              <a:rPr lang="en-US" altLang="ja-JP" sz="2000" dirty="0" smtClean="0"/>
              <a:t>1</a:t>
            </a:r>
            <a:r>
              <a:rPr lang="ja-JP" altLang="en-US" sz="2000" dirty="0" smtClean="0"/>
              <a:t>月に</a:t>
            </a:r>
            <a:r>
              <a:rPr lang="en-US" altLang="ja-JP" sz="2000" dirty="0" smtClean="0"/>
              <a:t>1</a:t>
            </a:r>
            <a:r>
              <a:rPr lang="ja-JP" altLang="en-US" sz="2000" dirty="0" smtClean="0"/>
              <a:t>回以上）に</a:t>
            </a:r>
            <a:r>
              <a:rPr lang="ja-JP" altLang="en-US" sz="2000" dirty="0"/>
              <a:t>開催している</a:t>
            </a:r>
            <a:r>
              <a:rPr lang="ja-JP" altLang="en-US" sz="2000" dirty="0" smtClean="0"/>
              <a:t>。（</a:t>
            </a:r>
            <a:r>
              <a:rPr lang="ja-JP" altLang="en-US" sz="2000" dirty="0"/>
              <a:t>テレビ電話装置</a:t>
            </a:r>
            <a:r>
              <a:rPr lang="ja-JP" altLang="en-US" sz="2000" dirty="0" smtClean="0"/>
              <a:t>等の活用可）</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542925" indent="-457200"/>
            <a:endParaRPr lang="en-US" altLang="ja-JP" sz="2000" dirty="0" smtClean="0"/>
          </a:p>
          <a:p>
            <a:pPr marL="542925" indent="-357188"/>
            <a:endParaRPr lang="en-US" altLang="ja-JP" sz="2000" dirty="0" smtClean="0"/>
          </a:p>
          <a:p>
            <a:pPr marL="542925" indent="-357188"/>
            <a:endParaRPr lang="en-US" altLang="ja-JP" sz="400" dirty="0"/>
          </a:p>
          <a:p>
            <a:pPr indent="185738"/>
            <a:r>
              <a:rPr lang="en-US" altLang="ja-JP" sz="2000" dirty="0"/>
              <a:t>ⅲ</a:t>
            </a:r>
            <a:r>
              <a:rPr lang="ja-JP" altLang="en-US" sz="2000" dirty="0"/>
              <a:t>）定員超過利用・人員基準欠如に該当していない。</a:t>
            </a:r>
            <a:endParaRPr lang="en-US" altLang="ja-JP" sz="2000" dirty="0"/>
          </a:p>
          <a:p>
            <a:pPr marL="185738"/>
            <a:endParaRPr lang="en-US" altLang="ja-JP" dirty="0"/>
          </a:p>
        </p:txBody>
      </p:sp>
      <p:sp>
        <p:nvSpPr>
          <p:cNvPr id="5" name="正方形/長方形 4"/>
          <p:cNvSpPr/>
          <p:nvPr/>
        </p:nvSpPr>
        <p:spPr>
          <a:xfrm>
            <a:off x="448539" y="1554992"/>
            <a:ext cx="11610108" cy="1191210"/>
          </a:xfrm>
          <a:prstGeom prst="rect">
            <a:avLst/>
          </a:prstGeom>
          <a:ln w="6350">
            <a:solidFill>
              <a:schemeClr val="tx1"/>
            </a:solidFill>
            <a:prstDash val="sysDot"/>
          </a:ln>
        </p:spPr>
        <p:txBody>
          <a:bodyPr wrap="square" tIns="72000" bIns="36000" anchor="ctr" anchorCtr="0">
            <a:spAutoFit/>
          </a:bodyPr>
          <a:lstStyle/>
          <a:p>
            <a:pPr marL="185738" indent="-185738">
              <a:lnSpc>
                <a:spcPts val="2100"/>
              </a:lnSpc>
            </a:pPr>
            <a:r>
              <a:rPr lang="en-US" altLang="ja-JP" sz="2000" dirty="0" smtClean="0"/>
              <a:t>【</a:t>
            </a:r>
            <a:r>
              <a:rPr lang="ja-JP" altLang="en-US" sz="2000" dirty="0" smtClean="0"/>
              <a:t>従</a:t>
            </a:r>
            <a:r>
              <a:rPr lang="ja-JP" altLang="en-US" sz="2000" dirty="0"/>
              <a:t>業者ごとの「研修計画</a:t>
            </a:r>
            <a:r>
              <a:rPr lang="ja-JP" altLang="en-US" sz="2000" dirty="0" smtClean="0"/>
              <a:t>」</a:t>
            </a:r>
            <a:r>
              <a:rPr lang="en-US" altLang="ja-JP" sz="2000" dirty="0" smtClean="0"/>
              <a:t>】</a:t>
            </a:r>
            <a:endParaRPr lang="en-US" altLang="ja-JP" sz="2000" dirty="0"/>
          </a:p>
          <a:p>
            <a:pPr marL="82550" indent="171450">
              <a:lnSpc>
                <a:spcPts val="2100"/>
              </a:lnSpc>
            </a:pPr>
            <a:r>
              <a:rPr lang="ja-JP" altLang="en-US" sz="2000" dirty="0"/>
              <a:t>当該事業所におけるサービス従事者の資質向上のための研修内容と当該研修実施のための勤務体制の確保を定めるとともに、</a:t>
            </a:r>
            <a:r>
              <a:rPr lang="ja-JP" altLang="en-US" sz="2000" u="sng" dirty="0"/>
              <a:t>従業者について個別具体的な研修の目標、内容、研修期間、実施時期等を定めた計画を策定しなければならない</a:t>
            </a:r>
            <a:r>
              <a:rPr lang="ja-JP" altLang="en-US" sz="2000" dirty="0"/>
              <a:t>。</a:t>
            </a:r>
            <a:endParaRPr lang="en-US" altLang="ja-JP" sz="2000" dirty="0"/>
          </a:p>
        </p:txBody>
      </p:sp>
      <p:sp>
        <p:nvSpPr>
          <p:cNvPr id="6" name="正方形/長方形 5"/>
          <p:cNvSpPr/>
          <p:nvPr/>
        </p:nvSpPr>
        <p:spPr>
          <a:xfrm>
            <a:off x="448539" y="3423370"/>
            <a:ext cx="11610108" cy="3039990"/>
          </a:xfrm>
          <a:prstGeom prst="rect">
            <a:avLst/>
          </a:prstGeom>
          <a:ln w="6350">
            <a:solidFill>
              <a:schemeClr val="tx1"/>
            </a:solidFill>
            <a:prstDash val="sysDot"/>
          </a:ln>
        </p:spPr>
        <p:txBody>
          <a:bodyPr wrap="square" tIns="72000" bIns="0" anchor="ctr" anchorCtr="0">
            <a:spAutoFit/>
          </a:bodyPr>
          <a:lstStyle/>
          <a:p>
            <a:pPr marL="185738" indent="-185738">
              <a:lnSpc>
                <a:spcPts val="2100"/>
              </a:lnSpc>
            </a:pPr>
            <a:r>
              <a:rPr lang="en-US" altLang="ja-JP" sz="2000" dirty="0" smtClean="0"/>
              <a:t>【</a:t>
            </a:r>
            <a:r>
              <a:rPr lang="ja-JP" altLang="en-US" sz="2000" dirty="0"/>
              <a:t>利用者に関する情報若しくはサービス提供に当たっての留意事項の伝達又は従業者の技術指導を目的とした会議</a:t>
            </a:r>
            <a:r>
              <a:rPr lang="en-US" altLang="ja-JP" sz="2000" dirty="0" smtClean="0"/>
              <a:t>】</a:t>
            </a:r>
          </a:p>
          <a:p>
            <a:pPr marL="82550" indent="-82550">
              <a:lnSpc>
                <a:spcPts val="2100"/>
              </a:lnSpc>
            </a:pPr>
            <a:r>
              <a:rPr lang="ja-JP" altLang="en-US" sz="2000" dirty="0" smtClean="0"/>
              <a:t>・当該</a:t>
            </a:r>
            <a:r>
              <a:rPr lang="ja-JP" altLang="en-US" sz="2000" dirty="0"/>
              <a:t>事業所の従業者の全てが参加するものでなければならない</a:t>
            </a:r>
            <a:r>
              <a:rPr lang="ja-JP" altLang="en-US" sz="2000" dirty="0" smtClean="0"/>
              <a:t>。</a:t>
            </a:r>
            <a:endParaRPr lang="en-US" altLang="ja-JP" sz="2000" dirty="0" smtClean="0"/>
          </a:p>
          <a:p>
            <a:pPr marL="182563" indent="-182563">
              <a:lnSpc>
                <a:spcPts val="2100"/>
              </a:lnSpc>
            </a:pPr>
            <a:r>
              <a:rPr lang="ja-JP" altLang="en-US" sz="2000" dirty="0" smtClean="0"/>
              <a:t>・</a:t>
            </a:r>
            <a:r>
              <a:rPr lang="ja-JP" altLang="en-US" sz="2000" dirty="0"/>
              <a:t>実施に当たっては、全員が一堂に会して開催する必要はなく、いくつかのグループ別に分かれて開催することができる</a:t>
            </a:r>
            <a:r>
              <a:rPr lang="ja-JP" altLang="en-US" sz="2000" dirty="0" smtClean="0"/>
              <a:t>。</a:t>
            </a:r>
            <a:endParaRPr lang="en-US" altLang="ja-JP" sz="2000" dirty="0" smtClean="0"/>
          </a:p>
          <a:p>
            <a:pPr marL="82550" indent="-82550">
              <a:lnSpc>
                <a:spcPts val="2100"/>
              </a:lnSpc>
            </a:pPr>
            <a:r>
              <a:rPr lang="ja-JP" altLang="en-US" sz="2000" dirty="0" smtClean="0"/>
              <a:t>・</a:t>
            </a:r>
            <a:r>
              <a:rPr lang="ja-JP" altLang="en-US" sz="2000" dirty="0"/>
              <a:t>会議の開催状況については、その概要を記録すること</a:t>
            </a:r>
            <a:r>
              <a:rPr lang="ja-JP" altLang="en-US" sz="2000" dirty="0" smtClean="0"/>
              <a:t>。</a:t>
            </a:r>
          </a:p>
          <a:p>
            <a:pPr marL="442913" indent="-442913">
              <a:lnSpc>
                <a:spcPts val="2100"/>
              </a:lnSpc>
            </a:pPr>
            <a:r>
              <a:rPr lang="en-US" altLang="ja-JP" sz="2000" dirty="0" smtClean="0"/>
              <a:t>【</a:t>
            </a:r>
            <a:r>
              <a:rPr lang="ja-JP" altLang="en-US" sz="2000" dirty="0" smtClean="0"/>
              <a:t>利用者に関する情報若しくはサービス提供に当たっての留意事項</a:t>
            </a:r>
            <a:r>
              <a:rPr lang="en-US" altLang="ja-JP" sz="2000" dirty="0" smtClean="0"/>
              <a:t>】</a:t>
            </a:r>
          </a:p>
          <a:p>
            <a:pPr marL="442913" indent="-360363">
              <a:lnSpc>
                <a:spcPts val="2100"/>
              </a:lnSpc>
            </a:pPr>
            <a:r>
              <a:rPr lang="ja-JP" altLang="en-US" sz="2000" dirty="0" smtClean="0"/>
              <a:t>少なくとも、次に掲げる留意事項について、その変化の動向を含め、記載しなければならない。</a:t>
            </a:r>
          </a:p>
          <a:p>
            <a:pPr marL="182563">
              <a:lnSpc>
                <a:spcPts val="2100"/>
              </a:lnSpc>
            </a:pPr>
            <a:r>
              <a:rPr lang="ja-JP" altLang="en-US" sz="2000" dirty="0" smtClean="0"/>
              <a:t>⑴ 利用者のＡＤＬや意欲　　　⑵ 利用者の主な訴えやサービス提供時の特段の要望</a:t>
            </a:r>
          </a:p>
          <a:p>
            <a:pPr marL="182563">
              <a:lnSpc>
                <a:spcPts val="2100"/>
              </a:lnSpc>
            </a:pPr>
            <a:r>
              <a:rPr lang="ja-JP" altLang="en-US" sz="2000" dirty="0" smtClean="0"/>
              <a:t>⑶ 家庭環境　　　　　　　　　⑷ 前回のサービス提供時の状況</a:t>
            </a:r>
            <a:endParaRPr lang="en-US" altLang="ja-JP" sz="2000" dirty="0" smtClean="0"/>
          </a:p>
          <a:p>
            <a:pPr marL="182563">
              <a:lnSpc>
                <a:spcPts val="2100"/>
              </a:lnSpc>
            </a:pPr>
            <a:r>
              <a:rPr lang="ja-JP" altLang="en-US" sz="2000" dirty="0" smtClean="0"/>
              <a:t>⑸ その他サービス提供に当たって必要な事項</a:t>
            </a:r>
            <a:endParaRPr lang="en-US" altLang="ja-JP" sz="2000" dirty="0" smtClean="0"/>
          </a:p>
        </p:txBody>
      </p:sp>
    </p:spTree>
    <p:extLst>
      <p:ext uri="{BB962C8B-B14F-4D97-AF65-F5344CB8AC3E}">
        <p14:creationId xmlns:p14="http://schemas.microsoft.com/office/powerpoint/2010/main" val="38306536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111</a:t>
            </a:fld>
            <a:endParaRPr kumimoji="1" lang="ja-JP" altLang="en-US" dirty="0"/>
          </a:p>
        </p:txBody>
      </p:sp>
      <p:sp>
        <p:nvSpPr>
          <p:cNvPr id="3" name="正方形/長方形 2"/>
          <p:cNvSpPr/>
          <p:nvPr/>
        </p:nvSpPr>
        <p:spPr>
          <a:xfrm>
            <a:off x="0" y="0"/>
            <a:ext cx="12192000" cy="5003934"/>
          </a:xfrm>
          <a:prstGeom prst="rect">
            <a:avLst/>
          </a:prstGeom>
        </p:spPr>
        <p:txBody>
          <a:bodyPr wrap="square">
            <a:spAutoFit/>
          </a:bodyPr>
          <a:lstStyle/>
          <a:p>
            <a:pPr marL="542925" indent="-542925"/>
            <a:r>
              <a:rPr lang="en-US" altLang="ja-JP" sz="2000" dirty="0" smtClean="0"/>
              <a:t>【</a:t>
            </a:r>
            <a:r>
              <a:rPr lang="ja-JP" altLang="en-US" sz="2000" dirty="0"/>
              <a:t>サービス提供体制強化加算</a:t>
            </a:r>
            <a:r>
              <a:rPr lang="en-US" altLang="ja-JP" sz="2000" dirty="0"/>
              <a:t>(Ⅰ)】</a:t>
            </a:r>
            <a:r>
              <a:rPr lang="ja-JP" altLang="en-US" sz="2000" dirty="0"/>
              <a:t>　</a:t>
            </a:r>
            <a:r>
              <a:rPr lang="en-US" altLang="ja-JP" sz="2000" dirty="0"/>
              <a:t>750</a:t>
            </a:r>
            <a:r>
              <a:rPr lang="ja-JP" altLang="en-US" sz="2000" dirty="0"/>
              <a:t>単位／</a:t>
            </a:r>
            <a:r>
              <a:rPr lang="ja-JP" altLang="en-US" sz="2000" dirty="0" smtClean="0"/>
              <a:t>月（</a:t>
            </a:r>
            <a:r>
              <a:rPr lang="ja-JP" altLang="en-US" sz="2000" dirty="0"/>
              <a:t>短期利用居宅介護費の場合　</a:t>
            </a:r>
            <a:r>
              <a:rPr lang="en-US" altLang="ja-JP" sz="2000" dirty="0"/>
              <a:t>25</a:t>
            </a:r>
            <a:r>
              <a:rPr lang="ja-JP" altLang="en-US" sz="2000" dirty="0"/>
              <a:t>単位／日）</a:t>
            </a:r>
            <a:endParaRPr lang="en-US" altLang="ja-JP" sz="2000" dirty="0"/>
          </a:p>
          <a:p>
            <a:pPr marL="442913" indent="-257175">
              <a:lnSpc>
                <a:spcPts val="2300"/>
              </a:lnSpc>
            </a:pPr>
            <a:r>
              <a:rPr lang="ja-JP" altLang="en-US" sz="2000" dirty="0"/>
              <a:t>上記①に加え、次のいずれかに適合する。</a:t>
            </a:r>
            <a:endParaRPr lang="en-US" altLang="ja-JP" sz="2000" dirty="0"/>
          </a:p>
          <a:p>
            <a:pPr marL="357188" indent="-171450">
              <a:lnSpc>
                <a:spcPts val="2300"/>
              </a:lnSpc>
            </a:pPr>
            <a:r>
              <a:rPr lang="ja-JP" altLang="en-US" sz="2000" dirty="0"/>
              <a:t>・事業所の従業者（保健師、看護師又は准看護師を除く）の総数のうち、介護福祉士の占める割合が</a:t>
            </a:r>
            <a:r>
              <a:rPr lang="en-US" altLang="ja-JP" sz="2000" dirty="0"/>
              <a:t>100</a:t>
            </a:r>
            <a:r>
              <a:rPr lang="ja-JP" altLang="en-US" sz="2000" dirty="0"/>
              <a:t>分の</a:t>
            </a:r>
            <a:r>
              <a:rPr lang="en-US" altLang="ja-JP" sz="2000" dirty="0"/>
              <a:t>70</a:t>
            </a:r>
            <a:r>
              <a:rPr lang="ja-JP" altLang="en-US" sz="2000" dirty="0"/>
              <a:t>以上。</a:t>
            </a:r>
            <a:endParaRPr lang="en-US" altLang="ja-JP" sz="2000" dirty="0"/>
          </a:p>
          <a:p>
            <a:pPr marL="357188" indent="-171450">
              <a:lnSpc>
                <a:spcPts val="2300"/>
              </a:lnSpc>
            </a:pPr>
            <a:r>
              <a:rPr lang="ja-JP" altLang="en-US" sz="2000" dirty="0"/>
              <a:t>・事業所の従業者（保健師、看護師又は准看護師を除く）の総数のうち、勤続年数</a:t>
            </a:r>
            <a:r>
              <a:rPr lang="en-US" altLang="ja-JP" sz="2000" dirty="0"/>
              <a:t>10</a:t>
            </a:r>
            <a:r>
              <a:rPr lang="ja-JP" altLang="en-US" sz="2000" dirty="0"/>
              <a:t>年以上の介護福祉士の占める割合が、</a:t>
            </a:r>
            <a:r>
              <a:rPr lang="en-US" altLang="ja-JP" sz="2000" dirty="0"/>
              <a:t>100</a:t>
            </a:r>
            <a:r>
              <a:rPr lang="ja-JP" altLang="en-US" sz="2000" dirty="0"/>
              <a:t>分の</a:t>
            </a:r>
            <a:r>
              <a:rPr lang="en-US" altLang="ja-JP" sz="2000" dirty="0"/>
              <a:t>25</a:t>
            </a:r>
            <a:r>
              <a:rPr lang="ja-JP" altLang="en-US" sz="2000" dirty="0"/>
              <a:t>以上。</a:t>
            </a:r>
            <a:endParaRPr lang="en-US" altLang="ja-JP" sz="2000" dirty="0"/>
          </a:p>
          <a:p>
            <a:pPr marL="542925" indent="-542925"/>
            <a:endParaRPr lang="en-US" altLang="ja-JP" sz="500" dirty="0" smtClean="0"/>
          </a:p>
          <a:p>
            <a:pPr marL="542925" indent="-542925"/>
            <a:r>
              <a:rPr lang="en-US" altLang="ja-JP" sz="2000" dirty="0" smtClean="0"/>
              <a:t>【</a:t>
            </a:r>
            <a:r>
              <a:rPr lang="ja-JP" altLang="en-US" sz="2000" dirty="0"/>
              <a:t>サービス提供体制強化加算</a:t>
            </a:r>
            <a:r>
              <a:rPr lang="en-US" altLang="ja-JP" sz="2000" dirty="0"/>
              <a:t>(Ⅱ)】</a:t>
            </a:r>
            <a:r>
              <a:rPr lang="ja-JP" altLang="en-US" sz="2000" dirty="0"/>
              <a:t>　</a:t>
            </a:r>
            <a:r>
              <a:rPr lang="en-US" altLang="ja-JP" sz="2000" dirty="0"/>
              <a:t>640</a:t>
            </a:r>
            <a:r>
              <a:rPr lang="ja-JP" altLang="en-US" sz="2000" dirty="0"/>
              <a:t>単位／</a:t>
            </a:r>
            <a:r>
              <a:rPr lang="ja-JP" altLang="en-US" sz="2000" dirty="0" smtClean="0"/>
              <a:t>月（</a:t>
            </a:r>
            <a:r>
              <a:rPr lang="ja-JP" altLang="en-US" sz="2000" dirty="0"/>
              <a:t>短期利用居宅介護費の場合　</a:t>
            </a:r>
            <a:r>
              <a:rPr lang="en-US" altLang="ja-JP" sz="2000" dirty="0"/>
              <a:t>21</a:t>
            </a:r>
            <a:r>
              <a:rPr lang="ja-JP" altLang="en-US" sz="2000" dirty="0"/>
              <a:t>単位／日）</a:t>
            </a:r>
            <a:endParaRPr lang="en-US" altLang="ja-JP" sz="2000" dirty="0"/>
          </a:p>
          <a:p>
            <a:pPr marL="542925" indent="-357188">
              <a:lnSpc>
                <a:spcPts val="2300"/>
              </a:lnSpc>
            </a:pPr>
            <a:r>
              <a:rPr lang="ja-JP" altLang="en-US" sz="2000" dirty="0"/>
              <a:t>上記①に加え、次の基準に適合する。</a:t>
            </a:r>
            <a:endParaRPr lang="en-US" altLang="ja-JP" sz="2000" dirty="0"/>
          </a:p>
          <a:p>
            <a:pPr marL="357188" indent="-171450">
              <a:lnSpc>
                <a:spcPts val="2300"/>
              </a:lnSpc>
              <a:tabLst>
                <a:tab pos="357188" algn="l"/>
              </a:tabLst>
            </a:pPr>
            <a:r>
              <a:rPr lang="ja-JP" altLang="en-US" sz="2000" dirty="0"/>
              <a:t>・事業所の従業者（保健師、看護師又は准看護師を除く）の総数のうち、介護福祉士の占める割合が</a:t>
            </a:r>
            <a:r>
              <a:rPr lang="en-US" altLang="ja-JP" sz="2000" dirty="0"/>
              <a:t>100</a:t>
            </a:r>
            <a:r>
              <a:rPr lang="ja-JP" altLang="en-US" sz="2000" dirty="0"/>
              <a:t>分の</a:t>
            </a:r>
            <a:r>
              <a:rPr lang="en-US" altLang="ja-JP" sz="2000" dirty="0"/>
              <a:t>50</a:t>
            </a:r>
            <a:r>
              <a:rPr lang="ja-JP" altLang="en-US" sz="2000" dirty="0"/>
              <a:t>以上</a:t>
            </a:r>
            <a:r>
              <a:rPr lang="ja-JP" altLang="en-US" sz="2000" dirty="0" smtClean="0"/>
              <a:t>。</a:t>
            </a:r>
            <a:endParaRPr lang="en-US" altLang="ja-JP" sz="2000" dirty="0" smtClean="0"/>
          </a:p>
          <a:p>
            <a:pPr marL="542925" indent="-542925"/>
            <a:endParaRPr lang="en-US" altLang="ja-JP" sz="500" dirty="0" smtClean="0"/>
          </a:p>
          <a:p>
            <a:pPr marL="542925" indent="-542925"/>
            <a:r>
              <a:rPr lang="en-US" altLang="ja-JP" sz="2000" dirty="0" smtClean="0"/>
              <a:t>【</a:t>
            </a:r>
            <a:r>
              <a:rPr lang="ja-JP" altLang="en-US" sz="2000" dirty="0"/>
              <a:t>サービス提供体制強化加算</a:t>
            </a:r>
            <a:r>
              <a:rPr lang="en-US" altLang="ja-JP" sz="2000" dirty="0"/>
              <a:t>(Ⅲ)】</a:t>
            </a:r>
            <a:r>
              <a:rPr lang="ja-JP" altLang="en-US" sz="2000" dirty="0"/>
              <a:t>　</a:t>
            </a:r>
            <a:r>
              <a:rPr lang="en-US" altLang="ja-JP" sz="2000" dirty="0"/>
              <a:t>350</a:t>
            </a:r>
            <a:r>
              <a:rPr lang="ja-JP" altLang="en-US" sz="2000" dirty="0"/>
              <a:t>単位／月（短期利用居宅介護費の場合　</a:t>
            </a:r>
            <a:r>
              <a:rPr lang="en-US" altLang="ja-JP" sz="2000" dirty="0"/>
              <a:t>12</a:t>
            </a:r>
            <a:r>
              <a:rPr lang="ja-JP" altLang="en-US" sz="2000" dirty="0"/>
              <a:t>単位／日）</a:t>
            </a:r>
            <a:endParaRPr lang="en-US" altLang="ja-JP" sz="2000" dirty="0"/>
          </a:p>
          <a:p>
            <a:pPr marL="542925" indent="-357188">
              <a:lnSpc>
                <a:spcPts val="2300"/>
              </a:lnSpc>
            </a:pPr>
            <a:r>
              <a:rPr lang="ja-JP" altLang="en-US" sz="2000" dirty="0"/>
              <a:t>上記①に加え、次のいずれかに適合する。</a:t>
            </a:r>
            <a:endParaRPr lang="en-US" altLang="ja-JP" sz="2000" dirty="0"/>
          </a:p>
          <a:p>
            <a:pPr marL="357188" indent="-185738">
              <a:lnSpc>
                <a:spcPts val="2300"/>
              </a:lnSpc>
            </a:pPr>
            <a:r>
              <a:rPr lang="ja-JP" altLang="en-US" sz="2000" dirty="0"/>
              <a:t>・事業所の従業者（保健師、看護師又は准看護師を除く）の総数のうち、介護福祉士の占める割合が</a:t>
            </a:r>
            <a:r>
              <a:rPr lang="en-US" altLang="ja-JP" sz="2000" dirty="0"/>
              <a:t>100</a:t>
            </a:r>
            <a:r>
              <a:rPr lang="ja-JP" altLang="en-US" sz="2000" dirty="0"/>
              <a:t>分の</a:t>
            </a:r>
            <a:r>
              <a:rPr lang="en-US" altLang="ja-JP" sz="2000" dirty="0"/>
              <a:t>40</a:t>
            </a:r>
            <a:r>
              <a:rPr lang="ja-JP" altLang="en-US" sz="2000" dirty="0"/>
              <a:t>以上。</a:t>
            </a:r>
            <a:endParaRPr lang="en-US" altLang="ja-JP" sz="2000" dirty="0"/>
          </a:p>
          <a:p>
            <a:pPr marL="357188" indent="-185738">
              <a:lnSpc>
                <a:spcPts val="2300"/>
              </a:lnSpc>
            </a:pPr>
            <a:r>
              <a:rPr lang="ja-JP" altLang="en-US" sz="2000" dirty="0"/>
              <a:t>・事業所の従業者の総数のうち、常勤職員の者の占める割合が</a:t>
            </a:r>
            <a:r>
              <a:rPr lang="en-US" altLang="ja-JP" sz="2000" dirty="0"/>
              <a:t>100</a:t>
            </a:r>
            <a:r>
              <a:rPr lang="ja-JP" altLang="en-US" sz="2000" dirty="0"/>
              <a:t>分の</a:t>
            </a:r>
            <a:r>
              <a:rPr lang="en-US" altLang="ja-JP" sz="2000" dirty="0"/>
              <a:t>60</a:t>
            </a:r>
            <a:r>
              <a:rPr lang="ja-JP" altLang="en-US" sz="2000" dirty="0"/>
              <a:t>以上。</a:t>
            </a:r>
            <a:endParaRPr lang="en-US" altLang="ja-JP" sz="2000" dirty="0"/>
          </a:p>
          <a:p>
            <a:pPr marL="357188" indent="-185738">
              <a:lnSpc>
                <a:spcPts val="2300"/>
              </a:lnSpc>
            </a:pPr>
            <a:r>
              <a:rPr lang="ja-JP" altLang="en-US" sz="2000" dirty="0"/>
              <a:t>・事業所の従業者の総数のうち、勤続年数</a:t>
            </a:r>
            <a:r>
              <a:rPr lang="en-US" altLang="ja-JP" sz="2000" dirty="0"/>
              <a:t>7</a:t>
            </a:r>
            <a:r>
              <a:rPr lang="ja-JP" altLang="en-US" sz="2000" dirty="0"/>
              <a:t>年以上の者の占める割合が</a:t>
            </a:r>
            <a:r>
              <a:rPr lang="en-US" altLang="ja-JP" sz="2000" dirty="0"/>
              <a:t>100</a:t>
            </a:r>
            <a:r>
              <a:rPr lang="ja-JP" altLang="en-US" sz="2000" dirty="0"/>
              <a:t>分の</a:t>
            </a:r>
            <a:r>
              <a:rPr lang="en-US" altLang="ja-JP" sz="2000" dirty="0"/>
              <a:t>30</a:t>
            </a:r>
            <a:r>
              <a:rPr lang="ja-JP" altLang="en-US" sz="2000" dirty="0"/>
              <a:t>以上</a:t>
            </a:r>
            <a:r>
              <a:rPr lang="ja-JP" altLang="en-US" sz="2000" dirty="0" smtClean="0"/>
              <a:t>。</a:t>
            </a:r>
            <a:endParaRPr lang="en-US" altLang="ja-JP" sz="600" dirty="0" smtClean="0"/>
          </a:p>
        </p:txBody>
      </p:sp>
      <p:sp>
        <p:nvSpPr>
          <p:cNvPr id="5" name="正方形/長方形 4"/>
          <p:cNvSpPr/>
          <p:nvPr/>
        </p:nvSpPr>
        <p:spPr>
          <a:xfrm>
            <a:off x="92868" y="4981572"/>
            <a:ext cx="12006263" cy="2190788"/>
          </a:xfrm>
          <a:prstGeom prst="rect">
            <a:avLst/>
          </a:prstGeom>
          <a:ln w="6350">
            <a:solidFill>
              <a:schemeClr val="tx1"/>
            </a:solidFill>
          </a:ln>
        </p:spPr>
        <p:txBody>
          <a:bodyPr wrap="square" tIns="36000" bIns="0" anchor="ctr" anchorCtr="0">
            <a:spAutoFit/>
          </a:bodyPr>
          <a:lstStyle/>
          <a:p>
            <a:pPr marL="185738" indent="-185738"/>
            <a:r>
              <a:rPr lang="en-US" altLang="ja-JP" sz="2000" dirty="0" smtClean="0"/>
              <a:t>※ </a:t>
            </a:r>
            <a:r>
              <a:rPr lang="ja-JP" altLang="en-US" sz="2000" dirty="0" smtClean="0"/>
              <a:t>職員</a:t>
            </a:r>
            <a:r>
              <a:rPr lang="ja-JP" altLang="en-US" sz="2000" dirty="0"/>
              <a:t>の割合の算出に当たっては、常勤換算方法により算出した</a:t>
            </a:r>
            <a:r>
              <a:rPr lang="ja-JP" altLang="en-US" sz="2000" dirty="0" smtClean="0"/>
              <a:t>前年度（</a:t>
            </a:r>
            <a:r>
              <a:rPr lang="en-US" altLang="ja-JP" sz="2000" dirty="0" smtClean="0"/>
              <a:t>3</a:t>
            </a:r>
            <a:r>
              <a:rPr lang="ja-JP" altLang="en-US" sz="2000" dirty="0" smtClean="0"/>
              <a:t>月を除く）の</a:t>
            </a:r>
            <a:r>
              <a:rPr lang="ja-JP" altLang="en-US" sz="2000" dirty="0"/>
              <a:t>平均を</a:t>
            </a:r>
            <a:r>
              <a:rPr lang="ja-JP" altLang="en-US" sz="2000" dirty="0" smtClean="0"/>
              <a:t>用いる。</a:t>
            </a:r>
            <a:endParaRPr lang="en-US" altLang="ja-JP" sz="2000" dirty="0" smtClean="0"/>
          </a:p>
          <a:p>
            <a:pPr marL="185738" indent="-185738"/>
            <a:r>
              <a:rPr lang="en-US" altLang="ja-JP" sz="2000" dirty="0" smtClean="0"/>
              <a:t>※ </a:t>
            </a:r>
            <a:r>
              <a:rPr lang="ja-JP" altLang="en-US" sz="2000" dirty="0" smtClean="0"/>
              <a:t>ただし、前年度の実績が</a:t>
            </a:r>
            <a:r>
              <a:rPr lang="en-US" altLang="ja-JP" sz="2000" dirty="0" smtClean="0"/>
              <a:t>6</a:t>
            </a:r>
            <a:r>
              <a:rPr lang="ja-JP" altLang="en-US" sz="2000" dirty="0" smtClean="0"/>
              <a:t>月に満たない事業所（新たに事業を開始し、又は再開した事業所を含む）については、届出日の属する月の前</a:t>
            </a:r>
            <a:r>
              <a:rPr lang="en-US" altLang="ja-JP" sz="2000" dirty="0" smtClean="0"/>
              <a:t>3</a:t>
            </a:r>
            <a:r>
              <a:rPr lang="ja-JP" altLang="en-US" sz="2000" dirty="0" smtClean="0"/>
              <a:t>月について、常勤換算方法により算出した平均を用いる。</a:t>
            </a:r>
            <a:endParaRPr lang="en-US" altLang="ja-JP" sz="2000" dirty="0" smtClean="0"/>
          </a:p>
          <a:p>
            <a:pPr marL="185738" indent="114300"/>
            <a:r>
              <a:rPr lang="ja-JP" altLang="en-US" sz="2000" dirty="0" smtClean="0"/>
              <a:t>したがって、新たに事業を開始し、又は再開した事業者については、</a:t>
            </a:r>
            <a:r>
              <a:rPr lang="en-US" altLang="ja-JP" sz="2000" dirty="0" smtClean="0"/>
              <a:t>4</a:t>
            </a:r>
            <a:r>
              <a:rPr lang="ja-JP" altLang="en-US" sz="2000" dirty="0" smtClean="0"/>
              <a:t>月目以降届出が可能となる。</a:t>
            </a:r>
            <a:endParaRPr lang="en-US" altLang="ja-JP" sz="2000" dirty="0"/>
          </a:p>
          <a:p>
            <a:pPr marL="185738" indent="114300"/>
            <a:r>
              <a:rPr lang="ja-JP" altLang="en-US" sz="2000" dirty="0" smtClean="0"/>
              <a:t>この場合にあっては、届出を行った月以降においても、直近</a:t>
            </a:r>
            <a:r>
              <a:rPr lang="en-US" altLang="ja-JP" sz="2000" dirty="0" smtClean="0"/>
              <a:t>3</a:t>
            </a:r>
            <a:r>
              <a:rPr lang="ja-JP" altLang="en-US" sz="2000" dirty="0" smtClean="0"/>
              <a:t>月間の職員の割合につき、毎月継続的に所定の割合を維持しなければならない。なお、その割合については、毎月記録するものとし、所定</a:t>
            </a:r>
            <a:endParaRPr lang="en-US" altLang="ja-JP" sz="2000" dirty="0" smtClean="0"/>
          </a:p>
          <a:p>
            <a:pPr marL="185738" indent="114300"/>
            <a:endParaRPr lang="en-US" altLang="ja-JP" sz="2000" dirty="0" smtClean="0"/>
          </a:p>
        </p:txBody>
      </p:sp>
    </p:spTree>
    <p:extLst>
      <p:ext uri="{BB962C8B-B14F-4D97-AF65-F5344CB8AC3E}">
        <p14:creationId xmlns:p14="http://schemas.microsoft.com/office/powerpoint/2010/main" val="9764513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112</a:t>
            </a:fld>
            <a:endParaRPr kumimoji="1" lang="ja-JP" altLang="en-US"/>
          </a:p>
        </p:txBody>
      </p:sp>
      <p:sp>
        <p:nvSpPr>
          <p:cNvPr id="3" name="正方形/長方形 2"/>
          <p:cNvSpPr/>
          <p:nvPr/>
        </p:nvSpPr>
        <p:spPr>
          <a:xfrm>
            <a:off x="100012" y="-257175"/>
            <a:ext cx="12006263" cy="4345223"/>
          </a:xfrm>
          <a:prstGeom prst="rect">
            <a:avLst/>
          </a:prstGeom>
          <a:ln w="6350">
            <a:solidFill>
              <a:schemeClr val="tx1"/>
            </a:solidFill>
          </a:ln>
        </p:spPr>
        <p:txBody>
          <a:bodyPr wrap="square" tIns="36000" bIns="0" anchor="ctr" anchorCtr="0">
            <a:spAutoFit/>
          </a:bodyPr>
          <a:lstStyle/>
          <a:p>
            <a:pPr marL="185738" indent="-185738"/>
            <a:endParaRPr lang="en-US" altLang="ja-JP" sz="2000" dirty="0" smtClean="0"/>
          </a:p>
          <a:p>
            <a:pPr marL="185738"/>
            <a:r>
              <a:rPr lang="ja-JP" altLang="en-US" sz="2000" dirty="0" smtClean="0"/>
              <a:t>の割合を下回った場合については、直ちに届出をしなければならない。</a:t>
            </a:r>
            <a:endParaRPr lang="ja-JP" altLang="en-US" sz="2000" dirty="0"/>
          </a:p>
          <a:p>
            <a:pPr marL="271463" indent="-271463"/>
            <a:r>
              <a:rPr lang="en-US" altLang="ja-JP" sz="2000" dirty="0" smtClean="0"/>
              <a:t>※</a:t>
            </a:r>
            <a:r>
              <a:rPr lang="ja-JP" altLang="en-US" sz="2000" dirty="0" smtClean="0"/>
              <a:t> </a:t>
            </a:r>
            <a:r>
              <a:rPr lang="ja-JP" altLang="en-US" sz="2000" dirty="0"/>
              <a:t>従業者に係る常勤換算にあっては、利用者への介護業務（計画作成等介護を行うに当たって必要な業務は含まれるが、請求事務等介護に関わらない業務を</a:t>
            </a:r>
            <a:r>
              <a:rPr lang="ja-JP" altLang="en-US" sz="2000" dirty="0" smtClean="0"/>
              <a:t>除く）</a:t>
            </a:r>
            <a:r>
              <a:rPr lang="ja-JP" altLang="en-US" sz="2000" dirty="0"/>
              <a:t>に従事している時間を用いて</a:t>
            </a:r>
            <a:r>
              <a:rPr lang="ja-JP" altLang="en-US" sz="2000" dirty="0" smtClean="0"/>
              <a:t>も差し支えない。</a:t>
            </a:r>
            <a:endParaRPr lang="ja-JP" altLang="en-US" sz="2000" dirty="0"/>
          </a:p>
          <a:p>
            <a:pPr marL="185738" indent="-185738"/>
            <a:r>
              <a:rPr lang="en-US" altLang="ja-JP" sz="2000" dirty="0" smtClean="0"/>
              <a:t>※ </a:t>
            </a:r>
            <a:r>
              <a:rPr lang="ja-JP" altLang="en-US" sz="2000" dirty="0" smtClean="0"/>
              <a:t>介護福祉士については、各月の前月の末時点で資格を取得している者とすること。</a:t>
            </a:r>
            <a:endParaRPr lang="ja-JP" altLang="en-US" sz="2000" dirty="0"/>
          </a:p>
          <a:p>
            <a:pPr marL="185738" indent="-185738"/>
            <a:r>
              <a:rPr lang="en-US" altLang="ja-JP" sz="2000" dirty="0" smtClean="0"/>
              <a:t>※ </a:t>
            </a:r>
            <a:r>
              <a:rPr lang="ja-JP" altLang="en-US" sz="2000" dirty="0" smtClean="0"/>
              <a:t>勤続年数とは、各月の前月の末時点における勤続年数をいう。</a:t>
            </a:r>
            <a:endParaRPr lang="en-US" altLang="ja-JP" sz="2000" dirty="0" smtClean="0"/>
          </a:p>
          <a:p>
            <a:pPr marL="185738" indent="-185738"/>
            <a:r>
              <a:rPr lang="en-US" altLang="ja-JP" sz="2000" dirty="0" smtClean="0"/>
              <a:t>※ </a:t>
            </a:r>
            <a:r>
              <a:rPr lang="ja-JP" altLang="en-US" sz="2000" dirty="0" smtClean="0"/>
              <a:t>勤続年数の</a:t>
            </a:r>
            <a:r>
              <a:rPr lang="ja-JP" altLang="en-US" sz="2000" dirty="0"/>
              <a:t>算定に当たっては、当該事業所における勤続年数に加え、同一</a:t>
            </a:r>
            <a:r>
              <a:rPr lang="ja-JP" altLang="en-US" sz="2000" dirty="0" smtClean="0"/>
              <a:t>法人等の</a:t>
            </a:r>
            <a:r>
              <a:rPr lang="ja-JP" altLang="en-US" sz="2000" dirty="0"/>
              <a:t>経営する他の</a:t>
            </a:r>
            <a:r>
              <a:rPr lang="ja-JP" altLang="en-US" sz="2000" dirty="0" smtClean="0"/>
              <a:t>介護</a:t>
            </a:r>
            <a:r>
              <a:rPr lang="ja-JP" altLang="en-US" sz="2000" dirty="0"/>
              <a:t>サービス事業所、病院、社会福祉施設等において</a:t>
            </a:r>
            <a:r>
              <a:rPr lang="ja-JP" altLang="en-US" sz="2000" dirty="0" smtClean="0"/>
              <a:t>サービスを</a:t>
            </a:r>
            <a:r>
              <a:rPr lang="ja-JP" altLang="en-US" sz="2000" dirty="0"/>
              <a:t>利用者に直接提供する職員として勤務した年数を含めることができる</a:t>
            </a:r>
            <a:r>
              <a:rPr lang="ja-JP" altLang="en-US" sz="2000" dirty="0" smtClean="0"/>
              <a:t>。</a:t>
            </a:r>
            <a:endParaRPr lang="en-US" altLang="ja-JP" sz="2000" dirty="0" smtClean="0"/>
          </a:p>
          <a:p>
            <a:pPr marL="185738" indent="-185738"/>
            <a:endParaRPr lang="en-US" altLang="ja-JP" sz="2000" dirty="0"/>
          </a:p>
          <a:p>
            <a:pPr marL="185738" indent="-185738"/>
            <a:r>
              <a:rPr lang="en-US" altLang="ja-JP" sz="2000" dirty="0" smtClean="0"/>
              <a:t>※ </a:t>
            </a:r>
            <a:r>
              <a:rPr lang="ja-JP" altLang="en-US" sz="2000" dirty="0"/>
              <a:t>加算</a:t>
            </a:r>
            <a:r>
              <a:rPr lang="en-US" altLang="ja-JP" sz="2000" dirty="0"/>
              <a:t>(Ⅰ)(Ⅱ)(Ⅲ)</a:t>
            </a:r>
            <a:r>
              <a:rPr lang="ja-JP" altLang="en-US" sz="2000" dirty="0"/>
              <a:t>のいずれかを算定している場合においては、その他のサービス提供体制強化加算は算定しない。</a:t>
            </a:r>
            <a:endParaRPr lang="en-US" altLang="ja-JP" sz="2000" dirty="0"/>
          </a:p>
          <a:p>
            <a:pPr marL="185738" indent="-185738"/>
            <a:endParaRPr lang="en-US" altLang="ja-JP" sz="2000" dirty="0" smtClean="0"/>
          </a:p>
        </p:txBody>
      </p:sp>
    </p:spTree>
    <p:extLst>
      <p:ext uri="{BB962C8B-B14F-4D97-AF65-F5344CB8AC3E}">
        <p14:creationId xmlns:p14="http://schemas.microsoft.com/office/powerpoint/2010/main" val="3734928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113</a:t>
            </a:fld>
            <a:endParaRPr kumimoji="1" lang="ja-JP" altLang="en-US" dirty="0"/>
          </a:p>
        </p:txBody>
      </p:sp>
      <p:sp>
        <p:nvSpPr>
          <p:cNvPr id="3" name="正方形/長方形 2"/>
          <p:cNvSpPr/>
          <p:nvPr/>
        </p:nvSpPr>
        <p:spPr>
          <a:xfrm>
            <a:off x="0" y="0"/>
            <a:ext cx="12192000" cy="6894195"/>
          </a:xfrm>
          <a:prstGeom prst="rect">
            <a:avLst/>
          </a:prstGeom>
        </p:spPr>
        <p:txBody>
          <a:bodyPr wrap="square">
            <a:spAutoFit/>
          </a:bodyPr>
          <a:lstStyle/>
          <a:p>
            <a:r>
              <a:rPr lang="ja-JP" altLang="en-US" sz="2000" b="1" dirty="0"/>
              <a:t>（</a:t>
            </a:r>
            <a:r>
              <a:rPr lang="ja-JP" altLang="en-US" sz="2000" b="1" dirty="0" smtClean="0"/>
              <a:t>２３）介護職員等処遇改善加算 </a:t>
            </a:r>
            <a:r>
              <a:rPr lang="ja-JP" altLang="en-US" sz="2000" b="1" dirty="0"/>
              <a:t>　</a:t>
            </a:r>
            <a:r>
              <a:rPr lang="en-US" altLang="ja-JP" sz="2000" dirty="0" smtClean="0"/>
              <a:t>※</a:t>
            </a:r>
            <a:r>
              <a:rPr lang="ja-JP" altLang="en-US" sz="2000" dirty="0" smtClean="0"/>
              <a:t>体制届が必要</a:t>
            </a:r>
            <a:endParaRPr lang="en-US" altLang="ja-JP" sz="2000"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1400" b="1" dirty="0"/>
          </a:p>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129421451"/>
              </p:ext>
            </p:extLst>
          </p:nvPr>
        </p:nvGraphicFramePr>
        <p:xfrm>
          <a:off x="579436" y="437465"/>
          <a:ext cx="8883650" cy="1981200"/>
        </p:xfrm>
        <a:graphic>
          <a:graphicData uri="http://schemas.openxmlformats.org/drawingml/2006/table">
            <a:tbl>
              <a:tblPr firstRow="1" bandRow="1">
                <a:tableStyleId>{5C22544A-7EE6-4342-B048-85BDC9FD1C3A}</a:tableStyleId>
              </a:tblPr>
              <a:tblGrid>
                <a:gridCol w="3740150">
                  <a:extLst>
                    <a:ext uri="{9D8B030D-6E8A-4147-A177-3AD203B41FA5}">
                      <a16:colId xmlns:a16="http://schemas.microsoft.com/office/drawing/2014/main" val="715487939"/>
                    </a:ext>
                  </a:extLst>
                </a:gridCol>
                <a:gridCol w="3057525">
                  <a:extLst>
                    <a:ext uri="{9D8B030D-6E8A-4147-A177-3AD203B41FA5}">
                      <a16:colId xmlns:a16="http://schemas.microsoft.com/office/drawing/2014/main" val="1569460866"/>
                    </a:ext>
                  </a:extLst>
                </a:gridCol>
                <a:gridCol w="2085975">
                  <a:extLst>
                    <a:ext uri="{9D8B030D-6E8A-4147-A177-3AD203B41FA5}">
                      <a16:colId xmlns:a16="http://schemas.microsoft.com/office/drawing/2014/main" val="548120509"/>
                    </a:ext>
                  </a:extLst>
                </a:gridCol>
              </a:tblGrid>
              <a:tr h="370840">
                <a:tc>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加算率（％）</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70840">
                <a:tc>
                  <a:txBody>
                    <a:bodyPr/>
                    <a:lstStyle/>
                    <a:p>
                      <a:r>
                        <a:rPr kumimoji="1" lang="ja-JP" altLang="en-US" sz="2000" dirty="0" smtClean="0"/>
                        <a:t>介護職員等処遇改善加算</a:t>
                      </a:r>
                      <a:r>
                        <a:rPr kumimoji="1" lang="en-US" altLang="ja-JP" sz="2000" dirty="0" smtClean="0"/>
                        <a:t>(Ⅰ)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dirty="0" smtClean="0"/>
                        <a:t>基本サービス費に各種加算減算（処遇改善加算を除く）を加えた</a:t>
                      </a:r>
                      <a:r>
                        <a:rPr kumimoji="1" lang="en-US" altLang="ja-JP" sz="2000" dirty="0" smtClean="0"/>
                        <a:t>1</a:t>
                      </a:r>
                      <a:r>
                        <a:rPr kumimoji="1" lang="ja-JP" altLang="en-US" sz="2000" dirty="0" smtClean="0"/>
                        <a:t>月当たりの総単位数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t>
                      </a:r>
                      <a:r>
                        <a:rPr kumimoji="1" lang="ja-JP" altLang="en-US" sz="2000" baseline="0" dirty="0" smtClean="0"/>
                        <a:t> </a:t>
                      </a:r>
                      <a:r>
                        <a:rPr kumimoji="1" lang="en-US" altLang="ja-JP" sz="2000" dirty="0" smtClean="0"/>
                        <a:t>14.9</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551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14.6</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13.4</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10.6</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Tree>
    <p:extLst>
      <p:ext uri="{BB962C8B-B14F-4D97-AF65-F5344CB8AC3E}">
        <p14:creationId xmlns:p14="http://schemas.microsoft.com/office/powerpoint/2010/main" val="15911693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975389"/>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115</a:t>
            </a:fld>
            <a:endParaRPr kumimoji="1" lang="ja-JP" altLang="en-US" dirty="0"/>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ext uri="{D42A27DB-BD31-4B8C-83A1-F6EECF244321}">
                <p14:modId xmlns:p14="http://schemas.microsoft.com/office/powerpoint/2010/main" val="2997665386"/>
              </p:ext>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053664178"/>
              </p:ext>
            </p:extLst>
          </p:nvPr>
        </p:nvGraphicFramePr>
        <p:xfrm>
          <a:off x="110612" y="2726302"/>
          <a:ext cx="11931446" cy="4067183"/>
        </p:xfrm>
        <a:graphic>
          <a:graphicData uri="http://schemas.openxmlformats.org/drawingml/2006/table">
            <a:tbl>
              <a:tblPr firstRow="1" firstCol="1" bandRow="1">
                <a:tableStyleId>{5C22544A-7EE6-4342-B048-85BDC9FD1C3A}</a:tableStyleId>
              </a:tblPr>
              <a:tblGrid>
                <a:gridCol w="5295577">
                  <a:extLst>
                    <a:ext uri="{9D8B030D-6E8A-4147-A177-3AD203B41FA5}">
                      <a16:colId xmlns:a16="http://schemas.microsoft.com/office/drawing/2014/main" val="642090892"/>
                    </a:ext>
                  </a:extLst>
                </a:gridCol>
                <a:gridCol w="6635869">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a:solidFill>
                            <a:schemeClr val="tx1"/>
                          </a:solidFill>
                          <a:effectLst/>
                        </a:rPr>
                        <a:t>「</a:t>
                      </a:r>
                      <a:r>
                        <a:rPr lang="ja-JP" sz="1800" kern="100" smtClean="0">
                          <a:solidFill>
                            <a:schemeClr val="tx1"/>
                          </a:solidFill>
                          <a:effectLst/>
                        </a:rPr>
                        <a:t>令和</a:t>
                      </a:r>
                      <a:r>
                        <a:rPr lang="ja-JP" altLang="en-US" sz="1800" kern="100" dirty="0">
                          <a:solidFill>
                            <a:schemeClr val="tx1"/>
                          </a:solidFill>
                          <a:effectLst/>
                        </a:rPr>
                        <a:t>７</a:t>
                      </a:r>
                      <a:r>
                        <a:rPr lang="ja-JP" sz="1800" kern="100" smtClean="0">
                          <a:solidFill>
                            <a:schemeClr val="tx1"/>
                          </a:solidFill>
                          <a:effectLst/>
                        </a:rPr>
                        <a:t>年度</a:t>
                      </a:r>
                      <a:r>
                        <a:rPr lang="ja-JP" sz="1800" kern="100" dirty="0">
                          <a:solidFill>
                            <a:schemeClr val="tx1"/>
                          </a:solidFill>
                          <a:effectLst/>
                        </a:rPr>
                        <a:t>介護サービス事業者集団指導」について、</a:t>
                      </a:r>
                      <a:r>
                        <a:rPr lang="ja-JP" sz="1800" kern="100">
                          <a:solidFill>
                            <a:schemeClr val="tx1"/>
                          </a:solidFill>
                          <a:effectLst/>
                        </a:rPr>
                        <a:t>資料</a:t>
                      </a:r>
                      <a:r>
                        <a:rPr lang="ja-JP" sz="1800" kern="100" smtClean="0">
                          <a:solidFill>
                            <a:schemeClr val="tx1"/>
                          </a:solidFill>
                          <a:effectLst/>
                        </a:rPr>
                        <a:t>を</a:t>
                      </a:r>
                      <a:r>
                        <a:rPr lang="ja-JP" altLang="en-US" sz="1800" kern="100" smtClean="0">
                          <a:solidFill>
                            <a:schemeClr val="tx1"/>
                          </a:solidFill>
                          <a:effectLst/>
                        </a:rPr>
                        <a:t>全て</a:t>
                      </a:r>
                      <a:r>
                        <a:rPr lang="ja-JP" sz="1800" kern="10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2495002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7551717"/>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7505092"/>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7508197"/>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9320731"/>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6480626"/>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2473612"/>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0951190"/>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5213590"/>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9894" y="-210489"/>
            <a:ext cx="10515600" cy="1325563"/>
          </a:xfrm>
        </p:spPr>
        <p:txBody>
          <a:bodyPr>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678874" y="452292"/>
            <a:ext cx="11381508" cy="6040581"/>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a:t>
            </a:r>
            <a:endParaRPr lang="en-US" altLang="ja-JP" sz="2400" dirty="0" smtClean="0"/>
          </a:p>
          <a:p>
            <a:pPr marL="0" indent="0">
              <a:lnSpc>
                <a:spcPct val="100000"/>
              </a:lnSpc>
              <a:spcBef>
                <a:spcPts val="0"/>
              </a:spcBef>
              <a:buNone/>
            </a:pPr>
            <a:r>
              <a:rPr lang="ja-JP" altLang="en-US" sz="2400" dirty="0" smtClean="0"/>
              <a:t>（看護小規模多機能型居宅介護）</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a:t>
            </a:r>
            <a:r>
              <a:rPr lang="ja-JP" altLang="en-US" sz="2400" dirty="0" smtClean="0"/>
              <a:t>看護小規模多機能型居宅介護に</a:t>
            </a:r>
            <a:r>
              <a:rPr lang="ja-JP" altLang="en-US" sz="2400" dirty="0"/>
              <a:t>関する基準の概要</a:t>
            </a:r>
            <a:endParaRPr lang="en-US" altLang="ja-JP" sz="2400" dirty="0"/>
          </a:p>
          <a:p>
            <a:pPr marL="442913" indent="0">
              <a:lnSpc>
                <a:spcPct val="100000"/>
              </a:lnSpc>
              <a:spcBef>
                <a:spcPts val="0"/>
              </a:spcBef>
              <a:buNone/>
            </a:pPr>
            <a:r>
              <a:rPr lang="ja-JP" altLang="en-US" sz="2400" dirty="0" smtClean="0"/>
              <a:t>１５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2798321937"/>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1763218"/>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346155"/>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199379"/>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3093155"/>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0638803"/>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1255023"/>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8330224"/>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2537806"/>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3270588"/>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5599098"/>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2150549740"/>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9833061"/>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0266579"/>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5224886"/>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6737250"/>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91491" y="1122363"/>
            <a:ext cx="10210800" cy="2387600"/>
          </a:xfrm>
        </p:spPr>
        <p:txBody>
          <a:bodyPr/>
          <a:lstStyle/>
          <a:p>
            <a:r>
              <a:rPr lang="ja-JP" altLang="en-US" dirty="0" smtClean="0"/>
              <a:t>看護小規模多機能型居宅介護</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2976905085"/>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370638"/>
            <a:ext cx="2743200" cy="365125"/>
          </a:xfrm>
        </p:spPr>
        <p:txBody>
          <a:bodyPr/>
          <a:lstStyle/>
          <a:p>
            <a:fld id="{41D9830F-53EB-46B6-9EC0-C4C68F82A889}" type="slidenum">
              <a:rPr kumimoji="1" lang="ja-JP" altLang="en-US" smtClean="0"/>
              <a:t>35</a:t>
            </a:fld>
            <a:endParaRPr kumimoji="1" lang="ja-JP" altLang="en-US" dirty="0"/>
          </a:p>
        </p:txBody>
      </p:sp>
      <p:sp>
        <p:nvSpPr>
          <p:cNvPr id="7" name="テキスト ボックス 6"/>
          <p:cNvSpPr txBox="1"/>
          <p:nvPr/>
        </p:nvSpPr>
        <p:spPr>
          <a:xfrm>
            <a:off x="1" y="468246"/>
            <a:ext cx="1543049" cy="400110"/>
          </a:xfrm>
          <a:prstGeom prst="rect">
            <a:avLst/>
          </a:prstGeom>
          <a:noFill/>
        </p:spPr>
        <p:txBody>
          <a:bodyPr wrap="square" rtlCol="0">
            <a:spAutoFit/>
          </a:bodyPr>
          <a:lstStyle/>
          <a:p>
            <a:r>
              <a:rPr lang="ja-JP" altLang="en-US" sz="2000" dirty="0" smtClean="0"/>
              <a:t>■人員基準</a:t>
            </a:r>
            <a:endParaRPr kumimoji="1" lang="ja-JP" altLang="en-US" sz="2000" dirty="0"/>
          </a:p>
        </p:txBody>
      </p:sp>
      <p:graphicFrame>
        <p:nvGraphicFramePr>
          <p:cNvPr id="12" name="表 11"/>
          <p:cNvGraphicFramePr>
            <a:graphicFrameLocks noGrp="1"/>
          </p:cNvGraphicFramePr>
          <p:nvPr>
            <p:extLst>
              <p:ext uri="{D42A27DB-BD31-4B8C-83A1-F6EECF244321}">
                <p14:modId xmlns:p14="http://schemas.microsoft.com/office/powerpoint/2010/main" val="3330529324"/>
              </p:ext>
            </p:extLst>
          </p:nvPr>
        </p:nvGraphicFramePr>
        <p:xfrm>
          <a:off x="128155" y="789321"/>
          <a:ext cx="11953009" cy="5987772"/>
        </p:xfrm>
        <a:graphic>
          <a:graphicData uri="http://schemas.openxmlformats.org/drawingml/2006/table">
            <a:tbl>
              <a:tblPr/>
              <a:tblGrid>
                <a:gridCol w="334046">
                  <a:extLst>
                    <a:ext uri="{9D8B030D-6E8A-4147-A177-3AD203B41FA5}">
                      <a16:colId xmlns:a16="http://schemas.microsoft.com/office/drawing/2014/main" val="1719511818"/>
                    </a:ext>
                  </a:extLst>
                </a:gridCol>
                <a:gridCol w="406664">
                  <a:extLst>
                    <a:ext uri="{9D8B030D-6E8A-4147-A177-3AD203B41FA5}">
                      <a16:colId xmlns:a16="http://schemas.microsoft.com/office/drawing/2014/main" val="349632017"/>
                    </a:ext>
                  </a:extLst>
                </a:gridCol>
                <a:gridCol w="11212299">
                  <a:extLst>
                    <a:ext uri="{9D8B030D-6E8A-4147-A177-3AD203B41FA5}">
                      <a16:colId xmlns:a16="http://schemas.microsoft.com/office/drawing/2014/main" val="1292270454"/>
                    </a:ext>
                  </a:extLst>
                </a:gridCol>
              </a:tblGrid>
              <a:tr h="303423">
                <a:tc rowSpan="4">
                  <a:txBody>
                    <a:bodyPr/>
                    <a:lstStyle/>
                    <a:p>
                      <a:pPr algn="ctr"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代表者</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515" marR="5515" marT="5515"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①</a:t>
                      </a:r>
                    </a:p>
                  </a:txBody>
                  <a:tcPr marL="5515" marR="5515" marT="5515" marB="0">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原則として法人の代表者　</a:t>
                      </a:r>
                    </a:p>
                  </a:txBody>
                  <a:tcPr marL="5515" marR="5515" marT="551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87167878"/>
                  </a:ext>
                </a:extLst>
              </a:tr>
              <a:tr h="515732">
                <a:tc vMerge="1">
                  <a:txBody>
                    <a:bodyPr/>
                    <a:lstStyle/>
                    <a:p>
                      <a:endParaRPr kumimoji="1" lang="ja-JP" altLang="en-US"/>
                    </a:p>
                  </a:txBody>
                  <a:tcPr/>
                </a:tc>
                <a:tc vMerge="1">
                  <a:txBody>
                    <a:bodyPr/>
                    <a:lstStyle/>
                    <a:p>
                      <a:endParaRPr kumimoji="1" lang="ja-JP" altLang="en-US"/>
                    </a:p>
                  </a:txBody>
                  <a:tcPr/>
                </a:tc>
                <a:tc>
                  <a:txBody>
                    <a:bodyPr/>
                    <a:lstStyle/>
                    <a:p>
                      <a:pPr marL="271463" indent="-271463" algn="l" fontAlgn="ctr">
                        <a:lnSpc>
                          <a:spcPts val="2000"/>
                        </a:lnSpc>
                      </a:pP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法人の規模によって、それが合理的でないと判断される場合は、他の者（地域密着型サービス部門の責任者等）を代表者とすることができる。</a:t>
                      </a:r>
                    </a:p>
                  </a:txBody>
                  <a:tcPr marL="5515" marR="5515" marT="5515"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16616306"/>
                  </a:ext>
                </a:extLst>
              </a:tr>
              <a:tr h="1026188">
                <a:tc vMerge="1">
                  <a:txBody>
                    <a:bodyPr/>
                    <a:lstStyle/>
                    <a:p>
                      <a:endParaRPr kumimoji="1" lang="ja-JP" altLang="en-US"/>
                    </a:p>
                  </a:txBody>
                  <a:tcPr/>
                </a:tc>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②</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特別養護老人ホーム、老人デイサービスセンター、介護老人保健施設、介護医療院、指定小規模多機能型居宅介護事業所、指定認知症対応型共同生活介護事業所、指定複合型サービス事業所等の従業者、訪問介護員等として認知症である者の介護に従事した経験を有する者　又は　保健医療サービス若しくは福祉サービスの経営に携わった経験がある者。</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99723457"/>
                  </a:ext>
                </a:extLst>
              </a:tr>
              <a:tr h="1082499">
                <a:tc vMerge="1">
                  <a:txBody>
                    <a:bodyPr/>
                    <a:lstStyle/>
                    <a:p>
                      <a:endParaRPr kumimoji="1" lang="ja-JP" altLang="en-US"/>
                    </a:p>
                  </a:txBody>
                  <a:tcPr/>
                </a:tc>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③</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5738" indent="-185738"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認知症対応型サービス事業開設者研修を修了している</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者又は保健師若しくは看護師。</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代表者の変更</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の場合は、代表者変更時に上記</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研修が開催されていないことにより</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、保健師若しくは看護師でない当該</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代表者が研修を修了していない場合、代表者</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交代の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半年後又は次回の研修日程のいずれか早い日までに研修を修了することで差し支えない。 </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879795"/>
                  </a:ext>
                </a:extLst>
              </a:tr>
              <a:tr h="303423">
                <a:tc rowSpan="5">
                  <a:txBody>
                    <a:bodyPr/>
                    <a:lstStyle/>
                    <a:p>
                      <a:pPr algn="ctr"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管理者</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515" marR="5515" marT="5515"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①</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常勤・専従であること。（支障のない範囲で他の職務を兼務可）</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2010008"/>
                  </a:ext>
                </a:extLst>
              </a:tr>
              <a:tr h="303423">
                <a:tc vMerge="1">
                  <a:txBody>
                    <a:bodyPr/>
                    <a:lstStyle/>
                    <a:p>
                      <a:endParaRPr kumimoji="1" lang="ja-JP" altLang="en-US"/>
                    </a:p>
                  </a:txBody>
                  <a:tcPr/>
                </a:tc>
                <a:tc vMerge="1">
                  <a:txBody>
                    <a:bodyPr/>
                    <a:lstStyle/>
                    <a:p>
                      <a:endParaRPr kumimoji="1" lang="ja-JP" altLang="en-US"/>
                    </a:p>
                  </a:txBody>
                  <a:tcPr/>
                </a:tc>
                <a:tc>
                  <a:txBody>
                    <a:bodyPr/>
                    <a:lstStyle/>
                    <a:p>
                      <a:pPr marL="0" indent="0"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・当該事業所の従業者の職務</a:t>
                      </a:r>
                    </a:p>
                  </a:txBody>
                  <a:tcPr marL="66180" marR="5515" marT="551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94491219"/>
                  </a:ext>
                </a:extLst>
              </a:tr>
              <a:tr h="514528">
                <a:tc vMerge="1">
                  <a:txBody>
                    <a:bodyPr/>
                    <a:lstStyle/>
                    <a:p>
                      <a:endParaRPr kumimoji="1" lang="ja-JP" altLang="en-US"/>
                    </a:p>
                  </a:txBody>
                  <a:tcPr/>
                </a:tc>
                <a:tc vMerge="1">
                  <a:txBody>
                    <a:bodyPr/>
                    <a:lstStyle/>
                    <a:p>
                      <a:endParaRPr kumimoji="1" lang="ja-JP" altLang="en-US"/>
                    </a:p>
                  </a:txBody>
                  <a:tcPr/>
                </a:tc>
                <a:tc>
                  <a:txBody>
                    <a:bodyPr/>
                    <a:lstStyle/>
                    <a:p>
                      <a:pPr marL="271463" indent="-214313"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・同一の事業者によって設置された他の事業所、施設等の管理者又は従業者（入所施設の看護・介護職員との兼務は不可）</a:t>
                      </a:r>
                    </a:p>
                  </a:txBody>
                  <a:tcPr marL="5515" marR="5515" marT="5515"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23268452"/>
                  </a:ext>
                </a:extLst>
              </a:tr>
              <a:tr h="770961">
                <a:tc vMerge="1">
                  <a:txBody>
                    <a:bodyPr/>
                    <a:lstStyle/>
                    <a:p>
                      <a:endParaRPr kumimoji="1" lang="ja-JP" altLang="en-US"/>
                    </a:p>
                  </a:txBody>
                  <a:tcPr/>
                </a:tc>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②</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特別養護老人ホーム、老人デイサービスセンター、介護老人保健施設、介護医療院、指定小規模</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多機能型居宅</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介護事業所、指定認知症対応型共同生活介護事業所、指定複合型サービス事業所等の従業者若しくは訪問介護員等として、３年以上認知症である者の介護に従事した経験を有する者。</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6451810"/>
                  </a:ext>
                </a:extLst>
              </a:tr>
              <a:tr h="1146919">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③</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738" indent="-185738" algn="l" fontAlgn="t">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「認知症対応型サービス事業管理者研修」を修了している者</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85738" indent="-185738" algn="l" fontAlgn="t">
                        <a:lnSpc>
                          <a:spcPts val="20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2000" b="0" i="0" u="none" strike="noStrike" baseline="0"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管理者</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の変更</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の場合は、</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管理者交代時</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の研修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の開催状況等を踏まえ、新たに管理者を配置し、かつ、市町村からの推薦を</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受けて研修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の申込を行い、当該管理者が研修を修了することが確実に見込まれる場合は当該管理者が研修を修了していない場合であっても差し支えない。</a:t>
                      </a:r>
                    </a:p>
                  </a:txBody>
                  <a:tcPr marL="5515" marR="5515" marT="5515" marB="0">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551702"/>
                  </a:ext>
                </a:extLst>
              </a:tr>
            </a:tbl>
          </a:graphicData>
        </a:graphic>
      </p:graphicFrame>
      <p:sp>
        <p:nvSpPr>
          <p:cNvPr id="14" name="タイトル 1"/>
          <p:cNvSpPr txBox="1">
            <a:spLocks/>
          </p:cNvSpPr>
          <p:nvPr/>
        </p:nvSpPr>
        <p:spPr>
          <a:xfrm>
            <a:off x="1" y="0"/>
            <a:ext cx="12191999"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看護小規模多機能型居宅介護に</a:t>
            </a:r>
            <a:r>
              <a:rPr lang="ja-JP" altLang="en-US" sz="2400" b="1" dirty="0"/>
              <a:t>関する基準の概要</a:t>
            </a:r>
          </a:p>
        </p:txBody>
      </p:sp>
    </p:spTree>
    <p:extLst>
      <p:ext uri="{BB962C8B-B14F-4D97-AF65-F5344CB8AC3E}">
        <p14:creationId xmlns:p14="http://schemas.microsoft.com/office/powerpoint/2010/main" val="1488924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384925"/>
            <a:ext cx="2743200" cy="365125"/>
          </a:xfrm>
        </p:spPr>
        <p:txBody>
          <a:bodyPr/>
          <a:lstStyle/>
          <a:p>
            <a:fld id="{41D9830F-53EB-46B6-9EC0-C4C68F82A889}" type="slidenum">
              <a:rPr kumimoji="1" lang="ja-JP" altLang="en-US" smtClean="0"/>
              <a:t>36</a:t>
            </a:fld>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856777671"/>
              </p:ext>
            </p:extLst>
          </p:nvPr>
        </p:nvGraphicFramePr>
        <p:xfrm>
          <a:off x="142443" y="88645"/>
          <a:ext cx="11944349" cy="6747317"/>
        </p:xfrm>
        <a:graphic>
          <a:graphicData uri="http://schemas.openxmlformats.org/drawingml/2006/table">
            <a:tbl>
              <a:tblPr/>
              <a:tblGrid>
                <a:gridCol w="389899">
                  <a:extLst>
                    <a:ext uri="{9D8B030D-6E8A-4147-A177-3AD203B41FA5}">
                      <a16:colId xmlns:a16="http://schemas.microsoft.com/office/drawing/2014/main" val="147093177"/>
                    </a:ext>
                  </a:extLst>
                </a:gridCol>
                <a:gridCol w="397306">
                  <a:extLst>
                    <a:ext uri="{9D8B030D-6E8A-4147-A177-3AD203B41FA5}">
                      <a16:colId xmlns:a16="http://schemas.microsoft.com/office/drawing/2014/main" val="1074242447"/>
                    </a:ext>
                  </a:extLst>
                </a:gridCol>
                <a:gridCol w="6126182">
                  <a:extLst>
                    <a:ext uri="{9D8B030D-6E8A-4147-A177-3AD203B41FA5}">
                      <a16:colId xmlns:a16="http://schemas.microsoft.com/office/drawing/2014/main" val="3205056314"/>
                    </a:ext>
                  </a:extLst>
                </a:gridCol>
                <a:gridCol w="5030962">
                  <a:extLst>
                    <a:ext uri="{9D8B030D-6E8A-4147-A177-3AD203B41FA5}">
                      <a16:colId xmlns:a16="http://schemas.microsoft.com/office/drawing/2014/main" val="64148236"/>
                    </a:ext>
                  </a:extLst>
                </a:gridCol>
              </a:tblGrid>
              <a:tr h="241209">
                <a:tc rowSpan="14">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従業者</a:t>
                      </a:r>
                    </a:p>
                  </a:txBody>
                  <a:tcPr marL="9525" marR="9525" marT="9525"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①</a:t>
                      </a:r>
                    </a:p>
                  </a:txBody>
                  <a:tcPr marL="9525" marR="9525" marT="9525" marB="0" vert="eaVert"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gridSpan="2">
                  <a:txBody>
                    <a:bodyPr/>
                    <a:lstStyle/>
                    <a:p>
                      <a:pPr algn="l" fontAlgn="ctr">
                        <a:lnSpc>
                          <a:spcPts val="24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日中</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9056393"/>
                  </a:ext>
                </a:extLst>
              </a:tr>
              <a:tr h="345175">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lnSpc>
                          <a:spcPts val="24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・通い</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サービス：利用者</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数</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前年度の平均値</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が</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３又はその端数を増すごとに１</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常勤換算</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147280239"/>
                  </a:ext>
                </a:extLst>
              </a:tr>
              <a:tr h="30480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lnSpc>
                          <a:spcPts val="24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・訪問サービス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：２以上</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（常勤換算）</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274080476"/>
                  </a:ext>
                </a:extLst>
              </a:tr>
              <a:tr h="437848">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ctr">
                        <a:lnSpc>
                          <a:spcPts val="24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日中</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勤務している従業者全体で、通いサービス及び訪問サービスを行うこととなる。</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845664563"/>
                  </a:ext>
                </a:extLst>
              </a:tr>
              <a:tr h="32766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②</a:t>
                      </a:r>
                    </a:p>
                  </a:txBody>
                  <a:tcPr marL="9525" marR="9525" marT="9525" marB="0" vert="ea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lnSpc>
                          <a:spcPts val="24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夜間・深夜</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5266442"/>
                  </a:ext>
                </a:extLst>
              </a:tr>
              <a:tr h="319477">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lnSpc>
                          <a:spcPts val="24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・夜間及び深夜の勤務に当たる者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：１</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以上</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387837269"/>
                  </a:ext>
                </a:extLst>
              </a:tr>
              <a:tr h="30480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lnSpc>
                          <a:spcPts val="24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・宿直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：必要</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な数以上</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666091703"/>
                  </a:ext>
                </a:extLst>
              </a:tr>
              <a:tr h="0">
                <a:tc vMerge="1">
                  <a:txBody>
                    <a:bodyPr/>
                    <a:lstStyle/>
                    <a:p>
                      <a:endParaRPr kumimoji="1" lang="ja-JP" altLang="en-US"/>
                    </a:p>
                  </a:txBody>
                  <a:tcPr/>
                </a:tc>
                <a:tc>
                  <a:txBody>
                    <a:bodyPr/>
                    <a:lstStyle/>
                    <a:p>
                      <a:endParaRPr kumimoji="1" lang="ja-JP" altLang="en-US" sz="2000" dirty="0"/>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a:noFill/>
                    </a:lnB>
                  </a:tcPr>
                </a:tc>
                <a:tc rowSpan="2" gridSpan="2">
                  <a:txBody>
                    <a:bodyPr/>
                    <a:lstStyle/>
                    <a:p>
                      <a:pPr marL="185738" indent="-185738" algn="l" fontAlgn="ctr">
                        <a:lnSpc>
                          <a:spcPts val="22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宿泊サービスの利用者が</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1</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人であっても、訪問サービス対応のため、夜間及び深夜の時間帯を通じて、夜勤</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1</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名と宿直</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1</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名の計</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2</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名が最低必要となる。</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85738" indent="-185738" algn="l" fontAlgn="ctr">
                        <a:lnSpc>
                          <a:spcPts val="2200"/>
                        </a:lnSpc>
                      </a:pP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　この場合、必ずしもいずれか</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1</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名以上が看護職員である必要はないが、電話による連絡体制は確保していること。</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85738" indent="-185738" algn="l" fontAlgn="ctr">
                        <a:lnSpc>
                          <a:spcPts val="22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宿泊サービスの利用者がいない場合であって、夜間及び深夜の時間帯を通じて利用者に対して訪問サービスを提供するために必要な連絡体制を整備しているときは、宿泊及び夜勤を行う従業者を置かないことができる。</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tc rowSpan="2" hMerge="1">
                  <a:txBody>
                    <a:bodyPr/>
                    <a:lstStyle/>
                    <a:p>
                      <a:endParaRPr kumimoji="1" lang="ja-JP" altLang="en-US"/>
                    </a:p>
                  </a:txBody>
                  <a:tcPr/>
                </a:tc>
                <a:extLst>
                  <a:ext uri="{0D108BD9-81ED-4DB2-BD59-A6C34878D82A}">
                    <a16:rowId xmlns:a16="http://schemas.microsoft.com/office/drawing/2014/main" val="3797432631"/>
                  </a:ext>
                </a:extLst>
              </a:tr>
              <a:tr h="728432">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513055207"/>
                  </a:ext>
                </a:extLst>
              </a:tr>
              <a:tr h="224808">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a:noFill/>
                    </a:lnB>
                  </a:tcPr>
                </a:tc>
                <a:tc rowSpan="2" gridSpan="2">
                  <a:txBody>
                    <a:bodyPr/>
                    <a:lstStyle/>
                    <a:p>
                      <a:pPr marL="185738" indent="-185738" algn="l" fontAlgn="ctr">
                        <a:lnSpc>
                          <a:spcPts val="22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宿直は、</a:t>
                      </a:r>
                      <a:r>
                        <a:rPr kumimoji="1" lang="ja-JP" altLang="en-US" sz="2000" b="0" i="0" u="none" strike="noStrike" kern="1200" baseline="0" dirty="0" smtClean="0">
                          <a:solidFill>
                            <a:schemeClr val="tx1"/>
                          </a:solidFill>
                          <a:latin typeface="+mn-lt"/>
                          <a:ea typeface="+mn-ea"/>
                          <a:cs typeface="+mn-cs"/>
                        </a:rPr>
                        <a:t>連絡を受けた後、事業所から登録者宅へ訪問するのと同程度の対応ができるなど、</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随時</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の訪問サービスに支障がない体制が整備されていれば、事業所内で宿直する必要はない。</a:t>
                      </a:r>
                    </a:p>
                  </a:txBody>
                  <a:tcPr marL="114300" marR="9525" marT="9525"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extLst>
                  <a:ext uri="{0D108BD9-81ED-4DB2-BD59-A6C34878D82A}">
                    <a16:rowId xmlns:a16="http://schemas.microsoft.com/office/drawing/2014/main" val="2502665640"/>
                  </a:ext>
                </a:extLst>
              </a:tr>
              <a:tr h="313551">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726931880"/>
                  </a:ext>
                </a:extLst>
              </a:tr>
              <a:tr h="449164">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③</a:t>
                      </a:r>
                    </a:p>
                  </a:txBody>
                  <a:tcPr marL="9525" marR="9525" marT="9525" marB="0" vert="ea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lnSpc>
                          <a:spcPts val="23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従業者のうち</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１以上</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は</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常勤の保健師又は看護師。</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9585572"/>
                  </a:ext>
                </a:extLst>
              </a:tr>
              <a:tr h="432331">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④</a:t>
                      </a:r>
                    </a:p>
                  </a:txBody>
                  <a:tcPr marL="9525" marR="9525" marT="9525" marB="0" vert="ea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lnSpc>
                          <a:spcPts val="23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従業者のうち</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、常勤換算で </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2.5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以上の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者は</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、保健師、看護師又</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は准看護師。</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751060522"/>
                  </a:ext>
                </a:extLst>
              </a:tr>
              <a:tr h="968562">
                <a:tc vMerge="1">
                  <a:txBody>
                    <a:bodyPr/>
                    <a:lstStyle/>
                    <a:p>
                      <a:endParaRPr kumimoji="1" lang="ja-JP" altLang="en-US"/>
                    </a:p>
                  </a:txBody>
                  <a:tcPr/>
                </a:tc>
                <a:tc>
                  <a:txBody>
                    <a:bodyPr/>
                    <a:lstStyle/>
                    <a:p>
                      <a:pPr algn="ctr"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⑤</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2">
                  <a:txBody>
                    <a:bodyPr/>
                    <a:lstStyle/>
                    <a:p>
                      <a:pPr algn="l" fontAlgn="ctr">
                        <a:lnSpc>
                          <a:spcPts val="2300"/>
                        </a:lnSpc>
                      </a:pP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通いサービス及び訪問サービスの提供に当たる従業者のうち、１以上の者は、看護職員。</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79388" indent="-179388" algn="l" fontAlgn="ctr">
                        <a:lnSpc>
                          <a:spcPts val="22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常勤を要件としていないが、日中のサービス提供時間帯を通じて必要な看護サービスが提供される職員配置とすること。</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4072401256"/>
                  </a:ext>
                </a:extLst>
              </a:tr>
            </a:tbl>
          </a:graphicData>
        </a:graphic>
      </p:graphicFrame>
    </p:spTree>
    <p:extLst>
      <p:ext uri="{BB962C8B-B14F-4D97-AF65-F5344CB8AC3E}">
        <p14:creationId xmlns:p14="http://schemas.microsoft.com/office/powerpoint/2010/main" val="408693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37</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347083897"/>
              </p:ext>
            </p:extLst>
          </p:nvPr>
        </p:nvGraphicFramePr>
        <p:xfrm>
          <a:off x="131618" y="178176"/>
          <a:ext cx="11944349" cy="1335935"/>
        </p:xfrm>
        <a:graphic>
          <a:graphicData uri="http://schemas.openxmlformats.org/drawingml/2006/table">
            <a:tbl>
              <a:tblPr/>
              <a:tblGrid>
                <a:gridCol w="389899">
                  <a:extLst>
                    <a:ext uri="{9D8B030D-6E8A-4147-A177-3AD203B41FA5}">
                      <a16:colId xmlns:a16="http://schemas.microsoft.com/office/drawing/2014/main" val="2213130591"/>
                    </a:ext>
                  </a:extLst>
                </a:gridCol>
                <a:gridCol w="397306">
                  <a:extLst>
                    <a:ext uri="{9D8B030D-6E8A-4147-A177-3AD203B41FA5}">
                      <a16:colId xmlns:a16="http://schemas.microsoft.com/office/drawing/2014/main" val="431123386"/>
                    </a:ext>
                  </a:extLst>
                </a:gridCol>
                <a:gridCol w="507255">
                  <a:extLst>
                    <a:ext uri="{9D8B030D-6E8A-4147-A177-3AD203B41FA5}">
                      <a16:colId xmlns:a16="http://schemas.microsoft.com/office/drawing/2014/main" val="1317102365"/>
                    </a:ext>
                  </a:extLst>
                </a:gridCol>
                <a:gridCol w="5618927">
                  <a:extLst>
                    <a:ext uri="{9D8B030D-6E8A-4147-A177-3AD203B41FA5}">
                      <a16:colId xmlns:a16="http://schemas.microsoft.com/office/drawing/2014/main" val="855533664"/>
                    </a:ext>
                  </a:extLst>
                </a:gridCol>
                <a:gridCol w="5030962">
                  <a:extLst>
                    <a:ext uri="{9D8B030D-6E8A-4147-A177-3AD203B41FA5}">
                      <a16:colId xmlns:a16="http://schemas.microsoft.com/office/drawing/2014/main" val="1692703485"/>
                    </a:ext>
                  </a:extLst>
                </a:gridCol>
              </a:tblGrid>
              <a:tr h="1335935">
                <a:tc gridSpan="3">
                  <a:txBody>
                    <a:bodyPr/>
                    <a:lstStyle/>
                    <a:p>
                      <a:pPr algn="l" fontAlgn="ctr"/>
                      <a:r>
                        <a:rPr lang="zh-TW" altLang="en-US" sz="2000" b="0" i="0" u="none" strike="noStrike" dirty="0">
                          <a:solidFill>
                            <a:srgbClr val="000000"/>
                          </a:solidFill>
                          <a:effectLst/>
                          <a:latin typeface="游ゴシック" panose="020B0400000000000000" pitchFamily="50" charset="-128"/>
                          <a:ea typeface="游ゴシック" panose="020B0400000000000000" pitchFamily="50" charset="-128"/>
                        </a:rPr>
                        <a:t>介護支援専門員</a:t>
                      </a:r>
                    </a:p>
                  </a:txBody>
                  <a:tcPr marL="108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marL="0" indent="0" algn="l" fontAlgn="ct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914400" rtl="0" eaLnBrk="1" fontAlgn="ctr" latinLnBrk="0" hangingPunct="1">
                        <a:lnSpc>
                          <a:spcPts val="2400"/>
                        </a:lnSpc>
                        <a:spcBef>
                          <a:spcPts val="0"/>
                        </a:spcBef>
                        <a:spcAft>
                          <a:spcPts val="0"/>
                        </a:spcAft>
                        <a:buClrTx/>
                        <a:buSzTx/>
                        <a:buFontTx/>
                        <a:buNone/>
                        <a:tabLst/>
                        <a:defRPr/>
                      </a:pPr>
                      <a:r>
                        <a:rPr lang="ja-JP" altLang="en-US" sz="2000" b="0" i="0" u="none" strike="noStrike" dirty="0" smtClean="0">
                          <a:solidFill>
                            <a:srgbClr val="000000"/>
                          </a:solidFill>
                          <a:effectLst/>
                          <a:latin typeface="游ゴシック" panose="020B0400000000000000" pitchFamily="50" charset="-128"/>
                          <a:ea typeface="+mn-ea"/>
                        </a:rPr>
                        <a:t>・ 専従であること。非常勤でも可。</a:t>
                      </a:r>
                      <a:endParaRPr lang="en-US" altLang="ja-JP" sz="2000" b="0" i="0" u="none" strike="noStrike" dirty="0" smtClean="0">
                        <a:solidFill>
                          <a:srgbClr val="000000"/>
                        </a:solidFill>
                        <a:effectLst/>
                        <a:latin typeface="游ゴシック" panose="020B0400000000000000" pitchFamily="50" charset="-128"/>
                        <a:ea typeface="+mn-ea"/>
                      </a:endParaRPr>
                    </a:p>
                    <a:p>
                      <a:pPr marL="539750" indent="-276225" algn="l" fontAlgn="ctr">
                        <a:lnSpc>
                          <a:spcPts val="2400"/>
                        </a:lnSpc>
                      </a:pPr>
                      <a:r>
                        <a:rPr lang="en-US" altLang="ja-JP" sz="2000" b="0" i="0" u="none" strike="noStrike" dirty="0" smtClean="0">
                          <a:solidFill>
                            <a:srgbClr val="000000"/>
                          </a:solidFill>
                          <a:effectLst/>
                          <a:latin typeface="游ゴシック" panose="020B0400000000000000" pitchFamily="50" charset="-128"/>
                          <a:ea typeface="+mn-ea"/>
                        </a:rPr>
                        <a:t>※ </a:t>
                      </a:r>
                      <a:r>
                        <a:rPr lang="ja-JP" altLang="en-US" sz="2000" b="0" i="0" u="none" strike="noStrike" dirty="0" smtClean="0">
                          <a:solidFill>
                            <a:srgbClr val="000000"/>
                          </a:solidFill>
                          <a:effectLst/>
                          <a:latin typeface="游ゴシック" panose="020B0400000000000000" pitchFamily="50" charset="-128"/>
                          <a:ea typeface="+mn-ea"/>
                        </a:rPr>
                        <a:t>支障が無ければ、当該事業所の他の職種又は併設施設（認知症グループホーム、地域密着型特定施設、地域密着型介護老人福祉施設、又は介護医療院）の職務と兼務可。</a:t>
                      </a:r>
                    </a:p>
                    <a:p>
                      <a:pPr marL="0" indent="0" algn="l" fontAlgn="ctr">
                        <a:lnSpc>
                          <a:spcPts val="2400"/>
                        </a:lnSpc>
                      </a:pPr>
                      <a:r>
                        <a:rPr lang="ja-JP" altLang="en-US" sz="2000" b="0" i="0" u="none" strike="noStrike" dirty="0" smtClean="0">
                          <a:solidFill>
                            <a:srgbClr val="000000"/>
                          </a:solidFill>
                          <a:effectLst/>
                          <a:latin typeface="游ゴシック" panose="020B0400000000000000" pitchFamily="50" charset="-128"/>
                          <a:ea typeface="+mn-ea"/>
                        </a:rPr>
                        <a:t>・「小規模多機能型サービス等計画作成担当者研修」を修了していること。</a:t>
                      </a:r>
                      <a:endParaRPr lang="en-US" altLang="ja-JP" sz="2000" b="0" i="0" u="none" strike="noStrike" dirty="0" smtClean="0">
                        <a:solidFill>
                          <a:srgbClr val="000000"/>
                        </a:solidFill>
                        <a:effectLst/>
                        <a:latin typeface="游ゴシック" panose="020B0400000000000000" pitchFamily="50" charset="-128"/>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327209507"/>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062631421"/>
              </p:ext>
            </p:extLst>
          </p:nvPr>
        </p:nvGraphicFramePr>
        <p:xfrm>
          <a:off x="131618" y="1514111"/>
          <a:ext cx="11944349" cy="1402080"/>
        </p:xfrm>
        <a:graphic>
          <a:graphicData uri="http://schemas.openxmlformats.org/drawingml/2006/table">
            <a:tbl>
              <a:tblPr firstRow="1" bandRow="1">
                <a:tableStyleId>{5C22544A-7EE6-4342-B048-85BDC9FD1C3A}</a:tableStyleId>
              </a:tblPr>
              <a:tblGrid>
                <a:gridCol w="1316793">
                  <a:extLst>
                    <a:ext uri="{9D8B030D-6E8A-4147-A177-3AD203B41FA5}">
                      <a16:colId xmlns:a16="http://schemas.microsoft.com/office/drawing/2014/main" val="1249972863"/>
                    </a:ext>
                  </a:extLst>
                </a:gridCol>
                <a:gridCol w="5047311">
                  <a:extLst>
                    <a:ext uri="{9D8B030D-6E8A-4147-A177-3AD203B41FA5}">
                      <a16:colId xmlns:a16="http://schemas.microsoft.com/office/drawing/2014/main" val="865098632"/>
                    </a:ext>
                  </a:extLst>
                </a:gridCol>
                <a:gridCol w="5580245">
                  <a:extLst>
                    <a:ext uri="{9D8B030D-6E8A-4147-A177-3AD203B41FA5}">
                      <a16:colId xmlns:a16="http://schemas.microsoft.com/office/drawing/2014/main" val="1886507803"/>
                    </a:ext>
                  </a:extLst>
                </a:gridCol>
              </a:tblGrid>
              <a:tr h="20193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smtClean="0">
                          <a:solidFill>
                            <a:schemeClr val="dk1"/>
                          </a:solidFill>
                          <a:latin typeface="+mn-lt"/>
                          <a:ea typeface="+mn-ea"/>
                          <a:cs typeface="+mn-cs"/>
                        </a:rPr>
                        <a:t>介護支援専門員の主な業務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21963346"/>
                  </a:ext>
                </a:extLst>
              </a:tr>
              <a:tr h="403860">
                <a:tc gridSpan="3">
                  <a:txBody>
                    <a:bodyPr/>
                    <a:lstStyle/>
                    <a:p>
                      <a:r>
                        <a:rPr kumimoji="1" lang="en-US" altLang="ja-JP" sz="2000" b="0" i="0" u="none" strike="noStrike" kern="1200" baseline="0" dirty="0" smtClean="0">
                          <a:solidFill>
                            <a:schemeClr val="dk1"/>
                          </a:solidFill>
                          <a:latin typeface="+mn-lt"/>
                          <a:ea typeface="+mn-ea"/>
                          <a:cs typeface="+mn-cs"/>
                        </a:rPr>
                        <a:t>a.</a:t>
                      </a:r>
                      <a:r>
                        <a:rPr kumimoji="1" lang="ja-JP" altLang="en-US" sz="2000" b="0" i="0" u="none" strike="noStrike" kern="1200" baseline="0" dirty="0" smtClean="0">
                          <a:solidFill>
                            <a:schemeClr val="dk1"/>
                          </a:solidFill>
                          <a:latin typeface="+mn-lt"/>
                          <a:ea typeface="+mn-ea"/>
                          <a:cs typeface="+mn-cs"/>
                        </a:rPr>
                        <a:t>登録者の看護小規模多機能型居宅介護以外の居宅サービスを含めた「居宅サービス計画」の作成</a:t>
                      </a:r>
                    </a:p>
                    <a:p>
                      <a:r>
                        <a:rPr kumimoji="1" lang="en-US" altLang="ja-JP" sz="2000" b="0" i="0" u="none" strike="noStrike" kern="1200" baseline="0" dirty="0" smtClean="0">
                          <a:solidFill>
                            <a:schemeClr val="dk1"/>
                          </a:solidFill>
                          <a:latin typeface="+mn-lt"/>
                          <a:ea typeface="+mn-ea"/>
                          <a:cs typeface="+mn-cs"/>
                        </a:rPr>
                        <a:t>b.</a:t>
                      </a:r>
                      <a:r>
                        <a:rPr kumimoji="1" lang="ja-JP" altLang="en-US" sz="2000" b="0" i="0" u="none" strike="noStrike" kern="1200" baseline="0" dirty="0" smtClean="0">
                          <a:solidFill>
                            <a:schemeClr val="dk1"/>
                          </a:solidFill>
                          <a:latin typeface="+mn-lt"/>
                          <a:ea typeface="+mn-ea"/>
                          <a:cs typeface="+mn-cs"/>
                        </a:rPr>
                        <a:t>看護小規模多機能型居宅介護の利用に関する市町村への届出の代行</a:t>
                      </a:r>
                    </a:p>
                    <a:p>
                      <a:r>
                        <a:rPr kumimoji="1" lang="en-US" altLang="ja-JP" sz="2000" b="0" i="0" u="none" strike="noStrike" kern="1200" baseline="0" dirty="0" smtClean="0">
                          <a:solidFill>
                            <a:schemeClr val="dk1"/>
                          </a:solidFill>
                          <a:latin typeface="+mn-lt"/>
                          <a:ea typeface="+mn-ea"/>
                          <a:cs typeface="+mn-cs"/>
                        </a:rPr>
                        <a:t>c.</a:t>
                      </a:r>
                      <a:r>
                        <a:rPr kumimoji="1" lang="ja-JP" altLang="en-US" sz="2000" b="0" i="0" u="none" strike="noStrike" kern="1200" baseline="0" dirty="0" smtClean="0">
                          <a:solidFill>
                            <a:schemeClr val="dk1"/>
                          </a:solidFill>
                          <a:latin typeface="+mn-lt"/>
                          <a:ea typeface="+mn-ea"/>
                          <a:cs typeface="+mn-cs"/>
                        </a:rPr>
                        <a:t>看護小規模多機能型居宅介護計画の作成</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03928201"/>
                  </a:ext>
                </a:extLst>
              </a:tr>
            </a:tbl>
          </a:graphicData>
        </a:graphic>
      </p:graphicFrame>
      <p:sp>
        <p:nvSpPr>
          <p:cNvPr id="6" name="正方形/長方形 5"/>
          <p:cNvSpPr/>
          <p:nvPr/>
        </p:nvSpPr>
        <p:spPr>
          <a:xfrm>
            <a:off x="-19051" y="3093223"/>
            <a:ext cx="12192000" cy="3785652"/>
          </a:xfrm>
          <a:prstGeom prst="rect">
            <a:avLst/>
          </a:prstGeom>
        </p:spPr>
        <p:txBody>
          <a:bodyPr wrap="square">
            <a:spAutoFit/>
          </a:bodyPr>
          <a:lstStyle/>
          <a:p>
            <a:r>
              <a:rPr lang="ja-JP" altLang="en-US" sz="2000" b="1" dirty="0"/>
              <a:t>＜用語 の定義＞</a:t>
            </a:r>
          </a:p>
          <a:p>
            <a:r>
              <a:rPr lang="ja-JP" altLang="en-US" sz="2000" b="1" dirty="0"/>
              <a:t>「常勤」</a:t>
            </a:r>
          </a:p>
          <a:p>
            <a:pPr marL="179388" indent="263525"/>
            <a:r>
              <a:rPr lang="ja-JP" altLang="en-US" sz="2000" dirty="0"/>
              <a:t>当該事業所における勤務時間が、当該事業所において定められている常勤の従業者が勤務すべき時間</a:t>
            </a:r>
            <a:r>
              <a:rPr lang="en-US" altLang="ja-JP" sz="2000" dirty="0"/>
              <a:t>(32</a:t>
            </a:r>
            <a:r>
              <a:rPr lang="ja-JP" altLang="en-US" sz="2000" dirty="0"/>
              <a:t>時間を下回る場合は</a:t>
            </a:r>
            <a:r>
              <a:rPr lang="en-US" altLang="ja-JP" sz="2000" dirty="0"/>
              <a:t>32</a:t>
            </a:r>
            <a:r>
              <a:rPr lang="ja-JP" altLang="en-US" sz="2000" dirty="0"/>
              <a:t>時間を基本とする。</a:t>
            </a:r>
            <a:r>
              <a:rPr lang="en-US" altLang="ja-JP" sz="2000" dirty="0"/>
              <a:t>)</a:t>
            </a:r>
            <a:r>
              <a:rPr lang="ja-JP" altLang="en-US" sz="2000" dirty="0"/>
              <a:t>に達していることをいうものである。</a:t>
            </a:r>
          </a:p>
          <a:p>
            <a:pPr marL="179388" indent="263525"/>
            <a:r>
              <a:rPr lang="ja-JP" altLang="en-US" sz="2000" dirty="0"/>
              <a:t>ただし、母性健康管理措置又は育児及び介護のための所定労働時間の短縮等が講じられている者については、利用者の処遇に支障がない体制が事業所として整っている場合は、例外的に常勤の従業者が勤務すべき時間数を</a:t>
            </a:r>
            <a:r>
              <a:rPr lang="en-US" altLang="ja-JP" sz="2000" dirty="0"/>
              <a:t>30</a:t>
            </a:r>
            <a:r>
              <a:rPr lang="ja-JP" altLang="en-US" sz="2000" dirty="0"/>
              <a:t>時間として取り扱うことを可能とする。</a:t>
            </a:r>
          </a:p>
          <a:p>
            <a:pPr marL="179388" indent="263525"/>
            <a:r>
              <a:rPr lang="ja-JP" altLang="en-US" sz="2000" dirty="0"/>
              <a:t>同一の事業者によって当該事業所に併設される事業所の職務であって、当該事業所の職務と同時並行的に行われることが差し支えないと考えられるものについては、それぞれに係る勤務時間の合計が常勤の従業者が勤務すべき時間に達していれば、常勤の要件を満たすものであることとする。</a:t>
            </a:r>
            <a:endParaRPr lang="en-US" altLang="ja-JP" sz="2000" dirty="0"/>
          </a:p>
          <a:p>
            <a:pPr marL="179388" indent="263525"/>
            <a:r>
              <a:rPr lang="ja-JP" altLang="en-US" sz="2000" dirty="0"/>
              <a:t>また、人員基準において常勤要件が設けられている場合、従事者が労働基準法（昭和</a:t>
            </a:r>
            <a:r>
              <a:rPr lang="en-US" altLang="ja-JP" sz="2000" dirty="0"/>
              <a:t>22</a:t>
            </a:r>
            <a:r>
              <a:rPr lang="ja-JP" altLang="en-US" sz="2000" dirty="0"/>
              <a:t>年法律第</a:t>
            </a:r>
            <a:r>
              <a:rPr lang="en-US" altLang="ja-JP" sz="2000" dirty="0"/>
              <a:t>49</a:t>
            </a:r>
            <a:r>
              <a:rPr lang="ja-JP" altLang="en-US" sz="2000" dirty="0"/>
              <a:t>号）第</a:t>
            </a:r>
            <a:r>
              <a:rPr lang="en-US" altLang="ja-JP" sz="2000" dirty="0"/>
              <a:t>65</a:t>
            </a:r>
            <a:r>
              <a:rPr lang="ja-JP" altLang="en-US" sz="2000" dirty="0"/>
              <a:t>条に規定する産前産後休業、母性健康管理措置、育児・介護休業法第２条第１号に規定</a:t>
            </a:r>
            <a:r>
              <a:rPr lang="ja-JP" altLang="en-US" sz="2000" dirty="0" smtClean="0"/>
              <a:t>する</a:t>
            </a:r>
            <a:endParaRPr lang="en-US" altLang="ja-JP" sz="2000" dirty="0"/>
          </a:p>
        </p:txBody>
      </p:sp>
    </p:spTree>
    <p:extLst>
      <p:ext uri="{BB962C8B-B14F-4D97-AF65-F5344CB8AC3E}">
        <p14:creationId xmlns:p14="http://schemas.microsoft.com/office/powerpoint/2010/main" val="3887799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38</a:t>
            </a:fld>
            <a:endParaRPr kumimoji="1" lang="ja-JP" altLang="en-US" dirty="0"/>
          </a:p>
        </p:txBody>
      </p:sp>
      <p:sp>
        <p:nvSpPr>
          <p:cNvPr id="5" name="正方形/長方形 4"/>
          <p:cNvSpPr/>
          <p:nvPr/>
        </p:nvSpPr>
        <p:spPr>
          <a:xfrm>
            <a:off x="0" y="62275"/>
            <a:ext cx="12192000" cy="5078313"/>
          </a:xfrm>
          <a:prstGeom prst="rect">
            <a:avLst/>
          </a:prstGeom>
        </p:spPr>
        <p:txBody>
          <a:bodyPr wrap="square">
            <a:spAutoFit/>
          </a:bodyPr>
          <a:lstStyle/>
          <a:p>
            <a:endParaRPr lang="en-US" altLang="ja-JP" sz="400" b="1" dirty="0" smtClean="0"/>
          </a:p>
          <a:p>
            <a:pPr marL="179388"/>
            <a:r>
              <a:rPr lang="ja-JP" altLang="en-US" sz="2000" dirty="0"/>
              <a:t>育児休業、同条第２号に規定する介護休業、同法第</a:t>
            </a:r>
            <a:r>
              <a:rPr lang="en-US" altLang="ja-JP" sz="2000" dirty="0"/>
              <a:t>23</a:t>
            </a:r>
            <a:r>
              <a:rPr lang="ja-JP" altLang="en-US" sz="2000" dirty="0"/>
              <a:t>条第２項の育児休業に関する制度に準ずる措置又は同法第</a:t>
            </a:r>
            <a:r>
              <a:rPr lang="en-US" altLang="ja-JP" sz="2000" dirty="0"/>
              <a:t>24</a:t>
            </a:r>
            <a:r>
              <a:rPr lang="ja-JP" altLang="en-US" sz="2000" dirty="0"/>
              <a:t>条第１項（第２号に係る部分に限る。）の規定により同項第２号に規定する育児休業に関する制度に準じて講ずる措置による休業を取得中の期間において、当該人員基準において求められる資質を有する複数の非常勤の従事者を常勤の従業者の員数に換算することにより、人員基準を満たすことが可能であることとする。</a:t>
            </a:r>
            <a:endParaRPr lang="en-US" altLang="ja-JP" sz="2000" dirty="0"/>
          </a:p>
          <a:p>
            <a:endParaRPr lang="en-US" altLang="ja-JP" sz="2000" b="1" dirty="0" smtClean="0"/>
          </a:p>
          <a:p>
            <a:r>
              <a:rPr lang="ja-JP" altLang="en-US" sz="2000" b="1" dirty="0" smtClean="0"/>
              <a:t>「</a:t>
            </a:r>
            <a:r>
              <a:rPr lang="zh-TW" altLang="en-US" sz="2000" b="1" dirty="0" smtClean="0"/>
              <a:t>勤務延時間数</a:t>
            </a:r>
            <a:r>
              <a:rPr lang="ja-JP" altLang="en-US" sz="2000" b="1" dirty="0" smtClean="0"/>
              <a:t>」</a:t>
            </a:r>
            <a:endParaRPr lang="zh-TW" altLang="en-US" sz="2000" b="1" dirty="0"/>
          </a:p>
          <a:p>
            <a:pPr marL="179388" indent="263525"/>
            <a:r>
              <a:rPr lang="ja-JP" altLang="en-US" sz="2000" dirty="0" smtClean="0"/>
              <a:t>当該</a:t>
            </a:r>
            <a:r>
              <a:rPr lang="ja-JP" altLang="en-US" sz="2000" dirty="0"/>
              <a:t>事業に係るサービスの提供に従事する時間又はサービス提供のための準備等を行う時間（待機の</a:t>
            </a:r>
            <a:r>
              <a:rPr lang="ja-JP" altLang="en-US" sz="2000" dirty="0" smtClean="0"/>
              <a:t>時間を</a:t>
            </a:r>
            <a:r>
              <a:rPr lang="ja-JP" altLang="en-US" sz="2000" dirty="0"/>
              <a:t>含む。）の合計数。併設事業所の従業者を兼務する場合は、指定小規模多機能型居宅介護事業所の</a:t>
            </a:r>
            <a:r>
              <a:rPr lang="ja-JP" altLang="en-US" sz="2000" dirty="0" smtClean="0"/>
              <a:t>小規模多機能型</a:t>
            </a:r>
            <a:r>
              <a:rPr lang="ja-JP" altLang="en-US" sz="2000" dirty="0"/>
              <a:t>居宅介護従業者としての勤務時間だけを算入すること。</a:t>
            </a:r>
            <a:endParaRPr lang="en-US" altLang="ja-JP" sz="2000" b="1" dirty="0" smtClean="0"/>
          </a:p>
          <a:p>
            <a:endParaRPr lang="en-US" altLang="ja-JP" sz="2000" b="1" dirty="0" smtClean="0"/>
          </a:p>
          <a:p>
            <a:r>
              <a:rPr lang="ja-JP" altLang="en-US" sz="2000" b="1" dirty="0" smtClean="0"/>
              <a:t>「専ら</a:t>
            </a:r>
            <a:r>
              <a:rPr lang="ja-JP" altLang="en-US" sz="2000" b="1" dirty="0"/>
              <a:t>従事する」「専ら提供に当たる」</a:t>
            </a:r>
          </a:p>
          <a:p>
            <a:pPr marL="179388" indent="263525"/>
            <a:r>
              <a:rPr lang="ja-JP" altLang="en-US" sz="2000" dirty="0" smtClean="0"/>
              <a:t>原則</a:t>
            </a:r>
            <a:r>
              <a:rPr lang="ja-JP" altLang="en-US" sz="2000" dirty="0"/>
              <a:t>として、サービス提供時間帯を通じて当該サービス以外の職務に従事しないことをいうものである</a:t>
            </a:r>
            <a:r>
              <a:rPr lang="ja-JP" altLang="en-US" sz="2000" dirty="0" smtClean="0"/>
              <a:t>。　</a:t>
            </a:r>
            <a:endParaRPr lang="en-US" altLang="ja-JP" sz="2000" dirty="0" smtClean="0"/>
          </a:p>
          <a:p>
            <a:pPr marL="179388" indent="263525"/>
            <a:r>
              <a:rPr lang="ja-JP" altLang="en-US" sz="2000" dirty="0" smtClean="0"/>
              <a:t>この</a:t>
            </a:r>
            <a:r>
              <a:rPr lang="ja-JP" altLang="en-US" sz="2000" dirty="0"/>
              <a:t>場合のサービス提供時間帯とは、当該従事者の当該事業所における勤務時間をいうものであり、</a:t>
            </a:r>
            <a:r>
              <a:rPr lang="ja-JP" altLang="en-US" sz="2000" dirty="0" smtClean="0"/>
              <a:t>当該従</a:t>
            </a:r>
            <a:r>
              <a:rPr lang="ja-JP" altLang="en-US" sz="2000" dirty="0"/>
              <a:t>業者の常勤・非常勤の別を問わない</a:t>
            </a:r>
            <a:r>
              <a:rPr lang="ja-JP" altLang="en-US" sz="2000" dirty="0" smtClean="0"/>
              <a:t>。</a:t>
            </a:r>
            <a:endParaRPr lang="ja-JP" altLang="en-US" sz="2000" dirty="0"/>
          </a:p>
        </p:txBody>
      </p:sp>
    </p:spTree>
    <p:extLst>
      <p:ext uri="{BB962C8B-B14F-4D97-AF65-F5344CB8AC3E}">
        <p14:creationId xmlns:p14="http://schemas.microsoft.com/office/powerpoint/2010/main" val="3365886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39</a:t>
            </a:fld>
            <a:endParaRPr kumimoji="1" lang="ja-JP" altLang="en-US" dirty="0"/>
          </a:p>
        </p:txBody>
      </p:sp>
      <p:sp>
        <p:nvSpPr>
          <p:cNvPr id="3" name="正方形/長方形 2"/>
          <p:cNvSpPr/>
          <p:nvPr/>
        </p:nvSpPr>
        <p:spPr>
          <a:xfrm>
            <a:off x="27709" y="0"/>
            <a:ext cx="12141043" cy="6986528"/>
          </a:xfrm>
          <a:prstGeom prst="rect">
            <a:avLst/>
          </a:prstGeom>
        </p:spPr>
        <p:txBody>
          <a:bodyPr wrap="square">
            <a:spAutoFit/>
          </a:bodyPr>
          <a:lstStyle/>
          <a:p>
            <a:r>
              <a:rPr lang="ja-JP" altLang="en-US" sz="2000" b="1" dirty="0" smtClean="0"/>
              <a:t>■　設備に</a:t>
            </a:r>
            <a:r>
              <a:rPr lang="ja-JP" altLang="en-US" sz="2000" b="1" dirty="0"/>
              <a:t>関する</a:t>
            </a:r>
            <a:r>
              <a:rPr lang="ja-JP" altLang="en-US" sz="2000" b="1" dirty="0" smtClean="0"/>
              <a:t>基準</a:t>
            </a:r>
            <a:endParaRPr lang="en-US" altLang="ja-JP" sz="2000" b="1" dirty="0" smtClean="0"/>
          </a:p>
          <a:p>
            <a:r>
              <a:rPr lang="ja-JP" altLang="en-US" sz="2000" b="1" dirty="0" smtClean="0"/>
              <a:t>（</a:t>
            </a:r>
            <a:r>
              <a:rPr lang="ja-JP" altLang="en-US" sz="2000" b="1" dirty="0"/>
              <a:t>１）</a:t>
            </a:r>
            <a:r>
              <a:rPr lang="ja-JP" altLang="en-US" sz="2000" b="1" dirty="0" smtClean="0"/>
              <a:t>登録</a:t>
            </a:r>
            <a:r>
              <a:rPr lang="ja-JP" altLang="en-US" sz="2000" b="1" dirty="0"/>
              <a:t>定員</a:t>
            </a:r>
            <a:r>
              <a:rPr lang="en-US" altLang="ja-JP" sz="2000" b="1" dirty="0"/>
              <a:t>【</a:t>
            </a:r>
            <a:r>
              <a:rPr lang="ja-JP" altLang="en-US" sz="2000" b="1" dirty="0" smtClean="0"/>
              <a:t>第</a:t>
            </a:r>
            <a:r>
              <a:rPr lang="en-US" altLang="ja-JP" sz="2000" b="1" dirty="0" smtClean="0"/>
              <a:t>174</a:t>
            </a:r>
            <a:r>
              <a:rPr lang="ja-JP" altLang="en-US" sz="2000" b="1" dirty="0" smtClean="0"/>
              <a:t>条</a:t>
            </a:r>
            <a:r>
              <a:rPr lang="en-US" altLang="ja-JP" sz="2000" b="1" dirty="0"/>
              <a:t>】</a:t>
            </a:r>
          </a:p>
          <a:p>
            <a:r>
              <a:rPr lang="ja-JP" altLang="en-US" sz="2000" dirty="0" smtClean="0"/>
              <a:t>　　事業所</a:t>
            </a:r>
            <a:r>
              <a:rPr lang="ja-JP" altLang="en-US" sz="2000" dirty="0"/>
              <a:t>は、その登録定員を</a:t>
            </a:r>
            <a:r>
              <a:rPr lang="en-US" altLang="ja-JP" sz="2000" dirty="0"/>
              <a:t>29</a:t>
            </a:r>
            <a:r>
              <a:rPr lang="ja-JP" altLang="en-US" sz="2000" dirty="0"/>
              <a:t>人以下とする。なお、サテライト事業所にあっては、</a:t>
            </a:r>
            <a:r>
              <a:rPr lang="en-US" altLang="ja-JP" sz="2000" dirty="0"/>
              <a:t>18</a:t>
            </a:r>
            <a:r>
              <a:rPr lang="ja-JP" altLang="en-US" sz="2000" dirty="0"/>
              <a:t>人以下とする。</a:t>
            </a:r>
          </a:p>
          <a:p>
            <a:endParaRPr lang="en-US" altLang="ja-JP" sz="500" b="1" dirty="0" smtClean="0"/>
          </a:p>
          <a:p>
            <a:r>
              <a:rPr lang="ja-JP" altLang="en-US" sz="2000" b="1" dirty="0" smtClean="0"/>
              <a:t>（２）利用</a:t>
            </a:r>
            <a:r>
              <a:rPr lang="ja-JP" altLang="en-US" sz="2000" b="1" dirty="0"/>
              <a:t>定員</a:t>
            </a:r>
            <a:r>
              <a:rPr lang="en-US" altLang="ja-JP" sz="2000" b="1" dirty="0"/>
              <a:t>【</a:t>
            </a:r>
            <a:r>
              <a:rPr lang="ja-JP" altLang="en-US" sz="2000" b="1" dirty="0" smtClean="0"/>
              <a:t>第</a:t>
            </a:r>
            <a:r>
              <a:rPr lang="en-US" altLang="ja-JP" sz="2000" b="1" dirty="0" smtClean="0"/>
              <a:t>174</a:t>
            </a:r>
            <a:r>
              <a:rPr lang="ja-JP" altLang="en-US" sz="2000" b="1" dirty="0" smtClean="0"/>
              <a:t>条</a:t>
            </a:r>
            <a:r>
              <a:rPr lang="en-US" altLang="ja-JP" sz="2000" b="1" dirty="0"/>
              <a:t>】</a:t>
            </a:r>
          </a:p>
          <a:p>
            <a:r>
              <a:rPr lang="ja-JP" altLang="en-US" sz="2000" dirty="0" smtClean="0"/>
              <a:t>　　利用</a:t>
            </a:r>
            <a:r>
              <a:rPr lang="ja-JP" altLang="en-US" sz="2000" dirty="0"/>
              <a:t>定員とは、事業所におけるサービスごとの</a:t>
            </a:r>
            <a:r>
              <a:rPr lang="en-US" altLang="ja-JP" sz="2000" dirty="0"/>
              <a:t>1</a:t>
            </a:r>
            <a:r>
              <a:rPr lang="ja-JP" altLang="en-US" sz="2000" dirty="0"/>
              <a:t>日当たりの利用者の数の上限をいう</a:t>
            </a:r>
            <a:r>
              <a:rPr lang="ja-JP" altLang="en-US" sz="2000" dirty="0" smtClean="0"/>
              <a:t>。</a:t>
            </a:r>
            <a:endParaRPr lang="en-US" altLang="ja-JP" sz="2000" dirty="0" smtClean="0"/>
          </a:p>
          <a:p>
            <a:r>
              <a:rPr lang="ja-JP" altLang="en-US" sz="800" dirty="0"/>
              <a:t>　</a:t>
            </a:r>
            <a:r>
              <a:rPr lang="ja-JP" altLang="en-US" sz="800" dirty="0" smtClean="0"/>
              <a:t>　</a:t>
            </a:r>
            <a:endParaRPr lang="en-US" altLang="ja-JP" sz="800" dirty="0" smtClean="0"/>
          </a:p>
          <a:p>
            <a:r>
              <a:rPr lang="ja-JP" altLang="en-US" sz="2000" dirty="0"/>
              <a:t>　</a:t>
            </a:r>
            <a:r>
              <a:rPr lang="ja-JP" altLang="en-US" sz="2000" dirty="0" smtClean="0"/>
              <a:t>　＜通いサービスの利用定員＞</a:t>
            </a:r>
            <a:endParaRPr lang="ja-JP" altLang="en-US" sz="2000" dirty="0">
              <a:solidFill>
                <a:srgbClr val="000000"/>
              </a:solidFill>
              <a:ea typeface="ＭＳ 明朝" panose="02020609040205080304" pitchFamily="17" charset="-128"/>
            </a:endParaRPr>
          </a:p>
          <a:p>
            <a:r>
              <a:rPr lang="ja-JP" altLang="en-US" sz="2000" dirty="0" smtClean="0">
                <a:solidFill>
                  <a:srgbClr val="000000"/>
                </a:solidFill>
                <a:ea typeface="ＭＳ 明朝" panose="02020609040205080304" pitchFamily="17" charset="-128"/>
              </a:rPr>
              <a:t>　　</a:t>
            </a:r>
            <a:endParaRPr lang="en-US" altLang="ja-JP" sz="2000" dirty="0" smtClean="0">
              <a:solidFill>
                <a:srgbClr val="000000"/>
              </a:solidFill>
              <a:ea typeface="ＭＳ 明朝" panose="02020609040205080304" pitchFamily="17" charset="-128"/>
            </a:endParaRPr>
          </a:p>
          <a:p>
            <a:r>
              <a:rPr lang="ja-JP" altLang="en-US" sz="2000" dirty="0" smtClean="0"/>
              <a:t>　　</a:t>
            </a:r>
            <a:r>
              <a:rPr lang="zh-TW" altLang="en-US" sz="2000" dirty="0"/>
              <a:t>		</a:t>
            </a:r>
          </a:p>
          <a:p>
            <a:endParaRPr lang="en-US" altLang="ja-JP" sz="2000" dirty="0" smtClean="0"/>
          </a:p>
          <a:p>
            <a:endParaRPr lang="en-US" altLang="ja-JP" sz="2000" dirty="0"/>
          </a:p>
          <a:p>
            <a:endParaRPr lang="en-US" altLang="ja-JP" sz="2000" dirty="0" smtClean="0"/>
          </a:p>
          <a:p>
            <a:endParaRPr lang="en-US" altLang="ja-JP" sz="1000" dirty="0" smtClean="0"/>
          </a:p>
          <a:p>
            <a:pPr>
              <a:tabLst>
                <a:tab pos="539750" algn="l"/>
              </a:tabLst>
            </a:pPr>
            <a:r>
              <a:rPr lang="ja-JP" altLang="en-US" sz="2000" dirty="0" smtClean="0"/>
              <a:t>　　</a:t>
            </a:r>
            <a:r>
              <a:rPr lang="ja-JP" altLang="en-US" sz="2000" dirty="0" smtClean="0">
                <a:solidFill>
                  <a:srgbClr val="000000"/>
                </a:solidFill>
                <a:ea typeface="ＭＳ 明朝" panose="02020609040205080304" pitchFamily="17" charset="-128"/>
              </a:rPr>
              <a:t>＜</a:t>
            </a:r>
            <a:r>
              <a:rPr lang="ja-JP" altLang="en-US" sz="2000" dirty="0" smtClean="0"/>
              <a:t>宿泊</a:t>
            </a:r>
            <a:r>
              <a:rPr lang="ja-JP" altLang="en-US" sz="2000" dirty="0"/>
              <a:t>サービスの利用</a:t>
            </a:r>
            <a:r>
              <a:rPr lang="ja-JP" altLang="en-US" sz="2000" dirty="0" smtClean="0"/>
              <a:t>定員</a:t>
            </a:r>
            <a:r>
              <a:rPr lang="ja-JP" altLang="en-US" sz="2000" dirty="0">
                <a:solidFill>
                  <a:srgbClr val="000000"/>
                </a:solidFill>
                <a:ea typeface="ＭＳ 明朝" panose="02020609040205080304" pitchFamily="17" charset="-128"/>
              </a:rPr>
              <a:t>＞</a:t>
            </a:r>
            <a:endParaRPr lang="ja-JP" altLang="en-US" sz="2000" dirty="0"/>
          </a:p>
          <a:p>
            <a:r>
              <a:rPr lang="ja-JP" altLang="en-US" sz="2000" dirty="0" smtClean="0"/>
              <a:t>　　　通い</a:t>
            </a:r>
            <a:r>
              <a:rPr lang="ja-JP" altLang="en-US" sz="2000" dirty="0"/>
              <a:t>サービスの利用定員</a:t>
            </a:r>
            <a:r>
              <a:rPr lang="ja-JP" altLang="en-US" sz="2000" dirty="0" smtClean="0"/>
              <a:t>の３分の１から９人</a:t>
            </a:r>
            <a:r>
              <a:rPr lang="ja-JP" altLang="en-US" sz="2000" dirty="0"/>
              <a:t>まで</a:t>
            </a:r>
            <a:r>
              <a:rPr lang="ja-JP" altLang="en-US" sz="2000" dirty="0" smtClean="0"/>
              <a:t>。サテライト事業所にあっては、６人まで。</a:t>
            </a:r>
            <a:endParaRPr lang="en-US" altLang="ja-JP" sz="2000" dirty="0" smtClean="0"/>
          </a:p>
          <a:p>
            <a:endParaRPr lang="en-US" altLang="ja-JP" sz="500" b="1" dirty="0" smtClean="0"/>
          </a:p>
          <a:p>
            <a:r>
              <a:rPr lang="ja-JP" altLang="en-US" sz="2000" b="1" dirty="0" smtClean="0"/>
              <a:t>（</a:t>
            </a:r>
            <a:r>
              <a:rPr lang="ja-JP" altLang="en-US" sz="2000" b="1" dirty="0"/>
              <a:t>３）設備及び備品等</a:t>
            </a:r>
            <a:r>
              <a:rPr lang="en-US" altLang="ja-JP" sz="2000" b="1" dirty="0"/>
              <a:t>【</a:t>
            </a:r>
            <a:r>
              <a:rPr lang="ja-JP" altLang="en-US" sz="2000" b="1" dirty="0" smtClean="0"/>
              <a:t>第</a:t>
            </a:r>
            <a:r>
              <a:rPr lang="en-US" altLang="ja-JP" sz="2000" b="1" dirty="0" smtClean="0"/>
              <a:t>175</a:t>
            </a:r>
            <a:r>
              <a:rPr lang="ja-JP" altLang="en-US" sz="2000" b="1" dirty="0" smtClean="0"/>
              <a:t>条</a:t>
            </a:r>
            <a:r>
              <a:rPr lang="en-US" altLang="ja-JP" sz="2000" b="1" dirty="0"/>
              <a:t>】</a:t>
            </a:r>
          </a:p>
          <a:p>
            <a:pPr>
              <a:tabLst>
                <a:tab pos="179388" algn="l"/>
              </a:tabLst>
            </a:pPr>
            <a:r>
              <a:rPr lang="ja-JP" altLang="en-US" sz="2000" dirty="0"/>
              <a:t>　</a:t>
            </a:r>
            <a:r>
              <a:rPr lang="ja-JP" altLang="en-US" sz="2000" dirty="0" smtClean="0"/>
              <a:t>① 居間</a:t>
            </a:r>
            <a:r>
              <a:rPr lang="ja-JP" altLang="en-US" sz="2000" dirty="0"/>
              <a:t>及び食堂</a:t>
            </a:r>
          </a:p>
          <a:p>
            <a:pPr marL="442913" indent="-442913"/>
            <a:r>
              <a:rPr lang="ja-JP" altLang="en-US" sz="2000" dirty="0"/>
              <a:t>　　</a:t>
            </a:r>
            <a:r>
              <a:rPr lang="ja-JP" altLang="en-US" sz="2000" dirty="0" smtClean="0"/>
              <a:t> 機能</a:t>
            </a:r>
            <a:r>
              <a:rPr lang="ja-JP" altLang="en-US" sz="2000" dirty="0"/>
              <a:t>を十分に発揮しうる適当な</a:t>
            </a:r>
            <a:r>
              <a:rPr lang="ja-JP" altLang="en-US" sz="2000" dirty="0" smtClean="0"/>
              <a:t>広さを有すること。</a:t>
            </a:r>
            <a:endParaRPr lang="en-US" altLang="ja-JP" sz="2000" dirty="0"/>
          </a:p>
          <a:p>
            <a:pPr marL="442913" indent="-442913"/>
            <a:r>
              <a:rPr lang="ja-JP" altLang="en-US" sz="2000" dirty="0"/>
              <a:t>　　 </a:t>
            </a:r>
            <a:r>
              <a:rPr lang="ja-JP" altLang="en-US" sz="2000" dirty="0" smtClean="0"/>
              <a:t>ただし</a:t>
            </a:r>
            <a:r>
              <a:rPr lang="ja-JP" altLang="en-US" sz="2000" dirty="0"/>
              <a:t>、通いサービスの利用定員について</a:t>
            </a:r>
            <a:r>
              <a:rPr lang="en-US" altLang="ja-JP" sz="2000" dirty="0"/>
              <a:t>15</a:t>
            </a:r>
            <a:r>
              <a:rPr lang="ja-JP" altLang="en-US" sz="2000" dirty="0"/>
              <a:t>人を超えて定める事業所にあっては、居間及び食堂を合計した面積は、利用者一人当たり</a:t>
            </a:r>
            <a:r>
              <a:rPr lang="en-US" altLang="ja-JP" sz="2000" dirty="0"/>
              <a:t>3㎡</a:t>
            </a:r>
            <a:r>
              <a:rPr lang="ja-JP" altLang="en-US" sz="2000" dirty="0"/>
              <a:t>以上を確保することが必要。</a:t>
            </a:r>
            <a:endParaRPr lang="en-US" altLang="ja-JP" sz="2000" dirty="0"/>
          </a:p>
          <a:p>
            <a:pPr marL="623888" indent="-623888">
              <a:tabLst>
                <a:tab pos="179388" algn="l"/>
                <a:tab pos="360363" algn="l"/>
              </a:tabLst>
            </a:pPr>
            <a:r>
              <a:rPr lang="ja-JP" altLang="en-US" sz="2000" dirty="0"/>
              <a:t>　</a:t>
            </a:r>
            <a:r>
              <a:rPr lang="ja-JP" altLang="en-US" sz="2000" dirty="0" smtClean="0"/>
              <a:t>② 台所</a:t>
            </a:r>
            <a:endParaRPr lang="ja-JP" altLang="en-US" sz="2000" dirty="0"/>
          </a:p>
          <a:p>
            <a:r>
              <a:rPr lang="ja-JP" altLang="en-US" sz="2000" dirty="0"/>
              <a:t>　</a:t>
            </a:r>
            <a:r>
              <a:rPr lang="ja-JP" altLang="en-US" sz="2000" dirty="0" smtClean="0"/>
              <a:t>③ 宿泊室　</a:t>
            </a:r>
            <a:r>
              <a:rPr lang="en-US" altLang="ja-JP" sz="2000" dirty="0" smtClean="0"/>
              <a:t>…ⅰ) </a:t>
            </a:r>
            <a:r>
              <a:rPr lang="ja-JP" altLang="en-US" sz="2000" dirty="0" smtClean="0"/>
              <a:t>定員</a:t>
            </a:r>
            <a:r>
              <a:rPr lang="ja-JP" altLang="en-US" sz="2000" dirty="0"/>
              <a:t>は</a:t>
            </a:r>
            <a:r>
              <a:rPr lang="en-US" altLang="ja-JP" sz="2000" dirty="0"/>
              <a:t>1</a:t>
            </a:r>
            <a:r>
              <a:rPr lang="ja-JP" altLang="en-US" sz="2000" dirty="0"/>
              <a:t>人。ただし、利用者の処遇上必要と認められる場合は、</a:t>
            </a:r>
            <a:r>
              <a:rPr lang="en-US" altLang="ja-JP" sz="2000" dirty="0"/>
              <a:t>2</a:t>
            </a:r>
            <a:r>
              <a:rPr lang="ja-JP" altLang="en-US" sz="2000" dirty="0" smtClean="0"/>
              <a:t>人でも可。</a:t>
            </a:r>
            <a:endParaRPr lang="ja-JP" altLang="en-US" sz="2000" dirty="0"/>
          </a:p>
          <a:p>
            <a:pPr marL="1884363"/>
            <a:r>
              <a:rPr lang="en-US" altLang="ja-JP" sz="2000" dirty="0" smtClean="0"/>
              <a:t>ⅱ) </a:t>
            </a:r>
            <a:r>
              <a:rPr lang="ja-JP" altLang="en-US" sz="2000" dirty="0" smtClean="0"/>
              <a:t>床面積</a:t>
            </a:r>
            <a:r>
              <a:rPr lang="ja-JP" altLang="en-US" sz="2000" dirty="0"/>
              <a:t>は</a:t>
            </a:r>
            <a:r>
              <a:rPr lang="en-US" altLang="ja-JP" sz="2000" dirty="0"/>
              <a:t>7.43㎡</a:t>
            </a:r>
            <a:r>
              <a:rPr lang="ja-JP" altLang="en-US" sz="2000" dirty="0"/>
              <a:t>以上（内法）を確保すること</a:t>
            </a:r>
            <a:r>
              <a:rPr lang="ja-JP" altLang="en-US" sz="2000" dirty="0" smtClean="0"/>
              <a:t>。</a:t>
            </a:r>
            <a:endParaRPr lang="en-US" altLang="ja-JP" sz="2000" dirty="0"/>
          </a:p>
        </p:txBody>
      </p:sp>
      <p:sp>
        <p:nvSpPr>
          <p:cNvPr id="4" name="正方形/長方形 3"/>
          <p:cNvSpPr/>
          <p:nvPr/>
        </p:nvSpPr>
        <p:spPr>
          <a:xfrm>
            <a:off x="433953" y="2413338"/>
            <a:ext cx="10771322" cy="369332"/>
          </a:xfrm>
          <a:prstGeom prst="rect">
            <a:avLst/>
          </a:prstGeom>
        </p:spPr>
        <p:txBody>
          <a:bodyPr wrap="square">
            <a:spAutoFit/>
          </a:bodyPr>
          <a:lstStyle/>
          <a:p>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364430108"/>
              </p:ext>
            </p:extLst>
          </p:nvPr>
        </p:nvGraphicFramePr>
        <p:xfrm>
          <a:off x="4017818" y="1736652"/>
          <a:ext cx="6549444" cy="1854200"/>
        </p:xfrm>
        <a:graphic>
          <a:graphicData uri="http://schemas.openxmlformats.org/drawingml/2006/table">
            <a:tbl>
              <a:tblPr firstRow="1" bandRow="1">
                <a:tableStyleId>{5C22544A-7EE6-4342-B048-85BDC9FD1C3A}</a:tableStyleId>
              </a:tblPr>
              <a:tblGrid>
                <a:gridCol w="1992700">
                  <a:extLst>
                    <a:ext uri="{9D8B030D-6E8A-4147-A177-3AD203B41FA5}">
                      <a16:colId xmlns:a16="http://schemas.microsoft.com/office/drawing/2014/main" val="1248778309"/>
                    </a:ext>
                  </a:extLst>
                </a:gridCol>
                <a:gridCol w="4556744">
                  <a:extLst>
                    <a:ext uri="{9D8B030D-6E8A-4147-A177-3AD203B41FA5}">
                      <a16:colId xmlns:a16="http://schemas.microsoft.com/office/drawing/2014/main" val="948923262"/>
                    </a:ext>
                  </a:extLst>
                </a:gridCol>
              </a:tblGrid>
              <a:tr h="327675">
                <a:tc>
                  <a:txBody>
                    <a:bodyPr/>
                    <a:lstStyle/>
                    <a:p>
                      <a:pPr algn="ctr">
                        <a:lnSpc>
                          <a:spcPts val="2200"/>
                        </a:lnSpc>
                      </a:pPr>
                      <a:r>
                        <a:rPr lang="zh-TW" altLang="en-US" sz="2000" dirty="0" smtClean="0">
                          <a:solidFill>
                            <a:schemeClr val="tx1"/>
                          </a:solidFill>
                        </a:rPr>
                        <a:t>登録定員</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2200"/>
                        </a:lnSpc>
                      </a:pPr>
                      <a:r>
                        <a:rPr lang="zh-TW" altLang="en-US" sz="2000" dirty="0" smtClean="0">
                          <a:solidFill>
                            <a:schemeClr val="tx1"/>
                          </a:solidFill>
                        </a:rPr>
                        <a:t>利用定員</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3717733"/>
                  </a:ext>
                </a:extLst>
              </a:tr>
              <a:tr h="333217">
                <a:tc>
                  <a:txBody>
                    <a:bodyPr/>
                    <a:lstStyle/>
                    <a:p>
                      <a:pPr algn="ctr">
                        <a:lnSpc>
                          <a:spcPts val="2200"/>
                        </a:lnSpc>
                      </a:pPr>
                      <a:r>
                        <a:rPr kumimoji="1" lang="en-US" altLang="ja-JP" sz="2000" dirty="0" smtClean="0"/>
                        <a:t>25</a:t>
                      </a:r>
                      <a:r>
                        <a:rPr kumimoji="1" lang="ja-JP" altLang="en-US" sz="2000" dirty="0" smtClean="0"/>
                        <a:t>人まで</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ja-JP" altLang="en-US" sz="2000" dirty="0" smtClean="0"/>
                        <a:t>登録定員の２分の１から１５人まで</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4195088"/>
                  </a:ext>
                </a:extLst>
              </a:tr>
              <a:tr h="324905">
                <a:tc>
                  <a:txBody>
                    <a:bodyPr/>
                    <a:lstStyle/>
                    <a:p>
                      <a:pPr algn="ctr">
                        <a:lnSpc>
                          <a:spcPts val="2200"/>
                        </a:lnSpc>
                      </a:pPr>
                      <a:r>
                        <a:rPr kumimoji="1" lang="en-US" altLang="ja-JP" sz="2000" dirty="0" smtClean="0"/>
                        <a:t>26</a:t>
                      </a:r>
                      <a:r>
                        <a:rPr kumimoji="1" lang="ja-JP" altLang="en-US" sz="2000" dirty="0" smtClean="0"/>
                        <a:t>人又は</a:t>
                      </a:r>
                      <a:r>
                        <a:rPr kumimoji="1" lang="en-US" altLang="ja-JP" sz="2000" dirty="0" smtClean="0"/>
                        <a:t>27</a:t>
                      </a:r>
                      <a:r>
                        <a:rPr kumimoji="1" lang="ja-JP" altLang="en-US" sz="2000" dirty="0" smtClean="0"/>
                        <a:t>人</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en-US" altLang="ja-JP" sz="2000" dirty="0" smtClean="0"/>
                        <a:t>16</a:t>
                      </a:r>
                      <a:r>
                        <a:rPr kumimoji="1" lang="ja-JP" altLang="en-US" sz="2000" dirty="0" smtClean="0"/>
                        <a:t>人まで</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3603374"/>
                  </a:ext>
                </a:extLst>
              </a:tr>
              <a:tr h="150337">
                <a:tc>
                  <a:txBody>
                    <a:bodyPr/>
                    <a:lstStyle/>
                    <a:p>
                      <a:pPr algn="ctr">
                        <a:lnSpc>
                          <a:spcPts val="2200"/>
                        </a:lnSpc>
                      </a:pPr>
                      <a:r>
                        <a:rPr kumimoji="1" lang="en-US" altLang="ja-JP" sz="2000" dirty="0" smtClean="0"/>
                        <a:t>28</a:t>
                      </a:r>
                      <a:r>
                        <a:rPr kumimoji="1" lang="ja-JP" altLang="en-US" sz="2000" dirty="0" smtClean="0"/>
                        <a:t>人</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en-US" altLang="ja-JP" sz="2000" dirty="0" smtClean="0"/>
                        <a:t>17</a:t>
                      </a:r>
                      <a:r>
                        <a:rPr kumimoji="1" lang="ja-JP" altLang="en-US" sz="2000" dirty="0" smtClean="0"/>
                        <a:t>人まで</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641669"/>
                  </a:ext>
                </a:extLst>
              </a:tr>
              <a:tr h="337628">
                <a:tc>
                  <a:txBody>
                    <a:bodyPr/>
                    <a:lstStyle/>
                    <a:p>
                      <a:pPr algn="ctr">
                        <a:lnSpc>
                          <a:spcPts val="2200"/>
                        </a:lnSpc>
                      </a:pPr>
                      <a:r>
                        <a:rPr kumimoji="1" lang="en-US" altLang="ja-JP" sz="2000" dirty="0" smtClean="0"/>
                        <a:t>29</a:t>
                      </a:r>
                      <a:r>
                        <a:rPr kumimoji="1" lang="ja-JP" altLang="en-US" sz="2000" dirty="0" smtClean="0"/>
                        <a:t>人</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en-US" altLang="ja-JP" sz="2000" dirty="0" smtClean="0"/>
                        <a:t>18</a:t>
                      </a:r>
                      <a:r>
                        <a:rPr kumimoji="1" lang="ja-JP" altLang="en-US" sz="2000" dirty="0" smtClean="0"/>
                        <a:t>人まで</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6533272"/>
                  </a:ext>
                </a:extLst>
              </a:tr>
            </a:tbl>
          </a:graphicData>
        </a:graphic>
      </p:graphicFrame>
    </p:spTree>
    <p:extLst>
      <p:ext uri="{BB962C8B-B14F-4D97-AF65-F5344CB8AC3E}">
        <p14:creationId xmlns:p14="http://schemas.microsoft.com/office/powerpoint/2010/main" val="3547336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9526308"/>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40</a:t>
            </a:fld>
            <a:endParaRPr kumimoji="1" lang="ja-JP" altLang="en-US"/>
          </a:p>
        </p:txBody>
      </p:sp>
      <p:sp>
        <p:nvSpPr>
          <p:cNvPr id="3" name="正方形/長方形 2"/>
          <p:cNvSpPr/>
          <p:nvPr/>
        </p:nvSpPr>
        <p:spPr>
          <a:xfrm>
            <a:off x="511444" y="196749"/>
            <a:ext cx="11181791" cy="369332"/>
          </a:xfrm>
          <a:prstGeom prst="rect">
            <a:avLst/>
          </a:prstGeom>
        </p:spPr>
        <p:txBody>
          <a:bodyPr wrap="square">
            <a:spAutoFit/>
          </a:bodyPr>
          <a:lstStyle/>
          <a:p>
            <a:r>
              <a:rPr lang="ja-JP" altLang="en-US" dirty="0" smtClean="0"/>
              <a:t>　　　</a:t>
            </a:r>
            <a:endParaRPr lang="en-US" altLang="ja-JP" dirty="0" smtClean="0"/>
          </a:p>
        </p:txBody>
      </p:sp>
      <p:sp>
        <p:nvSpPr>
          <p:cNvPr id="4" name="正方形/長方形 3"/>
          <p:cNvSpPr/>
          <p:nvPr/>
        </p:nvSpPr>
        <p:spPr>
          <a:xfrm>
            <a:off x="1" y="0"/>
            <a:ext cx="12191999" cy="6991658"/>
          </a:xfrm>
          <a:prstGeom prst="rect">
            <a:avLst/>
          </a:prstGeom>
        </p:spPr>
        <p:txBody>
          <a:bodyPr wrap="square">
            <a:spAutoFit/>
          </a:bodyPr>
          <a:lstStyle/>
          <a:p>
            <a:pPr marL="1966913" indent="-179388">
              <a:lnSpc>
                <a:spcPts val="2200"/>
              </a:lnSpc>
            </a:pPr>
            <a:r>
              <a:rPr lang="en-US" altLang="ja-JP" sz="2000" dirty="0" smtClean="0"/>
              <a:t>ⅲ) ⅰ</a:t>
            </a:r>
            <a:r>
              <a:rPr lang="ja-JP" altLang="en-US" sz="2000" dirty="0" smtClean="0"/>
              <a:t>及び</a:t>
            </a:r>
            <a:r>
              <a:rPr lang="en-US" altLang="ja-JP" sz="2000" dirty="0" smtClean="0"/>
              <a:t>ⅱ</a:t>
            </a:r>
            <a:r>
              <a:rPr lang="ja-JP" altLang="en-US" sz="2000" dirty="0" smtClean="0"/>
              <a:t>を</a:t>
            </a:r>
            <a:r>
              <a:rPr lang="ja-JP" altLang="en-US" sz="2000" dirty="0"/>
              <a:t>満たす宿泊室（以下「個室」という。）以外の宿泊室を設ける場合は、個室以外の宿泊室の面積を合計した面積は、おおむね</a:t>
            </a:r>
            <a:r>
              <a:rPr lang="en-US" altLang="ja-JP" sz="2000" dirty="0"/>
              <a:t>7.43㎡</a:t>
            </a:r>
            <a:r>
              <a:rPr lang="ja-JP" altLang="en-US" sz="2000" dirty="0"/>
              <a:t>に宿泊サービスの利用定員から個室の定員数を減じた数を乗じて得た面積以上とするものとし、その構造は利用者のプライバシーが確保されたものでなければならない</a:t>
            </a:r>
            <a:r>
              <a:rPr lang="ja-JP" altLang="en-US" sz="2000" dirty="0" smtClean="0"/>
              <a:t>。</a:t>
            </a:r>
            <a:endParaRPr lang="en-US" altLang="ja-JP" sz="2000" dirty="0" smtClean="0"/>
          </a:p>
          <a:p>
            <a:pPr marL="263525">
              <a:lnSpc>
                <a:spcPts val="2200"/>
              </a:lnSpc>
            </a:pPr>
            <a:r>
              <a:rPr lang="ja-JP" altLang="en-US" sz="2000" dirty="0" smtClean="0"/>
              <a:t>④ 浴室</a:t>
            </a:r>
            <a:endParaRPr lang="en-US" altLang="ja-JP" sz="2000" dirty="0" smtClean="0"/>
          </a:p>
          <a:p>
            <a:pPr marL="263525">
              <a:lnSpc>
                <a:spcPts val="2200"/>
              </a:lnSpc>
            </a:pPr>
            <a:r>
              <a:rPr lang="ja-JP" altLang="en-US" sz="2000" dirty="0" smtClean="0"/>
              <a:t>⑤ 消火設備その他非常災害に際して必要な設備</a:t>
            </a:r>
            <a:endParaRPr lang="en-US" altLang="ja-JP" sz="2000" dirty="0" smtClean="0"/>
          </a:p>
          <a:p>
            <a:pPr marL="263525">
              <a:lnSpc>
                <a:spcPts val="2200"/>
              </a:lnSpc>
            </a:pPr>
            <a:r>
              <a:rPr lang="ja-JP" altLang="en-US" sz="2000" dirty="0" smtClean="0"/>
              <a:t>⑥ その他必要な設備及び備品等</a:t>
            </a:r>
            <a:endParaRPr lang="en-US" altLang="ja-JP" sz="2000" dirty="0" smtClean="0"/>
          </a:p>
          <a:p>
            <a:endParaRPr lang="en-US" altLang="ja-JP" sz="800" b="1" dirty="0" smtClean="0"/>
          </a:p>
          <a:p>
            <a:r>
              <a:rPr lang="ja-JP" altLang="en-US" sz="2000" b="1" dirty="0" smtClean="0"/>
              <a:t>（４</a:t>
            </a:r>
            <a:r>
              <a:rPr lang="ja-JP" altLang="en-US" sz="2000" b="1" dirty="0"/>
              <a:t>）設備の共用について</a:t>
            </a:r>
          </a:p>
          <a:p>
            <a:pPr marL="442913" indent="-179388"/>
            <a:r>
              <a:rPr lang="ja-JP" altLang="en-US" sz="2000" dirty="0" smtClean="0"/>
              <a:t>① 指定</a:t>
            </a:r>
            <a:r>
              <a:rPr lang="ja-JP" altLang="en-US" sz="2000" dirty="0"/>
              <a:t>認知症対応型共同生活介護事業所の居間を</a:t>
            </a:r>
            <a:r>
              <a:rPr lang="ja-JP" altLang="en-US" sz="2000" dirty="0" smtClean="0"/>
              <a:t>指定看護小規模</a:t>
            </a:r>
            <a:r>
              <a:rPr lang="ja-JP" altLang="en-US" sz="2000" dirty="0"/>
              <a:t>多機能型居宅介護の居間として共用することは、基本的に</a:t>
            </a:r>
            <a:r>
              <a:rPr lang="ja-JP" altLang="en-US" sz="2000" dirty="0" smtClean="0"/>
              <a:t>認められない。</a:t>
            </a:r>
            <a:endParaRPr lang="en-US" altLang="ja-JP" sz="2000" dirty="0" smtClean="0"/>
          </a:p>
          <a:p>
            <a:pPr marL="442913" indent="-179388"/>
            <a:r>
              <a:rPr lang="ja-JP" altLang="en-US" sz="2000" dirty="0"/>
              <a:t>　 </a:t>
            </a:r>
            <a:r>
              <a:rPr lang="ja-JP" altLang="en-US" sz="2000" dirty="0" smtClean="0"/>
              <a:t>ただし</a:t>
            </a:r>
            <a:r>
              <a:rPr lang="ja-JP" altLang="en-US" sz="2000" dirty="0"/>
              <a:t>、事業所が小規模である場合</a:t>
            </a:r>
            <a:r>
              <a:rPr lang="ja-JP" altLang="en-US" sz="2000" dirty="0" smtClean="0"/>
              <a:t>（看護小規模</a:t>
            </a:r>
            <a:r>
              <a:rPr lang="ja-JP" altLang="en-US" sz="2000" dirty="0"/>
              <a:t>多機能型居宅介護事業所の通いのサービスと認知症対応型共同生活介護事業所の定員の合計が</a:t>
            </a:r>
            <a:r>
              <a:rPr lang="en-US" altLang="ja-JP" sz="2000" dirty="0"/>
              <a:t>15</a:t>
            </a:r>
            <a:r>
              <a:rPr lang="ja-JP" altLang="en-US" sz="2000" dirty="0"/>
              <a:t>名以下である場合）などで指定認知症対応型生活介護事業所の居間として必要なものが確保されており、かつ、</a:t>
            </a:r>
            <a:r>
              <a:rPr lang="ja-JP" altLang="en-US" sz="2000" dirty="0" smtClean="0"/>
              <a:t>指定</a:t>
            </a:r>
            <a:r>
              <a:rPr lang="ja-JP" altLang="en-US" sz="2000" dirty="0"/>
              <a:t>看護</a:t>
            </a:r>
            <a:r>
              <a:rPr lang="ja-JP" altLang="en-US" sz="2000" dirty="0" smtClean="0"/>
              <a:t>小規模</a:t>
            </a:r>
            <a:r>
              <a:rPr lang="ja-JP" altLang="en-US" sz="2000" dirty="0"/>
              <a:t>多機能型居宅介護の居間としての機能を十分に発揮しうる適当な広さを有している場合は、共通としても差し支えない。</a:t>
            </a:r>
            <a:endParaRPr lang="en-US" altLang="ja-JP" sz="2000" dirty="0"/>
          </a:p>
          <a:p>
            <a:pPr marL="442913" indent="-179388"/>
            <a:r>
              <a:rPr lang="ja-JP" altLang="en-US" sz="2000" dirty="0" smtClean="0"/>
              <a:t>② 指定看護小規模</a:t>
            </a:r>
            <a:r>
              <a:rPr lang="ja-JP" altLang="en-US" sz="2000" dirty="0"/>
              <a:t>多機能型居宅介護の居間及び食堂を指定通所介護等の機能訓練室及び食堂として共用することは</a:t>
            </a:r>
            <a:r>
              <a:rPr lang="ja-JP" altLang="en-US" sz="2000" dirty="0" smtClean="0"/>
              <a:t>認められないが、介護</a:t>
            </a:r>
            <a:r>
              <a:rPr lang="ja-JP" altLang="en-US" sz="2000" dirty="0"/>
              <a:t>予防・日常生活支援総合事業の交流スペースとして共用することは事業所が小規模である場合（</a:t>
            </a:r>
            <a:r>
              <a:rPr lang="ja-JP" altLang="en-US" sz="2000" dirty="0" smtClean="0"/>
              <a:t>指定看護小規模</a:t>
            </a:r>
            <a:r>
              <a:rPr lang="ja-JP" altLang="en-US" sz="2000" dirty="0"/>
              <a:t>多機能型居宅介護事業所の通いサービスの利用者と介護予防・日常生活支援総合事業の交流スペースの参加者の合計が少数である場合）などで、</a:t>
            </a:r>
            <a:r>
              <a:rPr lang="ja-JP" altLang="en-US" sz="2000" dirty="0" smtClean="0"/>
              <a:t>指定看護小規模</a:t>
            </a:r>
            <a:r>
              <a:rPr lang="ja-JP" altLang="en-US" sz="2000" dirty="0"/>
              <a:t>多機能型居宅介護の提供に支障がない場合は差し支えない。</a:t>
            </a:r>
            <a:endParaRPr lang="en-US" altLang="ja-JP" sz="2000" dirty="0"/>
          </a:p>
          <a:p>
            <a:pPr marL="442913" indent="-179388"/>
            <a:r>
              <a:rPr lang="ja-JP" altLang="en-US" sz="2000" dirty="0" smtClean="0"/>
              <a:t>③ 浴室</a:t>
            </a:r>
            <a:r>
              <a:rPr lang="ja-JP" altLang="en-US" sz="2000" dirty="0"/>
              <a:t>、トイレ等を共用することは差し支えないが、指定通所介護事業所等の浴室を活用する場合、当該指定通所介護事業所等の利用者が利用している時間帯に</a:t>
            </a:r>
            <a:r>
              <a:rPr lang="ja-JP" altLang="en-US" sz="2000" dirty="0" smtClean="0"/>
              <a:t>指定看護小規模</a:t>
            </a:r>
            <a:r>
              <a:rPr lang="ja-JP" altLang="en-US" sz="2000" dirty="0"/>
              <a:t>多機能型居宅介護事業所の利用者が利用できない取扱いとするなど画一的な取扱いは行わないこと</a:t>
            </a:r>
            <a:r>
              <a:rPr lang="ja-JP" altLang="en-US" sz="2000" dirty="0" smtClean="0"/>
              <a:t>。</a:t>
            </a:r>
            <a:endParaRPr lang="en-US" altLang="ja-JP" sz="2000" dirty="0"/>
          </a:p>
        </p:txBody>
      </p:sp>
    </p:spTree>
    <p:extLst>
      <p:ext uri="{BB962C8B-B14F-4D97-AF65-F5344CB8AC3E}">
        <p14:creationId xmlns:p14="http://schemas.microsoft.com/office/powerpoint/2010/main" val="1162475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492875"/>
            <a:ext cx="2743200" cy="365125"/>
          </a:xfrm>
        </p:spPr>
        <p:txBody>
          <a:bodyPr/>
          <a:lstStyle/>
          <a:p>
            <a:fld id="{41D9830F-53EB-46B6-9EC0-C4C68F82A889}" type="slidenum">
              <a:rPr kumimoji="1" lang="ja-JP" altLang="en-US" smtClean="0"/>
              <a:t>41</a:t>
            </a:fld>
            <a:endParaRPr kumimoji="1" lang="ja-JP" altLang="en-US"/>
          </a:p>
        </p:txBody>
      </p:sp>
      <p:sp>
        <p:nvSpPr>
          <p:cNvPr id="3" name="正方形/長方形 2"/>
          <p:cNvSpPr/>
          <p:nvPr/>
        </p:nvSpPr>
        <p:spPr>
          <a:xfrm>
            <a:off x="0" y="0"/>
            <a:ext cx="12192000" cy="6986528"/>
          </a:xfrm>
          <a:prstGeom prst="rect">
            <a:avLst/>
          </a:prstGeom>
        </p:spPr>
        <p:txBody>
          <a:bodyPr wrap="square">
            <a:spAutoFit/>
          </a:bodyPr>
          <a:lstStyle/>
          <a:p>
            <a:r>
              <a:rPr lang="ja-JP" altLang="en-US" sz="2000" b="1" dirty="0" smtClean="0"/>
              <a:t>■　運営に関する基準</a:t>
            </a:r>
            <a:endParaRPr lang="en-US" altLang="ja-JP" sz="2000" b="1" dirty="0" smtClean="0"/>
          </a:p>
          <a:p>
            <a:r>
              <a:rPr lang="ja-JP" altLang="en-US" sz="2000" b="1" dirty="0" smtClean="0"/>
              <a:t>（１）内容</a:t>
            </a:r>
            <a:r>
              <a:rPr lang="ja-JP" altLang="en-US" sz="2000" b="1" dirty="0"/>
              <a:t>及び手続の説明及び同意</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7</a:t>
            </a:r>
            <a:r>
              <a:rPr lang="ja-JP" altLang="en-US" sz="2000" b="1" dirty="0"/>
              <a:t>第</a:t>
            </a:r>
            <a:r>
              <a:rPr lang="en-US" altLang="ja-JP" sz="2000" b="1" dirty="0"/>
              <a:t>1</a:t>
            </a:r>
            <a:r>
              <a:rPr lang="ja-JP" altLang="en-US" sz="2000" b="1" dirty="0"/>
              <a:t>項</a:t>
            </a:r>
            <a:r>
              <a:rPr lang="en-US" altLang="ja-JP" sz="2000" b="1" dirty="0"/>
              <a:t>】</a:t>
            </a:r>
          </a:p>
          <a:p>
            <a:pPr marL="360363" indent="179388"/>
            <a:r>
              <a:rPr lang="ja-JP" altLang="en-US" sz="2000" dirty="0" smtClean="0"/>
              <a:t>事</a:t>
            </a:r>
            <a:r>
              <a:rPr lang="ja-JP" altLang="en-US" sz="2000" dirty="0"/>
              <a:t>業者は、サービス提供の開始に際し、あらかじめ、利用申込者又はその家族に対し</a:t>
            </a:r>
            <a:r>
              <a:rPr lang="ja-JP" altLang="en-US" sz="2000" dirty="0" smtClean="0"/>
              <a:t>、運営</a:t>
            </a:r>
            <a:r>
              <a:rPr lang="ja-JP" altLang="en-US" sz="2000" dirty="0"/>
              <a:t>規程の概要</a:t>
            </a:r>
            <a:r>
              <a:rPr lang="ja-JP" altLang="en-US" sz="2000" dirty="0" smtClean="0"/>
              <a:t>、従</a:t>
            </a:r>
            <a:r>
              <a:rPr lang="ja-JP" altLang="en-US" sz="2000" dirty="0"/>
              <a:t>業者の勤務体制、事故発生時の対応、苦情処理の体制、提供する</a:t>
            </a:r>
            <a:r>
              <a:rPr lang="ja-JP" altLang="en-US" sz="2000" dirty="0" smtClean="0"/>
              <a:t>サービス</a:t>
            </a:r>
            <a:r>
              <a:rPr lang="ja-JP" altLang="en-US" sz="2000" dirty="0"/>
              <a:t>の第三者評価の実施状況</a:t>
            </a:r>
            <a:r>
              <a:rPr lang="en-US" altLang="ja-JP" sz="2000" dirty="0"/>
              <a:t>(</a:t>
            </a:r>
            <a:r>
              <a:rPr lang="ja-JP" altLang="en-US" sz="2000" dirty="0" smtClean="0"/>
              <a:t>実施の</a:t>
            </a:r>
            <a:r>
              <a:rPr lang="ja-JP" altLang="en-US" sz="2000" dirty="0"/>
              <a:t>有無、実施した直近の年月日、実施した評価機関</a:t>
            </a:r>
            <a:r>
              <a:rPr lang="ja-JP" altLang="en-US" sz="2000" dirty="0" smtClean="0"/>
              <a:t>の名称</a:t>
            </a:r>
            <a:r>
              <a:rPr lang="ja-JP" altLang="en-US" sz="2000" dirty="0"/>
              <a:t>、評価結果の開示状況）等の利用申込者が</a:t>
            </a:r>
            <a:r>
              <a:rPr lang="ja-JP" altLang="en-US" sz="2000" dirty="0" smtClean="0"/>
              <a:t>サービス</a:t>
            </a:r>
            <a:r>
              <a:rPr lang="ja-JP" altLang="en-US" sz="2000" dirty="0"/>
              <a:t>を選択するために必要な重要</a:t>
            </a:r>
            <a:r>
              <a:rPr lang="ja-JP" altLang="en-US" sz="2000" dirty="0" smtClean="0"/>
              <a:t>事項を</a:t>
            </a:r>
            <a:r>
              <a:rPr lang="ja-JP" altLang="en-US" sz="2000" dirty="0"/>
              <a:t>記した文書を交付して説明を行い、当該提供の開始について</a:t>
            </a:r>
            <a:r>
              <a:rPr lang="ja-JP" altLang="en-US" sz="2000" dirty="0" smtClean="0"/>
              <a:t>利用申込者</a:t>
            </a:r>
            <a:r>
              <a:rPr lang="ja-JP" altLang="en-US" sz="2000" dirty="0"/>
              <a:t>の同意を</a:t>
            </a:r>
            <a:r>
              <a:rPr lang="ja-JP" altLang="en-US" sz="2000" dirty="0" smtClean="0"/>
              <a:t>得なければ</a:t>
            </a:r>
            <a:r>
              <a:rPr lang="ja-JP" altLang="en-US" sz="2000" dirty="0"/>
              <a:t>ならない</a:t>
            </a:r>
            <a:r>
              <a:rPr lang="ja-JP" altLang="en-US" sz="2000" dirty="0" smtClean="0"/>
              <a:t>。</a:t>
            </a:r>
            <a:endParaRPr lang="en-US" altLang="ja-JP" sz="2000" dirty="0" smtClean="0"/>
          </a:p>
          <a:p>
            <a:pPr marL="360363" indent="179388"/>
            <a:r>
              <a:rPr lang="ja-JP" altLang="en-US" sz="2000" dirty="0" smtClean="0"/>
              <a:t>なお、当該同意</a:t>
            </a:r>
            <a:r>
              <a:rPr lang="ja-JP" altLang="en-US" sz="2000" dirty="0"/>
              <a:t>については書面によって確認することが望ましい</a:t>
            </a:r>
            <a:r>
              <a:rPr lang="ja-JP" altLang="en-US" sz="2000" dirty="0" smtClean="0"/>
              <a:t>。</a:t>
            </a:r>
            <a:endParaRPr lang="en-US" altLang="ja-JP" sz="2000" dirty="0" smtClean="0"/>
          </a:p>
          <a:p>
            <a:pPr marL="360363" indent="179388"/>
            <a:r>
              <a:rPr lang="ja-JP" altLang="en-US" sz="2000" dirty="0"/>
              <a:t>利用申込者又はその家族からの申出があった場合には</a:t>
            </a:r>
            <a:r>
              <a:rPr lang="ja-JP" altLang="en-US" sz="2000" dirty="0" smtClean="0"/>
              <a:t>、当該</a:t>
            </a:r>
            <a:r>
              <a:rPr lang="ja-JP" altLang="en-US" sz="2000" dirty="0"/>
              <a:t>利用申込者又はその家族の承諾を得て、当該文書に記すべき重要事項</a:t>
            </a:r>
            <a:r>
              <a:rPr lang="ja-JP" altLang="en-US" sz="2000" dirty="0" smtClean="0"/>
              <a:t>を電磁的方法に</a:t>
            </a:r>
            <a:r>
              <a:rPr lang="ja-JP" altLang="en-US" sz="2000" dirty="0"/>
              <a:t>より提供することができる。この場合において、</a:t>
            </a:r>
            <a:r>
              <a:rPr lang="ja-JP" altLang="en-US" sz="2000" dirty="0" smtClean="0"/>
              <a:t>当該事</a:t>
            </a:r>
            <a:r>
              <a:rPr lang="ja-JP" altLang="en-US" sz="2000" dirty="0"/>
              <a:t>業者は、当該文書を交付したものとみなす。</a:t>
            </a:r>
            <a:endParaRPr lang="en-US" altLang="ja-JP" sz="2000" dirty="0" smtClean="0"/>
          </a:p>
          <a:p>
            <a:endParaRPr lang="en-US" altLang="ja-JP" sz="800" b="1" dirty="0" smtClean="0"/>
          </a:p>
          <a:p>
            <a:r>
              <a:rPr lang="ja-JP" altLang="en-US" sz="2000" b="1" dirty="0" smtClean="0"/>
              <a:t>（２）提供</a:t>
            </a:r>
            <a:r>
              <a:rPr lang="ja-JP" altLang="en-US" sz="2000" b="1" dirty="0"/>
              <a:t>拒否の禁止</a:t>
            </a:r>
            <a:r>
              <a:rPr lang="en-US" altLang="ja-JP" sz="2000" b="1" dirty="0"/>
              <a:t>【</a:t>
            </a:r>
            <a:r>
              <a:rPr lang="ja-JP" altLang="en-US" sz="2000" b="1" dirty="0"/>
              <a:t>第</a:t>
            </a:r>
            <a:r>
              <a:rPr lang="en-US" altLang="ja-JP" sz="2000" b="1" dirty="0"/>
              <a:t>3</a:t>
            </a:r>
            <a:r>
              <a:rPr lang="ja-JP" altLang="en-US" sz="2000" b="1" dirty="0"/>
              <a:t>条の</a:t>
            </a:r>
            <a:r>
              <a:rPr lang="en-US" altLang="ja-JP" sz="2000" b="1" dirty="0" smtClean="0"/>
              <a:t>8】</a:t>
            </a:r>
            <a:endParaRPr lang="en-US" altLang="ja-JP" sz="2000" b="1" dirty="0"/>
          </a:p>
          <a:p>
            <a:r>
              <a:rPr lang="ja-JP" altLang="en-US" sz="2000" dirty="0" smtClean="0"/>
              <a:t>　　事</a:t>
            </a:r>
            <a:r>
              <a:rPr lang="ja-JP" altLang="en-US" sz="2000" dirty="0"/>
              <a:t>業者は、正当な理由なくサービスの提供を拒んではならない</a:t>
            </a:r>
            <a:r>
              <a:rPr lang="ja-JP" altLang="en-US" sz="2000" dirty="0" smtClean="0"/>
              <a:t>。</a:t>
            </a:r>
            <a:endParaRPr lang="en-US" altLang="ja-JP" sz="2000" dirty="0" smtClean="0"/>
          </a:p>
          <a:p>
            <a:endParaRPr lang="en-US" altLang="ja-JP" sz="2000" dirty="0" smtClean="0"/>
          </a:p>
          <a:p>
            <a:endParaRPr lang="en-US" altLang="ja-JP" sz="2000" b="1" dirty="0" smtClean="0"/>
          </a:p>
          <a:p>
            <a:endParaRPr lang="en-US" altLang="ja-JP" sz="2000" b="1" dirty="0"/>
          </a:p>
          <a:p>
            <a:endParaRPr lang="en-US" altLang="ja-JP" sz="2000" b="1" dirty="0" smtClean="0"/>
          </a:p>
          <a:p>
            <a:endParaRPr lang="en-US" altLang="ja-JP" sz="2000" b="1" dirty="0"/>
          </a:p>
          <a:p>
            <a:r>
              <a:rPr lang="ja-JP" altLang="en-US" sz="2000" b="1" dirty="0" smtClean="0"/>
              <a:t>（３）サービス</a:t>
            </a:r>
            <a:r>
              <a:rPr lang="ja-JP" altLang="en-US" sz="2000" b="1" dirty="0"/>
              <a:t>提供困難時の対応</a:t>
            </a:r>
            <a:r>
              <a:rPr lang="en-US" altLang="ja-JP" sz="2000" b="1" dirty="0" smtClean="0"/>
              <a:t>【</a:t>
            </a:r>
            <a:r>
              <a:rPr lang="ja-JP" altLang="en-US" sz="2000" b="1" dirty="0" smtClean="0"/>
              <a:t>第</a:t>
            </a:r>
            <a:r>
              <a:rPr lang="en-US" altLang="ja-JP" sz="2000" b="1" dirty="0" smtClean="0"/>
              <a:t>3</a:t>
            </a:r>
            <a:r>
              <a:rPr lang="ja-JP" altLang="en-US" sz="2000" b="1" dirty="0"/>
              <a:t>条の</a:t>
            </a:r>
            <a:r>
              <a:rPr lang="en-US" altLang="ja-JP" sz="2000" b="1" dirty="0" smtClean="0"/>
              <a:t>9】</a:t>
            </a:r>
            <a:endParaRPr lang="en-US" altLang="ja-JP" sz="2000" b="1" dirty="0"/>
          </a:p>
          <a:p>
            <a:pPr marL="360363" indent="179388"/>
            <a:r>
              <a:rPr lang="ja-JP" altLang="en-US" sz="2000" dirty="0" smtClean="0"/>
              <a:t>事</a:t>
            </a:r>
            <a:r>
              <a:rPr lang="ja-JP" altLang="en-US" sz="2000" dirty="0"/>
              <a:t>業者は、事業所の通常の事業の実施地域等を勘案し、利用申込者に対し自ら適切</a:t>
            </a:r>
            <a:r>
              <a:rPr lang="ja-JP" altLang="en-US" sz="2000" dirty="0" smtClean="0"/>
              <a:t>な</a:t>
            </a:r>
            <a:r>
              <a:rPr lang="ja-JP" altLang="en-US" sz="2000" dirty="0"/>
              <a:t>サービスを提</a:t>
            </a:r>
            <a:r>
              <a:rPr lang="ja-JP" altLang="en-US" sz="2000" dirty="0" smtClean="0"/>
              <a:t>供する</a:t>
            </a:r>
            <a:r>
              <a:rPr lang="ja-JP" altLang="en-US" sz="2000" dirty="0"/>
              <a:t>ことが困難であると認めた場合</a:t>
            </a:r>
            <a:r>
              <a:rPr lang="ja-JP" altLang="en-US" sz="2000" dirty="0" smtClean="0"/>
              <a:t>は、当該</a:t>
            </a:r>
            <a:r>
              <a:rPr lang="ja-JP" altLang="en-US" sz="2000" dirty="0"/>
              <a:t>利用申込者に係る指定居宅介護支援事業者への連絡、適当な他</a:t>
            </a:r>
            <a:r>
              <a:rPr lang="ja-JP" altLang="en-US" sz="2000" dirty="0" smtClean="0"/>
              <a:t>の指定看護小規模</a:t>
            </a:r>
            <a:r>
              <a:rPr lang="ja-JP" altLang="en-US" sz="2000" dirty="0"/>
              <a:t>多機能型居宅介護事業者等の紹介その他必要な措置を速やか</a:t>
            </a:r>
            <a:r>
              <a:rPr lang="ja-JP" altLang="en-US" sz="2000" dirty="0" smtClean="0"/>
              <a:t>に講じること。</a:t>
            </a:r>
            <a:endParaRPr lang="en-US" altLang="ja-JP" sz="2000" b="1" dirty="0" smtClean="0"/>
          </a:p>
        </p:txBody>
      </p:sp>
      <p:sp>
        <p:nvSpPr>
          <p:cNvPr id="4" name="正方形/長方形 3"/>
          <p:cNvSpPr/>
          <p:nvPr/>
        </p:nvSpPr>
        <p:spPr>
          <a:xfrm>
            <a:off x="484696" y="4148338"/>
            <a:ext cx="11457709" cy="1267458"/>
          </a:xfrm>
          <a:prstGeom prst="rect">
            <a:avLst/>
          </a:prstGeom>
          <a:ln w="6350">
            <a:solidFill>
              <a:schemeClr val="tx1"/>
            </a:solidFill>
            <a:prstDash val="sysDot"/>
          </a:ln>
        </p:spPr>
        <p:txBody>
          <a:bodyPr wrap="square" tIns="36000" bIns="0" anchor="ctr" anchorCtr="0">
            <a:spAutoFit/>
          </a:bodyPr>
          <a:lstStyle/>
          <a:p>
            <a:pPr lvl="0"/>
            <a:r>
              <a:rPr lang="ja-JP" altLang="en-US" sz="2000" dirty="0">
                <a:solidFill>
                  <a:prstClr val="black"/>
                </a:solidFill>
              </a:rPr>
              <a:t>正当な理由がある場合とは、以下の場合を言う。</a:t>
            </a:r>
            <a:endParaRPr lang="en-US" altLang="ja-JP" sz="2000" dirty="0">
              <a:solidFill>
                <a:prstClr val="black"/>
              </a:solidFill>
            </a:endParaRPr>
          </a:p>
          <a:p>
            <a:pPr marL="182563" lvl="0"/>
            <a:r>
              <a:rPr lang="ja-JP" altLang="en-US" sz="2000" dirty="0">
                <a:solidFill>
                  <a:prstClr val="black"/>
                </a:solidFill>
              </a:rPr>
              <a:t>① 当該事業所の現員からは利用申込に応じきれない場合</a:t>
            </a:r>
            <a:endParaRPr lang="en-US" altLang="ja-JP" sz="2000" dirty="0">
              <a:solidFill>
                <a:prstClr val="black"/>
              </a:solidFill>
            </a:endParaRPr>
          </a:p>
          <a:p>
            <a:pPr marL="182563" lvl="0"/>
            <a:r>
              <a:rPr lang="ja-JP" altLang="en-US" sz="2000" dirty="0">
                <a:solidFill>
                  <a:prstClr val="black"/>
                </a:solidFill>
              </a:rPr>
              <a:t>② 利用申込者の居住地が当該事業所の通常の事業の実施地域外である場合</a:t>
            </a:r>
            <a:endParaRPr lang="en-US" altLang="ja-JP" sz="2000" dirty="0">
              <a:solidFill>
                <a:prstClr val="black"/>
              </a:solidFill>
            </a:endParaRPr>
          </a:p>
          <a:p>
            <a:pPr marL="182563" lvl="0"/>
            <a:r>
              <a:rPr lang="ja-JP" altLang="en-US" sz="2000" dirty="0">
                <a:solidFill>
                  <a:prstClr val="black"/>
                </a:solidFill>
              </a:rPr>
              <a:t>③ その他利用申込者に対し自ら適切なサービスを提供することが困難な場合である。</a:t>
            </a:r>
            <a:endParaRPr lang="en-US" altLang="ja-JP" sz="2000" dirty="0">
              <a:solidFill>
                <a:prstClr val="black"/>
              </a:solidFill>
            </a:endParaRPr>
          </a:p>
        </p:txBody>
      </p:sp>
    </p:spTree>
    <p:extLst>
      <p:ext uri="{BB962C8B-B14F-4D97-AF65-F5344CB8AC3E}">
        <p14:creationId xmlns:p14="http://schemas.microsoft.com/office/powerpoint/2010/main" val="4266593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10600" y="6492875"/>
            <a:ext cx="2743200" cy="365125"/>
          </a:xfrm>
        </p:spPr>
        <p:txBody>
          <a:bodyPr/>
          <a:lstStyle/>
          <a:p>
            <a:fld id="{41D9830F-53EB-46B6-9EC0-C4C68F82A889}" type="slidenum">
              <a:rPr kumimoji="1" lang="ja-JP" altLang="en-US" smtClean="0"/>
              <a:t>42</a:t>
            </a:fld>
            <a:endParaRPr kumimoji="1" lang="ja-JP" altLang="en-US" dirty="0"/>
          </a:p>
        </p:txBody>
      </p:sp>
      <p:sp>
        <p:nvSpPr>
          <p:cNvPr id="5" name="正方形/長方形 4"/>
          <p:cNvSpPr/>
          <p:nvPr/>
        </p:nvSpPr>
        <p:spPr>
          <a:xfrm>
            <a:off x="0" y="0"/>
            <a:ext cx="12192000" cy="6924973"/>
          </a:xfrm>
          <a:prstGeom prst="rect">
            <a:avLst/>
          </a:prstGeom>
        </p:spPr>
        <p:txBody>
          <a:bodyPr wrap="square">
            <a:spAutoFit/>
          </a:bodyPr>
          <a:lstStyle/>
          <a:p>
            <a:r>
              <a:rPr lang="ja-JP" altLang="en-US" sz="2000" b="1" dirty="0"/>
              <a:t>（４）心身の状況等の把握</a:t>
            </a:r>
            <a:r>
              <a:rPr lang="en-US" altLang="ja-JP" sz="2000" b="1" dirty="0"/>
              <a:t>【</a:t>
            </a:r>
            <a:r>
              <a:rPr lang="ja-JP" altLang="en-US" sz="2000" b="1" dirty="0"/>
              <a:t>第</a:t>
            </a:r>
            <a:r>
              <a:rPr lang="en-US" altLang="ja-JP" sz="2000" b="1" dirty="0"/>
              <a:t>68</a:t>
            </a:r>
            <a:r>
              <a:rPr lang="ja-JP" altLang="en-US" sz="2000" b="1" dirty="0"/>
              <a:t>条</a:t>
            </a:r>
            <a:r>
              <a:rPr lang="en-US" altLang="ja-JP" sz="2000" b="1" dirty="0"/>
              <a:t>】</a:t>
            </a:r>
          </a:p>
          <a:p>
            <a:pPr marL="360363" indent="179388"/>
            <a:r>
              <a:rPr lang="ja-JP" altLang="en-US" sz="2000" dirty="0" smtClean="0"/>
              <a:t>事</a:t>
            </a:r>
            <a:r>
              <a:rPr lang="ja-JP" altLang="en-US" sz="2000" dirty="0"/>
              <a:t>業者は、サービスの提供に当たっては、介護支援専門員が開催するサービス担当者</a:t>
            </a:r>
            <a:r>
              <a:rPr lang="ja-JP" altLang="en-US" sz="2000" dirty="0" smtClean="0"/>
              <a:t>会議等を</a:t>
            </a:r>
            <a:r>
              <a:rPr lang="ja-JP" altLang="en-US" sz="2000" dirty="0"/>
              <a:t>通じて、利用者の心身の状況、その置かれている環境、他の保健医療サービス又は福祉サービスの利用状況等の把握に努めなければならない。</a:t>
            </a:r>
            <a:endParaRPr lang="en-US" altLang="ja-JP" sz="2000" dirty="0"/>
          </a:p>
          <a:p>
            <a:pPr marL="360363" indent="179388"/>
            <a:r>
              <a:rPr lang="ja-JP" altLang="en-US" sz="2000" dirty="0"/>
              <a:t>なお、サービス担当者会議は、テレビ電話装置等を活用して行うことができるものとする。</a:t>
            </a:r>
            <a:endParaRPr lang="en-US" altLang="ja-JP" sz="2000" b="1" dirty="0"/>
          </a:p>
          <a:p>
            <a:endParaRPr lang="en-US" altLang="ja-JP" sz="800" b="1" dirty="0" smtClean="0"/>
          </a:p>
          <a:p>
            <a:r>
              <a:rPr lang="ja-JP" altLang="en-US" sz="2000" b="1" dirty="0" smtClean="0"/>
              <a:t>（５）居宅</a:t>
            </a:r>
            <a:r>
              <a:rPr lang="ja-JP" altLang="en-US" sz="2000" b="1" dirty="0"/>
              <a:t>サービス事業者等との</a:t>
            </a:r>
            <a:r>
              <a:rPr lang="ja-JP" altLang="en-US" sz="2000" b="1" dirty="0" smtClean="0"/>
              <a:t>連携</a:t>
            </a:r>
            <a:r>
              <a:rPr lang="en-US" altLang="ja-JP" sz="2000" b="1" dirty="0" smtClean="0"/>
              <a:t>【</a:t>
            </a:r>
            <a:r>
              <a:rPr lang="ja-JP" altLang="en-US" sz="2000" b="1" dirty="0" smtClean="0"/>
              <a:t>第</a:t>
            </a:r>
            <a:r>
              <a:rPr lang="en-US" altLang="ja-JP" sz="2000" b="1" dirty="0" smtClean="0"/>
              <a:t>69</a:t>
            </a:r>
            <a:r>
              <a:rPr lang="ja-JP" altLang="en-US" sz="2000" b="1" dirty="0" smtClean="0"/>
              <a:t>条</a:t>
            </a:r>
            <a:r>
              <a:rPr lang="en-US" altLang="ja-JP" sz="2000" b="1" dirty="0" smtClean="0"/>
              <a:t>】</a:t>
            </a:r>
            <a:endParaRPr lang="ja-JP" altLang="en-US" sz="2000" b="1" dirty="0"/>
          </a:p>
          <a:p>
            <a:pPr marL="498475" indent="-234950"/>
            <a:r>
              <a:rPr lang="ja-JP" altLang="en-US" sz="2000" dirty="0" smtClean="0"/>
              <a:t>① 事</a:t>
            </a:r>
            <a:r>
              <a:rPr lang="ja-JP" altLang="en-US" sz="2000" dirty="0"/>
              <a:t>業者は</a:t>
            </a:r>
            <a:r>
              <a:rPr lang="ja-JP" altLang="en-US" sz="2000" dirty="0" smtClean="0"/>
              <a:t>、サービスを</a:t>
            </a:r>
            <a:r>
              <a:rPr lang="ja-JP" altLang="en-US" sz="2000" dirty="0"/>
              <a:t>提供するに当たっては、居宅サービス事業者その他保健医療サービス又は福祉サービスを提供する者との密接な連携に努めなければならない</a:t>
            </a:r>
            <a:r>
              <a:rPr lang="ja-JP" altLang="en-US" sz="2000" dirty="0" smtClean="0"/>
              <a:t>。</a:t>
            </a:r>
            <a:endParaRPr lang="en-US" altLang="ja-JP" sz="2000" dirty="0" smtClean="0"/>
          </a:p>
          <a:p>
            <a:pPr marL="498475" indent="-234950"/>
            <a:r>
              <a:rPr lang="ja-JP" altLang="en-US" sz="2000" dirty="0" smtClean="0"/>
              <a:t>② 事</a:t>
            </a:r>
            <a:r>
              <a:rPr lang="ja-JP" altLang="en-US" sz="2000" dirty="0"/>
              <a:t>業者は</a:t>
            </a:r>
            <a:r>
              <a:rPr lang="ja-JP" altLang="en-US" sz="2000" dirty="0" smtClean="0"/>
              <a:t>、サービスを</a:t>
            </a:r>
            <a:r>
              <a:rPr lang="ja-JP" altLang="en-US" sz="2000" dirty="0"/>
              <a:t>提供するに当たっては、利用者の健康管理を適切に行うため、主治の医師との密接な連携に努めなければならない</a:t>
            </a:r>
            <a:r>
              <a:rPr lang="ja-JP" altLang="en-US" sz="2000" dirty="0" smtClean="0"/>
              <a:t>。</a:t>
            </a:r>
            <a:endParaRPr lang="en-US" altLang="ja-JP" sz="2000" dirty="0" smtClean="0"/>
          </a:p>
          <a:p>
            <a:pPr marL="498475" indent="-234950"/>
            <a:r>
              <a:rPr lang="ja-JP" altLang="en-US" sz="2000" dirty="0" smtClean="0"/>
              <a:t>③ 事</a:t>
            </a:r>
            <a:r>
              <a:rPr lang="ja-JP" altLang="en-US" sz="2000" dirty="0"/>
              <a:t>業者は</a:t>
            </a:r>
            <a:r>
              <a:rPr lang="ja-JP" altLang="en-US" sz="2000" dirty="0" smtClean="0"/>
              <a:t>、サービスの</a:t>
            </a:r>
            <a:r>
              <a:rPr lang="ja-JP" altLang="en-US" sz="2000" dirty="0"/>
              <a:t>提供の終了に際しては、利用者又はその家族に対して適切な指導を行うとともに、当該利用者に係る指定居宅介護支援事業者に対する情報の提供及び保健医療サービス又は福祉サービスを提供する者との密接な連携に努めなければならない。</a:t>
            </a:r>
          </a:p>
          <a:p>
            <a:endParaRPr lang="en-US" altLang="ja-JP" sz="800" b="1" dirty="0" smtClean="0"/>
          </a:p>
          <a:p>
            <a:r>
              <a:rPr lang="ja-JP" altLang="en-US" sz="2000" b="1" dirty="0" smtClean="0"/>
              <a:t>（６）サービス</a:t>
            </a:r>
            <a:r>
              <a:rPr lang="ja-JP" altLang="en-US" sz="2000" b="1" dirty="0"/>
              <a:t>の提供の記録</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18】</a:t>
            </a:r>
          </a:p>
          <a:p>
            <a:pPr marL="442913" indent="-179388"/>
            <a:r>
              <a:rPr lang="ja-JP" altLang="en-US" sz="2000" dirty="0" smtClean="0"/>
              <a:t>① 事</a:t>
            </a:r>
            <a:r>
              <a:rPr lang="ja-JP" altLang="en-US" sz="2000" dirty="0"/>
              <a:t>業者は、サービスを提供した際にはサービスの提供日及び内容、保険給付の額その他必要な事項</a:t>
            </a:r>
            <a:r>
              <a:rPr lang="ja-JP" altLang="en-US" sz="2000" dirty="0" smtClean="0"/>
              <a:t>を利用者</a:t>
            </a:r>
            <a:r>
              <a:rPr lang="ja-JP" altLang="en-US" sz="2000" dirty="0"/>
              <a:t>の居宅サービス計画を記載した書面又はこれに準ずる書面に記載しなければならない。</a:t>
            </a:r>
          </a:p>
          <a:p>
            <a:pPr marL="442913" indent="-179388"/>
            <a:r>
              <a:rPr lang="ja-JP" altLang="en-US" sz="2000" dirty="0" smtClean="0"/>
              <a:t>② 事</a:t>
            </a:r>
            <a:r>
              <a:rPr lang="ja-JP" altLang="en-US" sz="2000" dirty="0"/>
              <a:t>業者は、サービスを提供した際には、提供した具体的なサービスの内容等を記録するとともに、</a:t>
            </a:r>
            <a:r>
              <a:rPr lang="ja-JP" altLang="en-US" sz="2000" dirty="0" smtClean="0"/>
              <a:t>利用者</a:t>
            </a:r>
            <a:r>
              <a:rPr lang="ja-JP" altLang="en-US" sz="2000" dirty="0"/>
              <a:t>からの申出があった場合には、文書の交付その他適切な方法により、その情報を利用者に対して</a:t>
            </a:r>
            <a:r>
              <a:rPr lang="ja-JP" altLang="en-US" sz="2000" dirty="0" smtClean="0"/>
              <a:t>提供しなければ</a:t>
            </a:r>
            <a:r>
              <a:rPr lang="ja-JP" altLang="en-US" sz="2000" dirty="0"/>
              <a:t>ならない</a:t>
            </a:r>
            <a:r>
              <a:rPr lang="ja-JP" altLang="en-US" sz="2000" dirty="0" smtClean="0"/>
              <a:t>。</a:t>
            </a:r>
            <a:endParaRPr lang="en-US" altLang="ja-JP" sz="2000" dirty="0" smtClean="0"/>
          </a:p>
          <a:p>
            <a:endParaRPr lang="en-US" altLang="ja-JP" sz="800" b="1" dirty="0" smtClean="0"/>
          </a:p>
          <a:p>
            <a:r>
              <a:rPr lang="ja-JP" altLang="en-US" sz="2000" b="1" dirty="0" smtClean="0"/>
              <a:t>（</a:t>
            </a:r>
            <a:r>
              <a:rPr lang="ja-JP" altLang="en-US" sz="2000" b="1" dirty="0"/>
              <a:t>７）利用料等の受領</a:t>
            </a:r>
            <a:r>
              <a:rPr lang="en-US" altLang="ja-JP" sz="2000" b="1" dirty="0"/>
              <a:t>【</a:t>
            </a:r>
            <a:r>
              <a:rPr lang="ja-JP" altLang="en-US" sz="2000" b="1" dirty="0"/>
              <a:t>第</a:t>
            </a:r>
            <a:r>
              <a:rPr lang="en-US" altLang="ja-JP" sz="2000" b="1" dirty="0"/>
              <a:t>71</a:t>
            </a:r>
            <a:r>
              <a:rPr lang="ja-JP" altLang="en-US" sz="2000" b="1" dirty="0"/>
              <a:t>条</a:t>
            </a:r>
            <a:r>
              <a:rPr lang="en-US" altLang="ja-JP" sz="2000" b="1" dirty="0"/>
              <a:t>】</a:t>
            </a:r>
          </a:p>
          <a:p>
            <a:pPr marL="442913" indent="-179388"/>
            <a:r>
              <a:rPr lang="ja-JP" altLang="en-US" sz="2000" dirty="0" smtClean="0"/>
              <a:t>① 事</a:t>
            </a:r>
            <a:r>
              <a:rPr lang="ja-JP" altLang="en-US" sz="2000" dirty="0"/>
              <a:t>業者は、法定代理受領サービスに該当するサービスを提供した際には、その利用者から利用料</a:t>
            </a:r>
            <a:r>
              <a:rPr lang="ja-JP" altLang="en-US" sz="2000" dirty="0" smtClean="0"/>
              <a:t>の</a:t>
            </a:r>
            <a:endParaRPr lang="en-US" altLang="ja-JP" sz="2000" b="1" dirty="0" smtClean="0"/>
          </a:p>
        </p:txBody>
      </p:sp>
    </p:spTree>
    <p:extLst>
      <p:ext uri="{BB962C8B-B14F-4D97-AF65-F5344CB8AC3E}">
        <p14:creationId xmlns:p14="http://schemas.microsoft.com/office/powerpoint/2010/main" val="2235462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43</a:t>
            </a:fld>
            <a:endParaRPr kumimoji="1" lang="ja-JP" altLang="en-US"/>
          </a:p>
        </p:txBody>
      </p:sp>
      <p:sp>
        <p:nvSpPr>
          <p:cNvPr id="3" name="正方形/長方形 2"/>
          <p:cNvSpPr/>
          <p:nvPr/>
        </p:nvSpPr>
        <p:spPr>
          <a:xfrm>
            <a:off x="1" y="0"/>
            <a:ext cx="12191999" cy="6986528"/>
          </a:xfrm>
          <a:prstGeom prst="rect">
            <a:avLst/>
          </a:prstGeom>
        </p:spPr>
        <p:txBody>
          <a:bodyPr wrap="square">
            <a:spAutoFit/>
          </a:bodyPr>
          <a:lstStyle/>
          <a:p>
            <a:pPr marL="442913"/>
            <a:r>
              <a:rPr lang="ja-JP" altLang="en-US" sz="2000" dirty="0"/>
              <a:t>一部として、地域密着型介護サービス費用基準額から事業者に支払われる地域密着型介護サービス費</a:t>
            </a:r>
            <a:r>
              <a:rPr lang="ja-JP" altLang="en-US" sz="2000" dirty="0" smtClean="0"/>
              <a:t>の</a:t>
            </a:r>
            <a:r>
              <a:rPr lang="ja-JP" altLang="en-US" sz="2000" dirty="0"/>
              <a:t>額を控除して得た額の支払を受けるものとする</a:t>
            </a:r>
            <a:r>
              <a:rPr lang="ja-JP" altLang="en-US" sz="2000" dirty="0" smtClean="0"/>
              <a:t>。</a:t>
            </a:r>
            <a:endParaRPr lang="en-US" altLang="ja-JP" sz="2000" dirty="0" smtClean="0"/>
          </a:p>
          <a:p>
            <a:pPr marL="442913" indent="-179388"/>
            <a:r>
              <a:rPr lang="ja-JP" altLang="en-US" sz="2000" dirty="0" smtClean="0"/>
              <a:t>② 事</a:t>
            </a:r>
            <a:r>
              <a:rPr lang="ja-JP" altLang="en-US" sz="2000" dirty="0"/>
              <a:t>業者は、法定代理受領サービスに該当しないサービスを提供した際にその利用者から支払を</a:t>
            </a:r>
            <a:r>
              <a:rPr lang="ja-JP" altLang="en-US" sz="2000" dirty="0" smtClean="0"/>
              <a:t>受ける利用料</a:t>
            </a:r>
            <a:r>
              <a:rPr lang="ja-JP" altLang="en-US" sz="2000" dirty="0"/>
              <a:t>の額と、法定代理受領サービスである</a:t>
            </a:r>
            <a:r>
              <a:rPr lang="ja-JP" altLang="en-US" sz="2000" dirty="0" smtClean="0"/>
              <a:t>指定看護小規模</a:t>
            </a:r>
            <a:r>
              <a:rPr lang="ja-JP" altLang="en-US" sz="2000" dirty="0"/>
              <a:t>多機能型居宅介護に係る地域密着型介護サービス費用基準額の額の間</a:t>
            </a:r>
            <a:r>
              <a:rPr lang="ja-JP" altLang="en-US" sz="2000" dirty="0" smtClean="0"/>
              <a:t>に</a:t>
            </a:r>
            <a:r>
              <a:rPr lang="ja-JP" altLang="en-US" sz="2000" dirty="0"/>
              <a:t>、</a:t>
            </a:r>
            <a:r>
              <a:rPr lang="ja-JP" altLang="en-US" sz="2000" dirty="0" smtClean="0"/>
              <a:t>不合理</a:t>
            </a:r>
            <a:r>
              <a:rPr lang="ja-JP" altLang="en-US" sz="2000" dirty="0"/>
              <a:t>な差が生じないようにしなければならない。</a:t>
            </a:r>
          </a:p>
          <a:p>
            <a:pPr marL="442913" indent="-179388"/>
            <a:r>
              <a:rPr lang="ja-JP" altLang="en-US" sz="2000" dirty="0" smtClean="0"/>
              <a:t>③ 上記</a:t>
            </a:r>
            <a:r>
              <a:rPr lang="ja-JP" altLang="en-US" sz="2000" dirty="0"/>
              <a:t>利用料の</a:t>
            </a:r>
            <a:r>
              <a:rPr lang="ja-JP" altLang="en-US" sz="2000" dirty="0" smtClean="0"/>
              <a:t>ほか、以下</a:t>
            </a:r>
            <a:r>
              <a:rPr lang="ja-JP" altLang="en-US" sz="2000" dirty="0"/>
              <a:t>に掲げる費用の額の支払を利用者から受けることができる。</a:t>
            </a:r>
          </a:p>
          <a:p>
            <a:pPr marL="623888" indent="-179388" defTabSz="720725">
              <a:lnSpc>
                <a:spcPts val="2200"/>
              </a:lnSpc>
            </a:pPr>
            <a:r>
              <a:rPr lang="en-US" altLang="ja-JP" sz="2000" dirty="0" smtClean="0"/>
              <a:t>ⅰ)</a:t>
            </a:r>
            <a:r>
              <a:rPr lang="ja-JP" altLang="en-US" sz="2000" dirty="0" smtClean="0"/>
              <a:t> 利用者</a:t>
            </a:r>
            <a:r>
              <a:rPr lang="ja-JP" altLang="en-US" sz="2000" dirty="0"/>
              <a:t>の選定により通常の事業の実施地域以外の地域に居住する利用者に対して行う送迎に要する</a:t>
            </a:r>
            <a:r>
              <a:rPr lang="ja-JP" altLang="en-US" sz="2000" dirty="0" smtClean="0"/>
              <a:t>費用</a:t>
            </a:r>
            <a:endParaRPr lang="en-US" altLang="ja-JP" sz="2000" dirty="0" smtClean="0"/>
          </a:p>
          <a:p>
            <a:pPr marL="623888" indent="-179388" defTabSz="720725">
              <a:lnSpc>
                <a:spcPts val="2200"/>
              </a:lnSpc>
            </a:pPr>
            <a:r>
              <a:rPr lang="en-US" altLang="ja-JP" sz="2000" dirty="0" smtClean="0"/>
              <a:t>ⅱ)</a:t>
            </a:r>
            <a:r>
              <a:rPr lang="ja-JP" altLang="en-US" sz="2000" dirty="0" smtClean="0"/>
              <a:t> 利用者</a:t>
            </a:r>
            <a:r>
              <a:rPr lang="ja-JP" altLang="en-US" sz="2000" dirty="0"/>
              <a:t>の選択により通常の事業の実施地域以外の地域に居宅において訪問サービスを提供する場合は、それに要した交通費の</a:t>
            </a:r>
            <a:r>
              <a:rPr lang="ja-JP" altLang="en-US" sz="2000" dirty="0" smtClean="0"/>
              <a:t>額</a:t>
            </a:r>
            <a:endParaRPr lang="en-US" altLang="ja-JP" sz="2000" dirty="0" smtClean="0"/>
          </a:p>
          <a:p>
            <a:pPr marL="623888" indent="-179388" defTabSz="720725">
              <a:lnSpc>
                <a:spcPts val="2200"/>
              </a:lnSpc>
            </a:pPr>
            <a:r>
              <a:rPr lang="en-US" altLang="ja-JP" sz="2000" dirty="0" smtClean="0"/>
              <a:t>ⅲ)</a:t>
            </a:r>
            <a:r>
              <a:rPr lang="ja-JP" altLang="en-US" sz="2000" dirty="0" smtClean="0"/>
              <a:t> 食事</a:t>
            </a:r>
            <a:r>
              <a:rPr lang="ja-JP" altLang="en-US" sz="2000" dirty="0"/>
              <a:t>の提供に要する費用</a:t>
            </a:r>
          </a:p>
          <a:p>
            <a:pPr marL="623888" indent="-179388" defTabSz="720725">
              <a:lnSpc>
                <a:spcPts val="2200"/>
              </a:lnSpc>
            </a:pPr>
            <a:r>
              <a:rPr lang="en-US" altLang="ja-JP" sz="2000" dirty="0" smtClean="0"/>
              <a:t>ⅳ)</a:t>
            </a:r>
            <a:r>
              <a:rPr lang="ja-JP" altLang="en-US" sz="2000" dirty="0" smtClean="0"/>
              <a:t> 宿泊</a:t>
            </a:r>
            <a:r>
              <a:rPr lang="ja-JP" altLang="en-US" sz="2000" dirty="0"/>
              <a:t>に要する必要　　　　　　　　　</a:t>
            </a:r>
            <a:endParaRPr lang="en-US" altLang="ja-JP" sz="2000" dirty="0" smtClean="0"/>
          </a:p>
          <a:p>
            <a:pPr marL="623888" indent="-179388" defTabSz="720725">
              <a:lnSpc>
                <a:spcPts val="2200"/>
              </a:lnSpc>
            </a:pPr>
            <a:r>
              <a:rPr lang="en-US" altLang="ja-JP" sz="2000" dirty="0" smtClean="0"/>
              <a:t>ⅴ)</a:t>
            </a:r>
            <a:r>
              <a:rPr lang="ja-JP" altLang="en-US" sz="2000" dirty="0" smtClean="0"/>
              <a:t> おむつ代</a:t>
            </a:r>
            <a:endParaRPr lang="en-US" altLang="ja-JP" sz="2000" dirty="0" smtClean="0"/>
          </a:p>
          <a:p>
            <a:pPr marL="623888" indent="-179388" defTabSz="720725">
              <a:lnSpc>
                <a:spcPts val="2200"/>
              </a:lnSpc>
            </a:pPr>
            <a:r>
              <a:rPr lang="en-US" altLang="ja-JP" sz="2000" dirty="0" smtClean="0"/>
              <a:t>ⅵ</a:t>
            </a:r>
            <a:r>
              <a:rPr lang="ja-JP" altLang="en-US" sz="2000" dirty="0" smtClean="0"/>
              <a:t>） 利用者</a:t>
            </a:r>
            <a:r>
              <a:rPr lang="ja-JP" altLang="en-US" sz="2000" dirty="0"/>
              <a:t>の希望によって身の回り品又は教養娯楽として日常生活に必要なものを事業者が提供する場合に係る</a:t>
            </a:r>
            <a:r>
              <a:rPr lang="ja-JP" altLang="en-US" sz="2000" dirty="0" smtClean="0"/>
              <a:t>費用</a:t>
            </a:r>
            <a:endParaRPr lang="en-US" altLang="ja-JP" sz="2000" dirty="0" smtClean="0"/>
          </a:p>
          <a:p>
            <a:pPr marL="623888" indent="-179388" defTabSz="720725">
              <a:lnSpc>
                <a:spcPts val="2200"/>
              </a:lnSpc>
            </a:pPr>
            <a:endParaRPr lang="en-US" altLang="ja-JP" sz="2000" dirty="0"/>
          </a:p>
          <a:p>
            <a:pPr marL="623888" indent="-179388" defTabSz="720725">
              <a:lnSpc>
                <a:spcPts val="2200"/>
              </a:lnSpc>
            </a:pPr>
            <a:endParaRPr lang="en-US" altLang="ja-JP" sz="2000" dirty="0" smtClean="0"/>
          </a:p>
          <a:p>
            <a:pPr marL="623888" indent="-179388" defTabSz="720725">
              <a:lnSpc>
                <a:spcPts val="2200"/>
              </a:lnSpc>
            </a:pPr>
            <a:endParaRPr lang="ja-JP" altLang="en-US" sz="2000" dirty="0"/>
          </a:p>
          <a:p>
            <a:endParaRPr lang="en-US" altLang="ja-JP" sz="800" b="1" dirty="0" smtClean="0"/>
          </a:p>
          <a:p>
            <a:r>
              <a:rPr lang="ja-JP" altLang="en-US" sz="2000" b="1" dirty="0" smtClean="0"/>
              <a:t>（</a:t>
            </a:r>
            <a:r>
              <a:rPr lang="ja-JP" altLang="en-US" sz="2000" b="1" dirty="0"/>
              <a:t>８）</a:t>
            </a:r>
            <a:r>
              <a:rPr lang="ja-JP" altLang="en-US" sz="2000" b="1" dirty="0" smtClean="0"/>
              <a:t>指定看護小規模</a:t>
            </a:r>
            <a:r>
              <a:rPr lang="ja-JP" altLang="en-US" sz="2000" b="1" dirty="0"/>
              <a:t>多機能型居宅介護の具体的取扱方針</a:t>
            </a:r>
            <a:r>
              <a:rPr lang="en-US" altLang="ja-JP" sz="2000" b="1" dirty="0"/>
              <a:t>【</a:t>
            </a:r>
            <a:r>
              <a:rPr lang="ja-JP" altLang="en-US" sz="2000" b="1" dirty="0" smtClean="0"/>
              <a:t>第</a:t>
            </a:r>
            <a:r>
              <a:rPr lang="en-US" altLang="ja-JP" sz="2000" b="1" dirty="0" smtClean="0"/>
              <a:t>177</a:t>
            </a:r>
            <a:r>
              <a:rPr lang="ja-JP" altLang="en-US" sz="2000" b="1" dirty="0" smtClean="0"/>
              <a:t>条</a:t>
            </a:r>
            <a:r>
              <a:rPr lang="en-US" altLang="ja-JP" sz="2000" b="1" dirty="0"/>
              <a:t>】</a:t>
            </a:r>
          </a:p>
          <a:p>
            <a:pPr marL="442913" indent="-180975"/>
            <a:r>
              <a:rPr lang="ja-JP" altLang="en-US" sz="2000" dirty="0" smtClean="0"/>
              <a:t>① 利用者</a:t>
            </a:r>
            <a:r>
              <a:rPr lang="ja-JP" altLang="en-US" sz="2000" dirty="0"/>
              <a:t>が住み慣れた地域で生活を継続することができるよう</a:t>
            </a:r>
            <a:r>
              <a:rPr lang="ja-JP" altLang="en-US" sz="2000" dirty="0" smtClean="0"/>
              <a:t>、利用者の病状、心身</a:t>
            </a:r>
            <a:r>
              <a:rPr lang="ja-JP" altLang="en-US" sz="2000" dirty="0"/>
              <a:t>の状況、希望及びその置かれている環境を踏まえて、通いサービス、訪問サービス及び宿泊サービスを柔軟に組み合わせることにより</a:t>
            </a:r>
            <a:r>
              <a:rPr lang="ja-JP" altLang="en-US" sz="2000" dirty="0" smtClean="0"/>
              <a:t>、当該利用者の居宅において、又はサービス拠点に通わせ、若しくは短期宿泊させ、日常生活の世話及び機能訓練並びに療養上の世話又は必要な診療の補助を妥当</a:t>
            </a:r>
            <a:r>
              <a:rPr lang="ja-JP" altLang="en-US" sz="2000" dirty="0"/>
              <a:t>適切に</a:t>
            </a:r>
            <a:r>
              <a:rPr lang="ja-JP" altLang="en-US" sz="2000" dirty="0" smtClean="0"/>
              <a:t>行う。</a:t>
            </a:r>
            <a:endParaRPr lang="ja-JP" altLang="en-US" sz="2000" dirty="0"/>
          </a:p>
        </p:txBody>
      </p:sp>
      <p:sp>
        <p:nvSpPr>
          <p:cNvPr id="4" name="正方形/長方形 3"/>
          <p:cNvSpPr/>
          <p:nvPr/>
        </p:nvSpPr>
        <p:spPr>
          <a:xfrm>
            <a:off x="728663" y="4428857"/>
            <a:ext cx="11144250" cy="600609"/>
          </a:xfrm>
          <a:prstGeom prst="rect">
            <a:avLst/>
          </a:prstGeom>
          <a:ln w="6350">
            <a:solidFill>
              <a:schemeClr val="tx1"/>
            </a:solidFill>
            <a:prstDash val="sysDot"/>
          </a:ln>
        </p:spPr>
        <p:txBody>
          <a:bodyPr wrap="square" tIns="36000" bIns="0" anchor="ctr" anchorCtr="0">
            <a:spAutoFit/>
          </a:bodyPr>
          <a:lstStyle/>
          <a:p>
            <a:pPr marL="185738" lvl="0" indent="-185738">
              <a:lnSpc>
                <a:spcPts val="2200"/>
              </a:lnSpc>
            </a:pPr>
            <a:r>
              <a:rPr lang="en-US" altLang="ja-JP" sz="2000" dirty="0">
                <a:solidFill>
                  <a:prstClr val="black"/>
                </a:solidFill>
              </a:rPr>
              <a:t>※</a:t>
            </a:r>
            <a:r>
              <a:rPr lang="ja-JP" altLang="en-US" sz="2000" dirty="0">
                <a:solidFill>
                  <a:prstClr val="black"/>
                </a:solidFill>
              </a:rPr>
              <a:t> </a:t>
            </a:r>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ⅵ</a:t>
            </a:r>
            <a:r>
              <a:rPr lang="ja-JP" altLang="en-US" sz="2000" dirty="0" smtClean="0">
                <a:solidFill>
                  <a:prstClr val="black"/>
                </a:solidFill>
              </a:rPr>
              <a:t>の</a:t>
            </a:r>
            <a:r>
              <a:rPr lang="ja-JP" altLang="en-US" sz="2000" dirty="0">
                <a:solidFill>
                  <a:prstClr val="black"/>
                </a:solidFill>
              </a:rPr>
              <a:t>費用の額に係るサービスの提供に当たっては、あらかじめ、利用者又はその家族に対し、当該サービスの内容及び費用について説明を行い、利用者の同意を得なければならない。</a:t>
            </a:r>
            <a:endParaRPr lang="en-US" altLang="ja-JP" sz="2000" dirty="0">
              <a:solidFill>
                <a:prstClr val="black"/>
              </a:solidFill>
            </a:endParaRPr>
          </a:p>
        </p:txBody>
      </p:sp>
    </p:spTree>
    <p:extLst>
      <p:ext uri="{BB962C8B-B14F-4D97-AF65-F5344CB8AC3E}">
        <p14:creationId xmlns:p14="http://schemas.microsoft.com/office/powerpoint/2010/main" val="974667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9577"/>
            <a:ext cx="2743200" cy="365125"/>
          </a:xfrm>
        </p:spPr>
        <p:txBody>
          <a:bodyPr/>
          <a:lstStyle/>
          <a:p>
            <a:fld id="{41D9830F-53EB-46B6-9EC0-C4C68F82A889}" type="slidenum">
              <a:rPr kumimoji="1" lang="ja-JP" altLang="en-US" smtClean="0"/>
              <a:t>44</a:t>
            </a:fld>
            <a:endParaRPr kumimoji="1" lang="ja-JP" altLang="en-US" dirty="0"/>
          </a:p>
        </p:txBody>
      </p:sp>
      <p:sp>
        <p:nvSpPr>
          <p:cNvPr id="5" name="正方形/長方形 4"/>
          <p:cNvSpPr/>
          <p:nvPr/>
        </p:nvSpPr>
        <p:spPr>
          <a:xfrm>
            <a:off x="360217" y="96982"/>
            <a:ext cx="11443855" cy="338554"/>
          </a:xfrm>
          <a:prstGeom prst="rect">
            <a:avLst/>
          </a:prstGeom>
        </p:spPr>
        <p:txBody>
          <a:bodyPr wrap="square">
            <a:spAutoFit/>
          </a:bodyPr>
          <a:lstStyle/>
          <a:p>
            <a:r>
              <a:rPr lang="ja-JP" altLang="en-US" sz="1600" dirty="0" smtClean="0"/>
              <a:t>　</a:t>
            </a:r>
            <a:endParaRPr lang="ja-JP" altLang="en-US" sz="1600" dirty="0"/>
          </a:p>
        </p:txBody>
      </p:sp>
      <p:sp>
        <p:nvSpPr>
          <p:cNvPr id="3" name="正方形/長方形 2"/>
          <p:cNvSpPr/>
          <p:nvPr/>
        </p:nvSpPr>
        <p:spPr>
          <a:xfrm>
            <a:off x="0" y="0"/>
            <a:ext cx="12192000" cy="6971139"/>
          </a:xfrm>
          <a:prstGeom prst="rect">
            <a:avLst/>
          </a:prstGeom>
        </p:spPr>
        <p:txBody>
          <a:bodyPr wrap="square">
            <a:spAutoFit/>
          </a:bodyPr>
          <a:lstStyle/>
          <a:p>
            <a:pPr marL="442913" indent="-171450"/>
            <a:r>
              <a:rPr lang="ja-JP" altLang="en-US" sz="2000" dirty="0"/>
              <a:t>② 利用者一人一人の人格を尊重し、利用者がそれぞれの役割を持って家庭的な環境の下で日常</a:t>
            </a:r>
            <a:r>
              <a:rPr lang="ja-JP" altLang="en-US" sz="2000" dirty="0" smtClean="0"/>
              <a:t>生活を</a:t>
            </a:r>
          </a:p>
          <a:p>
            <a:pPr marL="442913"/>
            <a:r>
              <a:rPr lang="ja-JP" altLang="en-US" sz="2000" dirty="0" smtClean="0"/>
              <a:t>送ることができるよう配慮して行う。</a:t>
            </a:r>
            <a:endParaRPr lang="en-US" altLang="ja-JP" sz="2000" dirty="0" smtClean="0"/>
          </a:p>
          <a:p>
            <a:pPr marL="442913" indent="-180975"/>
            <a:r>
              <a:rPr lang="ja-JP" altLang="en-US" sz="2000" dirty="0" smtClean="0"/>
              <a:t>③ </a:t>
            </a:r>
            <a:r>
              <a:rPr lang="ja-JP" altLang="en-US" sz="2000" dirty="0"/>
              <a:t>サービスの提供に当たっては</a:t>
            </a:r>
            <a:r>
              <a:rPr lang="ja-JP" altLang="en-US" sz="2000" dirty="0" smtClean="0"/>
              <a:t>、</a:t>
            </a:r>
            <a:r>
              <a:rPr lang="ja-JP" altLang="en-US" sz="2000" dirty="0"/>
              <a:t>看護</a:t>
            </a:r>
            <a:r>
              <a:rPr lang="ja-JP" altLang="en-US" sz="2000" dirty="0" smtClean="0"/>
              <a:t>小規模</a:t>
            </a:r>
            <a:r>
              <a:rPr lang="ja-JP" altLang="en-US" sz="2000" dirty="0"/>
              <a:t>多機能型居宅介護計画に基づき、漫然かつ画一的にならないように、利用者の機能訓練及びその者が日常生活を営むことができるよう必要な援助を行う。</a:t>
            </a:r>
            <a:endParaRPr lang="en-US" altLang="ja-JP" sz="2000" b="1"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1200" dirty="0" smtClean="0"/>
          </a:p>
          <a:p>
            <a:pPr marL="442913" indent="-180975"/>
            <a:endParaRPr lang="en-US" altLang="ja-JP" sz="500" dirty="0" smtClean="0"/>
          </a:p>
          <a:p>
            <a:pPr marL="442913" indent="-180975"/>
            <a:endParaRPr lang="en-US" altLang="ja-JP" sz="500" dirty="0" smtClean="0"/>
          </a:p>
          <a:p>
            <a:pPr marL="442913" indent="-180975"/>
            <a:r>
              <a:rPr lang="ja-JP" altLang="en-US" sz="2000" dirty="0" smtClean="0"/>
              <a:t>④ 従業者</a:t>
            </a:r>
            <a:r>
              <a:rPr lang="ja-JP" altLang="en-US" sz="2000" dirty="0"/>
              <a:t>は</a:t>
            </a:r>
            <a:r>
              <a:rPr lang="ja-JP" altLang="en-US" sz="2000" dirty="0" smtClean="0"/>
              <a:t>、サービスの提供に当たっては、懇切丁寧に行うことを旨とし、利用者又はその家族に対し、療養上必要な事項その他サービス提供の内容等について、理解しやすいように説明又は必要に応じた指導を行う。</a:t>
            </a:r>
            <a:endParaRPr lang="en-US" altLang="ja-JP" sz="2000" dirty="0" smtClean="0"/>
          </a:p>
          <a:p>
            <a:pPr marL="442913" indent="-180975"/>
            <a:r>
              <a:rPr lang="ja-JP" altLang="en-US" sz="2000" dirty="0" smtClean="0"/>
              <a:t>⑤ 事</a:t>
            </a:r>
            <a:r>
              <a:rPr lang="ja-JP" altLang="en-US" sz="2000" dirty="0"/>
              <a:t>業者は、サービスの提供に当たっては、当該利用者又は他の利用者等の生命又は身体を保護するため緊急やむを得ない場合を除き、身体的拘束等を行ってはならない。</a:t>
            </a:r>
            <a:endParaRPr lang="en-US" altLang="ja-JP" sz="2000" dirty="0"/>
          </a:p>
          <a:p>
            <a:pPr marL="442913" indent="-180975"/>
            <a:r>
              <a:rPr lang="ja-JP" altLang="en-US" sz="2000" dirty="0" smtClean="0"/>
              <a:t>⑥ 事</a:t>
            </a:r>
            <a:r>
              <a:rPr lang="ja-JP" altLang="en-US" sz="2000" dirty="0"/>
              <a:t>業者は、身体的拘束等を行う場合には、その態様及び時間、その際の利用者の心身の状況並びに緊急やむを得ない理由を記録しなければならない</a:t>
            </a:r>
            <a:r>
              <a:rPr lang="ja-JP" altLang="en-US" sz="2000" dirty="0" smtClean="0"/>
              <a:t>。</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500" dirty="0" smtClean="0"/>
          </a:p>
          <a:p>
            <a:pPr marL="623888" indent="-360363"/>
            <a:r>
              <a:rPr lang="ja-JP" altLang="en-US" sz="2000" dirty="0" smtClean="0"/>
              <a:t>⑦ 事</a:t>
            </a:r>
            <a:r>
              <a:rPr lang="ja-JP" altLang="en-US" sz="2000" dirty="0"/>
              <a:t>業者は、身体的拘束等の適正化を図るため、次に掲げる措置を講じなければ</a:t>
            </a:r>
            <a:r>
              <a:rPr lang="ja-JP" altLang="en-US" sz="2000" dirty="0" smtClean="0"/>
              <a:t>ならない。</a:t>
            </a:r>
          </a:p>
          <a:p>
            <a:pPr marL="442913" indent="-180975"/>
            <a:r>
              <a:rPr lang="en-US" altLang="ja-JP" sz="2000" dirty="0" smtClean="0"/>
              <a:t>ⅰ</a:t>
            </a:r>
            <a:r>
              <a:rPr lang="ja-JP" altLang="en-US" sz="2000" dirty="0" smtClean="0"/>
              <a:t>）身体的</a:t>
            </a:r>
            <a:r>
              <a:rPr lang="ja-JP" altLang="en-US" sz="2000" dirty="0"/>
              <a:t>拘束等の適正化のための対策を検討する委員会（以下「身体的拘束等適正化検討</a:t>
            </a:r>
            <a:r>
              <a:rPr lang="ja-JP" altLang="en-US" sz="2000" dirty="0" smtClean="0"/>
              <a:t>委員会」）</a:t>
            </a:r>
            <a:endParaRPr lang="en-US" altLang="ja-JP" sz="2000" dirty="0" smtClean="0"/>
          </a:p>
          <a:p>
            <a:pPr marL="628650" indent="-180975">
              <a:tabLst>
                <a:tab pos="628650" algn="l"/>
              </a:tabLst>
            </a:pPr>
            <a:r>
              <a:rPr lang="ja-JP" altLang="en-US" sz="2000" dirty="0"/>
              <a:t>（テレビ電話装置等を活用して行うものができる）を</a:t>
            </a:r>
            <a:r>
              <a:rPr lang="en-US" altLang="ja-JP" sz="2000" dirty="0"/>
              <a:t>3</a:t>
            </a:r>
            <a:r>
              <a:rPr lang="ja-JP" altLang="en-US" sz="2000" dirty="0"/>
              <a:t>月に</a:t>
            </a:r>
            <a:r>
              <a:rPr lang="en-US" altLang="ja-JP" sz="2000" dirty="0"/>
              <a:t>1</a:t>
            </a:r>
            <a:r>
              <a:rPr lang="ja-JP" altLang="en-US" sz="2000" dirty="0"/>
              <a:t>回以上開催するとともに、その結果に</a:t>
            </a:r>
            <a:endParaRPr lang="en-US" altLang="ja-JP" sz="2000" dirty="0"/>
          </a:p>
        </p:txBody>
      </p:sp>
      <p:sp>
        <p:nvSpPr>
          <p:cNvPr id="6" name="正方形/長方形 5"/>
          <p:cNvSpPr/>
          <p:nvPr/>
        </p:nvSpPr>
        <p:spPr>
          <a:xfrm>
            <a:off x="716756" y="1307277"/>
            <a:ext cx="11087316" cy="1448726"/>
          </a:xfrm>
          <a:prstGeom prst="rect">
            <a:avLst/>
          </a:prstGeom>
          <a:ln w="6350">
            <a:solidFill>
              <a:schemeClr val="tx1"/>
            </a:solidFill>
            <a:prstDash val="sysDot"/>
          </a:ln>
        </p:spPr>
        <p:txBody>
          <a:bodyPr wrap="square" tIns="36000" bIns="0" anchor="ctr" anchorCtr="0">
            <a:spAutoFit/>
          </a:bodyPr>
          <a:lstStyle/>
          <a:p>
            <a:pPr>
              <a:lnSpc>
                <a:spcPts val="2200"/>
              </a:lnSpc>
            </a:pPr>
            <a:r>
              <a:rPr lang="en-US" altLang="ja-JP" sz="2000" dirty="0" smtClean="0">
                <a:latin typeface="MS-Mincho"/>
              </a:rPr>
              <a:t>※ </a:t>
            </a:r>
            <a:r>
              <a:rPr lang="ja-JP" altLang="en-US" sz="2000" dirty="0" smtClean="0">
                <a:latin typeface="MS-Mincho"/>
              </a:rPr>
              <a:t>宿泊</a:t>
            </a:r>
            <a:r>
              <a:rPr lang="ja-JP" altLang="en-US" sz="2000" dirty="0">
                <a:latin typeface="MS-Mincho"/>
              </a:rPr>
              <a:t>サービス上限なし</a:t>
            </a:r>
          </a:p>
          <a:p>
            <a:pPr marL="85725">
              <a:lnSpc>
                <a:spcPts val="2200"/>
              </a:lnSpc>
            </a:pPr>
            <a:r>
              <a:rPr lang="ja-JP" altLang="en-US" sz="2000" dirty="0">
                <a:latin typeface="MS-Mincho"/>
              </a:rPr>
              <a:t>重度の者であれば、運営推進会議に対し報告し、評価を受けることを</a:t>
            </a:r>
            <a:r>
              <a:rPr lang="ja-JP" altLang="en-US" sz="2000" dirty="0" smtClean="0">
                <a:latin typeface="MS-Mincho"/>
              </a:rPr>
              <a:t>前提と</a:t>
            </a:r>
            <a:r>
              <a:rPr lang="ja-JP" altLang="en-US" sz="2000" dirty="0">
                <a:latin typeface="MS-Mincho"/>
              </a:rPr>
              <a:t>して、ほぼ毎日宿泊する形態も考えられる</a:t>
            </a:r>
            <a:r>
              <a:rPr lang="ja-JP" altLang="en-US" sz="2000" dirty="0" smtClean="0">
                <a:latin typeface="MS-Mincho"/>
              </a:rPr>
              <a:t>。</a:t>
            </a:r>
            <a:endParaRPr lang="en-US" altLang="ja-JP" sz="2000" dirty="0" smtClean="0">
              <a:latin typeface="MS-Mincho"/>
            </a:endParaRPr>
          </a:p>
          <a:p>
            <a:pPr marL="85725">
              <a:lnSpc>
                <a:spcPts val="2200"/>
              </a:lnSpc>
            </a:pPr>
            <a:r>
              <a:rPr lang="ja-JP" altLang="en-US" sz="2000" dirty="0" smtClean="0">
                <a:latin typeface="MS-Mincho"/>
              </a:rPr>
              <a:t>ただし</a:t>
            </a:r>
            <a:r>
              <a:rPr lang="ja-JP" altLang="en-US" sz="2000" dirty="0">
                <a:latin typeface="MS-Mincho"/>
              </a:rPr>
              <a:t>、ほぼ毎日宿泊する</a:t>
            </a:r>
            <a:r>
              <a:rPr lang="ja-JP" altLang="en-US" sz="2000" dirty="0" smtClean="0">
                <a:latin typeface="MS-Mincho"/>
              </a:rPr>
              <a:t>よう</a:t>
            </a:r>
            <a:r>
              <a:rPr lang="ja-JP" altLang="en-US" sz="2000" dirty="0">
                <a:latin typeface="MS-Mincho"/>
              </a:rPr>
              <a:t>な者が増え、他の利用者の宿泊に対応できないような状況になれば、他</a:t>
            </a:r>
            <a:r>
              <a:rPr lang="ja-JP" altLang="en-US" sz="2000" dirty="0" smtClean="0">
                <a:latin typeface="MS-Mincho"/>
              </a:rPr>
              <a:t>の利用者</a:t>
            </a:r>
            <a:r>
              <a:rPr lang="ja-JP" altLang="en-US" sz="2000" dirty="0">
                <a:latin typeface="MS-Mincho"/>
              </a:rPr>
              <a:t>が適切にサービス利用できるよう調整を行うことが</a:t>
            </a:r>
            <a:r>
              <a:rPr lang="ja-JP" altLang="en-US" sz="2000" dirty="0" smtClean="0">
                <a:latin typeface="MS-Mincho"/>
              </a:rPr>
              <a:t>必要となる。</a:t>
            </a:r>
            <a:endParaRPr lang="ja-JP" altLang="en-US" sz="2000" dirty="0"/>
          </a:p>
        </p:txBody>
      </p:sp>
      <p:sp>
        <p:nvSpPr>
          <p:cNvPr id="7" name="正方形/長方形 6"/>
          <p:cNvSpPr/>
          <p:nvPr/>
        </p:nvSpPr>
        <p:spPr>
          <a:xfrm>
            <a:off x="716756" y="4962170"/>
            <a:ext cx="11087316" cy="920820"/>
          </a:xfrm>
          <a:prstGeom prst="rect">
            <a:avLst/>
          </a:prstGeom>
          <a:ln w="6350">
            <a:solidFill>
              <a:schemeClr val="tx1"/>
            </a:solidFill>
            <a:prstDash val="sysDot"/>
          </a:ln>
        </p:spPr>
        <p:txBody>
          <a:bodyPr wrap="square" tIns="72000" bIns="0" anchor="ctr" anchorCtr="0">
            <a:spAutoFit/>
          </a:bodyPr>
          <a:lstStyle/>
          <a:p>
            <a:pPr marL="85725">
              <a:lnSpc>
                <a:spcPts val="2200"/>
              </a:lnSpc>
            </a:pPr>
            <a:r>
              <a:rPr lang="ja-JP" altLang="en-US" sz="2000" dirty="0" smtClean="0"/>
              <a:t>緊急</a:t>
            </a:r>
            <a:r>
              <a:rPr lang="ja-JP" altLang="en-US" sz="2000" dirty="0"/>
              <a:t>やむを得ない理由については、切迫性、非代替性及び一時性の３つの要件を満たすことについて、組織等としてこれらの要件の確認等の手続きを</a:t>
            </a:r>
            <a:r>
              <a:rPr lang="ja-JP" altLang="en-US" sz="2000" u="sng" dirty="0"/>
              <a:t>極めて慎重に行う</a:t>
            </a:r>
            <a:r>
              <a:rPr lang="ja-JP" altLang="en-US" sz="2000" dirty="0"/>
              <a:t>こととし、その具体的な内容について記録しておく</a:t>
            </a:r>
            <a:r>
              <a:rPr lang="ja-JP" altLang="en-US" sz="2000" dirty="0" smtClean="0"/>
              <a:t>こと。</a:t>
            </a:r>
            <a:endParaRPr lang="en-US" altLang="ja-JP" sz="2000" dirty="0"/>
          </a:p>
        </p:txBody>
      </p:sp>
    </p:spTree>
    <p:extLst>
      <p:ext uri="{BB962C8B-B14F-4D97-AF65-F5344CB8AC3E}">
        <p14:creationId xmlns:p14="http://schemas.microsoft.com/office/powerpoint/2010/main" val="3824224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45</a:t>
            </a:fld>
            <a:endParaRPr kumimoji="1" lang="ja-JP" altLang="en-US" dirty="0"/>
          </a:p>
        </p:txBody>
      </p:sp>
      <p:sp>
        <p:nvSpPr>
          <p:cNvPr id="5" name="正方形/長方形 4"/>
          <p:cNvSpPr/>
          <p:nvPr/>
        </p:nvSpPr>
        <p:spPr>
          <a:xfrm>
            <a:off x="0" y="-11191"/>
            <a:ext cx="12192000" cy="5709255"/>
          </a:xfrm>
          <a:prstGeom prst="rect">
            <a:avLst/>
          </a:prstGeom>
        </p:spPr>
        <p:txBody>
          <a:bodyPr wrap="square">
            <a:spAutoFit/>
          </a:bodyPr>
          <a:lstStyle/>
          <a:p>
            <a:pPr marL="800100" indent="-85725">
              <a:tabLst>
                <a:tab pos="628650" algn="l"/>
              </a:tabLst>
            </a:pPr>
            <a:r>
              <a:rPr lang="ja-JP" altLang="en-US" sz="2000" dirty="0" smtClean="0"/>
              <a:t>ついて</a:t>
            </a:r>
            <a:r>
              <a:rPr lang="ja-JP" altLang="en-US" sz="2000" dirty="0"/>
              <a:t>、介護従業者その他の従業者に周知徹底を図ること</a:t>
            </a:r>
            <a:r>
              <a:rPr lang="ja-JP" altLang="en-US" sz="2000" dirty="0" smtClean="0"/>
              <a:t>。</a:t>
            </a:r>
            <a:endParaRPr lang="en-US" altLang="ja-JP" sz="2000" dirty="0" smtClean="0"/>
          </a:p>
          <a:p>
            <a:pPr marL="714375" indent="-357188">
              <a:tabLst>
                <a:tab pos="714375" algn="l"/>
              </a:tabLst>
            </a:pPr>
            <a:r>
              <a:rPr lang="en-US" altLang="ja-JP" sz="2000" dirty="0" smtClean="0"/>
              <a:t>ⅱ</a:t>
            </a:r>
            <a:r>
              <a:rPr lang="ja-JP" altLang="en-US" sz="2000" dirty="0" smtClean="0"/>
              <a:t>）下記の</a:t>
            </a:r>
            <a:r>
              <a:rPr lang="ja-JP" altLang="en-US" sz="2000" dirty="0"/>
              <a:t>項目を盛り込んだ身体的拘束等の適正化のための指針を整備すること</a:t>
            </a:r>
            <a:r>
              <a:rPr lang="ja-JP" altLang="en-US" sz="2000" dirty="0" smtClean="0"/>
              <a:t>。</a:t>
            </a:r>
            <a:endParaRPr lang="en-US" altLang="ja-JP" sz="2000" dirty="0" smtClean="0"/>
          </a:p>
          <a:p>
            <a:pPr marL="714375" indent="-271463">
              <a:tabLst>
                <a:tab pos="714375" algn="l"/>
              </a:tabLst>
            </a:pPr>
            <a:endParaRPr lang="en-US" altLang="ja-JP" sz="2000" dirty="0"/>
          </a:p>
          <a:p>
            <a:pPr marL="714375" indent="-271463">
              <a:tabLst>
                <a:tab pos="714375" algn="l"/>
              </a:tabLst>
            </a:pPr>
            <a:endParaRPr lang="en-US" altLang="ja-JP" sz="2000" dirty="0" smtClean="0"/>
          </a:p>
          <a:p>
            <a:pPr marL="714375" indent="-271463">
              <a:tabLst>
                <a:tab pos="714375" algn="l"/>
              </a:tabLst>
            </a:pPr>
            <a:endParaRPr lang="en-US" altLang="ja-JP" sz="2000" dirty="0"/>
          </a:p>
          <a:p>
            <a:pPr marL="714375" indent="-271463">
              <a:tabLst>
                <a:tab pos="714375" algn="l"/>
              </a:tabLst>
            </a:pPr>
            <a:endParaRPr lang="en-US" altLang="ja-JP" sz="2000" dirty="0" smtClean="0"/>
          </a:p>
          <a:p>
            <a:pPr marL="714375" indent="-271463">
              <a:tabLst>
                <a:tab pos="714375" algn="l"/>
              </a:tabLst>
            </a:pPr>
            <a:endParaRPr lang="en-US" altLang="ja-JP" sz="2000" dirty="0"/>
          </a:p>
          <a:p>
            <a:pPr marL="714375" indent="-271463">
              <a:tabLst>
                <a:tab pos="714375" algn="l"/>
              </a:tabLst>
            </a:pPr>
            <a:endParaRPr lang="en-US" altLang="ja-JP" sz="2000" dirty="0" smtClean="0"/>
          </a:p>
          <a:p>
            <a:pPr marL="714375" indent="-271463">
              <a:tabLst>
                <a:tab pos="714375" algn="l"/>
              </a:tabLst>
            </a:pPr>
            <a:endParaRPr lang="ja-JP" altLang="en-US" sz="2000" dirty="0"/>
          </a:p>
          <a:p>
            <a:pPr marL="720725" indent="-363538"/>
            <a:r>
              <a:rPr lang="en-US" altLang="ja-JP" sz="2000" dirty="0" smtClean="0"/>
              <a:t>ⅲ</a:t>
            </a:r>
            <a:r>
              <a:rPr lang="ja-JP" altLang="en-US" sz="2000" dirty="0" smtClean="0"/>
              <a:t>）介護職員その他</a:t>
            </a:r>
            <a:r>
              <a:rPr lang="ja-JP" altLang="en-US" sz="2000" dirty="0"/>
              <a:t>の従業者に対し、身体的拘束等の適正化のための研修を年</a:t>
            </a:r>
            <a:r>
              <a:rPr lang="en-US" altLang="ja-JP" sz="2000" dirty="0"/>
              <a:t>2</a:t>
            </a:r>
            <a:r>
              <a:rPr lang="ja-JP" altLang="en-US" sz="2000" dirty="0"/>
              <a:t>回以上実施</a:t>
            </a:r>
            <a:r>
              <a:rPr lang="ja-JP" altLang="en-US" sz="2000" dirty="0" smtClean="0"/>
              <a:t>すること。</a:t>
            </a:r>
            <a:endParaRPr lang="en-US" altLang="ja-JP" sz="2000" dirty="0" smtClean="0"/>
          </a:p>
          <a:p>
            <a:pPr marL="720725" indent="-180975"/>
            <a:endParaRPr lang="en-US" altLang="ja-JP" sz="2000" dirty="0" smtClean="0"/>
          </a:p>
          <a:p>
            <a:pPr marL="720725" indent="-180975"/>
            <a:r>
              <a:rPr lang="ja-JP" altLang="en-US" sz="2000" dirty="0"/>
              <a:t>　</a:t>
            </a:r>
            <a:endParaRPr lang="en-US" altLang="ja-JP" sz="2000" dirty="0" smtClean="0"/>
          </a:p>
          <a:p>
            <a:pPr marL="623888" indent="-263525">
              <a:tabLst>
                <a:tab pos="623888" algn="l"/>
              </a:tabLst>
            </a:pPr>
            <a:endParaRPr lang="en-US" altLang="ja-JP" sz="500" dirty="0" smtClean="0"/>
          </a:p>
          <a:p>
            <a:pPr marL="442913" indent="-182563">
              <a:tabLst>
                <a:tab pos="442913" algn="l"/>
              </a:tabLst>
            </a:pPr>
            <a:r>
              <a:rPr lang="ja-JP" altLang="en-US" sz="2000" dirty="0"/>
              <a:t>⑧</a:t>
            </a:r>
            <a:r>
              <a:rPr lang="ja-JP" altLang="en-US" sz="2000" dirty="0" smtClean="0"/>
              <a:t> 指定</a:t>
            </a:r>
            <a:r>
              <a:rPr lang="ja-JP" altLang="en-US" sz="2000" dirty="0"/>
              <a:t>看護</a:t>
            </a:r>
            <a:r>
              <a:rPr lang="ja-JP" altLang="en-US" sz="2000" dirty="0" smtClean="0"/>
              <a:t>小規模</a:t>
            </a:r>
            <a:r>
              <a:rPr lang="ja-JP" altLang="en-US" sz="2000" dirty="0"/>
              <a:t>多機能型居宅介護は、通いサービスの利用者が登録定員に比べて著しく少ない</a:t>
            </a:r>
            <a:r>
              <a:rPr lang="ja-JP" altLang="en-US" sz="2000" dirty="0" smtClean="0"/>
              <a:t>状態（</a:t>
            </a:r>
            <a:r>
              <a:rPr lang="ja-JP" altLang="en-US" sz="2000" dirty="0"/>
              <a:t>登録定員のおおむね</a:t>
            </a:r>
            <a:r>
              <a:rPr lang="en-US" altLang="ja-JP" sz="2000" dirty="0"/>
              <a:t>3</a:t>
            </a:r>
            <a:r>
              <a:rPr lang="ja-JP" altLang="en-US" sz="2000" dirty="0"/>
              <a:t>分の</a:t>
            </a:r>
            <a:r>
              <a:rPr lang="en-US" altLang="ja-JP" sz="2000" dirty="0"/>
              <a:t>1</a:t>
            </a:r>
            <a:r>
              <a:rPr lang="ja-JP" altLang="en-US" sz="2000" dirty="0" smtClean="0"/>
              <a:t>以下）が</a:t>
            </a:r>
            <a:r>
              <a:rPr lang="ja-JP" altLang="en-US" sz="2000" dirty="0"/>
              <a:t>続くものであってはならない</a:t>
            </a:r>
            <a:r>
              <a:rPr lang="ja-JP" altLang="en-US" sz="2000" dirty="0" smtClean="0"/>
              <a:t>。</a:t>
            </a:r>
            <a:endParaRPr lang="en-US" altLang="ja-JP" sz="2000" dirty="0" smtClean="0"/>
          </a:p>
          <a:p>
            <a:pPr marL="442913" indent="-182563">
              <a:tabLst>
                <a:tab pos="442913" algn="l"/>
              </a:tabLst>
            </a:pPr>
            <a:r>
              <a:rPr lang="ja-JP" altLang="en-US" sz="2000" dirty="0" smtClean="0"/>
              <a:t>⑨ 事業所</a:t>
            </a:r>
            <a:r>
              <a:rPr lang="ja-JP" altLang="en-US" sz="2000" dirty="0"/>
              <a:t>は、登録者が通いサービスを利用していない日においては、可能な限り、訪問サービスの提供、電話連絡による見守り等を行う等登録者の居宅における生活を支えるために適切なサービスを提供しなければならない</a:t>
            </a:r>
            <a:r>
              <a:rPr lang="ja-JP" altLang="en-US" sz="2000" dirty="0" smtClean="0"/>
              <a:t>。</a:t>
            </a:r>
            <a:endParaRPr lang="en-US" altLang="ja-JP" sz="2000" dirty="0" smtClean="0"/>
          </a:p>
          <a:p>
            <a:pPr marL="623888" indent="-263525">
              <a:tabLst>
                <a:tab pos="623888" algn="l"/>
              </a:tabLst>
            </a:pPr>
            <a:r>
              <a:rPr lang="ja-JP" altLang="en-US" sz="2000" dirty="0"/>
              <a:t>　　</a:t>
            </a:r>
            <a:endParaRPr lang="en-US" altLang="ja-JP" sz="2000" dirty="0"/>
          </a:p>
        </p:txBody>
      </p:sp>
      <p:sp>
        <p:nvSpPr>
          <p:cNvPr id="6" name="正方形/長方形 5"/>
          <p:cNvSpPr/>
          <p:nvPr/>
        </p:nvSpPr>
        <p:spPr>
          <a:xfrm>
            <a:off x="657226" y="3092414"/>
            <a:ext cx="11415712" cy="636072"/>
          </a:xfrm>
          <a:prstGeom prst="rect">
            <a:avLst/>
          </a:prstGeom>
          <a:ln w="6350">
            <a:solidFill>
              <a:schemeClr val="tx1"/>
            </a:solidFill>
            <a:prstDash val="sysDot"/>
          </a:ln>
        </p:spPr>
        <p:txBody>
          <a:bodyPr wrap="square" bIns="0" anchor="ctr" anchorCtr="0">
            <a:spAutoFit/>
          </a:bodyPr>
          <a:lstStyle/>
          <a:p>
            <a:pPr>
              <a:lnSpc>
                <a:spcPts val="2300"/>
              </a:lnSpc>
            </a:pPr>
            <a:r>
              <a:rPr lang="en-US" altLang="ja-JP" sz="2000" dirty="0" smtClean="0"/>
              <a:t>※ </a:t>
            </a:r>
            <a:r>
              <a:rPr lang="ja-JP" altLang="en-US" sz="2000" dirty="0" smtClean="0"/>
              <a:t>新規</a:t>
            </a:r>
            <a:r>
              <a:rPr lang="ja-JP" altLang="en-US" sz="2000" dirty="0"/>
              <a:t>採用時には必ず身体的拘束等の適正化の研修を実施すること</a:t>
            </a:r>
            <a:r>
              <a:rPr lang="ja-JP" altLang="en-US" sz="2000" dirty="0" smtClean="0"/>
              <a:t>。</a:t>
            </a:r>
            <a:endParaRPr lang="en-US" altLang="ja-JP" sz="2000" dirty="0" smtClean="0"/>
          </a:p>
          <a:p>
            <a:pPr>
              <a:lnSpc>
                <a:spcPts val="2300"/>
              </a:lnSpc>
            </a:pPr>
            <a:r>
              <a:rPr lang="en-US" altLang="ja-JP" sz="2000" dirty="0" smtClean="0"/>
              <a:t>※ </a:t>
            </a:r>
            <a:r>
              <a:rPr lang="ja-JP" altLang="en-US" sz="2000" dirty="0"/>
              <a:t>研修の実施内容についても記録すること</a:t>
            </a:r>
            <a:r>
              <a:rPr lang="ja-JP" altLang="en-US" sz="2000" dirty="0" smtClean="0"/>
              <a:t>。</a:t>
            </a:r>
            <a:endParaRPr lang="ja-JP" altLang="en-US" sz="2000" dirty="0"/>
          </a:p>
        </p:txBody>
      </p:sp>
      <p:sp>
        <p:nvSpPr>
          <p:cNvPr id="7" name="正方形/長方形 6"/>
          <p:cNvSpPr/>
          <p:nvPr/>
        </p:nvSpPr>
        <p:spPr>
          <a:xfrm>
            <a:off x="385763" y="5369938"/>
            <a:ext cx="11687175" cy="1456809"/>
          </a:xfrm>
          <a:prstGeom prst="rect">
            <a:avLst/>
          </a:prstGeom>
          <a:ln w="6350">
            <a:solidFill>
              <a:schemeClr val="tx1"/>
            </a:solidFill>
            <a:prstDash val="sysDot"/>
          </a:ln>
        </p:spPr>
        <p:txBody>
          <a:bodyPr wrap="square" bIns="0" anchor="ctr" anchorCtr="0">
            <a:spAutoFit/>
          </a:bodyPr>
          <a:lstStyle/>
          <a:p>
            <a:pPr marL="185738" indent="-185738">
              <a:lnSpc>
                <a:spcPts val="2200"/>
              </a:lnSpc>
            </a:pPr>
            <a:r>
              <a:rPr lang="en-US" altLang="ja-JP" sz="2000" dirty="0" smtClean="0">
                <a:latin typeface="MS-Mincho"/>
              </a:rPr>
              <a:t>※</a:t>
            </a:r>
            <a:r>
              <a:rPr lang="ja-JP" altLang="en-US" sz="2000" dirty="0" smtClean="0">
                <a:latin typeface="MS-Mincho"/>
              </a:rPr>
              <a:t>「</a:t>
            </a:r>
            <a:r>
              <a:rPr lang="ja-JP" altLang="en-US" sz="2000" dirty="0">
                <a:latin typeface="MS-Mincho"/>
              </a:rPr>
              <a:t>適切なサービス」とは、一の利用者に対して、通い</a:t>
            </a:r>
            <a:r>
              <a:rPr lang="ja-JP" altLang="en-US" sz="2000" dirty="0" smtClean="0">
                <a:latin typeface="MS-Mincho"/>
              </a:rPr>
              <a:t>サービス及び</a:t>
            </a:r>
            <a:r>
              <a:rPr lang="ja-JP" altLang="en-US" sz="2000" dirty="0">
                <a:latin typeface="MS-Mincho"/>
              </a:rPr>
              <a:t>訪問サービスを合わせて概ね週４回以上行うことが</a:t>
            </a:r>
            <a:r>
              <a:rPr lang="ja-JP" altLang="en-US" sz="2000" dirty="0" smtClean="0">
                <a:latin typeface="MS-Mincho"/>
              </a:rPr>
              <a:t>目安。</a:t>
            </a:r>
            <a:endParaRPr lang="en-US" altLang="ja-JP" sz="2000" dirty="0" smtClean="0">
              <a:latin typeface="MS-Mincho"/>
            </a:endParaRPr>
          </a:p>
          <a:p>
            <a:pPr marL="185738" indent="-185738">
              <a:lnSpc>
                <a:spcPts val="2200"/>
              </a:lnSpc>
            </a:pPr>
            <a:r>
              <a:rPr lang="en-US" altLang="ja-JP" sz="2000" dirty="0" smtClean="0">
                <a:latin typeface="MS-Mincho"/>
              </a:rPr>
              <a:t>※ </a:t>
            </a:r>
            <a:r>
              <a:rPr lang="ja-JP" altLang="en-US" sz="2000" dirty="0" smtClean="0">
                <a:latin typeface="MS-Mincho"/>
              </a:rPr>
              <a:t>事</a:t>
            </a:r>
            <a:r>
              <a:rPr lang="ja-JP" altLang="en-US" sz="2000" dirty="0">
                <a:latin typeface="MS-Mincho"/>
              </a:rPr>
              <a:t>業者は、通い</a:t>
            </a:r>
            <a:r>
              <a:rPr lang="ja-JP" altLang="en-US" sz="2000" dirty="0" smtClean="0">
                <a:latin typeface="MS-Mincho"/>
              </a:rPr>
              <a:t>サービス及び</a:t>
            </a:r>
            <a:r>
              <a:rPr lang="ja-JP" altLang="en-US" sz="2000" dirty="0">
                <a:latin typeface="MS-Mincho"/>
              </a:rPr>
              <a:t>訪問サービスを提供しない日であっても、電話による</a:t>
            </a:r>
            <a:r>
              <a:rPr lang="ja-JP" altLang="en-US" sz="2000" dirty="0" smtClean="0">
                <a:latin typeface="MS-Mincho"/>
              </a:rPr>
              <a:t>見守りを</a:t>
            </a:r>
            <a:r>
              <a:rPr lang="ja-JP" altLang="en-US" sz="2000" dirty="0">
                <a:latin typeface="MS-Mincho"/>
              </a:rPr>
              <a:t>含め、利用者に何らかの形で関わることが望ましい</a:t>
            </a:r>
            <a:r>
              <a:rPr lang="ja-JP" altLang="en-US" sz="2000" dirty="0" smtClean="0">
                <a:latin typeface="MS-Mincho"/>
              </a:rPr>
              <a:t>。</a:t>
            </a:r>
            <a:endParaRPr lang="en-US" altLang="ja-JP" sz="2000" dirty="0" smtClean="0">
              <a:latin typeface="MS-Mincho"/>
            </a:endParaRPr>
          </a:p>
          <a:p>
            <a:pPr marL="185738" indent="-185738">
              <a:lnSpc>
                <a:spcPts val="2200"/>
              </a:lnSpc>
            </a:pPr>
            <a:r>
              <a:rPr lang="en-US" altLang="ja-JP" sz="2000" dirty="0" smtClean="0"/>
              <a:t>※ </a:t>
            </a:r>
            <a:r>
              <a:rPr lang="ja-JP" altLang="en-US" sz="2000" dirty="0" smtClean="0"/>
              <a:t>利用者宅</a:t>
            </a:r>
            <a:r>
              <a:rPr lang="ja-JP" altLang="en-US" sz="2000" dirty="0"/>
              <a:t>を適宜訪問し、見守りの意味で声かけ等を行った場合でも訪問サービスの回数に</a:t>
            </a:r>
            <a:r>
              <a:rPr lang="ja-JP" altLang="en-US" sz="2000" dirty="0" smtClean="0"/>
              <a:t>含めて可。</a:t>
            </a:r>
            <a:endParaRPr lang="ja-JP" altLang="en-US" sz="2000" dirty="0"/>
          </a:p>
        </p:txBody>
      </p:sp>
      <p:sp>
        <p:nvSpPr>
          <p:cNvPr id="3" name="正方形/長方形 2"/>
          <p:cNvSpPr/>
          <p:nvPr/>
        </p:nvSpPr>
        <p:spPr>
          <a:xfrm>
            <a:off x="657225" y="649120"/>
            <a:ext cx="11415713" cy="2101019"/>
          </a:xfrm>
          <a:prstGeom prst="rect">
            <a:avLst/>
          </a:prstGeom>
          <a:ln w="6350">
            <a:solidFill>
              <a:schemeClr val="tx1"/>
            </a:solidFill>
            <a:prstDash val="sysDot"/>
          </a:ln>
        </p:spPr>
        <p:txBody>
          <a:bodyPr wrap="square" tIns="36000" bIns="0" anchor="ctr" anchorCtr="0">
            <a:spAutoFit/>
          </a:bodyPr>
          <a:lstStyle/>
          <a:p>
            <a:pPr marL="900113" lvl="0" indent="-900113" defTabSz="179388">
              <a:lnSpc>
                <a:spcPts val="2300"/>
              </a:lnSpc>
            </a:pPr>
            <a:r>
              <a:rPr lang="ja-JP" altLang="en-US" sz="2000" dirty="0" smtClean="0">
                <a:solidFill>
                  <a:prstClr val="black"/>
                </a:solidFill>
              </a:rPr>
              <a:t>・事業所</a:t>
            </a:r>
            <a:r>
              <a:rPr lang="ja-JP" altLang="en-US" sz="2000" dirty="0">
                <a:solidFill>
                  <a:prstClr val="black"/>
                </a:solidFill>
              </a:rPr>
              <a:t>における身体的拘束等の適正化に関する基本的考え方</a:t>
            </a:r>
            <a:endParaRPr lang="en-US" altLang="ja-JP" sz="2000" dirty="0">
              <a:solidFill>
                <a:prstClr val="black"/>
              </a:solidFill>
            </a:endParaRPr>
          </a:p>
          <a:p>
            <a:pPr marL="900113" lvl="0" indent="-900113" defTabSz="179388">
              <a:lnSpc>
                <a:spcPts val="2300"/>
              </a:lnSpc>
            </a:pPr>
            <a:r>
              <a:rPr lang="ja-JP" altLang="en-US" sz="2000" dirty="0" smtClean="0">
                <a:solidFill>
                  <a:prstClr val="black"/>
                </a:solidFill>
              </a:rPr>
              <a:t>・身体的</a:t>
            </a:r>
            <a:r>
              <a:rPr lang="ja-JP" altLang="en-US" sz="2000" dirty="0">
                <a:solidFill>
                  <a:prstClr val="black"/>
                </a:solidFill>
              </a:rPr>
              <a:t>拘束等適正化検討委員会その他事業所内の組織に関する事項</a:t>
            </a:r>
            <a:endParaRPr lang="en-US" altLang="ja-JP" sz="2000" dirty="0">
              <a:solidFill>
                <a:prstClr val="black"/>
              </a:solidFill>
            </a:endParaRPr>
          </a:p>
          <a:p>
            <a:pPr marL="900113" lvl="0" indent="-900113" defTabSz="179388">
              <a:lnSpc>
                <a:spcPts val="2300"/>
              </a:lnSpc>
            </a:pPr>
            <a:r>
              <a:rPr lang="ja-JP" altLang="en-US" sz="2000" dirty="0" smtClean="0">
                <a:solidFill>
                  <a:prstClr val="black"/>
                </a:solidFill>
              </a:rPr>
              <a:t>・身体的</a:t>
            </a:r>
            <a:r>
              <a:rPr lang="ja-JP" altLang="en-US" sz="2000" dirty="0">
                <a:solidFill>
                  <a:prstClr val="black"/>
                </a:solidFill>
              </a:rPr>
              <a:t>拘束等の適正化のための職員研修に関する基本方針</a:t>
            </a:r>
            <a:endParaRPr lang="en-US" altLang="ja-JP" sz="2000" dirty="0">
              <a:solidFill>
                <a:prstClr val="black"/>
              </a:solidFill>
            </a:endParaRPr>
          </a:p>
          <a:p>
            <a:pPr marL="900113" lvl="0" indent="-900113" defTabSz="179388">
              <a:lnSpc>
                <a:spcPts val="2300"/>
              </a:lnSpc>
            </a:pPr>
            <a:r>
              <a:rPr lang="ja-JP" altLang="en-US" sz="2000" dirty="0" smtClean="0">
                <a:solidFill>
                  <a:prstClr val="black"/>
                </a:solidFill>
              </a:rPr>
              <a:t>・事業</a:t>
            </a:r>
            <a:r>
              <a:rPr lang="ja-JP" altLang="en-US" sz="2000" dirty="0">
                <a:solidFill>
                  <a:prstClr val="black"/>
                </a:solidFill>
              </a:rPr>
              <a:t>所内で発生した身体的拘束等の報告方法等のための方策に関する基本方針</a:t>
            </a:r>
            <a:endParaRPr lang="en-US" altLang="ja-JP" sz="2000" dirty="0">
              <a:solidFill>
                <a:prstClr val="black"/>
              </a:solidFill>
            </a:endParaRPr>
          </a:p>
          <a:p>
            <a:pPr marL="900113" lvl="0" indent="-900113" defTabSz="179388">
              <a:lnSpc>
                <a:spcPts val="2300"/>
              </a:lnSpc>
            </a:pPr>
            <a:r>
              <a:rPr lang="ja-JP" altLang="en-US" sz="2000" dirty="0" smtClean="0">
                <a:solidFill>
                  <a:prstClr val="black"/>
                </a:solidFill>
              </a:rPr>
              <a:t>・身体的</a:t>
            </a:r>
            <a:r>
              <a:rPr lang="ja-JP" altLang="en-US" sz="2000" dirty="0">
                <a:solidFill>
                  <a:prstClr val="black"/>
                </a:solidFill>
              </a:rPr>
              <a:t>拘束等発生時の対応に関する基本方針</a:t>
            </a:r>
            <a:endParaRPr lang="en-US" altLang="ja-JP" sz="2000" dirty="0">
              <a:solidFill>
                <a:prstClr val="black"/>
              </a:solidFill>
            </a:endParaRPr>
          </a:p>
          <a:p>
            <a:pPr marL="900113" lvl="0" indent="-900113" defTabSz="179388">
              <a:lnSpc>
                <a:spcPts val="2300"/>
              </a:lnSpc>
            </a:pPr>
            <a:r>
              <a:rPr lang="ja-JP" altLang="en-US" sz="2000" dirty="0" smtClean="0">
                <a:solidFill>
                  <a:prstClr val="black"/>
                </a:solidFill>
              </a:rPr>
              <a:t>・利用者</a:t>
            </a:r>
            <a:r>
              <a:rPr lang="ja-JP" altLang="en-US" sz="2000" dirty="0">
                <a:solidFill>
                  <a:prstClr val="black"/>
                </a:solidFill>
              </a:rPr>
              <a:t>等に対する当該指針の閲覧に関する基本方針</a:t>
            </a:r>
            <a:endParaRPr lang="en-US" altLang="ja-JP" sz="2000" dirty="0">
              <a:solidFill>
                <a:prstClr val="black"/>
              </a:solidFill>
            </a:endParaRPr>
          </a:p>
          <a:p>
            <a:pPr marL="900113" lvl="0" indent="-900113" defTabSz="179388">
              <a:lnSpc>
                <a:spcPts val="2300"/>
              </a:lnSpc>
            </a:pPr>
            <a:r>
              <a:rPr lang="ja-JP" altLang="en-US" sz="2000" dirty="0" smtClean="0">
                <a:solidFill>
                  <a:prstClr val="black"/>
                </a:solidFill>
              </a:rPr>
              <a:t>・その他</a:t>
            </a:r>
            <a:r>
              <a:rPr lang="ja-JP" altLang="en-US" sz="2000" dirty="0">
                <a:solidFill>
                  <a:prstClr val="black"/>
                </a:solidFill>
              </a:rPr>
              <a:t>身体的拘束等の適正化の推進のため必要な基本方針</a:t>
            </a:r>
          </a:p>
        </p:txBody>
      </p:sp>
    </p:spTree>
    <p:extLst>
      <p:ext uri="{BB962C8B-B14F-4D97-AF65-F5344CB8AC3E}">
        <p14:creationId xmlns:p14="http://schemas.microsoft.com/office/powerpoint/2010/main" val="3254839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46</a:t>
            </a:fld>
            <a:endParaRPr kumimoji="1" lang="ja-JP" altLang="en-US" dirty="0"/>
          </a:p>
        </p:txBody>
      </p:sp>
      <p:sp>
        <p:nvSpPr>
          <p:cNvPr id="3" name="正方形/長方形 2"/>
          <p:cNvSpPr/>
          <p:nvPr/>
        </p:nvSpPr>
        <p:spPr>
          <a:xfrm>
            <a:off x="0" y="0"/>
            <a:ext cx="12192000" cy="6978834"/>
          </a:xfrm>
          <a:prstGeom prst="rect">
            <a:avLst/>
          </a:prstGeom>
        </p:spPr>
        <p:txBody>
          <a:bodyPr wrap="square">
            <a:spAutoFit/>
          </a:bodyPr>
          <a:lstStyle/>
          <a:p>
            <a:pPr marL="542925" indent="-271463"/>
            <a:r>
              <a:rPr lang="ja-JP" altLang="en-US" sz="2000" dirty="0" smtClean="0"/>
              <a:t>⑩ 看護サービス（指定看護小規模多機能型居宅介護のうち、保健師、看護師、准看護師、理学療法士、作業療法士が利用者に対して行う療養上の世話又は必要な診療の補助）の提供に当たっては、主治の医師との密接な連携により、及び看護小規模多機能型居宅介護計画に基づき、利用者の心身の機能の維持回復が図られるよう打倒設節に行わなければならない。</a:t>
            </a:r>
            <a:endParaRPr lang="en-US" altLang="ja-JP" sz="2000" dirty="0" smtClean="0"/>
          </a:p>
          <a:p>
            <a:pPr marL="542925" indent="-271463"/>
            <a:r>
              <a:rPr lang="ja-JP" altLang="en-US" sz="2000" dirty="0" smtClean="0"/>
              <a:t>⑪ 看護サービスの提供に当たっては、医学の進歩に対応し、適切な看護技術をもって、サービスの提供を行わなければならない。</a:t>
            </a:r>
            <a:endParaRPr lang="en-US" altLang="ja-JP" sz="2000" dirty="0" smtClean="0"/>
          </a:p>
          <a:p>
            <a:pPr marL="542925" indent="-271463"/>
            <a:endParaRPr lang="en-US" altLang="ja-JP" sz="2000" dirty="0" smtClean="0"/>
          </a:p>
          <a:p>
            <a:pPr marL="542925" indent="-271463"/>
            <a:endParaRPr lang="en-US" altLang="ja-JP" sz="2000" dirty="0"/>
          </a:p>
          <a:p>
            <a:pPr marL="542925" indent="-271463"/>
            <a:endParaRPr lang="en-US" altLang="ja-JP" sz="2000" dirty="0" smtClean="0"/>
          </a:p>
          <a:p>
            <a:pPr marL="542925" indent="-271463"/>
            <a:endParaRPr lang="en-US" altLang="ja-JP" sz="500" dirty="0" smtClean="0"/>
          </a:p>
          <a:p>
            <a:pPr marL="542925" indent="-271463"/>
            <a:r>
              <a:rPr lang="ja-JP" altLang="en-US" sz="2000" dirty="0" smtClean="0"/>
              <a:t>⑫ 特殊な看護等については、これを行ってはならない。</a:t>
            </a:r>
            <a:endParaRPr lang="en-US" altLang="ja-JP" sz="2000" dirty="0" smtClean="0"/>
          </a:p>
          <a:p>
            <a:pPr marL="185738" indent="-185738"/>
            <a:endParaRPr lang="en-US" altLang="ja-JP" sz="1000" dirty="0"/>
          </a:p>
          <a:p>
            <a:pPr marL="185738" indent="-185738"/>
            <a:r>
              <a:rPr lang="ja-JP" altLang="en-US" sz="2000" b="1" dirty="0" smtClean="0"/>
              <a:t>（</a:t>
            </a:r>
            <a:r>
              <a:rPr lang="ja-JP" altLang="en-US" sz="2000" b="1" dirty="0"/>
              <a:t>９</a:t>
            </a:r>
            <a:r>
              <a:rPr lang="ja-JP" altLang="en-US" sz="2000" b="1" dirty="0" smtClean="0"/>
              <a:t>）主治の医師との関係</a:t>
            </a:r>
            <a:r>
              <a:rPr lang="en-US" altLang="ja-JP" sz="2000" b="1" dirty="0"/>
              <a:t>【</a:t>
            </a:r>
            <a:r>
              <a:rPr lang="ja-JP" altLang="en-US" sz="2000" b="1" dirty="0"/>
              <a:t>第</a:t>
            </a:r>
            <a:r>
              <a:rPr lang="en-US" altLang="ja-JP" sz="2000" b="1" dirty="0" smtClean="0"/>
              <a:t>178</a:t>
            </a:r>
            <a:r>
              <a:rPr lang="ja-JP" altLang="en-US" sz="2000" b="1" dirty="0" smtClean="0"/>
              <a:t>条</a:t>
            </a:r>
            <a:r>
              <a:rPr lang="en-US" altLang="ja-JP" sz="2000" b="1" dirty="0"/>
              <a:t>】</a:t>
            </a:r>
            <a:endParaRPr lang="en-US" altLang="ja-JP" sz="2000" b="1" dirty="0" smtClean="0"/>
          </a:p>
          <a:p>
            <a:pPr marL="542925" indent="-271463"/>
            <a:r>
              <a:rPr lang="ja-JP" altLang="en-US" sz="2000" dirty="0" smtClean="0"/>
              <a:t>① 事業所</a:t>
            </a:r>
            <a:r>
              <a:rPr lang="ja-JP" altLang="en-US" sz="2000" dirty="0"/>
              <a:t>の常勤の保健師又は看護師は、利用者の主治医が発行</a:t>
            </a:r>
            <a:r>
              <a:rPr lang="ja-JP" altLang="en-US" sz="2000" dirty="0" smtClean="0"/>
              <a:t>する訪問看護指示の文書</a:t>
            </a:r>
            <a:r>
              <a:rPr lang="ja-JP" altLang="en-US" sz="2000" dirty="0"/>
              <a:t>に基づき</a:t>
            </a:r>
            <a:r>
              <a:rPr lang="ja-JP" altLang="en-US" sz="2000" dirty="0" smtClean="0"/>
              <a:t>適切</a:t>
            </a:r>
            <a:r>
              <a:rPr lang="ja-JP" altLang="en-US" sz="2000" dirty="0"/>
              <a:t>な看護サービスが行われるよう、主治医との連絡調整、看護サービスの提供を</a:t>
            </a:r>
            <a:r>
              <a:rPr lang="ja-JP" altLang="en-US" sz="2000" dirty="0" smtClean="0"/>
              <a:t>担当</a:t>
            </a:r>
            <a:r>
              <a:rPr lang="ja-JP" altLang="en-US" sz="2000" dirty="0"/>
              <a:t>する看護師等の監督等必要な管理を行わなければならない。なお、主治医とは</a:t>
            </a:r>
            <a:r>
              <a:rPr lang="ja-JP" altLang="en-US" sz="2000" dirty="0" smtClean="0"/>
              <a:t>、利用</a:t>
            </a:r>
            <a:r>
              <a:rPr lang="ja-JP" altLang="en-US" sz="2000" dirty="0"/>
              <a:t>申込者の選定により加療している医師をいい、主治医以外の複数の医師から</a:t>
            </a:r>
            <a:r>
              <a:rPr lang="ja-JP" altLang="en-US" sz="2000" dirty="0" smtClean="0"/>
              <a:t>指示書</a:t>
            </a:r>
            <a:r>
              <a:rPr lang="ja-JP" altLang="en-US" sz="2000" dirty="0"/>
              <a:t>の交付を受けることはできない。</a:t>
            </a:r>
          </a:p>
          <a:p>
            <a:pPr marL="542925" indent="-271463"/>
            <a:r>
              <a:rPr lang="ja-JP" altLang="en-US" sz="2000" dirty="0" smtClean="0"/>
              <a:t>② 事</a:t>
            </a:r>
            <a:r>
              <a:rPr lang="ja-JP" altLang="en-US" sz="2000" dirty="0"/>
              <a:t>業者は、看護サービスの</a:t>
            </a:r>
            <a:r>
              <a:rPr lang="ja-JP" altLang="en-US" sz="2000" dirty="0" smtClean="0"/>
              <a:t>提供の</a:t>
            </a:r>
            <a:r>
              <a:rPr lang="ja-JP" altLang="en-US" sz="2000" dirty="0"/>
              <a:t>開始に際し、</a:t>
            </a:r>
            <a:r>
              <a:rPr lang="ja-JP" altLang="en-US" sz="2000" dirty="0" smtClean="0"/>
              <a:t>主治医に</a:t>
            </a:r>
            <a:r>
              <a:rPr lang="ja-JP" altLang="en-US" sz="2000" dirty="0"/>
              <a:t>よる指示書の交付を</a:t>
            </a:r>
            <a:r>
              <a:rPr lang="ja-JP" altLang="en-US" sz="2000" dirty="0" smtClean="0"/>
              <a:t>受けなければ</a:t>
            </a:r>
            <a:r>
              <a:rPr lang="ja-JP" altLang="en-US" sz="2000" dirty="0"/>
              <a:t>ならない。</a:t>
            </a:r>
          </a:p>
          <a:p>
            <a:pPr marL="542925" indent="-271463"/>
            <a:r>
              <a:rPr lang="ja-JP" altLang="en-US" sz="2000" dirty="0" smtClean="0"/>
              <a:t>③ 事業所</a:t>
            </a:r>
            <a:r>
              <a:rPr lang="ja-JP" altLang="en-US" sz="2000" dirty="0"/>
              <a:t>の常勤の保健師又は看護師は、主治医に看護小規模多機能型居宅介護計画</a:t>
            </a:r>
            <a:r>
              <a:rPr lang="ja-JP" altLang="en-US" sz="2000" dirty="0" smtClean="0"/>
              <a:t>及び</a:t>
            </a:r>
            <a:r>
              <a:rPr lang="ja-JP" altLang="en-US" sz="2000" dirty="0"/>
              <a:t>看護小規模多機能型居宅介護報告書を提出し、看護サービスの提供に当たって</a:t>
            </a:r>
            <a:r>
              <a:rPr lang="ja-JP" altLang="en-US" sz="2000" dirty="0" smtClean="0"/>
              <a:t>主治医</a:t>
            </a:r>
            <a:r>
              <a:rPr lang="ja-JP" altLang="en-US" sz="2000" dirty="0"/>
              <a:t>との密接な連携を図らなければならない。</a:t>
            </a:r>
          </a:p>
          <a:p>
            <a:pPr marL="542925" indent="-271463">
              <a:lnSpc>
                <a:spcPts val="2100"/>
              </a:lnSpc>
            </a:pPr>
            <a:r>
              <a:rPr lang="ja-JP" altLang="en-US" sz="2000" dirty="0" smtClean="0"/>
              <a:t>④ 事業所</a:t>
            </a:r>
            <a:r>
              <a:rPr lang="ja-JP" altLang="en-US" sz="2000" dirty="0"/>
              <a:t>が病院又は診療所である場合にあっては、主治医の指示は診療記録に記載</a:t>
            </a:r>
            <a:r>
              <a:rPr lang="ja-JP" altLang="en-US" sz="2000" dirty="0" smtClean="0"/>
              <a:t>される</a:t>
            </a:r>
            <a:r>
              <a:rPr lang="ja-JP" altLang="en-US" sz="2000" dirty="0"/>
              <a:t>もので差し支えない。また看護小規模多機能型居宅介護報告書についても</a:t>
            </a:r>
            <a:r>
              <a:rPr lang="ja-JP" altLang="en-US" sz="2000" dirty="0" smtClean="0"/>
              <a:t>看護記録</a:t>
            </a:r>
            <a:r>
              <a:rPr lang="ja-JP" altLang="en-US" sz="2000" dirty="0"/>
              <a:t>等の診療記録に記載することで差し支えない。</a:t>
            </a:r>
          </a:p>
        </p:txBody>
      </p:sp>
      <p:sp>
        <p:nvSpPr>
          <p:cNvPr id="4" name="正方形/長方形 3"/>
          <p:cNvSpPr/>
          <p:nvPr/>
        </p:nvSpPr>
        <p:spPr>
          <a:xfrm>
            <a:off x="638174" y="1895468"/>
            <a:ext cx="11106150" cy="884469"/>
          </a:xfrm>
          <a:prstGeom prst="rect">
            <a:avLst/>
          </a:prstGeom>
          <a:ln w="6350">
            <a:solidFill>
              <a:schemeClr val="tx1"/>
            </a:solidFill>
            <a:prstDash val="sysDot"/>
          </a:ln>
        </p:spPr>
        <p:txBody>
          <a:bodyPr wrap="square" tIns="36000" bIns="0" anchor="ctr" anchorCtr="0">
            <a:spAutoFit/>
          </a:bodyPr>
          <a:lstStyle/>
          <a:p>
            <a:pPr>
              <a:lnSpc>
                <a:spcPts val="2200"/>
              </a:lnSpc>
            </a:pPr>
            <a:r>
              <a:rPr lang="ja-JP" altLang="en-US" sz="2000" dirty="0"/>
              <a:t>適切な看護</a:t>
            </a:r>
            <a:r>
              <a:rPr lang="ja-JP" altLang="en-US" sz="2000" dirty="0" smtClean="0"/>
              <a:t>技術とは、医学の進歩に沿った適切な看護技術をもって対応できるよう、新しい技術の習得等健さんを積むことを定めたものであり、医学の立場を堅持し、広く一般に認められていない看護等については行ってはならない。</a:t>
            </a:r>
            <a:endParaRPr lang="ja-JP" altLang="en-US" sz="2000" dirty="0"/>
          </a:p>
        </p:txBody>
      </p:sp>
    </p:spTree>
    <p:extLst>
      <p:ext uri="{BB962C8B-B14F-4D97-AF65-F5344CB8AC3E}">
        <p14:creationId xmlns:p14="http://schemas.microsoft.com/office/powerpoint/2010/main" val="756954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799" y="6492875"/>
            <a:ext cx="2743200" cy="365125"/>
          </a:xfrm>
        </p:spPr>
        <p:txBody>
          <a:bodyPr/>
          <a:lstStyle/>
          <a:p>
            <a:fld id="{41D9830F-53EB-46B6-9EC0-C4C68F82A889}" type="slidenum">
              <a:rPr kumimoji="1" lang="ja-JP" altLang="en-US" smtClean="0"/>
              <a:t>47</a:t>
            </a:fld>
            <a:endParaRPr kumimoji="1" lang="ja-JP" altLang="en-US" dirty="0"/>
          </a:p>
        </p:txBody>
      </p:sp>
      <p:sp>
        <p:nvSpPr>
          <p:cNvPr id="5" name="正方形/長方形 4"/>
          <p:cNvSpPr/>
          <p:nvPr/>
        </p:nvSpPr>
        <p:spPr>
          <a:xfrm>
            <a:off x="1" y="0"/>
            <a:ext cx="12191999" cy="7109639"/>
          </a:xfrm>
          <a:prstGeom prst="rect">
            <a:avLst/>
          </a:prstGeom>
        </p:spPr>
        <p:txBody>
          <a:bodyPr wrap="square">
            <a:spAutoFit/>
          </a:bodyPr>
          <a:lstStyle/>
          <a:p>
            <a:r>
              <a:rPr lang="ja-JP" altLang="en-US" sz="2000" b="1" dirty="0" smtClean="0"/>
              <a:t>（</a:t>
            </a:r>
            <a:r>
              <a:rPr lang="ja-JP" altLang="en-US" sz="2000" b="1" dirty="0"/>
              <a:t>１０</a:t>
            </a:r>
            <a:r>
              <a:rPr lang="ja-JP" altLang="en-US" sz="2000" b="1" dirty="0" smtClean="0"/>
              <a:t>）居宅</a:t>
            </a:r>
            <a:r>
              <a:rPr lang="ja-JP" altLang="en-US" sz="2000" b="1" dirty="0"/>
              <a:t>サービス 計画の作成 </a:t>
            </a:r>
            <a:r>
              <a:rPr lang="en-US" altLang="ja-JP" sz="2000" b="1" dirty="0"/>
              <a:t>【</a:t>
            </a:r>
            <a:r>
              <a:rPr lang="ja-JP" altLang="en-US" sz="2000" b="1" dirty="0" smtClean="0"/>
              <a:t>第</a:t>
            </a:r>
            <a:r>
              <a:rPr lang="en-US" altLang="ja-JP" sz="2000" b="1" dirty="0" smtClean="0"/>
              <a:t>74</a:t>
            </a:r>
            <a:r>
              <a:rPr lang="ja-JP" altLang="en-US" sz="2000" b="1" dirty="0" smtClean="0"/>
              <a:t>条</a:t>
            </a:r>
            <a:r>
              <a:rPr lang="en-US" altLang="ja-JP" sz="2000" b="1" dirty="0"/>
              <a:t>】</a:t>
            </a:r>
          </a:p>
          <a:p>
            <a:pPr marL="542925" indent="-271463"/>
            <a:r>
              <a:rPr lang="en-US" altLang="ja-JP" sz="2000" dirty="0" smtClean="0"/>
              <a:t>①</a:t>
            </a:r>
            <a:r>
              <a:rPr lang="ja-JP" altLang="en-US" sz="2000" dirty="0" smtClean="0"/>
              <a:t> 管理者</a:t>
            </a:r>
            <a:r>
              <a:rPr lang="ja-JP" altLang="en-US" sz="2000" dirty="0"/>
              <a:t>は</a:t>
            </a:r>
            <a:r>
              <a:rPr lang="ja-JP" altLang="en-US" sz="2000" dirty="0" smtClean="0"/>
              <a:t>、</a:t>
            </a:r>
            <a:r>
              <a:rPr lang="ja-JP" altLang="en-US" sz="2000" dirty="0"/>
              <a:t>事業所の介護支援専門員</a:t>
            </a:r>
            <a:r>
              <a:rPr lang="ja-JP" altLang="en-US" sz="2000" dirty="0" smtClean="0"/>
              <a:t>に、登録者</a:t>
            </a:r>
            <a:r>
              <a:rPr lang="ja-JP" altLang="en-US" sz="2000" dirty="0"/>
              <a:t>の居宅サービス</a:t>
            </a:r>
            <a:r>
              <a:rPr lang="ja-JP" altLang="en-US" sz="2000" dirty="0" smtClean="0"/>
              <a:t>計画を作成させる。</a:t>
            </a:r>
            <a:endParaRPr lang="en-US" altLang="ja-JP" sz="2000" dirty="0" smtClean="0"/>
          </a:p>
          <a:p>
            <a:pPr marL="442913" indent="-171450"/>
            <a:r>
              <a:rPr lang="ja-JP" altLang="en-US" sz="2000" dirty="0" smtClean="0"/>
              <a:t>② 介護</a:t>
            </a:r>
            <a:r>
              <a:rPr lang="ja-JP" altLang="en-US" sz="2000" dirty="0"/>
              <a:t>支援専門員は、指定居宅介護支援事業所の介護支援専門員が通常</a:t>
            </a:r>
            <a:r>
              <a:rPr lang="ja-JP" altLang="en-US" sz="2000" dirty="0" smtClean="0"/>
              <a:t>行っている</a:t>
            </a:r>
            <a:r>
              <a:rPr lang="ja-JP" altLang="en-US" sz="2000" dirty="0"/>
              <a:t>業務を</a:t>
            </a:r>
            <a:r>
              <a:rPr lang="ja-JP" altLang="en-US" sz="2000" dirty="0" smtClean="0"/>
              <a:t>行わなければ</a:t>
            </a:r>
            <a:r>
              <a:rPr lang="ja-JP" altLang="en-US" sz="2000" dirty="0"/>
              <a:t>ならない</a:t>
            </a:r>
            <a:r>
              <a:rPr lang="ja-JP" altLang="en-US" sz="2000" dirty="0" smtClean="0"/>
              <a:t>。</a:t>
            </a:r>
            <a:endParaRPr lang="en-US" altLang="ja-JP" sz="2000" dirty="0" smtClean="0"/>
          </a:p>
          <a:p>
            <a:endParaRPr lang="en-US" altLang="ja-JP" sz="800" b="1" dirty="0" smtClean="0"/>
          </a:p>
          <a:p>
            <a:r>
              <a:rPr lang="ja-JP" altLang="en-US" sz="2000" b="1" dirty="0" smtClean="0"/>
              <a:t>（１１）看護小規模</a:t>
            </a:r>
            <a:r>
              <a:rPr lang="ja-JP" altLang="en-US" sz="2000" b="1" dirty="0"/>
              <a:t>多機能型居宅介護</a:t>
            </a:r>
            <a:r>
              <a:rPr lang="ja-JP" altLang="en-US" sz="2000" b="1" dirty="0" smtClean="0"/>
              <a:t>計画及び看護小規模多機能型居宅介護報告書の</a:t>
            </a:r>
            <a:r>
              <a:rPr lang="ja-JP" altLang="en-US" sz="2000" b="1" dirty="0"/>
              <a:t>作成</a:t>
            </a:r>
            <a:r>
              <a:rPr lang="en-US" altLang="ja-JP" sz="2000" b="1" dirty="0"/>
              <a:t>【</a:t>
            </a:r>
            <a:r>
              <a:rPr lang="ja-JP" altLang="en-US" sz="2000" b="1" dirty="0" smtClean="0"/>
              <a:t>第</a:t>
            </a:r>
            <a:r>
              <a:rPr lang="en-US" altLang="ja-JP" sz="2000" b="1" dirty="0" smtClean="0"/>
              <a:t>179</a:t>
            </a:r>
            <a:r>
              <a:rPr lang="ja-JP" altLang="en-US" sz="2000" b="1" dirty="0" smtClean="0"/>
              <a:t>条</a:t>
            </a:r>
            <a:r>
              <a:rPr lang="en-US" altLang="ja-JP" sz="2000" b="1" dirty="0"/>
              <a:t>】</a:t>
            </a:r>
          </a:p>
          <a:p>
            <a:pPr marL="442913" indent="-171450"/>
            <a:r>
              <a:rPr lang="ja-JP" altLang="en-US" sz="2000" dirty="0" smtClean="0"/>
              <a:t>① 管理者</a:t>
            </a:r>
            <a:r>
              <a:rPr lang="ja-JP" altLang="en-US" sz="2000" dirty="0"/>
              <a:t>は、介護支援専門員に</a:t>
            </a:r>
            <a:r>
              <a:rPr lang="ja-JP" altLang="en-US" sz="2000" dirty="0" smtClean="0"/>
              <a:t>、看護小規模</a:t>
            </a:r>
            <a:r>
              <a:rPr lang="ja-JP" altLang="en-US" sz="2000" dirty="0"/>
              <a:t>多機能型居宅介護</a:t>
            </a:r>
            <a:r>
              <a:rPr lang="ja-JP" altLang="en-US" sz="2000" dirty="0" smtClean="0"/>
              <a:t>計画（以下、</a:t>
            </a:r>
            <a:r>
              <a:rPr lang="en-US" altLang="ja-JP" sz="2000" dirty="0" smtClean="0"/>
              <a:t>(11)</a:t>
            </a:r>
            <a:r>
              <a:rPr lang="ja-JP" altLang="en-US" sz="2000" dirty="0" smtClean="0"/>
              <a:t>において「計画」）の</a:t>
            </a:r>
            <a:r>
              <a:rPr lang="ja-JP" altLang="en-US" sz="2000" dirty="0"/>
              <a:t>作成に関する業務</a:t>
            </a:r>
            <a:r>
              <a:rPr lang="ja-JP" altLang="en-US" sz="2000" dirty="0" smtClean="0"/>
              <a:t>を、看護師等（准看護師を除く）に看護小規模多機能型居宅介護報告書の作成に関する業務を担当</a:t>
            </a:r>
            <a:r>
              <a:rPr lang="ja-JP" altLang="en-US" sz="2000" dirty="0"/>
              <a:t>させる。</a:t>
            </a:r>
          </a:p>
          <a:p>
            <a:pPr marL="442913" indent="-171450"/>
            <a:r>
              <a:rPr lang="ja-JP" altLang="en-US" sz="2000" dirty="0" smtClean="0"/>
              <a:t>② </a:t>
            </a:r>
            <a:r>
              <a:rPr lang="ja-JP" altLang="en-US" sz="2000" dirty="0"/>
              <a:t>介護</a:t>
            </a:r>
            <a:r>
              <a:rPr lang="ja-JP" altLang="en-US" sz="2000" dirty="0" smtClean="0"/>
              <a:t>支援専門員は、</a:t>
            </a:r>
            <a:endParaRPr lang="en-US" altLang="ja-JP" sz="2000" dirty="0" smtClean="0"/>
          </a:p>
          <a:p>
            <a:pPr marL="442913" indent="-171450"/>
            <a:r>
              <a:rPr lang="ja-JP" altLang="en-US" sz="2000" dirty="0"/>
              <a:t>・</a:t>
            </a:r>
            <a:r>
              <a:rPr lang="ja-JP" altLang="en-US" sz="2000" dirty="0" smtClean="0"/>
              <a:t>計画の作成に当たって</a:t>
            </a:r>
            <a:r>
              <a:rPr lang="ja-JP" altLang="en-US" sz="2000" dirty="0"/>
              <a:t>は</a:t>
            </a:r>
            <a:r>
              <a:rPr lang="ja-JP" altLang="en-US" sz="2000" dirty="0" smtClean="0"/>
              <a:t>、看護師等と密接な連携を図りつつ行わなければならない。</a:t>
            </a:r>
            <a:endParaRPr lang="en-US" altLang="ja-JP" sz="2000" dirty="0" smtClean="0"/>
          </a:p>
          <a:p>
            <a:pPr marL="442913" indent="-171450"/>
            <a:r>
              <a:rPr lang="ja-JP" altLang="en-US" sz="2000" dirty="0" smtClean="0"/>
              <a:t>・計画</a:t>
            </a:r>
            <a:r>
              <a:rPr lang="ja-JP" altLang="en-US" sz="2000" dirty="0"/>
              <a:t>の作成に当たっては、地域における活動への参加の機会が提供される</a:t>
            </a:r>
            <a:r>
              <a:rPr lang="ja-JP" altLang="en-US" sz="2000" dirty="0" smtClean="0"/>
              <a:t>こと等に</a:t>
            </a:r>
            <a:r>
              <a:rPr lang="ja-JP" altLang="en-US" sz="2000" dirty="0"/>
              <a:t>より、利用者の多様な活動が確保されるものとなるよう</a:t>
            </a:r>
            <a:r>
              <a:rPr lang="ja-JP" altLang="en-US" sz="2000" dirty="0" smtClean="0"/>
              <a:t>努めなければならない。</a:t>
            </a:r>
            <a:endParaRPr lang="ja-JP" altLang="en-US" sz="2000" dirty="0"/>
          </a:p>
          <a:p>
            <a:pPr marL="442913" indent="-171450"/>
            <a:r>
              <a:rPr lang="ja-JP" altLang="en-US" sz="2000" dirty="0" smtClean="0"/>
              <a:t>・介護</a:t>
            </a:r>
            <a:r>
              <a:rPr lang="ja-JP" altLang="en-US" sz="2000" dirty="0"/>
              <a:t>支援専門員は、利用者の心身の状況、希望及び置かれている環境を踏まえて</a:t>
            </a:r>
            <a:r>
              <a:rPr lang="ja-JP" altLang="en-US" sz="2000" dirty="0" smtClean="0"/>
              <a:t>、他の従</a:t>
            </a:r>
            <a:r>
              <a:rPr lang="ja-JP" altLang="en-US" sz="2000" dirty="0"/>
              <a:t>業者と協議の上</a:t>
            </a:r>
            <a:r>
              <a:rPr lang="ja-JP" altLang="en-US" sz="2000" dirty="0" smtClean="0"/>
              <a:t>、援助</a:t>
            </a:r>
            <a:r>
              <a:rPr lang="ja-JP" altLang="en-US" sz="2000" dirty="0"/>
              <a:t>の目標、当該目標を達成するための具体的なサービスの内容等を記載</a:t>
            </a:r>
            <a:r>
              <a:rPr lang="ja-JP" altLang="en-US" sz="2000" dirty="0" smtClean="0"/>
              <a:t>した計画</a:t>
            </a:r>
            <a:r>
              <a:rPr lang="ja-JP" altLang="en-US" sz="2000" dirty="0"/>
              <a:t>を</a:t>
            </a:r>
            <a:r>
              <a:rPr lang="ja-JP" altLang="en-US" sz="2000" dirty="0" smtClean="0"/>
              <a:t>作成する</a:t>
            </a:r>
            <a:r>
              <a:rPr lang="ja-JP" altLang="en-US" sz="2000" dirty="0"/>
              <a:t>とともに、これを基本としつつ、利用者の日々の様態、希望等を勘案し、随時適切に通いサービス、訪問サービス及び宿泊サービスを</a:t>
            </a:r>
            <a:r>
              <a:rPr lang="ja-JP" altLang="en-US" sz="2000" dirty="0" smtClean="0"/>
              <a:t>組み合わせた看護及び介護</a:t>
            </a:r>
            <a:r>
              <a:rPr lang="ja-JP" altLang="en-US" sz="2000" dirty="0"/>
              <a:t>を行わなくてはならない。</a:t>
            </a:r>
          </a:p>
          <a:p>
            <a:pPr marL="442913" indent="-171450"/>
            <a:r>
              <a:rPr lang="ja-JP" altLang="en-US" sz="2000" dirty="0" smtClean="0"/>
              <a:t>・介護</a:t>
            </a:r>
            <a:r>
              <a:rPr lang="ja-JP" altLang="en-US" sz="2000" dirty="0"/>
              <a:t>支援専門員は、計画の作成に当たっては、その内容に</a:t>
            </a:r>
            <a:r>
              <a:rPr lang="ja-JP" altLang="en-US" sz="2000" dirty="0" smtClean="0"/>
              <a:t>ついて利用者又</a:t>
            </a:r>
            <a:r>
              <a:rPr lang="ja-JP" altLang="en-US" sz="2000" dirty="0"/>
              <a:t>はその家族に対して説明し、利用者の同意を得た上で、交付しなければならない</a:t>
            </a:r>
            <a:r>
              <a:rPr lang="ja-JP" altLang="en-US" sz="2000" dirty="0" smtClean="0"/>
              <a:t>。</a:t>
            </a:r>
            <a:endParaRPr lang="en-US" altLang="ja-JP" sz="2000" dirty="0" smtClean="0"/>
          </a:p>
          <a:p>
            <a:pPr marL="442913" indent="-171450"/>
            <a:r>
              <a:rPr lang="ja-JP" altLang="en-US" sz="2000" dirty="0" smtClean="0"/>
              <a:t>・介護支援専門員は、計画</a:t>
            </a:r>
            <a:r>
              <a:rPr lang="ja-JP" altLang="en-US" sz="2000" dirty="0"/>
              <a:t>の作成後においても、常に計画の実施状況及び利用者の様態の変化等の把握を行い、必要に応じて計画の変更を行う</a:t>
            </a:r>
            <a:r>
              <a:rPr lang="ja-JP" altLang="en-US" sz="2000" dirty="0" smtClean="0"/>
              <a:t>。</a:t>
            </a:r>
            <a:endParaRPr lang="en-US" altLang="ja-JP" sz="2000" dirty="0" smtClean="0"/>
          </a:p>
          <a:p>
            <a:pPr marL="442913" indent="-171450"/>
            <a:r>
              <a:rPr lang="ja-JP" altLang="en-US" sz="2000" dirty="0" smtClean="0"/>
              <a:t>③ 看護師等は、訪問日、提供した看護内容等を記載した看護小規模多機能居宅介護報告書（以下（</a:t>
            </a:r>
            <a:r>
              <a:rPr lang="en-US" altLang="ja-JP" sz="2000" dirty="0" smtClean="0"/>
              <a:t>11</a:t>
            </a:r>
            <a:r>
              <a:rPr lang="ja-JP" altLang="en-US" sz="2000" dirty="0" smtClean="0"/>
              <a:t>）において「報告書」）を作成しなければならない。</a:t>
            </a:r>
            <a:endParaRPr lang="en-US" altLang="ja-JP" sz="2000" dirty="0" smtClean="0"/>
          </a:p>
          <a:p>
            <a:pPr marL="442913" indent="-171450"/>
            <a:endParaRPr lang="en-US" altLang="ja-JP" sz="800" dirty="0"/>
          </a:p>
        </p:txBody>
      </p:sp>
    </p:spTree>
    <p:extLst>
      <p:ext uri="{BB962C8B-B14F-4D97-AF65-F5344CB8AC3E}">
        <p14:creationId xmlns:p14="http://schemas.microsoft.com/office/powerpoint/2010/main" val="4231817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70975"/>
            <a:ext cx="2743200" cy="365125"/>
          </a:xfrm>
        </p:spPr>
        <p:txBody>
          <a:bodyPr/>
          <a:lstStyle/>
          <a:p>
            <a:fld id="{41D9830F-53EB-46B6-9EC0-C4C68F82A889}" type="slidenum">
              <a:rPr kumimoji="1" lang="ja-JP" altLang="en-US" smtClean="0"/>
              <a:t>48</a:t>
            </a:fld>
            <a:endParaRPr kumimoji="1" lang="ja-JP" altLang="en-US" dirty="0"/>
          </a:p>
        </p:txBody>
      </p:sp>
      <p:sp>
        <p:nvSpPr>
          <p:cNvPr id="3" name="正方形/長方形 2"/>
          <p:cNvSpPr/>
          <p:nvPr/>
        </p:nvSpPr>
        <p:spPr>
          <a:xfrm>
            <a:off x="0" y="0"/>
            <a:ext cx="12192000" cy="7109639"/>
          </a:xfrm>
          <a:prstGeom prst="rect">
            <a:avLst/>
          </a:prstGeom>
        </p:spPr>
        <p:txBody>
          <a:bodyPr wrap="square">
            <a:spAutoFit/>
          </a:bodyPr>
          <a:lstStyle/>
          <a:p>
            <a:r>
              <a:rPr lang="ja-JP" altLang="en-US" sz="2000" b="1" dirty="0"/>
              <a:t>（</a:t>
            </a:r>
            <a:r>
              <a:rPr lang="ja-JP" altLang="en-US" sz="2000" b="1" dirty="0" smtClean="0"/>
              <a:t>１２）</a:t>
            </a:r>
            <a:r>
              <a:rPr lang="ja-JP" altLang="en-US" sz="2000" b="1" dirty="0"/>
              <a:t>介護等</a:t>
            </a:r>
            <a:r>
              <a:rPr lang="en-US" altLang="ja-JP" sz="2000" b="1" dirty="0"/>
              <a:t>【</a:t>
            </a:r>
            <a:r>
              <a:rPr lang="ja-JP" altLang="en-US" sz="2000" b="1" dirty="0"/>
              <a:t>第</a:t>
            </a:r>
            <a:r>
              <a:rPr lang="en-US" altLang="ja-JP" sz="2000" b="1" dirty="0"/>
              <a:t>78</a:t>
            </a:r>
            <a:r>
              <a:rPr lang="ja-JP" altLang="en-US" sz="2000" b="1" dirty="0"/>
              <a:t>条</a:t>
            </a:r>
            <a:r>
              <a:rPr lang="en-US" altLang="ja-JP" sz="2000" b="1" dirty="0"/>
              <a:t>】</a:t>
            </a:r>
          </a:p>
          <a:p>
            <a:pPr marL="442913" indent="-171450"/>
            <a:r>
              <a:rPr lang="ja-JP" altLang="en-US" sz="2000" dirty="0"/>
              <a:t>① 事業者は、</a:t>
            </a:r>
            <a:r>
              <a:rPr lang="ja-JP" altLang="en-US" sz="2000" dirty="0" smtClean="0"/>
              <a:t>指定看護小規模</a:t>
            </a:r>
            <a:r>
              <a:rPr lang="ja-JP" altLang="en-US" sz="2000" dirty="0"/>
              <a:t>多機能型居宅介護のサービスを事業所の従業者に行わせなければならないため、例えば、利用者の負担によってサービスの一部を付添者等</a:t>
            </a:r>
            <a:r>
              <a:rPr lang="ja-JP" altLang="en-US" sz="2000" dirty="0" smtClean="0"/>
              <a:t>に行わせては</a:t>
            </a:r>
            <a:r>
              <a:rPr lang="ja-JP" altLang="en-US" sz="2000" dirty="0"/>
              <a:t>ならない。</a:t>
            </a:r>
            <a:endParaRPr lang="en-US" altLang="ja-JP" sz="2000" dirty="0"/>
          </a:p>
          <a:p>
            <a:pPr marL="442913" indent="185738"/>
            <a:r>
              <a:rPr lang="ja-JP" altLang="en-US" sz="2000" dirty="0" smtClean="0"/>
              <a:t>ただし</a:t>
            </a:r>
            <a:r>
              <a:rPr lang="ja-JP" altLang="en-US" sz="2000" dirty="0"/>
              <a:t>、</a:t>
            </a:r>
            <a:r>
              <a:rPr lang="ja-JP" altLang="en-US" sz="2000" dirty="0" smtClean="0"/>
              <a:t>指定看護小規模</a:t>
            </a:r>
            <a:r>
              <a:rPr lang="ja-JP" altLang="en-US" sz="2000" dirty="0"/>
              <a:t>多機能居宅介護事業者の負担により、訪問入浴介護等のサービスの利用に</a:t>
            </a:r>
            <a:r>
              <a:rPr lang="ja-JP" altLang="en-US" sz="2000" dirty="0" smtClean="0"/>
              <a:t>供する</a:t>
            </a:r>
            <a:r>
              <a:rPr lang="ja-JP" altLang="en-US" sz="2000" dirty="0"/>
              <a:t>ことは差し支えない。</a:t>
            </a:r>
          </a:p>
          <a:p>
            <a:pPr marL="442913" indent="-171450"/>
            <a:r>
              <a:rPr lang="ja-JP" altLang="en-US" sz="2000" dirty="0"/>
              <a:t>② 事業所における利用者の食事その他の家事等は、可能な限り利用者と従業者が共同で行うよう努めるものとする</a:t>
            </a:r>
            <a:r>
              <a:rPr lang="ja-JP" altLang="en-US" sz="2000" dirty="0" smtClean="0"/>
              <a:t>。</a:t>
            </a:r>
            <a:endParaRPr lang="en-US" altLang="ja-JP" sz="2000" dirty="0" smtClean="0"/>
          </a:p>
          <a:p>
            <a:pPr marL="442913" indent="-171450"/>
            <a:endParaRPr lang="en-US" altLang="ja-JP" sz="800" dirty="0"/>
          </a:p>
          <a:p>
            <a:r>
              <a:rPr lang="ja-JP" altLang="en-US" sz="2000" b="1" dirty="0"/>
              <a:t>（</a:t>
            </a:r>
            <a:r>
              <a:rPr lang="ja-JP" altLang="en-US" sz="2000" b="1" dirty="0" smtClean="0"/>
              <a:t>１３）</a:t>
            </a:r>
            <a:r>
              <a:rPr lang="ja-JP" altLang="en-US" sz="2000" b="1" dirty="0"/>
              <a:t>緊急時等の対応 </a:t>
            </a:r>
            <a:r>
              <a:rPr lang="en-US" altLang="ja-JP" sz="2000" b="1" dirty="0"/>
              <a:t>【</a:t>
            </a:r>
            <a:r>
              <a:rPr lang="ja-JP" altLang="en-US" sz="2000" b="1" dirty="0" smtClean="0"/>
              <a:t>第</a:t>
            </a:r>
            <a:r>
              <a:rPr lang="en-US" altLang="ja-JP" sz="2000" b="1" dirty="0" smtClean="0"/>
              <a:t>180</a:t>
            </a:r>
            <a:r>
              <a:rPr lang="ja-JP" altLang="en-US" sz="2000" b="1" dirty="0"/>
              <a:t>条</a:t>
            </a:r>
            <a:r>
              <a:rPr lang="en-US" altLang="ja-JP" sz="2000" b="1" dirty="0"/>
              <a:t>】</a:t>
            </a:r>
          </a:p>
          <a:p>
            <a:pPr marL="442913" indent="-179388"/>
            <a:r>
              <a:rPr lang="ja-JP" altLang="en-US" sz="2000" dirty="0" smtClean="0"/>
              <a:t>① 従</a:t>
            </a:r>
            <a:r>
              <a:rPr lang="ja-JP" altLang="en-US" sz="2000" dirty="0"/>
              <a:t>業者は、サービスの提供を行っているときに利用者の病状に急変が生じた場合</a:t>
            </a:r>
            <a:r>
              <a:rPr lang="ja-JP" altLang="en-US" sz="2000" dirty="0" smtClean="0"/>
              <a:t>その他必要</a:t>
            </a:r>
            <a:r>
              <a:rPr lang="ja-JP" altLang="en-US" sz="2000" dirty="0"/>
              <a:t>な場合は、運営規程に定められた緊急時の対応方法に基づき速やかに主治医又はあらかじめ当該事業所が定めた協力医療機関への連絡を行う等の必要な措置を講じなければならない</a:t>
            </a:r>
            <a:r>
              <a:rPr lang="ja-JP" altLang="en-US" sz="2000" dirty="0" smtClean="0"/>
              <a:t>。</a:t>
            </a:r>
            <a:endParaRPr lang="en-US" altLang="ja-JP" sz="2000" dirty="0" smtClean="0"/>
          </a:p>
          <a:p>
            <a:pPr marL="442913" indent="-179388"/>
            <a:r>
              <a:rPr lang="ja-JP" altLang="en-US" sz="2000" dirty="0" smtClean="0"/>
              <a:t>② 従</a:t>
            </a:r>
            <a:r>
              <a:rPr lang="ja-JP" altLang="en-US" sz="2000" dirty="0"/>
              <a:t>業者が看護職員である場合には、必要に応じて臨時応急の手当てを</a:t>
            </a:r>
            <a:r>
              <a:rPr lang="ja-JP" altLang="en-US" sz="2000" dirty="0" smtClean="0"/>
              <a:t>行わなければ</a:t>
            </a:r>
            <a:r>
              <a:rPr lang="ja-JP" altLang="en-US" sz="2000" dirty="0"/>
              <a:t>ならない。</a:t>
            </a:r>
          </a:p>
          <a:p>
            <a:endParaRPr lang="en-US" altLang="ja-JP" sz="800" b="1" dirty="0"/>
          </a:p>
          <a:p>
            <a:r>
              <a:rPr lang="ja-JP" altLang="en-US" sz="2000" b="1" dirty="0"/>
              <a:t>（</a:t>
            </a:r>
            <a:r>
              <a:rPr lang="ja-JP" altLang="en-US" sz="2000" b="1" dirty="0" smtClean="0"/>
              <a:t>１４）</a:t>
            </a:r>
            <a:r>
              <a:rPr lang="ja-JP" altLang="en-US" sz="2000" b="1" dirty="0"/>
              <a:t>運営規程 </a:t>
            </a:r>
            <a:r>
              <a:rPr lang="en-US" altLang="ja-JP" sz="2000" b="1" dirty="0"/>
              <a:t>【</a:t>
            </a:r>
            <a:r>
              <a:rPr lang="ja-JP" altLang="en-US" sz="2000" b="1" dirty="0"/>
              <a:t>第</a:t>
            </a:r>
            <a:r>
              <a:rPr lang="en-US" altLang="ja-JP" sz="2000" b="1" dirty="0"/>
              <a:t>81</a:t>
            </a:r>
            <a:r>
              <a:rPr lang="ja-JP" altLang="en-US" sz="2000" b="1" dirty="0"/>
              <a:t>条</a:t>
            </a:r>
            <a:r>
              <a:rPr lang="en-US" altLang="ja-JP" sz="2000" b="1" dirty="0"/>
              <a:t>】</a:t>
            </a:r>
          </a:p>
          <a:p>
            <a:pPr marL="263525" indent="276225"/>
            <a:r>
              <a:rPr lang="ja-JP" altLang="en-US" sz="2000" dirty="0"/>
              <a:t>事業者は、事業所ごとに、次に掲げる事業の運営についての重要事項に関する規程 （運営規程）を定めておかなければならない。</a:t>
            </a:r>
          </a:p>
          <a:p>
            <a:pPr marL="357188"/>
            <a:r>
              <a:rPr lang="en-US" altLang="ja-JP" sz="2000" dirty="0" smtClean="0"/>
              <a:t>ⅰ</a:t>
            </a:r>
            <a:r>
              <a:rPr lang="ja-JP" altLang="en-US" sz="2000" dirty="0" smtClean="0"/>
              <a:t>）事業</a:t>
            </a:r>
            <a:r>
              <a:rPr lang="ja-JP" altLang="en-US" sz="2000" dirty="0"/>
              <a:t>の目的及び運営の方針</a:t>
            </a:r>
            <a:endParaRPr lang="en-US" altLang="ja-JP" sz="2000" dirty="0"/>
          </a:p>
          <a:p>
            <a:pPr marL="357188"/>
            <a:r>
              <a:rPr lang="en-US" altLang="ja-JP" sz="2000" dirty="0" smtClean="0"/>
              <a:t>ⅱ</a:t>
            </a:r>
            <a:r>
              <a:rPr lang="ja-JP" altLang="en-US" sz="2000" dirty="0" smtClean="0"/>
              <a:t>）従</a:t>
            </a:r>
            <a:r>
              <a:rPr lang="ja-JP" altLang="en-US" sz="2000" dirty="0"/>
              <a:t>業者の職種、員数及び職務の</a:t>
            </a:r>
            <a:r>
              <a:rPr lang="ja-JP" altLang="en-US" sz="2000" dirty="0" smtClean="0"/>
              <a:t>内容</a:t>
            </a:r>
            <a:endParaRPr lang="en-US" altLang="ja-JP" sz="2000" dirty="0" smtClean="0"/>
          </a:p>
          <a:p>
            <a:pPr marL="357188"/>
            <a:endParaRPr lang="en-US" altLang="ja-JP" sz="2000" dirty="0"/>
          </a:p>
          <a:p>
            <a:pPr marL="357188"/>
            <a:endParaRPr lang="en-US" altLang="ja-JP" sz="2000" dirty="0" smtClean="0"/>
          </a:p>
          <a:p>
            <a:pPr marL="357188"/>
            <a:endParaRPr lang="en-US" altLang="ja-JP" sz="2000" dirty="0"/>
          </a:p>
          <a:p>
            <a:pPr marL="357188"/>
            <a:endParaRPr lang="en-US" altLang="ja-JP" sz="800" dirty="0" smtClean="0"/>
          </a:p>
          <a:p>
            <a:pPr marL="357188"/>
            <a:r>
              <a:rPr lang="en-US" altLang="ja-JP" sz="2000" dirty="0" smtClean="0"/>
              <a:t>ⅲ</a:t>
            </a:r>
            <a:r>
              <a:rPr lang="ja-JP" altLang="en-US" sz="2000" dirty="0" smtClean="0"/>
              <a:t>）営業</a:t>
            </a:r>
            <a:r>
              <a:rPr lang="ja-JP" altLang="en-US" sz="2000" dirty="0"/>
              <a:t>日及び営業</a:t>
            </a:r>
            <a:r>
              <a:rPr lang="ja-JP" altLang="en-US" sz="2000" dirty="0" smtClean="0"/>
              <a:t>時間</a:t>
            </a:r>
            <a:endParaRPr lang="ja-JP" altLang="en-US" sz="2000" dirty="0"/>
          </a:p>
        </p:txBody>
      </p:sp>
      <p:sp>
        <p:nvSpPr>
          <p:cNvPr id="4" name="正方形/長方形 3"/>
          <p:cNvSpPr/>
          <p:nvPr/>
        </p:nvSpPr>
        <p:spPr>
          <a:xfrm>
            <a:off x="833437" y="5525341"/>
            <a:ext cx="11029951" cy="940450"/>
          </a:xfrm>
          <a:prstGeom prst="rect">
            <a:avLst/>
          </a:prstGeom>
          <a:ln w="6350">
            <a:solidFill>
              <a:schemeClr val="tx1"/>
            </a:solidFill>
            <a:prstDash val="sysDot"/>
          </a:ln>
        </p:spPr>
        <p:txBody>
          <a:bodyPr wrap="square">
            <a:spAutoFit/>
          </a:bodyPr>
          <a:lstStyle/>
          <a:p>
            <a:pPr marL="185738" indent="-185738">
              <a:lnSpc>
                <a:spcPts val="2200"/>
              </a:lnSpc>
            </a:pPr>
            <a:r>
              <a:rPr lang="en-US" altLang="ja-JP" sz="2000" dirty="0" smtClean="0"/>
              <a:t>※ </a:t>
            </a:r>
            <a:r>
              <a:rPr lang="ja-JP" altLang="en-US" sz="2000" dirty="0" smtClean="0"/>
              <a:t>従</a:t>
            </a:r>
            <a:r>
              <a:rPr lang="ja-JP" altLang="en-US" sz="2000" dirty="0"/>
              <a:t>業者の「員数」は日々変わりうるものであるため、業務負担軽減等の観点から、重要事項を記した文書に記載する場合、基準において置くべきとされている員数を満たす範囲において、「○人以上」と記載することも差し支えない。</a:t>
            </a:r>
          </a:p>
        </p:txBody>
      </p:sp>
    </p:spTree>
    <p:extLst>
      <p:ext uri="{BB962C8B-B14F-4D97-AF65-F5344CB8AC3E}">
        <p14:creationId xmlns:p14="http://schemas.microsoft.com/office/powerpoint/2010/main" val="2495072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411912"/>
            <a:ext cx="2743200" cy="365125"/>
          </a:xfrm>
        </p:spPr>
        <p:txBody>
          <a:bodyPr/>
          <a:lstStyle/>
          <a:p>
            <a:fld id="{41D9830F-53EB-46B6-9EC0-C4C68F82A889}" type="slidenum">
              <a:rPr kumimoji="1" lang="ja-JP" altLang="en-US" smtClean="0"/>
              <a:t>49</a:t>
            </a:fld>
            <a:endParaRPr kumimoji="1" lang="ja-JP" altLang="en-US" dirty="0"/>
          </a:p>
        </p:txBody>
      </p:sp>
      <p:sp>
        <p:nvSpPr>
          <p:cNvPr id="6" name="正方形/長方形 5"/>
          <p:cNvSpPr/>
          <p:nvPr/>
        </p:nvSpPr>
        <p:spPr>
          <a:xfrm>
            <a:off x="0" y="0"/>
            <a:ext cx="12192000" cy="6940361"/>
          </a:xfrm>
          <a:prstGeom prst="rect">
            <a:avLst/>
          </a:prstGeom>
        </p:spPr>
        <p:txBody>
          <a:bodyPr wrap="square">
            <a:spAutoFit/>
          </a:bodyPr>
          <a:lstStyle/>
          <a:p>
            <a:pPr marL="357188"/>
            <a:endParaRPr lang="en-US" altLang="ja-JP" sz="2000" dirty="0"/>
          </a:p>
          <a:p>
            <a:pPr marL="357188"/>
            <a:endParaRPr lang="en-US" altLang="ja-JP" sz="2000" dirty="0" smtClean="0"/>
          </a:p>
          <a:p>
            <a:pPr marL="357188"/>
            <a:endParaRPr lang="en-US" altLang="ja-JP" sz="2000" dirty="0"/>
          </a:p>
          <a:p>
            <a:pPr marL="357188"/>
            <a:endParaRPr lang="en-US" altLang="ja-JP" sz="2000" dirty="0" smtClean="0"/>
          </a:p>
          <a:p>
            <a:pPr marL="357188"/>
            <a:r>
              <a:rPr lang="en-US" altLang="ja-JP" sz="500" dirty="0" smtClean="0"/>
              <a:t>.</a:t>
            </a:r>
          </a:p>
          <a:p>
            <a:pPr marL="900113" indent="-542925"/>
            <a:r>
              <a:rPr lang="en-US" altLang="ja-JP" sz="2000" dirty="0" smtClean="0"/>
              <a:t>ⅳ</a:t>
            </a:r>
            <a:r>
              <a:rPr lang="ja-JP" altLang="en-US" sz="2000" dirty="0" smtClean="0"/>
              <a:t>）指定</a:t>
            </a:r>
            <a:r>
              <a:rPr lang="ja-JP" altLang="en-US" sz="2000" dirty="0"/>
              <a:t>看護</a:t>
            </a:r>
            <a:r>
              <a:rPr lang="ja-JP" altLang="en-US" sz="2000" dirty="0" smtClean="0"/>
              <a:t>小規模</a:t>
            </a:r>
            <a:r>
              <a:rPr lang="ja-JP" altLang="en-US" sz="2000" dirty="0"/>
              <a:t>多機能型居宅介護の登録定員並びに通いサービス及び宿泊サービスの利用定員</a:t>
            </a:r>
            <a:endParaRPr lang="en-US" altLang="ja-JP" sz="2000" dirty="0"/>
          </a:p>
          <a:p>
            <a:pPr marL="900113" indent="-542925"/>
            <a:r>
              <a:rPr lang="en-US" altLang="ja-JP" sz="2000" dirty="0" smtClean="0"/>
              <a:t>ⅴ</a:t>
            </a:r>
            <a:r>
              <a:rPr lang="ja-JP" altLang="en-US" sz="2000" dirty="0" smtClean="0"/>
              <a:t>）指定看護小規模</a:t>
            </a:r>
            <a:r>
              <a:rPr lang="ja-JP" altLang="en-US" sz="2000" dirty="0"/>
              <a:t>多機能型居宅介護の内容及び利用料その他の費用の額</a:t>
            </a:r>
            <a:endParaRPr lang="en-US" altLang="ja-JP" sz="2000" dirty="0"/>
          </a:p>
          <a:p>
            <a:pPr marL="900113" indent="-542925"/>
            <a:r>
              <a:rPr lang="en-US" altLang="ja-JP" sz="2000" dirty="0" smtClean="0"/>
              <a:t>ⅵ</a:t>
            </a:r>
            <a:r>
              <a:rPr lang="ja-JP" altLang="en-US" sz="2000" dirty="0" smtClean="0"/>
              <a:t>）通常</a:t>
            </a:r>
            <a:r>
              <a:rPr lang="ja-JP" altLang="en-US" sz="2000" dirty="0"/>
              <a:t>の事業の実施地域　　　　　　　　　　　　</a:t>
            </a:r>
            <a:endParaRPr lang="en-US" altLang="ja-JP" sz="2000" dirty="0"/>
          </a:p>
          <a:p>
            <a:pPr marL="900113" indent="-542925"/>
            <a:r>
              <a:rPr lang="en-US" altLang="ja-JP" sz="2000" dirty="0" smtClean="0"/>
              <a:t>ⅶ</a:t>
            </a:r>
            <a:r>
              <a:rPr lang="ja-JP" altLang="en-US" sz="2000" dirty="0" smtClean="0"/>
              <a:t>）サービス</a:t>
            </a:r>
            <a:r>
              <a:rPr lang="ja-JP" altLang="en-US" sz="2000" dirty="0"/>
              <a:t>利用に当たっての留意事項</a:t>
            </a:r>
          </a:p>
          <a:p>
            <a:pPr marL="900113" indent="-542925"/>
            <a:r>
              <a:rPr lang="en-US" altLang="ja-JP" sz="2000" dirty="0" smtClean="0"/>
              <a:t>ⅷ</a:t>
            </a:r>
            <a:r>
              <a:rPr lang="ja-JP" altLang="en-US" sz="2000" dirty="0" smtClean="0"/>
              <a:t>）緊急</a:t>
            </a:r>
            <a:r>
              <a:rPr lang="ja-JP" altLang="en-US" sz="2000" dirty="0"/>
              <a:t>時等における対応方法</a:t>
            </a:r>
          </a:p>
          <a:p>
            <a:pPr marL="900113" indent="-542925"/>
            <a:r>
              <a:rPr lang="en-US" altLang="ja-JP" sz="2000" dirty="0" smtClean="0"/>
              <a:t>ⅸ</a:t>
            </a:r>
            <a:r>
              <a:rPr lang="ja-JP" altLang="en-US" sz="2000" dirty="0" smtClean="0"/>
              <a:t>）非常</a:t>
            </a:r>
            <a:r>
              <a:rPr lang="ja-JP" altLang="en-US" sz="2000" dirty="0"/>
              <a:t>災害対策　　　　　　　　　　　　　　　　</a:t>
            </a:r>
            <a:endParaRPr lang="en-US" altLang="ja-JP" sz="2000" dirty="0"/>
          </a:p>
          <a:p>
            <a:pPr marL="900113" indent="-542925"/>
            <a:r>
              <a:rPr lang="en-US" altLang="ja-JP" sz="2000" dirty="0" smtClean="0"/>
              <a:t>ⅹ</a:t>
            </a:r>
            <a:r>
              <a:rPr lang="ja-JP" altLang="en-US" sz="2000" dirty="0" smtClean="0"/>
              <a:t>）虐待</a:t>
            </a:r>
            <a:r>
              <a:rPr lang="ja-JP" altLang="en-US" sz="2000" dirty="0"/>
              <a:t>の防止のための措置に関する</a:t>
            </a:r>
            <a:r>
              <a:rPr lang="ja-JP" altLang="en-US" sz="2000" dirty="0" smtClean="0"/>
              <a:t>事項</a:t>
            </a:r>
            <a:endParaRPr lang="en-US" altLang="ja-JP" sz="2000" dirty="0" smtClean="0"/>
          </a:p>
          <a:p>
            <a:pPr marL="900113" indent="-542925"/>
            <a:endParaRPr lang="en-US" altLang="ja-JP" sz="2000" dirty="0"/>
          </a:p>
          <a:p>
            <a:pPr marL="900113" indent="-542925"/>
            <a:endParaRPr lang="en-US" altLang="ja-JP" sz="2000" dirty="0" smtClean="0"/>
          </a:p>
          <a:p>
            <a:pPr marL="900113" indent="-542925"/>
            <a:endParaRPr lang="en-US" altLang="ja-JP" sz="800" dirty="0" smtClean="0"/>
          </a:p>
          <a:p>
            <a:pPr marL="360363"/>
            <a:r>
              <a:rPr lang="en-US" altLang="ja-JP" sz="2000" dirty="0" smtClean="0"/>
              <a:t>ⅺ</a:t>
            </a:r>
            <a:r>
              <a:rPr lang="ja-JP" altLang="en-US" sz="2000" dirty="0" smtClean="0"/>
              <a:t>）その他</a:t>
            </a:r>
            <a:r>
              <a:rPr lang="ja-JP" altLang="en-US" sz="2000" dirty="0"/>
              <a:t>運営に関する重要事項</a:t>
            </a:r>
          </a:p>
          <a:p>
            <a:endParaRPr lang="en-US" altLang="ja-JP" sz="1200" b="1" dirty="0"/>
          </a:p>
          <a:p>
            <a:r>
              <a:rPr lang="ja-JP" altLang="en-US" sz="2000" b="1" dirty="0"/>
              <a:t>（</a:t>
            </a:r>
            <a:r>
              <a:rPr lang="ja-JP" altLang="en-US" sz="2000" b="1" dirty="0" smtClean="0"/>
              <a:t>１５）</a:t>
            </a:r>
            <a:r>
              <a:rPr lang="ja-JP" altLang="en-US" sz="2000" b="1" dirty="0"/>
              <a:t>勤務体制の確保等</a:t>
            </a:r>
            <a:r>
              <a:rPr lang="en-US" altLang="ja-JP" sz="2000" b="1" dirty="0"/>
              <a:t>【</a:t>
            </a:r>
            <a:r>
              <a:rPr lang="ja-JP" altLang="en-US" sz="2000" b="1" dirty="0"/>
              <a:t>第</a:t>
            </a:r>
            <a:r>
              <a:rPr lang="en-US" altLang="ja-JP" sz="2000" b="1" dirty="0"/>
              <a:t>30</a:t>
            </a:r>
            <a:r>
              <a:rPr lang="ja-JP" altLang="en-US" sz="2000" b="1" dirty="0"/>
              <a:t>条</a:t>
            </a:r>
            <a:r>
              <a:rPr lang="en-US" altLang="ja-JP" sz="2000" b="1" dirty="0"/>
              <a:t>】</a:t>
            </a:r>
          </a:p>
          <a:p>
            <a:pPr marL="623888" indent="-263525"/>
            <a:r>
              <a:rPr lang="en-US" altLang="ja-JP" sz="2000" dirty="0"/>
              <a:t>① </a:t>
            </a:r>
            <a:r>
              <a:rPr lang="ja-JP" altLang="en-US" sz="2000" dirty="0"/>
              <a:t>事業者は利用者に対し適切なサービスを提供できるよう、 原則として月ごとの勤務表を作成し、従業者の日々の勤務時間、常勤・非常勤の別、専従の生活談員、看護職員、介護職員及び機能訓練指導員の配置 、管理者との兼務関係等を明確にし、事業所ごとに従業者の勤務の体制を定めておかなければならない。</a:t>
            </a:r>
          </a:p>
          <a:p>
            <a:pPr marL="703263" indent="-342900">
              <a:buAutoNum type="circleNumDbPlain" startAt="2"/>
            </a:pPr>
            <a:r>
              <a:rPr lang="ja-JP" altLang="en-US" sz="2000" dirty="0"/>
              <a:t>事業者は事業所ごとに当該事業所の従業者に よってサービスを提供しなければならない。</a:t>
            </a:r>
            <a:endParaRPr lang="en-US" altLang="ja-JP" sz="2000" dirty="0"/>
          </a:p>
          <a:p>
            <a:pPr marL="360363"/>
            <a:r>
              <a:rPr lang="ja-JP" altLang="en-US" sz="2000" dirty="0"/>
              <a:t>　ただし、調理、洗濯等の利用者の処遇に直接影響を及ぼさない業務については、この限りではない</a:t>
            </a:r>
            <a:r>
              <a:rPr lang="ja-JP" altLang="en-US" sz="2000" dirty="0" smtClean="0"/>
              <a:t>。</a:t>
            </a:r>
            <a:endParaRPr lang="ja-JP" altLang="en-US" sz="2000" dirty="0"/>
          </a:p>
        </p:txBody>
      </p:sp>
      <p:sp>
        <p:nvSpPr>
          <p:cNvPr id="7" name="正方形/長方形 6"/>
          <p:cNvSpPr/>
          <p:nvPr/>
        </p:nvSpPr>
        <p:spPr>
          <a:xfrm>
            <a:off x="752472" y="61295"/>
            <a:ext cx="11029952" cy="1222579"/>
          </a:xfrm>
          <a:prstGeom prst="rect">
            <a:avLst/>
          </a:prstGeom>
          <a:ln w="6350">
            <a:solidFill>
              <a:schemeClr val="tx1"/>
            </a:solidFill>
          </a:ln>
        </p:spPr>
        <p:txBody>
          <a:bodyPr wrap="square" anchor="ctr" anchorCtr="0">
            <a:spAutoFit/>
          </a:bodyPr>
          <a:lstStyle/>
          <a:p>
            <a:pPr marL="185738" indent="-185738">
              <a:lnSpc>
                <a:spcPts val="2200"/>
              </a:lnSpc>
            </a:pPr>
            <a:r>
              <a:rPr lang="en-US" altLang="ja-JP" sz="2000" dirty="0"/>
              <a:t>※</a:t>
            </a:r>
            <a:r>
              <a:rPr lang="ja-JP" altLang="en-US" sz="2000" dirty="0"/>
              <a:t> </a:t>
            </a:r>
            <a:r>
              <a:rPr lang="ja-JP" altLang="en-US" sz="2000" dirty="0" smtClean="0"/>
              <a:t>指定看護小規模</a:t>
            </a:r>
            <a:r>
              <a:rPr lang="ja-JP" altLang="en-US" sz="2000" dirty="0"/>
              <a:t>多機能型居宅介護事業所は、</a:t>
            </a:r>
            <a:r>
              <a:rPr lang="en-US" altLang="ja-JP" sz="2000" dirty="0"/>
              <a:t>365</a:t>
            </a:r>
            <a:r>
              <a:rPr lang="ja-JP" altLang="en-US" sz="2000" dirty="0"/>
              <a:t>日利用者の居宅生活を支援するものであり、休業日を設けることは想定していないことから、営業日は</a:t>
            </a:r>
            <a:r>
              <a:rPr lang="en-US" altLang="ja-JP" sz="2000" dirty="0"/>
              <a:t>365</a:t>
            </a:r>
            <a:r>
              <a:rPr lang="ja-JP" altLang="en-US" sz="2000" dirty="0"/>
              <a:t>日と記載すること</a:t>
            </a:r>
            <a:r>
              <a:rPr lang="ja-JP" altLang="en-US" sz="2000" dirty="0" smtClean="0"/>
              <a:t>。</a:t>
            </a:r>
            <a:endParaRPr lang="en-US" altLang="ja-JP" sz="2000" dirty="0" smtClean="0"/>
          </a:p>
          <a:p>
            <a:pPr marL="185738" indent="171450">
              <a:lnSpc>
                <a:spcPts val="2200"/>
              </a:lnSpc>
            </a:pPr>
            <a:r>
              <a:rPr lang="ja-JP" altLang="en-US" sz="2000" dirty="0" smtClean="0"/>
              <a:t>また</a:t>
            </a:r>
            <a:r>
              <a:rPr lang="ja-JP" altLang="en-US" sz="2000" dirty="0"/>
              <a:t>、訪問サービスは、利用者からの随時の要請にも対応するものであることから、</a:t>
            </a:r>
            <a:r>
              <a:rPr lang="en-US" altLang="ja-JP" sz="2000" dirty="0"/>
              <a:t>24</a:t>
            </a:r>
            <a:r>
              <a:rPr lang="ja-JP" altLang="en-US" sz="2000" dirty="0"/>
              <a:t>時間と、通いサービス及び宿泊サービスは、それぞれの営業時間を記載すること</a:t>
            </a:r>
            <a:r>
              <a:rPr lang="ja-JP" altLang="en-US" sz="2000" dirty="0" smtClean="0"/>
              <a:t>。 </a:t>
            </a:r>
            <a:endParaRPr lang="en-US" altLang="ja-JP" sz="2000" dirty="0"/>
          </a:p>
        </p:txBody>
      </p:sp>
      <p:sp>
        <p:nvSpPr>
          <p:cNvPr id="8" name="正方形/長方形 7"/>
          <p:cNvSpPr/>
          <p:nvPr/>
        </p:nvSpPr>
        <p:spPr>
          <a:xfrm>
            <a:off x="809624" y="3494296"/>
            <a:ext cx="10972799" cy="658322"/>
          </a:xfrm>
          <a:prstGeom prst="rect">
            <a:avLst/>
          </a:prstGeom>
          <a:ln w="6350">
            <a:solidFill>
              <a:schemeClr val="tx1"/>
            </a:solidFill>
            <a:prstDash val="sysDot"/>
          </a:ln>
        </p:spPr>
        <p:txBody>
          <a:bodyPr wrap="square" anchor="ctr" anchorCtr="0">
            <a:spAutoFit/>
          </a:bodyPr>
          <a:lstStyle/>
          <a:p>
            <a:pPr>
              <a:lnSpc>
                <a:spcPts val="2200"/>
              </a:lnSpc>
            </a:pPr>
            <a:r>
              <a:rPr lang="ja-JP" altLang="en-US" sz="2000" dirty="0">
                <a:latin typeface="MS-Mincho"/>
              </a:rPr>
              <a:t>虐待の防止に係る、組織内の体制（責任者の選定、従業者への研修</a:t>
            </a:r>
            <a:r>
              <a:rPr lang="ja-JP" altLang="en-US" sz="2000" dirty="0" smtClean="0">
                <a:latin typeface="MS-Mincho"/>
              </a:rPr>
              <a:t>方法や</a:t>
            </a:r>
            <a:r>
              <a:rPr lang="ja-JP" altLang="en-US" sz="2000" dirty="0">
                <a:latin typeface="MS-Mincho"/>
              </a:rPr>
              <a:t>研修計画等）や虐待又は虐待が疑われる事案が発生した場合の対応</a:t>
            </a:r>
            <a:r>
              <a:rPr lang="ja-JP" altLang="en-US" sz="2000" dirty="0" smtClean="0">
                <a:latin typeface="MS-Mincho"/>
              </a:rPr>
              <a:t>方法等</a:t>
            </a:r>
            <a:r>
              <a:rPr lang="ja-JP" altLang="en-US" sz="2000" dirty="0">
                <a:latin typeface="MS-Mincho"/>
              </a:rPr>
              <a:t>を指す内容であること。</a:t>
            </a:r>
            <a:endParaRPr lang="ja-JP" altLang="en-US" sz="2000" dirty="0"/>
          </a:p>
        </p:txBody>
      </p:sp>
    </p:spTree>
    <p:extLst>
      <p:ext uri="{BB962C8B-B14F-4D97-AF65-F5344CB8AC3E}">
        <p14:creationId xmlns:p14="http://schemas.microsoft.com/office/powerpoint/2010/main" val="286614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140409"/>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8949"/>
            <a:ext cx="2743200" cy="365125"/>
          </a:xfrm>
        </p:spPr>
        <p:txBody>
          <a:bodyPr/>
          <a:lstStyle/>
          <a:p>
            <a:fld id="{41D9830F-53EB-46B6-9EC0-C4C68F82A889}" type="slidenum">
              <a:rPr kumimoji="1" lang="ja-JP" altLang="en-US" smtClean="0"/>
              <a:t>50</a:t>
            </a:fld>
            <a:endParaRPr kumimoji="1" lang="ja-JP" altLang="en-US" dirty="0"/>
          </a:p>
        </p:txBody>
      </p:sp>
      <p:sp>
        <p:nvSpPr>
          <p:cNvPr id="4" name="正方形/長方形 3"/>
          <p:cNvSpPr/>
          <p:nvPr/>
        </p:nvSpPr>
        <p:spPr>
          <a:xfrm>
            <a:off x="0" y="0"/>
            <a:ext cx="12192000" cy="938719"/>
          </a:xfrm>
          <a:prstGeom prst="rect">
            <a:avLst/>
          </a:prstGeom>
        </p:spPr>
        <p:txBody>
          <a:bodyPr wrap="square">
            <a:spAutoFit/>
          </a:bodyPr>
          <a:lstStyle/>
          <a:p>
            <a:pPr marL="442913"/>
            <a:endParaRPr lang="en-US" altLang="ja-JP" sz="2000" dirty="0"/>
          </a:p>
          <a:p>
            <a:pPr marL="442913"/>
            <a:endParaRPr lang="en-US" altLang="ja-JP" sz="2000" dirty="0" smtClean="0"/>
          </a:p>
          <a:p>
            <a:pPr marL="442913"/>
            <a:endParaRPr lang="en-US" altLang="ja-JP" sz="1200" dirty="0"/>
          </a:p>
          <a:p>
            <a:pPr marL="442913"/>
            <a:endParaRPr lang="en-US" altLang="ja-JP" sz="300" dirty="0" smtClean="0"/>
          </a:p>
        </p:txBody>
      </p:sp>
      <p:sp>
        <p:nvSpPr>
          <p:cNvPr id="6" name="正方形/長方形 5"/>
          <p:cNvSpPr/>
          <p:nvPr/>
        </p:nvSpPr>
        <p:spPr>
          <a:xfrm>
            <a:off x="0" y="0"/>
            <a:ext cx="12192000" cy="7632859"/>
          </a:xfrm>
          <a:prstGeom prst="rect">
            <a:avLst/>
          </a:prstGeom>
        </p:spPr>
        <p:txBody>
          <a:bodyPr wrap="square">
            <a:spAutoFit/>
          </a:bodyPr>
          <a:lstStyle/>
          <a:p>
            <a:pPr marL="623888" indent="-263525"/>
            <a:r>
              <a:rPr lang="ja-JP" altLang="en-US" sz="2000" dirty="0"/>
              <a:t>③ 事業者は、 従業者の資質向上のために、その研修の機会を確保しなければならない。</a:t>
            </a:r>
          </a:p>
          <a:p>
            <a:pPr marL="628650"/>
            <a:r>
              <a:rPr lang="ja-JP" altLang="en-US" sz="2000" dirty="0"/>
              <a:t>その際、事業者は、全ての従業者（次の表に記載の者を除く）に対し、認知症介護に係る基礎的な研修を受講させるために必要な措置を講じなければならない</a:t>
            </a:r>
            <a:r>
              <a:rPr lang="ja-JP" altLang="en-US" sz="2000" dirty="0" smtClean="0"/>
              <a:t>。</a:t>
            </a:r>
            <a:endParaRPr lang="en-US" altLang="ja-JP" sz="2000" dirty="0" smtClean="0"/>
          </a:p>
          <a:p>
            <a:pPr marL="628650"/>
            <a:endParaRPr lang="en-US" altLang="ja-JP" sz="2000" dirty="0"/>
          </a:p>
          <a:p>
            <a:pPr marL="628650"/>
            <a:endParaRPr lang="en-US" altLang="ja-JP" sz="2000" dirty="0" smtClean="0"/>
          </a:p>
          <a:p>
            <a:pPr marL="628650"/>
            <a:endParaRPr lang="en-US" altLang="ja-JP" sz="2000" dirty="0"/>
          </a:p>
          <a:p>
            <a:pPr marL="628650"/>
            <a:endParaRPr lang="en-US" altLang="ja-JP" sz="2000" dirty="0" smtClean="0"/>
          </a:p>
          <a:p>
            <a:pPr marL="628650"/>
            <a:endParaRPr lang="en-US" altLang="ja-JP" sz="2000" dirty="0"/>
          </a:p>
          <a:p>
            <a:pPr marL="628650"/>
            <a:endParaRPr lang="en-US" altLang="ja-JP" sz="2000" dirty="0" smtClean="0"/>
          </a:p>
          <a:p>
            <a:pPr marL="628650"/>
            <a:endParaRPr lang="en-US" altLang="ja-JP" sz="2000" dirty="0"/>
          </a:p>
          <a:p>
            <a:pPr marL="628650"/>
            <a:endParaRPr lang="en-US" altLang="ja-JP" sz="1200" dirty="0" smtClean="0"/>
          </a:p>
          <a:p>
            <a:pPr marL="628650" indent="-271463"/>
            <a:r>
              <a:rPr lang="ja-JP" altLang="en-US" sz="2000" dirty="0" smtClean="0"/>
              <a:t>④ </a:t>
            </a:r>
            <a:r>
              <a:rPr lang="ja-JP" altLang="en-US" sz="2000" dirty="0"/>
              <a:t>事業主は、職場において行われる性的な言動又は優越的な関係を背景とした言動であって業務上必要かつ相当な範囲を超えたものにより従業者の就業環境が外されることを防止するための方針の明確化等の必要な措置を講じなければならない。</a:t>
            </a:r>
            <a:endParaRPr lang="en-US" altLang="ja-JP" sz="2000" dirty="0"/>
          </a:p>
          <a:p>
            <a:pPr marL="628650"/>
            <a:endParaRPr lang="en-US" altLang="ja-JP" sz="2000" dirty="0" smtClean="0"/>
          </a:p>
          <a:p>
            <a:pPr marL="628650"/>
            <a:endParaRPr lang="en-US" altLang="ja-JP" sz="2000" dirty="0"/>
          </a:p>
          <a:p>
            <a:pPr marL="628650"/>
            <a:endParaRPr lang="en-US" altLang="ja-JP" sz="2000" dirty="0" smtClean="0"/>
          </a:p>
          <a:p>
            <a:pPr marL="628650"/>
            <a:endParaRPr lang="en-US" altLang="ja-JP" sz="2000" dirty="0"/>
          </a:p>
          <a:p>
            <a:pPr marL="628650"/>
            <a:endParaRPr lang="en-US" altLang="ja-JP" sz="2000" dirty="0" smtClean="0"/>
          </a:p>
          <a:p>
            <a:pPr marL="628650"/>
            <a:endParaRPr lang="en-US" altLang="ja-JP" sz="2000" dirty="0"/>
          </a:p>
          <a:p>
            <a:pPr marL="900113" indent="-542925"/>
            <a:endParaRPr lang="en-US" altLang="ja-JP" dirty="0"/>
          </a:p>
          <a:p>
            <a:pPr marL="900113" indent="-542925"/>
            <a:endParaRPr lang="en-US" altLang="ja-JP" dirty="0"/>
          </a:p>
          <a:p>
            <a:pPr marL="900113" indent="-542925"/>
            <a:endParaRPr lang="en-US" altLang="ja-JP" dirty="0"/>
          </a:p>
          <a:p>
            <a:pPr marL="900113" indent="-542925"/>
            <a:endParaRPr lang="en-US" altLang="ja-JP" dirty="0"/>
          </a:p>
          <a:p>
            <a:pPr marL="900113" indent="-542925"/>
            <a:r>
              <a:rPr lang="ja-JP" altLang="en-US" dirty="0"/>
              <a:t>　</a:t>
            </a:r>
            <a:endParaRPr lang="en-US" altLang="ja-JP" dirty="0"/>
          </a:p>
        </p:txBody>
      </p:sp>
      <p:sp>
        <p:nvSpPr>
          <p:cNvPr id="7" name="正方形/長方形 6"/>
          <p:cNvSpPr/>
          <p:nvPr/>
        </p:nvSpPr>
        <p:spPr>
          <a:xfrm>
            <a:off x="526472" y="938719"/>
            <a:ext cx="11546466" cy="1421346"/>
          </a:xfrm>
          <a:prstGeom prst="rect">
            <a:avLst/>
          </a:prstGeom>
          <a:ln w="6350">
            <a:solidFill>
              <a:schemeClr val="tx1"/>
            </a:solidFill>
            <a:prstDash val="sysDot"/>
          </a:ln>
        </p:spPr>
        <p:txBody>
          <a:bodyPr wrap="square" tIns="36000" bIns="0" anchor="ctr" anchorCtr="0">
            <a:spAutoFit/>
          </a:bodyPr>
          <a:lstStyle/>
          <a:p>
            <a:r>
              <a:rPr lang="en-US" altLang="ja-JP" sz="2000" dirty="0" smtClean="0"/>
              <a:t>【</a:t>
            </a:r>
            <a:r>
              <a:rPr lang="ja-JP" altLang="en-US" sz="2000" dirty="0" smtClean="0"/>
              <a:t>認知症介護に係る基礎的な研修の義務付け</a:t>
            </a:r>
            <a:r>
              <a:rPr lang="ja-JP" altLang="en-US" sz="2000" dirty="0"/>
              <a:t>の</a:t>
            </a:r>
            <a:r>
              <a:rPr lang="ja-JP" altLang="en-US" sz="2000" dirty="0" smtClean="0"/>
              <a:t>対象と</a:t>
            </a:r>
            <a:r>
              <a:rPr lang="ja-JP" altLang="en-US" sz="2000" dirty="0"/>
              <a:t>ならない</a:t>
            </a:r>
            <a:r>
              <a:rPr lang="ja-JP" altLang="en-US" sz="2000" dirty="0" smtClean="0"/>
              <a:t>者</a:t>
            </a:r>
            <a:r>
              <a:rPr lang="en-US" altLang="ja-JP" sz="2000" dirty="0" smtClean="0"/>
              <a:t>】</a:t>
            </a:r>
          </a:p>
          <a:p>
            <a:pPr>
              <a:lnSpc>
                <a:spcPts val="2000"/>
              </a:lnSpc>
            </a:pPr>
            <a:r>
              <a:rPr lang="ja-JP" altLang="en-US" sz="2000" dirty="0" smtClean="0"/>
              <a:t>看護師</a:t>
            </a:r>
            <a:r>
              <a:rPr lang="ja-JP" altLang="en-US" sz="2000" dirty="0"/>
              <a:t>、准看護師、介護福祉士、介護支援専門員、実務者研修修了者、介護職員初任者研修修了者、生活援助従事者研修</a:t>
            </a:r>
            <a:r>
              <a:rPr lang="ja-JP" altLang="en-US" sz="2000" dirty="0" smtClean="0"/>
              <a:t>修了者、介護職員基礎研修過程又は訪問介護員養成研修過程一級課程・二級課程修了者、社会福祉士、医師、歯科医師、薬剤師、理学療法士、作業療法士、言語聴覚士、精神保健福祉士、管理栄養士、栄養士、あん摩マッサージ師、はり師、きゅう師等</a:t>
            </a:r>
            <a:endParaRPr lang="en-US" altLang="ja-JP" sz="2000" dirty="0"/>
          </a:p>
        </p:txBody>
      </p:sp>
      <p:sp>
        <p:nvSpPr>
          <p:cNvPr id="8" name="正方形/長方形 7"/>
          <p:cNvSpPr/>
          <p:nvPr/>
        </p:nvSpPr>
        <p:spPr>
          <a:xfrm>
            <a:off x="540760" y="2360065"/>
            <a:ext cx="11532178" cy="844265"/>
          </a:xfrm>
          <a:prstGeom prst="rect">
            <a:avLst/>
          </a:prstGeom>
          <a:ln w="6350">
            <a:solidFill>
              <a:schemeClr val="tx1"/>
            </a:solidFill>
            <a:prstDash val="sysDot"/>
          </a:ln>
        </p:spPr>
        <p:txBody>
          <a:bodyPr wrap="square" tIns="36000" bIns="0" anchor="ctr" anchorCtr="0">
            <a:spAutoFit/>
          </a:bodyPr>
          <a:lstStyle/>
          <a:p>
            <a:pPr marL="179388" indent="-179388">
              <a:lnSpc>
                <a:spcPts val="2100"/>
              </a:lnSpc>
            </a:pPr>
            <a:r>
              <a:rPr lang="en-US" altLang="ja-JP" sz="2000" dirty="0" smtClean="0"/>
              <a:t>※ </a:t>
            </a:r>
            <a:r>
              <a:rPr lang="ja-JP" altLang="en-US" sz="2000" dirty="0" smtClean="0"/>
              <a:t>新卒</a:t>
            </a:r>
            <a:r>
              <a:rPr lang="ja-JP" altLang="en-US" sz="2000" dirty="0"/>
              <a:t>採用、中途採用を問わず、事業所が新たに採用した従業者（医療・福祉関係</a:t>
            </a:r>
            <a:r>
              <a:rPr lang="ja-JP" altLang="en-US" sz="2000" dirty="0" smtClean="0"/>
              <a:t>資格を有さない</a:t>
            </a:r>
            <a:r>
              <a:rPr lang="ja-JP" altLang="en-US" sz="2000" dirty="0"/>
              <a:t>者に限る。）に対する当該義務付けの適用については、採用後</a:t>
            </a:r>
            <a:r>
              <a:rPr lang="en-US" altLang="ja-JP" sz="2000" dirty="0"/>
              <a:t>1</a:t>
            </a:r>
            <a:r>
              <a:rPr lang="ja-JP" altLang="en-US" sz="2000" dirty="0"/>
              <a:t>年間の猶予期間を設けることとし、採用後</a:t>
            </a:r>
            <a:r>
              <a:rPr lang="en-US" altLang="ja-JP" sz="2000" dirty="0"/>
              <a:t>1</a:t>
            </a:r>
            <a:r>
              <a:rPr lang="ja-JP" altLang="en-US" sz="2000" dirty="0"/>
              <a:t>年を経過するまでに認知症介護基礎研修を受講させること。</a:t>
            </a:r>
          </a:p>
        </p:txBody>
      </p:sp>
      <p:sp>
        <p:nvSpPr>
          <p:cNvPr id="10" name="正方形/長方形 9"/>
          <p:cNvSpPr/>
          <p:nvPr/>
        </p:nvSpPr>
        <p:spPr>
          <a:xfrm>
            <a:off x="357188" y="4209947"/>
            <a:ext cx="11715750" cy="2662267"/>
          </a:xfrm>
          <a:prstGeom prst="rect">
            <a:avLst/>
          </a:prstGeom>
          <a:ln w="6350">
            <a:solidFill>
              <a:schemeClr val="tx1"/>
            </a:solidFill>
            <a:prstDash val="sysDot"/>
          </a:ln>
        </p:spPr>
        <p:txBody>
          <a:bodyPr wrap="square" bIns="0" anchor="ctr" anchorCtr="0">
            <a:spAutoFit/>
          </a:bodyPr>
          <a:lstStyle/>
          <a:p>
            <a:pPr marL="185738" indent="-185738">
              <a:lnSpc>
                <a:spcPts val="2000"/>
              </a:lnSpc>
              <a:tabLst>
                <a:tab pos="185738" algn="l"/>
              </a:tabLst>
            </a:pPr>
            <a:r>
              <a:rPr lang="en-US" altLang="ja-JP" sz="2000" dirty="0" smtClean="0"/>
              <a:t>※ </a:t>
            </a:r>
            <a:r>
              <a:rPr lang="ja-JP" altLang="en-US" sz="2000" dirty="0" smtClean="0"/>
              <a:t>事業</a:t>
            </a:r>
            <a:r>
              <a:rPr lang="ja-JP" altLang="en-US" sz="2000" dirty="0"/>
              <a:t>主が講ずべき措置の具体的内容</a:t>
            </a:r>
            <a:r>
              <a:rPr lang="ja-JP" altLang="en-US" sz="2000" dirty="0" smtClean="0"/>
              <a:t>は、各種</a:t>
            </a:r>
            <a:r>
              <a:rPr lang="ja-JP" altLang="en-US" sz="2000" dirty="0"/>
              <a:t>指針（厚生労働省ホームページ「職場におけるハラスメントの防止のために</a:t>
            </a:r>
            <a:r>
              <a:rPr lang="ja-JP" altLang="en-US" sz="2000" dirty="0" smtClean="0"/>
              <a:t>」に掲載）に</a:t>
            </a:r>
            <a:r>
              <a:rPr lang="ja-JP" altLang="en-US" sz="2000" dirty="0"/>
              <a:t>規定されているが、特に以下の内容に留意する。</a:t>
            </a:r>
          </a:p>
          <a:p>
            <a:pPr marL="800100">
              <a:lnSpc>
                <a:spcPts val="2200"/>
              </a:lnSpc>
              <a:tabLst>
                <a:tab pos="628650" algn="l"/>
              </a:tabLst>
            </a:pPr>
            <a:r>
              <a:rPr lang="en-US" altLang="ja-JP" sz="2000" spc="-150" dirty="0">
                <a:hlinkClick r:id="rId2"/>
              </a:rPr>
              <a:t>https://www.mhlw.go.jp/stf/seisakunitsuite/bunya/koyou_roudou/koyoukintou/seisaku06/index.html</a:t>
            </a:r>
            <a:endParaRPr lang="en-US" altLang="ja-JP" sz="2000" spc="-150" dirty="0"/>
          </a:p>
          <a:p>
            <a:pPr marL="185738">
              <a:lnSpc>
                <a:spcPts val="2200"/>
              </a:lnSpc>
              <a:tabLst>
                <a:tab pos="185738" algn="l"/>
              </a:tabLst>
            </a:pPr>
            <a:r>
              <a:rPr lang="en-US" altLang="ja-JP" sz="2000" dirty="0" smtClean="0"/>
              <a:t>ⅰ</a:t>
            </a:r>
            <a:r>
              <a:rPr lang="ja-JP" altLang="en-US" sz="2000" dirty="0" smtClean="0"/>
              <a:t>）事業</a:t>
            </a:r>
            <a:r>
              <a:rPr lang="ja-JP" altLang="en-US" sz="2000" dirty="0"/>
              <a:t>主の方針等の明確化及びその周知・啓発</a:t>
            </a:r>
          </a:p>
          <a:p>
            <a:pPr marL="442913">
              <a:lnSpc>
                <a:spcPts val="2000"/>
              </a:lnSpc>
              <a:tabLst>
                <a:tab pos="442913" algn="l"/>
              </a:tabLst>
            </a:pPr>
            <a:r>
              <a:rPr lang="ja-JP" altLang="en-US" sz="2000" dirty="0" smtClean="0"/>
              <a:t>職場</a:t>
            </a:r>
            <a:r>
              <a:rPr lang="ja-JP" altLang="en-US" sz="2000" dirty="0"/>
              <a:t>におけるハラスメントの内容及び職場におけるハラスメントを行ってはならない旨の方針を明確化し、従業者に周知・啓発</a:t>
            </a:r>
            <a:r>
              <a:rPr lang="ja-JP" altLang="en-US" sz="2000" dirty="0" smtClean="0"/>
              <a:t>すること。</a:t>
            </a:r>
            <a:endParaRPr lang="ja-JP" altLang="en-US" sz="2000" dirty="0"/>
          </a:p>
          <a:p>
            <a:pPr marL="442913" indent="-257175">
              <a:lnSpc>
                <a:spcPts val="2000"/>
              </a:lnSpc>
              <a:tabLst>
                <a:tab pos="442913" algn="l"/>
              </a:tabLst>
            </a:pPr>
            <a:r>
              <a:rPr lang="en-US" altLang="ja-JP" sz="2000" dirty="0" smtClean="0"/>
              <a:t>ⅱ</a:t>
            </a:r>
            <a:r>
              <a:rPr lang="ja-JP" altLang="en-US" sz="2000" dirty="0" smtClean="0"/>
              <a:t>）相談</a:t>
            </a:r>
            <a:r>
              <a:rPr lang="ja-JP" altLang="en-US" sz="2000" dirty="0"/>
              <a:t>（苦情を含む。）に応じ、適切に対応するために必要な体制の</a:t>
            </a:r>
            <a:r>
              <a:rPr lang="ja-JP" altLang="en-US" sz="2000" dirty="0" smtClean="0"/>
              <a:t>整備</a:t>
            </a:r>
            <a:endParaRPr lang="en-US" altLang="ja-JP" sz="2000" dirty="0" smtClean="0"/>
          </a:p>
          <a:p>
            <a:pPr marL="442913">
              <a:lnSpc>
                <a:spcPts val="2000"/>
              </a:lnSpc>
              <a:tabLst>
                <a:tab pos="442913" algn="l"/>
              </a:tabLst>
            </a:pPr>
            <a:r>
              <a:rPr lang="ja-JP" altLang="en-US" sz="2000" dirty="0" smtClean="0"/>
              <a:t>相談</a:t>
            </a:r>
            <a:r>
              <a:rPr lang="ja-JP" altLang="en-US" sz="2000" dirty="0"/>
              <a:t>に対応する担当者をあらかじめ定めること等に</a:t>
            </a:r>
            <a:r>
              <a:rPr lang="ja-JP" altLang="en-US" sz="2000" dirty="0" smtClean="0"/>
              <a:t>より相談</a:t>
            </a:r>
            <a:r>
              <a:rPr lang="ja-JP" altLang="en-US" sz="2000" dirty="0"/>
              <a:t>への対応のための窓口をあらかじめ定め、労働者に周知</a:t>
            </a:r>
            <a:r>
              <a:rPr lang="ja-JP" altLang="en-US" sz="2000" dirty="0" smtClean="0"/>
              <a:t>すること。</a:t>
            </a:r>
            <a:endParaRPr lang="ja-JP" altLang="en-US" sz="2000" dirty="0"/>
          </a:p>
          <a:p>
            <a:pPr marL="271463" indent="-257175">
              <a:lnSpc>
                <a:spcPts val="2000"/>
              </a:lnSpc>
              <a:tabLst>
                <a:tab pos="271463" algn="l"/>
              </a:tabLst>
            </a:pPr>
            <a:r>
              <a:rPr lang="ja-JP" altLang="en-US" sz="2000" spc="-100" dirty="0" smtClean="0"/>
              <a:t>注）セクシュアルハラスメントは</a:t>
            </a:r>
            <a:r>
              <a:rPr lang="ja-JP" altLang="en-US" sz="2000" spc="-100" dirty="0"/>
              <a:t>、上司や同僚に</a:t>
            </a:r>
            <a:r>
              <a:rPr lang="ja-JP" altLang="en-US" sz="2000" spc="-100" dirty="0" smtClean="0"/>
              <a:t>限らず利用者</a:t>
            </a:r>
            <a:r>
              <a:rPr lang="ja-JP" altLang="en-US" sz="2000" spc="-100" dirty="0"/>
              <a:t>やその家族等から受けるものも</a:t>
            </a:r>
            <a:r>
              <a:rPr lang="ja-JP" altLang="en-US" sz="2000" spc="-100" dirty="0" smtClean="0"/>
              <a:t>含まれる。</a:t>
            </a:r>
            <a:endParaRPr lang="en-US" altLang="ja-JP" sz="2000" spc="-100" dirty="0"/>
          </a:p>
        </p:txBody>
      </p:sp>
    </p:spTree>
    <p:extLst>
      <p:ext uri="{BB962C8B-B14F-4D97-AF65-F5344CB8AC3E}">
        <p14:creationId xmlns:p14="http://schemas.microsoft.com/office/powerpoint/2010/main" val="3402999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7350" y="6384924"/>
            <a:ext cx="2743200" cy="365125"/>
          </a:xfrm>
        </p:spPr>
        <p:txBody>
          <a:bodyPr/>
          <a:lstStyle/>
          <a:p>
            <a:fld id="{41D9830F-53EB-46B6-9EC0-C4C68F82A889}" type="slidenum">
              <a:rPr kumimoji="1" lang="ja-JP" altLang="en-US" smtClean="0"/>
              <a:t>51</a:t>
            </a:fld>
            <a:endParaRPr kumimoji="1" lang="ja-JP" altLang="en-US" dirty="0"/>
          </a:p>
        </p:txBody>
      </p:sp>
      <p:sp>
        <p:nvSpPr>
          <p:cNvPr id="4" name="正方形/長方形 3"/>
          <p:cNvSpPr/>
          <p:nvPr/>
        </p:nvSpPr>
        <p:spPr>
          <a:xfrm>
            <a:off x="346361" y="193964"/>
            <a:ext cx="11554693" cy="338554"/>
          </a:xfrm>
          <a:prstGeom prst="rect">
            <a:avLst/>
          </a:prstGeom>
        </p:spPr>
        <p:txBody>
          <a:bodyPr wrap="square">
            <a:spAutoFit/>
          </a:bodyPr>
          <a:lstStyle/>
          <a:p>
            <a:r>
              <a:rPr lang="ja-JP" altLang="en-US" sz="1600" dirty="0">
                <a:solidFill>
                  <a:prstClr val="black"/>
                </a:solidFill>
              </a:rPr>
              <a:t>　</a:t>
            </a:r>
            <a:r>
              <a:rPr lang="ja-JP" altLang="en-US" sz="1600" dirty="0" smtClean="0">
                <a:solidFill>
                  <a:prstClr val="black"/>
                </a:solidFill>
              </a:rPr>
              <a:t>　</a:t>
            </a:r>
            <a:endParaRPr lang="ja-JP" altLang="en-US" sz="1600" dirty="0">
              <a:solidFill>
                <a:prstClr val="black"/>
              </a:solidFill>
            </a:endParaRPr>
          </a:p>
        </p:txBody>
      </p:sp>
      <p:sp>
        <p:nvSpPr>
          <p:cNvPr id="3" name="正方形/長方形 2"/>
          <p:cNvSpPr/>
          <p:nvPr/>
        </p:nvSpPr>
        <p:spPr>
          <a:xfrm>
            <a:off x="0" y="0"/>
            <a:ext cx="12192000" cy="14711720"/>
          </a:xfrm>
          <a:prstGeom prst="rect">
            <a:avLst/>
          </a:prstGeom>
        </p:spPr>
        <p:txBody>
          <a:bodyPr wrap="square">
            <a:spAutoFit/>
          </a:bodyPr>
          <a:lstStyle/>
          <a:p>
            <a:r>
              <a:rPr lang="ja-JP" altLang="en-US" sz="2000" b="1" dirty="0" smtClean="0"/>
              <a:t>（１６）</a:t>
            </a:r>
            <a:r>
              <a:rPr lang="ja-JP" altLang="en-US" sz="2000" b="1" dirty="0"/>
              <a:t>業務継続計画の策定等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30</a:t>
            </a:r>
            <a:r>
              <a:rPr lang="ja-JP" altLang="en-US" sz="2000" b="1" dirty="0"/>
              <a:t>の</a:t>
            </a:r>
            <a:r>
              <a:rPr lang="en-US" altLang="ja-JP" sz="2000" b="1" dirty="0"/>
              <a:t>2】</a:t>
            </a:r>
          </a:p>
          <a:p>
            <a:pPr marL="442913" indent="-180975"/>
            <a:r>
              <a:rPr lang="en-US" altLang="ja-JP" sz="2000" dirty="0" smtClean="0"/>
              <a:t>① </a:t>
            </a:r>
            <a:r>
              <a:rPr lang="ja-JP" altLang="en-US" sz="2000" dirty="0" smtClean="0"/>
              <a:t>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a:t>
            </a:r>
            <a:r>
              <a:rPr lang="ja-JP" altLang="en-US" sz="2000" dirty="0" smtClean="0"/>
              <a:t>」）</a:t>
            </a:r>
            <a:r>
              <a:rPr lang="ja-JP" altLang="en-US" sz="2000" dirty="0"/>
              <a:t>を策定し、当該業務継続計画に従い必要な措置を講じなければならない</a:t>
            </a:r>
            <a:r>
              <a:rPr lang="ja-JP" altLang="en-US" sz="2000" dirty="0" smtClean="0"/>
              <a:t>。</a:t>
            </a:r>
            <a:endParaRPr lang="en-US" altLang="ja-JP" sz="2000" dirty="0" smtClean="0"/>
          </a:p>
          <a:p>
            <a:pPr marL="442913" indent="-180975"/>
            <a:r>
              <a:rPr lang="ja-JP" altLang="en-US" sz="2000" dirty="0"/>
              <a:t>② 事業者は、従業者に対し、業務継続計画について周知するとともに、必要な研修及び訓練（シミュレーション）を定期的に実施しなければならない</a:t>
            </a:r>
            <a:r>
              <a:rPr lang="ja-JP" altLang="en-US" sz="2000" dirty="0" smtClean="0"/>
              <a:t>。</a:t>
            </a:r>
            <a:endParaRPr lang="en-US" altLang="ja-JP" sz="2000" dirty="0" smtClean="0"/>
          </a:p>
          <a:p>
            <a:pPr marL="442913" indent="-180975"/>
            <a:r>
              <a:rPr lang="ja-JP" altLang="en-US" sz="2000" dirty="0" smtClean="0"/>
              <a:t>③ 事</a:t>
            </a:r>
            <a:r>
              <a:rPr lang="ja-JP" altLang="en-US" sz="2000" dirty="0"/>
              <a:t>業者は、定期的に業務継続計画の見直しを行い、必要に応じて業務継続計画の変更を</a:t>
            </a:r>
            <a:r>
              <a:rPr lang="ja-JP" altLang="en-US" sz="2000" dirty="0" smtClean="0"/>
              <a:t>行う。</a:t>
            </a:r>
            <a:endParaRPr lang="en-US" altLang="ja-JP" sz="2000" b="1" dirty="0"/>
          </a:p>
          <a:p>
            <a:pPr marL="442913" indent="-180975"/>
            <a:endParaRPr lang="ja-JP" altLang="en-US"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79388"/>
            <a:endParaRPr lang="en-US" altLang="ja-JP" sz="1000" dirty="0" smtClean="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p:txBody>
      </p:sp>
      <p:sp>
        <p:nvSpPr>
          <p:cNvPr id="5" name="正方形/長方形 4"/>
          <p:cNvSpPr/>
          <p:nvPr/>
        </p:nvSpPr>
        <p:spPr>
          <a:xfrm>
            <a:off x="594009" y="2245593"/>
            <a:ext cx="11426539" cy="4612407"/>
          </a:xfrm>
          <a:prstGeom prst="rect">
            <a:avLst/>
          </a:prstGeom>
          <a:ln w="6350">
            <a:solidFill>
              <a:schemeClr val="tx1"/>
            </a:solidFill>
            <a:prstDash val="sysDot"/>
          </a:ln>
        </p:spPr>
        <p:txBody>
          <a:bodyPr wrap="square" tIns="36000" bIns="36000" anchor="ctr" anchorCtr="0">
            <a:spAutoFit/>
          </a:bodyPr>
          <a:lstStyle/>
          <a:p>
            <a:pPr>
              <a:lnSpc>
                <a:spcPts val="2100"/>
              </a:lnSpc>
            </a:pPr>
            <a:r>
              <a:rPr lang="ja-JP" altLang="en-US" sz="2000" dirty="0"/>
              <a:t>〇 業務継続計画には以下の項目等を記載すること</a:t>
            </a:r>
            <a:endParaRPr lang="en-US" altLang="ja-JP" sz="2000" dirty="0"/>
          </a:p>
          <a:p>
            <a:pPr>
              <a:lnSpc>
                <a:spcPts val="2100"/>
              </a:lnSpc>
            </a:pPr>
            <a:r>
              <a:rPr lang="en-US" altLang="ja-JP" sz="2000" dirty="0" smtClean="0"/>
              <a:t>ⅰ</a:t>
            </a:r>
            <a:r>
              <a:rPr lang="ja-JP" altLang="en-US" sz="2000" dirty="0" smtClean="0"/>
              <a:t>）感染症</a:t>
            </a:r>
            <a:r>
              <a:rPr lang="ja-JP" altLang="en-US" sz="2000" dirty="0"/>
              <a:t>に係る業務継続計画</a:t>
            </a:r>
          </a:p>
          <a:p>
            <a:pPr marL="357188">
              <a:lnSpc>
                <a:spcPts val="2100"/>
              </a:lnSpc>
            </a:pPr>
            <a:r>
              <a:rPr lang="en-US" altLang="ja-JP" sz="2000" dirty="0"/>
              <a:t>a. </a:t>
            </a:r>
            <a:r>
              <a:rPr lang="ja-JP" altLang="en-US" sz="2000" dirty="0"/>
              <a:t>平時からの備え（体制構築・整備、感染症防止に向けた取組 の実施、備蓄品の確保等）</a:t>
            </a:r>
          </a:p>
          <a:p>
            <a:pPr marL="357188">
              <a:lnSpc>
                <a:spcPts val="2100"/>
              </a:lnSpc>
            </a:pPr>
            <a:r>
              <a:rPr lang="en-US" altLang="ja-JP" sz="2000" dirty="0"/>
              <a:t>b. </a:t>
            </a:r>
            <a:r>
              <a:rPr lang="ja-JP" altLang="en-US" sz="2000" dirty="0"/>
              <a:t>初動対応　</a:t>
            </a:r>
            <a:endParaRPr lang="en-US" altLang="ja-JP" sz="2000" dirty="0"/>
          </a:p>
          <a:p>
            <a:pPr marL="357188">
              <a:lnSpc>
                <a:spcPts val="2100"/>
              </a:lnSpc>
            </a:pPr>
            <a:r>
              <a:rPr lang="en-US" altLang="ja-JP" sz="2000" dirty="0"/>
              <a:t>c.</a:t>
            </a:r>
            <a:r>
              <a:rPr lang="ja-JP" altLang="en-US" sz="2000" dirty="0"/>
              <a:t> 感染拡大防 止体制の確立（保健所との連携、濃厚接触者への対応、関係者 との情報共有等）</a:t>
            </a:r>
            <a:endParaRPr lang="en-US" altLang="ja-JP" sz="2000" dirty="0"/>
          </a:p>
          <a:p>
            <a:pPr>
              <a:lnSpc>
                <a:spcPts val="2100"/>
              </a:lnSpc>
            </a:pPr>
            <a:r>
              <a:rPr lang="en-US" altLang="ja-JP" sz="2000" dirty="0" smtClean="0"/>
              <a:t>ⅱ</a:t>
            </a:r>
            <a:r>
              <a:rPr lang="ja-JP" altLang="en-US" sz="2000" dirty="0" smtClean="0"/>
              <a:t>）災害に係る業務継続計画</a:t>
            </a:r>
          </a:p>
          <a:p>
            <a:pPr marL="542925" indent="-185738">
              <a:lnSpc>
                <a:spcPts val="2100"/>
              </a:lnSpc>
              <a:tabLst>
                <a:tab pos="1441450" algn="l"/>
              </a:tabLst>
            </a:pPr>
            <a:r>
              <a:rPr lang="en-US" altLang="ja-JP" sz="2000" dirty="0" smtClean="0"/>
              <a:t>a.</a:t>
            </a:r>
            <a:r>
              <a:rPr lang="ja-JP" altLang="en-US" sz="2000" dirty="0" smtClean="0"/>
              <a:t>　平常時の対応（建物・設備の安全対策、電気・水道等のライフラインが停止した場合の対策、必要品の備蓄等）</a:t>
            </a:r>
            <a:endParaRPr lang="en-US" altLang="ja-JP" sz="2000" dirty="0" smtClean="0"/>
          </a:p>
          <a:p>
            <a:pPr marL="357188">
              <a:lnSpc>
                <a:spcPts val="2100"/>
              </a:lnSpc>
            </a:pPr>
            <a:r>
              <a:rPr lang="en-US" altLang="ja-JP" sz="2000" dirty="0" smtClean="0"/>
              <a:t>b.</a:t>
            </a:r>
            <a:r>
              <a:rPr lang="ja-JP" altLang="en-US" sz="2000" dirty="0" smtClean="0"/>
              <a:t>　緊急時の対応（業務継続計画発動基準、対応体制等）</a:t>
            </a:r>
          </a:p>
          <a:p>
            <a:pPr marL="357188">
              <a:lnSpc>
                <a:spcPts val="2100"/>
              </a:lnSpc>
            </a:pPr>
            <a:r>
              <a:rPr lang="en-US" altLang="ja-JP" sz="2000" dirty="0" smtClean="0"/>
              <a:t>c.</a:t>
            </a:r>
            <a:r>
              <a:rPr lang="ja-JP" altLang="en-US" sz="2000" dirty="0" smtClean="0"/>
              <a:t>　他施設及び地域との連携</a:t>
            </a:r>
            <a:endParaRPr lang="en-US" altLang="ja-JP" sz="2000" dirty="0" smtClean="0"/>
          </a:p>
          <a:p>
            <a:pPr marL="171450" lvl="0" indent="-171450"/>
            <a:r>
              <a:rPr lang="en-US" altLang="ja-JP" sz="2000" dirty="0">
                <a:solidFill>
                  <a:prstClr val="black"/>
                </a:solidFill>
              </a:rPr>
              <a:t>※ </a:t>
            </a:r>
            <a:r>
              <a:rPr lang="ja-JP" altLang="en-US" sz="2000" dirty="0">
                <a:solidFill>
                  <a:prstClr val="black"/>
                </a:solidFill>
              </a:rPr>
              <a:t>記載内容については、厚生労働省ホームページ「介護施設・事業所における業務継続計画</a:t>
            </a:r>
            <a:r>
              <a:rPr lang="en-US" altLang="ja-JP" sz="2000" dirty="0">
                <a:solidFill>
                  <a:prstClr val="black"/>
                </a:solidFill>
              </a:rPr>
              <a:t>(BCP)</a:t>
            </a:r>
            <a:r>
              <a:rPr lang="ja-JP" altLang="en-US" sz="2000" dirty="0">
                <a:solidFill>
                  <a:prstClr val="black"/>
                </a:solidFill>
              </a:rPr>
              <a:t>作成支援に関する研修」に掲載の次の資料を参照。</a:t>
            </a:r>
            <a:endParaRPr lang="en-US" altLang="ja-JP" sz="2000" dirty="0">
              <a:solidFill>
                <a:prstClr val="black"/>
              </a:solidFill>
            </a:endParaRPr>
          </a:p>
          <a:p>
            <a:pPr marL="442913" lvl="0" indent="-171450"/>
            <a:r>
              <a:rPr lang="ja-JP" altLang="en-US" sz="2000" dirty="0">
                <a:solidFill>
                  <a:prstClr val="black"/>
                </a:solidFill>
              </a:rPr>
              <a:t>「介護施設事業所における感染症発生時の業務継続ガイドライン」</a:t>
            </a:r>
            <a:endParaRPr lang="en-US" altLang="ja-JP" sz="2000" dirty="0">
              <a:solidFill>
                <a:prstClr val="black"/>
              </a:solidFill>
            </a:endParaRPr>
          </a:p>
          <a:p>
            <a:pPr marL="442913" lvl="0" indent="-171450"/>
            <a:r>
              <a:rPr lang="ja-JP" altLang="en-US" sz="2000" dirty="0" smtClean="0">
                <a:solidFill>
                  <a:prstClr val="black"/>
                </a:solidFill>
              </a:rPr>
              <a:t>「介護施設・事業所における自然災害発生時の業務継続計画ガイドライン」</a:t>
            </a:r>
            <a:r>
              <a:rPr lang="en-US" altLang="ja-JP" sz="2000" dirty="0" smtClean="0">
                <a:solidFill>
                  <a:prstClr val="black"/>
                </a:solidFill>
              </a:rPr>
              <a:t>https://www.mhlw.go.jp/stf/seisakunitsuite/bunya/hukushi_kaigo/kaigo_koureisha/douga_00002.html</a:t>
            </a:r>
            <a:endParaRPr lang="en-US" altLang="ja-JP" sz="2000" dirty="0"/>
          </a:p>
        </p:txBody>
      </p:sp>
    </p:spTree>
    <p:extLst>
      <p:ext uri="{BB962C8B-B14F-4D97-AF65-F5344CB8AC3E}">
        <p14:creationId xmlns:p14="http://schemas.microsoft.com/office/powerpoint/2010/main" val="2827163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1203" y="6342495"/>
            <a:ext cx="2743200" cy="365125"/>
          </a:xfrm>
        </p:spPr>
        <p:txBody>
          <a:bodyPr/>
          <a:lstStyle/>
          <a:p>
            <a:fld id="{41D9830F-53EB-46B6-9EC0-C4C68F82A889}" type="slidenum">
              <a:rPr kumimoji="1" lang="ja-JP" altLang="en-US" smtClean="0"/>
              <a:t>52</a:t>
            </a:fld>
            <a:endParaRPr kumimoji="1" lang="ja-JP" altLang="en-US" dirty="0"/>
          </a:p>
        </p:txBody>
      </p:sp>
      <p:sp>
        <p:nvSpPr>
          <p:cNvPr id="3" name="正方形/長方形 2"/>
          <p:cNvSpPr/>
          <p:nvPr/>
        </p:nvSpPr>
        <p:spPr>
          <a:xfrm>
            <a:off x="607862" y="0"/>
            <a:ext cx="11426539" cy="2227139"/>
          </a:xfrm>
          <a:prstGeom prst="rect">
            <a:avLst/>
          </a:prstGeom>
          <a:ln w="6350">
            <a:solidFill>
              <a:schemeClr val="tx1"/>
            </a:solidFill>
            <a:prstDash val="sysDot"/>
          </a:ln>
        </p:spPr>
        <p:txBody>
          <a:bodyPr wrap="square" tIns="36000" bIns="0" anchor="ctr" anchorCtr="0">
            <a:spAutoFit/>
          </a:bodyPr>
          <a:lstStyle/>
          <a:p>
            <a:pPr marL="271463" indent="-271463"/>
            <a:r>
              <a:rPr lang="en-US" altLang="ja-JP" sz="2000" dirty="0" smtClean="0"/>
              <a:t>ⅰ</a:t>
            </a:r>
            <a:r>
              <a:rPr lang="ja-JP" altLang="en-US" sz="2000" dirty="0" smtClean="0"/>
              <a:t>）研修の内容　</a:t>
            </a:r>
            <a:r>
              <a:rPr lang="en-US" altLang="ja-JP" sz="2000" dirty="0" smtClean="0"/>
              <a:t>…</a:t>
            </a:r>
            <a:r>
              <a:rPr lang="ja-JP" altLang="en-US" sz="2000" dirty="0" smtClean="0"/>
              <a:t>　感染症</a:t>
            </a:r>
            <a:r>
              <a:rPr lang="ja-JP" altLang="en-US" sz="2000" dirty="0"/>
              <a:t>及び災害に係る業務継続計画の具体的内容を職員間に共有するとともに、平常時の対応の必要性や、緊急時の対応にかかる理解の励行を</a:t>
            </a:r>
            <a:r>
              <a:rPr lang="ja-JP" altLang="en-US" sz="2000" dirty="0" smtClean="0"/>
              <a:t>行う。</a:t>
            </a:r>
            <a:endParaRPr lang="ja-JP" altLang="en-US" sz="2000" dirty="0"/>
          </a:p>
          <a:p>
            <a:pPr marL="271463">
              <a:tabLst>
                <a:tab pos="271463" algn="l"/>
              </a:tabLst>
            </a:pPr>
            <a:r>
              <a:rPr lang="ja-JP" altLang="en-US" sz="2000" dirty="0"/>
              <a:t>職員教育を組織的に浸透させていくために、定期的（年１回以上 ）な教育を開催するとともに、新規採用時には別に研修を実施することが望ましい</a:t>
            </a:r>
            <a:r>
              <a:rPr lang="ja-JP" altLang="en-US" sz="2000" dirty="0" smtClean="0"/>
              <a:t>。研修</a:t>
            </a:r>
            <a:r>
              <a:rPr lang="ja-JP" altLang="en-US" sz="2000" dirty="0"/>
              <a:t>の実施内容についても記録すること。</a:t>
            </a:r>
            <a:endParaRPr lang="en-US" altLang="ja-JP" sz="2000" dirty="0"/>
          </a:p>
          <a:p>
            <a:pPr marL="271463" indent="-271463"/>
            <a:r>
              <a:rPr lang="en-US" altLang="ja-JP" sz="2000" dirty="0" smtClean="0"/>
              <a:t>ⅱ</a:t>
            </a:r>
            <a:r>
              <a:rPr lang="ja-JP" altLang="en-US" sz="2000" dirty="0" smtClean="0"/>
              <a:t>）訓練</a:t>
            </a:r>
            <a:r>
              <a:rPr lang="ja-JP" altLang="en-US" sz="2000" dirty="0"/>
              <a:t>（シミュレーション）</a:t>
            </a:r>
            <a:r>
              <a:rPr lang="en-US" altLang="ja-JP" sz="2000" dirty="0"/>
              <a:t>…</a:t>
            </a:r>
            <a:r>
              <a:rPr lang="ja-JP" altLang="en-US" sz="2000" dirty="0"/>
              <a:t>　</a:t>
            </a:r>
            <a:r>
              <a:rPr lang="ja-JP" altLang="en-US" sz="2000" dirty="0" smtClean="0"/>
              <a:t>感染症</a:t>
            </a:r>
            <a:r>
              <a:rPr lang="ja-JP" altLang="en-US" sz="2000" dirty="0"/>
              <a:t>や災害が発生した場合において迅速に行動できるよう、業務継続計画に基づき、事業所内の役割分担の確認、感染症や災害が発生した場合に実践するケアの演習等</a:t>
            </a:r>
            <a:r>
              <a:rPr lang="ja-JP" altLang="en-US" sz="2000" dirty="0" smtClean="0"/>
              <a:t>を定期的</a:t>
            </a:r>
            <a:r>
              <a:rPr lang="ja-JP" altLang="en-US" sz="2000" dirty="0"/>
              <a:t>（年</a:t>
            </a:r>
            <a:r>
              <a:rPr lang="en-US" altLang="ja-JP" sz="2000" dirty="0"/>
              <a:t>1</a:t>
            </a:r>
            <a:r>
              <a:rPr lang="ja-JP" altLang="en-US" sz="2000" dirty="0"/>
              <a:t>回以上）に実施</a:t>
            </a:r>
            <a:r>
              <a:rPr lang="ja-JP" altLang="en-US" sz="2000" dirty="0" smtClean="0"/>
              <a:t>する。</a:t>
            </a:r>
            <a:endParaRPr lang="en-US" altLang="ja-JP" sz="2000" dirty="0"/>
          </a:p>
        </p:txBody>
      </p:sp>
      <p:sp>
        <p:nvSpPr>
          <p:cNvPr id="4" name="正方形/長方形 3"/>
          <p:cNvSpPr/>
          <p:nvPr/>
        </p:nvSpPr>
        <p:spPr>
          <a:xfrm>
            <a:off x="0" y="2345825"/>
            <a:ext cx="12192000" cy="1938992"/>
          </a:xfrm>
          <a:prstGeom prst="rect">
            <a:avLst/>
          </a:prstGeom>
        </p:spPr>
        <p:txBody>
          <a:bodyPr wrap="square">
            <a:spAutoFit/>
          </a:bodyPr>
          <a:lstStyle/>
          <a:p>
            <a:pPr lvl="0"/>
            <a:r>
              <a:rPr lang="ja-JP" altLang="en-US" sz="2000" b="1" dirty="0">
                <a:solidFill>
                  <a:prstClr val="black"/>
                </a:solidFill>
              </a:rPr>
              <a:t>（１７）定員の遵守 </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82</a:t>
            </a:r>
            <a:r>
              <a:rPr lang="ja-JP" altLang="en-US" sz="2000" b="1" dirty="0">
                <a:solidFill>
                  <a:prstClr val="black"/>
                </a:solidFill>
              </a:rPr>
              <a:t>条</a:t>
            </a:r>
            <a:r>
              <a:rPr lang="en-US" altLang="ja-JP" sz="2000" b="1" dirty="0">
                <a:solidFill>
                  <a:prstClr val="black"/>
                </a:solidFill>
              </a:rPr>
              <a:t>】</a:t>
            </a:r>
          </a:p>
          <a:p>
            <a:pPr marL="542925" lvl="0" indent="-185738">
              <a:buFontTx/>
              <a:buAutoNum type="circleNumDbPlain"/>
            </a:pPr>
            <a:r>
              <a:rPr lang="ja-JP" altLang="en-US" sz="2000" dirty="0">
                <a:solidFill>
                  <a:prstClr val="black"/>
                </a:solidFill>
              </a:rPr>
              <a:t> 事業者は、 登録定員並びに通いサービス及び宿泊サービスの利用定員を超えてサービスの提供を行ってはならない。</a:t>
            </a:r>
            <a:endParaRPr lang="en-US" altLang="ja-JP" sz="2000" dirty="0">
              <a:solidFill>
                <a:prstClr val="black"/>
              </a:solidFill>
            </a:endParaRPr>
          </a:p>
          <a:p>
            <a:pPr marL="542925" lvl="0" indent="171450"/>
            <a:r>
              <a:rPr lang="ja-JP" altLang="en-US" sz="2000" dirty="0">
                <a:solidFill>
                  <a:prstClr val="black"/>
                </a:solidFill>
              </a:rPr>
              <a:t>ただし、 通いサービス及び宿泊サービスの利用は、利用者の様態や希望等により</a:t>
            </a:r>
            <a:r>
              <a:rPr lang="ja-JP" altLang="en-US" sz="2000" u="sng" dirty="0">
                <a:solidFill>
                  <a:prstClr val="black"/>
                </a:solidFill>
              </a:rPr>
              <a:t>特に必要と認められる場合</a:t>
            </a:r>
            <a:r>
              <a:rPr lang="ja-JP" altLang="en-US" sz="2000" dirty="0">
                <a:solidFill>
                  <a:prstClr val="black"/>
                </a:solidFill>
              </a:rPr>
              <a:t>は、</a:t>
            </a:r>
            <a:r>
              <a:rPr lang="ja-JP" altLang="en-US" sz="2000" u="sng" dirty="0">
                <a:solidFill>
                  <a:prstClr val="black"/>
                </a:solidFill>
              </a:rPr>
              <a:t>一時的</a:t>
            </a:r>
            <a:r>
              <a:rPr lang="ja-JP" altLang="en-US" sz="2000" dirty="0">
                <a:solidFill>
                  <a:prstClr val="black"/>
                </a:solidFill>
              </a:rPr>
              <a:t>にその利用定員を超えることはやむを得ないものとする。</a:t>
            </a:r>
            <a:endParaRPr lang="en-US" altLang="ja-JP" sz="2000" dirty="0">
              <a:solidFill>
                <a:prstClr val="black"/>
              </a:solidFill>
            </a:endParaRPr>
          </a:p>
          <a:p>
            <a:pPr marL="628650" lvl="0" indent="171450"/>
            <a:r>
              <a:rPr lang="ja-JP" altLang="en-US" sz="2000" dirty="0">
                <a:solidFill>
                  <a:prstClr val="black"/>
                </a:solidFill>
              </a:rPr>
              <a:t>なお、災害その他やむを得ない事情がある場合は、この限りではない。</a:t>
            </a:r>
            <a:endParaRPr lang="en-US" altLang="ja-JP" sz="2000" dirty="0">
              <a:solidFill>
                <a:prstClr val="black"/>
              </a:solidFill>
            </a:endParaRPr>
          </a:p>
        </p:txBody>
      </p:sp>
      <p:sp>
        <p:nvSpPr>
          <p:cNvPr id="5" name="正方形/長方形 4"/>
          <p:cNvSpPr/>
          <p:nvPr/>
        </p:nvSpPr>
        <p:spPr>
          <a:xfrm>
            <a:off x="607862" y="4187310"/>
            <a:ext cx="11426539" cy="2727276"/>
          </a:xfrm>
          <a:prstGeom prst="rect">
            <a:avLst/>
          </a:prstGeom>
          <a:ln w="6350">
            <a:solidFill>
              <a:schemeClr val="tx1"/>
            </a:solidFill>
            <a:prstDash val="sysDot"/>
          </a:ln>
        </p:spPr>
        <p:txBody>
          <a:bodyPr wrap="square" tIns="36000" bIns="0" anchor="ctr" anchorCtr="0">
            <a:spAutoFit/>
          </a:bodyPr>
          <a:lstStyle/>
          <a:p>
            <a:pPr>
              <a:lnSpc>
                <a:spcPts val="2300"/>
              </a:lnSpc>
            </a:pPr>
            <a:r>
              <a:rPr lang="ja-JP" altLang="en-US" sz="2000" dirty="0" smtClean="0"/>
              <a:t>〇 特</a:t>
            </a:r>
            <a:r>
              <a:rPr lang="ja-JP" altLang="en-US" sz="2000" dirty="0"/>
              <a:t>に必要と認められる場合の</a:t>
            </a:r>
            <a:r>
              <a:rPr lang="ja-JP" altLang="en-US" sz="2000" dirty="0" smtClean="0"/>
              <a:t>例</a:t>
            </a:r>
            <a:endParaRPr lang="ja-JP" altLang="en-US" sz="2000" dirty="0"/>
          </a:p>
          <a:p>
            <a:pPr marL="185738" indent="-185738">
              <a:lnSpc>
                <a:spcPts val="2300"/>
              </a:lnSpc>
            </a:pPr>
            <a:r>
              <a:rPr lang="ja-JP" altLang="en-US" sz="2000" dirty="0" smtClean="0"/>
              <a:t>・ 登録者</a:t>
            </a:r>
            <a:r>
              <a:rPr lang="ja-JP" altLang="en-US" sz="2000" dirty="0"/>
              <a:t>の介護者が急病のため、急遽、事業所において通いサービスを提供したことにより、当該登録者が利用した時間帯における利用者数が定員を超える場合</a:t>
            </a:r>
          </a:p>
          <a:p>
            <a:pPr marL="185738" indent="-185738">
              <a:lnSpc>
                <a:spcPts val="2300"/>
              </a:lnSpc>
            </a:pPr>
            <a:r>
              <a:rPr lang="ja-JP" altLang="en-US" sz="2000" dirty="0" smtClean="0"/>
              <a:t>・ 事業所</a:t>
            </a:r>
            <a:r>
              <a:rPr lang="ja-JP" altLang="en-US" sz="2000" dirty="0"/>
              <a:t>において看取りを希望する登録者に対し、宿泊室においてサービスを提供したことにより、通いサービスの提供時間帯における利用者数が定員を超える場合</a:t>
            </a:r>
          </a:p>
          <a:p>
            <a:pPr marL="185738" indent="-185738">
              <a:lnSpc>
                <a:spcPts val="2300"/>
              </a:lnSpc>
            </a:pPr>
            <a:r>
              <a:rPr lang="ja-JP" altLang="en-US" sz="2000" dirty="0" smtClean="0"/>
              <a:t>・ 登録者</a:t>
            </a:r>
            <a:r>
              <a:rPr lang="ja-JP" altLang="en-US" sz="2000" dirty="0"/>
              <a:t>全員を集めて催しを兼ねたサービスを提供するため、通いサービスの利用者数が定員を超える場合</a:t>
            </a:r>
            <a:endParaRPr lang="en-US" altLang="ja-JP" sz="2000" dirty="0"/>
          </a:p>
          <a:p>
            <a:pPr marL="185738" indent="-185738">
              <a:lnSpc>
                <a:spcPts val="2300"/>
              </a:lnSpc>
            </a:pPr>
            <a:r>
              <a:rPr lang="ja-JP" altLang="en-US" sz="2000" dirty="0" smtClean="0"/>
              <a:t>・ 前記</a:t>
            </a:r>
            <a:r>
              <a:rPr lang="ja-JP" altLang="en-US" sz="2000" dirty="0"/>
              <a:t>に準ずる状況により特に必要と認められる</a:t>
            </a:r>
            <a:r>
              <a:rPr lang="ja-JP" altLang="en-US" sz="2000" dirty="0" smtClean="0"/>
              <a:t>場合</a:t>
            </a:r>
            <a:endParaRPr lang="en-US" altLang="ja-JP" sz="2000" dirty="0" smtClean="0"/>
          </a:p>
          <a:p>
            <a:pPr marL="185738" indent="-185738">
              <a:lnSpc>
                <a:spcPts val="2300"/>
              </a:lnSpc>
            </a:pPr>
            <a:r>
              <a:rPr lang="ja-JP" altLang="en-US" sz="2000" dirty="0"/>
              <a:t>〇</a:t>
            </a:r>
            <a:r>
              <a:rPr lang="ja-JP" altLang="en-US" sz="2000" dirty="0" smtClean="0"/>
              <a:t>「</a:t>
            </a:r>
            <a:r>
              <a:rPr lang="ja-JP" altLang="en-US" sz="2000" dirty="0"/>
              <a:t>一時的」とは、こうした必要と認められる事情が終了するまでの間をいう。</a:t>
            </a:r>
          </a:p>
        </p:txBody>
      </p:sp>
    </p:spTree>
    <p:extLst>
      <p:ext uri="{BB962C8B-B14F-4D97-AF65-F5344CB8AC3E}">
        <p14:creationId xmlns:p14="http://schemas.microsoft.com/office/powerpoint/2010/main" val="3094258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38275"/>
            <a:ext cx="2743200" cy="365125"/>
          </a:xfrm>
        </p:spPr>
        <p:txBody>
          <a:bodyPr/>
          <a:lstStyle/>
          <a:p>
            <a:fld id="{41D9830F-53EB-46B6-9EC0-C4C68F82A889}" type="slidenum">
              <a:rPr kumimoji="1" lang="ja-JP" altLang="en-US" smtClean="0"/>
              <a:t>53</a:t>
            </a:fld>
            <a:endParaRPr kumimoji="1" lang="ja-JP" altLang="en-US" dirty="0"/>
          </a:p>
        </p:txBody>
      </p:sp>
      <p:sp>
        <p:nvSpPr>
          <p:cNvPr id="5" name="正方形/長方形 4"/>
          <p:cNvSpPr/>
          <p:nvPr/>
        </p:nvSpPr>
        <p:spPr>
          <a:xfrm>
            <a:off x="0" y="196840"/>
            <a:ext cx="12192000" cy="646331"/>
          </a:xfrm>
          <a:prstGeom prst="rect">
            <a:avLst/>
          </a:prstGeom>
        </p:spPr>
        <p:txBody>
          <a:bodyPr wrap="square">
            <a:spAutoFit/>
          </a:bodyPr>
          <a:lstStyle/>
          <a:p>
            <a:pPr marL="720725" indent="-720725"/>
            <a:endParaRPr lang="en-US" altLang="ja-JP" dirty="0"/>
          </a:p>
          <a:p>
            <a:endParaRPr lang="en-US" altLang="ja-JP" b="1" dirty="0"/>
          </a:p>
        </p:txBody>
      </p:sp>
      <p:sp>
        <p:nvSpPr>
          <p:cNvPr id="6" name="正方形/長方形 5"/>
          <p:cNvSpPr/>
          <p:nvPr/>
        </p:nvSpPr>
        <p:spPr>
          <a:xfrm>
            <a:off x="0" y="0"/>
            <a:ext cx="12192000" cy="4585871"/>
          </a:xfrm>
          <a:prstGeom prst="rect">
            <a:avLst/>
          </a:prstGeom>
        </p:spPr>
        <p:txBody>
          <a:bodyPr wrap="square">
            <a:spAutoFit/>
          </a:bodyPr>
          <a:lstStyle/>
          <a:p>
            <a:r>
              <a:rPr lang="ja-JP" altLang="en-US" sz="2000" b="1" dirty="0" smtClean="0"/>
              <a:t>（１８）</a:t>
            </a:r>
            <a:r>
              <a:rPr lang="ja-JP" altLang="en-US" sz="2000" b="1" dirty="0"/>
              <a:t>非常災害対策</a:t>
            </a:r>
            <a:r>
              <a:rPr lang="en-US" altLang="ja-JP" sz="2000" b="1" dirty="0"/>
              <a:t>【</a:t>
            </a:r>
            <a:r>
              <a:rPr lang="ja-JP" altLang="en-US" sz="2000" b="1" dirty="0"/>
              <a:t>第</a:t>
            </a:r>
            <a:r>
              <a:rPr lang="en-US" altLang="ja-JP" sz="2000" b="1" dirty="0"/>
              <a:t>82</a:t>
            </a:r>
            <a:r>
              <a:rPr lang="ja-JP" altLang="en-US" sz="2000" b="1" dirty="0"/>
              <a:t>条の</a:t>
            </a:r>
            <a:r>
              <a:rPr lang="en-US" altLang="ja-JP" sz="2000" b="1" dirty="0" smtClean="0"/>
              <a:t>2】</a:t>
            </a:r>
            <a:endParaRPr lang="en-US" altLang="ja-JP" sz="2000" b="1" dirty="0"/>
          </a:p>
          <a:p>
            <a:pPr marL="442913" indent="-171450"/>
            <a:r>
              <a:rPr lang="ja-JP" altLang="en-US" sz="2000" dirty="0" smtClean="0"/>
              <a:t>① 事</a:t>
            </a:r>
            <a:r>
              <a:rPr lang="ja-JP" altLang="en-US" sz="2000" dirty="0"/>
              <a:t>業者は、非常災害に関する具体的計画を立て、非常災害時の関係機関への通報及び連携体制 を整備し、それらを定期的に従業者に周知するとともに、敵的に避難、救出その他必要な訓練を行わなければならない</a:t>
            </a:r>
            <a:r>
              <a:rPr lang="ja-JP" altLang="en-US" sz="2000" dirty="0" smtClean="0"/>
              <a:t>。</a:t>
            </a:r>
            <a:endParaRPr lang="en-US" altLang="ja-JP" sz="2000" dirty="0" smtClean="0"/>
          </a:p>
          <a:p>
            <a:pPr marL="628650" indent="-185738"/>
            <a:r>
              <a:rPr lang="en-US" altLang="ja-JP" sz="2000" dirty="0" smtClean="0"/>
              <a:t>※ </a:t>
            </a:r>
            <a:r>
              <a:rPr lang="ja-JP" altLang="en-US" sz="2000" dirty="0" smtClean="0"/>
              <a:t>非常</a:t>
            </a:r>
            <a:r>
              <a:rPr lang="ja-JP" altLang="en-US" sz="2000" dirty="0"/>
              <a:t>災害</a:t>
            </a:r>
            <a:r>
              <a:rPr lang="ja-JP" altLang="en-US" sz="2000" dirty="0" smtClean="0"/>
              <a:t>に関する具体的計画➡ 消防法に</a:t>
            </a:r>
            <a:r>
              <a:rPr lang="ja-JP" altLang="en-US" sz="2000" dirty="0"/>
              <a:t>規定する消防計画（これに準ずる計画を</a:t>
            </a:r>
            <a:r>
              <a:rPr lang="ja-JP" altLang="en-US" sz="2000" dirty="0" smtClean="0"/>
              <a:t>含む</a:t>
            </a:r>
            <a:r>
              <a:rPr lang="ja-JP" altLang="en-US" sz="2000" dirty="0"/>
              <a:t>）及び風水害、地震等の災害に対処するための計画</a:t>
            </a:r>
            <a:endParaRPr lang="en-US" altLang="ja-JP" sz="2000" dirty="0" smtClean="0"/>
          </a:p>
          <a:p>
            <a:pPr marL="442913" indent="-171450"/>
            <a:r>
              <a:rPr lang="ja-JP" altLang="en-US" sz="2000" dirty="0" smtClean="0"/>
              <a:t>② 事業者は、訓練</a:t>
            </a:r>
            <a:r>
              <a:rPr lang="ja-JP" altLang="en-US" sz="2000" dirty="0"/>
              <a:t>の実施に当たって、地域住民の参加が得られるよう連携に</a:t>
            </a:r>
            <a:r>
              <a:rPr lang="ja-JP" altLang="en-US" sz="2000" dirty="0" smtClean="0"/>
              <a:t>努めなければ</a:t>
            </a:r>
            <a:r>
              <a:rPr lang="ja-JP" altLang="en-US" sz="2000" dirty="0"/>
              <a:t>ならない</a:t>
            </a:r>
            <a:r>
              <a:rPr lang="ja-JP" altLang="en-US" sz="2000" dirty="0" smtClean="0"/>
              <a:t>。</a:t>
            </a:r>
            <a:endParaRPr lang="en-US" altLang="ja-JP" sz="2000" dirty="0" smtClean="0"/>
          </a:p>
          <a:p>
            <a:pPr marL="442913" indent="-171450"/>
            <a:endParaRPr lang="en-US" altLang="ja-JP" sz="1200" dirty="0"/>
          </a:p>
          <a:p>
            <a:r>
              <a:rPr lang="ja-JP" altLang="en-US" sz="2000" b="1" dirty="0"/>
              <a:t>（１９）衛生管理等</a:t>
            </a:r>
            <a:r>
              <a:rPr lang="en-US" altLang="ja-JP" sz="2000" b="1" dirty="0"/>
              <a:t>【</a:t>
            </a:r>
            <a:r>
              <a:rPr lang="ja-JP" altLang="en-US" sz="2000" b="1" dirty="0"/>
              <a:t>第</a:t>
            </a:r>
            <a:r>
              <a:rPr lang="en-US" altLang="ja-JP" sz="2000" b="1" dirty="0"/>
              <a:t>33</a:t>
            </a:r>
            <a:r>
              <a:rPr lang="ja-JP" altLang="en-US" sz="2000" b="1" dirty="0"/>
              <a:t>条</a:t>
            </a:r>
            <a:r>
              <a:rPr lang="en-US" altLang="ja-JP" sz="2000" b="1" dirty="0"/>
              <a:t>】</a:t>
            </a:r>
          </a:p>
          <a:p>
            <a:pPr marL="542925" indent="-271463"/>
            <a:r>
              <a:rPr lang="ja-JP" altLang="en-US" sz="2000" dirty="0"/>
              <a:t>① 事業者は、利用者の使用する施設、食器その他の設備又は飲用に供する水について、衛生的な管理に努め、又は衛生上必要な措置を講じなければならない。</a:t>
            </a:r>
          </a:p>
          <a:p>
            <a:pPr marL="542925" indent="-271463"/>
            <a:r>
              <a:rPr lang="ja-JP" altLang="en-US" sz="2000" dirty="0"/>
              <a:t>② 事業者は、事業所において感染症が発生し、又はまん延しないように次に掲げる措置を講ずるよう努めなければならない</a:t>
            </a:r>
            <a:r>
              <a:rPr lang="ja-JP" altLang="en-US" sz="2000" dirty="0" smtClean="0"/>
              <a:t>。</a:t>
            </a:r>
            <a:endParaRPr lang="en-US" altLang="ja-JP" sz="2000" dirty="0" smtClean="0"/>
          </a:p>
          <a:p>
            <a:pPr marL="542925" indent="-271463"/>
            <a:r>
              <a:rPr lang="en-US" altLang="ja-JP" sz="2000" dirty="0" smtClean="0"/>
              <a:t>ⅰ</a:t>
            </a:r>
            <a:r>
              <a:rPr lang="ja-JP" altLang="en-US" sz="2000" dirty="0" smtClean="0"/>
              <a:t>）感染症</a:t>
            </a:r>
            <a:r>
              <a:rPr lang="ja-JP" altLang="en-US" sz="2000" dirty="0"/>
              <a:t>の予防及びまん延の防止のための対策を検討する委員会の開催</a:t>
            </a:r>
            <a:endParaRPr lang="en-US" altLang="ja-JP" sz="2000" dirty="0"/>
          </a:p>
          <a:p>
            <a:pPr marL="542925" indent="-271463"/>
            <a:endParaRPr lang="en-US" altLang="ja-JP" sz="2000" dirty="0"/>
          </a:p>
        </p:txBody>
      </p:sp>
      <p:sp>
        <p:nvSpPr>
          <p:cNvPr id="8" name="正方形/長方形 7"/>
          <p:cNvSpPr/>
          <p:nvPr/>
        </p:nvSpPr>
        <p:spPr>
          <a:xfrm>
            <a:off x="482770" y="4201752"/>
            <a:ext cx="11458575" cy="2649943"/>
          </a:xfrm>
          <a:prstGeom prst="rect">
            <a:avLst/>
          </a:prstGeom>
          <a:ln>
            <a:solidFill>
              <a:schemeClr val="tx1"/>
            </a:solidFill>
          </a:ln>
        </p:spPr>
        <p:txBody>
          <a:bodyPr wrap="square" tIns="72000" bIns="36000" anchor="ctr" anchorCtr="0">
            <a:spAutoFit/>
          </a:bodyPr>
          <a:lstStyle/>
          <a:p>
            <a:pPr defTabSz="900113">
              <a:lnSpc>
                <a:spcPts val="2200"/>
              </a:lnSpc>
              <a:tabLst>
                <a:tab pos="720725" algn="l"/>
              </a:tabLst>
            </a:pPr>
            <a:r>
              <a:rPr lang="ja-JP" altLang="en-US" sz="2000" dirty="0"/>
              <a:t>（感染対策委員会の構成メンバー</a:t>
            </a:r>
            <a:r>
              <a:rPr lang="ja-JP" altLang="en-US" sz="2000" dirty="0" smtClean="0"/>
              <a:t>）</a:t>
            </a:r>
            <a:endParaRPr lang="en-US" altLang="ja-JP" sz="2000" dirty="0" smtClean="0"/>
          </a:p>
          <a:p>
            <a:pPr marL="179388" indent="-179388" defTabSz="900113">
              <a:lnSpc>
                <a:spcPts val="2200"/>
              </a:lnSpc>
              <a:tabLst>
                <a:tab pos="720725" algn="l"/>
              </a:tabLst>
            </a:pPr>
            <a:r>
              <a:rPr lang="ja-JP" altLang="en-US" sz="2000" dirty="0" smtClean="0"/>
              <a:t>・感染</a:t>
            </a:r>
            <a:r>
              <a:rPr lang="ja-JP" altLang="en-US" sz="2000" dirty="0"/>
              <a:t>対策の知識を有する者を含む、</a:t>
            </a:r>
            <a:r>
              <a:rPr lang="ja-JP" altLang="en-US" sz="2000" dirty="0" smtClean="0"/>
              <a:t>幅広い職種</a:t>
            </a:r>
            <a:r>
              <a:rPr lang="ja-JP" altLang="en-US" sz="2000" dirty="0"/>
              <a:t>により構成することが望ましく、特に感染症対策の知識を有する者については、外部の者も含め、積極的に参画を得ることが望ましい</a:t>
            </a:r>
            <a:r>
              <a:rPr lang="ja-JP" altLang="en-US" sz="2000" dirty="0" smtClean="0"/>
              <a:t>。</a:t>
            </a:r>
            <a:endParaRPr lang="en-US" altLang="ja-JP" sz="2000" dirty="0"/>
          </a:p>
          <a:p>
            <a:pPr marL="179388" indent="-179388" defTabSz="900113">
              <a:lnSpc>
                <a:spcPts val="2200"/>
              </a:lnSpc>
              <a:tabLst>
                <a:tab pos="720725" algn="l"/>
              </a:tabLst>
            </a:pPr>
            <a:r>
              <a:rPr lang="ja-JP" altLang="en-US" sz="2000" dirty="0" smtClean="0"/>
              <a:t>・構成</a:t>
            </a:r>
            <a:r>
              <a:rPr lang="ja-JP" altLang="en-US" sz="2000" dirty="0"/>
              <a:t>メンバーの責任及び役割分担を明確にするとともに、感染対策担当者を決めておく</a:t>
            </a:r>
            <a:r>
              <a:rPr lang="ja-JP" altLang="en-US" sz="2000" dirty="0" smtClean="0"/>
              <a:t>こと。</a:t>
            </a:r>
            <a:endParaRPr lang="en-US" altLang="ja-JP" sz="2000" dirty="0"/>
          </a:p>
          <a:p>
            <a:pPr defTabSz="900113">
              <a:lnSpc>
                <a:spcPts val="2200"/>
              </a:lnSpc>
            </a:pPr>
            <a:r>
              <a:rPr lang="ja-JP" altLang="en-US" sz="2000" dirty="0" smtClean="0"/>
              <a:t>（</a:t>
            </a:r>
            <a:r>
              <a:rPr lang="ja-JP" altLang="en-US" sz="2000" dirty="0"/>
              <a:t>開催頻度）</a:t>
            </a:r>
            <a:endParaRPr lang="en-US" altLang="ja-JP" sz="2000" dirty="0"/>
          </a:p>
          <a:p>
            <a:pPr marL="271463" indent="-271463">
              <a:lnSpc>
                <a:spcPts val="2200"/>
              </a:lnSpc>
            </a:pPr>
            <a:r>
              <a:rPr lang="ja-JP" altLang="en-US" sz="2000" dirty="0"/>
              <a:t>・</a:t>
            </a:r>
            <a:r>
              <a:rPr lang="ja-JP" altLang="en-US" sz="2000" dirty="0" smtClean="0"/>
              <a:t>利用者</a:t>
            </a:r>
            <a:r>
              <a:rPr lang="ja-JP" altLang="en-US" sz="2000" dirty="0"/>
              <a:t>の状況など事業所の状況に応じて、おおむね</a:t>
            </a:r>
            <a:r>
              <a:rPr lang="ja-JP" altLang="en-US" sz="2000" u="sng" dirty="0"/>
              <a:t>６月に１回</a:t>
            </a:r>
            <a:r>
              <a:rPr lang="ja-JP" altLang="en-US" sz="2000" u="sng" dirty="0" smtClean="0"/>
              <a:t>以上定期的</a:t>
            </a:r>
            <a:r>
              <a:rPr lang="ja-JP" altLang="en-US" sz="2000" dirty="0"/>
              <a:t>に</a:t>
            </a:r>
            <a:r>
              <a:rPr lang="ja-JP" altLang="en-US" sz="2000" dirty="0" smtClean="0"/>
              <a:t>開催し、その結果を従業者に周知徹底する。</a:t>
            </a:r>
            <a:endParaRPr lang="en-US" altLang="ja-JP" sz="2000" dirty="0" smtClean="0"/>
          </a:p>
          <a:p>
            <a:pPr marL="271463" indent="-271463">
              <a:lnSpc>
                <a:spcPts val="2200"/>
              </a:lnSpc>
            </a:pPr>
            <a:r>
              <a:rPr lang="ja-JP" altLang="en-US" sz="2000" dirty="0"/>
              <a:t>・</a:t>
            </a:r>
            <a:r>
              <a:rPr lang="ja-JP" altLang="en-US" sz="2000" dirty="0" smtClean="0"/>
              <a:t>感染症</a:t>
            </a:r>
            <a:r>
              <a:rPr lang="ja-JP" altLang="en-US" sz="2000" dirty="0"/>
              <a:t>が流行する時期等を勘案して必要に応じ随時開催する必要がある。</a:t>
            </a:r>
            <a:endParaRPr lang="en-US" altLang="ja-JP" sz="2000" dirty="0"/>
          </a:p>
          <a:p>
            <a:pPr marL="271463" indent="-271463">
              <a:lnSpc>
                <a:spcPts val="2200"/>
              </a:lnSpc>
            </a:pPr>
            <a:r>
              <a:rPr lang="en-US" altLang="ja-JP" sz="2000" dirty="0" smtClean="0"/>
              <a:t>※ </a:t>
            </a:r>
            <a:r>
              <a:rPr lang="ja-JP" altLang="en-US" sz="2000" dirty="0" smtClean="0"/>
              <a:t>感染</a:t>
            </a:r>
            <a:r>
              <a:rPr lang="ja-JP" altLang="en-US" sz="2000" dirty="0"/>
              <a:t>対策委員会はテレビ電話装置等を活用して行うことができる</a:t>
            </a:r>
            <a:r>
              <a:rPr lang="ja-JP" altLang="en-US" sz="2000" dirty="0" smtClean="0"/>
              <a:t>。</a:t>
            </a:r>
            <a:endParaRPr lang="en-US" altLang="ja-JP" sz="2000" dirty="0"/>
          </a:p>
        </p:txBody>
      </p:sp>
    </p:spTree>
    <p:extLst>
      <p:ext uri="{BB962C8B-B14F-4D97-AF65-F5344CB8AC3E}">
        <p14:creationId xmlns:p14="http://schemas.microsoft.com/office/powerpoint/2010/main" val="3239941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3" y="6373078"/>
            <a:ext cx="2743200" cy="365125"/>
          </a:xfrm>
        </p:spPr>
        <p:txBody>
          <a:bodyPr/>
          <a:lstStyle/>
          <a:p>
            <a:fld id="{41D9830F-53EB-46B6-9EC0-C4C68F82A889}" type="slidenum">
              <a:rPr kumimoji="1" lang="ja-JP" altLang="en-US" smtClean="0"/>
              <a:t>54</a:t>
            </a:fld>
            <a:endParaRPr kumimoji="1" lang="ja-JP" altLang="en-US" dirty="0"/>
          </a:p>
        </p:txBody>
      </p:sp>
      <p:sp>
        <p:nvSpPr>
          <p:cNvPr id="3" name="正方形/長方形 2"/>
          <p:cNvSpPr/>
          <p:nvPr/>
        </p:nvSpPr>
        <p:spPr>
          <a:xfrm>
            <a:off x="0" y="0"/>
            <a:ext cx="12192000" cy="3677930"/>
          </a:xfrm>
          <a:prstGeom prst="rect">
            <a:avLst/>
          </a:prstGeom>
        </p:spPr>
        <p:txBody>
          <a:bodyPr wrap="square">
            <a:spAutoFit/>
          </a:bodyPr>
          <a:lstStyle/>
          <a:p>
            <a:pPr marL="442913" indent="-85725">
              <a:tabLst>
                <a:tab pos="442913" algn="l"/>
              </a:tabLst>
            </a:pPr>
            <a:endParaRPr lang="en-US" altLang="ja-JP" sz="300" dirty="0" smtClean="0"/>
          </a:p>
          <a:p>
            <a:pPr marL="442913" indent="-257175">
              <a:tabLst>
                <a:tab pos="357188" algn="l"/>
              </a:tabLst>
            </a:pPr>
            <a:r>
              <a:rPr lang="en-US" altLang="ja-JP" sz="2000" dirty="0" smtClean="0"/>
              <a:t>ⅱ</a:t>
            </a:r>
            <a:r>
              <a:rPr lang="ja-JP" altLang="en-US" sz="2000" dirty="0" smtClean="0"/>
              <a:t>）事業所</a:t>
            </a:r>
            <a:r>
              <a:rPr lang="ja-JP" altLang="en-US" sz="2000" dirty="0"/>
              <a:t>における感染症の予防及びまん延の防止のための指針の</a:t>
            </a:r>
            <a:r>
              <a:rPr lang="ja-JP" altLang="en-US" sz="2000" dirty="0" smtClean="0"/>
              <a:t>整備</a:t>
            </a:r>
            <a:endParaRPr lang="en-US" altLang="ja-JP" sz="2000" dirty="0" smtClean="0"/>
          </a:p>
          <a:p>
            <a:pPr marL="442913" indent="-85725">
              <a:tabLst>
                <a:tab pos="442913" algn="l"/>
              </a:tabLst>
            </a:pPr>
            <a:endParaRPr lang="en-US" altLang="ja-JP" sz="2000" dirty="0"/>
          </a:p>
          <a:p>
            <a:pPr marL="442913" indent="-85725">
              <a:tabLst>
                <a:tab pos="442913" algn="l"/>
              </a:tabLst>
            </a:pPr>
            <a:endParaRPr lang="en-US" altLang="ja-JP" sz="2000" dirty="0" smtClean="0"/>
          </a:p>
          <a:p>
            <a:pPr marL="442913" indent="-85725">
              <a:tabLst>
                <a:tab pos="442913" algn="l"/>
              </a:tabLst>
            </a:pPr>
            <a:endParaRPr lang="en-US" altLang="ja-JP" sz="2000" dirty="0"/>
          </a:p>
          <a:p>
            <a:pPr marL="442913" indent="-85725">
              <a:tabLst>
                <a:tab pos="442913" algn="l"/>
              </a:tabLst>
            </a:pPr>
            <a:endParaRPr lang="en-US" altLang="ja-JP" sz="2000" dirty="0" smtClean="0"/>
          </a:p>
          <a:p>
            <a:pPr marL="442913" indent="-85725">
              <a:tabLst>
                <a:tab pos="442913" algn="l"/>
              </a:tabLst>
            </a:pPr>
            <a:endParaRPr lang="en-US" altLang="ja-JP" sz="2000" dirty="0"/>
          </a:p>
          <a:p>
            <a:pPr marL="442913" indent="-85725">
              <a:tabLst>
                <a:tab pos="442913" algn="l"/>
              </a:tabLst>
            </a:pPr>
            <a:endParaRPr lang="en-US" altLang="ja-JP" sz="2000" dirty="0" smtClean="0"/>
          </a:p>
          <a:p>
            <a:pPr marL="442913" indent="-85725">
              <a:tabLst>
                <a:tab pos="442913" algn="l"/>
              </a:tabLst>
            </a:pPr>
            <a:endParaRPr lang="en-US" altLang="ja-JP" sz="2000" dirty="0"/>
          </a:p>
          <a:p>
            <a:pPr marL="442913" indent="-85725">
              <a:tabLst>
                <a:tab pos="442913" algn="l"/>
              </a:tabLst>
            </a:pPr>
            <a:endParaRPr lang="en-US" altLang="ja-JP" sz="500" dirty="0" smtClean="0"/>
          </a:p>
          <a:p>
            <a:pPr marL="442913" indent="-257175">
              <a:tabLst>
                <a:tab pos="442913" algn="l"/>
              </a:tabLst>
            </a:pPr>
            <a:r>
              <a:rPr lang="en-US" altLang="ja-JP" sz="2000" dirty="0" smtClean="0"/>
              <a:t>ⅲ</a:t>
            </a:r>
            <a:r>
              <a:rPr lang="ja-JP" altLang="en-US" sz="2000" dirty="0" smtClean="0"/>
              <a:t>）感染症</a:t>
            </a:r>
            <a:r>
              <a:rPr lang="ja-JP" altLang="en-US" sz="2000" dirty="0"/>
              <a:t>の予防及びまん延の防止のための研修及び訓練の実施</a:t>
            </a:r>
          </a:p>
          <a:p>
            <a:pPr marL="442913" indent="-85725">
              <a:tabLst>
                <a:tab pos="442913" algn="l"/>
              </a:tabLst>
            </a:pPr>
            <a:endParaRPr lang="ja-JP" altLang="en-US" sz="2000" dirty="0"/>
          </a:p>
          <a:p>
            <a:pPr>
              <a:tabLst>
                <a:tab pos="442913" algn="l"/>
              </a:tabLst>
            </a:pPr>
            <a:endParaRPr lang="en-US" altLang="ja-JP" sz="2000" dirty="0" smtClean="0"/>
          </a:p>
        </p:txBody>
      </p:sp>
      <p:sp>
        <p:nvSpPr>
          <p:cNvPr id="5" name="正方形/長方形 4"/>
          <p:cNvSpPr/>
          <p:nvPr/>
        </p:nvSpPr>
        <p:spPr>
          <a:xfrm>
            <a:off x="585788" y="403847"/>
            <a:ext cx="11458575" cy="2049334"/>
          </a:xfrm>
          <a:prstGeom prst="rect">
            <a:avLst/>
          </a:prstGeom>
          <a:ln w="6350">
            <a:solidFill>
              <a:schemeClr val="tx1"/>
            </a:solidFill>
            <a:prstDash val="sysDot"/>
          </a:ln>
        </p:spPr>
        <p:txBody>
          <a:bodyPr wrap="square" tIns="36000" bIns="36000" anchor="ctr" anchorCtr="0">
            <a:spAutoFit/>
          </a:bodyPr>
          <a:lstStyle/>
          <a:p>
            <a:pPr>
              <a:lnSpc>
                <a:spcPts val="2200"/>
              </a:lnSpc>
            </a:pPr>
            <a:r>
              <a:rPr lang="ja-JP" altLang="en-US" sz="2000" dirty="0"/>
              <a:t>（平常時の対策）</a:t>
            </a:r>
          </a:p>
          <a:p>
            <a:pPr marL="360363" indent="-185738">
              <a:lnSpc>
                <a:spcPts val="2200"/>
              </a:lnSpc>
            </a:pPr>
            <a:r>
              <a:rPr lang="ja-JP" altLang="en-US" sz="2000" dirty="0" smtClean="0"/>
              <a:t>・事業</a:t>
            </a:r>
            <a:r>
              <a:rPr lang="ja-JP" altLang="en-US" sz="2000" dirty="0"/>
              <a:t>所内の衛生</a:t>
            </a:r>
            <a:r>
              <a:rPr lang="ja-JP" altLang="en-US" sz="2000" dirty="0" smtClean="0"/>
              <a:t>管理</a:t>
            </a:r>
            <a:r>
              <a:rPr lang="ja-JP" altLang="en-US" sz="2000" dirty="0"/>
              <a:t>（</a:t>
            </a:r>
            <a:r>
              <a:rPr lang="ja-JP" altLang="en-US" sz="2000" dirty="0" smtClean="0"/>
              <a:t>環境</a:t>
            </a:r>
            <a:r>
              <a:rPr lang="ja-JP" altLang="en-US" sz="2000" dirty="0"/>
              <a:t>の整備</a:t>
            </a:r>
            <a:r>
              <a:rPr lang="ja-JP" altLang="en-US" sz="2000" dirty="0" smtClean="0"/>
              <a:t>等</a:t>
            </a:r>
            <a:r>
              <a:rPr lang="en-US" altLang="ja-JP" sz="2000" dirty="0" smtClean="0"/>
              <a:t>)</a:t>
            </a:r>
            <a:r>
              <a:rPr lang="ja-JP" altLang="en-US" sz="2000" dirty="0" err="1" smtClean="0"/>
              <a:t>、</a:t>
            </a:r>
            <a:r>
              <a:rPr lang="ja-JP" altLang="en-US" sz="2000" dirty="0"/>
              <a:t>ケアにかかる感染症対策（手洗い、標準的な予防策）等</a:t>
            </a:r>
            <a:endParaRPr lang="en-US" altLang="ja-JP" sz="2000" dirty="0"/>
          </a:p>
          <a:p>
            <a:pPr marL="360363" indent="-360363" defTabSz="900113">
              <a:lnSpc>
                <a:spcPts val="2200"/>
              </a:lnSpc>
              <a:tabLst>
                <a:tab pos="85725" algn="l"/>
                <a:tab pos="720725" algn="l"/>
              </a:tabLst>
            </a:pPr>
            <a:r>
              <a:rPr lang="ja-JP" altLang="en-US" sz="2000" dirty="0"/>
              <a:t>（発生時の対応</a:t>
            </a:r>
            <a:r>
              <a:rPr lang="ja-JP" altLang="en-US" sz="2000" dirty="0" smtClean="0"/>
              <a:t>）</a:t>
            </a:r>
            <a:endParaRPr lang="en-US" altLang="ja-JP" sz="2000" dirty="0" smtClean="0"/>
          </a:p>
          <a:p>
            <a:pPr marL="360363" indent="-185738" defTabSz="900113">
              <a:lnSpc>
                <a:spcPts val="2200"/>
              </a:lnSpc>
              <a:tabLst>
                <a:tab pos="85725" algn="l"/>
                <a:tab pos="720725" algn="l"/>
              </a:tabLst>
            </a:pPr>
            <a:r>
              <a:rPr lang="ja-JP" altLang="en-US" sz="2000" dirty="0"/>
              <a:t>・</a:t>
            </a:r>
            <a:r>
              <a:rPr lang="ja-JP" altLang="en-US" sz="2000" dirty="0" smtClean="0"/>
              <a:t>発生</a:t>
            </a:r>
            <a:r>
              <a:rPr lang="ja-JP" altLang="en-US" sz="2000" dirty="0"/>
              <a:t>状況の把握、感染拡大の防止、医療機関や保健所、市町村における事業所関係課等の関係機関との連携、行政等への報告</a:t>
            </a:r>
            <a:r>
              <a:rPr lang="ja-JP" altLang="en-US" sz="2000" dirty="0" smtClean="0"/>
              <a:t>等。</a:t>
            </a:r>
            <a:endParaRPr lang="en-US" altLang="ja-JP" sz="2000" dirty="0"/>
          </a:p>
          <a:p>
            <a:pPr marL="360363" indent="-185738" defTabSz="900113">
              <a:lnSpc>
                <a:spcPts val="2200"/>
              </a:lnSpc>
              <a:tabLst>
                <a:tab pos="85725" algn="l"/>
                <a:tab pos="720725" algn="l"/>
              </a:tabLst>
            </a:pPr>
            <a:r>
              <a:rPr lang="ja-JP" altLang="en-US" sz="2000" dirty="0"/>
              <a:t>・</a:t>
            </a:r>
            <a:r>
              <a:rPr lang="ja-JP" altLang="en-US" sz="2000" dirty="0" smtClean="0"/>
              <a:t>発生</a:t>
            </a:r>
            <a:r>
              <a:rPr lang="ja-JP" altLang="en-US" sz="2000" dirty="0"/>
              <a:t>時における事業所内の連絡体制や上記の関係機関への連絡体制を整備し、明記して</a:t>
            </a:r>
            <a:r>
              <a:rPr lang="ja-JP" altLang="en-US" sz="2000" dirty="0" smtClean="0"/>
              <a:t>おく。</a:t>
            </a:r>
            <a:endParaRPr lang="en-US" altLang="ja-JP" sz="2000" dirty="0" smtClean="0"/>
          </a:p>
          <a:p>
            <a:pPr marL="85725">
              <a:lnSpc>
                <a:spcPts val="2200"/>
              </a:lnSpc>
            </a:pPr>
            <a:r>
              <a:rPr lang="en-US" altLang="ja-JP" sz="2000" dirty="0" smtClean="0"/>
              <a:t>※</a:t>
            </a:r>
            <a:r>
              <a:rPr lang="ja-JP" altLang="en-US" sz="2000" dirty="0"/>
              <a:t> </a:t>
            </a:r>
            <a:r>
              <a:rPr lang="ja-JP" altLang="en-US" sz="2000" dirty="0" smtClean="0"/>
              <a:t>記載</a:t>
            </a:r>
            <a:r>
              <a:rPr lang="ja-JP" altLang="en-US" sz="2000" dirty="0"/>
              <a:t>内容</a:t>
            </a:r>
            <a:r>
              <a:rPr lang="ja-JP" altLang="en-US" sz="2000" dirty="0" smtClean="0"/>
              <a:t>の例</a:t>
            </a:r>
            <a:r>
              <a:rPr lang="ja-JP" altLang="en-US" sz="2000" dirty="0"/>
              <a:t>は 「介護現場における感染対策の手引き」を参照 。</a:t>
            </a:r>
            <a:endParaRPr lang="en-US" altLang="ja-JP" sz="2000" dirty="0"/>
          </a:p>
        </p:txBody>
      </p:sp>
      <p:sp>
        <p:nvSpPr>
          <p:cNvPr id="6" name="正方形/長方形 5"/>
          <p:cNvSpPr/>
          <p:nvPr/>
        </p:nvSpPr>
        <p:spPr>
          <a:xfrm>
            <a:off x="585788" y="2909517"/>
            <a:ext cx="11449050" cy="3870735"/>
          </a:xfrm>
          <a:prstGeom prst="rect">
            <a:avLst/>
          </a:prstGeom>
          <a:ln w="6350">
            <a:solidFill>
              <a:schemeClr val="tx1"/>
            </a:solidFill>
            <a:prstDash val="sysDot"/>
          </a:ln>
        </p:spPr>
        <p:txBody>
          <a:bodyPr wrap="square" tIns="36000" bIns="0">
            <a:spAutoFit/>
          </a:bodyPr>
          <a:lstStyle/>
          <a:p>
            <a:pPr>
              <a:lnSpc>
                <a:spcPts val="2300"/>
              </a:lnSpc>
              <a:tabLst>
                <a:tab pos="803275" algn="l"/>
              </a:tabLst>
            </a:pPr>
            <a:r>
              <a:rPr lang="ja-JP" altLang="en-US" sz="2000" dirty="0"/>
              <a:t>（研修内容</a:t>
            </a:r>
            <a:r>
              <a:rPr lang="ja-JP" altLang="en-US" sz="2000" dirty="0" smtClean="0"/>
              <a:t>）</a:t>
            </a:r>
            <a:endParaRPr lang="en-US" altLang="ja-JP" sz="2000" dirty="0" smtClean="0"/>
          </a:p>
          <a:p>
            <a:pPr marL="360363" indent="-180975">
              <a:lnSpc>
                <a:spcPts val="2300"/>
              </a:lnSpc>
              <a:tabLst>
                <a:tab pos="442913" algn="l"/>
                <a:tab pos="803275" algn="l"/>
              </a:tabLst>
            </a:pPr>
            <a:r>
              <a:rPr lang="ja-JP" altLang="en-US" sz="2000" dirty="0" smtClean="0"/>
              <a:t>・感染</a:t>
            </a:r>
            <a:r>
              <a:rPr lang="ja-JP" altLang="en-US" sz="2000" dirty="0"/>
              <a:t>対策の基礎的内容の適切な知識を普及・啓発するとともに、事業所における指針に基づいた衛生管理の徹底や衛生的なケアの励行を行うものとする</a:t>
            </a:r>
            <a:r>
              <a:rPr lang="ja-JP" altLang="en-US" sz="2000" dirty="0" smtClean="0"/>
              <a:t>。</a:t>
            </a:r>
            <a:endParaRPr lang="en-US" altLang="ja-JP" sz="2000" dirty="0" smtClean="0"/>
          </a:p>
          <a:p>
            <a:pPr marL="360363" indent="-180975">
              <a:lnSpc>
                <a:spcPts val="2300"/>
              </a:lnSpc>
              <a:tabLst>
                <a:tab pos="442913" algn="l"/>
                <a:tab pos="803275" algn="l"/>
              </a:tabLst>
            </a:pPr>
            <a:r>
              <a:rPr lang="ja-JP" altLang="en-US" sz="2000" dirty="0" smtClean="0"/>
              <a:t>・</a:t>
            </a:r>
            <a:r>
              <a:rPr lang="ja-JP" altLang="en-US" sz="2000" u="sng" dirty="0" smtClean="0"/>
              <a:t>定期的</a:t>
            </a:r>
            <a:r>
              <a:rPr lang="ja-JP" altLang="en-US" sz="2000" u="sng" dirty="0"/>
              <a:t>な教育（年１回以上）</a:t>
            </a:r>
            <a:r>
              <a:rPr lang="ja-JP" altLang="en-US" sz="2000" dirty="0"/>
              <a:t>を開催するとともに、</a:t>
            </a:r>
            <a:r>
              <a:rPr lang="ja-JP" altLang="en-US" sz="2000" u="sng" dirty="0"/>
              <a:t>新規採用時には、感染対策研修を実施する</a:t>
            </a:r>
            <a:r>
              <a:rPr lang="ja-JP" altLang="en-US" sz="2000" dirty="0"/>
              <a:t>ことが望ましい</a:t>
            </a:r>
            <a:r>
              <a:rPr lang="ja-JP" altLang="en-US" sz="2000" dirty="0" smtClean="0"/>
              <a:t>。</a:t>
            </a:r>
            <a:endParaRPr lang="en-US" altLang="ja-JP" sz="2000" dirty="0" smtClean="0"/>
          </a:p>
          <a:p>
            <a:pPr marL="360363" indent="-180975">
              <a:lnSpc>
                <a:spcPts val="2300"/>
              </a:lnSpc>
              <a:tabLst>
                <a:tab pos="442913" algn="l"/>
                <a:tab pos="803275" algn="l"/>
              </a:tabLst>
            </a:pPr>
            <a:r>
              <a:rPr lang="ja-JP" altLang="en-US" sz="2000" dirty="0"/>
              <a:t>・</a:t>
            </a:r>
            <a:r>
              <a:rPr lang="ja-JP" altLang="en-US" sz="2000" dirty="0" smtClean="0"/>
              <a:t>研修</a:t>
            </a:r>
            <a:r>
              <a:rPr lang="ja-JP" altLang="en-US" sz="2000" dirty="0"/>
              <a:t>の実施内容についても記録すること</a:t>
            </a:r>
            <a:r>
              <a:rPr lang="ja-JP" altLang="en-US" sz="2000" dirty="0" smtClean="0"/>
              <a:t>。</a:t>
            </a:r>
            <a:endParaRPr lang="en-US" altLang="ja-JP" sz="2000" dirty="0" smtClean="0"/>
          </a:p>
          <a:p>
            <a:pPr>
              <a:lnSpc>
                <a:spcPts val="2300"/>
              </a:lnSpc>
              <a:tabLst>
                <a:tab pos="803275" algn="l"/>
              </a:tabLst>
            </a:pPr>
            <a:r>
              <a:rPr lang="ja-JP" altLang="en-US" sz="2000" dirty="0" smtClean="0"/>
              <a:t>（</a:t>
            </a:r>
            <a:r>
              <a:rPr lang="ja-JP" altLang="en-US" sz="2000" dirty="0"/>
              <a:t>訓練（シミュレーション）</a:t>
            </a:r>
            <a:r>
              <a:rPr lang="ja-JP" altLang="en-US" sz="2000" dirty="0" smtClean="0"/>
              <a:t>）</a:t>
            </a:r>
            <a:endParaRPr lang="en-US" altLang="ja-JP" sz="2000" dirty="0" smtClean="0"/>
          </a:p>
          <a:p>
            <a:pPr marL="360363" indent="-185738">
              <a:lnSpc>
                <a:spcPts val="2300"/>
              </a:lnSpc>
              <a:tabLst>
                <a:tab pos="803275" algn="l"/>
              </a:tabLst>
            </a:pPr>
            <a:r>
              <a:rPr lang="ja-JP" altLang="en-US" sz="2000" dirty="0" smtClean="0"/>
              <a:t>・平時</a:t>
            </a:r>
            <a:r>
              <a:rPr lang="ja-JP" altLang="en-US" sz="2000" dirty="0"/>
              <a:t>から、実際に感染症が発生した場合を想定し、発生時の対応について、訓練（シミュレーション）を</a:t>
            </a:r>
            <a:r>
              <a:rPr lang="ja-JP" altLang="en-US" sz="2000" u="sng" dirty="0"/>
              <a:t>定期的（年１回以上）</a:t>
            </a:r>
            <a:r>
              <a:rPr lang="ja-JP" altLang="en-US" sz="2000" dirty="0"/>
              <a:t>に行うこと</a:t>
            </a:r>
            <a:r>
              <a:rPr lang="ja-JP" altLang="en-US" sz="2000" dirty="0" smtClean="0"/>
              <a:t>。</a:t>
            </a:r>
            <a:endParaRPr lang="en-US" altLang="ja-JP" sz="2000" dirty="0"/>
          </a:p>
          <a:p>
            <a:pPr marL="360363" indent="-185738">
              <a:lnSpc>
                <a:spcPts val="2300"/>
              </a:lnSpc>
              <a:tabLst>
                <a:tab pos="803275" algn="l"/>
              </a:tabLst>
            </a:pPr>
            <a:r>
              <a:rPr lang="ja-JP" altLang="en-US" sz="2000" dirty="0" smtClean="0"/>
              <a:t>・感染症</a:t>
            </a:r>
            <a:r>
              <a:rPr lang="ja-JP" altLang="en-US" sz="2000" dirty="0"/>
              <a:t>発生時において迅速に行動できるよう、発生時の対応を定めた指針及び研修内容に基づき、事業所内の役割分担の確認や、感染症対策をした上でのケアの演習などを実施</a:t>
            </a:r>
            <a:r>
              <a:rPr lang="ja-JP" altLang="en-US" sz="2000" dirty="0" smtClean="0"/>
              <a:t>する。</a:t>
            </a:r>
            <a:endParaRPr lang="en-US" altLang="ja-JP" sz="2000" dirty="0" smtClean="0"/>
          </a:p>
          <a:p>
            <a:pPr marL="185738" indent="-185738">
              <a:lnSpc>
                <a:spcPts val="2300"/>
              </a:lnSpc>
              <a:tabLst>
                <a:tab pos="803275" algn="l"/>
              </a:tabLst>
            </a:pPr>
            <a:r>
              <a:rPr lang="en-US" altLang="ja-JP" sz="2000" dirty="0" smtClean="0"/>
              <a:t>※ </a:t>
            </a:r>
            <a:r>
              <a:rPr lang="ja-JP" altLang="en-US" sz="2000" dirty="0" smtClean="0"/>
              <a:t>訓練の実施は、机上を含めその実施手法は問わないものの、机上及び実地で実施するものを適切に組み合わせながら実施することが望ましい。</a:t>
            </a:r>
            <a:endParaRPr lang="ja-JP" altLang="en-US" sz="2000" dirty="0"/>
          </a:p>
        </p:txBody>
      </p:sp>
    </p:spTree>
    <p:extLst>
      <p:ext uri="{BB962C8B-B14F-4D97-AF65-F5344CB8AC3E}">
        <p14:creationId xmlns:p14="http://schemas.microsoft.com/office/powerpoint/2010/main" val="3469976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025" y="6358452"/>
            <a:ext cx="2743200" cy="365125"/>
          </a:xfrm>
        </p:spPr>
        <p:txBody>
          <a:bodyPr/>
          <a:lstStyle/>
          <a:p>
            <a:fld id="{41D9830F-53EB-46B6-9EC0-C4C68F82A889}" type="slidenum">
              <a:rPr kumimoji="1" lang="ja-JP" altLang="en-US" smtClean="0"/>
              <a:t>55</a:t>
            </a:fld>
            <a:endParaRPr kumimoji="1" lang="ja-JP" altLang="en-US" dirty="0"/>
          </a:p>
        </p:txBody>
      </p:sp>
      <p:sp>
        <p:nvSpPr>
          <p:cNvPr id="3" name="正方形/長方形 2"/>
          <p:cNvSpPr/>
          <p:nvPr/>
        </p:nvSpPr>
        <p:spPr>
          <a:xfrm>
            <a:off x="0" y="0"/>
            <a:ext cx="12192000" cy="6827510"/>
          </a:xfrm>
          <a:prstGeom prst="rect">
            <a:avLst/>
          </a:prstGeom>
        </p:spPr>
        <p:txBody>
          <a:bodyPr wrap="square">
            <a:spAutoFit/>
          </a:bodyPr>
          <a:lstStyle/>
          <a:p>
            <a:pPr>
              <a:lnSpc>
                <a:spcPts val="2300"/>
              </a:lnSpc>
            </a:pPr>
            <a:r>
              <a:rPr lang="ja-JP" altLang="en-US" sz="2000" b="1" dirty="0" smtClean="0"/>
              <a:t>（２０）</a:t>
            </a:r>
            <a:r>
              <a:rPr lang="ja-JP" altLang="en-US" sz="2000" b="1" dirty="0"/>
              <a:t>協力医療機関等</a:t>
            </a:r>
            <a:r>
              <a:rPr lang="en-US" altLang="ja-JP" sz="2000" b="1" dirty="0"/>
              <a:t>【</a:t>
            </a:r>
            <a:r>
              <a:rPr lang="ja-JP" altLang="en-US" sz="2000" b="1" dirty="0"/>
              <a:t>第</a:t>
            </a:r>
            <a:r>
              <a:rPr lang="en-US" altLang="ja-JP" sz="2000" b="1" dirty="0"/>
              <a:t>83</a:t>
            </a:r>
            <a:r>
              <a:rPr lang="ja-JP" altLang="en-US" sz="2000" b="1" dirty="0"/>
              <a:t>条</a:t>
            </a:r>
            <a:r>
              <a:rPr lang="en-US" altLang="ja-JP" sz="2000" b="1" dirty="0"/>
              <a:t>】</a:t>
            </a:r>
          </a:p>
          <a:p>
            <a:pPr marL="623888" indent="-263525">
              <a:lnSpc>
                <a:spcPts val="2300"/>
              </a:lnSpc>
            </a:pPr>
            <a:r>
              <a:rPr lang="ja-JP" altLang="en-US" sz="2000" dirty="0" smtClean="0"/>
              <a:t>① 事</a:t>
            </a:r>
            <a:r>
              <a:rPr lang="ja-JP" altLang="en-US" sz="2000" dirty="0"/>
              <a:t>業者は、主治の医師との連携を基本としつつ、利用者の病状の急変等に備えるため、あらかじめ、協力医療機関を定めておかねばならない。</a:t>
            </a:r>
            <a:endParaRPr lang="en-US" altLang="ja-JP" sz="2000" dirty="0"/>
          </a:p>
          <a:p>
            <a:pPr marL="623888" indent="-263525">
              <a:lnSpc>
                <a:spcPts val="2300"/>
              </a:lnSpc>
            </a:pPr>
            <a:r>
              <a:rPr lang="ja-JP" altLang="en-US" sz="2000" dirty="0" smtClean="0"/>
              <a:t>② 事</a:t>
            </a:r>
            <a:r>
              <a:rPr lang="ja-JP" altLang="en-US" sz="2000" dirty="0"/>
              <a:t>業者は、あらかじめ、協力歯科医療機関を定めておくよう努めなければならない。</a:t>
            </a:r>
            <a:endParaRPr lang="en-US" altLang="ja-JP" sz="2000" dirty="0"/>
          </a:p>
          <a:p>
            <a:pPr marL="623888" indent="-263525">
              <a:lnSpc>
                <a:spcPts val="2300"/>
              </a:lnSpc>
            </a:pPr>
            <a:r>
              <a:rPr lang="ja-JP" altLang="en-US" sz="2000" dirty="0" smtClean="0"/>
              <a:t>③ 事</a:t>
            </a:r>
            <a:r>
              <a:rPr lang="ja-JP" altLang="en-US" sz="2000" dirty="0"/>
              <a:t>業者は、サービスの提供体制の確保、夜間における緊急時の対応等のため、介護老人福祉施設、介護老人保健施設、介護医療院、病院等との間の連携及び支援の体制を整えなければならない</a:t>
            </a:r>
            <a:r>
              <a:rPr lang="ja-JP" altLang="en-US" sz="2000" dirty="0" smtClean="0"/>
              <a:t>。</a:t>
            </a:r>
            <a:endParaRPr lang="en-US" altLang="ja-JP" sz="2000" dirty="0" smtClean="0"/>
          </a:p>
          <a:p>
            <a:pPr marL="623888" indent="-263525"/>
            <a:endParaRPr lang="en-US" altLang="ja-JP" sz="1000" dirty="0"/>
          </a:p>
          <a:p>
            <a:pPr>
              <a:lnSpc>
                <a:spcPts val="2300"/>
              </a:lnSpc>
            </a:pPr>
            <a:r>
              <a:rPr lang="ja-JP" altLang="en-US" sz="2000" b="1" dirty="0"/>
              <a:t>（２１）掲示</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32】</a:t>
            </a:r>
          </a:p>
          <a:p>
            <a:pPr marL="628650" indent="-271463">
              <a:lnSpc>
                <a:spcPts val="2300"/>
              </a:lnSpc>
            </a:pPr>
            <a:r>
              <a:rPr lang="ja-JP" altLang="en-US" sz="2000" dirty="0"/>
              <a:t>① 事業者は、事業所の見やすい場所に、運営規程の概要、従業者の勤務体制、事故発生時の対応、苦情処理の体制、提供するサービスの第三者評価の実施状況（実施の有無、実施した直近の年月日、実施した評価機関の名称、評価結果の開示状況）等の、利用申込者のサービスの選択に資すると認められる重要事項（以下「重要事項」）を掲示しなければならない。</a:t>
            </a:r>
            <a:endParaRPr lang="en-US" altLang="ja-JP" sz="2000" dirty="0"/>
          </a:p>
          <a:p>
            <a:pPr marL="800100" indent="-442913">
              <a:lnSpc>
                <a:spcPts val="2300"/>
              </a:lnSpc>
            </a:pPr>
            <a:r>
              <a:rPr lang="ja-JP" altLang="en-US" sz="2000" dirty="0"/>
              <a:t>　</a:t>
            </a:r>
            <a:r>
              <a:rPr lang="en-US" altLang="ja-JP" sz="2000" dirty="0"/>
              <a:t>※ </a:t>
            </a:r>
            <a:r>
              <a:rPr lang="ja-JP" altLang="en-US" sz="2000" dirty="0"/>
              <a:t>掲示に代えて、重要事項を記載したファイル等を事業所に備え付け、いつでも関係者が自由に閲覧できるようにすることでもよい。</a:t>
            </a:r>
          </a:p>
          <a:p>
            <a:pPr marL="628650" indent="-271463">
              <a:lnSpc>
                <a:spcPts val="2300"/>
              </a:lnSpc>
              <a:tabLst>
                <a:tab pos="442913" algn="l"/>
              </a:tabLst>
            </a:pPr>
            <a:r>
              <a:rPr lang="ja-JP" altLang="en-US" sz="2000" dirty="0"/>
              <a:t>②</a:t>
            </a:r>
            <a:r>
              <a:rPr lang="en-US" altLang="ja-JP" sz="2000" dirty="0"/>
              <a:t> </a:t>
            </a:r>
            <a:r>
              <a:rPr lang="ja-JP" altLang="en-US" sz="2000" dirty="0"/>
              <a:t>事業者は原則として、重要事項をウェブサイト（法人の</a:t>
            </a:r>
            <a:r>
              <a:rPr lang="ja-JP" altLang="en-US" sz="2000" dirty="0" smtClean="0"/>
              <a:t>ホームページ等又</a:t>
            </a:r>
            <a:r>
              <a:rPr lang="ja-JP" altLang="en-US" sz="2000" dirty="0"/>
              <a:t>は介護サービス情報公表システム）に掲載しなければならない</a:t>
            </a:r>
            <a:r>
              <a:rPr lang="ja-JP" altLang="en-US" sz="2000" dirty="0" smtClean="0"/>
              <a:t>。</a:t>
            </a:r>
            <a:r>
              <a:rPr lang="en-US" altLang="ja-JP" sz="2000" dirty="0" smtClean="0"/>
              <a:t>※ </a:t>
            </a:r>
            <a:r>
              <a:rPr lang="ja-JP" altLang="en-US" sz="2000" dirty="0"/>
              <a:t>ウェブサイトへの掲載は令和</a:t>
            </a:r>
            <a:r>
              <a:rPr lang="en-US" altLang="ja-JP" sz="2000" dirty="0"/>
              <a:t>7</a:t>
            </a:r>
            <a:r>
              <a:rPr lang="ja-JP" altLang="en-US" sz="2000" dirty="0"/>
              <a:t>年</a:t>
            </a:r>
            <a:r>
              <a:rPr lang="en-US" altLang="ja-JP" sz="2000" dirty="0"/>
              <a:t>4 </a:t>
            </a:r>
            <a:r>
              <a:rPr lang="ja-JP" altLang="en-US" sz="2000" dirty="0"/>
              <a:t>月</a:t>
            </a:r>
            <a:r>
              <a:rPr lang="en-US" altLang="ja-JP" sz="2000" dirty="0"/>
              <a:t>1</a:t>
            </a:r>
            <a:r>
              <a:rPr lang="ja-JP" altLang="en-US" sz="2000" dirty="0"/>
              <a:t>日から義務化。</a:t>
            </a:r>
            <a:endParaRPr lang="en-US" altLang="ja-JP" sz="2000" dirty="0"/>
          </a:p>
          <a:p>
            <a:endParaRPr lang="en-US" altLang="ja-JP" sz="1000" dirty="0"/>
          </a:p>
          <a:p>
            <a:pPr>
              <a:lnSpc>
                <a:spcPts val="2300"/>
              </a:lnSpc>
            </a:pPr>
            <a:r>
              <a:rPr lang="ja-JP" altLang="en-US" sz="2000" b="1" dirty="0"/>
              <a:t>（２２）秘密保持等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33】</a:t>
            </a:r>
          </a:p>
          <a:p>
            <a:pPr marL="623888" indent="-263525">
              <a:lnSpc>
                <a:spcPts val="2300"/>
              </a:lnSpc>
            </a:pPr>
            <a:r>
              <a:rPr lang="ja-JP" altLang="en-US" sz="2000" dirty="0"/>
              <a:t>① </a:t>
            </a:r>
            <a:r>
              <a:rPr lang="ja-JP" altLang="en-US" sz="2000" dirty="0" smtClean="0"/>
              <a:t>従</a:t>
            </a:r>
            <a:r>
              <a:rPr lang="ja-JP" altLang="en-US" sz="2000" dirty="0"/>
              <a:t>業者は、正当な理由が</a:t>
            </a:r>
            <a:r>
              <a:rPr lang="ja-JP" altLang="en-US" sz="2000" dirty="0" smtClean="0"/>
              <a:t>なくその</a:t>
            </a:r>
            <a:r>
              <a:rPr lang="ja-JP" altLang="en-US" sz="2000" dirty="0"/>
              <a:t>業務上知り得た利用者又はその家族の秘密を漏らしてはならない。</a:t>
            </a:r>
          </a:p>
          <a:p>
            <a:pPr marL="623888" indent="-263525">
              <a:lnSpc>
                <a:spcPts val="2300"/>
              </a:lnSpc>
            </a:pPr>
            <a:r>
              <a:rPr lang="ja-JP" altLang="en-US" sz="2000" dirty="0"/>
              <a:t>② 事業者は、事業所の従業者であった者が、正当な理由がなく、その業務上知り得た利用者又はその家族の秘密を漏らすことがないよう、必要な措置を講じなければならない。</a:t>
            </a:r>
          </a:p>
          <a:p>
            <a:pPr marL="623888" indent="-263525">
              <a:lnSpc>
                <a:spcPts val="2300"/>
              </a:lnSpc>
            </a:pPr>
            <a:r>
              <a:rPr lang="ja-JP" altLang="en-US" sz="2000" dirty="0"/>
              <a:t>③ 事業者は、サービス担当者会議等において、利用者の個人情報を用いる場合は利用者の同意を、利用者の家族の個人情報を用いる場合は当該家族の同意を、あらかじめ文書により得ておかなければならない</a:t>
            </a:r>
            <a:r>
              <a:rPr lang="ja-JP" altLang="en-US" sz="2000" dirty="0" smtClean="0"/>
              <a:t>。</a:t>
            </a:r>
            <a:endParaRPr lang="en-US" altLang="ja-JP" sz="2000" dirty="0"/>
          </a:p>
        </p:txBody>
      </p:sp>
    </p:spTree>
    <p:extLst>
      <p:ext uri="{BB962C8B-B14F-4D97-AF65-F5344CB8AC3E}">
        <p14:creationId xmlns:p14="http://schemas.microsoft.com/office/powerpoint/2010/main" val="3552130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56</a:t>
            </a:fld>
            <a:endParaRPr kumimoji="1" lang="ja-JP" altLang="en-US"/>
          </a:p>
        </p:txBody>
      </p:sp>
      <p:sp>
        <p:nvSpPr>
          <p:cNvPr id="3" name="正方形/長方形 2"/>
          <p:cNvSpPr/>
          <p:nvPr/>
        </p:nvSpPr>
        <p:spPr>
          <a:xfrm>
            <a:off x="221673" y="25360"/>
            <a:ext cx="11568545" cy="338554"/>
          </a:xfrm>
          <a:prstGeom prst="rect">
            <a:avLst/>
          </a:prstGeom>
        </p:spPr>
        <p:txBody>
          <a:bodyPr wrap="square">
            <a:spAutoFit/>
          </a:bodyPr>
          <a:lstStyle/>
          <a:p>
            <a:r>
              <a:rPr lang="ja-JP" altLang="en-US" sz="1600" dirty="0" smtClean="0"/>
              <a:t>　</a:t>
            </a:r>
            <a:endParaRPr lang="ja-JP" altLang="en-US" sz="1600" dirty="0"/>
          </a:p>
        </p:txBody>
      </p:sp>
      <p:sp>
        <p:nvSpPr>
          <p:cNvPr id="4" name="正方形/長方形 3"/>
          <p:cNvSpPr/>
          <p:nvPr/>
        </p:nvSpPr>
        <p:spPr>
          <a:xfrm>
            <a:off x="0" y="25360"/>
            <a:ext cx="12192000" cy="7171194"/>
          </a:xfrm>
          <a:prstGeom prst="rect">
            <a:avLst/>
          </a:prstGeom>
        </p:spPr>
        <p:txBody>
          <a:bodyPr wrap="square">
            <a:spAutoFit/>
          </a:bodyPr>
          <a:lstStyle/>
          <a:p>
            <a:r>
              <a:rPr lang="ja-JP" altLang="en-US" sz="2000" dirty="0" smtClean="0"/>
              <a:t>（</a:t>
            </a:r>
            <a:r>
              <a:rPr lang="ja-JP" altLang="en-US" sz="2000" b="1" dirty="0" smtClean="0"/>
              <a:t>２３）</a:t>
            </a:r>
            <a:r>
              <a:rPr lang="ja-JP" altLang="en-US" sz="2000" b="1" dirty="0"/>
              <a:t>苦情処理</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36】</a:t>
            </a:r>
          </a:p>
          <a:p>
            <a:pPr marL="442913" indent="-171450"/>
            <a:r>
              <a:rPr lang="ja-JP" altLang="en-US" sz="2000" dirty="0"/>
              <a:t>① 事業者は、提供したサービスに係る利用者及びその家族からの苦情に迅速かつ適切に対応するために、苦情を受け付けるための窓口を設置する等の必要な措置を講じなければならない。</a:t>
            </a:r>
          </a:p>
          <a:p>
            <a:pPr marL="442913" indent="-171450"/>
            <a:r>
              <a:rPr lang="ja-JP" altLang="en-US" sz="2000" dirty="0"/>
              <a:t>② 事業者は、苦情を受け付けた場合には、当該苦情の内容等を記録しなければならない。</a:t>
            </a:r>
          </a:p>
          <a:p>
            <a:pPr marL="442913" indent="-171450"/>
            <a:r>
              <a:rPr lang="ja-JP" altLang="en-US" sz="2000" dirty="0"/>
              <a:t>③ 事業者は、提供したサービスに関し、法第</a:t>
            </a:r>
            <a:r>
              <a:rPr lang="en-US" altLang="ja-JP" sz="2000" dirty="0"/>
              <a:t>23</a:t>
            </a:r>
            <a:r>
              <a:rPr lang="ja-JP" altLang="en-US" sz="2000" dirty="0"/>
              <a:t>条の規定により市町村が行う文書その他の物件の提出若しくは提示の求め又は当該市町村の職員からの質問若しくは照会に応じ、及び利用者からの苦情に関して市町村が行う調査に協力するとともに、市町村から指導又は助言を受けた場合においては、当該指導又は助言に従って必要な改善を行わなければならない。</a:t>
            </a:r>
            <a:endParaRPr lang="en-US" altLang="ja-JP" sz="2000" dirty="0"/>
          </a:p>
          <a:p>
            <a:pPr marL="442913" indent="-171450"/>
            <a:r>
              <a:rPr lang="ja-JP" altLang="en-US" sz="2000" dirty="0"/>
              <a:t>④ 事業者は、市町村からの求めがあった場合には、上記③の改善の内容を市町村等に報告しなければならない。</a:t>
            </a:r>
          </a:p>
          <a:p>
            <a:pPr marL="442913" indent="-171450"/>
            <a:r>
              <a:rPr lang="ja-JP" altLang="en-US" sz="2000" dirty="0"/>
              <a:t>⑤ 事業者は、提供したサービスに係る利用者からの苦情に関して国民健康保険団体連合会が行う法第</a:t>
            </a:r>
            <a:r>
              <a:rPr lang="en-US" altLang="ja-JP" sz="2000" dirty="0"/>
              <a:t>176</a:t>
            </a:r>
            <a:r>
              <a:rPr lang="ja-JP" altLang="en-US" sz="2000" dirty="0"/>
              <a:t>条第</a:t>
            </a:r>
            <a:r>
              <a:rPr lang="en-US" altLang="ja-JP" sz="2000" dirty="0"/>
              <a:t>1</a:t>
            </a:r>
            <a:r>
              <a:rPr lang="ja-JP" altLang="en-US" sz="2000" dirty="0"/>
              <a:t>項第三号の調査に協力するとともに、国民健康保険団体連合会から同号の指導又は助言を受けた場合においては、当該指導又は助言に従って必要な改善を行わなければならい。</a:t>
            </a:r>
            <a:endParaRPr lang="en-US" altLang="ja-JP" sz="2000" dirty="0"/>
          </a:p>
          <a:p>
            <a:pPr marL="442913" indent="-171450"/>
            <a:r>
              <a:rPr lang="ja-JP" altLang="en-US" sz="2000" dirty="0"/>
              <a:t>⑥ 事業者は、国民健康保険団体連合会からの求めがあった場合には、上記⑤の改善の内容を国民健康保険団体連合会に報告しなければならない。</a:t>
            </a:r>
            <a:endParaRPr lang="en-US" altLang="ja-JP" sz="2000" dirty="0"/>
          </a:p>
          <a:p>
            <a:pPr>
              <a:tabLst>
                <a:tab pos="0" algn="l"/>
              </a:tabLst>
            </a:pPr>
            <a:endParaRPr lang="en-US" altLang="ja-JP" sz="800" b="1" dirty="0" smtClean="0"/>
          </a:p>
          <a:p>
            <a:pPr>
              <a:tabLst>
                <a:tab pos="0" algn="l"/>
              </a:tabLst>
            </a:pPr>
            <a:r>
              <a:rPr lang="ja-JP" altLang="en-US" sz="2000" b="1" dirty="0" smtClean="0"/>
              <a:t>（</a:t>
            </a:r>
            <a:r>
              <a:rPr lang="ja-JP" altLang="en-US" sz="2000" b="1" dirty="0"/>
              <a:t>２４）事故発生時の対応</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38】</a:t>
            </a:r>
          </a:p>
          <a:p>
            <a:pPr marL="720725" indent="-277813">
              <a:tabLst>
                <a:tab pos="720725" algn="l"/>
              </a:tabLst>
            </a:pPr>
            <a:r>
              <a:rPr lang="ja-JP" altLang="en-US" sz="2000" dirty="0"/>
              <a:t>① 事業者は、利用者に対するサービスの提供により事故が発生した場合は、市町村、当該利用者の家族、当該利用者に係る居宅介護支援事業者等に連絡を行うとともに、必要な措置を講じなければならない。</a:t>
            </a:r>
          </a:p>
          <a:p>
            <a:pPr marL="720725" indent="-277813">
              <a:tabLst>
                <a:tab pos="720725" algn="l"/>
              </a:tabLst>
            </a:pPr>
            <a:r>
              <a:rPr lang="ja-JP" altLang="en-US" sz="2000" dirty="0"/>
              <a:t>② 事業者は、事故の状況及び事故に際して採った処置について記録しなければならない。</a:t>
            </a:r>
          </a:p>
          <a:p>
            <a:pPr marL="720725" indent="-277813">
              <a:tabLst>
                <a:tab pos="720725" algn="l"/>
              </a:tabLst>
            </a:pPr>
            <a:r>
              <a:rPr lang="ja-JP" altLang="en-US" sz="2000" dirty="0"/>
              <a:t>③ 事業者は、利用者に対するサービスの提供により賠償すべき事故が発生した場合は、損害賠償を速やかに行わなければならない</a:t>
            </a:r>
            <a:r>
              <a:rPr lang="ja-JP" altLang="en-US" sz="2000" dirty="0" smtClean="0"/>
              <a:t>。</a:t>
            </a:r>
            <a:endParaRPr lang="en-US" altLang="ja-JP" sz="2000" dirty="0"/>
          </a:p>
        </p:txBody>
      </p:sp>
    </p:spTree>
    <p:extLst>
      <p:ext uri="{BB962C8B-B14F-4D97-AF65-F5344CB8AC3E}">
        <p14:creationId xmlns:p14="http://schemas.microsoft.com/office/powerpoint/2010/main" val="38525905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2601" y="6444037"/>
            <a:ext cx="2743200" cy="365125"/>
          </a:xfrm>
        </p:spPr>
        <p:txBody>
          <a:bodyPr/>
          <a:lstStyle/>
          <a:p>
            <a:fld id="{41D9830F-53EB-46B6-9EC0-C4C68F82A889}" type="slidenum">
              <a:rPr kumimoji="1" lang="ja-JP" altLang="en-US" smtClean="0"/>
              <a:t>57</a:t>
            </a:fld>
            <a:endParaRPr kumimoji="1" lang="ja-JP" altLang="en-US" dirty="0"/>
          </a:p>
        </p:txBody>
      </p:sp>
      <p:sp>
        <p:nvSpPr>
          <p:cNvPr id="3" name="正方形/長方形 2"/>
          <p:cNvSpPr/>
          <p:nvPr/>
        </p:nvSpPr>
        <p:spPr>
          <a:xfrm>
            <a:off x="1" y="0"/>
            <a:ext cx="12191999" cy="7309693"/>
          </a:xfrm>
          <a:prstGeom prst="rect">
            <a:avLst/>
          </a:prstGeom>
        </p:spPr>
        <p:txBody>
          <a:bodyPr wrap="square">
            <a:spAutoFit/>
          </a:bodyPr>
          <a:lstStyle/>
          <a:p>
            <a:r>
              <a:rPr lang="ja-JP" altLang="en-US" sz="2000" b="1" dirty="0" smtClean="0"/>
              <a:t>（</a:t>
            </a:r>
            <a:r>
              <a:rPr lang="ja-JP" altLang="en-US" sz="2000" b="1" dirty="0"/>
              <a:t>２５）地域との連携</a:t>
            </a:r>
            <a:r>
              <a:rPr lang="en-US" altLang="ja-JP" sz="2000" b="1" dirty="0"/>
              <a:t>【</a:t>
            </a:r>
            <a:r>
              <a:rPr lang="ja-JP" altLang="en-US" sz="2000" b="1" dirty="0"/>
              <a:t>第</a:t>
            </a:r>
            <a:r>
              <a:rPr lang="en-US" altLang="ja-JP" sz="2000" b="1" dirty="0"/>
              <a:t>34</a:t>
            </a:r>
            <a:r>
              <a:rPr lang="ja-JP" altLang="en-US" sz="2000" b="1" dirty="0"/>
              <a:t>条</a:t>
            </a:r>
            <a:r>
              <a:rPr lang="en-US" altLang="ja-JP" sz="2000" b="1" dirty="0"/>
              <a:t>】</a:t>
            </a:r>
          </a:p>
          <a:p>
            <a:pPr marL="442913" indent="-157163"/>
            <a:r>
              <a:rPr lang="ja-JP" altLang="en-US" sz="2000" dirty="0"/>
              <a:t>① 運営推進会議を</a:t>
            </a:r>
            <a:r>
              <a:rPr lang="ja-JP" altLang="en-US" sz="2000" u="sng" dirty="0"/>
              <a:t>２月に１回以上</a:t>
            </a:r>
            <a:r>
              <a:rPr lang="ja-JP" altLang="en-US" sz="2000" dirty="0"/>
              <a:t>開催し、運営推進会議に対し通いサービス及び宿泊サービスの提供</a:t>
            </a:r>
          </a:p>
          <a:p>
            <a:pPr marL="628650" indent="-157163">
              <a:tabLst>
                <a:tab pos="628650" algn="l"/>
              </a:tabLst>
            </a:pPr>
            <a:r>
              <a:rPr lang="ja-JP" altLang="en-US" sz="2000" dirty="0" smtClean="0"/>
              <a:t>回数</a:t>
            </a:r>
            <a:r>
              <a:rPr lang="ja-JP" altLang="en-US" sz="2000" dirty="0"/>
              <a:t>等の活動状況を報告し、運営推進</a:t>
            </a:r>
            <a:r>
              <a:rPr lang="ja-JP" altLang="en-US" sz="2000" dirty="0" smtClean="0"/>
              <a:t>会議（</a:t>
            </a:r>
            <a:r>
              <a:rPr lang="ja-JP" altLang="en-US" sz="2000" dirty="0"/>
              <a:t>テレビ電話装置等を活用して</a:t>
            </a:r>
            <a:r>
              <a:rPr lang="ja-JP" altLang="en-US" sz="2000" dirty="0" smtClean="0"/>
              <a:t>行うことができる）に</a:t>
            </a:r>
            <a:r>
              <a:rPr lang="ja-JP" altLang="en-US" sz="2000" dirty="0"/>
              <a:t>よる評価を受けるとともに、運営推進会議から必要な要望、助言等を聴く機会を設けなければならない</a:t>
            </a:r>
            <a:r>
              <a:rPr lang="ja-JP" altLang="en-US" sz="2000" dirty="0" smtClean="0"/>
              <a:t>。</a:t>
            </a:r>
            <a:endParaRPr lang="en-US" altLang="ja-JP" sz="2000" dirty="0" smtClean="0"/>
          </a:p>
          <a:p>
            <a:pPr marL="442913" indent="-157163"/>
            <a:endParaRPr lang="en-US" altLang="ja-JP" sz="2000" dirty="0" smtClean="0"/>
          </a:p>
          <a:p>
            <a:pPr marL="442913" indent="-157163"/>
            <a:endParaRPr lang="en-US" altLang="ja-JP" sz="2000" dirty="0"/>
          </a:p>
          <a:p>
            <a:pPr marL="442913" indent="-157163"/>
            <a:endParaRPr lang="en-US" altLang="ja-JP" sz="2000" dirty="0" smtClean="0"/>
          </a:p>
          <a:p>
            <a:pPr marL="442913" indent="-157163"/>
            <a:r>
              <a:rPr lang="ja-JP" altLang="en-US" sz="2000" dirty="0" smtClean="0"/>
              <a:t>② 事業者は、運営推進会議での報告、評価、要望、助言等について記録を作成し、公表すること。</a:t>
            </a:r>
            <a:endParaRPr lang="en-US" altLang="ja-JP" sz="2000" dirty="0" smtClean="0"/>
          </a:p>
          <a:p>
            <a:pPr marL="442913" indent="-157163"/>
            <a:r>
              <a:rPr lang="ja-JP" altLang="en-US" sz="2000" dirty="0"/>
              <a:t>③</a:t>
            </a:r>
            <a:r>
              <a:rPr lang="ja-JP" altLang="en-US" sz="2000" dirty="0" smtClean="0"/>
              <a:t> 事業所</a:t>
            </a:r>
            <a:r>
              <a:rPr lang="ja-JP" altLang="en-US" sz="2000" dirty="0"/>
              <a:t>は</a:t>
            </a:r>
            <a:r>
              <a:rPr lang="ja-JP" altLang="en-US" sz="2000" dirty="0" smtClean="0"/>
              <a:t>、</a:t>
            </a:r>
            <a:r>
              <a:rPr lang="ja-JP" altLang="en-US" sz="2000" u="sng" dirty="0" smtClean="0"/>
              <a:t>１年に１回</a:t>
            </a:r>
            <a:r>
              <a:rPr lang="ja-JP" altLang="en-US" sz="2000" u="sng" dirty="0"/>
              <a:t>以上</a:t>
            </a:r>
            <a:r>
              <a:rPr lang="ja-JP" altLang="en-US" sz="2000" dirty="0"/>
              <a:t>、サービスの改善及び質の向上を目的として、自己評価を</a:t>
            </a:r>
            <a:r>
              <a:rPr lang="ja-JP" altLang="en-US" sz="2000" dirty="0" smtClean="0"/>
              <a:t>行うとともに、当該</a:t>
            </a:r>
            <a:r>
              <a:rPr lang="ja-JP" altLang="en-US" sz="2000" dirty="0"/>
              <a:t>自己評価結果について、運営推進会議において外部評価を行うこと</a:t>
            </a:r>
            <a:r>
              <a:rPr lang="ja-JP" altLang="en-US" sz="2000" dirty="0" smtClean="0"/>
              <a:t>。</a:t>
            </a:r>
            <a:endParaRPr lang="en-US" altLang="ja-JP" sz="2000" dirty="0" smtClean="0"/>
          </a:p>
          <a:p>
            <a:pPr marL="442913" indent="-157163"/>
            <a:endParaRPr lang="en-US" altLang="ja-JP" sz="2000" dirty="0"/>
          </a:p>
          <a:p>
            <a:pPr marL="442913" indent="-157163"/>
            <a:endParaRPr lang="en-US" altLang="ja-JP" sz="2000" dirty="0" smtClean="0"/>
          </a:p>
          <a:p>
            <a:pPr marL="442913" indent="-157163"/>
            <a:endParaRPr lang="en-US" altLang="ja-JP" sz="2000" dirty="0"/>
          </a:p>
          <a:p>
            <a:pPr marL="442913" indent="-157163"/>
            <a:endParaRPr lang="en-US" altLang="ja-JP" sz="2000" dirty="0" smtClean="0"/>
          </a:p>
          <a:p>
            <a:pPr marL="542925" indent="-257175"/>
            <a:r>
              <a:rPr lang="ja-JP" altLang="en-US" sz="2000" dirty="0"/>
              <a:t>　　</a:t>
            </a:r>
            <a:endParaRPr lang="en-US" altLang="ja-JP" sz="2000" dirty="0" smtClean="0"/>
          </a:p>
          <a:p>
            <a:pPr marL="542925" indent="-257175"/>
            <a:endParaRPr lang="en-US" altLang="ja-JP" sz="2000" dirty="0" smtClean="0"/>
          </a:p>
          <a:p>
            <a:pPr marL="542925" indent="-257175"/>
            <a:endParaRPr lang="en-US" altLang="ja-JP" sz="1200" dirty="0" smtClean="0"/>
          </a:p>
          <a:p>
            <a:pPr marL="542925" indent="-257175"/>
            <a:r>
              <a:rPr lang="ja-JP" altLang="en-US" sz="2000" dirty="0" smtClean="0"/>
              <a:t>④ 自己</a:t>
            </a:r>
            <a:r>
              <a:rPr lang="ja-JP" altLang="en-US" sz="2000" dirty="0"/>
              <a:t>評価及び外部評価結果は、利用者及び利用者の家族へ提供するとともに</a:t>
            </a:r>
            <a:r>
              <a:rPr lang="ja-JP" altLang="en-US" sz="2000" dirty="0" smtClean="0"/>
              <a:t>、介護</a:t>
            </a:r>
            <a:r>
              <a:rPr lang="ja-JP" altLang="en-US" sz="2000" dirty="0"/>
              <a:t>サービス情報公表</a:t>
            </a:r>
            <a:r>
              <a:rPr lang="ja-JP" altLang="en-US" sz="2000" dirty="0" smtClean="0"/>
              <a:t>システムの</a:t>
            </a:r>
            <a:r>
              <a:rPr lang="ja-JP" altLang="en-US" sz="2000" dirty="0"/>
              <a:t>活用</a:t>
            </a:r>
            <a:r>
              <a:rPr lang="ja-JP" altLang="en-US" sz="2000" dirty="0" smtClean="0"/>
              <a:t>や法人</a:t>
            </a:r>
            <a:r>
              <a:rPr lang="ja-JP" altLang="en-US" sz="2000" dirty="0"/>
              <a:t>のホームページ</a:t>
            </a:r>
            <a:r>
              <a:rPr lang="ja-JP" altLang="en-US" sz="2000" dirty="0" smtClean="0"/>
              <a:t>への</a:t>
            </a:r>
            <a:r>
              <a:rPr lang="ja-JP" altLang="en-US" sz="2000" dirty="0"/>
              <a:t>掲載</a:t>
            </a:r>
            <a:r>
              <a:rPr lang="ja-JP" altLang="en-US" sz="2000" dirty="0" smtClean="0"/>
              <a:t>、ＷＡＭＮＥＴの利用、事業</a:t>
            </a:r>
            <a:r>
              <a:rPr lang="ja-JP" altLang="en-US" sz="2000" dirty="0"/>
              <a:t>所内の外部の者にも確認しやすい場所への掲示、市町村窓口や地域包括支援センターへの掲示等により公表することも差し支えない</a:t>
            </a:r>
            <a:r>
              <a:rPr lang="ja-JP" altLang="en-US" sz="2000" dirty="0" smtClean="0"/>
              <a:t>。</a:t>
            </a:r>
            <a:endParaRPr lang="en-US" altLang="ja-JP" sz="2000" dirty="0" smtClean="0"/>
          </a:p>
          <a:p>
            <a:pPr marL="542925" indent="-257175"/>
            <a:r>
              <a:rPr lang="ja-JP" altLang="en-US" sz="2000" dirty="0" smtClean="0"/>
              <a:t>⑤ 事業者は、その事業の運営に当たっては、地域住民又はその自発的な活動等との連携及び協力を行う等の地域との交流を図らなければならない。</a:t>
            </a:r>
            <a:endParaRPr lang="en-US" altLang="ja-JP" sz="2000" dirty="0"/>
          </a:p>
        </p:txBody>
      </p:sp>
      <p:sp>
        <p:nvSpPr>
          <p:cNvPr id="4" name="正方形/長方形 3"/>
          <p:cNvSpPr/>
          <p:nvPr/>
        </p:nvSpPr>
        <p:spPr>
          <a:xfrm>
            <a:off x="435768" y="1223409"/>
            <a:ext cx="11630026" cy="884469"/>
          </a:xfrm>
          <a:prstGeom prst="rect">
            <a:avLst/>
          </a:prstGeom>
          <a:ln w="6350">
            <a:solidFill>
              <a:schemeClr val="tx1"/>
            </a:solidFill>
            <a:prstDash val="sysDot"/>
          </a:ln>
        </p:spPr>
        <p:txBody>
          <a:bodyPr wrap="square" tIns="36000" bIns="0" anchor="ctr" anchorCtr="0">
            <a:spAutoFit/>
          </a:bodyPr>
          <a:lstStyle/>
          <a:p>
            <a:pPr>
              <a:lnSpc>
                <a:spcPts val="2200"/>
              </a:lnSpc>
            </a:pPr>
            <a:r>
              <a:rPr lang="ja-JP" altLang="en-US" sz="2000" dirty="0" smtClean="0"/>
              <a:t>（運営</a:t>
            </a:r>
            <a:r>
              <a:rPr lang="ja-JP" altLang="en-US" sz="2000" dirty="0"/>
              <a:t>推進</a:t>
            </a:r>
            <a:r>
              <a:rPr lang="ja-JP" altLang="en-US" sz="2000" dirty="0" smtClean="0"/>
              <a:t>会議の構成）</a:t>
            </a:r>
            <a:endParaRPr lang="en-US" altLang="ja-JP" sz="2000" dirty="0" smtClean="0"/>
          </a:p>
          <a:p>
            <a:pPr marL="85725">
              <a:lnSpc>
                <a:spcPts val="2200"/>
              </a:lnSpc>
            </a:pPr>
            <a:r>
              <a:rPr lang="ja-JP" altLang="en-US" sz="2000" dirty="0" smtClean="0"/>
              <a:t>利用者、利用者の家族、地域住民の代表者（町内会役員、民生委員、老人クラブの代表等）、市町村の職員又は地域包括支援センターの職員、小規模多機能型居宅介護について知見を有する者 等</a:t>
            </a:r>
            <a:endParaRPr lang="ja-JP" altLang="en-US" sz="2000" dirty="0"/>
          </a:p>
        </p:txBody>
      </p:sp>
      <p:sp>
        <p:nvSpPr>
          <p:cNvPr id="5" name="正方形/長方形 4"/>
          <p:cNvSpPr/>
          <p:nvPr/>
        </p:nvSpPr>
        <p:spPr>
          <a:xfrm>
            <a:off x="435768" y="3075267"/>
            <a:ext cx="11630026" cy="2012983"/>
          </a:xfrm>
          <a:prstGeom prst="rect">
            <a:avLst/>
          </a:prstGeom>
          <a:ln w="6350">
            <a:solidFill>
              <a:schemeClr val="tx1"/>
            </a:solidFill>
            <a:prstDash val="sysDot"/>
          </a:ln>
        </p:spPr>
        <p:txBody>
          <a:bodyPr wrap="square" tIns="36000" bIns="0" anchor="ctr" anchorCtr="0">
            <a:spAutoFit/>
          </a:bodyPr>
          <a:lstStyle/>
          <a:p>
            <a:pPr>
              <a:lnSpc>
                <a:spcPts val="2200"/>
              </a:lnSpc>
            </a:pPr>
            <a:r>
              <a:rPr lang="ja-JP" altLang="en-US" sz="2000" dirty="0" smtClean="0"/>
              <a:t>（自己評価）</a:t>
            </a:r>
            <a:endParaRPr lang="en-US" altLang="ja-JP" sz="2000" dirty="0" smtClean="0"/>
          </a:p>
          <a:p>
            <a:pPr marL="85725">
              <a:lnSpc>
                <a:spcPts val="2200"/>
              </a:lnSpc>
            </a:pPr>
            <a:r>
              <a:rPr lang="en-US" altLang="ja-JP" sz="2000" dirty="0" smtClean="0"/>
              <a:t>ⅰ</a:t>
            </a:r>
            <a:r>
              <a:rPr lang="ja-JP" altLang="en-US" sz="2000" dirty="0" smtClean="0"/>
              <a:t>）事業所の全ての従業者が自ら提供するサービスについて振り返りを行う。</a:t>
            </a:r>
            <a:endParaRPr lang="en-US" altLang="ja-JP" sz="2000" dirty="0" smtClean="0"/>
          </a:p>
          <a:p>
            <a:pPr marL="85725">
              <a:lnSpc>
                <a:spcPts val="2200"/>
              </a:lnSpc>
            </a:pPr>
            <a:r>
              <a:rPr lang="en-US" altLang="ja-JP" sz="2000" dirty="0" smtClean="0"/>
              <a:t>ⅱ</a:t>
            </a:r>
            <a:r>
              <a:rPr lang="ja-JP" altLang="en-US" sz="2000" dirty="0" smtClean="0"/>
              <a:t>）</a:t>
            </a:r>
            <a:r>
              <a:rPr lang="en-US" altLang="ja-JP" sz="2000" dirty="0" smtClean="0"/>
              <a:t>ⅰ</a:t>
            </a:r>
            <a:r>
              <a:rPr lang="ja-JP" altLang="en-US" sz="2000" dirty="0" smtClean="0"/>
              <a:t>の結果を事業所全体（複数の従業者が参加）のミーティングにより振り返りを行う。</a:t>
            </a:r>
            <a:endParaRPr lang="en-US" altLang="ja-JP" sz="2000" dirty="0" smtClean="0"/>
          </a:p>
          <a:p>
            <a:pPr>
              <a:lnSpc>
                <a:spcPts val="2200"/>
              </a:lnSpc>
            </a:pPr>
            <a:r>
              <a:rPr lang="ja-JP" altLang="en-US" sz="2000" dirty="0" smtClean="0"/>
              <a:t>（外部評価）</a:t>
            </a:r>
            <a:endParaRPr lang="en-US" altLang="ja-JP" sz="2000" dirty="0" smtClean="0"/>
          </a:p>
          <a:p>
            <a:pPr marL="85725">
              <a:lnSpc>
                <a:spcPts val="2200"/>
              </a:lnSpc>
            </a:pPr>
            <a:r>
              <a:rPr lang="ja-JP" altLang="en-US" sz="2000" dirty="0" smtClean="0"/>
              <a:t>運営推進会議において、自己</a:t>
            </a:r>
            <a:r>
              <a:rPr lang="ja-JP" altLang="en-US" sz="2000" dirty="0"/>
              <a:t>評価結果に基づき、サービス内容や課題について共有し、評価を行う</a:t>
            </a:r>
            <a:r>
              <a:rPr lang="ja-JP" altLang="en-US" sz="2000" dirty="0" smtClean="0"/>
              <a:t>。</a:t>
            </a:r>
            <a:endParaRPr lang="en-US" altLang="ja-JP" sz="2000" dirty="0" smtClean="0"/>
          </a:p>
          <a:p>
            <a:pPr marL="271463" indent="-185738">
              <a:lnSpc>
                <a:spcPts val="2200"/>
              </a:lnSpc>
            </a:pPr>
            <a:r>
              <a:rPr lang="en-US" altLang="ja-JP" sz="2000" dirty="0" smtClean="0"/>
              <a:t>※ </a:t>
            </a:r>
            <a:r>
              <a:rPr lang="ja-JP" altLang="en-US" sz="2000" dirty="0" smtClean="0"/>
              <a:t>外部評価を行う場合には、運営推進会議には、市町村職員又は地域包括支援センター職員、知見を有する第三者の参加が必要。</a:t>
            </a:r>
            <a:endParaRPr lang="ja-JP" altLang="en-US" sz="2000" dirty="0"/>
          </a:p>
        </p:txBody>
      </p:sp>
    </p:spTree>
    <p:extLst>
      <p:ext uri="{BB962C8B-B14F-4D97-AF65-F5344CB8AC3E}">
        <p14:creationId xmlns:p14="http://schemas.microsoft.com/office/powerpoint/2010/main" val="1753866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384925"/>
            <a:ext cx="2743200" cy="365125"/>
          </a:xfrm>
        </p:spPr>
        <p:txBody>
          <a:bodyPr/>
          <a:lstStyle/>
          <a:p>
            <a:fld id="{41D9830F-53EB-46B6-9EC0-C4C68F82A889}" type="slidenum">
              <a:rPr kumimoji="1" lang="ja-JP" altLang="en-US" smtClean="0"/>
              <a:t>58</a:t>
            </a:fld>
            <a:endParaRPr kumimoji="1" lang="ja-JP" altLang="en-US" dirty="0"/>
          </a:p>
        </p:txBody>
      </p:sp>
      <p:sp>
        <p:nvSpPr>
          <p:cNvPr id="3" name="正方形/長方形 2"/>
          <p:cNvSpPr/>
          <p:nvPr/>
        </p:nvSpPr>
        <p:spPr>
          <a:xfrm>
            <a:off x="0" y="0"/>
            <a:ext cx="12192000" cy="2123658"/>
          </a:xfrm>
          <a:prstGeom prst="rect">
            <a:avLst/>
          </a:prstGeom>
        </p:spPr>
        <p:txBody>
          <a:bodyPr wrap="square">
            <a:spAutoFit/>
          </a:bodyPr>
          <a:lstStyle/>
          <a:p>
            <a:r>
              <a:rPr lang="ja-JP" altLang="en-US" sz="2000" b="1" dirty="0"/>
              <a:t>（</a:t>
            </a:r>
            <a:r>
              <a:rPr lang="ja-JP" altLang="en-US" sz="2000" b="1" dirty="0" smtClean="0"/>
              <a:t>２６）</a:t>
            </a:r>
            <a:r>
              <a:rPr lang="ja-JP" altLang="en-US" sz="2000" b="1" dirty="0"/>
              <a:t>虐待の防止</a:t>
            </a:r>
            <a:r>
              <a:rPr lang="en-US" altLang="ja-JP" sz="2000" b="1" dirty="0"/>
              <a:t>【</a:t>
            </a:r>
            <a:r>
              <a:rPr lang="ja-JP" altLang="en-US" sz="2000" b="1" dirty="0"/>
              <a:t>第</a:t>
            </a:r>
            <a:r>
              <a:rPr lang="en-US" altLang="ja-JP" sz="2000" b="1" dirty="0"/>
              <a:t>38</a:t>
            </a:r>
            <a:r>
              <a:rPr lang="ja-JP" altLang="en-US" sz="2000" b="1" dirty="0"/>
              <a:t>条の</a:t>
            </a:r>
            <a:r>
              <a:rPr lang="en-US" altLang="ja-JP" sz="2000" b="1" dirty="0"/>
              <a:t>38</a:t>
            </a:r>
            <a:r>
              <a:rPr lang="ja-JP" altLang="en-US" sz="2000" b="1" dirty="0"/>
              <a:t>の</a:t>
            </a:r>
            <a:r>
              <a:rPr lang="en-US" altLang="ja-JP" sz="2000" b="1" dirty="0"/>
              <a:t>2</a:t>
            </a:r>
            <a:r>
              <a:rPr lang="en-US" altLang="ja-JP" sz="2000" b="1" dirty="0" smtClean="0"/>
              <a:t>】</a:t>
            </a:r>
          </a:p>
          <a:p>
            <a:pPr marL="442913"/>
            <a:r>
              <a:rPr lang="ja-JP" altLang="en-US" sz="2000" dirty="0" smtClean="0"/>
              <a:t>事業者は、虐待の発生又はその再発を防止するため、次に掲げる必要な措置を講じなければならない。</a:t>
            </a:r>
            <a:endParaRPr lang="en-US" altLang="ja-JP" sz="2000" dirty="0" smtClean="0"/>
          </a:p>
          <a:p>
            <a:pPr marL="271463"/>
            <a:endParaRPr lang="en-US" altLang="ja-JP" sz="2000" dirty="0" smtClean="0"/>
          </a:p>
          <a:p>
            <a:pPr marL="271463"/>
            <a:endParaRPr lang="en-US" altLang="ja-JP" sz="2000" dirty="0" smtClean="0"/>
          </a:p>
          <a:p>
            <a:pPr marL="271463"/>
            <a:endParaRPr lang="en-US" altLang="ja-JP" sz="1200" dirty="0"/>
          </a:p>
          <a:p>
            <a:pPr marL="271463"/>
            <a:r>
              <a:rPr lang="ja-JP" altLang="en-US" sz="2000" dirty="0" smtClean="0"/>
              <a:t>① 虐待の防止のための対策を検討する委員会を開催（テレビ電話装置等を活用して行うことができる）を定期的に開催するとともに、その結果について、従業者に周知徹底を図ること。</a:t>
            </a:r>
            <a:endParaRPr lang="en-US" altLang="ja-JP" sz="2000" dirty="0"/>
          </a:p>
        </p:txBody>
      </p:sp>
      <p:sp>
        <p:nvSpPr>
          <p:cNvPr id="4" name="正方形/長方形 3"/>
          <p:cNvSpPr/>
          <p:nvPr/>
        </p:nvSpPr>
        <p:spPr>
          <a:xfrm>
            <a:off x="371475" y="2123658"/>
            <a:ext cx="11710988" cy="4700055"/>
          </a:xfrm>
          <a:prstGeom prst="rect">
            <a:avLst/>
          </a:prstGeom>
          <a:ln w="6350">
            <a:solidFill>
              <a:schemeClr val="tx1"/>
            </a:solidFill>
            <a:prstDash val="sysDot"/>
          </a:ln>
        </p:spPr>
        <p:txBody>
          <a:bodyPr wrap="square" tIns="72000" bIns="36000" anchor="t" anchorCtr="0">
            <a:spAutoFit/>
          </a:bodyPr>
          <a:lstStyle/>
          <a:p>
            <a:pPr marL="185738" indent="-185738">
              <a:lnSpc>
                <a:spcPts val="2200"/>
              </a:lnSpc>
            </a:pPr>
            <a:r>
              <a:rPr lang="en-US" altLang="ja-JP" sz="2000" dirty="0" smtClean="0"/>
              <a:t>※ </a:t>
            </a:r>
            <a:r>
              <a:rPr lang="ja-JP" altLang="en-US" sz="2000" dirty="0" smtClean="0"/>
              <a:t>虐待</a:t>
            </a:r>
            <a:r>
              <a:rPr lang="ja-JP" altLang="en-US" sz="2000" dirty="0"/>
              <a:t>等の発生の防止・早期発見に加え、虐待等が発生した場合はその再発を確実に防止するための対策を検討</a:t>
            </a:r>
            <a:r>
              <a:rPr lang="ja-JP" altLang="en-US" sz="2000" dirty="0" smtClean="0"/>
              <a:t>する。</a:t>
            </a:r>
            <a:endParaRPr lang="en-US" altLang="ja-JP" sz="2000" dirty="0" smtClean="0"/>
          </a:p>
          <a:p>
            <a:pPr marL="100013" indent="-100013">
              <a:lnSpc>
                <a:spcPts val="2200"/>
              </a:lnSpc>
            </a:pPr>
            <a:r>
              <a:rPr lang="en-US" altLang="ja-JP" sz="2000" dirty="0" smtClean="0"/>
              <a:t>※ </a:t>
            </a:r>
            <a:r>
              <a:rPr lang="ja-JP" altLang="en-US" sz="2000" dirty="0" smtClean="0"/>
              <a:t>管理者</a:t>
            </a:r>
            <a:r>
              <a:rPr lang="ja-JP" altLang="en-US" sz="2000" dirty="0"/>
              <a:t>を含む幅広い職種で構成するとともに</a:t>
            </a:r>
            <a:r>
              <a:rPr lang="ja-JP" altLang="en-US" sz="2000" dirty="0" smtClean="0"/>
              <a:t>、構成メンバーの責務</a:t>
            </a:r>
            <a:r>
              <a:rPr lang="ja-JP" altLang="en-US" sz="2000" dirty="0"/>
              <a:t>及び役割分担を明確に</a:t>
            </a:r>
            <a:r>
              <a:rPr lang="ja-JP" altLang="en-US" sz="2000" dirty="0" smtClean="0"/>
              <a:t>する。</a:t>
            </a:r>
            <a:endParaRPr lang="en-US" altLang="ja-JP" sz="2000" dirty="0"/>
          </a:p>
          <a:p>
            <a:pPr marL="100013" indent="-100013">
              <a:lnSpc>
                <a:spcPts val="2200"/>
              </a:lnSpc>
            </a:pPr>
            <a:r>
              <a:rPr lang="ja-JP" altLang="en-US" sz="2000" dirty="0"/>
              <a:t>　</a:t>
            </a:r>
            <a:r>
              <a:rPr lang="ja-JP" altLang="en-US" sz="2000" dirty="0" smtClean="0"/>
              <a:t>事業所外</a:t>
            </a:r>
            <a:r>
              <a:rPr lang="ja-JP" altLang="en-US" sz="2000" dirty="0"/>
              <a:t>の虐待防止の専門家を委員として積極的に活用することが望ましい</a:t>
            </a:r>
            <a:r>
              <a:rPr lang="ja-JP" altLang="en-US" sz="2000" dirty="0" smtClean="0"/>
              <a:t>。</a:t>
            </a:r>
            <a:endParaRPr lang="en-US" altLang="ja-JP" sz="2000" dirty="0" smtClean="0"/>
          </a:p>
          <a:p>
            <a:pPr marL="100013" indent="-100013"/>
            <a:endParaRPr lang="ja-JP" altLang="en-US" sz="300" dirty="0"/>
          </a:p>
          <a:p>
            <a:pPr marL="100013" indent="-100013">
              <a:lnSpc>
                <a:spcPts val="2200"/>
              </a:lnSpc>
            </a:pPr>
            <a:r>
              <a:rPr lang="ja-JP" altLang="en-US" sz="2000" dirty="0" smtClean="0"/>
              <a:t>〇 虐待</a:t>
            </a:r>
            <a:r>
              <a:rPr lang="ja-JP" altLang="en-US" sz="2000" dirty="0"/>
              <a:t>防止検討委員会にて検討する具体的事項</a:t>
            </a:r>
          </a:p>
          <a:p>
            <a:pPr marL="357188" indent="-271463">
              <a:lnSpc>
                <a:spcPts val="2200"/>
              </a:lnSpc>
            </a:pPr>
            <a:r>
              <a:rPr lang="ja-JP" altLang="en-US" sz="2000" dirty="0" smtClean="0"/>
              <a:t>・虐待</a:t>
            </a:r>
            <a:r>
              <a:rPr lang="ja-JP" altLang="en-US" sz="2000" dirty="0"/>
              <a:t>防止検討委員会その他事業所内の組織に関すること</a:t>
            </a:r>
          </a:p>
          <a:p>
            <a:pPr marL="357188" indent="-271463">
              <a:lnSpc>
                <a:spcPts val="2200"/>
              </a:lnSpc>
            </a:pPr>
            <a:r>
              <a:rPr lang="ja-JP" altLang="en-US" sz="2000" dirty="0" smtClean="0"/>
              <a:t>・虐待</a:t>
            </a:r>
            <a:r>
              <a:rPr lang="ja-JP" altLang="en-US" sz="2000" dirty="0"/>
              <a:t>の防止のための指針の整備に関すること</a:t>
            </a:r>
            <a:endParaRPr lang="en-US" altLang="ja-JP" sz="2000" dirty="0"/>
          </a:p>
          <a:p>
            <a:pPr marL="357188" lvl="0" indent="-271463">
              <a:lnSpc>
                <a:spcPts val="2200"/>
              </a:lnSpc>
            </a:pPr>
            <a:r>
              <a:rPr lang="ja-JP" altLang="en-US" sz="2000" dirty="0" smtClean="0">
                <a:solidFill>
                  <a:prstClr val="black"/>
                </a:solidFill>
              </a:rPr>
              <a:t>・虐待</a:t>
            </a:r>
            <a:r>
              <a:rPr lang="ja-JP" altLang="en-US" sz="2000" dirty="0">
                <a:solidFill>
                  <a:prstClr val="black"/>
                </a:solidFill>
              </a:rPr>
              <a:t>の防止のための職員研修の内容に関すること</a:t>
            </a:r>
          </a:p>
          <a:p>
            <a:pPr marL="357188" lvl="0" indent="-271463">
              <a:lnSpc>
                <a:spcPts val="2200"/>
              </a:lnSpc>
            </a:pPr>
            <a:r>
              <a:rPr lang="ja-JP" altLang="en-US" sz="2000" dirty="0" smtClean="0">
                <a:solidFill>
                  <a:prstClr val="black"/>
                </a:solidFill>
              </a:rPr>
              <a:t>・虐待</a:t>
            </a:r>
            <a:r>
              <a:rPr lang="ja-JP" altLang="en-US" sz="2000" dirty="0">
                <a:solidFill>
                  <a:prstClr val="black"/>
                </a:solidFill>
              </a:rPr>
              <a:t>等について、従業者が相談・報告できる体制整備に関すること</a:t>
            </a:r>
          </a:p>
          <a:p>
            <a:pPr marL="357188" lvl="0" indent="-271463">
              <a:lnSpc>
                <a:spcPts val="2200"/>
              </a:lnSpc>
            </a:pPr>
            <a:r>
              <a:rPr lang="ja-JP" altLang="en-US" sz="2000" spc="-100" dirty="0" smtClean="0">
                <a:solidFill>
                  <a:prstClr val="black"/>
                </a:solidFill>
              </a:rPr>
              <a:t>・</a:t>
            </a:r>
            <a:r>
              <a:rPr lang="en-US" altLang="ja-JP" sz="2000" spc="-100" dirty="0" smtClean="0">
                <a:solidFill>
                  <a:prstClr val="black"/>
                </a:solidFill>
              </a:rPr>
              <a:t> </a:t>
            </a:r>
            <a:r>
              <a:rPr lang="ja-JP" altLang="en-US" sz="2000" spc="-100" dirty="0">
                <a:solidFill>
                  <a:prstClr val="black"/>
                </a:solidFill>
              </a:rPr>
              <a:t>従業者が虐待等を把握した場合に、市町村への通報が迅速かつ適切に行われるための方法に関する</a:t>
            </a:r>
            <a:r>
              <a:rPr lang="ja-JP" altLang="en-US" sz="2000" spc="-100" dirty="0" smtClean="0">
                <a:solidFill>
                  <a:prstClr val="black"/>
                </a:solidFill>
              </a:rPr>
              <a:t>こと</a:t>
            </a:r>
            <a:endParaRPr lang="en-US" altLang="ja-JP" sz="2000" spc="-100" dirty="0" smtClean="0">
              <a:solidFill>
                <a:prstClr val="black"/>
              </a:solidFill>
            </a:endParaRPr>
          </a:p>
          <a:p>
            <a:pPr marL="357188" lvl="0" indent="-271463">
              <a:lnSpc>
                <a:spcPts val="2200"/>
              </a:lnSpc>
            </a:pPr>
            <a:r>
              <a:rPr lang="ja-JP" altLang="en-US" sz="2000" dirty="0" smtClean="0">
                <a:solidFill>
                  <a:prstClr val="black"/>
                </a:solidFill>
              </a:rPr>
              <a:t>・虐待</a:t>
            </a:r>
            <a:r>
              <a:rPr lang="ja-JP" altLang="en-US" sz="2000" dirty="0">
                <a:solidFill>
                  <a:prstClr val="black"/>
                </a:solidFill>
              </a:rPr>
              <a:t>等が発生した場合、その発生原因等の分析から得られる再発の確実な防止策に関する</a:t>
            </a:r>
            <a:r>
              <a:rPr lang="ja-JP" altLang="en-US" sz="2000" dirty="0" smtClean="0">
                <a:solidFill>
                  <a:prstClr val="black"/>
                </a:solidFill>
              </a:rPr>
              <a:t>こと</a:t>
            </a:r>
            <a:endParaRPr lang="en-US" altLang="ja-JP" sz="2000" dirty="0" smtClean="0">
              <a:solidFill>
                <a:prstClr val="black"/>
              </a:solidFill>
            </a:endParaRPr>
          </a:p>
          <a:p>
            <a:pPr marL="357188" lvl="0" indent="-271463">
              <a:lnSpc>
                <a:spcPts val="2200"/>
              </a:lnSpc>
            </a:pPr>
            <a:r>
              <a:rPr lang="ja-JP" altLang="en-US" sz="2000" dirty="0" smtClean="0">
                <a:solidFill>
                  <a:prstClr val="black"/>
                </a:solidFill>
              </a:rPr>
              <a:t>・虐待</a:t>
            </a:r>
            <a:r>
              <a:rPr lang="ja-JP" altLang="en-US" sz="2000" dirty="0">
                <a:solidFill>
                  <a:prstClr val="black"/>
                </a:solidFill>
              </a:rPr>
              <a:t>の再発防止策を講じた際に、その効果についての評価に関すること</a:t>
            </a:r>
            <a:endParaRPr lang="ja-JP" altLang="en-US" sz="2000" dirty="0"/>
          </a:p>
          <a:p>
            <a:pPr marL="100013" indent="-100013">
              <a:lnSpc>
                <a:spcPts val="2200"/>
              </a:lnSpc>
            </a:pPr>
            <a:r>
              <a:rPr lang="en-US" altLang="ja-JP" sz="2000" dirty="0" smtClean="0"/>
              <a:t>※ </a:t>
            </a:r>
            <a:r>
              <a:rPr lang="ja-JP" altLang="en-US" sz="2000" dirty="0" smtClean="0"/>
              <a:t>そこ</a:t>
            </a:r>
            <a:r>
              <a:rPr lang="ja-JP" altLang="en-US" sz="2000" dirty="0"/>
              <a:t>で得た結果は従業者に周知徹底を図る</a:t>
            </a:r>
            <a:r>
              <a:rPr lang="ja-JP" altLang="en-US" sz="2000" dirty="0" smtClean="0"/>
              <a:t>こと。</a:t>
            </a:r>
            <a:endParaRPr lang="en-US" altLang="ja-JP" sz="2000" dirty="0" smtClean="0"/>
          </a:p>
          <a:p>
            <a:pPr marL="100013" indent="-100013">
              <a:lnSpc>
                <a:spcPts val="2200"/>
              </a:lnSpc>
            </a:pPr>
            <a:r>
              <a:rPr lang="en-US" altLang="ja-JP" sz="2000" dirty="0"/>
              <a:t>※</a:t>
            </a:r>
            <a:r>
              <a:rPr lang="ja-JP" altLang="en-US" sz="2000" dirty="0"/>
              <a:t> 虐待等の事案については、虐待等に係る諸般の事情が、複雑かつ機微なものであることが想定されるため、その性質上、一概に従業者に共有されるべき情報であるとは限られず、個別の状況に応じて慎重に対応することが重要。</a:t>
            </a:r>
            <a:endParaRPr lang="en-US" altLang="ja-JP" sz="2000" dirty="0"/>
          </a:p>
        </p:txBody>
      </p:sp>
      <p:sp>
        <p:nvSpPr>
          <p:cNvPr id="5" name="正方形/長方形 4"/>
          <p:cNvSpPr/>
          <p:nvPr/>
        </p:nvSpPr>
        <p:spPr>
          <a:xfrm>
            <a:off x="371475" y="659901"/>
            <a:ext cx="11682413" cy="707886"/>
          </a:xfrm>
          <a:prstGeom prst="rect">
            <a:avLst/>
          </a:prstGeom>
          <a:ln w="6350">
            <a:solidFill>
              <a:schemeClr val="tx1"/>
            </a:solidFill>
            <a:prstDash val="sysDot"/>
          </a:ln>
        </p:spPr>
        <p:txBody>
          <a:bodyPr wrap="square" anchor="ctr" anchorCtr="0">
            <a:spAutoFit/>
          </a:bodyPr>
          <a:lstStyle/>
          <a:p>
            <a:pPr marL="179388" lvl="0" indent="-179388"/>
            <a:r>
              <a:rPr lang="en-US" altLang="ja-JP" sz="2000" dirty="0">
                <a:solidFill>
                  <a:prstClr val="black"/>
                </a:solidFill>
              </a:rPr>
              <a:t>※ </a:t>
            </a:r>
            <a:r>
              <a:rPr lang="ja-JP" altLang="en-US" sz="2000" dirty="0">
                <a:solidFill>
                  <a:prstClr val="black"/>
                </a:solidFill>
              </a:rPr>
              <a:t>その実効性を高め、利用者の尊厳の保持・人格の尊重が達成されるよう、「未然防止」「早期発見」「虐待等への迅速かつ適切な対応」の観点から虐待の防止に関する措置を講じるものとする。</a:t>
            </a:r>
            <a:endParaRPr lang="en-US" altLang="ja-JP" sz="2000" dirty="0">
              <a:solidFill>
                <a:prstClr val="black"/>
              </a:solidFill>
            </a:endParaRPr>
          </a:p>
        </p:txBody>
      </p:sp>
    </p:spTree>
    <p:extLst>
      <p:ext uri="{BB962C8B-B14F-4D97-AF65-F5344CB8AC3E}">
        <p14:creationId xmlns:p14="http://schemas.microsoft.com/office/powerpoint/2010/main" val="1263409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92446"/>
            <a:ext cx="2743200" cy="365125"/>
          </a:xfrm>
        </p:spPr>
        <p:txBody>
          <a:bodyPr/>
          <a:lstStyle/>
          <a:p>
            <a:fld id="{41D9830F-53EB-46B6-9EC0-C4C68F82A889}" type="slidenum">
              <a:rPr kumimoji="1" lang="ja-JP" altLang="en-US" smtClean="0"/>
              <a:t>59</a:t>
            </a:fld>
            <a:endParaRPr kumimoji="1" lang="ja-JP" altLang="en-US" dirty="0"/>
          </a:p>
        </p:txBody>
      </p:sp>
      <p:sp>
        <p:nvSpPr>
          <p:cNvPr id="3" name="正方形/長方形 2"/>
          <p:cNvSpPr/>
          <p:nvPr/>
        </p:nvSpPr>
        <p:spPr>
          <a:xfrm>
            <a:off x="0" y="0"/>
            <a:ext cx="12192000" cy="6740307"/>
          </a:xfrm>
          <a:prstGeom prst="rect">
            <a:avLst/>
          </a:prstGeom>
        </p:spPr>
        <p:txBody>
          <a:bodyPr wrap="square">
            <a:spAutoFit/>
          </a:bodyPr>
          <a:lstStyle/>
          <a:p>
            <a:pPr marL="185738"/>
            <a:r>
              <a:rPr lang="ja-JP" altLang="en-US" sz="2000" dirty="0"/>
              <a:t>② </a:t>
            </a:r>
            <a:r>
              <a:rPr lang="ja-JP" altLang="en-US" sz="2000" dirty="0" smtClean="0"/>
              <a:t>虐待</a:t>
            </a:r>
            <a:r>
              <a:rPr lang="ja-JP" altLang="en-US" sz="2000" dirty="0"/>
              <a:t>の防止のための</a:t>
            </a:r>
            <a:r>
              <a:rPr lang="ja-JP" altLang="en-US" sz="2000" dirty="0" smtClean="0"/>
              <a:t>指針</a:t>
            </a:r>
            <a:r>
              <a:rPr lang="ja-JP" altLang="en-US" sz="2000" dirty="0"/>
              <a:t>を</a:t>
            </a:r>
            <a:r>
              <a:rPr lang="ja-JP" altLang="en-US" sz="2000" dirty="0" smtClean="0"/>
              <a:t>整備すること。</a:t>
            </a:r>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ja-JP" altLang="en-US" sz="800" dirty="0"/>
          </a:p>
          <a:p>
            <a:pPr marL="185738"/>
            <a:r>
              <a:rPr lang="ja-JP" altLang="en-US" sz="2000" dirty="0" smtClean="0"/>
              <a:t>③ </a:t>
            </a:r>
            <a:r>
              <a:rPr lang="ja-JP" altLang="en-US" sz="2000" dirty="0"/>
              <a:t>虐待の防止のための従業者に対する</a:t>
            </a:r>
            <a:r>
              <a:rPr lang="ja-JP" altLang="en-US" sz="2000" dirty="0" smtClean="0"/>
              <a:t>研修を定期的（年１回以上）に実施すること。</a:t>
            </a:r>
            <a:endParaRPr lang="ja-JP" altLang="en-US" sz="2000" dirty="0"/>
          </a:p>
          <a:p>
            <a:pPr marL="539750" indent="-179388"/>
            <a:r>
              <a:rPr lang="ja-JP" altLang="en-US" sz="2000" dirty="0"/>
              <a:t>　　</a:t>
            </a:r>
            <a:endParaRPr lang="en-US" altLang="ja-JP" sz="2000" dirty="0"/>
          </a:p>
          <a:p>
            <a:pPr marL="539750" indent="-179388"/>
            <a:endParaRPr lang="en-US" altLang="ja-JP" sz="2000" dirty="0" smtClean="0"/>
          </a:p>
          <a:p>
            <a:pPr marL="539750" indent="-179388"/>
            <a:endParaRPr lang="en-US" altLang="ja-JP" sz="2000" dirty="0"/>
          </a:p>
          <a:p>
            <a:pPr marL="539750" indent="-179388"/>
            <a:endParaRPr lang="en-US" altLang="ja-JP" sz="2000" dirty="0" smtClean="0"/>
          </a:p>
          <a:p>
            <a:pPr marL="539750" indent="-179388"/>
            <a:endParaRPr lang="en-US" altLang="ja-JP" sz="2000" dirty="0"/>
          </a:p>
          <a:p>
            <a:pPr marL="185738" indent="3175"/>
            <a:endParaRPr lang="en-US" altLang="ja-JP" sz="2000" dirty="0" smtClean="0"/>
          </a:p>
          <a:p>
            <a:pPr marL="185738" indent="3175"/>
            <a:endParaRPr lang="en-US" altLang="ja-JP" sz="1600" dirty="0"/>
          </a:p>
          <a:p>
            <a:pPr marL="185738" indent="3175"/>
            <a:r>
              <a:rPr lang="ja-JP" altLang="en-US" sz="2000" dirty="0" smtClean="0"/>
              <a:t>④ 虐待の防止に関する措置を適切に実施するための担当者配置</a:t>
            </a:r>
          </a:p>
          <a:p>
            <a:pPr marL="539750" indent="-179388"/>
            <a:r>
              <a:rPr lang="ja-JP" altLang="en-US" sz="2000" dirty="0" smtClean="0"/>
              <a:t>　　　</a:t>
            </a:r>
            <a:endParaRPr lang="en-US" altLang="ja-JP" dirty="0"/>
          </a:p>
          <a:p>
            <a:endParaRPr lang="ja-JP" altLang="en-US" dirty="0"/>
          </a:p>
        </p:txBody>
      </p:sp>
      <p:sp>
        <p:nvSpPr>
          <p:cNvPr id="5" name="正方形/長方形 4"/>
          <p:cNvSpPr/>
          <p:nvPr/>
        </p:nvSpPr>
        <p:spPr>
          <a:xfrm>
            <a:off x="485776" y="361390"/>
            <a:ext cx="11430000" cy="2777683"/>
          </a:xfrm>
          <a:prstGeom prst="rect">
            <a:avLst/>
          </a:prstGeom>
          <a:ln w="6350">
            <a:solidFill>
              <a:schemeClr val="tx1"/>
            </a:solidFill>
            <a:prstDash val="sysDot"/>
          </a:ln>
        </p:spPr>
        <p:txBody>
          <a:bodyPr wrap="square" tIns="36000" bIns="0" anchor="ctr" anchorCtr="0">
            <a:spAutoFit/>
          </a:bodyPr>
          <a:lstStyle/>
          <a:p>
            <a:r>
              <a:rPr lang="ja-JP" altLang="en-US" sz="2000" dirty="0" smtClean="0"/>
              <a:t>〇 指針には、次のような項目を盛り込むこと。</a:t>
            </a:r>
            <a:endParaRPr lang="en-US" altLang="ja-JP" sz="2000" dirty="0" smtClean="0"/>
          </a:p>
          <a:p>
            <a:pPr marL="185738">
              <a:lnSpc>
                <a:spcPts val="2100"/>
              </a:lnSpc>
            </a:pPr>
            <a:r>
              <a:rPr lang="ja-JP" altLang="en-US" sz="2000" dirty="0" smtClean="0"/>
              <a:t>・事業所</a:t>
            </a:r>
            <a:r>
              <a:rPr lang="ja-JP" altLang="en-US" sz="2000" dirty="0"/>
              <a:t>における虐待の防止に関する基本的考え方</a:t>
            </a:r>
            <a:endParaRPr lang="en-US" altLang="ja-JP" sz="2000" dirty="0"/>
          </a:p>
          <a:p>
            <a:pPr marL="185738">
              <a:lnSpc>
                <a:spcPts val="2100"/>
              </a:lnSpc>
            </a:pPr>
            <a:r>
              <a:rPr lang="ja-JP" altLang="en-US" sz="2000" dirty="0" smtClean="0"/>
              <a:t>・虐待</a:t>
            </a:r>
            <a:r>
              <a:rPr lang="ja-JP" altLang="en-US" sz="2000" dirty="0"/>
              <a:t>防止検討委員会その他事業所内の組織に関する事項</a:t>
            </a:r>
            <a:endParaRPr lang="en-US" altLang="ja-JP" sz="2000" dirty="0"/>
          </a:p>
          <a:p>
            <a:pPr marL="185738">
              <a:lnSpc>
                <a:spcPts val="2100"/>
              </a:lnSpc>
            </a:pPr>
            <a:r>
              <a:rPr lang="ja-JP" altLang="en-US" sz="2000" dirty="0" smtClean="0"/>
              <a:t>・虐待</a:t>
            </a:r>
            <a:r>
              <a:rPr lang="ja-JP" altLang="en-US" sz="2000" dirty="0"/>
              <a:t>の防止のための職員研修に関する基本方針</a:t>
            </a:r>
            <a:endParaRPr lang="en-US" altLang="ja-JP" sz="2000" dirty="0"/>
          </a:p>
          <a:p>
            <a:pPr marL="185738">
              <a:lnSpc>
                <a:spcPts val="2100"/>
              </a:lnSpc>
            </a:pPr>
            <a:r>
              <a:rPr lang="ja-JP" altLang="en-US" sz="2000" dirty="0" smtClean="0"/>
              <a:t>・虐待</a:t>
            </a:r>
            <a:r>
              <a:rPr lang="ja-JP" altLang="en-US" sz="2000" dirty="0"/>
              <a:t>等が発生した場合の対応方法に関する基本方針</a:t>
            </a:r>
            <a:endParaRPr lang="en-US" altLang="ja-JP" sz="2000" dirty="0"/>
          </a:p>
          <a:p>
            <a:pPr marL="185738">
              <a:lnSpc>
                <a:spcPts val="2100"/>
              </a:lnSpc>
            </a:pPr>
            <a:r>
              <a:rPr lang="ja-JP" altLang="en-US" sz="2000" dirty="0" smtClean="0"/>
              <a:t>・虐待</a:t>
            </a:r>
            <a:r>
              <a:rPr lang="ja-JP" altLang="en-US" sz="2000" dirty="0"/>
              <a:t>等が発生した場合の相談・報告体制に関する事項</a:t>
            </a:r>
            <a:endParaRPr lang="en-US" altLang="ja-JP" sz="2000" dirty="0"/>
          </a:p>
          <a:p>
            <a:pPr marL="185738">
              <a:lnSpc>
                <a:spcPts val="2100"/>
              </a:lnSpc>
            </a:pPr>
            <a:r>
              <a:rPr lang="ja-JP" altLang="en-US" sz="2000" dirty="0" smtClean="0"/>
              <a:t>・成年</a:t>
            </a:r>
            <a:r>
              <a:rPr lang="ja-JP" altLang="en-US" sz="2000" dirty="0"/>
              <a:t>後見制度の利用支援に関する事項</a:t>
            </a:r>
            <a:endParaRPr lang="en-US" altLang="ja-JP" sz="2000" dirty="0"/>
          </a:p>
          <a:p>
            <a:pPr marL="185738">
              <a:lnSpc>
                <a:spcPts val="2100"/>
              </a:lnSpc>
            </a:pPr>
            <a:r>
              <a:rPr lang="ja-JP" altLang="en-US" sz="2000" dirty="0" smtClean="0"/>
              <a:t>・虐待</a:t>
            </a:r>
            <a:r>
              <a:rPr lang="ja-JP" altLang="en-US" sz="2000" dirty="0"/>
              <a:t>等に係る苦情解決方法に関する事項</a:t>
            </a:r>
            <a:endParaRPr lang="en-US" altLang="ja-JP" sz="2000" dirty="0"/>
          </a:p>
          <a:p>
            <a:pPr marL="185738">
              <a:lnSpc>
                <a:spcPts val="2100"/>
              </a:lnSpc>
            </a:pPr>
            <a:r>
              <a:rPr lang="ja-JP" altLang="en-US" sz="2000" dirty="0" smtClean="0"/>
              <a:t>・利用者</a:t>
            </a:r>
            <a:r>
              <a:rPr lang="ja-JP" altLang="en-US" sz="2000" dirty="0"/>
              <a:t>等に対する当該指針の閲覧に関する事項</a:t>
            </a:r>
            <a:endParaRPr lang="en-US" altLang="ja-JP" sz="2000" dirty="0"/>
          </a:p>
          <a:p>
            <a:pPr marL="185738">
              <a:lnSpc>
                <a:spcPts val="2100"/>
              </a:lnSpc>
            </a:pPr>
            <a:r>
              <a:rPr lang="ja-JP" altLang="en-US" sz="2000" dirty="0" smtClean="0"/>
              <a:t>・その他</a:t>
            </a:r>
            <a:r>
              <a:rPr lang="ja-JP" altLang="en-US" sz="2000" dirty="0"/>
              <a:t>虐待の防止の推進のために必要な事項</a:t>
            </a:r>
            <a:endParaRPr lang="en-US" altLang="ja-JP" sz="2000" dirty="0"/>
          </a:p>
        </p:txBody>
      </p:sp>
      <p:sp>
        <p:nvSpPr>
          <p:cNvPr id="6" name="正方形/長方形 5"/>
          <p:cNvSpPr/>
          <p:nvPr/>
        </p:nvSpPr>
        <p:spPr>
          <a:xfrm>
            <a:off x="485775" y="3529320"/>
            <a:ext cx="11401425" cy="2011251"/>
          </a:xfrm>
          <a:prstGeom prst="rect">
            <a:avLst/>
          </a:prstGeom>
          <a:ln w="6350">
            <a:solidFill>
              <a:schemeClr val="tx1"/>
            </a:solidFill>
            <a:prstDash val="sysDot"/>
          </a:ln>
        </p:spPr>
        <p:txBody>
          <a:bodyPr wrap="square" tIns="36000" bIns="0" anchor="ctr" anchorCtr="0">
            <a:spAutoFit/>
          </a:bodyPr>
          <a:lstStyle/>
          <a:p>
            <a:pPr marL="185738" indent="-185738">
              <a:lnSpc>
                <a:spcPts val="2200"/>
              </a:lnSpc>
            </a:pPr>
            <a:r>
              <a:rPr lang="en-US" altLang="ja-JP" sz="2000" dirty="0" smtClean="0"/>
              <a:t>※ </a:t>
            </a:r>
            <a:r>
              <a:rPr lang="ja-JP" altLang="en-US" sz="2000" dirty="0" smtClean="0"/>
              <a:t>研修</a:t>
            </a:r>
            <a:r>
              <a:rPr lang="ja-JP" altLang="en-US" sz="2000" dirty="0"/>
              <a:t>の</a:t>
            </a:r>
            <a:r>
              <a:rPr lang="ja-JP" altLang="en-US" sz="2000" dirty="0" smtClean="0"/>
              <a:t>内容は</a:t>
            </a:r>
            <a:r>
              <a:rPr lang="ja-JP" altLang="en-US" sz="2000" dirty="0"/>
              <a:t>、虐待等の防止に関する基礎的内容等の適切な知識を普及・啓発するものであるとともに、当該事業所における指針に基づき、虐待の防止の徹底を行うものとする</a:t>
            </a:r>
            <a:r>
              <a:rPr lang="ja-JP" altLang="en-US" sz="2000" dirty="0" smtClean="0"/>
              <a:t>。</a:t>
            </a:r>
            <a:endParaRPr lang="en-US" altLang="ja-JP" sz="2000" dirty="0" smtClean="0"/>
          </a:p>
          <a:p>
            <a:pPr marL="185738" indent="-185738">
              <a:lnSpc>
                <a:spcPts val="2200"/>
              </a:lnSpc>
            </a:pPr>
            <a:r>
              <a:rPr lang="en-US" altLang="ja-JP" sz="2000" dirty="0" smtClean="0"/>
              <a:t>※ </a:t>
            </a:r>
            <a:r>
              <a:rPr lang="ja-JP" altLang="en-US" sz="2000" dirty="0" smtClean="0"/>
              <a:t>職員</a:t>
            </a:r>
            <a:r>
              <a:rPr lang="ja-JP" altLang="en-US" sz="2000" dirty="0"/>
              <a:t>教育を組織的に徹底させていくためには、当該事業者が指針に基づいた研修プログラムを作成し、定期的な</a:t>
            </a:r>
            <a:r>
              <a:rPr lang="ja-JP" altLang="en-US" sz="2000" dirty="0" smtClean="0"/>
              <a:t>研修を</a:t>
            </a:r>
            <a:r>
              <a:rPr lang="ja-JP" altLang="en-US" sz="2000" dirty="0"/>
              <a:t>実施するとともに、新規採用時には必ず虐待の防止のための研修を実施する</a:t>
            </a:r>
            <a:r>
              <a:rPr lang="ja-JP" altLang="en-US" sz="2000" dirty="0" smtClean="0"/>
              <a:t>こと。</a:t>
            </a:r>
            <a:endParaRPr lang="en-US" altLang="ja-JP" sz="2000" dirty="0" smtClean="0"/>
          </a:p>
          <a:p>
            <a:pPr marL="185738" indent="-185738">
              <a:lnSpc>
                <a:spcPts val="2200"/>
              </a:lnSpc>
            </a:pPr>
            <a:r>
              <a:rPr lang="en-US" altLang="ja-JP" sz="2000" dirty="0" smtClean="0"/>
              <a:t>※ </a:t>
            </a:r>
            <a:r>
              <a:rPr lang="ja-JP" altLang="en-US" sz="2000" dirty="0" smtClean="0"/>
              <a:t>研修</a:t>
            </a:r>
            <a:r>
              <a:rPr lang="ja-JP" altLang="en-US" sz="2000" dirty="0"/>
              <a:t>の実施内容に</a:t>
            </a:r>
            <a:r>
              <a:rPr lang="ja-JP" altLang="en-US" sz="2000" dirty="0" smtClean="0"/>
              <a:t>ついて記録</a:t>
            </a:r>
            <a:r>
              <a:rPr lang="ja-JP" altLang="en-US" sz="2000" dirty="0"/>
              <a:t>する</a:t>
            </a:r>
            <a:r>
              <a:rPr lang="ja-JP" altLang="en-US" sz="2000" dirty="0" smtClean="0"/>
              <a:t>こと。</a:t>
            </a:r>
            <a:endParaRPr lang="en-US" altLang="ja-JP" sz="2000" dirty="0" smtClean="0"/>
          </a:p>
          <a:p>
            <a:pPr marL="185738" indent="-185738">
              <a:lnSpc>
                <a:spcPts val="2200"/>
              </a:lnSpc>
            </a:pPr>
            <a:r>
              <a:rPr lang="en-US" altLang="ja-JP" sz="2000" dirty="0" smtClean="0"/>
              <a:t>※ </a:t>
            </a:r>
            <a:r>
              <a:rPr lang="ja-JP" altLang="en-US" sz="2000" dirty="0" smtClean="0"/>
              <a:t>研修</a:t>
            </a:r>
            <a:r>
              <a:rPr lang="ja-JP" altLang="en-US" sz="2000" dirty="0"/>
              <a:t>の実施は、事業所内での研修で差し支えない。</a:t>
            </a:r>
            <a:endParaRPr lang="en-US" altLang="ja-JP" sz="2000" dirty="0"/>
          </a:p>
        </p:txBody>
      </p:sp>
      <p:sp>
        <p:nvSpPr>
          <p:cNvPr id="7" name="正方形/長方形 6"/>
          <p:cNvSpPr/>
          <p:nvPr/>
        </p:nvSpPr>
        <p:spPr>
          <a:xfrm>
            <a:off x="485774" y="5953558"/>
            <a:ext cx="11401425" cy="849203"/>
          </a:xfrm>
          <a:prstGeom prst="rect">
            <a:avLst/>
          </a:prstGeom>
          <a:ln w="6350">
            <a:solidFill>
              <a:schemeClr val="tx1"/>
            </a:solidFill>
            <a:prstDash val="sysDot"/>
          </a:ln>
        </p:spPr>
        <p:txBody>
          <a:bodyPr wrap="square" tIns="36000" bIns="0" anchor="ctr" anchorCtr="0">
            <a:spAutoFit/>
          </a:bodyPr>
          <a:lstStyle/>
          <a:p>
            <a:pPr marL="185738" indent="-179388">
              <a:lnSpc>
                <a:spcPts val="2100"/>
              </a:lnSpc>
            </a:pPr>
            <a:r>
              <a:rPr lang="en-US" altLang="ja-JP" sz="2000" dirty="0" smtClean="0"/>
              <a:t>※ </a:t>
            </a:r>
            <a:r>
              <a:rPr lang="ja-JP" altLang="en-US" sz="2000" dirty="0" smtClean="0"/>
              <a:t>事業所</a:t>
            </a:r>
            <a:r>
              <a:rPr lang="ja-JP" altLang="en-US" sz="2000" dirty="0"/>
              <a:t>における虐待を防止するための体制</a:t>
            </a:r>
            <a:r>
              <a:rPr lang="ja-JP" altLang="en-US" sz="2000" dirty="0" smtClean="0"/>
              <a:t>として</a:t>
            </a:r>
            <a:r>
              <a:rPr lang="ja-JP" altLang="en-US" sz="2000" dirty="0"/>
              <a:t>、上記①</a:t>
            </a:r>
            <a:r>
              <a:rPr lang="ja-JP" altLang="en-US" sz="2000" dirty="0" smtClean="0"/>
              <a:t>～③まで</a:t>
            </a:r>
            <a:r>
              <a:rPr lang="ja-JP" altLang="en-US" sz="2000" dirty="0"/>
              <a:t>に掲げる措置を適切に実施する</a:t>
            </a:r>
            <a:r>
              <a:rPr lang="ja-JP" altLang="en-US" sz="2000" dirty="0" smtClean="0"/>
              <a:t>ための</a:t>
            </a:r>
            <a:r>
              <a:rPr lang="ja-JP" altLang="en-US" sz="2000" dirty="0"/>
              <a:t>担当者を置く</a:t>
            </a:r>
            <a:r>
              <a:rPr lang="ja-JP" altLang="en-US" sz="2000" dirty="0" smtClean="0"/>
              <a:t>こと。</a:t>
            </a:r>
            <a:endParaRPr lang="en-US" altLang="ja-JP" sz="2000" dirty="0" smtClean="0"/>
          </a:p>
          <a:p>
            <a:pPr marL="185738" indent="6350">
              <a:lnSpc>
                <a:spcPts val="2100"/>
              </a:lnSpc>
            </a:pPr>
            <a:r>
              <a:rPr lang="ja-JP" altLang="en-US" sz="2000" dirty="0" smtClean="0"/>
              <a:t>当該</a:t>
            </a:r>
            <a:r>
              <a:rPr lang="ja-JP" altLang="en-US" sz="2000" dirty="0"/>
              <a:t>担当者としては、虐待防止検討委員会の責任者と同一の従業者が務めることが望ましい。</a:t>
            </a:r>
          </a:p>
        </p:txBody>
      </p:sp>
    </p:spTree>
    <p:extLst>
      <p:ext uri="{BB962C8B-B14F-4D97-AF65-F5344CB8AC3E}">
        <p14:creationId xmlns:p14="http://schemas.microsoft.com/office/powerpoint/2010/main" val="268602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6482340"/>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63075" y="6362700"/>
            <a:ext cx="2743200" cy="365125"/>
          </a:xfrm>
        </p:spPr>
        <p:txBody>
          <a:bodyPr/>
          <a:lstStyle/>
          <a:p>
            <a:fld id="{41D9830F-53EB-46B6-9EC0-C4C68F82A889}" type="slidenum">
              <a:rPr kumimoji="1" lang="ja-JP" altLang="en-US" smtClean="0"/>
              <a:t>60</a:t>
            </a:fld>
            <a:endParaRPr kumimoji="1" lang="ja-JP" altLang="en-US"/>
          </a:p>
        </p:txBody>
      </p:sp>
      <p:sp>
        <p:nvSpPr>
          <p:cNvPr id="3" name="テキスト ボックス 2"/>
          <p:cNvSpPr txBox="1"/>
          <p:nvPr/>
        </p:nvSpPr>
        <p:spPr>
          <a:xfrm>
            <a:off x="0" y="0"/>
            <a:ext cx="12192000" cy="3600986"/>
          </a:xfrm>
          <a:prstGeom prst="rect">
            <a:avLst/>
          </a:prstGeom>
          <a:noFill/>
        </p:spPr>
        <p:txBody>
          <a:bodyPr wrap="square" rtlCol="0">
            <a:spAutoFit/>
          </a:bodyPr>
          <a:lstStyle/>
          <a:p>
            <a:pPr>
              <a:tabLst>
                <a:tab pos="720725" algn="l"/>
              </a:tabLst>
            </a:pPr>
            <a:r>
              <a:rPr lang="ja-JP" altLang="en-US" sz="2000" b="1" dirty="0" smtClean="0"/>
              <a:t>（２７）居住</a:t>
            </a:r>
            <a:r>
              <a:rPr lang="ja-JP" altLang="en-US" sz="2000" b="1" dirty="0"/>
              <a:t>機能を担う併設施設等への入居</a:t>
            </a:r>
            <a:r>
              <a:rPr lang="en-US" altLang="ja-JP" sz="2000" b="1" dirty="0" smtClean="0"/>
              <a:t>【</a:t>
            </a:r>
            <a:r>
              <a:rPr lang="ja-JP" altLang="en-US" sz="2000" b="1" dirty="0" smtClean="0"/>
              <a:t>第</a:t>
            </a:r>
            <a:r>
              <a:rPr lang="en-US" altLang="ja-JP" sz="2000" b="1" dirty="0" smtClean="0"/>
              <a:t>86</a:t>
            </a:r>
            <a:r>
              <a:rPr lang="ja-JP" altLang="en-US" sz="2000" b="1" dirty="0" smtClean="0"/>
              <a:t>条</a:t>
            </a:r>
            <a:r>
              <a:rPr lang="en-US" altLang="ja-JP" sz="2000" b="1" dirty="0" smtClean="0"/>
              <a:t>】</a:t>
            </a:r>
            <a:endParaRPr lang="en-US" altLang="ja-JP" sz="2000" b="1" dirty="0"/>
          </a:p>
          <a:p>
            <a:pPr marL="357188" indent="182563">
              <a:tabLst>
                <a:tab pos="720725" algn="l"/>
              </a:tabLst>
            </a:pPr>
            <a:r>
              <a:rPr lang="ja-JP" altLang="en-US" sz="2000" dirty="0" smtClean="0"/>
              <a:t>事</a:t>
            </a:r>
            <a:r>
              <a:rPr lang="ja-JP" altLang="en-US" sz="2000" dirty="0"/>
              <a:t>業者は、可能な限り、利用者がその居宅において生活を継続できるよう支援することを前提としつつ、利用者</a:t>
            </a:r>
            <a:r>
              <a:rPr lang="ja-JP" altLang="en-US" sz="2000" dirty="0" smtClean="0"/>
              <a:t>が、指定</a:t>
            </a:r>
            <a:r>
              <a:rPr lang="ja-JP" altLang="en-US" sz="2000" dirty="0"/>
              <a:t>認知症対応型共同生活介護事業所、指定地域密着型特定施設、指定地域密着型介護老人福祉施設</a:t>
            </a:r>
            <a:r>
              <a:rPr lang="ja-JP" altLang="en-US" sz="2000" dirty="0" smtClean="0"/>
              <a:t>、又</a:t>
            </a:r>
            <a:r>
              <a:rPr lang="ja-JP" altLang="en-US" sz="2000" dirty="0"/>
              <a:t>は介護医療院</a:t>
            </a:r>
            <a:r>
              <a:rPr lang="ja-JP" altLang="en-US" sz="2000" dirty="0" smtClean="0"/>
              <a:t>その他</a:t>
            </a:r>
            <a:r>
              <a:rPr lang="ja-JP" altLang="en-US" sz="2000" dirty="0"/>
              <a:t>の施設へ入所等を希望した場合は、円滑にそれらの施設へ入所等が行えるよう、必要な措置を講ずるよう</a:t>
            </a:r>
            <a:r>
              <a:rPr lang="ja-JP" altLang="en-US" sz="2000" dirty="0" smtClean="0"/>
              <a:t>努めること。</a:t>
            </a:r>
            <a:endParaRPr lang="en-US" altLang="ja-JP" sz="2000" dirty="0" smtClean="0"/>
          </a:p>
          <a:p>
            <a:pPr marL="442913" indent="180975"/>
            <a:endParaRPr lang="en-US" altLang="ja-JP" sz="800" dirty="0"/>
          </a:p>
          <a:p>
            <a:r>
              <a:rPr lang="ja-JP" altLang="en-US" sz="2000" b="1" dirty="0" smtClean="0"/>
              <a:t>（２８）利用者の安全・サービスの質</a:t>
            </a:r>
            <a:r>
              <a:rPr lang="ja-JP" altLang="en-US" sz="2000" b="1" dirty="0"/>
              <a:t>の確保</a:t>
            </a:r>
            <a:r>
              <a:rPr lang="ja-JP" altLang="en-US" sz="2000" b="1" dirty="0" smtClean="0"/>
              <a:t>・職員の負担軽減委員会設置</a:t>
            </a:r>
            <a:r>
              <a:rPr lang="en-US" altLang="ja-JP" sz="2000" b="1" dirty="0" smtClean="0"/>
              <a:t>【</a:t>
            </a:r>
            <a:r>
              <a:rPr lang="ja-JP" altLang="en-US" sz="2000" b="1" dirty="0" smtClean="0"/>
              <a:t>第</a:t>
            </a:r>
            <a:r>
              <a:rPr lang="en-US" altLang="ja-JP" sz="2000" b="1" dirty="0" smtClean="0"/>
              <a:t>86</a:t>
            </a:r>
            <a:r>
              <a:rPr lang="ja-JP" altLang="en-US" sz="2000" b="1" dirty="0" smtClean="0"/>
              <a:t>条の</a:t>
            </a:r>
            <a:r>
              <a:rPr lang="en-US" altLang="ja-JP" sz="2000" b="1" dirty="0" smtClean="0"/>
              <a:t>2】</a:t>
            </a:r>
          </a:p>
          <a:p>
            <a:pPr marL="357188" indent="185738"/>
            <a:r>
              <a:rPr lang="ja-JP" altLang="en-US" sz="2000" dirty="0" smtClean="0"/>
              <a:t>事</a:t>
            </a:r>
            <a:r>
              <a:rPr lang="ja-JP" altLang="en-US" sz="2000" dirty="0"/>
              <a:t>業者は、</a:t>
            </a:r>
            <a:r>
              <a:rPr lang="ja-JP" altLang="en-US" sz="2000" dirty="0" smtClean="0"/>
              <a:t>当該事業所</a:t>
            </a:r>
            <a:r>
              <a:rPr lang="ja-JP" altLang="en-US" sz="2000" dirty="0"/>
              <a:t>における業務の効率化、介護サービスの質の向上その他の</a:t>
            </a:r>
            <a:r>
              <a:rPr lang="ja-JP" altLang="en-US" sz="2000" dirty="0" smtClean="0"/>
              <a:t>生産性の</a:t>
            </a:r>
            <a:r>
              <a:rPr lang="ja-JP" altLang="en-US" sz="2000" dirty="0"/>
              <a:t>向上に資する取組の促進を図るため、</a:t>
            </a:r>
            <a:r>
              <a:rPr lang="ja-JP" altLang="en-US" sz="2000" dirty="0" smtClean="0"/>
              <a:t>当該事業所</a:t>
            </a:r>
            <a:r>
              <a:rPr lang="ja-JP" altLang="en-US" sz="2000" dirty="0"/>
              <a:t>における利用者の安全並びに介護サービスの質の確保及び職員の</a:t>
            </a:r>
            <a:r>
              <a:rPr lang="ja-JP" altLang="en-US" sz="2000" dirty="0" smtClean="0"/>
              <a:t>負担</a:t>
            </a:r>
            <a:r>
              <a:rPr lang="ja-JP" altLang="en-US" sz="2000" dirty="0"/>
              <a:t>軽減に資する方策を検討するための</a:t>
            </a:r>
            <a:r>
              <a:rPr lang="ja-JP" altLang="en-US" sz="2000" dirty="0" smtClean="0"/>
              <a:t>委員会</a:t>
            </a:r>
            <a:r>
              <a:rPr lang="ja-JP" altLang="en-US" sz="2000" dirty="0"/>
              <a:t>を定期的に開催しなければならない</a:t>
            </a:r>
            <a:r>
              <a:rPr lang="ja-JP" altLang="en-US" sz="2000" dirty="0" smtClean="0"/>
              <a:t>。</a:t>
            </a:r>
            <a:endParaRPr lang="en-US" altLang="ja-JP" sz="2000" dirty="0" smtClean="0"/>
          </a:p>
          <a:p>
            <a:pPr marL="357188" indent="185738"/>
            <a:r>
              <a:rPr lang="en-US" altLang="ja-JP" sz="2000" dirty="0"/>
              <a:t>※ </a:t>
            </a:r>
            <a:r>
              <a:rPr lang="ja-JP" altLang="en-US" sz="2000" dirty="0"/>
              <a:t>令和</a:t>
            </a:r>
            <a:r>
              <a:rPr lang="en-US" altLang="ja-JP" sz="2000" dirty="0"/>
              <a:t>9</a:t>
            </a:r>
            <a:r>
              <a:rPr lang="ja-JP" altLang="en-US" sz="2000" dirty="0"/>
              <a:t>年</a:t>
            </a:r>
            <a:r>
              <a:rPr lang="en-US" altLang="ja-JP" sz="2000" dirty="0"/>
              <a:t>3</a:t>
            </a:r>
            <a:r>
              <a:rPr lang="ja-JP" altLang="en-US" sz="2000" dirty="0"/>
              <a:t>月</a:t>
            </a:r>
            <a:r>
              <a:rPr lang="en-US" altLang="ja-JP" sz="2000" dirty="0"/>
              <a:t>31</a:t>
            </a:r>
            <a:r>
              <a:rPr lang="ja-JP" altLang="en-US" sz="2000" dirty="0"/>
              <a:t>日までは、努力義務。</a:t>
            </a:r>
          </a:p>
          <a:p>
            <a:pPr marL="357188" indent="185738"/>
            <a:endParaRPr kumimoji="1" lang="ja-JP" altLang="en-US" sz="2000" b="1" dirty="0"/>
          </a:p>
        </p:txBody>
      </p:sp>
      <p:sp>
        <p:nvSpPr>
          <p:cNvPr id="4" name="正方形/長方形 3"/>
          <p:cNvSpPr/>
          <p:nvPr/>
        </p:nvSpPr>
        <p:spPr>
          <a:xfrm>
            <a:off x="278606" y="3210719"/>
            <a:ext cx="11827669" cy="3542248"/>
          </a:xfrm>
          <a:prstGeom prst="rect">
            <a:avLst/>
          </a:prstGeom>
          <a:ln w="6350">
            <a:solidFill>
              <a:schemeClr val="tx1"/>
            </a:solidFill>
            <a:prstDash val="sysDot"/>
          </a:ln>
        </p:spPr>
        <p:txBody>
          <a:bodyPr wrap="square" tIns="36000" bIns="0" anchor="ctr" anchorCtr="0">
            <a:spAutoFit/>
          </a:bodyPr>
          <a:lstStyle/>
          <a:p>
            <a:pPr marL="185738" indent="-185738">
              <a:lnSpc>
                <a:spcPts val="2100"/>
              </a:lnSpc>
            </a:pPr>
            <a:r>
              <a:rPr lang="ja-JP" altLang="en-US" sz="2000" dirty="0"/>
              <a:t>〇</a:t>
            </a:r>
            <a:r>
              <a:rPr lang="en-US" altLang="ja-JP" sz="2000" dirty="0" smtClean="0"/>
              <a:t> </a:t>
            </a:r>
            <a:r>
              <a:rPr lang="ja-JP" altLang="en-US" sz="2000" dirty="0" smtClean="0"/>
              <a:t>管理者</a:t>
            </a:r>
            <a:r>
              <a:rPr lang="ja-JP" altLang="en-US" sz="2000" dirty="0"/>
              <a:t>やケア等を行う職種を含む幅広い職種により構成することが望ましく、各事業所の状況に応じ、必要な構成メンバーを検討すること。なお、生産性向上の取組に関する外部の専門家を活用することも差し支えない</a:t>
            </a:r>
          </a:p>
          <a:p>
            <a:pPr marL="185738" indent="-185738">
              <a:lnSpc>
                <a:spcPts val="2100"/>
              </a:lnSpc>
            </a:pPr>
            <a:r>
              <a:rPr lang="ja-JP" altLang="en-US" sz="2000" dirty="0"/>
              <a:t>〇</a:t>
            </a:r>
            <a:r>
              <a:rPr lang="en-US" altLang="ja-JP" sz="2000" dirty="0" smtClean="0"/>
              <a:t> </a:t>
            </a:r>
            <a:r>
              <a:rPr lang="ja-JP" altLang="en-US" sz="2000" dirty="0" smtClean="0"/>
              <a:t>定期的</a:t>
            </a:r>
            <a:r>
              <a:rPr lang="ja-JP" altLang="en-US" sz="2000" dirty="0"/>
              <a:t>に開催することが</a:t>
            </a:r>
            <a:r>
              <a:rPr lang="ja-JP" altLang="en-US" sz="2000" dirty="0" smtClean="0"/>
              <a:t>必要。開催頻度は</a:t>
            </a:r>
            <a:r>
              <a:rPr lang="ja-JP" altLang="en-US" sz="2000" dirty="0"/>
              <a:t>、本委員会の開催が形骸化することがないよう留意した上で、各事業所の状況を踏まえ、適切な開催頻度を決めることが望ましい</a:t>
            </a:r>
            <a:r>
              <a:rPr lang="ja-JP" altLang="en-US" sz="2000" dirty="0" smtClean="0"/>
              <a:t>。</a:t>
            </a:r>
            <a:endParaRPr lang="en-US" altLang="ja-JP" sz="2000" dirty="0" smtClean="0"/>
          </a:p>
          <a:p>
            <a:pPr marL="185738" indent="-185738">
              <a:lnSpc>
                <a:spcPts val="2100"/>
              </a:lnSpc>
            </a:pPr>
            <a:r>
              <a:rPr lang="en-US" altLang="ja-JP" sz="2000" dirty="0" smtClean="0"/>
              <a:t>※ </a:t>
            </a:r>
            <a:r>
              <a:rPr lang="ja-JP" altLang="en-US" sz="2000" dirty="0" smtClean="0"/>
              <a:t>厚生労働省「介護サービス事業における生産性向上に資するガイドライン」等を参考に取組をすすめることが望ましい</a:t>
            </a:r>
            <a:r>
              <a:rPr lang="ja-JP" altLang="en-US" sz="2000" dirty="0"/>
              <a:t>。厚生労働省ホームページ「介護分野の生産性向上　～お知らせ～」</a:t>
            </a:r>
            <a:endParaRPr lang="en-US" altLang="ja-JP" sz="2000" dirty="0" smtClean="0"/>
          </a:p>
          <a:p>
            <a:pPr marL="442913" indent="-185738">
              <a:lnSpc>
                <a:spcPts val="2100"/>
              </a:lnSpc>
            </a:pPr>
            <a:r>
              <a:rPr lang="en-US" altLang="ja-JP" sz="2000" dirty="0" smtClean="0">
                <a:hlinkClick r:id="rId2"/>
              </a:rPr>
              <a:t>https://www.mhlw.go.jp/stf/kaigo-seisansei-information.html</a:t>
            </a:r>
            <a:endParaRPr lang="en-US" altLang="ja-JP" sz="2000" dirty="0" smtClean="0"/>
          </a:p>
          <a:p>
            <a:pPr marL="185738" indent="-185738">
              <a:lnSpc>
                <a:spcPts val="2100"/>
              </a:lnSpc>
            </a:pPr>
            <a:r>
              <a:rPr lang="en-US" altLang="ja-JP" sz="2000" dirty="0" smtClean="0"/>
              <a:t>※ </a:t>
            </a:r>
            <a:r>
              <a:rPr lang="ja-JP" altLang="en-US" sz="2000" dirty="0" smtClean="0"/>
              <a:t>他</a:t>
            </a:r>
            <a:r>
              <a:rPr lang="ja-JP" altLang="en-US" sz="2000" dirty="0"/>
              <a:t>に事業運営に関する会議（事故発生の防止のための委員会等）を開催している場合、これと一体的に設置・運営することとして差し支えない</a:t>
            </a:r>
            <a:r>
              <a:rPr lang="ja-JP" altLang="en-US" sz="2000" dirty="0" smtClean="0"/>
              <a:t>。</a:t>
            </a:r>
            <a:endParaRPr lang="en-US" altLang="ja-JP" sz="2000" dirty="0" smtClean="0"/>
          </a:p>
          <a:p>
            <a:pPr marL="185738" indent="-185738">
              <a:lnSpc>
                <a:spcPts val="2100"/>
              </a:lnSpc>
            </a:pPr>
            <a:r>
              <a:rPr lang="en-US" altLang="ja-JP" sz="2000" dirty="0" smtClean="0"/>
              <a:t>※ </a:t>
            </a:r>
            <a:r>
              <a:rPr lang="ja-JP" altLang="en-US" sz="2000" dirty="0"/>
              <a:t>本委員会は事業所毎に実施が求められるものであるが、他のサービス事業者との連携等により行うことも差し支えない</a:t>
            </a:r>
            <a:r>
              <a:rPr lang="ja-JP" altLang="en-US" sz="2000" dirty="0" smtClean="0"/>
              <a:t>。</a:t>
            </a:r>
            <a:endParaRPr lang="en-US" altLang="ja-JP" sz="2000" dirty="0" smtClean="0"/>
          </a:p>
          <a:p>
            <a:pPr>
              <a:lnSpc>
                <a:spcPts val="2100"/>
              </a:lnSpc>
            </a:pPr>
            <a:r>
              <a:rPr lang="en-US" altLang="ja-JP" sz="2000" dirty="0"/>
              <a:t>※</a:t>
            </a:r>
            <a:r>
              <a:rPr lang="ja-JP" altLang="en-US" sz="2000" dirty="0"/>
              <a:t> テレビ電話装置等を活用して行うことができる</a:t>
            </a:r>
            <a:r>
              <a:rPr lang="ja-JP" altLang="en-US" sz="2000" dirty="0" smtClean="0"/>
              <a:t>。</a:t>
            </a:r>
            <a:endParaRPr lang="en-US" altLang="ja-JP" sz="2000" dirty="0"/>
          </a:p>
        </p:txBody>
      </p:sp>
    </p:spTree>
    <p:extLst>
      <p:ext uri="{BB962C8B-B14F-4D97-AF65-F5344CB8AC3E}">
        <p14:creationId xmlns:p14="http://schemas.microsoft.com/office/powerpoint/2010/main" val="3643915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367661"/>
            <a:ext cx="2743200" cy="365125"/>
          </a:xfrm>
        </p:spPr>
        <p:txBody>
          <a:bodyPr/>
          <a:lstStyle/>
          <a:p>
            <a:fld id="{41D9830F-53EB-46B6-9EC0-C4C68F82A889}" type="slidenum">
              <a:rPr kumimoji="1" lang="ja-JP" altLang="en-US" smtClean="0"/>
              <a:t>61</a:t>
            </a:fld>
            <a:endParaRPr kumimoji="1" lang="ja-JP" altLang="en-US" dirty="0"/>
          </a:p>
        </p:txBody>
      </p:sp>
      <p:sp>
        <p:nvSpPr>
          <p:cNvPr id="4" name="正方形/長方形 3"/>
          <p:cNvSpPr/>
          <p:nvPr/>
        </p:nvSpPr>
        <p:spPr>
          <a:xfrm>
            <a:off x="0" y="27463"/>
            <a:ext cx="12192000" cy="5447645"/>
          </a:xfrm>
          <a:prstGeom prst="rect">
            <a:avLst/>
          </a:prstGeom>
        </p:spPr>
        <p:txBody>
          <a:bodyPr wrap="square">
            <a:spAutoFit/>
          </a:bodyPr>
          <a:lstStyle/>
          <a:p>
            <a:r>
              <a:rPr lang="ja-JP" altLang="en-US" sz="2000" b="1" dirty="0"/>
              <a:t>（</a:t>
            </a:r>
            <a:r>
              <a:rPr lang="ja-JP" altLang="en-US" sz="2000" b="1" dirty="0" smtClean="0"/>
              <a:t>２９）</a:t>
            </a:r>
            <a:r>
              <a:rPr lang="ja-JP" altLang="en-US" sz="2000" b="1" dirty="0"/>
              <a:t>会計の区分</a:t>
            </a:r>
            <a:r>
              <a:rPr lang="en-US" altLang="ja-JP" sz="2000" b="1" dirty="0"/>
              <a:t>【</a:t>
            </a:r>
            <a:r>
              <a:rPr lang="ja-JP" altLang="en-US" sz="2000" b="1" dirty="0"/>
              <a:t>第</a:t>
            </a:r>
            <a:r>
              <a:rPr lang="en-US" altLang="ja-JP" sz="2000" b="1" dirty="0"/>
              <a:t>3</a:t>
            </a:r>
            <a:r>
              <a:rPr lang="ja-JP" altLang="en-US" sz="2000" b="1" dirty="0"/>
              <a:t>の</a:t>
            </a:r>
            <a:r>
              <a:rPr lang="en-US" altLang="ja-JP" sz="2000" b="1" dirty="0"/>
              <a:t>39】</a:t>
            </a:r>
          </a:p>
          <a:p>
            <a:pPr marL="357188" indent="180975"/>
            <a:r>
              <a:rPr lang="ja-JP" altLang="en-US" sz="2000" dirty="0"/>
              <a:t>事業者は事業所ごとに経理を区分するとともに、</a:t>
            </a:r>
            <a:r>
              <a:rPr lang="ja-JP" altLang="en-US" sz="2000" dirty="0" smtClean="0"/>
              <a:t>指定看護小規模</a:t>
            </a:r>
            <a:r>
              <a:rPr lang="ja-JP" altLang="en-US" sz="2000" dirty="0"/>
              <a:t>多機能型居宅介護の事業の会計とその他の事業の会計を区分しなければならない。</a:t>
            </a:r>
            <a:endParaRPr lang="en-US" altLang="ja-JP" sz="2000" dirty="0"/>
          </a:p>
          <a:p>
            <a:endParaRPr lang="en-US" altLang="ja-JP" sz="800" b="1" dirty="0" smtClean="0"/>
          </a:p>
          <a:p>
            <a:r>
              <a:rPr lang="ja-JP" altLang="en-US" sz="2000" b="1" dirty="0" smtClean="0"/>
              <a:t>（３０）記録の整備</a:t>
            </a:r>
            <a:r>
              <a:rPr lang="en-US" altLang="ja-JP" sz="2000" b="1" dirty="0" smtClean="0"/>
              <a:t>【</a:t>
            </a:r>
            <a:r>
              <a:rPr lang="ja-JP" altLang="en-US" sz="2000" b="1" dirty="0" smtClean="0"/>
              <a:t>第</a:t>
            </a:r>
            <a:r>
              <a:rPr lang="en-US" altLang="ja-JP" sz="2000" b="1" dirty="0" smtClean="0"/>
              <a:t>181</a:t>
            </a:r>
            <a:r>
              <a:rPr lang="ja-JP" altLang="en-US" sz="2000" b="1" dirty="0" smtClean="0"/>
              <a:t>条</a:t>
            </a:r>
            <a:r>
              <a:rPr lang="en-US" altLang="ja-JP" sz="2000" b="1" dirty="0" smtClean="0"/>
              <a:t>】</a:t>
            </a:r>
            <a:endParaRPr lang="en-US" altLang="ja-JP" sz="2000" b="1" dirty="0"/>
          </a:p>
          <a:p>
            <a:pPr marL="271463"/>
            <a:r>
              <a:rPr lang="ja-JP" altLang="en-US" sz="2000" dirty="0" smtClean="0">
                <a:latin typeface="MS-Mincho"/>
              </a:rPr>
              <a:t>① 事</a:t>
            </a:r>
            <a:r>
              <a:rPr lang="ja-JP" altLang="en-US" sz="2000" dirty="0">
                <a:latin typeface="MS-Mincho"/>
              </a:rPr>
              <a:t>業者は、従業者、設備、備品及び会計に</a:t>
            </a:r>
            <a:r>
              <a:rPr lang="ja-JP" altLang="en-US" sz="2000" dirty="0" smtClean="0">
                <a:latin typeface="MS-Mincho"/>
              </a:rPr>
              <a:t>関する諸記録</a:t>
            </a:r>
            <a:r>
              <a:rPr lang="ja-JP" altLang="en-US" sz="2000" dirty="0">
                <a:latin typeface="MS-Mincho"/>
              </a:rPr>
              <a:t>を整備しておかなければならない</a:t>
            </a:r>
            <a:r>
              <a:rPr lang="ja-JP" altLang="en-US" sz="2000" dirty="0" smtClean="0">
                <a:latin typeface="MS-Mincho"/>
              </a:rPr>
              <a:t>。</a:t>
            </a:r>
            <a:endParaRPr lang="en-US" altLang="ja-JP" sz="2000" dirty="0" smtClean="0">
              <a:latin typeface="MS-Mincho"/>
            </a:endParaRPr>
          </a:p>
          <a:p>
            <a:pPr marL="442913" indent="-171450"/>
            <a:r>
              <a:rPr lang="ja-JP" altLang="en-US" sz="2000" dirty="0" smtClean="0">
                <a:latin typeface="MS-Mincho"/>
              </a:rPr>
              <a:t>② 事</a:t>
            </a:r>
            <a:r>
              <a:rPr lang="ja-JP" altLang="en-US" sz="2000" dirty="0">
                <a:latin typeface="MS-Mincho"/>
              </a:rPr>
              <a:t>業者は、利用者に対するサービスの提供に</a:t>
            </a:r>
            <a:r>
              <a:rPr lang="ja-JP" altLang="en-US" sz="2000" dirty="0" smtClean="0">
                <a:latin typeface="MS-Mincho"/>
              </a:rPr>
              <a:t>関する</a:t>
            </a:r>
            <a:r>
              <a:rPr lang="ja-JP" altLang="en-US" sz="2000" dirty="0">
                <a:latin typeface="MS-Mincho"/>
              </a:rPr>
              <a:t>以下に掲げる記録を整備し、その完結の日から５年間保存しなければ</a:t>
            </a:r>
            <a:r>
              <a:rPr lang="ja-JP" altLang="en-US" sz="2000" smtClean="0">
                <a:latin typeface="MS-Mincho"/>
              </a:rPr>
              <a:t>ならない。</a:t>
            </a:r>
            <a:endParaRPr lang="en-US" altLang="ja-JP" sz="2000" dirty="0" smtClean="0">
              <a:latin typeface="MS-Mincho"/>
            </a:endParaRPr>
          </a:p>
          <a:p>
            <a:pPr marL="628650"/>
            <a:r>
              <a:rPr lang="en-US" altLang="ja-JP" sz="2000" dirty="0" smtClean="0"/>
              <a:t>ⅰ) </a:t>
            </a:r>
            <a:r>
              <a:rPr lang="ja-JP" altLang="en-US" sz="2000" dirty="0" smtClean="0"/>
              <a:t>居宅</a:t>
            </a:r>
            <a:r>
              <a:rPr lang="ja-JP" altLang="en-US" sz="2000" dirty="0"/>
              <a:t>サービス</a:t>
            </a:r>
            <a:r>
              <a:rPr lang="ja-JP" altLang="en-US" sz="2000" dirty="0" smtClean="0"/>
              <a:t>計画</a:t>
            </a:r>
            <a:endParaRPr lang="en-US" altLang="ja-JP" sz="2000" dirty="0" smtClean="0"/>
          </a:p>
          <a:p>
            <a:pPr marL="628650"/>
            <a:r>
              <a:rPr lang="en-US" altLang="ja-JP" sz="2000" dirty="0" smtClean="0"/>
              <a:t>ⅱ) </a:t>
            </a:r>
            <a:r>
              <a:rPr lang="ja-JP" altLang="en-US" sz="2000" dirty="0" smtClean="0"/>
              <a:t>看護小規模多機能型居宅介護計画</a:t>
            </a:r>
            <a:endParaRPr lang="en-US" altLang="ja-JP" sz="2000" dirty="0" smtClean="0"/>
          </a:p>
          <a:p>
            <a:pPr marL="628650"/>
            <a:r>
              <a:rPr lang="en-US" altLang="ja-JP" sz="2000" dirty="0" smtClean="0"/>
              <a:t>ⅲ) </a:t>
            </a:r>
            <a:r>
              <a:rPr lang="ja-JP" altLang="en-US" sz="2000" dirty="0" smtClean="0"/>
              <a:t>身体的</a:t>
            </a:r>
            <a:r>
              <a:rPr lang="ja-JP" altLang="en-US" sz="2000" dirty="0"/>
              <a:t>拘束等の態様及び時間、その際の利用者の心身の状況並びに緊急やむを得ない理由の記録</a:t>
            </a:r>
            <a:endParaRPr lang="en-US" altLang="ja-JP" sz="2000" dirty="0"/>
          </a:p>
          <a:p>
            <a:pPr marL="628650"/>
            <a:r>
              <a:rPr lang="en-US" altLang="ja-JP" sz="2000" dirty="0" smtClean="0"/>
              <a:t>ⅳ) </a:t>
            </a:r>
            <a:r>
              <a:rPr lang="ja-JP" altLang="en-US" sz="2000" dirty="0" smtClean="0"/>
              <a:t>第</a:t>
            </a:r>
            <a:r>
              <a:rPr lang="en-US" altLang="ja-JP" sz="2000" dirty="0" smtClean="0"/>
              <a:t>179</a:t>
            </a:r>
            <a:r>
              <a:rPr lang="ja-JP" altLang="en-US" sz="2000" dirty="0" smtClean="0"/>
              <a:t>条第</a:t>
            </a:r>
            <a:r>
              <a:rPr lang="en-US" altLang="ja-JP" sz="2000" dirty="0" smtClean="0"/>
              <a:t>2</a:t>
            </a:r>
            <a:r>
              <a:rPr lang="ja-JP" altLang="en-US" sz="2000" dirty="0" smtClean="0"/>
              <a:t>項に規定する主治の医師による指示の文書</a:t>
            </a:r>
            <a:endParaRPr lang="en-US" altLang="ja-JP" sz="2000" dirty="0" smtClean="0"/>
          </a:p>
          <a:p>
            <a:pPr marL="628650"/>
            <a:r>
              <a:rPr lang="en-US" altLang="ja-JP" sz="2000" dirty="0" smtClean="0"/>
              <a:t>ⅴ) </a:t>
            </a:r>
            <a:r>
              <a:rPr lang="ja-JP" altLang="en-US" sz="2000" dirty="0" smtClean="0"/>
              <a:t>第</a:t>
            </a:r>
            <a:r>
              <a:rPr lang="en-US" altLang="ja-JP" sz="2000" dirty="0"/>
              <a:t>179</a:t>
            </a:r>
            <a:r>
              <a:rPr lang="ja-JP" altLang="en-US" sz="2000" dirty="0" smtClean="0"/>
              <a:t>条第</a:t>
            </a:r>
            <a:r>
              <a:rPr lang="en-US" altLang="ja-JP" sz="2000" dirty="0" smtClean="0"/>
              <a:t>10</a:t>
            </a:r>
            <a:r>
              <a:rPr lang="ja-JP" altLang="en-US" sz="2000" dirty="0" smtClean="0"/>
              <a:t>項に規定する看護小規模多機能型居宅介護報告書</a:t>
            </a:r>
            <a:endParaRPr lang="en-US" altLang="ja-JP" sz="2000" dirty="0" smtClean="0"/>
          </a:p>
          <a:p>
            <a:pPr marL="628650"/>
            <a:r>
              <a:rPr lang="en-US" altLang="ja-JP" sz="2000" dirty="0" smtClean="0"/>
              <a:t>ⅵ) </a:t>
            </a:r>
            <a:r>
              <a:rPr lang="ja-JP" altLang="en-US" sz="2000" dirty="0" smtClean="0"/>
              <a:t>提供</a:t>
            </a:r>
            <a:r>
              <a:rPr lang="ja-JP" altLang="en-US" sz="2000" dirty="0"/>
              <a:t>した具体的なサービスの内容等の記録</a:t>
            </a:r>
          </a:p>
          <a:p>
            <a:pPr marL="628650"/>
            <a:r>
              <a:rPr lang="en-US" altLang="ja-JP" sz="2000" dirty="0" smtClean="0"/>
              <a:t>ⅶ) </a:t>
            </a:r>
            <a:r>
              <a:rPr lang="ja-JP" altLang="en-US" sz="2000" dirty="0" smtClean="0"/>
              <a:t>市町村</a:t>
            </a:r>
            <a:r>
              <a:rPr lang="ja-JP" altLang="en-US" sz="2000" dirty="0"/>
              <a:t>への通知に係る記録</a:t>
            </a:r>
          </a:p>
          <a:p>
            <a:pPr marL="628650"/>
            <a:r>
              <a:rPr lang="en-US" altLang="ja-JP" sz="2000" dirty="0" smtClean="0"/>
              <a:t>ⅷ)</a:t>
            </a:r>
            <a:r>
              <a:rPr lang="ja-JP" altLang="en-US" sz="2000" dirty="0" smtClean="0"/>
              <a:t> </a:t>
            </a:r>
            <a:r>
              <a:rPr lang="ja-JP" altLang="en-US" sz="2000" dirty="0"/>
              <a:t>苦情の内容等の記録</a:t>
            </a:r>
          </a:p>
          <a:p>
            <a:pPr marL="628650"/>
            <a:r>
              <a:rPr lang="en-US" altLang="ja-JP" sz="2000" dirty="0" smtClean="0"/>
              <a:t>ⅸ)</a:t>
            </a:r>
            <a:r>
              <a:rPr lang="ja-JP" altLang="en-US" sz="2000" dirty="0" smtClean="0"/>
              <a:t> </a:t>
            </a:r>
            <a:r>
              <a:rPr lang="ja-JP" altLang="en-US" sz="2000" dirty="0"/>
              <a:t>事故の状況及び事故に際して採った処置についての記録</a:t>
            </a:r>
          </a:p>
          <a:p>
            <a:pPr marL="628650"/>
            <a:r>
              <a:rPr lang="en-US" altLang="ja-JP" sz="2000" dirty="0" smtClean="0"/>
              <a:t>ⅹ) </a:t>
            </a:r>
            <a:r>
              <a:rPr lang="ja-JP" altLang="en-US" sz="2000" dirty="0" smtClean="0"/>
              <a:t>運営</a:t>
            </a:r>
            <a:r>
              <a:rPr lang="ja-JP" altLang="en-US" sz="2000" dirty="0">
                <a:latin typeface="MS-Mincho"/>
              </a:rPr>
              <a:t>推進会議に係る報告、評価、要望、助言等についての</a:t>
            </a:r>
            <a:r>
              <a:rPr lang="ja-JP" altLang="en-US" sz="2000" dirty="0" smtClean="0">
                <a:latin typeface="MS-Mincho"/>
              </a:rPr>
              <a:t>記録</a:t>
            </a:r>
            <a:endParaRPr lang="ja-JP" altLang="en-US" sz="2000" dirty="0">
              <a:latin typeface="MS-Mincho"/>
            </a:endParaRPr>
          </a:p>
        </p:txBody>
      </p:sp>
      <p:sp>
        <p:nvSpPr>
          <p:cNvPr id="7" name="正方形/長方形 6"/>
          <p:cNvSpPr/>
          <p:nvPr/>
        </p:nvSpPr>
        <p:spPr>
          <a:xfrm>
            <a:off x="595312" y="5409347"/>
            <a:ext cx="11001375" cy="1323439"/>
          </a:xfrm>
          <a:prstGeom prst="rect">
            <a:avLst/>
          </a:prstGeom>
          <a:ln w="6350">
            <a:solidFill>
              <a:schemeClr val="tx1"/>
            </a:solidFill>
            <a:prstDash val="sysDot"/>
          </a:ln>
        </p:spPr>
        <p:txBody>
          <a:bodyPr wrap="square" bIns="0" anchor="ctr" anchorCtr="0">
            <a:spAutoFit/>
          </a:bodyPr>
          <a:lstStyle/>
          <a:p>
            <a:pPr lvl="0"/>
            <a:r>
              <a:rPr lang="en-US" altLang="ja-JP" sz="2000" dirty="0">
                <a:solidFill>
                  <a:prstClr val="black"/>
                </a:solidFill>
                <a:latin typeface="MS-Mincho"/>
              </a:rPr>
              <a:t>※</a:t>
            </a:r>
            <a:r>
              <a:rPr lang="ja-JP" altLang="en-US" sz="2000" dirty="0">
                <a:solidFill>
                  <a:prstClr val="black"/>
                </a:solidFill>
                <a:latin typeface="MS-Mincho"/>
              </a:rPr>
              <a:t>「その完結の日」とは</a:t>
            </a:r>
          </a:p>
          <a:p>
            <a:pPr marL="357188" lvl="0" indent="-171450"/>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ⅸ</a:t>
            </a:r>
            <a:r>
              <a:rPr lang="ja-JP" altLang="en-US" sz="2000" dirty="0" smtClean="0">
                <a:solidFill>
                  <a:prstClr val="black"/>
                </a:solidFill>
              </a:rPr>
              <a:t>の</a:t>
            </a:r>
            <a:r>
              <a:rPr lang="ja-JP" altLang="en-US" sz="2000" dirty="0">
                <a:solidFill>
                  <a:prstClr val="black"/>
                </a:solidFill>
              </a:rPr>
              <a:t>記録は、個々の利用者の契約の終了（契約の解約・解除、他施設への入所、利用者の死亡、利用者の自立を含む）により一連のサービス提供が終了した日。</a:t>
            </a:r>
          </a:p>
          <a:p>
            <a:pPr marL="357188" lvl="0" indent="-171450"/>
            <a:r>
              <a:rPr lang="en-US" altLang="ja-JP" sz="2000" dirty="0" smtClean="0">
                <a:solidFill>
                  <a:prstClr val="black"/>
                </a:solidFill>
              </a:rPr>
              <a:t>ⅹ</a:t>
            </a:r>
            <a:r>
              <a:rPr lang="ja-JP" altLang="en-US" sz="2000" dirty="0" smtClean="0">
                <a:solidFill>
                  <a:prstClr val="black"/>
                </a:solidFill>
              </a:rPr>
              <a:t>の</a:t>
            </a:r>
            <a:r>
              <a:rPr lang="ja-JP" altLang="en-US" sz="2000" dirty="0">
                <a:solidFill>
                  <a:prstClr val="black"/>
                </a:solidFill>
              </a:rPr>
              <a:t>記録</a:t>
            </a:r>
            <a:r>
              <a:rPr lang="ja-JP" altLang="en-US" sz="2000" dirty="0">
                <a:solidFill>
                  <a:prstClr val="black"/>
                </a:solidFill>
                <a:latin typeface="MS-Mincho"/>
              </a:rPr>
              <a:t>は、運営推進会議を開催し、報告、評価、要望、助言等の記録を公表した日</a:t>
            </a:r>
            <a:r>
              <a:rPr lang="ja-JP" altLang="en-US" sz="2000" dirty="0" smtClean="0">
                <a:solidFill>
                  <a:prstClr val="black"/>
                </a:solidFill>
                <a:latin typeface="MS-Mincho"/>
              </a:rPr>
              <a:t>。</a:t>
            </a:r>
            <a:endParaRPr lang="ja-JP" altLang="en-US" sz="2000" dirty="0">
              <a:solidFill>
                <a:prstClr val="black"/>
              </a:solidFill>
            </a:endParaRPr>
          </a:p>
        </p:txBody>
      </p:sp>
    </p:spTree>
    <p:extLst>
      <p:ext uri="{BB962C8B-B14F-4D97-AF65-F5344CB8AC3E}">
        <p14:creationId xmlns:p14="http://schemas.microsoft.com/office/powerpoint/2010/main" val="1755759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92491" y="6370204"/>
            <a:ext cx="2743200" cy="365125"/>
          </a:xfrm>
        </p:spPr>
        <p:txBody>
          <a:bodyPr/>
          <a:lstStyle/>
          <a:p>
            <a:fld id="{41D9830F-53EB-46B6-9EC0-C4C68F82A889}" type="slidenum">
              <a:rPr kumimoji="1" lang="ja-JP" altLang="en-US" smtClean="0"/>
              <a:t>62</a:t>
            </a:fld>
            <a:endParaRPr kumimoji="1" lang="ja-JP" altLang="en-US" dirty="0"/>
          </a:p>
        </p:txBody>
      </p:sp>
      <p:sp>
        <p:nvSpPr>
          <p:cNvPr id="3"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１５　介護報酬について</a:t>
            </a:r>
            <a:r>
              <a:rPr lang="ja-JP" altLang="en-US" sz="2400" b="1" dirty="0"/>
              <a:t>　</a:t>
            </a:r>
            <a:endParaRPr lang="en-US" altLang="ja-JP" sz="2400" b="1" dirty="0"/>
          </a:p>
        </p:txBody>
      </p:sp>
      <p:sp>
        <p:nvSpPr>
          <p:cNvPr id="4" name="正方形/長方形 3"/>
          <p:cNvSpPr/>
          <p:nvPr/>
        </p:nvSpPr>
        <p:spPr>
          <a:xfrm>
            <a:off x="0" y="524685"/>
            <a:ext cx="12192000" cy="6440225"/>
          </a:xfrm>
          <a:prstGeom prst="rect">
            <a:avLst/>
          </a:prstGeom>
        </p:spPr>
        <p:txBody>
          <a:bodyPr wrap="square">
            <a:spAutoFit/>
          </a:bodyPr>
          <a:lstStyle/>
          <a:p>
            <a:pPr marL="176213" lvl="0" indent="-176213"/>
            <a:r>
              <a:rPr lang="ja-JP" altLang="en-US" sz="2000" dirty="0" smtClean="0">
                <a:solidFill>
                  <a:prstClr val="black"/>
                </a:solidFill>
              </a:rPr>
              <a:t>１ 基本単位の取扱い</a:t>
            </a:r>
            <a:endParaRPr lang="en-US" altLang="ja-JP" sz="2000" dirty="0" smtClean="0">
              <a:solidFill>
                <a:prstClr val="black"/>
              </a:solidFill>
            </a:endParaRPr>
          </a:p>
          <a:p>
            <a:pPr marL="176213" lvl="0" indent="-176213"/>
            <a:r>
              <a:rPr lang="ja-JP" altLang="en-US" sz="2000" dirty="0" smtClean="0">
                <a:solidFill>
                  <a:prstClr val="black"/>
                </a:solidFill>
              </a:rPr>
              <a:t>２ 定員超過利用に該当する場合の減算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３ 人員基準欠如に該当する場合の減算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４ 身体拘束廃止未実施減算</a:t>
            </a:r>
            <a:endParaRPr lang="en-US" altLang="ja-JP" sz="2000" dirty="0" smtClean="0">
              <a:solidFill>
                <a:prstClr val="black"/>
              </a:solidFill>
            </a:endParaRPr>
          </a:p>
          <a:p>
            <a:pPr marL="176213" lvl="0" indent="-176213"/>
            <a:r>
              <a:rPr lang="ja-JP" altLang="en-US" sz="2000" dirty="0">
                <a:solidFill>
                  <a:prstClr val="black"/>
                </a:solidFill>
              </a:rPr>
              <a:t>５</a:t>
            </a:r>
            <a:r>
              <a:rPr lang="ja-JP" altLang="en-US" sz="2000" dirty="0" smtClean="0">
                <a:solidFill>
                  <a:prstClr val="black"/>
                </a:solidFill>
              </a:rPr>
              <a:t> 高齢者虐待防止措置未実施減算</a:t>
            </a:r>
            <a:endParaRPr lang="en-US" altLang="ja-JP" sz="2000" dirty="0" smtClean="0">
              <a:solidFill>
                <a:prstClr val="black"/>
              </a:solidFill>
            </a:endParaRPr>
          </a:p>
          <a:p>
            <a:pPr marL="176213" lvl="0" indent="-176213"/>
            <a:r>
              <a:rPr lang="ja-JP" altLang="en-US" sz="2000" dirty="0">
                <a:solidFill>
                  <a:prstClr val="black"/>
                </a:solidFill>
              </a:rPr>
              <a:t>６</a:t>
            </a:r>
            <a:r>
              <a:rPr lang="ja-JP" altLang="en-US" sz="2000" dirty="0" smtClean="0">
                <a:solidFill>
                  <a:prstClr val="black"/>
                </a:solidFill>
              </a:rPr>
              <a:t> 業務継続計画未策定減算</a:t>
            </a:r>
            <a:endParaRPr lang="en-US" altLang="ja-JP" sz="2000" dirty="0" smtClean="0">
              <a:solidFill>
                <a:prstClr val="black"/>
              </a:solidFill>
            </a:endParaRPr>
          </a:p>
          <a:p>
            <a:pPr marL="176213" lvl="0" indent="-176213"/>
            <a:r>
              <a:rPr lang="ja-JP" altLang="en-US" sz="2000" dirty="0" smtClean="0">
                <a:solidFill>
                  <a:prstClr val="black"/>
                </a:solidFill>
              </a:rPr>
              <a:t>７ サービス提供が過少である場合の減算</a:t>
            </a:r>
            <a:endParaRPr lang="en-US" altLang="ja-JP" sz="2000" dirty="0" smtClean="0">
              <a:solidFill>
                <a:prstClr val="black"/>
              </a:solidFill>
            </a:endParaRPr>
          </a:p>
          <a:p>
            <a:pPr marL="176213" lvl="0" indent="-176213"/>
            <a:r>
              <a:rPr lang="ja-JP" altLang="en-US" sz="2000" dirty="0" smtClean="0">
                <a:solidFill>
                  <a:prstClr val="black"/>
                </a:solidFill>
              </a:rPr>
              <a:t>８ 訪問看護体制減算</a:t>
            </a:r>
            <a:endParaRPr lang="en-US" altLang="ja-JP" sz="2000" dirty="0" smtClean="0">
              <a:solidFill>
                <a:prstClr val="black"/>
              </a:solidFill>
            </a:endParaRPr>
          </a:p>
          <a:p>
            <a:pPr marL="176213" lvl="0" indent="-176213"/>
            <a:r>
              <a:rPr lang="ja-JP" altLang="en-US" sz="2000" dirty="0" smtClean="0">
                <a:solidFill>
                  <a:prstClr val="black"/>
                </a:solidFill>
              </a:rPr>
              <a:t>９ 医療保険の給付の対象となる訪問看護が行われる場合の減算</a:t>
            </a:r>
            <a:endParaRPr lang="en-US" altLang="ja-JP" sz="2000" dirty="0" smtClean="0">
              <a:solidFill>
                <a:prstClr val="black"/>
              </a:solidFill>
            </a:endParaRPr>
          </a:p>
          <a:p>
            <a:pPr marL="176213" lvl="0" indent="-176213"/>
            <a:r>
              <a:rPr lang="en-US" altLang="ja-JP" sz="2000" dirty="0" smtClean="0">
                <a:solidFill>
                  <a:prstClr val="black"/>
                </a:solidFill>
              </a:rPr>
              <a:t>10 </a:t>
            </a:r>
            <a:r>
              <a:rPr lang="ja-JP" altLang="en-US" sz="2000" dirty="0" smtClean="0">
                <a:solidFill>
                  <a:prstClr val="black"/>
                </a:solidFill>
              </a:rPr>
              <a:t>一時的な頻回の訪問看護について</a:t>
            </a:r>
            <a:endParaRPr lang="en-US" altLang="ja-JP" sz="2000" dirty="0" smtClean="0">
              <a:solidFill>
                <a:prstClr val="black"/>
              </a:solidFill>
            </a:endParaRPr>
          </a:p>
          <a:p>
            <a:pPr marL="176213" lvl="0" indent="-176213"/>
            <a:r>
              <a:rPr lang="en-US" altLang="ja-JP" sz="2000" dirty="0" smtClean="0">
                <a:solidFill>
                  <a:prstClr val="black"/>
                </a:solidFill>
              </a:rPr>
              <a:t>11 </a:t>
            </a:r>
            <a:r>
              <a:rPr lang="ja-JP" altLang="en-US" sz="2000" dirty="0" smtClean="0">
                <a:solidFill>
                  <a:prstClr val="black"/>
                </a:solidFill>
              </a:rPr>
              <a:t>各種加算</a:t>
            </a:r>
            <a:endParaRPr lang="en-US" altLang="ja-JP" sz="2000" dirty="0" smtClean="0">
              <a:solidFill>
                <a:prstClr val="black"/>
              </a:solidFill>
            </a:endParaRPr>
          </a:p>
          <a:p>
            <a:pPr marL="360363" indent="-360363">
              <a:lnSpc>
                <a:spcPts val="2300"/>
              </a:lnSpc>
            </a:pPr>
            <a:r>
              <a:rPr lang="ja-JP" altLang="en-US" sz="2000" dirty="0">
                <a:solidFill>
                  <a:prstClr val="black"/>
                </a:solidFill>
              </a:rPr>
              <a:t>（１</a:t>
            </a:r>
            <a:r>
              <a:rPr lang="ja-JP" altLang="en-US" sz="2000" dirty="0" smtClean="0">
                <a:solidFill>
                  <a:prstClr val="black"/>
                </a:solidFill>
              </a:rPr>
              <a:t>）初期加算　　</a:t>
            </a:r>
            <a:r>
              <a:rPr lang="ja-JP" altLang="en-US" sz="2000" dirty="0">
                <a:solidFill>
                  <a:prstClr val="black"/>
                </a:solidFill>
              </a:rPr>
              <a:t>　</a:t>
            </a:r>
            <a:r>
              <a:rPr lang="ja-JP" altLang="en-US" sz="2000" dirty="0" smtClean="0">
                <a:solidFill>
                  <a:prstClr val="black"/>
                </a:solidFill>
              </a:rPr>
              <a:t>　　　　　　（</a:t>
            </a:r>
            <a:r>
              <a:rPr lang="ja-JP" altLang="en-US" sz="2000" dirty="0">
                <a:solidFill>
                  <a:prstClr val="black"/>
                </a:solidFill>
              </a:rPr>
              <a:t>９）痰飲時共同指導</a:t>
            </a:r>
            <a:r>
              <a:rPr lang="ja-JP" altLang="en-US" sz="2000" dirty="0" smtClean="0">
                <a:solidFill>
                  <a:prstClr val="black"/>
                </a:solidFill>
              </a:rPr>
              <a:t>加算　　（</a:t>
            </a:r>
            <a:r>
              <a:rPr lang="en-US" altLang="ja-JP" sz="2000" dirty="0" smtClean="0">
                <a:solidFill>
                  <a:prstClr val="black"/>
                </a:solidFill>
              </a:rPr>
              <a:t>17</a:t>
            </a:r>
            <a:r>
              <a:rPr lang="ja-JP" altLang="en-US" sz="2000" dirty="0" smtClean="0">
                <a:solidFill>
                  <a:prstClr val="black"/>
                </a:solidFill>
              </a:rPr>
              <a:t>）総合マネジメント体制強化加算</a:t>
            </a:r>
            <a:endParaRPr lang="en-US" altLang="ja-JP" sz="2000" dirty="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２</a:t>
            </a:r>
            <a:r>
              <a:rPr lang="ja-JP" altLang="en-US" sz="2000" dirty="0" smtClean="0">
                <a:solidFill>
                  <a:prstClr val="black"/>
                </a:solidFill>
              </a:rPr>
              <a:t>）認知症加算　　　　　　　　（</a:t>
            </a:r>
            <a:r>
              <a:rPr lang="en-US" altLang="ja-JP" sz="2000" dirty="0">
                <a:solidFill>
                  <a:prstClr val="black"/>
                </a:solidFill>
              </a:rPr>
              <a:t>10</a:t>
            </a:r>
            <a:r>
              <a:rPr lang="ja-JP" altLang="en-US" sz="2000" dirty="0">
                <a:solidFill>
                  <a:prstClr val="black"/>
                </a:solidFill>
              </a:rPr>
              <a:t>）緊急時対応</a:t>
            </a:r>
            <a:r>
              <a:rPr lang="ja-JP" altLang="en-US" sz="2000" dirty="0" smtClean="0">
                <a:solidFill>
                  <a:prstClr val="black"/>
                </a:solidFill>
              </a:rPr>
              <a:t>加算　　　　（</a:t>
            </a:r>
            <a:r>
              <a:rPr lang="en-US" altLang="ja-JP" sz="2000" dirty="0" smtClean="0">
                <a:solidFill>
                  <a:prstClr val="black"/>
                </a:solidFill>
              </a:rPr>
              <a:t>18</a:t>
            </a:r>
            <a:r>
              <a:rPr lang="ja-JP" altLang="en-US" sz="2000" dirty="0" smtClean="0">
                <a:solidFill>
                  <a:prstClr val="black"/>
                </a:solidFill>
              </a:rPr>
              <a:t>）褥瘡マネジメント加算</a:t>
            </a:r>
            <a:endParaRPr lang="en-US" altLang="ja-JP" sz="2000" dirty="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３</a:t>
            </a:r>
            <a:r>
              <a:rPr lang="ja-JP" altLang="en-US" sz="2000" spc="-330" dirty="0" smtClean="0">
                <a:solidFill>
                  <a:prstClr val="black"/>
                </a:solidFill>
              </a:rPr>
              <a:t>）認知症行動・心理症状緊急対応加算</a:t>
            </a:r>
            <a:r>
              <a:rPr lang="ja-JP" altLang="en-US" sz="2000" dirty="0" smtClean="0">
                <a:solidFill>
                  <a:prstClr val="black"/>
                </a:solidFill>
              </a:rPr>
              <a:t>（</a:t>
            </a:r>
            <a:r>
              <a:rPr lang="en-US" altLang="ja-JP" sz="2000" dirty="0" smtClean="0">
                <a:solidFill>
                  <a:prstClr val="black"/>
                </a:solidFill>
              </a:rPr>
              <a:t>11</a:t>
            </a:r>
            <a:r>
              <a:rPr lang="ja-JP" altLang="en-US" sz="2000" dirty="0" smtClean="0">
                <a:solidFill>
                  <a:prstClr val="black"/>
                </a:solidFill>
              </a:rPr>
              <a:t>）特別管理加算　         　（</a:t>
            </a:r>
            <a:r>
              <a:rPr lang="en-US" altLang="ja-JP" sz="2000" dirty="0" smtClean="0">
                <a:solidFill>
                  <a:prstClr val="black"/>
                </a:solidFill>
              </a:rPr>
              <a:t>19</a:t>
            </a:r>
            <a:r>
              <a:rPr lang="ja-JP" altLang="en-US" sz="2000" dirty="0" smtClean="0">
                <a:solidFill>
                  <a:prstClr val="black"/>
                </a:solidFill>
              </a:rPr>
              <a:t>）排せつ支援加算　　</a:t>
            </a:r>
            <a:endParaRPr lang="en-US" altLang="ja-JP" sz="2000" dirty="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４）若年性認知症利用者受入</a:t>
            </a:r>
            <a:r>
              <a:rPr lang="ja-JP" altLang="en-US" sz="2000" dirty="0" smtClean="0">
                <a:solidFill>
                  <a:prstClr val="black"/>
                </a:solidFill>
              </a:rPr>
              <a:t>加算（</a:t>
            </a:r>
            <a:r>
              <a:rPr lang="en-US" altLang="ja-JP" sz="2000" dirty="0" smtClean="0">
                <a:solidFill>
                  <a:prstClr val="black"/>
                </a:solidFill>
              </a:rPr>
              <a:t>12</a:t>
            </a:r>
            <a:r>
              <a:rPr lang="ja-JP" altLang="en-US" sz="2000" dirty="0" smtClean="0">
                <a:solidFill>
                  <a:prstClr val="black"/>
                </a:solidFill>
              </a:rPr>
              <a:t>）専門管理加算　　　　　（</a:t>
            </a:r>
            <a:r>
              <a:rPr lang="en-US" altLang="ja-JP" sz="2000" dirty="0" smtClean="0">
                <a:solidFill>
                  <a:prstClr val="black"/>
                </a:solidFill>
              </a:rPr>
              <a:t>20</a:t>
            </a:r>
            <a:r>
              <a:rPr lang="ja-JP" altLang="en-US" sz="2000" dirty="0" smtClean="0">
                <a:solidFill>
                  <a:prstClr val="black"/>
                </a:solidFill>
              </a:rPr>
              <a:t>）科学的介護推進体制加算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（５）栄養アセスメント加算　　　（</a:t>
            </a:r>
            <a:r>
              <a:rPr lang="en-US" altLang="ja-JP" sz="2000" dirty="0" smtClean="0">
                <a:solidFill>
                  <a:prstClr val="black"/>
                </a:solidFill>
              </a:rPr>
              <a:t>13</a:t>
            </a:r>
            <a:r>
              <a:rPr lang="ja-JP" altLang="en-US" sz="2000" dirty="0" smtClean="0">
                <a:solidFill>
                  <a:prstClr val="black"/>
                </a:solidFill>
              </a:rPr>
              <a:t>）ターミナルケア加算　　（</a:t>
            </a:r>
            <a:r>
              <a:rPr lang="en-US" altLang="ja-JP" sz="2000" dirty="0" smtClean="0">
                <a:solidFill>
                  <a:prstClr val="black"/>
                </a:solidFill>
              </a:rPr>
              <a:t>21</a:t>
            </a:r>
            <a:r>
              <a:rPr lang="ja-JP" altLang="en-US" sz="2000" dirty="0" smtClean="0">
                <a:solidFill>
                  <a:prstClr val="black"/>
                </a:solidFill>
              </a:rPr>
              <a:t>）生産性向上推進体制加算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（６）栄養改善加算　　　　　　　（</a:t>
            </a:r>
            <a:r>
              <a:rPr lang="en-US" altLang="ja-JP" sz="2000" dirty="0" smtClean="0">
                <a:solidFill>
                  <a:prstClr val="black"/>
                </a:solidFill>
              </a:rPr>
              <a:t>14</a:t>
            </a:r>
            <a:r>
              <a:rPr lang="ja-JP" altLang="en-US" sz="2000" dirty="0" smtClean="0">
                <a:solidFill>
                  <a:prstClr val="black"/>
                </a:solidFill>
              </a:rPr>
              <a:t>）遠隔死亡診断書補助加算（</a:t>
            </a:r>
            <a:r>
              <a:rPr lang="en-US" altLang="ja-JP" sz="2000" dirty="0" smtClean="0">
                <a:solidFill>
                  <a:prstClr val="black"/>
                </a:solidFill>
              </a:rPr>
              <a:t>22</a:t>
            </a:r>
            <a:r>
              <a:rPr lang="ja-JP" altLang="en-US" sz="2000" dirty="0" smtClean="0">
                <a:solidFill>
                  <a:prstClr val="black"/>
                </a:solidFill>
              </a:rPr>
              <a:t>）サービス提供体制強化加算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（７）</a:t>
            </a:r>
            <a:r>
              <a:rPr lang="ja-JP" altLang="en-US" sz="2000" spc="-160" dirty="0" smtClean="0">
                <a:solidFill>
                  <a:prstClr val="black"/>
                </a:solidFill>
              </a:rPr>
              <a:t>口腔・栄養スクリーニング加算</a:t>
            </a:r>
            <a:r>
              <a:rPr lang="ja-JP" altLang="en-US" sz="2000" dirty="0" smtClean="0">
                <a:solidFill>
                  <a:prstClr val="black"/>
                </a:solidFill>
              </a:rPr>
              <a:t>（</a:t>
            </a:r>
            <a:r>
              <a:rPr lang="en-US" altLang="ja-JP" sz="2000" dirty="0" smtClean="0">
                <a:solidFill>
                  <a:prstClr val="black"/>
                </a:solidFill>
              </a:rPr>
              <a:t>15</a:t>
            </a:r>
            <a:r>
              <a:rPr lang="ja-JP" altLang="en-US" sz="2000" dirty="0" smtClean="0">
                <a:solidFill>
                  <a:prstClr val="black"/>
                </a:solidFill>
              </a:rPr>
              <a:t>）看護体制強化加算　　　（</a:t>
            </a:r>
            <a:r>
              <a:rPr lang="en-US" altLang="ja-JP" sz="2000" dirty="0" smtClean="0">
                <a:solidFill>
                  <a:prstClr val="black"/>
                </a:solidFill>
              </a:rPr>
              <a:t>23</a:t>
            </a:r>
            <a:r>
              <a:rPr lang="ja-JP" altLang="en-US" sz="2000" dirty="0" smtClean="0">
                <a:solidFill>
                  <a:prstClr val="black"/>
                </a:solidFill>
              </a:rPr>
              <a:t>）介護職員等処遇改善加算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８</a:t>
            </a:r>
            <a:r>
              <a:rPr lang="ja-JP" altLang="en-US" sz="2000" dirty="0" smtClean="0">
                <a:solidFill>
                  <a:prstClr val="black"/>
                </a:solidFill>
              </a:rPr>
              <a:t>）口腔機能向上加算　　　　　（</a:t>
            </a:r>
            <a:r>
              <a:rPr lang="en-US" altLang="ja-JP" sz="2000" dirty="0" smtClean="0">
                <a:solidFill>
                  <a:prstClr val="black"/>
                </a:solidFill>
              </a:rPr>
              <a:t>16</a:t>
            </a:r>
            <a:r>
              <a:rPr lang="ja-JP" altLang="en-US" sz="2000" dirty="0" smtClean="0">
                <a:solidFill>
                  <a:prstClr val="black"/>
                </a:solidFill>
              </a:rPr>
              <a:t>）訪問体制強化加算</a:t>
            </a:r>
            <a:endParaRPr lang="en-US" altLang="ja-JP" sz="2000" dirty="0" smtClean="0">
              <a:solidFill>
                <a:prstClr val="black"/>
              </a:solidFill>
            </a:endParaRPr>
          </a:p>
          <a:p>
            <a:pPr marL="360363" indent="-176213"/>
            <a:endParaRPr lang="en-US" altLang="ja-JP" sz="1000" dirty="0">
              <a:solidFill>
                <a:prstClr val="black"/>
              </a:solidFill>
            </a:endParaRPr>
          </a:p>
          <a:p>
            <a:pPr marL="360363" lvl="0" indent="-360363"/>
            <a:r>
              <a:rPr lang="ja-JP" altLang="en-US" sz="2000" dirty="0" smtClean="0">
                <a:solidFill>
                  <a:prstClr val="black"/>
                </a:solidFill>
              </a:rPr>
              <a:t>その他のお知らせ</a:t>
            </a:r>
            <a:endParaRPr lang="en-US" altLang="ja-JP" sz="2000" dirty="0">
              <a:solidFill>
                <a:prstClr val="black"/>
              </a:solidFill>
            </a:endParaRPr>
          </a:p>
        </p:txBody>
      </p:sp>
    </p:spTree>
    <p:extLst>
      <p:ext uri="{BB962C8B-B14F-4D97-AF65-F5344CB8AC3E}">
        <p14:creationId xmlns:p14="http://schemas.microsoft.com/office/powerpoint/2010/main" val="1620559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0104" y="6310312"/>
            <a:ext cx="2743200" cy="365125"/>
          </a:xfrm>
        </p:spPr>
        <p:txBody>
          <a:bodyPr/>
          <a:lstStyle/>
          <a:p>
            <a:fld id="{D339279A-9CE5-4E47-B07B-F5EE1F1AD395}" type="slidenum">
              <a:rPr kumimoji="1" lang="ja-JP" altLang="en-US" smtClean="0"/>
              <a:t>63</a:t>
            </a:fld>
            <a:endParaRPr kumimoji="1" lang="ja-JP" altLang="en-US" dirty="0"/>
          </a:p>
        </p:txBody>
      </p:sp>
      <p:sp>
        <p:nvSpPr>
          <p:cNvPr id="5" name="正方形/長方形 4"/>
          <p:cNvSpPr/>
          <p:nvPr/>
        </p:nvSpPr>
        <p:spPr>
          <a:xfrm>
            <a:off x="0" y="58635"/>
            <a:ext cx="12192000" cy="830997"/>
          </a:xfrm>
          <a:prstGeom prst="rect">
            <a:avLst/>
          </a:prstGeom>
        </p:spPr>
        <p:txBody>
          <a:bodyPr wrap="square">
            <a:spAutoFit/>
          </a:bodyPr>
          <a:lstStyle/>
          <a:p>
            <a:endParaRPr lang="en-US" altLang="ja-JP" sz="800" b="1" dirty="0" smtClean="0"/>
          </a:p>
          <a:p>
            <a:r>
              <a:rPr lang="ja-JP" altLang="en-US" sz="2000" b="1" dirty="0" smtClean="0"/>
              <a:t>１ 基本単位の取扱い（複合型サービス費）</a:t>
            </a:r>
            <a:endParaRPr lang="en-US" altLang="ja-JP" sz="2000" b="1" dirty="0" smtClean="0"/>
          </a:p>
          <a:p>
            <a:endParaRPr lang="en-US" altLang="ja-JP" sz="2000" b="1" dirty="0" smtClean="0"/>
          </a:p>
        </p:txBody>
      </p:sp>
      <p:graphicFrame>
        <p:nvGraphicFramePr>
          <p:cNvPr id="4" name="表 3"/>
          <p:cNvGraphicFramePr>
            <a:graphicFrameLocks noGrp="1"/>
          </p:cNvGraphicFramePr>
          <p:nvPr>
            <p:extLst>
              <p:ext uri="{D42A27DB-BD31-4B8C-83A1-F6EECF244321}">
                <p14:modId xmlns:p14="http://schemas.microsoft.com/office/powerpoint/2010/main" val="368557580"/>
              </p:ext>
            </p:extLst>
          </p:nvPr>
        </p:nvGraphicFramePr>
        <p:xfrm>
          <a:off x="646833" y="751838"/>
          <a:ext cx="10897754" cy="2987040"/>
        </p:xfrm>
        <a:graphic>
          <a:graphicData uri="http://schemas.openxmlformats.org/drawingml/2006/table">
            <a:tbl>
              <a:tblPr firstRow="1" bandRow="1">
                <a:tableStyleId>{5C22544A-7EE6-4342-B048-85BDC9FD1C3A}</a:tableStyleId>
              </a:tblPr>
              <a:tblGrid>
                <a:gridCol w="1888836">
                  <a:extLst>
                    <a:ext uri="{9D8B030D-6E8A-4147-A177-3AD203B41FA5}">
                      <a16:colId xmlns:a16="http://schemas.microsoft.com/office/drawing/2014/main" val="2975721822"/>
                    </a:ext>
                  </a:extLst>
                </a:gridCol>
                <a:gridCol w="3093893">
                  <a:extLst>
                    <a:ext uri="{9D8B030D-6E8A-4147-A177-3AD203B41FA5}">
                      <a16:colId xmlns:a16="http://schemas.microsoft.com/office/drawing/2014/main" val="2112225260"/>
                    </a:ext>
                  </a:extLst>
                </a:gridCol>
                <a:gridCol w="3057525">
                  <a:extLst>
                    <a:ext uri="{9D8B030D-6E8A-4147-A177-3AD203B41FA5}">
                      <a16:colId xmlns:a16="http://schemas.microsoft.com/office/drawing/2014/main" val="2483734467"/>
                    </a:ext>
                  </a:extLst>
                </a:gridCol>
                <a:gridCol w="2857500">
                  <a:extLst>
                    <a:ext uri="{9D8B030D-6E8A-4147-A177-3AD203B41FA5}">
                      <a16:colId xmlns:a16="http://schemas.microsoft.com/office/drawing/2014/main" val="1925878268"/>
                    </a:ext>
                  </a:extLst>
                </a:gridCol>
              </a:tblGrid>
              <a:tr h="282632">
                <a:tc>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3525" indent="-263525"/>
                      <a:r>
                        <a:rPr kumimoji="1" lang="ja-JP" altLang="en-US" sz="2000" b="0" dirty="0" smtClean="0">
                          <a:solidFill>
                            <a:schemeClr val="tx1"/>
                          </a:solidFill>
                        </a:rPr>
                        <a:t>① 同一建物に居住する者以外の者に対して行う場合　（</a:t>
                      </a:r>
                      <a:r>
                        <a:rPr kumimoji="1" lang="en-US" altLang="ja-JP" sz="2000" b="0" dirty="0" smtClean="0">
                          <a:solidFill>
                            <a:schemeClr val="tx1"/>
                          </a:solidFill>
                        </a:rPr>
                        <a:t>1</a:t>
                      </a:r>
                      <a:r>
                        <a:rPr kumimoji="1" lang="ja-JP" altLang="en-US" sz="2000" b="0" dirty="0" smtClean="0">
                          <a:solidFill>
                            <a:schemeClr val="tx1"/>
                          </a:solidFill>
                        </a:rPr>
                        <a:t>月につき）</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3525" indent="-263525"/>
                      <a:r>
                        <a:rPr kumimoji="1" lang="ja-JP" altLang="en-US" sz="2000" b="0" dirty="0" smtClean="0">
                          <a:solidFill>
                            <a:schemeClr val="tx1"/>
                          </a:solidFill>
                        </a:rPr>
                        <a:t>② 同一建物に居住する者に対して行う場合</a:t>
                      </a:r>
                      <a:endParaRPr kumimoji="1" lang="en-US" altLang="ja-JP" sz="2000" b="0" dirty="0" smtClean="0">
                        <a:solidFill>
                          <a:schemeClr val="tx1"/>
                        </a:solidFill>
                      </a:endParaRPr>
                    </a:p>
                    <a:p>
                      <a:r>
                        <a:rPr kumimoji="1" lang="ja-JP" altLang="en-US" sz="2000" b="0" dirty="0" smtClean="0">
                          <a:solidFill>
                            <a:schemeClr val="tx1"/>
                          </a:solidFill>
                        </a:rPr>
                        <a:t>　　　（</a:t>
                      </a:r>
                      <a:r>
                        <a:rPr kumimoji="1" lang="en-US" altLang="ja-JP" sz="2000" b="0" dirty="0" smtClean="0">
                          <a:solidFill>
                            <a:schemeClr val="tx1"/>
                          </a:solidFill>
                        </a:rPr>
                        <a:t>1</a:t>
                      </a:r>
                      <a:r>
                        <a:rPr kumimoji="1" lang="ja-JP" altLang="en-US" sz="2000" b="0" dirty="0" smtClean="0">
                          <a:solidFill>
                            <a:schemeClr val="tx1"/>
                          </a:solidFill>
                        </a:rPr>
                        <a:t>月につき）</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smtClean="0">
                          <a:solidFill>
                            <a:schemeClr val="tx1"/>
                          </a:solidFill>
                        </a:rPr>
                        <a:t>③ 短期利用居宅介護費</a:t>
                      </a:r>
                      <a:endParaRPr kumimoji="1" lang="en-US" altLang="ja-JP" sz="2000" b="0" dirty="0" smtClean="0">
                        <a:solidFill>
                          <a:schemeClr val="tx1"/>
                        </a:solidFill>
                      </a:endParaRPr>
                    </a:p>
                    <a:p>
                      <a:endParaRPr kumimoji="1" lang="en-US" altLang="ja-JP" sz="2000" b="0" dirty="0" smtClean="0">
                        <a:solidFill>
                          <a:schemeClr val="tx1"/>
                        </a:solidFill>
                      </a:endParaRPr>
                    </a:p>
                    <a:p>
                      <a:r>
                        <a:rPr kumimoji="1" lang="ja-JP" altLang="en-US" sz="2000" b="0" dirty="0" smtClean="0">
                          <a:solidFill>
                            <a:schemeClr val="tx1"/>
                          </a:solidFill>
                        </a:rPr>
                        <a:t>　　（</a:t>
                      </a:r>
                      <a:r>
                        <a:rPr kumimoji="1" lang="en-US" altLang="ja-JP" sz="2000" b="0" dirty="0" smtClean="0">
                          <a:solidFill>
                            <a:schemeClr val="tx1"/>
                          </a:solidFill>
                        </a:rPr>
                        <a:t>1</a:t>
                      </a:r>
                      <a:r>
                        <a:rPr kumimoji="1" lang="ja-JP" altLang="en-US" sz="2000" b="0" dirty="0" smtClean="0">
                          <a:solidFill>
                            <a:schemeClr val="tx1"/>
                          </a:solidFill>
                        </a:rPr>
                        <a:t>日につき）</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4879517"/>
                  </a:ext>
                </a:extLst>
              </a:tr>
              <a:tr h="370840">
                <a:tc>
                  <a:txBody>
                    <a:bodyPr/>
                    <a:lstStyle/>
                    <a:p>
                      <a:pPr algn="ctr"/>
                      <a:r>
                        <a:rPr kumimoji="1" lang="ja-JP" altLang="en-US" sz="2000" dirty="0" smtClean="0"/>
                        <a:t>要介護１</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12,447</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11,214</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571</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8389997"/>
                  </a:ext>
                </a:extLst>
              </a:tr>
              <a:tr h="370840">
                <a:tc>
                  <a:txBody>
                    <a:bodyPr/>
                    <a:lstStyle/>
                    <a:p>
                      <a:pPr algn="ctr"/>
                      <a:r>
                        <a:rPr kumimoji="1" lang="ja-JP" altLang="en-US" sz="2000" dirty="0" smtClean="0"/>
                        <a:t>要介護２</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17,415</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15,691</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638</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968176"/>
                  </a:ext>
                </a:extLst>
              </a:tr>
              <a:tr h="370840">
                <a:tc>
                  <a:txBody>
                    <a:bodyPr/>
                    <a:lstStyle/>
                    <a:p>
                      <a:pPr algn="ctr"/>
                      <a:r>
                        <a:rPr kumimoji="1" lang="ja-JP" altLang="en-US" sz="2000" dirty="0" smtClean="0"/>
                        <a:t>要介護３</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24,481</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22057</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706</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473558"/>
                  </a:ext>
                </a:extLst>
              </a:tr>
              <a:tr h="370840">
                <a:tc>
                  <a:txBody>
                    <a:bodyPr/>
                    <a:lstStyle/>
                    <a:p>
                      <a:pPr algn="ctr"/>
                      <a:r>
                        <a:rPr kumimoji="1" lang="ja-JP" altLang="en-US" sz="2000" dirty="0" smtClean="0"/>
                        <a:t>要介護４</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27,766</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25,017</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773</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5866897"/>
                  </a:ext>
                </a:extLst>
              </a:tr>
              <a:tr h="370840">
                <a:tc>
                  <a:txBody>
                    <a:bodyPr/>
                    <a:lstStyle/>
                    <a:p>
                      <a:pPr algn="ctr"/>
                      <a:r>
                        <a:rPr kumimoji="1" lang="ja-JP" altLang="en-US" sz="2000" dirty="0" smtClean="0"/>
                        <a:t>要介護５</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31,408</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28,298</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839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641222"/>
                  </a:ext>
                </a:extLst>
              </a:tr>
            </a:tbl>
          </a:graphicData>
        </a:graphic>
      </p:graphicFrame>
      <p:sp>
        <p:nvSpPr>
          <p:cNvPr id="14" name="正方形/長方形 13"/>
          <p:cNvSpPr/>
          <p:nvPr/>
        </p:nvSpPr>
        <p:spPr>
          <a:xfrm>
            <a:off x="0" y="4022985"/>
            <a:ext cx="12191423" cy="2652452"/>
          </a:xfrm>
          <a:prstGeom prst="rect">
            <a:avLst/>
          </a:prstGeom>
          <a:ln w="6350">
            <a:noFill/>
            <a:prstDash val="sysDot"/>
          </a:ln>
        </p:spPr>
        <p:txBody>
          <a:bodyPr wrap="square" tIns="36000" bIns="0">
            <a:spAutoFit/>
          </a:bodyPr>
          <a:lstStyle/>
          <a:p>
            <a:r>
              <a:rPr lang="ja-JP" altLang="en-US" sz="2000" dirty="0" smtClean="0"/>
              <a:t>①及び②について</a:t>
            </a:r>
            <a:endParaRPr lang="en-US" altLang="ja-JP" sz="2000" dirty="0" smtClean="0"/>
          </a:p>
          <a:p>
            <a:pPr marL="185738" indent="171450">
              <a:tabLst>
                <a:tab pos="442913" algn="l"/>
              </a:tabLst>
            </a:pPr>
            <a:r>
              <a:rPr lang="ja-JP" altLang="en-US" sz="2000" dirty="0" smtClean="0"/>
              <a:t>看護小規模多機能型居宅介護費は、当該事業所へ登録した者について、登録者の居住する場所及び要介護状態区分に応じて、登録している期間１月につきそれぞれ所定単位数を算定する。</a:t>
            </a:r>
            <a:endParaRPr lang="en-US" altLang="ja-JP" sz="2000" dirty="0" smtClean="0"/>
          </a:p>
          <a:p>
            <a:pPr marL="357188" indent="-185738">
              <a:tabLst>
                <a:tab pos="442913" algn="l"/>
              </a:tabLst>
            </a:pPr>
            <a:endParaRPr lang="en-US" altLang="ja-JP" sz="500" dirty="0" smtClean="0"/>
          </a:p>
          <a:p>
            <a:pPr marL="357188" indent="-185738">
              <a:tabLst>
                <a:tab pos="442913" algn="l"/>
              </a:tabLst>
            </a:pPr>
            <a:r>
              <a:rPr lang="en-US" altLang="ja-JP" sz="2000" dirty="0" smtClean="0"/>
              <a:t>※ </a:t>
            </a:r>
            <a:r>
              <a:rPr lang="ja-JP" altLang="en-US" sz="2000" dirty="0"/>
              <a:t>月途中から登録した</a:t>
            </a:r>
            <a:r>
              <a:rPr lang="ja-JP" altLang="en-US" sz="2000" dirty="0" smtClean="0"/>
              <a:t>場合又は月</a:t>
            </a:r>
            <a:r>
              <a:rPr lang="ja-JP" altLang="en-US" sz="2000" dirty="0"/>
              <a:t>途中で登録を終了した場合には、登録していた期間（登録日から当該月の末日まで又は当該月の初日から登録終了日まで）に対応</a:t>
            </a:r>
            <a:r>
              <a:rPr lang="ja-JP" altLang="en-US" sz="2000" dirty="0" smtClean="0"/>
              <a:t>した単位数</a:t>
            </a:r>
            <a:r>
              <a:rPr lang="ja-JP" altLang="en-US" sz="2000" dirty="0"/>
              <a:t>を算定する</a:t>
            </a:r>
            <a:r>
              <a:rPr lang="ja-JP" altLang="en-US" sz="2000" dirty="0" smtClean="0"/>
              <a:t>。</a:t>
            </a:r>
            <a:r>
              <a:rPr lang="en-US" altLang="ja-JP" sz="2000" dirty="0" smtClean="0"/>
              <a:t>(</a:t>
            </a:r>
            <a:r>
              <a:rPr lang="ja-JP" altLang="en-US" sz="2000" dirty="0" smtClean="0"/>
              <a:t>日割り計算</a:t>
            </a:r>
            <a:r>
              <a:rPr lang="en-US" altLang="ja-JP" sz="2000" dirty="0" smtClean="0"/>
              <a:t>)</a:t>
            </a:r>
            <a:endParaRPr lang="en-US" altLang="ja-JP" sz="2000" dirty="0"/>
          </a:p>
          <a:p>
            <a:pPr marL="357188" indent="-185738">
              <a:tabLst>
                <a:tab pos="442913" algn="l"/>
              </a:tabLst>
            </a:pPr>
            <a:endParaRPr lang="en-US" altLang="ja-JP" sz="500" dirty="0" smtClean="0"/>
          </a:p>
          <a:p>
            <a:pPr marL="357188" indent="-185738">
              <a:tabLst>
                <a:tab pos="442913" algn="l"/>
              </a:tabLst>
            </a:pPr>
            <a:r>
              <a:rPr lang="ja-JP" altLang="en-US" sz="2000" dirty="0" smtClean="0"/>
              <a:t>注）算定の根拠となる「登録日」とは、利用者が事業者と利用契約を締結した日ではなく、通い、訪問又は宿泊のいずれかのサービスを実際に利用開始した日のこと。また、「登録終了日」とは、利用者が事業者との間の利用契約を終了した日のことである。</a:t>
            </a:r>
            <a:endParaRPr lang="ja-JP" altLang="en-US" sz="2000" dirty="0"/>
          </a:p>
        </p:txBody>
      </p:sp>
    </p:spTree>
    <p:extLst>
      <p:ext uri="{BB962C8B-B14F-4D97-AF65-F5344CB8AC3E}">
        <p14:creationId xmlns:p14="http://schemas.microsoft.com/office/powerpoint/2010/main" val="8820320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461343"/>
            <a:ext cx="2743200" cy="365125"/>
          </a:xfrm>
        </p:spPr>
        <p:txBody>
          <a:bodyPr/>
          <a:lstStyle/>
          <a:p>
            <a:fld id="{41D9830F-53EB-46B6-9EC0-C4C68F82A889}" type="slidenum">
              <a:rPr kumimoji="1" lang="ja-JP" altLang="en-US" smtClean="0"/>
              <a:t>64</a:t>
            </a:fld>
            <a:endParaRPr kumimoji="1" lang="ja-JP" altLang="en-US"/>
          </a:p>
        </p:txBody>
      </p:sp>
      <p:sp>
        <p:nvSpPr>
          <p:cNvPr id="10" name="正方形/長方形 9"/>
          <p:cNvSpPr/>
          <p:nvPr/>
        </p:nvSpPr>
        <p:spPr>
          <a:xfrm>
            <a:off x="276225" y="179286"/>
            <a:ext cx="11639550" cy="2554545"/>
          </a:xfrm>
          <a:prstGeom prst="rect">
            <a:avLst/>
          </a:prstGeom>
          <a:ln w="6350">
            <a:solidFill>
              <a:schemeClr val="tx1"/>
            </a:solidFill>
            <a:prstDash val="sysDot"/>
          </a:ln>
        </p:spPr>
        <p:txBody>
          <a:bodyPr wrap="square">
            <a:spAutoFit/>
          </a:bodyPr>
          <a:lstStyle/>
          <a:p>
            <a:r>
              <a:rPr lang="ja-JP" altLang="en-US" sz="2000" dirty="0">
                <a:latin typeface="MS-Mincho"/>
              </a:rPr>
              <a:t>「同一建物」とは</a:t>
            </a:r>
          </a:p>
          <a:p>
            <a:pPr indent="185738"/>
            <a:r>
              <a:rPr lang="ja-JP" altLang="en-US" sz="2000" dirty="0" smtClean="0">
                <a:latin typeface="MS-Mincho"/>
              </a:rPr>
              <a:t>当該看護小規模</a:t>
            </a:r>
            <a:r>
              <a:rPr lang="ja-JP" altLang="en-US" sz="2000" dirty="0">
                <a:latin typeface="MS-Mincho"/>
              </a:rPr>
              <a:t>多機能型居宅介護事業所と構造上又は外形上、一体的な</a:t>
            </a:r>
            <a:r>
              <a:rPr lang="ja-JP" altLang="en-US" sz="2000" dirty="0" smtClean="0">
                <a:latin typeface="MS-Mincho"/>
              </a:rPr>
              <a:t>建築物（</a:t>
            </a:r>
            <a:r>
              <a:rPr lang="ja-JP" altLang="en-US" sz="2000" dirty="0">
                <a:latin typeface="MS-Mincho"/>
              </a:rPr>
              <a:t>養護老人ホーム、軽費老人ホーム、有料老人ホーム、サービス付き高齢者向け</a:t>
            </a:r>
            <a:r>
              <a:rPr lang="ja-JP" altLang="en-US" sz="2000" dirty="0" smtClean="0">
                <a:latin typeface="MS-Mincho"/>
              </a:rPr>
              <a:t>住宅に限る。）</a:t>
            </a:r>
            <a:r>
              <a:rPr lang="ja-JP" altLang="en-US" sz="2000" dirty="0">
                <a:latin typeface="MS-Mincho"/>
              </a:rPr>
              <a:t>を指すものであり、具体的には、当該建物の一階部分</a:t>
            </a:r>
            <a:r>
              <a:rPr lang="ja-JP" altLang="en-US" sz="2000" dirty="0" smtClean="0">
                <a:latin typeface="MS-Mincho"/>
              </a:rPr>
              <a:t>に看護小規模多機能型</a:t>
            </a:r>
            <a:r>
              <a:rPr lang="ja-JP" altLang="en-US" sz="2000" dirty="0">
                <a:latin typeface="MS-Mincho"/>
              </a:rPr>
              <a:t>居宅介護事業所がある場合や、当該建物と渡り廊下等で繋がって</a:t>
            </a:r>
            <a:r>
              <a:rPr lang="ja-JP" altLang="en-US" sz="2000" dirty="0" smtClean="0">
                <a:latin typeface="MS-Mincho"/>
              </a:rPr>
              <a:t>いる</a:t>
            </a:r>
            <a:r>
              <a:rPr lang="ja-JP" altLang="en-US" sz="2000" dirty="0">
                <a:latin typeface="MS-Mincho"/>
              </a:rPr>
              <a:t>場合が該当し、同一敷地内にある別棟の建築物や道路を挟んで隣接</a:t>
            </a:r>
            <a:r>
              <a:rPr lang="ja-JP" altLang="en-US" sz="2000" dirty="0" smtClean="0">
                <a:latin typeface="MS-Mincho"/>
              </a:rPr>
              <a:t>する場合</a:t>
            </a:r>
            <a:r>
              <a:rPr lang="ja-JP" altLang="en-US" sz="2000" dirty="0">
                <a:latin typeface="MS-Mincho"/>
              </a:rPr>
              <a:t>は該当しない</a:t>
            </a:r>
            <a:r>
              <a:rPr lang="ja-JP" altLang="en-US" sz="2000" dirty="0" smtClean="0">
                <a:latin typeface="MS-Mincho"/>
              </a:rPr>
              <a:t>。</a:t>
            </a:r>
            <a:endParaRPr lang="en-US" altLang="ja-JP" sz="2000" dirty="0" smtClean="0">
              <a:latin typeface="MS-Mincho"/>
            </a:endParaRPr>
          </a:p>
          <a:p>
            <a:pPr indent="185738"/>
            <a:r>
              <a:rPr lang="ja-JP" altLang="en-US" sz="2000" dirty="0" smtClean="0">
                <a:latin typeface="MS-Mincho"/>
              </a:rPr>
              <a:t>また</a:t>
            </a:r>
            <a:r>
              <a:rPr lang="ja-JP" altLang="en-US" sz="2000" dirty="0">
                <a:latin typeface="MS-Mincho"/>
              </a:rPr>
              <a:t>、ここでいう同一の建物については、当該</a:t>
            </a:r>
            <a:r>
              <a:rPr lang="ja-JP" altLang="en-US" sz="2000" dirty="0" smtClean="0">
                <a:latin typeface="MS-Mincho"/>
              </a:rPr>
              <a:t>建築物の</a:t>
            </a:r>
            <a:r>
              <a:rPr lang="ja-JP" altLang="en-US" sz="2000" dirty="0">
                <a:latin typeface="MS-Mincho"/>
              </a:rPr>
              <a:t>管理、運営法人が</a:t>
            </a:r>
            <a:r>
              <a:rPr lang="ja-JP" altLang="en-US" sz="2000" dirty="0" smtClean="0">
                <a:latin typeface="MS-Mincho"/>
              </a:rPr>
              <a:t>当該看護小規模</a:t>
            </a:r>
            <a:r>
              <a:rPr lang="ja-JP" altLang="en-US" sz="2000" dirty="0">
                <a:latin typeface="MS-Mincho"/>
              </a:rPr>
              <a:t>多機能型居宅介護事業所と異なる場合で</a:t>
            </a:r>
            <a:r>
              <a:rPr lang="ja-JP" altLang="en-US" sz="2000" dirty="0" smtClean="0">
                <a:latin typeface="MS-Mincho"/>
              </a:rPr>
              <a:t>あって</a:t>
            </a:r>
            <a:r>
              <a:rPr lang="ja-JP" altLang="en-US" sz="2000" dirty="0">
                <a:latin typeface="MS-Mincho"/>
              </a:rPr>
              <a:t>も該当</a:t>
            </a:r>
            <a:r>
              <a:rPr lang="ja-JP" altLang="en-US" sz="2000" dirty="0" smtClean="0">
                <a:latin typeface="MS-Mincho"/>
              </a:rPr>
              <a:t>する。</a:t>
            </a:r>
            <a:endParaRPr lang="ja-JP" altLang="en-US" sz="2000" dirty="0">
              <a:latin typeface="MS-Mincho"/>
            </a:endParaRPr>
          </a:p>
        </p:txBody>
      </p:sp>
      <p:sp>
        <p:nvSpPr>
          <p:cNvPr id="13" name="正方形/長方形 12"/>
          <p:cNvSpPr/>
          <p:nvPr/>
        </p:nvSpPr>
        <p:spPr>
          <a:xfrm>
            <a:off x="0" y="2926118"/>
            <a:ext cx="12192000" cy="3170099"/>
          </a:xfrm>
          <a:prstGeom prst="rect">
            <a:avLst/>
          </a:prstGeom>
        </p:spPr>
        <p:txBody>
          <a:bodyPr wrap="square">
            <a:spAutoFit/>
          </a:bodyPr>
          <a:lstStyle/>
          <a:p>
            <a:r>
              <a:rPr lang="ja-JP" altLang="en-US" sz="2000" dirty="0" smtClean="0">
                <a:latin typeface="MS-Mincho"/>
              </a:rPr>
              <a:t>③について</a:t>
            </a:r>
            <a:endParaRPr lang="en-US" altLang="ja-JP" sz="2000" dirty="0" smtClean="0">
              <a:latin typeface="MS-Mincho"/>
            </a:endParaRPr>
          </a:p>
          <a:p>
            <a:pPr marL="185738"/>
            <a:r>
              <a:rPr lang="ja-JP" altLang="en-US" sz="2000" dirty="0" smtClean="0">
                <a:latin typeface="MS-Mincho"/>
              </a:rPr>
              <a:t>下記</a:t>
            </a:r>
            <a:r>
              <a:rPr lang="ja-JP" altLang="en-US" sz="2000" dirty="0">
                <a:latin typeface="MS-Mincho"/>
              </a:rPr>
              <a:t>に掲げる基準のいずれにも適合すること。</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利用者の状態や利用者の家族等の事情により、居宅介護支援事業所の</a:t>
            </a:r>
            <a:r>
              <a:rPr lang="ja-JP" altLang="en-US" sz="2000" dirty="0" smtClean="0">
                <a:latin typeface="MS-Mincho"/>
              </a:rPr>
              <a:t>介護</a:t>
            </a:r>
            <a:r>
              <a:rPr lang="ja-JP" altLang="en-US" sz="2000" dirty="0">
                <a:latin typeface="MS-Mincho"/>
              </a:rPr>
              <a:t>支援専門員が、緊急に利用することが必要と認めた場合であって</a:t>
            </a:r>
            <a:r>
              <a:rPr lang="ja-JP" altLang="en-US" sz="2000" dirty="0" smtClean="0">
                <a:latin typeface="MS-Mincho"/>
              </a:rPr>
              <a:t>、看護小規模</a:t>
            </a:r>
            <a:r>
              <a:rPr lang="ja-JP" altLang="en-US" sz="2000" dirty="0">
                <a:latin typeface="MS-Mincho"/>
              </a:rPr>
              <a:t>多機能型居宅介護事業所の介護支援専門員が、</a:t>
            </a:r>
            <a:r>
              <a:rPr lang="ja-JP" altLang="en-US" sz="2000" dirty="0" smtClean="0">
                <a:latin typeface="MS-Mincho"/>
              </a:rPr>
              <a:t>当該事業所</a:t>
            </a:r>
            <a:r>
              <a:rPr lang="ja-JP" altLang="en-US" sz="2000" dirty="0">
                <a:latin typeface="MS-Mincho"/>
              </a:rPr>
              <a:t>の登録者に</a:t>
            </a:r>
            <a:r>
              <a:rPr lang="ja-JP" altLang="en-US" sz="2000" dirty="0" smtClean="0">
                <a:latin typeface="MS-Mincho"/>
              </a:rPr>
              <a:t>対する看護小規模</a:t>
            </a:r>
            <a:r>
              <a:rPr lang="ja-JP" altLang="en-US" sz="2000" dirty="0">
                <a:latin typeface="MS-Mincho"/>
              </a:rPr>
              <a:t>多機能型居宅介護の提供に支障が</a:t>
            </a:r>
            <a:r>
              <a:rPr lang="ja-JP" altLang="en-US" sz="2000" dirty="0" smtClean="0">
                <a:latin typeface="MS-Mincho"/>
              </a:rPr>
              <a:t>ないと</a:t>
            </a:r>
            <a:r>
              <a:rPr lang="ja-JP" altLang="en-US" sz="2000" dirty="0">
                <a:latin typeface="MS-Mincho"/>
              </a:rPr>
              <a:t>認めた場合であること。</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利用の開始に当たって、あらかじめ７日以内（利用者の日常生活上の</a:t>
            </a:r>
            <a:r>
              <a:rPr lang="ja-JP" altLang="en-US" sz="2000" dirty="0" smtClean="0">
                <a:latin typeface="MS-Mincho"/>
              </a:rPr>
              <a:t>世話</a:t>
            </a:r>
            <a:r>
              <a:rPr lang="ja-JP" altLang="en-US" sz="2000" dirty="0">
                <a:latin typeface="MS-Mincho"/>
              </a:rPr>
              <a:t>を行う家族等の疾病等やむを得ない事情がある場合は１４日以内）の</a:t>
            </a:r>
            <a:r>
              <a:rPr lang="ja-JP" altLang="en-US" sz="2000" dirty="0" smtClean="0">
                <a:latin typeface="MS-Mincho"/>
              </a:rPr>
              <a:t>利用</a:t>
            </a:r>
            <a:r>
              <a:rPr lang="ja-JP" altLang="en-US" sz="2000" dirty="0">
                <a:latin typeface="MS-Mincho"/>
              </a:rPr>
              <a:t>期間を定めること。</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地域密着型サービス</a:t>
            </a:r>
            <a:r>
              <a:rPr lang="ja-JP" altLang="en-US" sz="2000" dirty="0" smtClean="0">
                <a:latin typeface="MS-Mincho"/>
              </a:rPr>
              <a:t>基準第</a:t>
            </a:r>
            <a:r>
              <a:rPr lang="ja-JP" altLang="en-US" sz="2000" dirty="0">
                <a:latin typeface="MS-Mincho"/>
              </a:rPr>
              <a:t>１７１</a:t>
            </a:r>
            <a:r>
              <a:rPr lang="ja-JP" altLang="en-US" sz="2000" dirty="0" smtClean="0">
                <a:latin typeface="MS-Mincho"/>
              </a:rPr>
              <a:t>条</a:t>
            </a:r>
            <a:r>
              <a:rPr lang="ja-JP" altLang="en-US" sz="2000" dirty="0">
                <a:latin typeface="MS-Mincho"/>
              </a:rPr>
              <a:t>に定める従業者の員数を置いている</a:t>
            </a:r>
            <a:r>
              <a:rPr lang="ja-JP" altLang="en-US" sz="2000" dirty="0" smtClean="0">
                <a:latin typeface="MS-Mincho"/>
              </a:rPr>
              <a:t>こと</a:t>
            </a:r>
            <a:r>
              <a:rPr lang="ja-JP" altLang="en-US" sz="2000" dirty="0">
                <a:latin typeface="MS-Mincho"/>
              </a:rPr>
              <a:t>。</a:t>
            </a:r>
          </a:p>
          <a:p>
            <a:pPr marL="357188" indent="-171450"/>
            <a:r>
              <a:rPr lang="ja-JP" altLang="en-US" sz="2000" dirty="0" smtClean="0">
                <a:latin typeface="MS-Mincho"/>
              </a:rPr>
              <a:t>・</a:t>
            </a:r>
            <a:r>
              <a:rPr lang="en-US" altLang="ja-JP" sz="2000" dirty="0" smtClean="0">
                <a:latin typeface="MS-Mincho"/>
              </a:rPr>
              <a:t> </a:t>
            </a:r>
            <a:r>
              <a:rPr lang="ja-JP" altLang="en-US" sz="2000" dirty="0" smtClean="0">
                <a:latin typeface="MS-Mincho"/>
              </a:rPr>
              <a:t>当該看護小規模</a:t>
            </a:r>
            <a:r>
              <a:rPr lang="ja-JP" altLang="en-US" sz="2000" dirty="0">
                <a:latin typeface="MS-Mincho"/>
              </a:rPr>
              <a:t>多機能居宅介護事業所</a:t>
            </a:r>
            <a:r>
              <a:rPr lang="ja-JP" altLang="en-US" sz="2000" dirty="0" smtClean="0">
                <a:latin typeface="MS-Mincho"/>
              </a:rPr>
              <a:t>が複合型サービス費の注７「過少サービス</a:t>
            </a:r>
            <a:r>
              <a:rPr lang="ja-JP" altLang="en-US" sz="2000" dirty="0">
                <a:latin typeface="MS-Mincho"/>
              </a:rPr>
              <a:t>に対する減算」を算定していないこと</a:t>
            </a:r>
            <a:r>
              <a:rPr lang="ja-JP" altLang="en-US" sz="2000" dirty="0" smtClean="0">
                <a:latin typeface="MS-Mincho"/>
              </a:rPr>
              <a:t>。</a:t>
            </a:r>
            <a:endParaRPr lang="ja-JP" altLang="en-US" sz="2000" dirty="0"/>
          </a:p>
        </p:txBody>
      </p:sp>
      <p:sp>
        <p:nvSpPr>
          <p:cNvPr id="14" name="正方形/長方形 13"/>
          <p:cNvSpPr/>
          <p:nvPr/>
        </p:nvSpPr>
        <p:spPr>
          <a:xfrm>
            <a:off x="276225" y="6155265"/>
            <a:ext cx="11172825" cy="612155"/>
          </a:xfrm>
          <a:prstGeom prst="rect">
            <a:avLst/>
          </a:prstGeom>
          <a:ln w="6350">
            <a:solidFill>
              <a:schemeClr val="tx1"/>
            </a:solidFill>
            <a:prstDash val="sysDot"/>
          </a:ln>
        </p:spPr>
        <p:txBody>
          <a:bodyPr wrap="square" bIns="0" anchor="ctr" anchorCtr="0">
            <a:spAutoFit/>
          </a:bodyPr>
          <a:lstStyle/>
          <a:p>
            <a:pPr>
              <a:lnSpc>
                <a:spcPts val="2200"/>
              </a:lnSpc>
            </a:pPr>
            <a:r>
              <a:rPr lang="ja-JP" altLang="en-US" sz="2000" dirty="0">
                <a:latin typeface="MS-Mincho"/>
              </a:rPr>
              <a:t>宿泊室を活用する場合については、登録者の宿泊サービスの利用者と</a:t>
            </a:r>
            <a:r>
              <a:rPr lang="ja-JP" altLang="en-US" sz="2000" dirty="0" smtClean="0">
                <a:latin typeface="MS-Mincho"/>
              </a:rPr>
              <a:t>登録者</a:t>
            </a:r>
            <a:r>
              <a:rPr lang="ja-JP" altLang="en-US" sz="2000" dirty="0">
                <a:latin typeface="MS-Mincho"/>
              </a:rPr>
              <a:t>以外の短期利用者の合計が、宿泊サービスの利用定員の範囲内で、</a:t>
            </a:r>
            <a:r>
              <a:rPr lang="ja-JP" altLang="en-US" sz="2000" dirty="0" smtClean="0">
                <a:latin typeface="MS-Mincho"/>
              </a:rPr>
              <a:t>空いている</a:t>
            </a:r>
            <a:r>
              <a:rPr lang="ja-JP" altLang="en-US" sz="2000" dirty="0">
                <a:latin typeface="MS-Mincho"/>
              </a:rPr>
              <a:t>宿泊室を利用するものであること</a:t>
            </a:r>
            <a:r>
              <a:rPr lang="ja-JP" altLang="en-US" dirty="0">
                <a:latin typeface="MS-Mincho"/>
              </a:rPr>
              <a:t>。</a:t>
            </a:r>
            <a:endParaRPr lang="ja-JP" altLang="en-US" dirty="0"/>
          </a:p>
        </p:txBody>
      </p:sp>
    </p:spTree>
    <p:extLst>
      <p:ext uri="{BB962C8B-B14F-4D97-AF65-F5344CB8AC3E}">
        <p14:creationId xmlns:p14="http://schemas.microsoft.com/office/powerpoint/2010/main" val="1656143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798" y="6492875"/>
            <a:ext cx="2743200" cy="365125"/>
          </a:xfrm>
        </p:spPr>
        <p:txBody>
          <a:bodyPr/>
          <a:lstStyle/>
          <a:p>
            <a:fld id="{41D9830F-53EB-46B6-9EC0-C4C68F82A889}" type="slidenum">
              <a:rPr kumimoji="1" lang="ja-JP" altLang="en-US" smtClean="0"/>
              <a:t>65</a:t>
            </a:fld>
            <a:endParaRPr kumimoji="1" lang="ja-JP" altLang="en-US" dirty="0"/>
          </a:p>
        </p:txBody>
      </p:sp>
      <p:sp>
        <p:nvSpPr>
          <p:cNvPr id="10" name="正方形/長方形 9"/>
          <p:cNvSpPr/>
          <p:nvPr/>
        </p:nvSpPr>
        <p:spPr>
          <a:xfrm>
            <a:off x="0" y="0"/>
            <a:ext cx="12192000" cy="1015663"/>
          </a:xfrm>
          <a:prstGeom prst="rect">
            <a:avLst/>
          </a:prstGeom>
          <a:noFill/>
          <a:ln w="6350">
            <a:noFill/>
            <a:prstDash val="sysDot"/>
          </a:ln>
        </p:spPr>
        <p:txBody>
          <a:bodyPr wrap="square">
            <a:spAutoFit/>
          </a:bodyPr>
          <a:lstStyle/>
          <a:p>
            <a:pPr marL="185738" indent="-185738"/>
            <a:r>
              <a:rPr lang="en-US" altLang="ja-JP" sz="2000" dirty="0" smtClean="0"/>
              <a:t>※ </a:t>
            </a:r>
            <a:r>
              <a:rPr lang="ja-JP" altLang="en-US" sz="2000" dirty="0" smtClean="0"/>
              <a:t>登録者</a:t>
            </a:r>
            <a:r>
              <a:rPr lang="ja-JP" altLang="en-US" sz="2000" dirty="0"/>
              <a:t>が短期入所生活介護、短期入所療養介護、特定施設入居者生活介護又は認知症対応型共同生活介護、地域密着型特定施設入居者生活</a:t>
            </a:r>
            <a:r>
              <a:rPr lang="ja-JP" altLang="en-US" sz="2000" dirty="0" smtClean="0"/>
              <a:t>介護若しくは地域</a:t>
            </a:r>
            <a:r>
              <a:rPr lang="ja-JP" altLang="en-US" sz="2000" dirty="0"/>
              <a:t>密着型介護老人福祉施設入所者生活介護若しくは複合型サービスを受けている間は</a:t>
            </a:r>
            <a:r>
              <a:rPr lang="ja-JP" altLang="en-US" sz="2000" dirty="0" smtClean="0"/>
              <a:t>、複合型サービス費</a:t>
            </a:r>
            <a:r>
              <a:rPr lang="ja-JP" altLang="en-US" sz="2000" dirty="0"/>
              <a:t>は、算定しない。</a:t>
            </a:r>
          </a:p>
        </p:txBody>
      </p:sp>
      <p:sp>
        <p:nvSpPr>
          <p:cNvPr id="11" name="正方形/長方形 10"/>
          <p:cNvSpPr/>
          <p:nvPr/>
        </p:nvSpPr>
        <p:spPr>
          <a:xfrm>
            <a:off x="0" y="1073372"/>
            <a:ext cx="12192000" cy="1015663"/>
          </a:xfrm>
          <a:prstGeom prst="rect">
            <a:avLst/>
          </a:prstGeom>
          <a:ln w="6350">
            <a:noFill/>
            <a:prstDash val="sysDot"/>
          </a:ln>
        </p:spPr>
        <p:txBody>
          <a:bodyPr wrap="square">
            <a:spAutoFit/>
          </a:bodyPr>
          <a:lstStyle/>
          <a:p>
            <a:pPr marL="185738" indent="-185738"/>
            <a:r>
              <a:rPr lang="en-US" altLang="ja-JP" sz="2000" dirty="0" smtClean="0"/>
              <a:t>※ </a:t>
            </a:r>
            <a:r>
              <a:rPr lang="ja-JP" altLang="en-US" sz="2000" dirty="0" smtClean="0"/>
              <a:t>登録者</a:t>
            </a:r>
            <a:r>
              <a:rPr lang="ja-JP" altLang="en-US" sz="2000" dirty="0"/>
              <a:t>が一の</a:t>
            </a:r>
            <a:r>
              <a:rPr lang="ja-JP" altLang="en-US" sz="2000" dirty="0" smtClean="0"/>
              <a:t>指定看護小規模</a:t>
            </a:r>
            <a:r>
              <a:rPr lang="ja-JP" altLang="en-US" sz="2000" dirty="0"/>
              <a:t>多機能型居宅介護事業所において、</a:t>
            </a:r>
            <a:r>
              <a:rPr lang="ja-JP" altLang="en-US" sz="2000" dirty="0" smtClean="0"/>
              <a:t>指定看護小規模</a:t>
            </a:r>
            <a:r>
              <a:rPr lang="ja-JP" altLang="en-US" sz="2000" dirty="0"/>
              <a:t>多機能型居宅</a:t>
            </a:r>
            <a:r>
              <a:rPr lang="ja-JP" altLang="en-US" sz="2000" dirty="0" smtClean="0"/>
              <a:t>介護を</a:t>
            </a:r>
            <a:r>
              <a:rPr lang="ja-JP" altLang="en-US" sz="2000" dirty="0"/>
              <a:t>受けている間は、当該</a:t>
            </a:r>
            <a:r>
              <a:rPr lang="ja-JP" altLang="en-US" sz="2000" dirty="0" smtClean="0"/>
              <a:t>指定看護小規模</a:t>
            </a:r>
            <a:r>
              <a:rPr lang="ja-JP" altLang="en-US" sz="2000" dirty="0"/>
              <a:t>多機能型居宅介護事業所以外の</a:t>
            </a:r>
            <a:r>
              <a:rPr lang="ja-JP" altLang="en-US" sz="2000" dirty="0" smtClean="0"/>
              <a:t>指定看護小規模</a:t>
            </a:r>
            <a:r>
              <a:rPr lang="ja-JP" altLang="en-US" sz="2000" dirty="0"/>
              <a:t>多機能型居宅介護事業所が</a:t>
            </a:r>
            <a:r>
              <a:rPr lang="ja-JP" altLang="en-US" sz="2000" dirty="0" smtClean="0"/>
              <a:t>指定看護小規模</a:t>
            </a:r>
            <a:r>
              <a:rPr lang="ja-JP" altLang="en-US" sz="2000" dirty="0"/>
              <a:t>多機能型居宅介護を行った場合に</a:t>
            </a:r>
            <a:r>
              <a:rPr lang="ja-JP" altLang="en-US" sz="2000" dirty="0" smtClean="0"/>
              <a:t>、複合型サービス費</a:t>
            </a:r>
            <a:r>
              <a:rPr lang="ja-JP" altLang="en-US" sz="2000" dirty="0"/>
              <a:t>は、算定しない。</a:t>
            </a:r>
          </a:p>
        </p:txBody>
      </p:sp>
      <p:sp>
        <p:nvSpPr>
          <p:cNvPr id="3" name="正方形/長方形 2"/>
          <p:cNvSpPr/>
          <p:nvPr/>
        </p:nvSpPr>
        <p:spPr>
          <a:xfrm>
            <a:off x="-2" y="2487573"/>
            <a:ext cx="12192000" cy="4370427"/>
          </a:xfrm>
          <a:prstGeom prst="rect">
            <a:avLst/>
          </a:prstGeom>
        </p:spPr>
        <p:txBody>
          <a:bodyPr wrap="square">
            <a:spAutoFit/>
          </a:bodyPr>
          <a:lstStyle/>
          <a:p>
            <a:pPr marL="273050" indent="-273050" defTabSz="546100"/>
            <a:r>
              <a:rPr lang="ja-JP" altLang="en-US" sz="2000" b="1" dirty="0">
                <a:solidFill>
                  <a:schemeClr val="dk1"/>
                </a:solidFill>
              </a:rPr>
              <a:t>２ 定員超過利用に該当する場合の</a:t>
            </a:r>
            <a:r>
              <a:rPr lang="ja-JP" altLang="en-US" sz="2000" b="1" dirty="0" smtClean="0">
                <a:solidFill>
                  <a:schemeClr val="dk1"/>
                </a:solidFill>
              </a:rPr>
              <a:t>減算　</a:t>
            </a:r>
            <a:r>
              <a:rPr lang="ja-JP" altLang="en-US" sz="2000" dirty="0" smtClean="0">
                <a:solidFill>
                  <a:schemeClr val="dk1"/>
                </a:solidFill>
              </a:rPr>
              <a:t>所定</a:t>
            </a:r>
            <a:r>
              <a:rPr lang="ja-JP" altLang="en-US" sz="2000" dirty="0">
                <a:solidFill>
                  <a:schemeClr val="dk1"/>
                </a:solidFill>
              </a:rPr>
              <a:t>単位数の</a:t>
            </a:r>
            <a:r>
              <a:rPr lang="en-US" altLang="ja-JP" sz="2000" dirty="0">
                <a:solidFill>
                  <a:schemeClr val="dk1"/>
                </a:solidFill>
              </a:rPr>
              <a:t>70</a:t>
            </a:r>
            <a:r>
              <a:rPr lang="ja-JP" altLang="en-US" sz="2000" dirty="0">
                <a:solidFill>
                  <a:schemeClr val="dk1"/>
                </a:solidFill>
              </a:rPr>
              <a:t>／</a:t>
            </a:r>
            <a:r>
              <a:rPr lang="en-US" altLang="ja-JP" sz="2000" dirty="0">
                <a:solidFill>
                  <a:schemeClr val="dk1"/>
                </a:solidFill>
              </a:rPr>
              <a:t>100</a:t>
            </a:r>
            <a:r>
              <a:rPr lang="ja-JP" altLang="en-US" sz="2000" dirty="0"/>
              <a:t>に相当する</a:t>
            </a:r>
            <a:r>
              <a:rPr lang="ja-JP" altLang="en-US" sz="2000" dirty="0" smtClean="0"/>
              <a:t>単位数に減算する。</a:t>
            </a:r>
            <a:endParaRPr lang="en-US" altLang="ja-JP" sz="2000" dirty="0" smtClean="0"/>
          </a:p>
          <a:p>
            <a:pPr marL="273050" indent="-273050" defTabSz="546100"/>
            <a:endParaRPr lang="ja-JP" altLang="en-US" sz="300" dirty="0"/>
          </a:p>
          <a:p>
            <a:pPr marL="185738" indent="171450" defTabSz="546100"/>
            <a:r>
              <a:rPr lang="ja-JP" altLang="en-US" sz="2000" dirty="0" smtClean="0">
                <a:solidFill>
                  <a:schemeClr val="dk1"/>
                </a:solidFill>
              </a:rPr>
              <a:t>登録者</a:t>
            </a:r>
            <a:r>
              <a:rPr lang="ja-JP" altLang="en-US" sz="2000" dirty="0">
                <a:solidFill>
                  <a:schemeClr val="dk1"/>
                </a:solidFill>
              </a:rPr>
              <a:t>の数</a:t>
            </a:r>
            <a:r>
              <a:rPr lang="ja-JP" altLang="en-US" sz="2000" dirty="0" smtClean="0">
                <a:solidFill>
                  <a:schemeClr val="dk1"/>
                </a:solidFill>
              </a:rPr>
              <a:t>が運営規程に定められた登録定員を超えて行われた看護小規模多機能型居宅介護（定員超過利用）については、その</a:t>
            </a:r>
            <a:r>
              <a:rPr lang="ja-JP" altLang="en-US" sz="2000" dirty="0">
                <a:solidFill>
                  <a:schemeClr val="dk1"/>
                </a:solidFill>
              </a:rPr>
              <a:t>翌月から定員超過利用が解消されるに至った月まで、登録者の全員に</a:t>
            </a:r>
            <a:r>
              <a:rPr lang="ja-JP" altLang="en-US" sz="2000" dirty="0" smtClean="0">
                <a:solidFill>
                  <a:schemeClr val="dk1"/>
                </a:solidFill>
              </a:rPr>
              <a:t>ついて減算する。</a:t>
            </a:r>
            <a:endParaRPr lang="en-US" altLang="ja-JP" sz="2000" dirty="0" smtClean="0">
              <a:solidFill>
                <a:schemeClr val="dk1"/>
              </a:solidFill>
            </a:endParaRPr>
          </a:p>
          <a:p>
            <a:pPr marL="369888" indent="-369888" defTabSz="546100"/>
            <a:endParaRPr lang="en-US" altLang="ja-JP" sz="2000" dirty="0">
              <a:solidFill>
                <a:schemeClr val="dk1"/>
              </a:solidFill>
            </a:endParaRPr>
          </a:p>
          <a:p>
            <a:pPr marL="369888" indent="-369888" defTabSz="546100"/>
            <a:endParaRPr lang="en-US" altLang="ja-JP" sz="2000" dirty="0" smtClean="0">
              <a:solidFill>
                <a:schemeClr val="dk1"/>
              </a:solidFill>
            </a:endParaRPr>
          </a:p>
          <a:p>
            <a:pPr marL="369888" indent="-369888" defTabSz="546100"/>
            <a:endParaRPr lang="en-US" altLang="ja-JP" sz="2000" dirty="0">
              <a:solidFill>
                <a:schemeClr val="dk1"/>
              </a:solidFill>
            </a:endParaRPr>
          </a:p>
          <a:p>
            <a:pPr marL="898525" indent="-898525" defTabSz="179388"/>
            <a:endParaRPr lang="en-US" altLang="ja-JP" sz="300" dirty="0" smtClean="0">
              <a:solidFill>
                <a:schemeClr val="dk1"/>
              </a:solidFill>
            </a:endParaRPr>
          </a:p>
          <a:p>
            <a:pPr marL="898525" indent="-627063" defTabSz="179388"/>
            <a:endParaRPr lang="en-US" altLang="ja-JP" sz="1200" dirty="0" smtClean="0">
              <a:solidFill>
                <a:schemeClr val="dk1"/>
              </a:solidFill>
            </a:endParaRPr>
          </a:p>
          <a:p>
            <a:pPr marL="898525" indent="-627063" defTabSz="179388"/>
            <a:r>
              <a:rPr lang="en-US" altLang="ja-JP" sz="2000" dirty="0" smtClean="0">
                <a:solidFill>
                  <a:schemeClr val="dk1"/>
                </a:solidFill>
              </a:rPr>
              <a:t>※ </a:t>
            </a:r>
            <a:r>
              <a:rPr lang="ja-JP" altLang="en-US" sz="2000" dirty="0" smtClean="0"/>
              <a:t>災害</a:t>
            </a:r>
            <a:r>
              <a:rPr lang="ja-JP" altLang="en-US" sz="2000" dirty="0"/>
              <a:t>時等の</a:t>
            </a:r>
            <a:r>
              <a:rPr lang="ja-JP" altLang="en-US" sz="2000" dirty="0" smtClean="0"/>
              <a:t>取扱い</a:t>
            </a:r>
            <a:endParaRPr lang="en-US" altLang="ja-JP" sz="2000" dirty="0">
              <a:solidFill>
                <a:schemeClr val="dk1"/>
              </a:solidFill>
            </a:endParaRPr>
          </a:p>
          <a:p>
            <a:pPr marL="442913" indent="176213" defTabSz="546100"/>
            <a:r>
              <a:rPr lang="ja-JP" altLang="en-US" sz="2000" dirty="0">
                <a:solidFill>
                  <a:schemeClr val="dk1"/>
                </a:solidFill>
              </a:rPr>
              <a:t>災害その他のやむを得ない理由による定員超過利用については、当該定員超過利用が開始した月（災害等が生じた時期が月末であって、定員超過利用が翌月まで継続することがやむを得ない認められる場合は翌月も含む。）の翌月から所定単位数の減算を行うことはせず、やむを得ない理由がないにも関わらずその翌月まで定員を超過した状態が継続している場合に、災害等が生じた月の翌々月から所定単位数の減算を行うものとする</a:t>
            </a:r>
            <a:r>
              <a:rPr lang="ja-JP" altLang="en-US" sz="2000" dirty="0" smtClean="0">
                <a:solidFill>
                  <a:schemeClr val="dk1"/>
                </a:solidFill>
              </a:rPr>
              <a:t>。</a:t>
            </a:r>
            <a:endParaRPr lang="en-US" altLang="ja-JP" sz="1200" dirty="0">
              <a:solidFill>
                <a:schemeClr val="dk1"/>
              </a:solidFill>
            </a:endParaRPr>
          </a:p>
        </p:txBody>
      </p:sp>
      <p:sp>
        <p:nvSpPr>
          <p:cNvPr id="9" name="正方形/長方形 8"/>
          <p:cNvSpPr/>
          <p:nvPr/>
        </p:nvSpPr>
        <p:spPr>
          <a:xfrm>
            <a:off x="309487" y="3782338"/>
            <a:ext cx="11251077" cy="707886"/>
          </a:xfrm>
          <a:prstGeom prst="rect">
            <a:avLst/>
          </a:prstGeom>
          <a:ln w="6350">
            <a:solidFill>
              <a:schemeClr val="tx1"/>
            </a:solidFill>
            <a:prstDash val="sysDot"/>
          </a:ln>
        </p:spPr>
        <p:txBody>
          <a:bodyPr wrap="square" anchor="ctr" anchorCtr="0">
            <a:spAutoFit/>
          </a:bodyPr>
          <a:lstStyle/>
          <a:p>
            <a:pPr marL="369888" indent="-369888" defTabSz="546100"/>
            <a:r>
              <a:rPr lang="en-US" altLang="ja-JP" sz="2000" dirty="0">
                <a:solidFill>
                  <a:schemeClr val="dk1"/>
                </a:solidFill>
              </a:rPr>
              <a:t>【</a:t>
            </a:r>
            <a:r>
              <a:rPr lang="ja-JP" altLang="en-US" sz="2000" dirty="0">
                <a:solidFill>
                  <a:schemeClr val="dk1"/>
                </a:solidFill>
              </a:rPr>
              <a:t>登録者の数</a:t>
            </a:r>
            <a:r>
              <a:rPr lang="en-US" altLang="ja-JP" sz="2000" dirty="0">
                <a:solidFill>
                  <a:schemeClr val="dk1"/>
                </a:solidFill>
              </a:rPr>
              <a:t>】</a:t>
            </a:r>
          </a:p>
          <a:p>
            <a:pPr marL="369888" indent="-98425" defTabSz="546100"/>
            <a:r>
              <a:rPr lang="en-US" altLang="ja-JP" sz="2000" dirty="0">
                <a:solidFill>
                  <a:schemeClr val="dk1"/>
                </a:solidFill>
              </a:rPr>
              <a:t>1</a:t>
            </a:r>
            <a:r>
              <a:rPr lang="ja-JP" altLang="en-US" sz="2000" dirty="0" smtClean="0">
                <a:solidFill>
                  <a:schemeClr val="dk1"/>
                </a:solidFill>
              </a:rPr>
              <a:t>月間（歴月）の</a:t>
            </a:r>
            <a:r>
              <a:rPr lang="ja-JP" altLang="en-US" sz="2000" dirty="0">
                <a:solidFill>
                  <a:schemeClr val="dk1"/>
                </a:solidFill>
              </a:rPr>
              <a:t>全登録者の延数を、当該月</a:t>
            </a:r>
            <a:r>
              <a:rPr lang="ja-JP" altLang="en-US" sz="2000" dirty="0" smtClean="0">
                <a:solidFill>
                  <a:schemeClr val="dk1"/>
                </a:solidFill>
              </a:rPr>
              <a:t>の日数</a:t>
            </a:r>
            <a:r>
              <a:rPr lang="ja-JP" altLang="en-US" sz="2000" dirty="0">
                <a:solidFill>
                  <a:schemeClr val="dk1"/>
                </a:solidFill>
              </a:rPr>
              <a:t>で除した数（小数点以下</a:t>
            </a:r>
            <a:r>
              <a:rPr lang="ja-JP" altLang="en-US" sz="2000" dirty="0" smtClean="0">
                <a:solidFill>
                  <a:schemeClr val="dk1"/>
                </a:solidFill>
              </a:rPr>
              <a:t>切り上げ</a:t>
            </a:r>
            <a:r>
              <a:rPr lang="en-US" altLang="ja-JP" sz="2000" dirty="0" smtClean="0">
                <a:solidFill>
                  <a:schemeClr val="dk1"/>
                </a:solidFill>
              </a:rPr>
              <a:t>)</a:t>
            </a:r>
            <a:r>
              <a:rPr lang="ja-JP" altLang="en-US" sz="2000" dirty="0" err="1">
                <a:solidFill>
                  <a:schemeClr val="dk1"/>
                </a:solidFill>
              </a:rPr>
              <a:t>。</a:t>
            </a:r>
            <a:endParaRPr lang="ja-JP" altLang="en-US" sz="2000" dirty="0"/>
          </a:p>
        </p:txBody>
      </p:sp>
    </p:spTree>
    <p:extLst>
      <p:ext uri="{BB962C8B-B14F-4D97-AF65-F5344CB8AC3E}">
        <p14:creationId xmlns:p14="http://schemas.microsoft.com/office/powerpoint/2010/main" val="3302074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66</a:t>
            </a:fld>
            <a:endParaRPr kumimoji="1" lang="ja-JP" altLang="en-US"/>
          </a:p>
        </p:txBody>
      </p:sp>
      <p:sp>
        <p:nvSpPr>
          <p:cNvPr id="4" name="正方形/長方形 3"/>
          <p:cNvSpPr/>
          <p:nvPr/>
        </p:nvSpPr>
        <p:spPr>
          <a:xfrm>
            <a:off x="0" y="0"/>
            <a:ext cx="12192000" cy="8140690"/>
          </a:xfrm>
          <a:prstGeom prst="rect">
            <a:avLst/>
          </a:prstGeom>
        </p:spPr>
        <p:txBody>
          <a:bodyPr wrap="square">
            <a:spAutoFit/>
          </a:bodyPr>
          <a:lstStyle/>
          <a:p>
            <a:pPr marL="273050" indent="-273050" defTabSz="546100"/>
            <a:r>
              <a:rPr lang="ja-JP" altLang="en-US" sz="2000" b="1" dirty="0">
                <a:solidFill>
                  <a:schemeClr val="dk1"/>
                </a:solidFill>
              </a:rPr>
              <a:t>３ 人員基準欠如に該当する場合の</a:t>
            </a:r>
            <a:r>
              <a:rPr lang="ja-JP" altLang="en-US" sz="2000" b="1" dirty="0" smtClean="0">
                <a:solidFill>
                  <a:schemeClr val="dk1"/>
                </a:solidFill>
              </a:rPr>
              <a:t>減算　</a:t>
            </a:r>
            <a:r>
              <a:rPr lang="ja-JP" altLang="en-US" sz="2000" dirty="0" smtClean="0">
                <a:solidFill>
                  <a:schemeClr val="dk1"/>
                </a:solidFill>
              </a:rPr>
              <a:t>所定単位数の</a:t>
            </a:r>
            <a:r>
              <a:rPr lang="en-US" altLang="ja-JP" sz="2000" dirty="0" smtClean="0">
                <a:solidFill>
                  <a:schemeClr val="dk1"/>
                </a:solidFill>
              </a:rPr>
              <a:t>100</a:t>
            </a:r>
            <a:r>
              <a:rPr lang="ja-JP" altLang="en-US" sz="2000" dirty="0" smtClean="0">
                <a:solidFill>
                  <a:schemeClr val="dk1"/>
                </a:solidFill>
              </a:rPr>
              <a:t>分の</a:t>
            </a:r>
            <a:r>
              <a:rPr lang="en-US" altLang="ja-JP" sz="2000" dirty="0" smtClean="0">
                <a:solidFill>
                  <a:schemeClr val="dk1"/>
                </a:solidFill>
              </a:rPr>
              <a:t>70</a:t>
            </a:r>
            <a:r>
              <a:rPr lang="ja-JP" altLang="en-US" sz="2000" dirty="0" smtClean="0">
                <a:solidFill>
                  <a:schemeClr val="dk1"/>
                </a:solidFill>
              </a:rPr>
              <a:t>に相当する単位数に減算する。</a:t>
            </a:r>
            <a:endParaRPr lang="en-US" altLang="ja-JP" sz="2000" dirty="0" smtClean="0">
              <a:solidFill>
                <a:schemeClr val="dk1"/>
              </a:solidFill>
            </a:endParaRPr>
          </a:p>
          <a:p>
            <a:pPr marL="273050" indent="-273050" defTabSz="546100"/>
            <a:endParaRPr lang="en-US" altLang="ja-JP" sz="300" dirty="0">
              <a:solidFill>
                <a:schemeClr val="dk1"/>
              </a:solidFill>
            </a:endParaRPr>
          </a:p>
          <a:p>
            <a:pPr marL="273050" indent="-273050" defTabSz="546100"/>
            <a:r>
              <a:rPr lang="ja-JP" altLang="en-US" sz="2000" dirty="0" smtClean="0">
                <a:solidFill>
                  <a:schemeClr val="dk1"/>
                </a:solidFill>
              </a:rPr>
              <a:t>（１） 通いサービス及び訪問サービスの提供に当たる者の</a:t>
            </a:r>
            <a:r>
              <a:rPr lang="ja-JP" altLang="en-US" sz="2000" dirty="0">
                <a:solidFill>
                  <a:schemeClr val="dk1"/>
                </a:solidFill>
              </a:rPr>
              <a:t>人員基準</a:t>
            </a:r>
            <a:r>
              <a:rPr lang="ja-JP" altLang="en-US" sz="2000" dirty="0" smtClean="0">
                <a:solidFill>
                  <a:schemeClr val="dk1"/>
                </a:solidFill>
              </a:rPr>
              <a:t>欠如</a:t>
            </a:r>
            <a:endParaRPr lang="en-US" altLang="ja-JP" sz="2000" dirty="0" smtClean="0">
              <a:solidFill>
                <a:schemeClr val="dk1"/>
              </a:solidFill>
            </a:endParaRPr>
          </a:p>
          <a:p>
            <a:pPr marL="542925" indent="-273050" defTabSz="546100"/>
            <a:r>
              <a:rPr lang="en-US" altLang="ja-JP" sz="2000" dirty="0" smtClean="0">
                <a:solidFill>
                  <a:schemeClr val="dk1"/>
                </a:solidFill>
              </a:rPr>
              <a:t>ⅰ</a:t>
            </a:r>
            <a:r>
              <a:rPr lang="ja-JP" altLang="en-US" sz="2000" dirty="0" smtClean="0">
                <a:solidFill>
                  <a:schemeClr val="dk1"/>
                </a:solidFill>
              </a:rPr>
              <a:t>）人員</a:t>
            </a:r>
            <a:r>
              <a:rPr lang="ja-JP" altLang="en-US" sz="2000" dirty="0">
                <a:solidFill>
                  <a:schemeClr val="dk1"/>
                </a:solidFill>
              </a:rPr>
              <a:t>基準上必要とされる員数から１割を超えて減少した場合には、その翌月から人員基準欠如</a:t>
            </a:r>
            <a:r>
              <a:rPr lang="ja-JP" altLang="en-US" sz="2000" dirty="0" smtClean="0">
                <a:solidFill>
                  <a:schemeClr val="dk1"/>
                </a:solidFill>
              </a:rPr>
              <a:t>が解消される</a:t>
            </a:r>
            <a:r>
              <a:rPr lang="ja-JP" altLang="en-US" sz="2000" dirty="0">
                <a:solidFill>
                  <a:schemeClr val="dk1"/>
                </a:solidFill>
              </a:rPr>
              <a:t>に至った月まで</a:t>
            </a:r>
            <a:r>
              <a:rPr lang="ja-JP" altLang="en-US" sz="2000" dirty="0" smtClean="0">
                <a:solidFill>
                  <a:schemeClr val="dk1"/>
                </a:solidFill>
              </a:rPr>
              <a:t>、登録者</a:t>
            </a:r>
            <a:r>
              <a:rPr lang="ja-JP" altLang="en-US" sz="2000" dirty="0">
                <a:solidFill>
                  <a:schemeClr val="dk1"/>
                </a:solidFill>
              </a:rPr>
              <a:t>の全員に</a:t>
            </a:r>
            <a:r>
              <a:rPr lang="ja-JP" altLang="en-US" sz="2000" dirty="0" smtClean="0">
                <a:solidFill>
                  <a:schemeClr val="dk1"/>
                </a:solidFill>
              </a:rPr>
              <a:t>ついて減算</a:t>
            </a:r>
            <a:r>
              <a:rPr lang="ja-JP" altLang="en-US" sz="2000" dirty="0" smtClean="0"/>
              <a:t>する</a:t>
            </a:r>
            <a:r>
              <a:rPr lang="ja-JP" altLang="en-US" sz="2000" dirty="0"/>
              <a:t>。</a:t>
            </a:r>
          </a:p>
          <a:p>
            <a:pPr marL="542925" indent="-271463" defTabSz="546100"/>
            <a:r>
              <a:rPr lang="en-US" altLang="ja-JP" sz="2000" dirty="0" smtClean="0">
                <a:solidFill>
                  <a:schemeClr val="dk1"/>
                </a:solidFill>
              </a:rPr>
              <a:t>ⅱ</a:t>
            </a:r>
            <a:r>
              <a:rPr lang="ja-JP" altLang="en-US" sz="2000" dirty="0" smtClean="0">
                <a:solidFill>
                  <a:schemeClr val="dk1"/>
                </a:solidFill>
              </a:rPr>
              <a:t>）人員</a:t>
            </a:r>
            <a:r>
              <a:rPr lang="ja-JP" altLang="en-US" sz="2000" dirty="0">
                <a:solidFill>
                  <a:schemeClr val="dk1"/>
                </a:solidFill>
              </a:rPr>
              <a:t>基準上必要とされる員数から１割の範囲内で減少した場合には、その翌々月から人員基準欠如が解消されるに至った月まで</a:t>
            </a:r>
            <a:r>
              <a:rPr lang="ja-JP" altLang="en-US" sz="2000" dirty="0" smtClean="0">
                <a:solidFill>
                  <a:schemeClr val="dk1"/>
                </a:solidFill>
              </a:rPr>
              <a:t>、登録者</a:t>
            </a:r>
            <a:r>
              <a:rPr lang="ja-JP" altLang="en-US" sz="2000" dirty="0">
                <a:solidFill>
                  <a:schemeClr val="dk1"/>
                </a:solidFill>
              </a:rPr>
              <a:t>の全員に</a:t>
            </a:r>
            <a:r>
              <a:rPr lang="ja-JP" altLang="en-US" sz="2000" dirty="0" smtClean="0">
                <a:solidFill>
                  <a:schemeClr val="dk1"/>
                </a:solidFill>
              </a:rPr>
              <a:t>ついて減算</a:t>
            </a:r>
            <a:r>
              <a:rPr lang="ja-JP" altLang="en-US" sz="2000" dirty="0" smtClean="0"/>
              <a:t>する</a:t>
            </a:r>
            <a:r>
              <a:rPr lang="ja-JP" altLang="en-US" sz="2000" dirty="0"/>
              <a:t>。</a:t>
            </a:r>
            <a:r>
              <a:rPr lang="ja-JP" altLang="en-US" sz="2000" dirty="0" smtClean="0">
                <a:solidFill>
                  <a:schemeClr val="dk1"/>
                </a:solidFill>
              </a:rPr>
              <a:t>（ただし、翌月</a:t>
            </a:r>
            <a:r>
              <a:rPr lang="ja-JP" altLang="en-US" sz="2000" dirty="0">
                <a:solidFill>
                  <a:schemeClr val="dk1"/>
                </a:solidFill>
              </a:rPr>
              <a:t>の末日において人員基準を満たすに至っている場合を</a:t>
            </a:r>
            <a:r>
              <a:rPr lang="ja-JP" altLang="en-US" sz="2000" dirty="0" smtClean="0">
                <a:solidFill>
                  <a:schemeClr val="dk1"/>
                </a:solidFill>
              </a:rPr>
              <a:t>除く）。</a:t>
            </a:r>
            <a:endParaRPr lang="en-US" altLang="ja-JP" sz="2000" dirty="0" smtClean="0">
              <a:solidFill>
                <a:schemeClr val="dk1"/>
              </a:solidFill>
            </a:endParaRPr>
          </a:p>
          <a:p>
            <a:pPr marL="449263" indent="-273050" defTabSz="546100"/>
            <a:endParaRPr lang="en-US" altLang="ja-JP" sz="2000" dirty="0">
              <a:solidFill>
                <a:schemeClr val="dk1"/>
              </a:solidFill>
            </a:endParaRPr>
          </a:p>
          <a:p>
            <a:pPr marL="449263" indent="-273050" defTabSz="546100"/>
            <a:endParaRPr lang="en-US" altLang="ja-JP" sz="2000" dirty="0" smtClean="0">
              <a:solidFill>
                <a:schemeClr val="dk1"/>
              </a:solidFill>
            </a:endParaRPr>
          </a:p>
          <a:p>
            <a:pPr marL="449263" indent="-273050" defTabSz="546100"/>
            <a:endParaRPr lang="en-US" altLang="ja-JP" sz="2000" dirty="0">
              <a:solidFill>
                <a:schemeClr val="dk1"/>
              </a:solidFill>
            </a:endParaRPr>
          </a:p>
          <a:p>
            <a:pPr marL="449263" indent="-273050" defTabSz="546100"/>
            <a:endParaRPr lang="en-US" altLang="ja-JP" sz="2000" dirty="0" smtClean="0">
              <a:solidFill>
                <a:schemeClr val="dk1"/>
              </a:solidFill>
            </a:endParaRPr>
          </a:p>
          <a:p>
            <a:pPr marL="449263" indent="-273050" defTabSz="546100"/>
            <a:endParaRPr lang="en-US" altLang="ja-JP" sz="2000" dirty="0">
              <a:solidFill>
                <a:schemeClr val="dk1"/>
              </a:solidFill>
            </a:endParaRPr>
          </a:p>
          <a:p>
            <a:pPr marL="449263" indent="-449263" defTabSz="546100"/>
            <a:r>
              <a:rPr lang="ja-JP" altLang="en-US" sz="2000" dirty="0" smtClean="0">
                <a:solidFill>
                  <a:schemeClr val="dk1"/>
                </a:solidFill>
              </a:rPr>
              <a:t>（２）介護支援専門員</a:t>
            </a:r>
            <a:r>
              <a:rPr lang="en-US" altLang="ja-JP" sz="2000" dirty="0" smtClean="0">
                <a:solidFill>
                  <a:schemeClr val="dk1"/>
                </a:solidFill>
              </a:rPr>
              <a:t>(</a:t>
            </a:r>
            <a:r>
              <a:rPr lang="ja-JP" altLang="en-US" sz="2000" dirty="0">
                <a:latin typeface="MS-Mincho"/>
              </a:rPr>
              <a:t>必要な研修を終了していない</a:t>
            </a:r>
            <a:r>
              <a:rPr lang="ja-JP" altLang="en-US" sz="2000" dirty="0" smtClean="0">
                <a:latin typeface="MS-Mincho"/>
              </a:rPr>
              <a:t>場合を含む</a:t>
            </a:r>
            <a:r>
              <a:rPr lang="en-US" altLang="ja-JP" sz="2000" dirty="0" smtClean="0">
                <a:solidFill>
                  <a:schemeClr val="dk1"/>
                </a:solidFill>
              </a:rPr>
              <a:t>)</a:t>
            </a:r>
            <a:r>
              <a:rPr lang="ja-JP" altLang="en-US" sz="2000" dirty="0" err="1" smtClean="0">
                <a:solidFill>
                  <a:schemeClr val="dk1"/>
                </a:solidFill>
              </a:rPr>
              <a:t>、</a:t>
            </a:r>
            <a:r>
              <a:rPr lang="ja-JP" altLang="en-US" sz="2000" dirty="0" smtClean="0">
                <a:solidFill>
                  <a:schemeClr val="dk1"/>
                </a:solidFill>
              </a:rPr>
              <a:t>看護職員の人員基準欠如</a:t>
            </a:r>
            <a:endParaRPr lang="en-US" altLang="ja-JP" sz="2000" dirty="0" smtClean="0">
              <a:solidFill>
                <a:schemeClr val="dk1"/>
              </a:solidFill>
            </a:endParaRPr>
          </a:p>
          <a:p>
            <a:pPr marL="271463" indent="85725" defTabSz="546100"/>
            <a:r>
              <a:rPr lang="ja-JP" altLang="en-US" sz="2000" dirty="0" smtClean="0">
                <a:solidFill>
                  <a:schemeClr val="dk1"/>
                </a:solidFill>
              </a:rPr>
              <a:t>その</a:t>
            </a:r>
            <a:r>
              <a:rPr lang="ja-JP" altLang="en-US" sz="2000" dirty="0">
                <a:solidFill>
                  <a:schemeClr val="dk1"/>
                </a:solidFill>
              </a:rPr>
              <a:t>翌々月から人員基準欠如が解消されるに至った月まで、登録者の全員について減算</a:t>
            </a:r>
            <a:r>
              <a:rPr lang="ja-JP" altLang="en-US" sz="2000" dirty="0"/>
              <a:t>する。</a:t>
            </a:r>
            <a:r>
              <a:rPr lang="ja-JP" altLang="en-US" sz="2000" dirty="0" smtClean="0">
                <a:solidFill>
                  <a:schemeClr val="dk1"/>
                </a:solidFill>
              </a:rPr>
              <a:t>（ただし、翌月</a:t>
            </a:r>
            <a:r>
              <a:rPr lang="ja-JP" altLang="en-US" sz="2000" dirty="0">
                <a:solidFill>
                  <a:schemeClr val="dk1"/>
                </a:solidFill>
              </a:rPr>
              <a:t>の末日において人員基準を満たすに至っている場合を除く）。</a:t>
            </a:r>
            <a:endParaRPr lang="en-US" altLang="ja-JP" sz="2000" dirty="0">
              <a:solidFill>
                <a:schemeClr val="dk1"/>
              </a:solidFill>
            </a:endParaRPr>
          </a:p>
          <a:p>
            <a:pPr marL="271463" indent="85725" defTabSz="546100"/>
            <a:endParaRPr lang="en-US" altLang="ja-JP" sz="300" dirty="0" smtClean="0">
              <a:solidFill>
                <a:schemeClr val="dk1"/>
              </a:solidFill>
            </a:endParaRPr>
          </a:p>
          <a:p>
            <a:pPr marL="449263" indent="-449263" defTabSz="546100"/>
            <a:r>
              <a:rPr lang="ja-JP" altLang="en-US" sz="2000" dirty="0">
                <a:solidFill>
                  <a:schemeClr val="dk1"/>
                </a:solidFill>
              </a:rPr>
              <a:t>（３</a:t>
            </a:r>
            <a:r>
              <a:rPr lang="ja-JP" altLang="en-US" sz="2000" dirty="0" smtClean="0">
                <a:solidFill>
                  <a:schemeClr val="dk1"/>
                </a:solidFill>
              </a:rPr>
              <a:t>）夜間及び深夜の勤務又は宿直勤務を行う職員の人員基準欠如</a:t>
            </a:r>
            <a:endParaRPr lang="en-US" altLang="ja-JP" sz="2000" dirty="0" smtClean="0">
              <a:solidFill>
                <a:schemeClr val="dk1"/>
              </a:solidFill>
            </a:endParaRPr>
          </a:p>
          <a:p>
            <a:pPr marL="271463" indent="93663" defTabSz="546100"/>
            <a:r>
              <a:rPr lang="ja-JP" altLang="en-US" sz="2000" dirty="0" smtClean="0">
                <a:solidFill>
                  <a:schemeClr val="dk1"/>
                </a:solidFill>
              </a:rPr>
              <a:t>ある</a:t>
            </a:r>
            <a:r>
              <a:rPr lang="ja-JP" altLang="en-US" sz="2000" dirty="0">
                <a:solidFill>
                  <a:schemeClr val="dk1"/>
                </a:solidFill>
              </a:rPr>
              <a:t>月に</a:t>
            </a:r>
            <a:r>
              <a:rPr lang="ja-JP" altLang="en-US" sz="2000" dirty="0" smtClean="0">
                <a:solidFill>
                  <a:schemeClr val="dk1"/>
                </a:solidFill>
              </a:rPr>
              <a:t>おいて以下のいずれかの事態が発生した場合に、その翌月において、登録者全員について、減算する。</a:t>
            </a:r>
            <a:endParaRPr lang="en-US" altLang="ja-JP" sz="2000" dirty="0" smtClean="0">
              <a:solidFill>
                <a:schemeClr val="dk1"/>
              </a:solidFill>
            </a:endParaRPr>
          </a:p>
          <a:p>
            <a:pPr marL="714375" indent="-273050" defTabSz="546100"/>
            <a:r>
              <a:rPr lang="en-US" altLang="ja-JP" sz="2000" dirty="0" smtClean="0">
                <a:solidFill>
                  <a:schemeClr val="dk1"/>
                </a:solidFill>
              </a:rPr>
              <a:t>ⅰ</a:t>
            </a:r>
            <a:r>
              <a:rPr lang="ja-JP" altLang="en-US" sz="2000" dirty="0" smtClean="0">
                <a:solidFill>
                  <a:schemeClr val="dk1"/>
                </a:solidFill>
              </a:rPr>
              <a:t>）当該従事者が勤務すべき時間帯において、職員数が基準に定める員数に満たない事態が</a:t>
            </a:r>
            <a:r>
              <a:rPr lang="en-US" altLang="ja-JP" sz="2000" dirty="0" smtClean="0">
                <a:solidFill>
                  <a:schemeClr val="dk1"/>
                </a:solidFill>
              </a:rPr>
              <a:t>2</a:t>
            </a:r>
            <a:r>
              <a:rPr lang="ja-JP" altLang="en-US" sz="2000" dirty="0" smtClean="0">
                <a:solidFill>
                  <a:schemeClr val="dk1"/>
                </a:solidFill>
              </a:rPr>
              <a:t>日以上連続して発生した場合。</a:t>
            </a:r>
            <a:endParaRPr lang="en-US" altLang="ja-JP" sz="2000" dirty="0" smtClean="0">
              <a:solidFill>
                <a:schemeClr val="dk1"/>
              </a:solidFill>
            </a:endParaRPr>
          </a:p>
          <a:p>
            <a:pPr marL="714375" indent="-273050" defTabSz="546100"/>
            <a:r>
              <a:rPr lang="en-US" altLang="ja-JP" sz="2000" dirty="0" smtClean="0">
                <a:solidFill>
                  <a:schemeClr val="dk1"/>
                </a:solidFill>
              </a:rPr>
              <a:t>ⅱ</a:t>
            </a:r>
            <a:r>
              <a:rPr lang="ja-JP" altLang="en-US" sz="2000" dirty="0" smtClean="0">
                <a:solidFill>
                  <a:schemeClr val="dk1"/>
                </a:solidFill>
              </a:rPr>
              <a:t>）当該</a:t>
            </a:r>
            <a:r>
              <a:rPr lang="ja-JP" altLang="en-US" sz="2000" dirty="0">
                <a:solidFill>
                  <a:schemeClr val="dk1"/>
                </a:solidFill>
              </a:rPr>
              <a:t>従事者が勤務すべき時間帯において、職員数が基準に定める員数に満たない事態</a:t>
            </a:r>
            <a:r>
              <a:rPr lang="ja-JP" altLang="en-US" sz="2000" dirty="0" smtClean="0">
                <a:solidFill>
                  <a:schemeClr val="dk1"/>
                </a:solidFill>
              </a:rPr>
              <a:t>が</a:t>
            </a:r>
            <a:r>
              <a:rPr lang="en-US" altLang="ja-JP" sz="2000" dirty="0" smtClean="0">
                <a:solidFill>
                  <a:schemeClr val="dk1"/>
                </a:solidFill>
              </a:rPr>
              <a:t>4</a:t>
            </a:r>
            <a:r>
              <a:rPr lang="ja-JP" altLang="en-US" sz="2000" dirty="0" smtClean="0">
                <a:solidFill>
                  <a:schemeClr val="dk1"/>
                </a:solidFill>
              </a:rPr>
              <a:t>日以上発生</a:t>
            </a:r>
            <a:r>
              <a:rPr lang="ja-JP" altLang="en-US" sz="2000" dirty="0">
                <a:solidFill>
                  <a:schemeClr val="dk1"/>
                </a:solidFill>
              </a:rPr>
              <a:t>した場合。</a:t>
            </a:r>
            <a:endParaRPr lang="en-US" altLang="ja-JP" sz="2000" dirty="0">
              <a:solidFill>
                <a:schemeClr val="dk1"/>
              </a:solidFill>
            </a:endParaRPr>
          </a:p>
          <a:p>
            <a:pPr marL="714375" indent="-273050" defTabSz="546100"/>
            <a:endParaRPr lang="en-US" altLang="ja-JP" sz="2000" dirty="0">
              <a:solidFill>
                <a:schemeClr val="dk1"/>
              </a:solidFill>
            </a:endParaRPr>
          </a:p>
          <a:p>
            <a:pPr marL="273050" indent="-273050" defTabSz="546100"/>
            <a:endParaRPr lang="en-US" altLang="ja-JP" sz="2000" b="1" dirty="0">
              <a:solidFill>
                <a:schemeClr val="dk1"/>
              </a:solidFill>
            </a:endParaRPr>
          </a:p>
          <a:p>
            <a:pPr marL="449263" indent="-273050" defTabSz="546100"/>
            <a:endParaRPr lang="en-US" altLang="ja-JP" sz="2000" dirty="0">
              <a:solidFill>
                <a:schemeClr val="dk1"/>
              </a:solidFill>
            </a:endParaRPr>
          </a:p>
        </p:txBody>
      </p:sp>
      <p:sp>
        <p:nvSpPr>
          <p:cNvPr id="6" name="正方形/長方形 5"/>
          <p:cNvSpPr/>
          <p:nvPr/>
        </p:nvSpPr>
        <p:spPr>
          <a:xfrm>
            <a:off x="504312" y="2259782"/>
            <a:ext cx="11468613" cy="1382874"/>
          </a:xfrm>
          <a:prstGeom prst="rect">
            <a:avLst/>
          </a:prstGeom>
          <a:ln w="6350">
            <a:solidFill>
              <a:schemeClr val="tx1"/>
            </a:solidFill>
            <a:prstDash val="sysDot"/>
          </a:ln>
        </p:spPr>
        <p:txBody>
          <a:bodyPr wrap="square" lIns="36000" tIns="36000" bIns="0" anchor="ctr" anchorCtr="0">
            <a:spAutoFit/>
          </a:bodyPr>
          <a:lstStyle/>
          <a:p>
            <a:pPr marL="449263" indent="-449263" defTabSz="546100">
              <a:lnSpc>
                <a:spcPts val="2100"/>
              </a:lnSpc>
            </a:pPr>
            <a:r>
              <a:rPr lang="en-US" altLang="ja-JP" sz="2000" dirty="0" smtClean="0">
                <a:solidFill>
                  <a:schemeClr val="dk1"/>
                </a:solidFill>
              </a:rPr>
              <a:t>【</a:t>
            </a:r>
            <a:r>
              <a:rPr lang="ja-JP" altLang="en-US" sz="2000">
                <a:solidFill>
                  <a:schemeClr val="dk1"/>
                </a:solidFill>
              </a:rPr>
              <a:t>職員の員数を算定する際の登録者数</a:t>
            </a:r>
            <a:r>
              <a:rPr lang="en-US" altLang="ja-JP" sz="2000" dirty="0">
                <a:solidFill>
                  <a:schemeClr val="dk1"/>
                </a:solidFill>
              </a:rPr>
              <a:t>】</a:t>
            </a:r>
          </a:p>
          <a:p>
            <a:pPr marL="182563" indent="182563" defTabSz="546100">
              <a:lnSpc>
                <a:spcPts val="2100"/>
              </a:lnSpc>
            </a:pPr>
            <a:r>
              <a:rPr lang="ja-JP" altLang="en-US" sz="2000" dirty="0">
                <a:solidFill>
                  <a:schemeClr val="dk1"/>
                </a:solidFill>
              </a:rPr>
              <a:t>当該年度の前年度（毎年</a:t>
            </a:r>
            <a:r>
              <a:rPr lang="en-US" altLang="ja-JP" sz="2000" dirty="0">
                <a:solidFill>
                  <a:schemeClr val="dk1"/>
                </a:solidFill>
              </a:rPr>
              <a:t>4</a:t>
            </a:r>
            <a:r>
              <a:rPr lang="ja-JP" altLang="en-US" sz="2000" dirty="0">
                <a:solidFill>
                  <a:schemeClr val="dk1"/>
                </a:solidFill>
              </a:rPr>
              <a:t>月</a:t>
            </a:r>
            <a:r>
              <a:rPr lang="en-US" altLang="ja-JP" sz="2000" dirty="0">
                <a:solidFill>
                  <a:schemeClr val="dk1"/>
                </a:solidFill>
              </a:rPr>
              <a:t>1</a:t>
            </a:r>
            <a:r>
              <a:rPr lang="ja-JP" altLang="en-US" sz="2000" dirty="0">
                <a:solidFill>
                  <a:schemeClr val="dk1"/>
                </a:solidFill>
              </a:rPr>
              <a:t>日に始まり翌年</a:t>
            </a:r>
            <a:r>
              <a:rPr lang="en-US" altLang="ja-JP" sz="2000" dirty="0">
                <a:solidFill>
                  <a:schemeClr val="dk1"/>
                </a:solidFill>
              </a:rPr>
              <a:t>3</a:t>
            </a:r>
            <a:r>
              <a:rPr lang="ja-JP" altLang="en-US" sz="2000" dirty="0">
                <a:solidFill>
                  <a:schemeClr val="dk1"/>
                </a:solidFill>
              </a:rPr>
              <a:t>月</a:t>
            </a:r>
            <a:r>
              <a:rPr lang="en-US" altLang="ja-JP" sz="2000" dirty="0">
                <a:solidFill>
                  <a:schemeClr val="dk1"/>
                </a:solidFill>
              </a:rPr>
              <a:t>31</a:t>
            </a:r>
            <a:r>
              <a:rPr lang="ja-JP" altLang="en-US" sz="2000" dirty="0">
                <a:solidFill>
                  <a:schemeClr val="dk1"/>
                </a:solidFill>
              </a:rPr>
              <a:t>日をもって終わる年度）の平均を用いる。この場合、登録者数の平均は、前年度の全登録者の延数（</a:t>
            </a:r>
            <a:r>
              <a:rPr lang="en-US" altLang="ja-JP" sz="2000" dirty="0">
                <a:solidFill>
                  <a:schemeClr val="dk1"/>
                </a:solidFill>
              </a:rPr>
              <a:t>1</a:t>
            </a:r>
            <a:r>
              <a:rPr lang="ja-JP" altLang="en-US" sz="2000" dirty="0">
                <a:solidFill>
                  <a:schemeClr val="dk1"/>
                </a:solidFill>
              </a:rPr>
              <a:t>日ごとの同時に通いサービスの提供を受けたものの数の最大値を合計したもの）を当該前年度の日数で除して得た数（少数点第</a:t>
            </a:r>
            <a:r>
              <a:rPr lang="en-US" altLang="ja-JP" sz="2000" dirty="0">
                <a:solidFill>
                  <a:schemeClr val="dk1"/>
                </a:solidFill>
              </a:rPr>
              <a:t>2</a:t>
            </a:r>
            <a:r>
              <a:rPr lang="ja-JP" altLang="en-US" sz="2000" dirty="0">
                <a:solidFill>
                  <a:schemeClr val="dk1"/>
                </a:solidFill>
              </a:rPr>
              <a:t>位以下</a:t>
            </a:r>
            <a:r>
              <a:rPr lang="ja-JP" altLang="en-US" sz="2000" dirty="0" smtClean="0">
                <a:solidFill>
                  <a:schemeClr val="dk1"/>
                </a:solidFill>
              </a:rPr>
              <a:t>切り上げ）。</a:t>
            </a:r>
            <a:endParaRPr lang="ja-JP" altLang="en-US" sz="2000" dirty="0">
              <a:solidFill>
                <a:schemeClr val="dk1"/>
              </a:solidFill>
            </a:endParaRPr>
          </a:p>
        </p:txBody>
      </p:sp>
    </p:spTree>
    <p:extLst>
      <p:ext uri="{BB962C8B-B14F-4D97-AF65-F5344CB8AC3E}">
        <p14:creationId xmlns:p14="http://schemas.microsoft.com/office/powerpoint/2010/main" val="33988653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67</a:t>
            </a:fld>
            <a:endParaRPr kumimoji="1" lang="ja-JP" altLang="en-US" dirty="0"/>
          </a:p>
        </p:txBody>
      </p:sp>
      <p:sp>
        <p:nvSpPr>
          <p:cNvPr id="3" name="正方形/長方形 2"/>
          <p:cNvSpPr/>
          <p:nvPr/>
        </p:nvSpPr>
        <p:spPr>
          <a:xfrm>
            <a:off x="0" y="0"/>
            <a:ext cx="12192000" cy="5693866"/>
          </a:xfrm>
          <a:prstGeom prst="rect">
            <a:avLst/>
          </a:prstGeom>
        </p:spPr>
        <p:txBody>
          <a:bodyPr wrap="square">
            <a:spAutoFit/>
          </a:bodyPr>
          <a:lstStyle/>
          <a:p>
            <a:r>
              <a:rPr lang="ja-JP" altLang="en-US" sz="2000" b="1" dirty="0" smtClean="0"/>
              <a:t>４ 身体拘束廃止未実施減算</a:t>
            </a:r>
          </a:p>
          <a:p>
            <a:pPr marL="185738" indent="171450">
              <a:tabLst>
                <a:tab pos="185738" algn="l"/>
              </a:tabLst>
            </a:pPr>
            <a:r>
              <a:rPr lang="ja-JP" altLang="en-US" sz="2000" dirty="0" smtClean="0"/>
              <a:t>事業所において身体的拘束等が行われていた場合ではなく、</a:t>
            </a:r>
            <a:r>
              <a:rPr lang="ja-JP" altLang="en-US" sz="2000" u="sng" dirty="0" smtClean="0"/>
              <a:t>別に厚生労働大臣が定める基準を満たしていない場合に</a:t>
            </a:r>
            <a:r>
              <a:rPr lang="ja-JP" altLang="en-US" sz="2000" dirty="0" smtClean="0"/>
              <a:t>、</a:t>
            </a:r>
            <a:r>
              <a:rPr lang="ja-JP" altLang="en-US" sz="2000" dirty="0"/>
              <a:t>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月後に改善計画に基づく改善状況を菊陽町長に報告することとし、事実が生じた月の翌月から改善が認められた月までの間について、利用者全員に</a:t>
            </a:r>
            <a:r>
              <a:rPr lang="ja-JP" altLang="en-US" sz="2000" dirty="0" smtClean="0"/>
              <a:t>ついて、所定単位数の</a:t>
            </a:r>
            <a:r>
              <a:rPr lang="en-US" altLang="ja-JP" sz="2000" dirty="0" smtClean="0"/>
              <a:t>100</a:t>
            </a:r>
            <a:r>
              <a:rPr lang="ja-JP" altLang="en-US" sz="2000" dirty="0" smtClean="0"/>
              <a:t>分の</a:t>
            </a:r>
            <a:r>
              <a:rPr lang="en-US" altLang="ja-JP" sz="2000" dirty="0" smtClean="0"/>
              <a:t>1</a:t>
            </a:r>
            <a:r>
              <a:rPr lang="ja-JP" altLang="en-US" sz="2000" dirty="0" smtClean="0"/>
              <a:t>に相当する単位数を所定単位数から減算</a:t>
            </a:r>
            <a:r>
              <a:rPr lang="ja-JP" altLang="en-US" sz="2000" dirty="0"/>
              <a:t>する</a:t>
            </a:r>
            <a:r>
              <a:rPr lang="ja-JP" altLang="en-US" sz="2000" dirty="0" smtClean="0"/>
              <a:t>。</a:t>
            </a:r>
            <a:endParaRPr lang="en-US" altLang="ja-JP" sz="2000" dirty="0"/>
          </a:p>
          <a:p>
            <a:pPr marL="542925" indent="-542925"/>
            <a:endParaRPr lang="en-US" altLang="ja-JP" sz="2000" b="1" dirty="0" smtClean="0"/>
          </a:p>
          <a:p>
            <a:pPr marL="542925" indent="-542925"/>
            <a:endParaRPr lang="en-US" altLang="ja-JP" sz="2000" b="1" dirty="0"/>
          </a:p>
          <a:p>
            <a:pPr marL="542925" indent="-542925"/>
            <a:endParaRPr lang="en-US" altLang="ja-JP" sz="2000" b="1" dirty="0" smtClean="0"/>
          </a:p>
          <a:p>
            <a:pPr marL="542925" indent="-542925"/>
            <a:endParaRPr lang="en-US" altLang="ja-JP" sz="2000" b="1" dirty="0"/>
          </a:p>
          <a:p>
            <a:pPr marL="542925" indent="-542925"/>
            <a:endParaRPr lang="en-US" altLang="ja-JP" sz="2000" b="1" dirty="0" smtClean="0"/>
          </a:p>
          <a:p>
            <a:pPr marL="542925" indent="-542925"/>
            <a:endParaRPr lang="en-US" altLang="ja-JP" b="1" dirty="0" smtClean="0"/>
          </a:p>
          <a:p>
            <a:pPr marL="542925" indent="-542925"/>
            <a:endParaRPr lang="en-US" altLang="ja-JP" sz="500" b="1" dirty="0" smtClean="0"/>
          </a:p>
          <a:p>
            <a:pPr marL="542925" indent="-542925"/>
            <a:r>
              <a:rPr lang="ja-JP" altLang="en-US" sz="2000" b="1" dirty="0" smtClean="0"/>
              <a:t>５ </a:t>
            </a:r>
            <a:r>
              <a:rPr lang="ja-JP" altLang="en-US" sz="2000" b="1" dirty="0"/>
              <a:t>高齢者虐待防止措置未実施減算</a:t>
            </a:r>
          </a:p>
          <a:p>
            <a:pPr marL="179388" indent="180975"/>
            <a:r>
              <a:rPr lang="ja-JP" altLang="en-US" sz="2000" dirty="0"/>
              <a:t>事業所において高齢者虐待が発生した場合ではなく、別に</a:t>
            </a:r>
            <a:r>
              <a:rPr lang="ja-JP" altLang="en-US" sz="2000" u="sng" dirty="0"/>
              <a:t>厚生労働大臣が定める基準を満たしていない</a:t>
            </a:r>
            <a:r>
              <a:rPr lang="ja-JP" altLang="en-US" sz="2000" u="sng" dirty="0" smtClean="0"/>
              <a:t>場合</a:t>
            </a:r>
            <a:r>
              <a:rPr lang="ja-JP" altLang="en-US" sz="2000" dirty="0" smtClean="0"/>
              <a:t>に、</a:t>
            </a:r>
            <a:r>
              <a:rPr lang="ja-JP" altLang="en-US" sz="2000" dirty="0"/>
              <a:t>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月後に改善計画に基づく改善状況を菊陽町長に報告することとし、事実が生じた月の翌月から改善が認められた月までの間について、に、利用者全員に</a:t>
            </a:r>
            <a:r>
              <a:rPr lang="ja-JP" altLang="en-US" sz="2000" dirty="0" smtClean="0"/>
              <a:t>ついて、所定</a:t>
            </a:r>
            <a:r>
              <a:rPr lang="ja-JP" altLang="en-US" sz="2000" dirty="0"/>
              <a:t>単位数の</a:t>
            </a:r>
            <a:r>
              <a:rPr lang="en-US" altLang="ja-JP" sz="2000" dirty="0"/>
              <a:t>100</a:t>
            </a:r>
            <a:r>
              <a:rPr lang="ja-JP" altLang="en-US" sz="2000" dirty="0"/>
              <a:t>分の</a:t>
            </a:r>
            <a:r>
              <a:rPr lang="en-US" altLang="ja-JP" sz="2000" dirty="0"/>
              <a:t>1</a:t>
            </a:r>
            <a:r>
              <a:rPr lang="ja-JP" altLang="en-US" sz="2000" dirty="0"/>
              <a:t>に相当する単位数を所定単位数から減算する。</a:t>
            </a:r>
            <a:endParaRPr lang="en-US" altLang="ja-JP" sz="2000" dirty="0"/>
          </a:p>
          <a:p>
            <a:pPr marL="185738" indent="171450">
              <a:tabLst>
                <a:tab pos="185738" algn="l"/>
              </a:tabLst>
            </a:pPr>
            <a:endParaRPr lang="en-US" altLang="ja-JP" sz="2000" dirty="0" smtClean="0"/>
          </a:p>
          <a:p>
            <a:pPr marL="185738" indent="171450">
              <a:tabLst>
                <a:tab pos="185738" algn="l"/>
              </a:tabLst>
            </a:pPr>
            <a:endParaRPr lang="ja-JP" altLang="en-US" sz="800" dirty="0" smtClean="0"/>
          </a:p>
        </p:txBody>
      </p:sp>
      <p:sp>
        <p:nvSpPr>
          <p:cNvPr id="5" name="正方形/長方形 4"/>
          <p:cNvSpPr/>
          <p:nvPr/>
        </p:nvSpPr>
        <p:spPr>
          <a:xfrm>
            <a:off x="385763" y="1592757"/>
            <a:ext cx="11420475" cy="1519697"/>
          </a:xfrm>
          <a:prstGeom prst="rect">
            <a:avLst/>
          </a:prstGeom>
          <a:ln w="6350">
            <a:solidFill>
              <a:schemeClr val="tx1"/>
            </a:solidFill>
            <a:prstDash val="sysDot"/>
          </a:ln>
        </p:spPr>
        <p:txBody>
          <a:bodyPr wrap="square" tIns="72000" bIns="36000" anchor="ctr" anchorCtr="0">
            <a:spAutoFit/>
          </a:bodyPr>
          <a:lstStyle/>
          <a:p>
            <a:pPr>
              <a:lnSpc>
                <a:spcPts val="2200"/>
              </a:lnSpc>
            </a:pPr>
            <a:r>
              <a:rPr lang="en-US" altLang="ja-JP" sz="2000" dirty="0" smtClean="0"/>
              <a:t>【</a:t>
            </a:r>
            <a:r>
              <a:rPr lang="ja-JP" altLang="en-US" sz="2000" dirty="0" smtClean="0"/>
              <a:t>厚生労働大臣が定める基準</a:t>
            </a:r>
            <a:r>
              <a:rPr lang="en-US" altLang="ja-JP" sz="2000" dirty="0" smtClean="0"/>
              <a:t>】</a:t>
            </a:r>
          </a:p>
          <a:p>
            <a:pPr indent="179388">
              <a:lnSpc>
                <a:spcPts val="2200"/>
              </a:lnSpc>
            </a:pPr>
            <a:r>
              <a:rPr lang="en-US" altLang="ja-JP" sz="2000" dirty="0" smtClean="0"/>
              <a:t>① </a:t>
            </a:r>
            <a:r>
              <a:rPr lang="ja-JP" altLang="en-US" sz="2000" dirty="0"/>
              <a:t>身体拘束等を行う場合の記録を行って</a:t>
            </a:r>
            <a:r>
              <a:rPr lang="ja-JP" altLang="en-US" sz="2000" dirty="0" smtClean="0"/>
              <a:t>いる</a:t>
            </a:r>
            <a:endParaRPr lang="ja-JP" altLang="en-US" sz="2000" dirty="0"/>
          </a:p>
          <a:p>
            <a:pPr marL="271463" indent="-85725">
              <a:lnSpc>
                <a:spcPts val="2200"/>
              </a:lnSpc>
            </a:pPr>
            <a:r>
              <a:rPr lang="ja-JP" altLang="en-US" sz="2000" dirty="0"/>
              <a:t>② 身体的拘束等の適正化のための対策を検討する委員会を</a:t>
            </a:r>
            <a:r>
              <a:rPr lang="en-US" altLang="ja-JP" sz="2000" dirty="0"/>
              <a:t>3</a:t>
            </a:r>
            <a:r>
              <a:rPr lang="ja-JP" altLang="en-US" sz="2000" dirty="0"/>
              <a:t>月に</a:t>
            </a:r>
            <a:r>
              <a:rPr lang="en-US" altLang="ja-JP" sz="2000" dirty="0"/>
              <a:t>1</a:t>
            </a:r>
            <a:r>
              <a:rPr lang="ja-JP" altLang="en-US" sz="2000" dirty="0"/>
              <a:t>回以上開催して</a:t>
            </a:r>
            <a:r>
              <a:rPr lang="ja-JP" altLang="en-US" sz="2000" dirty="0" smtClean="0"/>
              <a:t>いる</a:t>
            </a:r>
            <a:endParaRPr lang="ja-JP" altLang="en-US" sz="2000" dirty="0"/>
          </a:p>
          <a:p>
            <a:pPr marL="271463" indent="-85725">
              <a:lnSpc>
                <a:spcPts val="2200"/>
              </a:lnSpc>
            </a:pPr>
            <a:r>
              <a:rPr lang="ja-JP" altLang="en-US" sz="2000" dirty="0"/>
              <a:t>③ 身体的拘束等の適正化にための指針を整備して</a:t>
            </a:r>
            <a:r>
              <a:rPr lang="ja-JP" altLang="en-US" sz="2000" dirty="0" smtClean="0"/>
              <a:t>いる</a:t>
            </a:r>
            <a:endParaRPr lang="ja-JP" altLang="en-US" sz="2000" dirty="0"/>
          </a:p>
          <a:p>
            <a:pPr marL="271463" indent="-85725">
              <a:lnSpc>
                <a:spcPts val="2200"/>
              </a:lnSpc>
            </a:pPr>
            <a:r>
              <a:rPr lang="ja-JP" altLang="en-US" sz="2000" dirty="0"/>
              <a:t>④ 身体的拘束等の適正化のための定期的な研修（年</a:t>
            </a:r>
            <a:r>
              <a:rPr lang="en-US" altLang="ja-JP" sz="2000" dirty="0"/>
              <a:t>2</a:t>
            </a:r>
            <a:r>
              <a:rPr lang="ja-JP" altLang="en-US" sz="2000" dirty="0"/>
              <a:t>回以上）を実施して</a:t>
            </a:r>
            <a:r>
              <a:rPr lang="ja-JP" altLang="en-US" sz="2000" dirty="0" smtClean="0"/>
              <a:t>いる</a:t>
            </a:r>
            <a:endParaRPr lang="ja-JP" altLang="en-US" sz="2000" dirty="0"/>
          </a:p>
        </p:txBody>
      </p:sp>
      <p:sp>
        <p:nvSpPr>
          <p:cNvPr id="6" name="正方形/長方形 5"/>
          <p:cNvSpPr/>
          <p:nvPr/>
        </p:nvSpPr>
        <p:spPr>
          <a:xfrm>
            <a:off x="371475" y="5003729"/>
            <a:ext cx="11420474" cy="1556049"/>
          </a:xfrm>
          <a:prstGeom prst="rect">
            <a:avLst/>
          </a:prstGeom>
          <a:ln w="6350">
            <a:solidFill>
              <a:schemeClr val="tx1"/>
            </a:solidFill>
            <a:prstDash val="sysDot"/>
          </a:ln>
        </p:spPr>
        <p:txBody>
          <a:bodyPr wrap="square" tIns="108000" bIns="36000" anchor="ctr" anchorCtr="0">
            <a:spAutoFit/>
          </a:bodyPr>
          <a:lstStyle/>
          <a:p>
            <a:pPr marL="357188" indent="-357188">
              <a:lnSpc>
                <a:spcPts val="2200"/>
              </a:lnSpc>
            </a:pPr>
            <a:r>
              <a:rPr lang="en-US" altLang="ja-JP" sz="2000" dirty="0" smtClean="0"/>
              <a:t>【</a:t>
            </a:r>
            <a:r>
              <a:rPr lang="ja-JP" altLang="en-US" sz="2000" dirty="0" smtClean="0"/>
              <a:t>厚生労働大臣が定める基準</a:t>
            </a:r>
            <a:r>
              <a:rPr lang="en-US" altLang="ja-JP" sz="2000" dirty="0" smtClean="0"/>
              <a:t>】</a:t>
            </a:r>
          </a:p>
          <a:p>
            <a:pPr marL="357188" indent="-171450">
              <a:lnSpc>
                <a:spcPts val="2200"/>
              </a:lnSpc>
            </a:pPr>
            <a:r>
              <a:rPr lang="en-US" altLang="ja-JP" sz="2000" dirty="0" smtClean="0"/>
              <a:t>① </a:t>
            </a:r>
            <a:r>
              <a:rPr lang="ja-JP" altLang="en-US" sz="2000" dirty="0"/>
              <a:t>高齢者虐待防止のための対策を検討する委員会を定期的に開催して</a:t>
            </a:r>
            <a:r>
              <a:rPr lang="ja-JP" altLang="en-US" sz="2000" dirty="0" smtClean="0"/>
              <a:t>いる</a:t>
            </a:r>
            <a:endParaRPr lang="ja-JP" altLang="en-US" sz="2000" dirty="0"/>
          </a:p>
          <a:p>
            <a:pPr marL="357188" indent="-171450">
              <a:lnSpc>
                <a:spcPts val="2200"/>
              </a:lnSpc>
            </a:pPr>
            <a:r>
              <a:rPr lang="ja-JP" altLang="en-US" sz="2000" dirty="0"/>
              <a:t>② 高齢者虐待防止のための指針を整備して</a:t>
            </a:r>
            <a:r>
              <a:rPr lang="ja-JP" altLang="en-US" sz="2000" dirty="0" smtClean="0"/>
              <a:t>いる</a:t>
            </a:r>
            <a:endParaRPr lang="ja-JP" altLang="en-US" sz="2000" dirty="0"/>
          </a:p>
          <a:p>
            <a:pPr marL="357188" indent="-171450">
              <a:lnSpc>
                <a:spcPts val="2200"/>
              </a:lnSpc>
            </a:pPr>
            <a:r>
              <a:rPr lang="ja-JP" altLang="en-US" sz="2000" dirty="0"/>
              <a:t>③ 高齢者虐待防止のための</a:t>
            </a:r>
            <a:r>
              <a:rPr lang="ja-JP" altLang="en-US" sz="2000" dirty="0" smtClean="0"/>
              <a:t>定期的な</a:t>
            </a:r>
            <a:r>
              <a:rPr lang="ja-JP" altLang="en-US" sz="2000" dirty="0"/>
              <a:t>研修 （</a:t>
            </a:r>
            <a:r>
              <a:rPr lang="ja-JP" altLang="en-US" sz="2000" dirty="0" smtClean="0"/>
              <a:t>年</a:t>
            </a:r>
            <a:r>
              <a:rPr lang="en-US" altLang="ja-JP" sz="2000" dirty="0" smtClean="0"/>
              <a:t>1</a:t>
            </a:r>
            <a:r>
              <a:rPr lang="ja-JP" altLang="en-US" sz="2000" dirty="0" smtClean="0"/>
              <a:t>回</a:t>
            </a:r>
            <a:r>
              <a:rPr lang="ja-JP" altLang="en-US" sz="2000" dirty="0"/>
              <a:t>以上）を実施して</a:t>
            </a:r>
            <a:r>
              <a:rPr lang="ja-JP" altLang="en-US" sz="2000" dirty="0" smtClean="0"/>
              <a:t>いる</a:t>
            </a:r>
            <a:endParaRPr lang="ja-JP" altLang="en-US" sz="2000" dirty="0"/>
          </a:p>
          <a:p>
            <a:pPr marL="357188" indent="-171450">
              <a:lnSpc>
                <a:spcPts val="2200"/>
              </a:lnSpc>
            </a:pPr>
            <a:r>
              <a:rPr lang="ja-JP" altLang="en-US" sz="2000" dirty="0"/>
              <a:t>④ 高齢者虐待防止措置を適正に実施するための担当者を置いて</a:t>
            </a:r>
            <a:r>
              <a:rPr lang="ja-JP" altLang="en-US" sz="2000" dirty="0" smtClean="0"/>
              <a:t>いる</a:t>
            </a:r>
            <a:endParaRPr lang="en-US" altLang="ja-JP" sz="2000" dirty="0"/>
          </a:p>
        </p:txBody>
      </p:sp>
    </p:spTree>
    <p:extLst>
      <p:ext uri="{BB962C8B-B14F-4D97-AF65-F5344CB8AC3E}">
        <p14:creationId xmlns:p14="http://schemas.microsoft.com/office/powerpoint/2010/main" val="25169649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4421" y="6391787"/>
            <a:ext cx="2743200" cy="365125"/>
          </a:xfrm>
        </p:spPr>
        <p:txBody>
          <a:bodyPr/>
          <a:lstStyle/>
          <a:p>
            <a:fld id="{41D9830F-53EB-46B6-9EC0-C4C68F82A889}" type="slidenum">
              <a:rPr kumimoji="1" lang="ja-JP" altLang="en-US" smtClean="0"/>
              <a:t>68</a:t>
            </a:fld>
            <a:endParaRPr kumimoji="1" lang="ja-JP" altLang="en-US"/>
          </a:p>
        </p:txBody>
      </p:sp>
      <p:sp>
        <p:nvSpPr>
          <p:cNvPr id="4" name="正方形/長方形 3"/>
          <p:cNvSpPr/>
          <p:nvPr/>
        </p:nvSpPr>
        <p:spPr>
          <a:xfrm>
            <a:off x="0" y="34208"/>
            <a:ext cx="12192000" cy="5093702"/>
          </a:xfrm>
          <a:prstGeom prst="rect">
            <a:avLst/>
          </a:prstGeom>
        </p:spPr>
        <p:txBody>
          <a:bodyPr wrap="square">
            <a:spAutoFit/>
          </a:bodyPr>
          <a:lstStyle/>
          <a:p>
            <a:r>
              <a:rPr lang="ja-JP" altLang="en-US" sz="2000" b="1" dirty="0" smtClean="0"/>
              <a:t>６ 業務</a:t>
            </a:r>
            <a:r>
              <a:rPr lang="ja-JP" altLang="en-US" sz="2000" b="1" dirty="0"/>
              <a:t>継続計画未策定減算</a:t>
            </a:r>
          </a:p>
          <a:p>
            <a:pPr marL="179388" indent="180975"/>
            <a:r>
              <a:rPr lang="ja-JP" altLang="en-US" sz="2000" u="sng" dirty="0" smtClean="0"/>
              <a:t>別</a:t>
            </a:r>
            <a:r>
              <a:rPr lang="ja-JP" altLang="en-US" sz="2000" u="sng" dirty="0"/>
              <a:t>に厚生労働大臣が定める</a:t>
            </a:r>
            <a:r>
              <a:rPr lang="ja-JP" altLang="en-US" sz="2000" u="sng" dirty="0" smtClean="0"/>
              <a:t>基準を満たさない</a:t>
            </a:r>
            <a:r>
              <a:rPr lang="ja-JP" altLang="en-US" sz="2000" u="sng" dirty="0"/>
              <a:t>事実が生じた</a:t>
            </a:r>
            <a:r>
              <a:rPr lang="ja-JP" altLang="en-US" sz="2000" u="sng" dirty="0" smtClean="0"/>
              <a:t>場合</a:t>
            </a:r>
            <a:r>
              <a:rPr lang="ja-JP" altLang="en-US" sz="2000" dirty="0"/>
              <a:t>に、その翌月（基準を満たさない事実が生じた日が月の初日である場合は当該月</a:t>
            </a:r>
            <a:r>
              <a:rPr lang="ja-JP" altLang="en-US" sz="2000" dirty="0" smtClean="0"/>
              <a:t>）から</a:t>
            </a:r>
            <a:r>
              <a:rPr lang="ja-JP" altLang="en-US" sz="2000" dirty="0"/>
              <a:t>基準に満たない状況が解消されるに至った月まで、当該事業所</a:t>
            </a:r>
            <a:r>
              <a:rPr lang="ja-JP" altLang="en-US" sz="2000" dirty="0" smtClean="0"/>
              <a:t>の利用者</a:t>
            </a:r>
            <a:r>
              <a:rPr lang="ja-JP" altLang="en-US" sz="2000" dirty="0"/>
              <a:t>全員に</a:t>
            </a:r>
            <a:r>
              <a:rPr lang="ja-JP" altLang="en-US" sz="2000" dirty="0" smtClean="0"/>
              <a:t>ついて、所定単位数の</a:t>
            </a:r>
            <a:r>
              <a:rPr lang="en-US" altLang="ja-JP" sz="2000" dirty="0" smtClean="0"/>
              <a:t>100</a:t>
            </a:r>
            <a:r>
              <a:rPr lang="ja-JP" altLang="en-US" sz="2000" dirty="0" smtClean="0"/>
              <a:t>分の</a:t>
            </a:r>
            <a:r>
              <a:rPr lang="en-US" altLang="ja-JP" sz="2000" dirty="0" smtClean="0"/>
              <a:t>1</a:t>
            </a:r>
            <a:r>
              <a:rPr lang="ja-JP" altLang="en-US" sz="2000" dirty="0" smtClean="0"/>
              <a:t>に</a:t>
            </a:r>
            <a:r>
              <a:rPr lang="ja-JP" altLang="en-US" sz="2000" dirty="0"/>
              <a:t>相当する単位数を、所定単位数から減算する</a:t>
            </a:r>
            <a:r>
              <a:rPr lang="ja-JP" altLang="en-US" sz="2000" dirty="0" smtClean="0"/>
              <a:t>。</a:t>
            </a:r>
            <a:endParaRPr lang="en-US" altLang="ja-JP" sz="2000" dirty="0" smtClean="0"/>
          </a:p>
          <a:p>
            <a:pPr marL="179388" indent="180975"/>
            <a:endParaRPr lang="ja-JP" altLang="en-US" sz="2000" i="1" dirty="0"/>
          </a:p>
          <a:p>
            <a:pPr marL="442913" indent="-179388"/>
            <a:endParaRPr lang="en-US" altLang="ja-JP" sz="2000" i="1" dirty="0" smtClean="0"/>
          </a:p>
          <a:p>
            <a:pPr marL="442913" indent="-179388"/>
            <a:endParaRPr lang="en-US" altLang="ja-JP" sz="2000" i="1" dirty="0"/>
          </a:p>
          <a:p>
            <a:pPr marL="442913" indent="-179388"/>
            <a:endParaRPr lang="en-US" altLang="ja-JP" sz="2000" i="1" dirty="0" smtClean="0"/>
          </a:p>
          <a:p>
            <a:pPr marL="442913" indent="-179388"/>
            <a:endParaRPr lang="en-US" altLang="ja-JP" sz="2000" dirty="0" smtClean="0"/>
          </a:p>
          <a:p>
            <a:pPr marL="442913" indent="-179388"/>
            <a:endParaRPr lang="en-US" altLang="ja-JP" sz="500" dirty="0" smtClean="0"/>
          </a:p>
          <a:p>
            <a:pPr marL="442913" indent="-179388"/>
            <a:r>
              <a:rPr lang="en-US" altLang="ja-JP" sz="2000" dirty="0" smtClean="0"/>
              <a:t>※ </a:t>
            </a:r>
            <a:r>
              <a:rPr lang="ja-JP" altLang="en-US" sz="2000" dirty="0" smtClean="0"/>
              <a:t>経過措置（感染症の予防及びまん延の防止のための指針の整備及び非常災害に関する具体的計画の策定を行っている場合は減算を適用しない。）は令和</a:t>
            </a:r>
            <a:r>
              <a:rPr lang="en-US" altLang="ja-JP" sz="2000" dirty="0" smtClean="0"/>
              <a:t>7</a:t>
            </a:r>
            <a:r>
              <a:rPr lang="ja-JP" altLang="en-US" sz="2000" dirty="0" smtClean="0"/>
              <a:t>年</a:t>
            </a:r>
            <a:r>
              <a:rPr lang="en-US" altLang="ja-JP" sz="2000" dirty="0" smtClean="0"/>
              <a:t>3</a:t>
            </a:r>
            <a:r>
              <a:rPr lang="ja-JP" altLang="en-US" sz="2000" dirty="0" smtClean="0"/>
              <a:t>月</a:t>
            </a:r>
            <a:r>
              <a:rPr lang="en-US" altLang="ja-JP" sz="2000" dirty="0" smtClean="0"/>
              <a:t>31</a:t>
            </a:r>
            <a:r>
              <a:rPr lang="ja-JP" altLang="en-US" sz="2000" dirty="0" smtClean="0"/>
              <a:t>日で終了。</a:t>
            </a:r>
            <a:endParaRPr lang="en-US" altLang="ja-JP" sz="2000" dirty="0" smtClean="0"/>
          </a:p>
          <a:p>
            <a:pPr marL="442913" indent="-179388"/>
            <a:endParaRPr lang="en-US" altLang="ja-JP" sz="2000" dirty="0"/>
          </a:p>
          <a:p>
            <a:pPr marL="442913" indent="-442913"/>
            <a:r>
              <a:rPr lang="ja-JP" altLang="en-US" sz="2000" b="1" dirty="0" smtClean="0"/>
              <a:t>７ サービス提供が過少である場合の減算</a:t>
            </a:r>
            <a:endParaRPr lang="en-US" altLang="ja-JP" sz="2000" b="1" dirty="0" smtClean="0"/>
          </a:p>
          <a:p>
            <a:pPr marL="185738" indent="171450"/>
            <a:r>
              <a:rPr lang="ja-JP" altLang="en-US" sz="2000" dirty="0" smtClean="0"/>
              <a:t>事業所が</a:t>
            </a:r>
            <a:r>
              <a:rPr lang="ja-JP" altLang="en-US" sz="2000" dirty="0"/>
              <a:t>提供する通いサービス、訪問サービス及び宿泊サービス</a:t>
            </a:r>
            <a:r>
              <a:rPr lang="ja-JP" altLang="en-US" sz="2000" dirty="0" smtClean="0"/>
              <a:t>の算定</a:t>
            </a:r>
            <a:r>
              <a:rPr lang="ja-JP" altLang="en-US" sz="2000" dirty="0"/>
              <a:t>月における提供回数について</a:t>
            </a:r>
            <a:r>
              <a:rPr lang="ja-JP" altLang="en-US" sz="2000" dirty="0" smtClean="0"/>
              <a:t>、週平均</a:t>
            </a:r>
            <a:r>
              <a:rPr lang="en-US" altLang="ja-JP" sz="2000" dirty="0" smtClean="0"/>
              <a:t>1</a:t>
            </a:r>
            <a:r>
              <a:rPr lang="ja-JP" altLang="en-US" sz="2000" dirty="0" smtClean="0"/>
              <a:t>回に満たない場合 又は 登録者（短期利用居宅介護を算定する者を除く）</a:t>
            </a:r>
            <a:r>
              <a:rPr lang="en-US" altLang="ja-JP" sz="2000" dirty="0" smtClean="0"/>
              <a:t>1</a:t>
            </a:r>
            <a:r>
              <a:rPr lang="ja-JP" altLang="en-US" sz="2000" dirty="0" smtClean="0"/>
              <a:t>人当たり</a:t>
            </a:r>
            <a:r>
              <a:rPr lang="ja-JP" altLang="en-US" sz="2000" dirty="0"/>
              <a:t>平均回数</a:t>
            </a:r>
            <a:r>
              <a:rPr lang="ja-JP" altLang="en-US" sz="2000" dirty="0" smtClean="0"/>
              <a:t>が週</a:t>
            </a:r>
            <a:r>
              <a:rPr lang="en-US" altLang="ja-JP" sz="2000" dirty="0" smtClean="0"/>
              <a:t>4</a:t>
            </a:r>
            <a:r>
              <a:rPr lang="ja-JP" altLang="en-US" sz="2000" dirty="0" smtClean="0"/>
              <a:t>回に</a:t>
            </a:r>
            <a:r>
              <a:rPr lang="ja-JP" altLang="en-US" sz="2000" dirty="0"/>
              <a:t>満たない</a:t>
            </a:r>
            <a:r>
              <a:rPr lang="ja-JP" altLang="en-US" sz="2000" dirty="0" smtClean="0"/>
              <a:t>場合</a:t>
            </a:r>
            <a:r>
              <a:rPr lang="ja-JP" altLang="en-US" sz="2000" dirty="0"/>
              <a:t>は</a:t>
            </a:r>
            <a:r>
              <a:rPr lang="ja-JP" altLang="en-US" sz="2000" dirty="0" smtClean="0"/>
              <a:t>、所定</a:t>
            </a:r>
            <a:r>
              <a:rPr lang="ja-JP" altLang="en-US" sz="2000" dirty="0"/>
              <a:t>単位数</a:t>
            </a:r>
            <a:r>
              <a:rPr lang="ja-JP" altLang="en-US" sz="2000" dirty="0" smtClean="0"/>
              <a:t>の</a:t>
            </a:r>
            <a:r>
              <a:rPr lang="en-US" altLang="ja-JP" sz="2000" dirty="0" smtClean="0"/>
              <a:t>100</a:t>
            </a:r>
            <a:r>
              <a:rPr lang="ja-JP" altLang="en-US" sz="2000" dirty="0" smtClean="0"/>
              <a:t>分の</a:t>
            </a:r>
            <a:r>
              <a:rPr lang="en-US" altLang="ja-JP" sz="2000" dirty="0" smtClean="0"/>
              <a:t>70</a:t>
            </a:r>
            <a:r>
              <a:rPr lang="ja-JP" altLang="en-US" sz="2000" dirty="0" smtClean="0"/>
              <a:t>に</a:t>
            </a:r>
            <a:r>
              <a:rPr lang="ja-JP" altLang="en-US" sz="2000" dirty="0"/>
              <a:t>相当する</a:t>
            </a:r>
            <a:r>
              <a:rPr lang="ja-JP" altLang="en-US" sz="2000" dirty="0" smtClean="0"/>
              <a:t>単位数を</a:t>
            </a:r>
            <a:r>
              <a:rPr lang="ja-JP" altLang="en-US" sz="2000" dirty="0"/>
              <a:t>算定する</a:t>
            </a:r>
            <a:r>
              <a:rPr lang="ja-JP" altLang="en-US" sz="2000" dirty="0" smtClean="0"/>
              <a:t>。</a:t>
            </a:r>
            <a:endParaRPr lang="en-US" altLang="ja-JP" sz="2000" dirty="0"/>
          </a:p>
        </p:txBody>
      </p:sp>
      <p:sp>
        <p:nvSpPr>
          <p:cNvPr id="3" name="正方形/長方形 2"/>
          <p:cNvSpPr/>
          <p:nvPr/>
        </p:nvSpPr>
        <p:spPr>
          <a:xfrm>
            <a:off x="367036" y="1418004"/>
            <a:ext cx="11412681" cy="1267458"/>
          </a:xfrm>
          <a:prstGeom prst="rect">
            <a:avLst/>
          </a:prstGeom>
          <a:ln w="6350">
            <a:solidFill>
              <a:schemeClr val="tx1"/>
            </a:solidFill>
            <a:prstDash val="sysDot"/>
          </a:ln>
        </p:spPr>
        <p:txBody>
          <a:bodyPr wrap="square" tIns="36000" bIns="0">
            <a:spAutoFit/>
          </a:bodyPr>
          <a:lstStyle/>
          <a:p>
            <a:r>
              <a:rPr lang="en-US" altLang="ja-JP" sz="2000" dirty="0" smtClean="0"/>
              <a:t>【</a:t>
            </a:r>
            <a:r>
              <a:rPr lang="ja-JP" altLang="en-US" sz="2000" dirty="0" smtClean="0"/>
              <a:t>厚生</a:t>
            </a:r>
            <a:r>
              <a:rPr lang="ja-JP" altLang="en-US" sz="2000" dirty="0"/>
              <a:t>労働</a:t>
            </a:r>
            <a:r>
              <a:rPr lang="ja-JP" altLang="en-US" sz="2000" dirty="0" smtClean="0"/>
              <a:t>大臣が定める基準</a:t>
            </a:r>
            <a:r>
              <a:rPr lang="en-US" altLang="ja-JP" sz="2000" dirty="0" smtClean="0"/>
              <a:t>】</a:t>
            </a:r>
          </a:p>
          <a:p>
            <a:r>
              <a:rPr lang="ja-JP" altLang="en-US" sz="2000" dirty="0" smtClean="0"/>
              <a:t>　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endParaRPr lang="en-US" altLang="ja-JP" sz="2000" dirty="0"/>
          </a:p>
        </p:txBody>
      </p:sp>
      <p:sp>
        <p:nvSpPr>
          <p:cNvPr id="6" name="正方形/長方形 5"/>
          <p:cNvSpPr/>
          <p:nvPr/>
        </p:nvSpPr>
        <p:spPr>
          <a:xfrm>
            <a:off x="367036" y="5127910"/>
            <a:ext cx="11399043" cy="1032384"/>
          </a:xfrm>
          <a:prstGeom prst="rect">
            <a:avLst/>
          </a:prstGeom>
          <a:ln w="6350">
            <a:solidFill>
              <a:schemeClr val="tx1"/>
            </a:solidFill>
            <a:prstDash val="sysDot"/>
          </a:ln>
        </p:spPr>
        <p:txBody>
          <a:bodyPr wrap="square" tIns="72000" bIns="36000">
            <a:spAutoFit/>
          </a:bodyPr>
          <a:lstStyle/>
          <a:p>
            <a:pPr marL="185738" indent="-185738"/>
            <a:r>
              <a:rPr lang="en-US" altLang="ja-JP" sz="2000" dirty="0" smtClean="0"/>
              <a:t>※ </a:t>
            </a:r>
            <a:r>
              <a:rPr lang="ja-JP" altLang="en-US" sz="2000" dirty="0" smtClean="0"/>
              <a:t>登録者が月の途中に利用を開始又は終了した場合にあっては、利用開始日の前日以前又は利用終了日の翌日以降の日数については、日数の算定の際に控除する。登録者が入院した場合の入院日（入院初日及び退院日を除く。）についても同様。</a:t>
            </a:r>
            <a:endParaRPr lang="en-US" altLang="ja-JP" sz="2000" dirty="0"/>
          </a:p>
        </p:txBody>
      </p:sp>
    </p:spTree>
    <p:extLst>
      <p:ext uri="{BB962C8B-B14F-4D97-AF65-F5344CB8AC3E}">
        <p14:creationId xmlns:p14="http://schemas.microsoft.com/office/powerpoint/2010/main" val="1626280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5618" y="6370204"/>
            <a:ext cx="2743200" cy="365125"/>
          </a:xfrm>
        </p:spPr>
        <p:txBody>
          <a:bodyPr/>
          <a:lstStyle/>
          <a:p>
            <a:fld id="{41D9830F-53EB-46B6-9EC0-C4C68F82A889}" type="slidenum">
              <a:rPr kumimoji="1" lang="ja-JP" altLang="en-US" smtClean="0"/>
              <a:t>69</a:t>
            </a:fld>
            <a:endParaRPr kumimoji="1" lang="ja-JP" altLang="en-US"/>
          </a:p>
        </p:txBody>
      </p:sp>
      <p:sp>
        <p:nvSpPr>
          <p:cNvPr id="3" name="正方形/長方形 2"/>
          <p:cNvSpPr/>
          <p:nvPr/>
        </p:nvSpPr>
        <p:spPr>
          <a:xfrm>
            <a:off x="316057" y="102416"/>
            <a:ext cx="11702761" cy="4175502"/>
          </a:xfrm>
          <a:prstGeom prst="rect">
            <a:avLst/>
          </a:prstGeom>
          <a:ln w="6350">
            <a:solidFill>
              <a:schemeClr val="tx1"/>
            </a:solidFill>
            <a:prstDash val="sysDot"/>
          </a:ln>
        </p:spPr>
        <p:txBody>
          <a:bodyPr wrap="square" bIns="0" anchor="ctr" anchorCtr="0">
            <a:spAutoFit/>
          </a:bodyPr>
          <a:lstStyle/>
          <a:p>
            <a:pPr>
              <a:lnSpc>
                <a:spcPts val="2300"/>
              </a:lnSpc>
            </a:pPr>
            <a:r>
              <a:rPr lang="en-US" altLang="ja-JP" sz="2000" dirty="0" smtClean="0"/>
              <a:t>※</a:t>
            </a:r>
            <a:r>
              <a:rPr lang="ja-JP" altLang="en-US" sz="2000" dirty="0" smtClean="0"/>
              <a:t>１</a:t>
            </a:r>
            <a:r>
              <a:rPr lang="en-US" altLang="ja-JP" sz="2000" dirty="0" smtClean="0"/>
              <a:t>【</a:t>
            </a:r>
            <a:r>
              <a:rPr lang="ja-JP" altLang="en-US" sz="2000" dirty="0" smtClean="0"/>
              <a:t>週平均</a:t>
            </a:r>
            <a:r>
              <a:rPr lang="en-US" altLang="ja-JP" sz="2000" dirty="0" smtClean="0"/>
              <a:t>】</a:t>
            </a:r>
            <a:endParaRPr lang="en-US" altLang="ja-JP" sz="2000" dirty="0"/>
          </a:p>
          <a:p>
            <a:pPr marL="185738" indent="-100013">
              <a:lnSpc>
                <a:spcPts val="2300"/>
              </a:lnSpc>
            </a:pPr>
            <a:r>
              <a:rPr lang="ja-JP" altLang="en-US" sz="2000" dirty="0"/>
              <a:t>　当該登録者において暦月ごとに以下の</a:t>
            </a:r>
            <a:r>
              <a:rPr lang="en-US" altLang="ja-JP" sz="2000" dirty="0"/>
              <a:t>(1)</a:t>
            </a:r>
            <a:r>
              <a:rPr lang="ja-JP" altLang="en-US" sz="2000" dirty="0"/>
              <a:t>から</a:t>
            </a:r>
            <a:r>
              <a:rPr lang="en-US" altLang="ja-JP" sz="2000" dirty="0"/>
              <a:t>(3)</a:t>
            </a:r>
            <a:r>
              <a:rPr lang="ja-JP" altLang="en-US" sz="2000" dirty="0" err="1"/>
              <a:t>までの</a:t>
            </a:r>
            <a:r>
              <a:rPr lang="ja-JP" altLang="en-US" sz="2000" dirty="0"/>
              <a:t>方法に従って算定したサービス提供回数の合計数を、当該月の日数で除したものに、７を乗ずることによって算定する。</a:t>
            </a:r>
            <a:endParaRPr lang="en-US" altLang="ja-JP" sz="2000" dirty="0"/>
          </a:p>
          <a:p>
            <a:pPr marL="357188" indent="-171450">
              <a:lnSpc>
                <a:spcPts val="2300"/>
              </a:lnSpc>
            </a:pPr>
            <a:r>
              <a:rPr lang="ja-JP" altLang="en-US" sz="2000" dirty="0"/>
              <a:t>⑴ 通いサービス　</a:t>
            </a:r>
            <a:r>
              <a:rPr lang="en-US" altLang="ja-JP" sz="2000" dirty="0"/>
              <a:t>…1</a:t>
            </a:r>
            <a:r>
              <a:rPr lang="ja-JP" altLang="en-US" sz="2000" dirty="0"/>
              <a:t>人の登録者が</a:t>
            </a:r>
            <a:r>
              <a:rPr lang="en-US" altLang="ja-JP" sz="2000" dirty="0"/>
              <a:t>1</a:t>
            </a:r>
            <a:r>
              <a:rPr lang="ja-JP" altLang="en-US" sz="2000" dirty="0"/>
              <a:t>日に複数回通いサービスを利用する場合は、複数回の算定可能。</a:t>
            </a:r>
            <a:endParaRPr lang="en-US" altLang="ja-JP" sz="2000" dirty="0"/>
          </a:p>
          <a:p>
            <a:pPr marL="2514600" indent="-2328863">
              <a:lnSpc>
                <a:spcPts val="2300"/>
              </a:lnSpc>
            </a:pPr>
            <a:r>
              <a:rPr lang="ja-JP" altLang="en-US" sz="2000" dirty="0"/>
              <a:t>⑵ 訪問サービス　</a:t>
            </a:r>
            <a:r>
              <a:rPr lang="en-US" altLang="ja-JP" sz="2000" dirty="0"/>
              <a:t>…1</a:t>
            </a:r>
            <a:r>
              <a:rPr lang="ja-JP" altLang="en-US" sz="2000" dirty="0"/>
              <a:t>回の訪問を</a:t>
            </a:r>
            <a:r>
              <a:rPr lang="en-US" altLang="ja-JP" sz="2000" dirty="0"/>
              <a:t>1</a:t>
            </a:r>
            <a:r>
              <a:rPr lang="ja-JP" altLang="en-US" sz="2000" dirty="0"/>
              <a:t>回のサービス提供として算定する。登録者宅を訪問して見守りの意味で声かけ等を行った場合でも、訪問サービス（訪問看護サービスを含む）の回数に含めて差し支えない。</a:t>
            </a:r>
            <a:endParaRPr lang="en-US" altLang="ja-JP" sz="2000" dirty="0"/>
          </a:p>
          <a:p>
            <a:pPr marL="2514600" indent="-2336800">
              <a:lnSpc>
                <a:spcPts val="2300"/>
              </a:lnSpc>
              <a:tabLst>
                <a:tab pos="2514600" algn="l"/>
              </a:tabLst>
            </a:pPr>
            <a:r>
              <a:rPr lang="ja-JP" altLang="en-US" sz="2000" dirty="0" smtClean="0"/>
              <a:t>⑶ </a:t>
            </a:r>
            <a:r>
              <a:rPr lang="ja-JP" altLang="en-US" sz="2000" dirty="0"/>
              <a:t>宿泊サービス　</a:t>
            </a:r>
            <a:r>
              <a:rPr lang="en-US" altLang="ja-JP" sz="2000" dirty="0"/>
              <a:t>…1</a:t>
            </a:r>
            <a:r>
              <a:rPr lang="ja-JP" altLang="en-US" sz="2000" dirty="0"/>
              <a:t>泊を</a:t>
            </a:r>
            <a:r>
              <a:rPr lang="en-US" altLang="ja-JP" sz="2000" dirty="0"/>
              <a:t>1</a:t>
            </a:r>
            <a:r>
              <a:rPr lang="ja-JP" altLang="en-US" sz="2000" dirty="0"/>
              <a:t>回として算定する。ただし、通いサービスに引き続いて宿泊サービスを行う場合は、それぞれを</a:t>
            </a:r>
            <a:r>
              <a:rPr lang="en-US" altLang="ja-JP" sz="2000" dirty="0"/>
              <a:t>1</a:t>
            </a:r>
            <a:r>
              <a:rPr lang="ja-JP" altLang="en-US" sz="2000" dirty="0"/>
              <a:t>回とし、計</a:t>
            </a:r>
            <a:r>
              <a:rPr lang="en-US" altLang="ja-JP" sz="2000" dirty="0"/>
              <a:t>2</a:t>
            </a:r>
            <a:r>
              <a:rPr lang="ja-JP" altLang="en-US" sz="2000" dirty="0"/>
              <a:t>回として算定する</a:t>
            </a:r>
            <a:r>
              <a:rPr lang="ja-JP" altLang="en-US" sz="2000" dirty="0" smtClean="0"/>
              <a:t>。</a:t>
            </a:r>
            <a:endParaRPr lang="en-US" altLang="ja-JP" sz="2000" dirty="0" smtClean="0"/>
          </a:p>
          <a:p>
            <a:pPr>
              <a:lnSpc>
                <a:spcPts val="2300"/>
              </a:lnSpc>
            </a:pPr>
            <a:endParaRPr lang="en-US" altLang="ja-JP" sz="1000" dirty="0" smtClean="0">
              <a:latin typeface="MS-Mincho"/>
            </a:endParaRPr>
          </a:p>
          <a:p>
            <a:pPr>
              <a:lnSpc>
                <a:spcPts val="2300"/>
              </a:lnSpc>
            </a:pPr>
            <a:r>
              <a:rPr lang="en-US" altLang="ja-JP" sz="2000" dirty="0" smtClean="0">
                <a:latin typeface="MS-Mincho"/>
              </a:rPr>
              <a:t>※</a:t>
            </a:r>
            <a:r>
              <a:rPr lang="ja-JP" altLang="en-US" sz="2000" dirty="0" smtClean="0">
                <a:latin typeface="MS-Mincho"/>
              </a:rPr>
              <a:t>２</a:t>
            </a:r>
            <a:r>
              <a:rPr lang="en-US" altLang="ja-JP" sz="2000" dirty="0" smtClean="0">
                <a:latin typeface="MS-Mincho"/>
              </a:rPr>
              <a:t>【</a:t>
            </a:r>
            <a:r>
              <a:rPr lang="ja-JP" altLang="en-US" sz="2000" dirty="0" smtClean="0">
                <a:latin typeface="MS-Mincho"/>
              </a:rPr>
              <a:t>登録者</a:t>
            </a:r>
            <a:r>
              <a:rPr lang="ja-JP" altLang="en-US" sz="2000" dirty="0">
                <a:latin typeface="MS-Mincho"/>
              </a:rPr>
              <a:t>１人当たり平均</a:t>
            </a:r>
            <a:r>
              <a:rPr lang="ja-JP" altLang="en-US" sz="2000" dirty="0" smtClean="0">
                <a:latin typeface="MS-Mincho"/>
              </a:rPr>
              <a:t>回数</a:t>
            </a:r>
            <a:r>
              <a:rPr lang="en-US" altLang="ja-JP" sz="2000" dirty="0" smtClean="0">
                <a:latin typeface="MS-Mincho"/>
              </a:rPr>
              <a:t>】</a:t>
            </a:r>
            <a:endParaRPr lang="en-US" altLang="ja-JP" sz="2000" dirty="0">
              <a:latin typeface="MS-Mincho"/>
            </a:endParaRPr>
          </a:p>
          <a:p>
            <a:pPr marL="185738" indent="185738">
              <a:lnSpc>
                <a:spcPts val="2300"/>
              </a:lnSpc>
            </a:pPr>
            <a:r>
              <a:rPr lang="ja-JP" altLang="en-US" sz="2000" dirty="0">
                <a:latin typeface="MS-Mincho"/>
              </a:rPr>
              <a:t>当該事業所において暦月ごと</a:t>
            </a:r>
            <a:r>
              <a:rPr lang="ja-JP" altLang="en-US" sz="2000" dirty="0" smtClean="0">
                <a:latin typeface="MS-Mincho"/>
              </a:rPr>
              <a:t>に</a:t>
            </a:r>
            <a:r>
              <a:rPr lang="en-US" altLang="ja-JP" sz="2000" dirty="0" smtClean="0">
                <a:latin typeface="MS-Mincho"/>
              </a:rPr>
              <a:t>※</a:t>
            </a:r>
            <a:r>
              <a:rPr lang="ja-JP" altLang="en-US" sz="2000" dirty="0" smtClean="0">
                <a:latin typeface="MS-Mincho"/>
              </a:rPr>
              <a:t>１の</a:t>
            </a:r>
            <a:r>
              <a:rPr lang="en-US" altLang="ja-JP" sz="2000" dirty="0" smtClean="0">
                <a:latin typeface="MS-Mincho"/>
              </a:rPr>
              <a:t>(1</a:t>
            </a:r>
            <a:r>
              <a:rPr lang="en-US" altLang="ja-JP" sz="2000" dirty="0">
                <a:latin typeface="MS-Mincho"/>
              </a:rPr>
              <a:t>)</a:t>
            </a:r>
            <a:r>
              <a:rPr lang="ja-JP" altLang="en-US" sz="2000" dirty="0">
                <a:latin typeface="MS-Mincho"/>
              </a:rPr>
              <a:t>から</a:t>
            </a:r>
            <a:r>
              <a:rPr lang="en-US" altLang="ja-JP" sz="2000" dirty="0" smtClean="0">
                <a:latin typeface="MS-Mincho"/>
              </a:rPr>
              <a:t>(3)</a:t>
            </a:r>
            <a:r>
              <a:rPr lang="ja-JP" altLang="en-US" sz="2000" dirty="0" err="1">
                <a:latin typeface="MS-Mincho"/>
              </a:rPr>
              <a:t>までの</a:t>
            </a:r>
            <a:r>
              <a:rPr lang="ja-JP" altLang="en-US" sz="2000" dirty="0">
                <a:latin typeface="MS-Mincho"/>
              </a:rPr>
              <a:t>方法に従って算定したサービス提供回数の合計数を、当該月の日数に当該事業所の登録者数を乗じたもので除したものに、７を乗ずることによって算定する</a:t>
            </a:r>
            <a:r>
              <a:rPr lang="ja-JP" altLang="en-US" sz="2000" dirty="0" smtClean="0">
                <a:latin typeface="MS-Mincho"/>
              </a:rPr>
              <a:t>。</a:t>
            </a:r>
            <a:endParaRPr lang="ja-JP" altLang="en-US" sz="2000" dirty="0"/>
          </a:p>
        </p:txBody>
      </p:sp>
    </p:spTree>
    <p:extLst>
      <p:ext uri="{BB962C8B-B14F-4D97-AF65-F5344CB8AC3E}">
        <p14:creationId xmlns:p14="http://schemas.microsoft.com/office/powerpoint/2010/main" val="3309141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9367157"/>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5618" y="6370204"/>
            <a:ext cx="2743200" cy="365125"/>
          </a:xfrm>
        </p:spPr>
        <p:txBody>
          <a:bodyPr/>
          <a:lstStyle/>
          <a:p>
            <a:fld id="{41D9830F-53EB-46B6-9EC0-C4C68F82A889}" type="slidenum">
              <a:rPr kumimoji="1" lang="ja-JP" altLang="en-US" smtClean="0"/>
              <a:t>70</a:t>
            </a:fld>
            <a:endParaRPr kumimoji="1" lang="ja-JP" altLang="en-US"/>
          </a:p>
        </p:txBody>
      </p:sp>
      <p:sp>
        <p:nvSpPr>
          <p:cNvPr id="6" name="正方形/長方形 5"/>
          <p:cNvSpPr/>
          <p:nvPr/>
        </p:nvSpPr>
        <p:spPr>
          <a:xfrm>
            <a:off x="20781" y="40330"/>
            <a:ext cx="12192000" cy="707886"/>
          </a:xfrm>
          <a:prstGeom prst="rect">
            <a:avLst/>
          </a:prstGeom>
        </p:spPr>
        <p:txBody>
          <a:bodyPr wrap="square">
            <a:spAutoFit/>
          </a:bodyPr>
          <a:lstStyle/>
          <a:p>
            <a:r>
              <a:rPr lang="ja-JP" altLang="en-US" sz="2000" b="1" dirty="0" smtClean="0"/>
              <a:t>８ 訪問看護体制減算　</a:t>
            </a:r>
            <a:r>
              <a:rPr lang="en-US" altLang="ja-JP" sz="2000" dirty="0" smtClean="0"/>
              <a:t>※</a:t>
            </a:r>
            <a:r>
              <a:rPr lang="ja-JP" altLang="en-US" sz="2000" dirty="0" smtClean="0"/>
              <a:t>体制届が必要</a:t>
            </a:r>
            <a:endParaRPr lang="en-US" altLang="ja-JP" sz="2000" dirty="0" smtClean="0"/>
          </a:p>
          <a:p>
            <a:r>
              <a:rPr lang="ja-JP" altLang="en-US" sz="2000" dirty="0" smtClean="0"/>
              <a:t>　厚生労働大臣が定める基準に適合する事業所については、下の表のとおり所定単位数から減算する。</a:t>
            </a:r>
            <a:endParaRPr lang="en-US" altLang="ja-JP" sz="2000" dirty="0" smtClean="0"/>
          </a:p>
        </p:txBody>
      </p:sp>
      <p:sp>
        <p:nvSpPr>
          <p:cNvPr id="8" name="正方形/長方形 7"/>
          <p:cNvSpPr/>
          <p:nvPr/>
        </p:nvSpPr>
        <p:spPr>
          <a:xfrm>
            <a:off x="316056" y="2264367"/>
            <a:ext cx="11601449" cy="4478149"/>
          </a:xfrm>
          <a:prstGeom prst="rect">
            <a:avLst/>
          </a:prstGeom>
          <a:ln w="6350">
            <a:solidFill>
              <a:schemeClr val="tx1"/>
            </a:solidFill>
            <a:prstDash val="sysDot"/>
          </a:ln>
        </p:spPr>
        <p:txBody>
          <a:bodyPr wrap="square" bIns="0" anchor="ctr" anchorCtr="0">
            <a:spAutoFit/>
          </a:bodyPr>
          <a:lstStyle/>
          <a:p>
            <a:r>
              <a:rPr lang="en-US" altLang="ja-JP" sz="2000" dirty="0" smtClean="0"/>
              <a:t>【</a:t>
            </a:r>
            <a:r>
              <a:rPr lang="ja-JP" altLang="en-US" sz="2000" dirty="0" smtClean="0"/>
              <a:t>厚生</a:t>
            </a:r>
            <a:r>
              <a:rPr lang="ja-JP" altLang="en-US" sz="2000" dirty="0"/>
              <a:t>労働大臣が定める</a:t>
            </a:r>
            <a:r>
              <a:rPr lang="ja-JP" altLang="en-US" sz="2000" dirty="0" smtClean="0"/>
              <a:t>基準</a:t>
            </a:r>
            <a:r>
              <a:rPr lang="en-US" altLang="ja-JP" sz="2000" dirty="0" smtClean="0"/>
              <a:t>】</a:t>
            </a:r>
            <a:endParaRPr lang="en-US" altLang="ja-JP" sz="2000" dirty="0"/>
          </a:p>
          <a:p>
            <a:r>
              <a:rPr lang="ja-JP" altLang="en-US" sz="2000" dirty="0"/>
              <a:t>次のいずれに</a:t>
            </a:r>
            <a:r>
              <a:rPr lang="ja-JP" altLang="en-US" sz="2000" dirty="0" smtClean="0"/>
              <a:t>も適合する</a:t>
            </a:r>
            <a:r>
              <a:rPr lang="ja-JP" altLang="en-US" sz="2000" dirty="0"/>
              <a:t>。</a:t>
            </a:r>
            <a:endParaRPr lang="en-US" altLang="ja-JP" sz="2000" dirty="0"/>
          </a:p>
          <a:p>
            <a:pPr marL="185738" indent="-185738"/>
            <a:r>
              <a:rPr lang="ja-JP" altLang="en-US" sz="2000" dirty="0"/>
              <a:t>①</a:t>
            </a:r>
            <a:r>
              <a:rPr lang="en-US" altLang="ja-JP" sz="2000" dirty="0"/>
              <a:t> </a:t>
            </a:r>
            <a:r>
              <a:rPr lang="ja-JP" altLang="en-US" sz="2000" dirty="0"/>
              <a:t>算定日が属する月の前</a:t>
            </a:r>
            <a:r>
              <a:rPr lang="en-US" altLang="ja-JP" sz="2000" dirty="0"/>
              <a:t>3</a:t>
            </a:r>
            <a:r>
              <a:rPr lang="ja-JP" altLang="en-US" sz="2000" dirty="0"/>
              <a:t>月間において、事業所に</a:t>
            </a:r>
            <a:r>
              <a:rPr lang="ja-JP" altLang="en-US" sz="2000" dirty="0" smtClean="0"/>
              <a:t>おける</a:t>
            </a:r>
            <a:r>
              <a:rPr lang="ja-JP" altLang="en-US" sz="2000" dirty="0"/>
              <a:t>実</a:t>
            </a:r>
            <a:r>
              <a:rPr lang="ja-JP" altLang="en-US" sz="2000" dirty="0" smtClean="0"/>
              <a:t>利用者</a:t>
            </a:r>
            <a:r>
              <a:rPr lang="ja-JP" altLang="en-US" sz="2000" dirty="0"/>
              <a:t>（短期利用居宅介護費を算定する者を除く。以下同じ）の総数のうち、主治の医師の指示に基づき看護サービスを提供</a:t>
            </a:r>
            <a:r>
              <a:rPr lang="ja-JP" altLang="en-US" sz="2000" dirty="0" smtClean="0"/>
              <a:t>した実利用者</a:t>
            </a:r>
            <a:r>
              <a:rPr lang="ja-JP" altLang="en-US" sz="2000" dirty="0"/>
              <a:t>の占める割合が</a:t>
            </a:r>
            <a:r>
              <a:rPr lang="en-US" altLang="ja-JP" sz="2000" dirty="0"/>
              <a:t>100</a:t>
            </a:r>
            <a:r>
              <a:rPr lang="ja-JP" altLang="en-US" sz="2000" dirty="0"/>
              <a:t>分の</a:t>
            </a:r>
            <a:r>
              <a:rPr lang="en-US" altLang="ja-JP" sz="2000" dirty="0"/>
              <a:t>30</a:t>
            </a:r>
            <a:r>
              <a:rPr lang="ja-JP" altLang="en-US" sz="2000" dirty="0" smtClean="0"/>
              <a:t>未満である。</a:t>
            </a:r>
            <a:endParaRPr lang="en-US" altLang="ja-JP" sz="2000" dirty="0" smtClean="0"/>
          </a:p>
          <a:p>
            <a:pPr marL="185738" indent="-185738"/>
            <a:r>
              <a:rPr lang="ja-JP" altLang="en-US" sz="2000" dirty="0" smtClean="0"/>
              <a:t>②</a:t>
            </a:r>
            <a:r>
              <a:rPr lang="en-US" altLang="ja-JP" sz="2000" dirty="0" smtClean="0"/>
              <a:t> </a:t>
            </a:r>
            <a:r>
              <a:rPr lang="ja-JP" altLang="en-US" sz="2000" dirty="0"/>
              <a:t>算定月が属する月の前</a:t>
            </a:r>
            <a:r>
              <a:rPr lang="en-US" altLang="ja-JP" sz="2000" dirty="0"/>
              <a:t>3</a:t>
            </a:r>
            <a:r>
              <a:rPr lang="ja-JP" altLang="en-US" sz="2000" dirty="0"/>
              <a:t>月間において、事業所</a:t>
            </a:r>
            <a:r>
              <a:rPr lang="ja-JP" altLang="en-US" sz="2000" dirty="0" smtClean="0"/>
              <a:t>おける実利用者</a:t>
            </a:r>
            <a:r>
              <a:rPr lang="ja-JP" altLang="en-US" sz="2000" dirty="0"/>
              <a:t>の総数のうち、緊急時</a:t>
            </a:r>
            <a:r>
              <a:rPr lang="ja-JP" altLang="en-US" sz="2000" dirty="0" smtClean="0"/>
              <a:t>訪問加算</a:t>
            </a:r>
            <a:r>
              <a:rPr lang="ja-JP" altLang="en-US" sz="2000" dirty="0"/>
              <a:t>を算定</a:t>
            </a:r>
            <a:r>
              <a:rPr lang="ja-JP" altLang="en-US" sz="2000" dirty="0" smtClean="0"/>
              <a:t>した実利用者</a:t>
            </a:r>
            <a:r>
              <a:rPr lang="ja-JP" altLang="en-US" sz="2000" dirty="0"/>
              <a:t>の占める割合が</a:t>
            </a:r>
            <a:r>
              <a:rPr lang="en-US" altLang="ja-JP" sz="2000" dirty="0"/>
              <a:t>100</a:t>
            </a:r>
            <a:r>
              <a:rPr lang="ja-JP" altLang="en-US" sz="2000" dirty="0"/>
              <a:t>分の</a:t>
            </a:r>
            <a:r>
              <a:rPr lang="en-US" altLang="ja-JP" sz="2000" dirty="0"/>
              <a:t>30</a:t>
            </a:r>
            <a:r>
              <a:rPr lang="ja-JP" altLang="en-US" sz="2000" dirty="0" smtClean="0"/>
              <a:t>未満である。</a:t>
            </a:r>
            <a:endParaRPr lang="en-US" altLang="ja-JP" sz="2000" dirty="0" smtClean="0"/>
          </a:p>
          <a:p>
            <a:pPr marL="185738" indent="-185738"/>
            <a:r>
              <a:rPr lang="ja-JP" altLang="en-US" sz="2000" dirty="0" smtClean="0"/>
              <a:t>③</a:t>
            </a:r>
            <a:r>
              <a:rPr lang="en-US" altLang="ja-JP" sz="2000" dirty="0" smtClean="0"/>
              <a:t> </a:t>
            </a:r>
            <a:r>
              <a:rPr lang="ja-JP" altLang="en-US" sz="2000" dirty="0"/>
              <a:t>算定日が属する月の前</a:t>
            </a:r>
            <a:r>
              <a:rPr lang="en-US" altLang="ja-JP" sz="2000" dirty="0"/>
              <a:t>3</a:t>
            </a:r>
            <a:r>
              <a:rPr lang="ja-JP" altLang="en-US" sz="2000" dirty="0"/>
              <a:t>月間において、事業所に</a:t>
            </a:r>
            <a:r>
              <a:rPr lang="ja-JP" altLang="en-US" sz="2000" dirty="0" smtClean="0"/>
              <a:t>おける実利用者</a:t>
            </a:r>
            <a:r>
              <a:rPr lang="ja-JP" altLang="en-US" sz="2000" dirty="0"/>
              <a:t>の総数のうち、特別管理加算を算定</a:t>
            </a:r>
            <a:r>
              <a:rPr lang="ja-JP" altLang="en-US" sz="2000" dirty="0" smtClean="0"/>
              <a:t>した実利用者</a:t>
            </a:r>
            <a:r>
              <a:rPr lang="ja-JP" altLang="en-US" sz="2000" dirty="0"/>
              <a:t>の占める割合が</a:t>
            </a:r>
            <a:r>
              <a:rPr lang="en-US" altLang="ja-JP" sz="2000" dirty="0"/>
              <a:t>100</a:t>
            </a:r>
            <a:r>
              <a:rPr lang="ja-JP" altLang="en-US" sz="2000" dirty="0"/>
              <a:t>分の</a:t>
            </a:r>
            <a:r>
              <a:rPr lang="en-US" altLang="ja-JP" sz="2000" dirty="0"/>
              <a:t>5</a:t>
            </a:r>
            <a:r>
              <a:rPr lang="ja-JP" altLang="en-US" sz="2000" dirty="0" smtClean="0"/>
              <a:t>未満である。</a:t>
            </a:r>
            <a:endParaRPr lang="en-US" altLang="ja-JP" sz="2000" dirty="0" smtClean="0"/>
          </a:p>
          <a:p>
            <a:pPr marL="185738" indent="-185738"/>
            <a:endParaRPr lang="en-US" altLang="ja-JP" sz="800" dirty="0" smtClean="0"/>
          </a:p>
          <a:p>
            <a:pPr marL="185738" indent="-185738"/>
            <a:r>
              <a:rPr lang="en-US" altLang="ja-JP" sz="2000" dirty="0" smtClean="0"/>
              <a:t>※ </a:t>
            </a:r>
            <a:r>
              <a:rPr lang="ja-JP" altLang="en-US" sz="2000" dirty="0"/>
              <a:t>①から③までに規定する実利用者数は、</a:t>
            </a:r>
            <a:r>
              <a:rPr lang="ja-JP" altLang="en-US" sz="2000" dirty="0" smtClean="0"/>
              <a:t>前３月間</a:t>
            </a:r>
            <a:r>
              <a:rPr lang="ja-JP" altLang="en-US" sz="2000" dirty="0"/>
              <a:t>において、当該事業所が</a:t>
            </a:r>
            <a:r>
              <a:rPr lang="ja-JP" altLang="en-US" sz="2000" dirty="0" smtClean="0"/>
              <a:t>提供</a:t>
            </a:r>
            <a:r>
              <a:rPr lang="ja-JP" altLang="en-US" sz="2000" dirty="0"/>
              <a:t>する看護サービスを２回以上利用した者又は当該事業所で当該加算を</a:t>
            </a:r>
            <a:r>
              <a:rPr lang="ja-JP" altLang="en-US" sz="2000" dirty="0" smtClean="0"/>
              <a:t>２回以上</a:t>
            </a:r>
            <a:r>
              <a:rPr lang="ja-JP" altLang="en-US" sz="2000" dirty="0"/>
              <a:t>算定した者であっても、１として数えること。そのため、事業所を現に</a:t>
            </a:r>
            <a:r>
              <a:rPr lang="ja-JP" altLang="en-US" sz="2000" dirty="0" smtClean="0"/>
              <a:t>利用</a:t>
            </a:r>
            <a:r>
              <a:rPr lang="ja-JP" altLang="en-US" sz="2000" dirty="0"/>
              <a:t>していない者も含むことに留意</a:t>
            </a:r>
            <a:r>
              <a:rPr lang="ja-JP" altLang="en-US" sz="2000" dirty="0" smtClean="0"/>
              <a:t>する。</a:t>
            </a:r>
            <a:endParaRPr lang="en-US" altLang="ja-JP" sz="2000" dirty="0" smtClean="0"/>
          </a:p>
          <a:p>
            <a:pPr marL="185738" indent="-185738"/>
            <a:r>
              <a:rPr lang="en-US" altLang="ja-JP" sz="2000" dirty="0" smtClean="0"/>
              <a:t>※ </a:t>
            </a:r>
            <a:r>
              <a:rPr lang="ja-JP" altLang="en-US" sz="2000" dirty="0" smtClean="0"/>
              <a:t>算定日が属する月の前</a:t>
            </a:r>
            <a:r>
              <a:rPr lang="en-US" altLang="ja-JP" sz="2000" dirty="0" smtClean="0"/>
              <a:t>3</a:t>
            </a:r>
            <a:r>
              <a:rPr lang="ja-JP" altLang="en-US" sz="2000" dirty="0" smtClean="0"/>
              <a:t>月間において複合型サービス費のうち短期利用居宅介護費のみを算定して者を含まないこと。</a:t>
            </a:r>
            <a:endParaRPr lang="ja-JP" altLang="en-US" sz="2000" dirty="0"/>
          </a:p>
        </p:txBody>
      </p:sp>
      <p:graphicFrame>
        <p:nvGraphicFramePr>
          <p:cNvPr id="7" name="表 6"/>
          <p:cNvGraphicFramePr>
            <a:graphicFrameLocks noGrp="1"/>
          </p:cNvGraphicFramePr>
          <p:nvPr>
            <p:extLst>
              <p:ext uri="{D42A27DB-BD31-4B8C-83A1-F6EECF244321}">
                <p14:modId xmlns:p14="http://schemas.microsoft.com/office/powerpoint/2010/main" val="660395178"/>
              </p:ext>
            </p:extLst>
          </p:nvPr>
        </p:nvGraphicFramePr>
        <p:xfrm>
          <a:off x="3764366" y="748216"/>
          <a:ext cx="5711104" cy="1463040"/>
        </p:xfrm>
        <a:graphic>
          <a:graphicData uri="http://schemas.openxmlformats.org/drawingml/2006/table">
            <a:tbl>
              <a:tblPr firstRow="1" bandRow="1">
                <a:tableStyleId>{5C22544A-7EE6-4342-B048-85BDC9FD1C3A}</a:tableStyleId>
              </a:tblPr>
              <a:tblGrid>
                <a:gridCol w="2855552">
                  <a:extLst>
                    <a:ext uri="{9D8B030D-6E8A-4147-A177-3AD203B41FA5}">
                      <a16:colId xmlns:a16="http://schemas.microsoft.com/office/drawing/2014/main" val="3379774941"/>
                    </a:ext>
                  </a:extLst>
                </a:gridCol>
                <a:gridCol w="2855552">
                  <a:extLst>
                    <a:ext uri="{9D8B030D-6E8A-4147-A177-3AD203B41FA5}">
                      <a16:colId xmlns:a16="http://schemas.microsoft.com/office/drawing/2014/main" val="3939171200"/>
                    </a:ext>
                  </a:extLst>
                </a:gridCol>
              </a:tblGrid>
              <a:tr h="244157">
                <a:tc>
                  <a:txBody>
                    <a:bodyPr/>
                    <a:lstStyle/>
                    <a:p>
                      <a:pPr algn="ct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i="0" dirty="0" smtClean="0">
                          <a:solidFill>
                            <a:schemeClr val="tx1"/>
                          </a:solidFill>
                        </a:rPr>
                        <a:t>減算単位</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0078034"/>
                  </a:ext>
                </a:extLst>
              </a:tr>
              <a:tr h="244157">
                <a:tc>
                  <a:txBody>
                    <a:bodyPr/>
                    <a:lstStyle/>
                    <a:p>
                      <a:pPr algn="ctr"/>
                      <a:r>
                        <a:rPr kumimoji="1" lang="ja-JP" altLang="en-US" b="0" i="0" dirty="0" smtClean="0">
                          <a:solidFill>
                            <a:schemeClr val="tx1"/>
                          </a:solidFill>
                        </a:rPr>
                        <a:t>要介護１～３</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925</a:t>
                      </a:r>
                      <a:r>
                        <a:rPr kumimoji="1" lang="ja-JP" altLang="en-US" b="0" i="0" dirty="0" smtClean="0">
                          <a:solidFill>
                            <a:schemeClr val="tx1"/>
                          </a:solidFill>
                        </a:rPr>
                        <a:t>単位／月</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297456"/>
                  </a:ext>
                </a:extLst>
              </a:tr>
              <a:tr h="244157">
                <a:tc>
                  <a:txBody>
                    <a:bodyPr/>
                    <a:lstStyle/>
                    <a:p>
                      <a:pPr algn="ctr"/>
                      <a:r>
                        <a:rPr kumimoji="1" lang="ja-JP" altLang="en-US" b="0" i="0" dirty="0" smtClean="0">
                          <a:solidFill>
                            <a:schemeClr val="tx1"/>
                          </a:solidFill>
                        </a:rPr>
                        <a:t>要介護４</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1,850</a:t>
                      </a:r>
                      <a:r>
                        <a:rPr kumimoji="1" lang="ja-JP" altLang="en-US" b="0" i="0" dirty="0" smtClean="0">
                          <a:solidFill>
                            <a:schemeClr val="tx1"/>
                          </a:solidFill>
                        </a:rPr>
                        <a:t>単位／月</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4824449"/>
                  </a:ext>
                </a:extLst>
              </a:tr>
              <a:tr h="244157">
                <a:tc>
                  <a:txBody>
                    <a:bodyPr/>
                    <a:lstStyle/>
                    <a:p>
                      <a:pPr algn="ctr"/>
                      <a:r>
                        <a:rPr kumimoji="1" lang="ja-JP" altLang="en-US" b="0" i="0" dirty="0" smtClean="0">
                          <a:solidFill>
                            <a:schemeClr val="tx1"/>
                          </a:solidFill>
                        </a:rPr>
                        <a:t>要介護５</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2,914</a:t>
                      </a:r>
                      <a:r>
                        <a:rPr kumimoji="1" lang="ja-JP" altLang="en-US" b="0" i="0" dirty="0" smtClean="0">
                          <a:solidFill>
                            <a:schemeClr val="tx1"/>
                          </a:solidFill>
                        </a:rPr>
                        <a:t>単位／月</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919625"/>
                  </a:ext>
                </a:extLst>
              </a:tr>
            </a:tbl>
          </a:graphicData>
        </a:graphic>
      </p:graphicFrame>
    </p:spTree>
    <p:extLst>
      <p:ext uri="{BB962C8B-B14F-4D97-AF65-F5344CB8AC3E}">
        <p14:creationId xmlns:p14="http://schemas.microsoft.com/office/powerpoint/2010/main" val="8997208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381"/>
            <a:ext cx="2743200" cy="365125"/>
          </a:xfrm>
        </p:spPr>
        <p:txBody>
          <a:bodyPr/>
          <a:lstStyle/>
          <a:p>
            <a:fld id="{41D9830F-53EB-46B6-9EC0-C4C68F82A889}" type="slidenum">
              <a:rPr kumimoji="1" lang="ja-JP" altLang="en-US" smtClean="0"/>
              <a:t>71</a:t>
            </a:fld>
            <a:endParaRPr kumimoji="1" lang="ja-JP" altLang="en-US" dirty="0"/>
          </a:p>
        </p:txBody>
      </p:sp>
      <p:sp>
        <p:nvSpPr>
          <p:cNvPr id="3" name="正方形/長方形 2"/>
          <p:cNvSpPr/>
          <p:nvPr/>
        </p:nvSpPr>
        <p:spPr>
          <a:xfrm>
            <a:off x="0" y="18172"/>
            <a:ext cx="12192000" cy="1883011"/>
          </a:xfrm>
          <a:prstGeom prst="rect">
            <a:avLst/>
          </a:prstGeom>
        </p:spPr>
        <p:txBody>
          <a:bodyPr wrap="square" tIns="36000" bIns="0" anchor="t" anchorCtr="0">
            <a:spAutoFit/>
          </a:bodyPr>
          <a:lstStyle/>
          <a:p>
            <a:r>
              <a:rPr lang="ja-JP" altLang="en-US" sz="2000" b="1" dirty="0" smtClean="0">
                <a:latin typeface="MS-Mincho"/>
              </a:rPr>
              <a:t>９ 医療</a:t>
            </a:r>
            <a:r>
              <a:rPr lang="ja-JP" altLang="en-US" sz="2000" b="1" dirty="0">
                <a:latin typeface="MS-Mincho"/>
              </a:rPr>
              <a:t>保険の給付の対象となる訪問</a:t>
            </a:r>
            <a:r>
              <a:rPr lang="ja-JP" altLang="en-US" sz="2000" b="1" dirty="0" smtClean="0">
                <a:latin typeface="MS-Mincho"/>
              </a:rPr>
              <a:t>看護が行われる場合</a:t>
            </a:r>
            <a:r>
              <a:rPr lang="ja-JP" altLang="en-US" sz="2000" b="1" dirty="0">
                <a:latin typeface="MS-Mincho"/>
              </a:rPr>
              <a:t>の</a:t>
            </a:r>
            <a:r>
              <a:rPr lang="ja-JP" altLang="en-US" sz="2000" b="1" dirty="0" smtClean="0">
                <a:latin typeface="MS-Mincho"/>
              </a:rPr>
              <a:t>減算</a:t>
            </a:r>
            <a:endParaRPr lang="en-US" altLang="ja-JP" sz="2000" b="1" dirty="0"/>
          </a:p>
          <a:p>
            <a:pPr marL="185738" indent="185738"/>
            <a:r>
              <a:rPr lang="ja-JP" altLang="en-US" sz="2000" dirty="0">
                <a:latin typeface="MS-Mincho"/>
              </a:rPr>
              <a:t>指定看護小規模多機能型居宅介護を利用しよう</a:t>
            </a:r>
            <a:r>
              <a:rPr lang="ja-JP" altLang="en-US" sz="2000" dirty="0" smtClean="0">
                <a:latin typeface="MS-Mincho"/>
              </a:rPr>
              <a:t>と</a:t>
            </a:r>
            <a:endParaRPr lang="en-US" altLang="ja-JP" sz="2000" dirty="0" smtClean="0">
              <a:latin typeface="MS-Mincho"/>
            </a:endParaRPr>
          </a:p>
          <a:p>
            <a:pPr marL="185738" indent="-6350"/>
            <a:r>
              <a:rPr lang="ja-JP" altLang="en-US" sz="2000" dirty="0" smtClean="0">
                <a:latin typeface="MS-Mincho"/>
              </a:rPr>
              <a:t>する</a:t>
            </a:r>
            <a:r>
              <a:rPr lang="ja-JP" altLang="en-US" sz="2000" dirty="0">
                <a:latin typeface="MS-Mincho"/>
              </a:rPr>
              <a:t>者</a:t>
            </a:r>
            <a:r>
              <a:rPr lang="ja-JP" altLang="en-US" sz="2000" dirty="0" smtClean="0">
                <a:latin typeface="MS-Mincho"/>
              </a:rPr>
              <a:t>の主</a:t>
            </a:r>
            <a:r>
              <a:rPr lang="ja-JP" altLang="en-US" sz="2000" dirty="0">
                <a:latin typeface="MS-Mincho"/>
              </a:rPr>
              <a:t>治</a:t>
            </a:r>
            <a:r>
              <a:rPr lang="ja-JP" altLang="en-US" sz="2000" dirty="0" smtClean="0">
                <a:latin typeface="MS-Mincho"/>
              </a:rPr>
              <a:t>の医師</a:t>
            </a:r>
            <a:r>
              <a:rPr lang="ja-JP" altLang="en-US" sz="2000" dirty="0">
                <a:latin typeface="MS-Mincho"/>
              </a:rPr>
              <a:t>が</a:t>
            </a:r>
            <a:r>
              <a:rPr lang="ja-JP" altLang="en-US" sz="2000" dirty="0" smtClean="0">
                <a:latin typeface="MS-Mincho"/>
              </a:rPr>
              <a:t>、当該者</a:t>
            </a:r>
            <a:r>
              <a:rPr lang="ja-JP" altLang="en-US" sz="2000" dirty="0">
                <a:latin typeface="MS-Mincho"/>
              </a:rPr>
              <a:t>が末期の悪性</a:t>
            </a:r>
            <a:r>
              <a:rPr lang="ja-JP" altLang="en-US" sz="2000" dirty="0" smtClean="0">
                <a:latin typeface="MS-Mincho"/>
              </a:rPr>
              <a:t>腫瘍</a:t>
            </a:r>
            <a:endParaRPr lang="en-US" altLang="ja-JP" sz="2000" dirty="0" smtClean="0">
              <a:latin typeface="MS-Mincho"/>
            </a:endParaRPr>
          </a:p>
          <a:p>
            <a:pPr marL="185738" indent="-6350"/>
            <a:r>
              <a:rPr lang="ja-JP" altLang="en-US" sz="2000" dirty="0" smtClean="0">
                <a:latin typeface="MS-Mincho"/>
              </a:rPr>
              <a:t>その他別に厚生労働大臣が定める疾病</a:t>
            </a:r>
            <a:r>
              <a:rPr lang="ja-JP" altLang="en-US" sz="2000" dirty="0">
                <a:latin typeface="MS-Mincho"/>
              </a:rPr>
              <a:t>等に</a:t>
            </a:r>
            <a:r>
              <a:rPr lang="ja-JP" altLang="en-US" sz="2000" dirty="0" smtClean="0">
                <a:latin typeface="MS-Mincho"/>
              </a:rPr>
              <a:t>より</a:t>
            </a:r>
            <a:endParaRPr lang="en-US" altLang="ja-JP" sz="2000" dirty="0" smtClean="0">
              <a:latin typeface="MS-Mincho"/>
            </a:endParaRPr>
          </a:p>
          <a:p>
            <a:pPr marL="185738"/>
            <a:r>
              <a:rPr lang="ja-JP" altLang="en-US" sz="2000" dirty="0" smtClean="0">
                <a:latin typeface="MS-Mincho"/>
              </a:rPr>
              <a:t>訪問看護</a:t>
            </a:r>
            <a:r>
              <a:rPr lang="ja-JP" altLang="en-US" sz="2000" dirty="0">
                <a:latin typeface="MS-Mincho"/>
              </a:rPr>
              <a:t>を</a:t>
            </a:r>
            <a:r>
              <a:rPr lang="ja-JP" altLang="en-US" sz="2000" dirty="0" smtClean="0">
                <a:latin typeface="MS-Mincho"/>
              </a:rPr>
              <a:t>行う必要がある</a:t>
            </a:r>
            <a:r>
              <a:rPr lang="ja-JP" altLang="en-US" sz="2000" dirty="0">
                <a:latin typeface="MS-Mincho"/>
              </a:rPr>
              <a:t>旨</a:t>
            </a:r>
            <a:r>
              <a:rPr lang="ja-JP" altLang="en-US" sz="2000" dirty="0" smtClean="0">
                <a:latin typeface="MS-Mincho"/>
              </a:rPr>
              <a:t>の指示</a:t>
            </a:r>
            <a:r>
              <a:rPr lang="ja-JP" altLang="en-US" sz="2000" dirty="0">
                <a:latin typeface="MS-Mincho"/>
              </a:rPr>
              <a:t>を</a:t>
            </a:r>
            <a:r>
              <a:rPr lang="ja-JP" altLang="en-US" sz="2000" dirty="0" smtClean="0">
                <a:latin typeface="MS-Mincho"/>
              </a:rPr>
              <a:t>行った場合</a:t>
            </a:r>
            <a:r>
              <a:rPr lang="ja-JP" altLang="en-US" sz="2000" dirty="0">
                <a:latin typeface="MS-Mincho"/>
              </a:rPr>
              <a:t>は</a:t>
            </a:r>
            <a:r>
              <a:rPr lang="ja-JP" altLang="en-US" sz="2000" dirty="0" smtClean="0">
                <a:latin typeface="MS-Mincho"/>
              </a:rPr>
              <a:t>、</a:t>
            </a:r>
            <a:endParaRPr lang="en-US" altLang="ja-JP" sz="2000" dirty="0" smtClean="0">
              <a:latin typeface="MS-Mincho"/>
            </a:endParaRPr>
          </a:p>
          <a:p>
            <a:pPr marL="185738"/>
            <a:r>
              <a:rPr lang="ja-JP" altLang="en-US" sz="2000" dirty="0" smtClean="0">
                <a:latin typeface="MS-Mincho"/>
              </a:rPr>
              <a:t>右の表のとおり所定単位数から減算</a:t>
            </a:r>
            <a:r>
              <a:rPr lang="ja-JP" altLang="en-US" sz="2000" dirty="0">
                <a:latin typeface="MS-Mincho"/>
              </a:rPr>
              <a:t>する</a:t>
            </a:r>
            <a:r>
              <a:rPr lang="ja-JP" altLang="en-US" sz="2000" dirty="0" smtClean="0">
                <a:latin typeface="MS-Mincho"/>
              </a:rPr>
              <a:t>。</a:t>
            </a:r>
            <a:endParaRPr lang="en-US" altLang="ja-JP" sz="1000" dirty="0"/>
          </a:p>
        </p:txBody>
      </p:sp>
      <p:graphicFrame>
        <p:nvGraphicFramePr>
          <p:cNvPr id="4" name="表 3"/>
          <p:cNvGraphicFramePr>
            <a:graphicFrameLocks noGrp="1"/>
          </p:cNvGraphicFramePr>
          <p:nvPr>
            <p:extLst>
              <p:ext uri="{D42A27DB-BD31-4B8C-83A1-F6EECF244321}">
                <p14:modId xmlns:p14="http://schemas.microsoft.com/office/powerpoint/2010/main" val="622620010"/>
              </p:ext>
            </p:extLst>
          </p:nvPr>
        </p:nvGraphicFramePr>
        <p:xfrm>
          <a:off x="6359235" y="547924"/>
          <a:ext cx="5443538" cy="1463040"/>
        </p:xfrm>
        <a:graphic>
          <a:graphicData uri="http://schemas.openxmlformats.org/drawingml/2006/table">
            <a:tbl>
              <a:tblPr firstRow="1" bandRow="1">
                <a:tableStyleId>{5C22544A-7EE6-4342-B048-85BDC9FD1C3A}</a:tableStyleId>
              </a:tblPr>
              <a:tblGrid>
                <a:gridCol w="2721769">
                  <a:extLst>
                    <a:ext uri="{9D8B030D-6E8A-4147-A177-3AD203B41FA5}">
                      <a16:colId xmlns:a16="http://schemas.microsoft.com/office/drawing/2014/main" val="3379774941"/>
                    </a:ext>
                  </a:extLst>
                </a:gridCol>
                <a:gridCol w="2721769">
                  <a:extLst>
                    <a:ext uri="{9D8B030D-6E8A-4147-A177-3AD203B41FA5}">
                      <a16:colId xmlns:a16="http://schemas.microsoft.com/office/drawing/2014/main" val="3939171200"/>
                    </a:ext>
                  </a:extLst>
                </a:gridCol>
              </a:tblGrid>
              <a:tr h="244157">
                <a:tc>
                  <a:txBody>
                    <a:bodyPr/>
                    <a:lstStyle/>
                    <a:p>
                      <a:pPr algn="ct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i="0" dirty="0" smtClean="0">
                          <a:solidFill>
                            <a:schemeClr val="tx1"/>
                          </a:solidFill>
                        </a:rPr>
                        <a:t>減算単位</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0078034"/>
                  </a:ext>
                </a:extLst>
              </a:tr>
              <a:tr h="244157">
                <a:tc>
                  <a:txBody>
                    <a:bodyPr/>
                    <a:lstStyle/>
                    <a:p>
                      <a:pPr algn="ctr"/>
                      <a:r>
                        <a:rPr kumimoji="1" lang="ja-JP" altLang="en-US" b="0" i="0" dirty="0" smtClean="0">
                          <a:solidFill>
                            <a:schemeClr val="tx1"/>
                          </a:solidFill>
                        </a:rPr>
                        <a:t>要介護１～３</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925</a:t>
                      </a:r>
                      <a:r>
                        <a:rPr kumimoji="1" lang="ja-JP" altLang="en-US" b="0" i="0" dirty="0" smtClean="0">
                          <a:solidFill>
                            <a:schemeClr val="tx1"/>
                          </a:solidFill>
                        </a:rPr>
                        <a:t>単位／月</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297456"/>
                  </a:ext>
                </a:extLst>
              </a:tr>
              <a:tr h="244157">
                <a:tc>
                  <a:txBody>
                    <a:bodyPr/>
                    <a:lstStyle/>
                    <a:p>
                      <a:pPr algn="ctr"/>
                      <a:r>
                        <a:rPr kumimoji="1" lang="ja-JP" altLang="en-US" b="0" i="0" dirty="0" smtClean="0">
                          <a:solidFill>
                            <a:schemeClr val="tx1"/>
                          </a:solidFill>
                        </a:rPr>
                        <a:t>要介護４</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1,850</a:t>
                      </a:r>
                      <a:r>
                        <a:rPr kumimoji="1" lang="ja-JP" altLang="en-US" b="0" i="0" dirty="0" smtClean="0">
                          <a:solidFill>
                            <a:schemeClr val="tx1"/>
                          </a:solidFill>
                        </a:rPr>
                        <a:t>単位／月</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4824449"/>
                  </a:ext>
                </a:extLst>
              </a:tr>
              <a:tr h="244157">
                <a:tc>
                  <a:txBody>
                    <a:bodyPr/>
                    <a:lstStyle/>
                    <a:p>
                      <a:pPr algn="ctr"/>
                      <a:r>
                        <a:rPr kumimoji="1" lang="ja-JP" altLang="en-US" b="0" i="0" dirty="0" smtClean="0">
                          <a:solidFill>
                            <a:schemeClr val="tx1"/>
                          </a:solidFill>
                        </a:rPr>
                        <a:t>要介護５</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2,914</a:t>
                      </a:r>
                      <a:r>
                        <a:rPr kumimoji="1" lang="ja-JP" altLang="en-US" b="0" i="0" dirty="0" smtClean="0">
                          <a:solidFill>
                            <a:schemeClr val="tx1"/>
                          </a:solidFill>
                        </a:rPr>
                        <a:t>単位／月</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919625"/>
                  </a:ext>
                </a:extLst>
              </a:tr>
            </a:tbl>
          </a:graphicData>
        </a:graphic>
      </p:graphicFrame>
      <p:sp>
        <p:nvSpPr>
          <p:cNvPr id="6" name="正方形/長方形 5"/>
          <p:cNvSpPr/>
          <p:nvPr/>
        </p:nvSpPr>
        <p:spPr>
          <a:xfrm>
            <a:off x="135731" y="2189056"/>
            <a:ext cx="11920537" cy="2534916"/>
          </a:xfrm>
          <a:prstGeom prst="rect">
            <a:avLst/>
          </a:prstGeom>
          <a:ln w="6350">
            <a:solidFill>
              <a:schemeClr val="tx1"/>
            </a:solidFill>
            <a:prstDash val="sysDot"/>
          </a:ln>
        </p:spPr>
        <p:txBody>
          <a:bodyPr wrap="square" tIns="72000" bIns="0" anchor="ctr" anchorCtr="0">
            <a:spAutoFit/>
          </a:bodyPr>
          <a:lstStyle/>
          <a:p>
            <a:r>
              <a:rPr lang="en-US" altLang="ja-JP" sz="2000" dirty="0"/>
              <a:t>【</a:t>
            </a:r>
            <a:r>
              <a:rPr lang="ja-JP" altLang="en-US" sz="2000" dirty="0"/>
              <a:t>厚生労働大臣が定める疾病等</a:t>
            </a:r>
            <a:r>
              <a:rPr lang="en-US" altLang="ja-JP" sz="2000" dirty="0"/>
              <a:t>】</a:t>
            </a:r>
          </a:p>
          <a:p>
            <a:r>
              <a:rPr lang="ja-JP" altLang="en-US" sz="2000" dirty="0"/>
              <a:t>多発性硬化症、重症筋無力症、スモン、筋萎縮性側索硬化症、脊髄小脳変性症、</a:t>
            </a:r>
            <a:r>
              <a:rPr lang="ja-JP" altLang="en-US" sz="2000" dirty="0" smtClean="0"/>
              <a:t>ハンチントン病</a:t>
            </a:r>
            <a:r>
              <a:rPr lang="ja-JP" altLang="en-US" sz="2000" dirty="0"/>
              <a:t>、進行性筋ジストロフィー症、パーキンソン病関連疾患（進行性核上性</a:t>
            </a:r>
            <a:r>
              <a:rPr lang="ja-JP" altLang="en-US" sz="2000" dirty="0" smtClean="0"/>
              <a:t>麻痺</a:t>
            </a:r>
            <a:r>
              <a:rPr lang="ja-JP" altLang="en-US" sz="2000" dirty="0"/>
              <a:t>、大脳皮質基底核変性症及びパーキンソン病（ホーエン・ヤールの重症度分類</a:t>
            </a:r>
            <a:r>
              <a:rPr lang="ja-JP" altLang="en-US" sz="2000" dirty="0" smtClean="0"/>
              <a:t>がステージ </a:t>
            </a:r>
            <a:r>
              <a:rPr lang="en-US" altLang="ja-JP" sz="2000" dirty="0"/>
              <a:t>3 </a:t>
            </a:r>
            <a:r>
              <a:rPr lang="ja-JP" altLang="en-US" sz="2000" dirty="0"/>
              <a:t>以上であって生活機能障害度が</a:t>
            </a:r>
            <a:r>
              <a:rPr lang="en-US" altLang="ja-JP" sz="2000" dirty="0"/>
              <a:t>Ⅱ</a:t>
            </a:r>
            <a:r>
              <a:rPr lang="ja-JP" altLang="en-US" sz="2000" dirty="0"/>
              <a:t>度又は</a:t>
            </a:r>
            <a:r>
              <a:rPr lang="en-US" altLang="ja-JP" sz="2000" dirty="0"/>
              <a:t>Ⅲ</a:t>
            </a:r>
            <a:r>
              <a:rPr lang="ja-JP" altLang="en-US" sz="2000" dirty="0"/>
              <a:t>度のものに</a:t>
            </a:r>
            <a:r>
              <a:rPr lang="ja-JP" altLang="en-US" sz="2000" dirty="0" smtClean="0"/>
              <a:t>限る）</a:t>
            </a:r>
            <a:r>
              <a:rPr lang="ja-JP" altLang="en-US" sz="2000" dirty="0"/>
              <a:t>をいう。）、</a:t>
            </a:r>
            <a:r>
              <a:rPr lang="ja-JP" altLang="en-US" sz="2000" dirty="0" smtClean="0"/>
              <a:t>多系統</a:t>
            </a:r>
            <a:r>
              <a:rPr lang="ja-JP" altLang="en-US" sz="2000" dirty="0"/>
              <a:t>萎縮症（線条体黒質変性症、オリーブ橋小脳萎縮症及び</a:t>
            </a:r>
            <a:r>
              <a:rPr lang="ja-JP" altLang="en-US" sz="2000" dirty="0" smtClean="0"/>
              <a:t>シャイドレーガー症候群</a:t>
            </a:r>
            <a:r>
              <a:rPr lang="ja-JP" altLang="en-US" sz="2000" dirty="0"/>
              <a:t>を</a:t>
            </a:r>
            <a:r>
              <a:rPr lang="ja-JP" altLang="en-US" sz="2000" dirty="0" smtClean="0"/>
              <a:t>いう</a:t>
            </a:r>
            <a:r>
              <a:rPr lang="ja-JP" altLang="en-US" sz="2000" dirty="0"/>
              <a:t>。）、</a:t>
            </a:r>
            <a:r>
              <a:rPr lang="ja-JP" altLang="en-US" sz="2000" dirty="0" smtClean="0"/>
              <a:t>プリオン病</a:t>
            </a:r>
            <a:r>
              <a:rPr lang="ja-JP" altLang="en-US" sz="2000" dirty="0"/>
              <a:t>、亜急性硬化性全脳炎、ライソゾーム病、副腎白質ジストロフィー</a:t>
            </a:r>
            <a:r>
              <a:rPr lang="ja-JP" altLang="en-US" sz="2000" dirty="0" smtClean="0"/>
              <a:t>、脊髄性筋</a:t>
            </a:r>
            <a:r>
              <a:rPr lang="ja-JP" altLang="en-US" sz="2000" dirty="0"/>
              <a:t>萎縮症、球脊髄性筋萎縮症、慢性炎症性脱髄性多発神経炎、後天性免疫</a:t>
            </a:r>
            <a:r>
              <a:rPr lang="ja-JP" altLang="en-US" sz="2000" dirty="0" smtClean="0"/>
              <a:t>不全症候群</a:t>
            </a:r>
            <a:r>
              <a:rPr lang="ja-JP" altLang="en-US" sz="2000" dirty="0"/>
              <a:t>、頚髄損傷及び人工呼吸器を使用している状態</a:t>
            </a:r>
          </a:p>
        </p:txBody>
      </p:sp>
      <p:sp>
        <p:nvSpPr>
          <p:cNvPr id="9" name="正方形/長方形 8"/>
          <p:cNvSpPr/>
          <p:nvPr/>
        </p:nvSpPr>
        <p:spPr>
          <a:xfrm>
            <a:off x="135731" y="4902064"/>
            <a:ext cx="11920538" cy="1780863"/>
          </a:xfrm>
          <a:prstGeom prst="rect">
            <a:avLst/>
          </a:prstGeom>
          <a:ln w="6350">
            <a:solidFill>
              <a:schemeClr val="tx1"/>
            </a:solidFill>
            <a:prstDash val="sysDot"/>
          </a:ln>
        </p:spPr>
        <p:txBody>
          <a:bodyPr wrap="square" tIns="72000" anchor="ctr" anchorCtr="0">
            <a:spAutoFit/>
          </a:bodyPr>
          <a:lstStyle/>
          <a:p>
            <a:pPr marL="179388" indent="-179388"/>
            <a:r>
              <a:rPr lang="en-US" altLang="ja-JP" sz="2000" dirty="0" smtClean="0"/>
              <a:t>※ </a:t>
            </a:r>
            <a:r>
              <a:rPr lang="ja-JP" altLang="en-US" sz="2000" dirty="0" smtClean="0"/>
              <a:t>末期</a:t>
            </a:r>
            <a:r>
              <a:rPr lang="ja-JP" altLang="en-US" sz="2000" dirty="0"/>
              <a:t>の悪性腫瘍その他厚生労働大臣が定める疾病等の患者について、医療保険</a:t>
            </a:r>
            <a:r>
              <a:rPr lang="ja-JP" altLang="en-US" sz="2000" dirty="0" smtClean="0"/>
              <a:t>の給付</a:t>
            </a:r>
            <a:r>
              <a:rPr lang="ja-JP" altLang="en-US" sz="2000" dirty="0"/>
              <a:t>の対象と</a:t>
            </a:r>
            <a:r>
              <a:rPr lang="ja-JP" altLang="en-US" sz="2000" dirty="0" smtClean="0"/>
              <a:t>なる訪問看護を行う場合には、所定単位数から減算する。</a:t>
            </a:r>
            <a:endParaRPr lang="en-US" altLang="ja-JP" sz="2000" dirty="0" smtClean="0"/>
          </a:p>
          <a:p>
            <a:pPr marL="179388" indent="-179388"/>
            <a:endParaRPr lang="en-US" altLang="ja-JP" sz="500" dirty="0" smtClean="0"/>
          </a:p>
          <a:p>
            <a:pPr marL="179388" indent="-179388"/>
            <a:r>
              <a:rPr lang="en-US" altLang="ja-JP" sz="2000" dirty="0" smtClean="0"/>
              <a:t>※ </a:t>
            </a:r>
            <a:r>
              <a:rPr lang="ja-JP" altLang="en-US" sz="2000" dirty="0" smtClean="0"/>
              <a:t>月</a:t>
            </a:r>
            <a:r>
              <a:rPr lang="ja-JP" altLang="en-US" sz="2000" dirty="0"/>
              <a:t>途中から医療保険の給付の対象となる場合又は月途中から医療</a:t>
            </a:r>
            <a:r>
              <a:rPr lang="ja-JP" altLang="en-US" sz="2000" dirty="0" smtClean="0"/>
              <a:t>保険</a:t>
            </a:r>
            <a:r>
              <a:rPr lang="ja-JP" altLang="en-US" sz="2000" dirty="0"/>
              <a:t>の給付の対象外となる場合には、医療保険の給付の対象となる期間に応じて</a:t>
            </a:r>
            <a:r>
              <a:rPr lang="ja-JP" altLang="en-US" sz="2000" dirty="0" smtClean="0"/>
              <a:t>単位数</a:t>
            </a:r>
            <a:r>
              <a:rPr lang="ja-JP" altLang="en-US" sz="2000" dirty="0"/>
              <a:t>を減算</a:t>
            </a:r>
            <a:r>
              <a:rPr lang="ja-JP" altLang="en-US" sz="2000" dirty="0" smtClean="0"/>
              <a:t>する。</a:t>
            </a:r>
            <a:endParaRPr lang="en-US" altLang="ja-JP" sz="2000" dirty="0" smtClean="0"/>
          </a:p>
          <a:p>
            <a:pPr marL="360363"/>
            <a:r>
              <a:rPr lang="ja-JP" altLang="en-US" sz="2000" dirty="0" smtClean="0"/>
              <a:t>なお</a:t>
            </a:r>
            <a:r>
              <a:rPr lang="ja-JP" altLang="en-US" sz="2000" dirty="0"/>
              <a:t>、医療保険の給付の</a:t>
            </a:r>
            <a:r>
              <a:rPr lang="ja-JP" altLang="en-US" sz="2000" dirty="0" smtClean="0"/>
              <a:t>対象と</a:t>
            </a:r>
            <a:r>
              <a:rPr lang="ja-JP" altLang="en-US" sz="2000" dirty="0"/>
              <a:t>なる期間については、主治の</a:t>
            </a:r>
            <a:r>
              <a:rPr lang="ja-JP" altLang="en-US" sz="2000" dirty="0" smtClean="0"/>
              <a:t>医師</a:t>
            </a:r>
            <a:r>
              <a:rPr lang="ja-JP" altLang="en-US" sz="2000" dirty="0"/>
              <a:t>による指示に基づくものとする。</a:t>
            </a:r>
          </a:p>
        </p:txBody>
      </p:sp>
    </p:spTree>
    <p:extLst>
      <p:ext uri="{BB962C8B-B14F-4D97-AF65-F5344CB8AC3E}">
        <p14:creationId xmlns:p14="http://schemas.microsoft.com/office/powerpoint/2010/main" val="20518275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12160"/>
            <a:ext cx="2743200" cy="365125"/>
          </a:xfrm>
        </p:spPr>
        <p:txBody>
          <a:bodyPr/>
          <a:lstStyle/>
          <a:p>
            <a:fld id="{41D9830F-53EB-46B6-9EC0-C4C68F82A889}" type="slidenum">
              <a:rPr kumimoji="1" lang="ja-JP" altLang="en-US" smtClean="0"/>
              <a:t>72</a:t>
            </a:fld>
            <a:endParaRPr kumimoji="1" lang="ja-JP" altLang="en-US" dirty="0"/>
          </a:p>
        </p:txBody>
      </p:sp>
      <p:sp>
        <p:nvSpPr>
          <p:cNvPr id="3" name="正方形/長方形 2"/>
          <p:cNvSpPr/>
          <p:nvPr/>
        </p:nvSpPr>
        <p:spPr>
          <a:xfrm>
            <a:off x="0" y="28135"/>
            <a:ext cx="12192000" cy="1938992"/>
          </a:xfrm>
          <a:prstGeom prst="rect">
            <a:avLst/>
          </a:prstGeom>
        </p:spPr>
        <p:txBody>
          <a:bodyPr wrap="square">
            <a:spAutoFit/>
          </a:bodyPr>
          <a:lstStyle/>
          <a:p>
            <a:r>
              <a:rPr lang="ja-JP" altLang="en-US" sz="2000" b="1" dirty="0"/>
              <a:t>１０ 一時的な頻回の訪問看護について</a:t>
            </a:r>
            <a:endParaRPr lang="en-US" altLang="ja-JP" sz="2000" b="1" dirty="0"/>
          </a:p>
          <a:p>
            <a:pPr indent="266700">
              <a:tabLst>
                <a:tab pos="0" algn="l"/>
              </a:tabLst>
            </a:pPr>
            <a:r>
              <a:rPr lang="ja-JP" altLang="en-US" sz="2000" dirty="0"/>
              <a:t>指定看護小規模多機能型居宅介護を利用しよう</a:t>
            </a:r>
            <a:r>
              <a:rPr lang="ja-JP" altLang="en-US" sz="2000" dirty="0" smtClean="0"/>
              <a:t>とする者の</a:t>
            </a:r>
            <a:endParaRPr lang="en-US" altLang="ja-JP" sz="2000" dirty="0" smtClean="0"/>
          </a:p>
          <a:p>
            <a:pPr marL="84138">
              <a:tabLst>
                <a:tab pos="0" algn="l"/>
              </a:tabLst>
            </a:pPr>
            <a:r>
              <a:rPr lang="ja-JP" altLang="en-US" sz="2000" dirty="0" smtClean="0"/>
              <a:t>主</a:t>
            </a:r>
            <a:r>
              <a:rPr lang="ja-JP" altLang="en-US" sz="2000" dirty="0"/>
              <a:t>治</a:t>
            </a:r>
            <a:r>
              <a:rPr lang="ja-JP" altLang="en-US" sz="2000" dirty="0" smtClean="0"/>
              <a:t>の医師</a:t>
            </a:r>
            <a:r>
              <a:rPr lang="ja-JP" altLang="en-US" sz="2000" dirty="0"/>
              <a:t>（介護老人保健</a:t>
            </a:r>
            <a:r>
              <a:rPr lang="ja-JP" altLang="en-US" sz="2000" dirty="0" smtClean="0"/>
              <a:t>施設及び介護医療院の</a:t>
            </a:r>
            <a:r>
              <a:rPr lang="ja-JP" altLang="en-US" sz="2000" dirty="0"/>
              <a:t>医師を除く</a:t>
            </a:r>
            <a:r>
              <a:rPr lang="ja-JP" altLang="en-US" sz="2000" dirty="0" smtClean="0"/>
              <a:t>）</a:t>
            </a:r>
            <a:endParaRPr lang="en-US" altLang="ja-JP" sz="2000" dirty="0" smtClean="0"/>
          </a:p>
          <a:p>
            <a:pPr marL="84138">
              <a:tabLst>
                <a:tab pos="0" algn="l"/>
              </a:tabLst>
            </a:pPr>
            <a:r>
              <a:rPr lang="ja-JP" altLang="en-US" sz="2000" dirty="0" smtClean="0"/>
              <a:t>が当該者が急性増悪等により一時的に頻回の訪問看護を行う</a:t>
            </a:r>
            <a:endParaRPr lang="en-US" altLang="ja-JP" sz="2000" dirty="0" smtClean="0"/>
          </a:p>
          <a:p>
            <a:pPr marL="84138">
              <a:tabLst>
                <a:tab pos="0" algn="l"/>
              </a:tabLst>
            </a:pPr>
            <a:r>
              <a:rPr lang="ja-JP" altLang="en-US" sz="2000" dirty="0" smtClean="0"/>
              <a:t>必要がある旨</a:t>
            </a:r>
            <a:r>
              <a:rPr lang="ja-JP" altLang="en-US" sz="2000" dirty="0"/>
              <a:t>の特別の指示</a:t>
            </a:r>
            <a:r>
              <a:rPr lang="ja-JP" altLang="en-US" sz="2000" dirty="0" smtClean="0"/>
              <a:t>を行った</a:t>
            </a:r>
            <a:r>
              <a:rPr lang="ja-JP" altLang="en-US" sz="2000" dirty="0"/>
              <a:t>場合は</a:t>
            </a:r>
            <a:r>
              <a:rPr lang="ja-JP" altLang="en-US" sz="2000" dirty="0" smtClean="0"/>
              <a:t>、右</a:t>
            </a:r>
            <a:r>
              <a:rPr lang="ja-JP" altLang="en-US" sz="2000" dirty="0"/>
              <a:t>の表の</a:t>
            </a:r>
            <a:r>
              <a:rPr lang="ja-JP" altLang="en-US" sz="2000" dirty="0" smtClean="0"/>
              <a:t>とおり</a:t>
            </a:r>
            <a:endParaRPr lang="en-US" altLang="ja-JP" sz="2000" dirty="0" smtClean="0"/>
          </a:p>
          <a:p>
            <a:pPr marL="84138">
              <a:tabLst>
                <a:tab pos="0" algn="l"/>
              </a:tabLst>
            </a:pPr>
            <a:r>
              <a:rPr lang="ja-JP" altLang="en-US" sz="2000" dirty="0" smtClean="0"/>
              <a:t>所定単位数から減算</a:t>
            </a:r>
            <a:r>
              <a:rPr lang="ja-JP" altLang="en-US" sz="2000" dirty="0"/>
              <a:t>する。</a:t>
            </a:r>
            <a:endParaRPr lang="en-US" altLang="ja-JP" sz="2000" dirty="0"/>
          </a:p>
        </p:txBody>
      </p:sp>
      <p:graphicFrame>
        <p:nvGraphicFramePr>
          <p:cNvPr id="4" name="表 3"/>
          <p:cNvGraphicFramePr>
            <a:graphicFrameLocks noGrp="1"/>
          </p:cNvGraphicFramePr>
          <p:nvPr>
            <p:extLst>
              <p:ext uri="{D42A27DB-BD31-4B8C-83A1-F6EECF244321}">
                <p14:modId xmlns:p14="http://schemas.microsoft.com/office/powerpoint/2010/main" val="1581837238"/>
              </p:ext>
            </p:extLst>
          </p:nvPr>
        </p:nvGraphicFramePr>
        <p:xfrm>
          <a:off x="7357402" y="375373"/>
          <a:ext cx="4632192" cy="1463040"/>
        </p:xfrm>
        <a:graphic>
          <a:graphicData uri="http://schemas.openxmlformats.org/drawingml/2006/table">
            <a:tbl>
              <a:tblPr firstRow="1" bandRow="1">
                <a:tableStyleId>{5C22544A-7EE6-4342-B048-85BDC9FD1C3A}</a:tableStyleId>
              </a:tblPr>
              <a:tblGrid>
                <a:gridCol w="2316096">
                  <a:extLst>
                    <a:ext uri="{9D8B030D-6E8A-4147-A177-3AD203B41FA5}">
                      <a16:colId xmlns:a16="http://schemas.microsoft.com/office/drawing/2014/main" val="3379774941"/>
                    </a:ext>
                  </a:extLst>
                </a:gridCol>
                <a:gridCol w="2316096">
                  <a:extLst>
                    <a:ext uri="{9D8B030D-6E8A-4147-A177-3AD203B41FA5}">
                      <a16:colId xmlns:a16="http://schemas.microsoft.com/office/drawing/2014/main" val="3939171200"/>
                    </a:ext>
                  </a:extLst>
                </a:gridCol>
              </a:tblGrid>
              <a:tr h="244157">
                <a:tc>
                  <a:txBody>
                    <a:bodyPr/>
                    <a:lstStyle/>
                    <a:p>
                      <a:pPr algn="ct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i="0" dirty="0" smtClean="0">
                          <a:solidFill>
                            <a:schemeClr val="tx1"/>
                          </a:solidFill>
                        </a:rPr>
                        <a:t>減算単位</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0078034"/>
                  </a:ext>
                </a:extLst>
              </a:tr>
              <a:tr h="244157">
                <a:tc>
                  <a:txBody>
                    <a:bodyPr/>
                    <a:lstStyle/>
                    <a:p>
                      <a:pPr algn="ctr"/>
                      <a:r>
                        <a:rPr kumimoji="1" lang="ja-JP" altLang="en-US" b="0" i="0" dirty="0" smtClean="0">
                          <a:solidFill>
                            <a:schemeClr val="tx1"/>
                          </a:solidFill>
                        </a:rPr>
                        <a:t>要介護１～３</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30</a:t>
                      </a:r>
                      <a:r>
                        <a:rPr kumimoji="1" lang="ja-JP" altLang="en-US" b="0" i="0" dirty="0" smtClean="0">
                          <a:solidFill>
                            <a:schemeClr val="tx1"/>
                          </a:solidFill>
                        </a:rPr>
                        <a:t>単位／日</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297456"/>
                  </a:ext>
                </a:extLst>
              </a:tr>
              <a:tr h="244157">
                <a:tc>
                  <a:txBody>
                    <a:bodyPr/>
                    <a:lstStyle/>
                    <a:p>
                      <a:pPr algn="ctr"/>
                      <a:r>
                        <a:rPr kumimoji="1" lang="ja-JP" altLang="en-US" b="0" i="0" dirty="0" smtClean="0">
                          <a:solidFill>
                            <a:schemeClr val="tx1"/>
                          </a:solidFill>
                        </a:rPr>
                        <a:t>要介護４</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60</a:t>
                      </a:r>
                      <a:r>
                        <a:rPr kumimoji="1" lang="ja-JP" altLang="en-US" b="0" i="0" dirty="0" smtClean="0">
                          <a:solidFill>
                            <a:schemeClr val="tx1"/>
                          </a:solidFill>
                        </a:rPr>
                        <a:t>単位／日</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4824449"/>
                  </a:ext>
                </a:extLst>
              </a:tr>
              <a:tr h="244157">
                <a:tc>
                  <a:txBody>
                    <a:bodyPr/>
                    <a:lstStyle/>
                    <a:p>
                      <a:pPr algn="ctr"/>
                      <a:r>
                        <a:rPr kumimoji="1" lang="ja-JP" altLang="en-US" b="0" i="0" dirty="0" smtClean="0">
                          <a:solidFill>
                            <a:schemeClr val="tx1"/>
                          </a:solidFill>
                        </a:rPr>
                        <a:t>要介護５</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i="0" dirty="0" smtClean="0">
                          <a:solidFill>
                            <a:schemeClr val="tx1"/>
                          </a:solidFill>
                        </a:rPr>
                        <a:t>95</a:t>
                      </a:r>
                      <a:r>
                        <a:rPr kumimoji="1" lang="ja-JP" altLang="en-US" b="0" i="0" dirty="0" smtClean="0">
                          <a:solidFill>
                            <a:schemeClr val="tx1"/>
                          </a:solidFill>
                        </a:rPr>
                        <a:t>単位／日</a:t>
                      </a:r>
                      <a:endParaRPr kumimoji="1" lang="ja-JP" altLang="en-US"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919625"/>
                  </a:ext>
                </a:extLst>
              </a:tr>
            </a:tbl>
          </a:graphicData>
        </a:graphic>
      </p:graphicFrame>
      <p:sp>
        <p:nvSpPr>
          <p:cNvPr id="5" name="正方形/長方形 4"/>
          <p:cNvSpPr/>
          <p:nvPr/>
        </p:nvSpPr>
        <p:spPr>
          <a:xfrm>
            <a:off x="64294" y="2006589"/>
            <a:ext cx="11925300" cy="2571267"/>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a:t>※ </a:t>
            </a:r>
            <a:r>
              <a:rPr lang="ja-JP" altLang="en-US" sz="2000" dirty="0"/>
              <a:t>利用者が急性増悪等により一時的に頻回の訪問看護を行う必要がある旨の特別指示又は特別指示書の交付があった場合は、交付の日から</a:t>
            </a:r>
            <a:r>
              <a:rPr lang="en-US" altLang="ja-JP" sz="2000" dirty="0"/>
              <a:t>14</a:t>
            </a:r>
            <a:r>
              <a:rPr lang="ja-JP" altLang="en-US" sz="2000" dirty="0"/>
              <a:t>日間を限度として医療保険の訪問看護の給付対象となるものであり、当該月における当該特別指示の日数に応じて減算する。</a:t>
            </a:r>
          </a:p>
          <a:p>
            <a:pPr marL="185738" indent="-185738"/>
            <a:r>
              <a:rPr lang="en-US" altLang="ja-JP" sz="2000" dirty="0" smtClean="0"/>
              <a:t>※ </a:t>
            </a:r>
            <a:r>
              <a:rPr lang="ja-JP" altLang="en-US" sz="2000" dirty="0"/>
              <a:t>上記の場合の医療機関における特別指示については、頻回の訪問看護が必要な理由、その期間等については、診療録に記載しなければならない</a:t>
            </a:r>
            <a:r>
              <a:rPr lang="ja-JP" altLang="en-US" sz="2000" dirty="0" smtClean="0"/>
              <a:t>。</a:t>
            </a:r>
            <a:endParaRPr lang="en-US" altLang="ja-JP" sz="2000" dirty="0" smtClean="0"/>
          </a:p>
          <a:p>
            <a:pPr marL="179388" indent="-179388"/>
            <a:r>
              <a:rPr lang="en-US" altLang="ja-JP" sz="2000" dirty="0"/>
              <a:t>※ </a:t>
            </a:r>
            <a:r>
              <a:rPr lang="ja-JP" altLang="en-US" sz="2000" dirty="0"/>
              <a:t>月途中から医療保険の給付の対象となる場合又は月途中から医療保険の給付の対象外となる場合には、医療保険の給付の対象となる期間に応じて単位数を減算する。</a:t>
            </a:r>
            <a:endParaRPr lang="en-US" altLang="ja-JP" sz="2000" dirty="0"/>
          </a:p>
          <a:p>
            <a:pPr marL="360363"/>
            <a:r>
              <a:rPr lang="ja-JP" altLang="en-US" sz="2000" dirty="0"/>
              <a:t>なお、医療保険の給付の対象となる期間については、主治の医師による指示に基づくものとする</a:t>
            </a:r>
            <a:r>
              <a:rPr lang="ja-JP" altLang="en-US" sz="2000" dirty="0" smtClean="0"/>
              <a:t>。</a:t>
            </a:r>
            <a:endParaRPr lang="ja-JP" altLang="en-US" sz="2000" dirty="0"/>
          </a:p>
        </p:txBody>
      </p:sp>
      <p:sp>
        <p:nvSpPr>
          <p:cNvPr id="7" name="正方形/長方形 6"/>
          <p:cNvSpPr/>
          <p:nvPr/>
        </p:nvSpPr>
        <p:spPr>
          <a:xfrm>
            <a:off x="64294" y="4706589"/>
            <a:ext cx="11925300" cy="894284"/>
          </a:xfrm>
          <a:prstGeom prst="rect">
            <a:avLst/>
          </a:prstGeom>
          <a:ln w="6350">
            <a:solidFill>
              <a:schemeClr val="tx1"/>
            </a:solidFill>
            <a:prstDash val="sysDot"/>
          </a:ln>
        </p:spPr>
        <p:txBody>
          <a:bodyPr wrap="square" bIns="0">
            <a:spAutoFit/>
          </a:bodyPr>
          <a:lstStyle/>
          <a:p>
            <a:pPr marL="271463" indent="-271463">
              <a:lnSpc>
                <a:spcPts val="2200"/>
              </a:lnSpc>
            </a:pPr>
            <a:r>
              <a:rPr lang="ja-JP" altLang="en-US" sz="2000" dirty="0" smtClean="0"/>
              <a:t>問）複合型</a:t>
            </a:r>
            <a:r>
              <a:rPr lang="ja-JP" altLang="en-US" sz="2000" dirty="0"/>
              <a:t>サービスの利用者が月の途中で医療保険の訪問看護の指示を受けた場合、訪問看護</a:t>
            </a:r>
            <a:r>
              <a:rPr lang="ja-JP" altLang="en-US" sz="2000" dirty="0" smtClean="0"/>
              <a:t>の指示</a:t>
            </a:r>
            <a:r>
              <a:rPr lang="ja-JP" altLang="en-US" sz="2000" dirty="0"/>
              <a:t>の期間に応じて当該月の複合型サービス費より減算すると考えてよいか</a:t>
            </a:r>
            <a:r>
              <a:rPr lang="ja-JP" altLang="en-US" sz="2000" dirty="0" smtClean="0"/>
              <a:t>。</a:t>
            </a:r>
            <a:endParaRPr lang="en-US" altLang="ja-JP" sz="2000" dirty="0" smtClean="0"/>
          </a:p>
          <a:p>
            <a:pPr marL="271463" indent="-271463">
              <a:lnSpc>
                <a:spcPts val="2200"/>
              </a:lnSpc>
            </a:pPr>
            <a:r>
              <a:rPr lang="ja-JP" altLang="en-US" sz="2000" dirty="0" smtClean="0"/>
              <a:t>答）訪問</a:t>
            </a:r>
            <a:r>
              <a:rPr lang="ja-JP" altLang="en-US" sz="2000" dirty="0"/>
              <a:t>看護の指示の期間に応じて減算する</a:t>
            </a:r>
            <a:r>
              <a:rPr lang="ja-JP" altLang="en-US" sz="2000" dirty="0" smtClean="0"/>
              <a:t>。</a:t>
            </a:r>
            <a:endParaRPr lang="ja-JP" altLang="en-US" sz="2000" dirty="0"/>
          </a:p>
        </p:txBody>
      </p:sp>
      <p:sp>
        <p:nvSpPr>
          <p:cNvPr id="8" name="正方形/長方形 7"/>
          <p:cNvSpPr/>
          <p:nvPr/>
        </p:nvSpPr>
        <p:spPr>
          <a:xfrm>
            <a:off x="64294" y="5600873"/>
            <a:ext cx="11925300" cy="1176412"/>
          </a:xfrm>
          <a:prstGeom prst="rect">
            <a:avLst/>
          </a:prstGeom>
          <a:ln w="6350">
            <a:solidFill>
              <a:schemeClr val="tx1"/>
            </a:solidFill>
            <a:prstDash val="sysDot"/>
          </a:ln>
        </p:spPr>
        <p:txBody>
          <a:bodyPr wrap="square" bIns="0">
            <a:spAutoFit/>
          </a:bodyPr>
          <a:lstStyle/>
          <a:p>
            <a:pPr marL="271463" indent="-271463">
              <a:lnSpc>
                <a:spcPts val="2200"/>
              </a:lnSpc>
            </a:pPr>
            <a:r>
              <a:rPr lang="ja-JP" altLang="en-US" sz="2000" dirty="0"/>
              <a:t>問）要介護３の複合型サービスの利用者が、特別指示により医療保険による訪問看護の対象者となった場合、減算する単位数はどのように計算するのか</a:t>
            </a:r>
            <a:r>
              <a:rPr lang="ja-JP" altLang="en-US" sz="2000" dirty="0" smtClean="0"/>
              <a:t>。</a:t>
            </a:r>
            <a:endParaRPr lang="en-US" altLang="ja-JP" sz="2000" dirty="0" smtClean="0"/>
          </a:p>
          <a:p>
            <a:pPr marL="271463" indent="-271463">
              <a:lnSpc>
                <a:spcPts val="2200"/>
              </a:lnSpc>
            </a:pPr>
            <a:r>
              <a:rPr lang="ja-JP" altLang="en-US" sz="2000" dirty="0" smtClean="0"/>
              <a:t>答</a:t>
            </a:r>
            <a:r>
              <a:rPr lang="ja-JP" altLang="en-US" sz="2000" dirty="0"/>
              <a:t>）当該サービス提供月における特別指示の期間が </a:t>
            </a:r>
            <a:r>
              <a:rPr lang="en-US" altLang="ja-JP" sz="2000" dirty="0"/>
              <a:t>14 </a:t>
            </a:r>
            <a:r>
              <a:rPr lang="ja-JP" altLang="en-US" sz="2000" dirty="0"/>
              <a:t>日間の場合、</a:t>
            </a:r>
            <a:r>
              <a:rPr lang="en-US" altLang="ja-JP" sz="2000" dirty="0"/>
              <a:t>30 </a:t>
            </a:r>
            <a:r>
              <a:rPr lang="ja-JP" altLang="en-US" sz="2000" dirty="0"/>
              <a:t>単位</a:t>
            </a:r>
            <a:r>
              <a:rPr lang="en-US" altLang="ja-JP" sz="2000" dirty="0"/>
              <a:t>×14 </a:t>
            </a:r>
            <a:r>
              <a:rPr lang="ja-JP" altLang="en-US" sz="2000" dirty="0"/>
              <a:t>日＝</a:t>
            </a:r>
            <a:r>
              <a:rPr lang="en-US" altLang="ja-JP" sz="2000" dirty="0"/>
              <a:t>420 </a:t>
            </a:r>
            <a:r>
              <a:rPr lang="ja-JP" altLang="en-US" sz="2000" dirty="0"/>
              <a:t>単位を複合型サービス費より減算する。</a:t>
            </a:r>
          </a:p>
        </p:txBody>
      </p:sp>
    </p:spTree>
    <p:extLst>
      <p:ext uri="{BB962C8B-B14F-4D97-AF65-F5344CB8AC3E}">
        <p14:creationId xmlns:p14="http://schemas.microsoft.com/office/powerpoint/2010/main" val="36027831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1" y="6492875"/>
            <a:ext cx="2743200" cy="365125"/>
          </a:xfrm>
        </p:spPr>
        <p:txBody>
          <a:bodyPr/>
          <a:lstStyle/>
          <a:p>
            <a:fld id="{41D9830F-53EB-46B6-9EC0-C4C68F82A889}" type="slidenum">
              <a:rPr kumimoji="1" lang="ja-JP" altLang="en-US" smtClean="0"/>
              <a:t>73</a:t>
            </a:fld>
            <a:endParaRPr kumimoji="1" lang="ja-JP" altLang="en-US" dirty="0"/>
          </a:p>
        </p:txBody>
      </p:sp>
      <p:sp>
        <p:nvSpPr>
          <p:cNvPr id="4" name="正方形/長方形 3"/>
          <p:cNvSpPr/>
          <p:nvPr/>
        </p:nvSpPr>
        <p:spPr>
          <a:xfrm>
            <a:off x="0" y="0"/>
            <a:ext cx="12192000" cy="3465051"/>
          </a:xfrm>
          <a:prstGeom prst="rect">
            <a:avLst/>
          </a:prstGeom>
        </p:spPr>
        <p:txBody>
          <a:bodyPr wrap="square">
            <a:spAutoFit/>
          </a:bodyPr>
          <a:lstStyle/>
          <a:p>
            <a:pPr marL="85725" indent="-85725"/>
            <a:endParaRPr lang="en-US" altLang="ja-JP" sz="2000" dirty="0" smtClean="0"/>
          </a:p>
          <a:p>
            <a:pPr marL="85725" indent="-85725"/>
            <a:endParaRPr lang="en-US" altLang="ja-JP" sz="2000" dirty="0"/>
          </a:p>
          <a:p>
            <a:pPr marL="85725" indent="-85725"/>
            <a:endParaRPr lang="en-US" altLang="ja-JP" sz="2000" dirty="0" smtClean="0"/>
          </a:p>
          <a:p>
            <a:pPr marL="85725" indent="-85725"/>
            <a:endParaRPr lang="en-US" altLang="ja-JP" sz="2000" dirty="0"/>
          </a:p>
          <a:p>
            <a:pPr marL="85725" indent="-85725"/>
            <a:endParaRPr lang="en-US" altLang="ja-JP" sz="2000" dirty="0" smtClean="0"/>
          </a:p>
          <a:p>
            <a:pPr marL="442913" indent="-357188">
              <a:tabLst>
                <a:tab pos="271463" algn="l"/>
              </a:tabLst>
            </a:pPr>
            <a:endParaRPr lang="en-US" altLang="ja-JP" sz="2000" dirty="0" smtClean="0"/>
          </a:p>
          <a:p>
            <a:pPr marL="442913" indent="-357188">
              <a:tabLst>
                <a:tab pos="271463" algn="l"/>
              </a:tabLst>
            </a:pPr>
            <a:endParaRPr lang="en-US" altLang="ja-JP" sz="2000" dirty="0"/>
          </a:p>
          <a:p>
            <a:pPr marL="442913" indent="-357188">
              <a:tabLst>
                <a:tab pos="271463" algn="l"/>
              </a:tabLst>
            </a:pPr>
            <a:endParaRPr lang="en-US" altLang="ja-JP" sz="2000" dirty="0" smtClean="0"/>
          </a:p>
          <a:p>
            <a:pPr marL="442913" indent="-357188">
              <a:tabLst>
                <a:tab pos="271463" algn="l"/>
              </a:tabLst>
            </a:pPr>
            <a:endParaRPr lang="en-US" altLang="ja-JP" sz="2000" dirty="0"/>
          </a:p>
          <a:p>
            <a:pPr marL="442913" indent="-357188">
              <a:tabLst>
                <a:tab pos="271463" algn="l"/>
              </a:tabLst>
            </a:pPr>
            <a:endParaRPr lang="en-US" altLang="ja-JP" sz="2000" dirty="0" smtClean="0"/>
          </a:p>
          <a:p>
            <a:pPr marL="442913" indent="-357188">
              <a:lnSpc>
                <a:spcPts val="2300"/>
              </a:lnSpc>
              <a:tabLst>
                <a:tab pos="271463" algn="l"/>
              </a:tabLst>
            </a:pPr>
            <a:endParaRPr lang="en-US" altLang="ja-JP" sz="2000" dirty="0" smtClean="0"/>
          </a:p>
        </p:txBody>
      </p:sp>
      <p:sp>
        <p:nvSpPr>
          <p:cNvPr id="5" name="正方形/長方形 4"/>
          <p:cNvSpPr/>
          <p:nvPr/>
        </p:nvSpPr>
        <p:spPr>
          <a:xfrm>
            <a:off x="0" y="0"/>
            <a:ext cx="12192000" cy="6678751"/>
          </a:xfrm>
          <a:prstGeom prst="rect">
            <a:avLst/>
          </a:prstGeom>
        </p:spPr>
        <p:txBody>
          <a:bodyPr wrap="square">
            <a:spAutoFit/>
          </a:bodyPr>
          <a:lstStyle/>
          <a:p>
            <a:r>
              <a:rPr lang="ja-JP" altLang="en-US" sz="2000" b="1" dirty="0"/>
              <a:t>１１ 各種</a:t>
            </a:r>
            <a:r>
              <a:rPr lang="ja-JP" altLang="en-US" sz="2000" b="1" dirty="0" smtClean="0"/>
              <a:t>加算（</a:t>
            </a:r>
            <a:r>
              <a:rPr lang="ja-JP" altLang="en-US" sz="2000" dirty="0" smtClean="0"/>
              <a:t>★マークのある加算は、短期利用居宅介護費には加算しない。）</a:t>
            </a:r>
            <a:endParaRPr lang="ja-JP" altLang="en-US" sz="2000" dirty="0"/>
          </a:p>
          <a:p>
            <a:endParaRPr lang="en-US" altLang="ja-JP" sz="800" b="1" dirty="0" smtClean="0"/>
          </a:p>
          <a:p>
            <a:r>
              <a:rPr lang="ja-JP" altLang="en-US" sz="2000" b="1" dirty="0" smtClean="0"/>
              <a:t>（</a:t>
            </a:r>
            <a:r>
              <a:rPr lang="ja-JP" altLang="en-US" sz="2000" b="1" dirty="0"/>
              <a:t>１）初期</a:t>
            </a:r>
            <a:r>
              <a:rPr lang="ja-JP" altLang="en-US" sz="2000" b="1" dirty="0" smtClean="0"/>
              <a:t>加算★</a:t>
            </a:r>
            <a:r>
              <a:rPr lang="ja-JP" altLang="en-US" sz="2000" dirty="0"/>
              <a:t>　</a:t>
            </a:r>
            <a:r>
              <a:rPr lang="en-US" altLang="ja-JP" sz="2000" dirty="0"/>
              <a:t>30</a:t>
            </a:r>
            <a:r>
              <a:rPr lang="ja-JP" altLang="en-US" sz="2000" dirty="0"/>
              <a:t>単位／日</a:t>
            </a:r>
          </a:p>
          <a:p>
            <a:pPr marL="271463"/>
            <a:r>
              <a:rPr lang="ja-JP" altLang="en-US" sz="2000" dirty="0"/>
              <a:t>登録した日から</a:t>
            </a:r>
            <a:r>
              <a:rPr lang="en-US" altLang="ja-JP" sz="2000" dirty="0"/>
              <a:t>30</a:t>
            </a:r>
            <a:r>
              <a:rPr lang="ja-JP" altLang="en-US" sz="2000" dirty="0"/>
              <a:t>日以内の期間について加算する。</a:t>
            </a:r>
            <a:endParaRPr lang="en-US" altLang="ja-JP" sz="2000" dirty="0"/>
          </a:p>
          <a:p>
            <a:pPr marL="442913" indent="-171450"/>
            <a:r>
              <a:rPr lang="en-US" altLang="ja-JP" sz="2000" dirty="0"/>
              <a:t>※ 30</a:t>
            </a:r>
            <a:r>
              <a:rPr lang="ja-JP" altLang="en-US" sz="2000" dirty="0"/>
              <a:t>日を超える病院又は診療所への入院後に看護小規模多機能型居宅介護利用を再開した場合も</a:t>
            </a:r>
            <a:r>
              <a:rPr lang="ja-JP" altLang="en-US" sz="2000" dirty="0" smtClean="0"/>
              <a:t>同様。</a:t>
            </a:r>
            <a:endParaRPr lang="ja-JP" altLang="en-US" sz="2000" dirty="0"/>
          </a:p>
          <a:p>
            <a:pPr marL="271463" indent="-271463"/>
            <a:endParaRPr lang="en-US" altLang="ja-JP" sz="2000" b="1" dirty="0" smtClean="0"/>
          </a:p>
          <a:p>
            <a:pPr marL="271463" indent="-271463"/>
            <a:r>
              <a:rPr lang="ja-JP" altLang="en-US" sz="2000" b="1" dirty="0" smtClean="0"/>
              <a:t>（</a:t>
            </a:r>
            <a:r>
              <a:rPr lang="ja-JP" altLang="en-US" sz="2000" b="1" dirty="0"/>
              <a:t>２）認知症</a:t>
            </a:r>
            <a:r>
              <a:rPr lang="ja-JP" altLang="en-US" sz="2000" b="1" dirty="0" smtClean="0"/>
              <a:t>加算★</a:t>
            </a:r>
            <a:r>
              <a:rPr lang="ja-JP" altLang="en-US" sz="2000" b="1" dirty="0"/>
              <a:t>　　</a:t>
            </a:r>
            <a:r>
              <a:rPr lang="en-US" altLang="ja-JP" sz="2000" dirty="0"/>
              <a:t>※</a:t>
            </a:r>
            <a:r>
              <a:rPr lang="ja-JP" altLang="en-US" sz="2000" dirty="0"/>
              <a:t>体制届が</a:t>
            </a:r>
            <a:r>
              <a:rPr lang="ja-JP" altLang="en-US" sz="2000" dirty="0" smtClean="0"/>
              <a:t>必要</a:t>
            </a:r>
            <a:endParaRPr lang="en-US" altLang="ja-JP" sz="2000" dirty="0" smtClean="0"/>
          </a:p>
          <a:p>
            <a:pPr marL="85725" lvl="0" indent="185738">
              <a:tabLst>
                <a:tab pos="271463" algn="l"/>
              </a:tabLst>
            </a:pPr>
            <a:r>
              <a:rPr lang="ja-JP" altLang="en-US" sz="2000" dirty="0">
                <a:solidFill>
                  <a:prstClr val="black"/>
                </a:solidFill>
              </a:rPr>
              <a:t>厚生労働大臣が定める</a:t>
            </a:r>
            <a:r>
              <a:rPr lang="ja-JP" altLang="en-US" sz="2000" dirty="0" smtClean="0">
                <a:solidFill>
                  <a:prstClr val="black"/>
                </a:solidFill>
              </a:rPr>
              <a:t>登録者（加算</a:t>
            </a:r>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(Ⅲ)</a:t>
            </a:r>
            <a:r>
              <a:rPr lang="ja-JP" altLang="en-US" sz="2000" dirty="0" smtClean="0">
                <a:solidFill>
                  <a:prstClr val="black"/>
                </a:solidFill>
              </a:rPr>
              <a:t>については、日常</a:t>
            </a:r>
            <a:r>
              <a:rPr lang="ja-JP" altLang="en-US" sz="2000" dirty="0">
                <a:solidFill>
                  <a:prstClr val="black"/>
                </a:solidFill>
              </a:rPr>
              <a:t>生活自立度のランク</a:t>
            </a:r>
            <a:r>
              <a:rPr lang="en-US" altLang="ja-JP" sz="2000" dirty="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a:t>
            </a:r>
            <a:r>
              <a:rPr lang="en-US" altLang="ja-JP" sz="2000" dirty="0">
                <a:solidFill>
                  <a:prstClr val="black"/>
                </a:solidFill>
              </a:rPr>
              <a:t>M</a:t>
            </a:r>
            <a:r>
              <a:rPr lang="ja-JP" altLang="en-US" sz="2000" dirty="0">
                <a:solidFill>
                  <a:prstClr val="black"/>
                </a:solidFill>
              </a:rPr>
              <a:t>に該当する</a:t>
            </a:r>
            <a:r>
              <a:rPr lang="ja-JP" altLang="en-US" sz="2000" dirty="0" smtClean="0">
                <a:solidFill>
                  <a:prstClr val="black"/>
                </a:solidFill>
              </a:rPr>
              <a:t>者。）に</a:t>
            </a:r>
            <a:r>
              <a:rPr lang="ja-JP" altLang="en-US" sz="2000" dirty="0">
                <a:solidFill>
                  <a:prstClr val="black"/>
                </a:solidFill>
              </a:rPr>
              <a:t>対して専門的な認知症ケア等を行った場合に算定する。</a:t>
            </a:r>
            <a:endParaRPr lang="en-US" altLang="ja-JP" sz="2000" dirty="0">
              <a:solidFill>
                <a:prstClr val="black"/>
              </a:solidFill>
            </a:endParaRPr>
          </a:p>
          <a:p>
            <a:pPr marL="85725" lvl="0">
              <a:tabLst>
                <a:tab pos="271463" algn="l"/>
              </a:tabLst>
            </a:pPr>
            <a:r>
              <a:rPr lang="en-US" altLang="ja-JP" sz="2000" dirty="0">
                <a:solidFill>
                  <a:prstClr val="black"/>
                </a:solidFill>
              </a:rPr>
              <a:t>※ </a:t>
            </a:r>
            <a:r>
              <a:rPr lang="ja-JP" altLang="en-US" sz="2000" dirty="0">
                <a:solidFill>
                  <a:prstClr val="black"/>
                </a:solidFill>
              </a:rPr>
              <a:t>認知症加算</a:t>
            </a:r>
            <a:r>
              <a:rPr lang="en-US" altLang="ja-JP" sz="2000" dirty="0">
                <a:solidFill>
                  <a:prstClr val="black"/>
                </a:solidFill>
              </a:rPr>
              <a:t>(Ⅰ)(Ⅱ)(Ⅲ)</a:t>
            </a:r>
            <a:r>
              <a:rPr lang="ja-JP" altLang="en-US" sz="2000" dirty="0">
                <a:solidFill>
                  <a:prstClr val="black"/>
                </a:solidFill>
              </a:rPr>
              <a:t>のいずれかの加算を算定している場合は、その他の認知症加算は算定しない。</a:t>
            </a:r>
            <a:endParaRPr lang="ja-JP" altLang="en-US" sz="500" dirty="0">
              <a:solidFill>
                <a:prstClr val="black"/>
              </a:solidFill>
            </a:endParaRPr>
          </a:p>
          <a:p>
            <a:pPr marL="4032250" lvl="0" indent="-4032250">
              <a:tabLst>
                <a:tab pos="271463" algn="l"/>
              </a:tabLst>
            </a:pPr>
            <a:endParaRPr lang="en-US" altLang="ja-JP" sz="500" dirty="0">
              <a:solidFill>
                <a:prstClr val="black"/>
              </a:solidFill>
            </a:endParaRPr>
          </a:p>
          <a:p>
            <a:pPr marL="4032250" lvl="0" indent="-4032250">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920</a:t>
            </a:r>
            <a:r>
              <a:rPr lang="ja-JP" altLang="en-US" sz="2000" dirty="0">
                <a:solidFill>
                  <a:prstClr val="black"/>
                </a:solidFill>
              </a:rPr>
              <a:t>単位／月　</a:t>
            </a:r>
            <a:endParaRPr lang="en-US" altLang="ja-JP" sz="2000" dirty="0">
              <a:solidFill>
                <a:prstClr val="black"/>
              </a:solidFill>
            </a:endParaRPr>
          </a:p>
          <a:p>
            <a:pPr marL="185738" lvl="0" indent="85725">
              <a:tabLst>
                <a:tab pos="185738" algn="l"/>
              </a:tabLst>
            </a:pPr>
            <a:r>
              <a:rPr lang="ja-JP" altLang="en-US" sz="2000" dirty="0">
                <a:solidFill>
                  <a:prstClr val="black"/>
                </a:solidFill>
              </a:rPr>
              <a:t>厚生労働大臣が定める</a:t>
            </a:r>
            <a:r>
              <a:rPr lang="ja-JP" altLang="en-US" sz="2000" dirty="0" smtClean="0">
                <a:solidFill>
                  <a:prstClr val="black"/>
                </a:solidFill>
              </a:rPr>
              <a:t>基準（次ページ参照）の</a:t>
            </a:r>
            <a:r>
              <a:rPr lang="ja-JP" altLang="en-US" sz="2000" dirty="0">
                <a:solidFill>
                  <a:prstClr val="black"/>
                </a:solidFill>
              </a:rPr>
              <a:t>いずれにも適合し、厚生労働大臣が定める</a:t>
            </a:r>
            <a:r>
              <a:rPr lang="ja-JP" altLang="en-US" sz="2000" dirty="0" smtClean="0">
                <a:solidFill>
                  <a:prstClr val="black"/>
                </a:solidFill>
              </a:rPr>
              <a:t>登録者に</a:t>
            </a:r>
            <a:r>
              <a:rPr lang="ja-JP" altLang="en-US" sz="2000" dirty="0">
                <a:solidFill>
                  <a:prstClr val="black"/>
                </a:solidFill>
              </a:rPr>
              <a:t>対して専門的な認知症ケアを行った場合</a:t>
            </a:r>
            <a:endParaRPr lang="en-US" altLang="ja-JP" sz="2000" dirty="0">
              <a:solidFill>
                <a:prstClr val="black"/>
              </a:solidFill>
            </a:endParaRPr>
          </a:p>
          <a:p>
            <a:pPr marL="4032250" lvl="0" indent="-4032250">
              <a:tabLst>
                <a:tab pos="271463" algn="l"/>
              </a:tabLst>
            </a:pPr>
            <a:endParaRPr lang="en-US" altLang="ja-JP" sz="500" dirty="0">
              <a:solidFill>
                <a:prstClr val="black"/>
              </a:solidFill>
            </a:endParaRPr>
          </a:p>
          <a:p>
            <a:pPr marL="4032250" lvl="0" indent="-4032250">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890</a:t>
            </a:r>
            <a:r>
              <a:rPr lang="ja-JP" altLang="en-US" sz="2000" dirty="0">
                <a:solidFill>
                  <a:prstClr val="black"/>
                </a:solidFill>
              </a:rPr>
              <a:t>単位／月　</a:t>
            </a:r>
            <a:endParaRPr lang="en-US" altLang="ja-JP" sz="2000" dirty="0">
              <a:solidFill>
                <a:prstClr val="black"/>
              </a:solidFill>
            </a:endParaRPr>
          </a:p>
          <a:p>
            <a:pPr marL="185738" lvl="0" indent="85725">
              <a:tabLst>
                <a:tab pos="271463" algn="l"/>
              </a:tabLst>
            </a:pPr>
            <a:r>
              <a:rPr lang="ja-JP" altLang="en-US" sz="2000" dirty="0">
                <a:solidFill>
                  <a:prstClr val="black"/>
                </a:solidFill>
              </a:rPr>
              <a:t>厚生労働大臣が定める基準の①及び②に適合し、厚生労働大臣が定める</a:t>
            </a:r>
            <a:r>
              <a:rPr lang="ja-JP" altLang="en-US" sz="2000" dirty="0" smtClean="0">
                <a:solidFill>
                  <a:prstClr val="black"/>
                </a:solidFill>
              </a:rPr>
              <a:t>登録者に</a:t>
            </a:r>
            <a:r>
              <a:rPr lang="ja-JP" altLang="en-US" sz="2000" dirty="0">
                <a:solidFill>
                  <a:prstClr val="black"/>
                </a:solidFill>
              </a:rPr>
              <a:t>対して専門的な認知症ケアを行った場合</a:t>
            </a:r>
            <a:endParaRPr lang="en-US" altLang="ja-JP" sz="2000" dirty="0">
              <a:solidFill>
                <a:prstClr val="black"/>
              </a:solidFill>
            </a:endParaRPr>
          </a:p>
          <a:p>
            <a:pPr marL="4029075" lvl="0" indent="-4029075">
              <a:tabLst>
                <a:tab pos="271463" algn="l"/>
              </a:tabLst>
            </a:pPr>
            <a:endParaRPr lang="en-US" altLang="ja-JP" sz="500" dirty="0">
              <a:solidFill>
                <a:prstClr val="black"/>
              </a:solidFill>
            </a:endParaRPr>
          </a:p>
          <a:p>
            <a:pPr marL="4029075" lvl="0" indent="-4029075">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(Ⅲ)】</a:t>
            </a:r>
            <a:r>
              <a:rPr lang="ja-JP" altLang="en-US" sz="2000" dirty="0">
                <a:solidFill>
                  <a:prstClr val="black"/>
                </a:solidFill>
              </a:rPr>
              <a:t>　</a:t>
            </a:r>
            <a:r>
              <a:rPr lang="en-US" altLang="ja-JP" sz="2000" dirty="0">
                <a:solidFill>
                  <a:prstClr val="black"/>
                </a:solidFill>
              </a:rPr>
              <a:t>760</a:t>
            </a:r>
            <a:r>
              <a:rPr lang="ja-JP" altLang="en-US" sz="2000" dirty="0">
                <a:solidFill>
                  <a:prstClr val="black"/>
                </a:solidFill>
              </a:rPr>
              <a:t>単位／月　</a:t>
            </a:r>
            <a:endParaRPr lang="en-US" altLang="ja-JP" sz="2000" dirty="0">
              <a:solidFill>
                <a:prstClr val="black"/>
              </a:solidFill>
            </a:endParaRPr>
          </a:p>
          <a:p>
            <a:pPr marL="185738" lvl="0" indent="85725">
              <a:tabLst>
                <a:tab pos="271463" algn="l"/>
              </a:tabLst>
            </a:pPr>
            <a:r>
              <a:rPr lang="ja-JP" altLang="en-US" sz="2000" dirty="0">
                <a:solidFill>
                  <a:prstClr val="black"/>
                </a:solidFill>
              </a:rPr>
              <a:t>厚生労働大臣が定める</a:t>
            </a:r>
            <a:r>
              <a:rPr lang="ja-JP" altLang="en-US" sz="2000" dirty="0" smtClean="0">
                <a:solidFill>
                  <a:prstClr val="black"/>
                </a:solidFill>
              </a:rPr>
              <a:t>登録者に対して看護小規模</a:t>
            </a:r>
            <a:r>
              <a:rPr lang="ja-JP" altLang="en-US" sz="2000" dirty="0">
                <a:solidFill>
                  <a:prstClr val="black"/>
                </a:solidFill>
              </a:rPr>
              <a:t>多機能型居宅介護を行った場合</a:t>
            </a:r>
            <a:endParaRPr lang="en-US" altLang="ja-JP" sz="2000" dirty="0">
              <a:solidFill>
                <a:prstClr val="black"/>
              </a:solidFill>
            </a:endParaRPr>
          </a:p>
          <a:p>
            <a:pPr marL="4029075" lvl="0" indent="-4029075">
              <a:tabLst>
                <a:tab pos="271463" algn="l"/>
              </a:tabLst>
            </a:pPr>
            <a:endParaRPr lang="en-US" altLang="ja-JP" sz="500" dirty="0">
              <a:solidFill>
                <a:prstClr val="black"/>
              </a:solidFill>
            </a:endParaRPr>
          </a:p>
          <a:p>
            <a:pPr marL="4029075" lvl="0" indent="-4029075">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(Ⅳ)】</a:t>
            </a:r>
            <a:r>
              <a:rPr lang="ja-JP" altLang="en-US" sz="2000" dirty="0">
                <a:solidFill>
                  <a:prstClr val="black"/>
                </a:solidFill>
              </a:rPr>
              <a:t>　</a:t>
            </a:r>
            <a:r>
              <a:rPr lang="en-US" altLang="ja-JP" sz="2000" dirty="0">
                <a:solidFill>
                  <a:prstClr val="black"/>
                </a:solidFill>
              </a:rPr>
              <a:t>460</a:t>
            </a:r>
            <a:r>
              <a:rPr lang="ja-JP" altLang="en-US" sz="2000" dirty="0">
                <a:solidFill>
                  <a:prstClr val="black"/>
                </a:solidFill>
              </a:rPr>
              <a:t>単位／月　</a:t>
            </a:r>
            <a:endParaRPr lang="en-US" altLang="ja-JP" sz="2000" dirty="0">
              <a:solidFill>
                <a:prstClr val="black"/>
              </a:solidFill>
            </a:endParaRPr>
          </a:p>
          <a:p>
            <a:pPr marL="271463" lvl="0" indent="85725">
              <a:tabLst>
                <a:tab pos="271463" algn="l"/>
              </a:tabLst>
            </a:pPr>
            <a:r>
              <a:rPr lang="ja-JP" altLang="en-US" sz="2000" dirty="0">
                <a:solidFill>
                  <a:prstClr val="black"/>
                </a:solidFill>
              </a:rPr>
              <a:t>要介護状態区分が要介護２である者であって、厚生労働大臣が定める登録者（日常生活自立度のランク</a:t>
            </a:r>
            <a:r>
              <a:rPr lang="en-US" altLang="ja-JP" sz="2000" dirty="0">
                <a:solidFill>
                  <a:prstClr val="black"/>
                </a:solidFill>
              </a:rPr>
              <a:t>Ⅱ</a:t>
            </a:r>
            <a:r>
              <a:rPr lang="ja-JP" altLang="en-US" sz="2000" dirty="0">
                <a:solidFill>
                  <a:prstClr val="black"/>
                </a:solidFill>
              </a:rPr>
              <a:t>に該当する者）に</a:t>
            </a:r>
            <a:r>
              <a:rPr lang="ja-JP" altLang="en-US" sz="2000" dirty="0" smtClean="0">
                <a:solidFill>
                  <a:prstClr val="black"/>
                </a:solidFill>
              </a:rPr>
              <a:t>対して看護小規模</a:t>
            </a:r>
            <a:r>
              <a:rPr lang="ja-JP" altLang="en-US" sz="2000" dirty="0">
                <a:solidFill>
                  <a:prstClr val="black"/>
                </a:solidFill>
              </a:rPr>
              <a:t>多機能型居宅介護を行った</a:t>
            </a:r>
            <a:r>
              <a:rPr lang="ja-JP" altLang="en-US" sz="2000" dirty="0" smtClean="0">
                <a:solidFill>
                  <a:prstClr val="black"/>
                </a:solidFill>
              </a:rPr>
              <a:t>場合</a:t>
            </a:r>
            <a:endParaRPr lang="en-US" altLang="ja-JP" sz="2000" dirty="0">
              <a:solidFill>
                <a:prstClr val="black"/>
              </a:solidFill>
            </a:endParaRPr>
          </a:p>
        </p:txBody>
      </p:sp>
    </p:spTree>
    <p:extLst>
      <p:ext uri="{BB962C8B-B14F-4D97-AF65-F5344CB8AC3E}">
        <p14:creationId xmlns:p14="http://schemas.microsoft.com/office/powerpoint/2010/main" val="21358302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74</a:t>
            </a:fld>
            <a:endParaRPr kumimoji="1" lang="ja-JP" altLang="en-US"/>
          </a:p>
        </p:txBody>
      </p:sp>
      <p:sp>
        <p:nvSpPr>
          <p:cNvPr id="3" name="正方形/長方形 2"/>
          <p:cNvSpPr/>
          <p:nvPr/>
        </p:nvSpPr>
        <p:spPr>
          <a:xfrm>
            <a:off x="112544" y="341372"/>
            <a:ext cx="11971604" cy="3530948"/>
          </a:xfrm>
          <a:prstGeom prst="rect">
            <a:avLst/>
          </a:prstGeom>
          <a:ln w="6350">
            <a:solidFill>
              <a:schemeClr val="tx1"/>
            </a:solidFill>
            <a:prstDash val="sysDot"/>
          </a:ln>
        </p:spPr>
        <p:txBody>
          <a:bodyPr wrap="square" tIns="72000" bIns="72000" anchor="ctr" anchorCtr="0">
            <a:spAutoFit/>
          </a:bodyPr>
          <a:lstStyle/>
          <a:p>
            <a:pPr marL="171450" indent="-171450">
              <a:tabLst>
                <a:tab pos="271463" algn="l"/>
              </a:tabLst>
            </a:pPr>
            <a:r>
              <a:rPr lang="en-US" altLang="ja-JP" sz="2000" dirty="0" smtClean="0"/>
              <a:t>【</a:t>
            </a:r>
            <a:r>
              <a:rPr lang="ja-JP" altLang="en-US" sz="2000" dirty="0" smtClean="0"/>
              <a:t>厚生</a:t>
            </a:r>
            <a:r>
              <a:rPr lang="ja-JP" altLang="en-US" sz="2000" dirty="0"/>
              <a:t>労働</a:t>
            </a:r>
            <a:r>
              <a:rPr lang="ja-JP" altLang="en-US" sz="2000" dirty="0" smtClean="0"/>
              <a:t>大臣が定める基準</a:t>
            </a:r>
            <a:r>
              <a:rPr lang="en-US" altLang="ja-JP" sz="2000" dirty="0" smtClean="0"/>
              <a:t>】</a:t>
            </a:r>
          </a:p>
          <a:p>
            <a:pPr marL="171450" indent="-171450">
              <a:tabLst>
                <a:tab pos="271463" algn="l"/>
              </a:tabLst>
            </a:pPr>
            <a:r>
              <a:rPr lang="ja-JP" altLang="en-US" sz="2000" dirty="0" smtClean="0"/>
              <a:t>①「認知症</a:t>
            </a:r>
            <a:r>
              <a:rPr lang="ja-JP" altLang="en-US" sz="2000" dirty="0"/>
              <a:t>介護実践リーダー</a:t>
            </a:r>
            <a:r>
              <a:rPr lang="ja-JP" altLang="en-US" sz="2000" dirty="0" smtClean="0"/>
              <a:t>研修」又は「認知症</a:t>
            </a:r>
            <a:r>
              <a:rPr lang="ja-JP" altLang="en-US" sz="2000" dirty="0"/>
              <a:t>看護に係る適切な</a:t>
            </a:r>
            <a:r>
              <a:rPr lang="ja-JP" altLang="en-US" sz="2000" dirty="0" smtClean="0"/>
              <a:t>研修」を</a:t>
            </a:r>
            <a:r>
              <a:rPr lang="ja-JP" altLang="en-US" sz="2000" dirty="0"/>
              <a:t>修了している者を、認知症高齢者の日常生活</a:t>
            </a:r>
            <a:r>
              <a:rPr lang="ja-JP" altLang="en-US" sz="2000" dirty="0" smtClean="0"/>
              <a:t>自立度</a:t>
            </a:r>
            <a:r>
              <a:rPr lang="en-US" altLang="ja-JP" sz="2000" dirty="0" smtClean="0"/>
              <a:t>Ⅲ</a:t>
            </a:r>
            <a:r>
              <a:rPr lang="ja-JP" altLang="en-US" sz="2000" dirty="0" err="1" smtClean="0"/>
              <a:t>、</a:t>
            </a:r>
            <a:r>
              <a:rPr lang="en-US" altLang="ja-JP" sz="2000" dirty="0" smtClean="0"/>
              <a:t>Ⅳ</a:t>
            </a:r>
            <a:r>
              <a:rPr lang="ja-JP" altLang="en-US" sz="2000" dirty="0" smtClean="0"/>
              <a:t>又は</a:t>
            </a:r>
            <a:r>
              <a:rPr lang="en-US" altLang="ja-JP" sz="2000" dirty="0" smtClean="0"/>
              <a:t>M</a:t>
            </a:r>
            <a:r>
              <a:rPr lang="ja-JP" altLang="en-US" sz="2000" dirty="0" smtClean="0"/>
              <a:t>に該当する者（以下「対象者」）の数</a:t>
            </a:r>
            <a:r>
              <a:rPr lang="ja-JP" altLang="en-US" sz="2000" dirty="0"/>
              <a:t>が</a:t>
            </a:r>
            <a:r>
              <a:rPr lang="en-US" altLang="ja-JP" sz="2000" dirty="0"/>
              <a:t>20</a:t>
            </a:r>
            <a:r>
              <a:rPr lang="ja-JP" altLang="en-US" sz="2000" dirty="0"/>
              <a:t>人</a:t>
            </a:r>
            <a:r>
              <a:rPr lang="ja-JP" altLang="en-US" sz="2000" dirty="0" smtClean="0"/>
              <a:t>未満である場合にあっては</a:t>
            </a:r>
            <a:r>
              <a:rPr lang="ja-JP" altLang="en-US" sz="2000" dirty="0"/>
              <a:t>１以上</a:t>
            </a:r>
            <a:r>
              <a:rPr lang="ja-JP" altLang="en-US" sz="2000" dirty="0" smtClean="0"/>
              <a:t>、対象者の数が</a:t>
            </a:r>
            <a:r>
              <a:rPr lang="en-US" altLang="ja-JP" sz="2000" dirty="0" smtClean="0"/>
              <a:t>20</a:t>
            </a:r>
            <a:r>
              <a:rPr lang="ja-JP" altLang="en-US" sz="2000" dirty="0"/>
              <a:t>人</a:t>
            </a:r>
            <a:r>
              <a:rPr lang="ja-JP" altLang="en-US" sz="2000" dirty="0" smtClean="0"/>
              <a:t>以上である場合にあっては</a:t>
            </a:r>
            <a:r>
              <a:rPr lang="ja-JP" altLang="en-US" sz="2000" dirty="0"/>
              <a:t>１</a:t>
            </a:r>
            <a:r>
              <a:rPr lang="ja-JP" altLang="en-US" sz="2000" dirty="0" smtClean="0"/>
              <a:t>に対象者</a:t>
            </a:r>
            <a:r>
              <a:rPr lang="ja-JP" altLang="en-US" sz="2000" dirty="0"/>
              <a:t>の数が</a:t>
            </a:r>
            <a:r>
              <a:rPr lang="en-US" altLang="ja-JP" sz="2000" dirty="0"/>
              <a:t>19</a:t>
            </a:r>
            <a:r>
              <a:rPr lang="ja-JP" altLang="en-US" sz="2000" dirty="0"/>
              <a:t>を超えて</a:t>
            </a:r>
            <a:r>
              <a:rPr lang="en-US" altLang="ja-JP" sz="2000" dirty="0"/>
              <a:t>10</a:t>
            </a:r>
            <a:r>
              <a:rPr lang="ja-JP" altLang="en-US" sz="2000" dirty="0"/>
              <a:t>又</a:t>
            </a:r>
            <a:r>
              <a:rPr lang="ja-JP" altLang="en-US" sz="2000" dirty="0" smtClean="0"/>
              <a:t>はその端数</a:t>
            </a:r>
            <a:r>
              <a:rPr lang="ja-JP" altLang="en-US" sz="2000" dirty="0"/>
              <a:t>を増すごと</a:t>
            </a:r>
            <a:r>
              <a:rPr lang="ja-JP" altLang="en-US" sz="2000" dirty="0" smtClean="0"/>
              <a:t>に１を</a:t>
            </a:r>
            <a:r>
              <a:rPr lang="ja-JP" altLang="en-US" sz="2000" dirty="0"/>
              <a:t>加えて得た数以上</a:t>
            </a:r>
            <a:r>
              <a:rPr lang="ja-JP" altLang="en-US" sz="2000" dirty="0" smtClean="0"/>
              <a:t>配置し、チーム</a:t>
            </a:r>
            <a:r>
              <a:rPr lang="ja-JP" altLang="en-US" sz="2000" dirty="0"/>
              <a:t>として専門的な認知症ケアを</a:t>
            </a:r>
            <a:r>
              <a:rPr lang="ja-JP" altLang="en-US" sz="2000" dirty="0" smtClean="0"/>
              <a:t>実施している。</a:t>
            </a:r>
            <a:endParaRPr lang="ja-JP" altLang="en-US" sz="2000" dirty="0"/>
          </a:p>
          <a:p>
            <a:pPr marL="171450" indent="-171450">
              <a:tabLst>
                <a:tab pos="271463" algn="l"/>
              </a:tabLst>
            </a:pPr>
            <a:r>
              <a:rPr lang="ja-JP" altLang="en-US" sz="2000" dirty="0"/>
              <a:t>②</a:t>
            </a:r>
            <a:r>
              <a:rPr lang="ja-JP" altLang="en-US" sz="2000" dirty="0" smtClean="0"/>
              <a:t> 従</a:t>
            </a:r>
            <a:r>
              <a:rPr lang="ja-JP" altLang="en-US" sz="2000" dirty="0"/>
              <a:t>業者に対する認知症ケアに関する留意事項の伝達又は技術的指導に係る会議を定期的に</a:t>
            </a:r>
            <a:r>
              <a:rPr lang="ja-JP" altLang="en-US" sz="2000" dirty="0" smtClean="0"/>
              <a:t>開催している。</a:t>
            </a:r>
            <a:endParaRPr lang="en-US" altLang="ja-JP" sz="2000" dirty="0"/>
          </a:p>
          <a:p>
            <a:pPr marL="171450" indent="-171450">
              <a:tabLst>
                <a:tab pos="271463" algn="l"/>
              </a:tabLst>
            </a:pPr>
            <a:r>
              <a:rPr lang="ja-JP" altLang="en-US" sz="2000" dirty="0" smtClean="0"/>
              <a:t>③「認知症</a:t>
            </a:r>
            <a:r>
              <a:rPr lang="ja-JP" altLang="en-US" sz="2000" dirty="0"/>
              <a:t>介護指導者養成</a:t>
            </a:r>
            <a:r>
              <a:rPr lang="ja-JP" altLang="en-US" sz="2000" dirty="0" smtClean="0"/>
              <a:t>研修」又は「認知症</a:t>
            </a:r>
            <a:r>
              <a:rPr lang="ja-JP" altLang="en-US" sz="2000" dirty="0"/>
              <a:t>看護に係る適切な</a:t>
            </a:r>
            <a:r>
              <a:rPr lang="ja-JP" altLang="en-US" sz="2000" dirty="0" smtClean="0"/>
              <a:t>研修」を</a:t>
            </a:r>
            <a:r>
              <a:rPr lang="ja-JP" altLang="en-US" sz="2000" dirty="0"/>
              <a:t>修了</a:t>
            </a:r>
            <a:r>
              <a:rPr lang="ja-JP" altLang="en-US" sz="2000" dirty="0" smtClean="0"/>
              <a:t>している者</a:t>
            </a:r>
            <a:r>
              <a:rPr lang="ja-JP" altLang="en-US" sz="2000" dirty="0"/>
              <a:t>を</a:t>
            </a:r>
            <a:r>
              <a:rPr lang="en-US" altLang="ja-JP" sz="2000" dirty="0"/>
              <a:t>1</a:t>
            </a:r>
            <a:r>
              <a:rPr lang="ja-JP" altLang="en-US" sz="2000" dirty="0"/>
              <a:t>名以上配置し、事業所全体の認知症ケアの指導等を</a:t>
            </a:r>
            <a:r>
              <a:rPr lang="ja-JP" altLang="en-US" sz="2000" dirty="0" smtClean="0"/>
              <a:t>実施している。</a:t>
            </a:r>
            <a:endParaRPr lang="ja-JP" altLang="en-US" sz="2000" dirty="0"/>
          </a:p>
          <a:p>
            <a:pPr marL="171450" indent="-171450">
              <a:tabLst>
                <a:tab pos="271463" algn="l"/>
              </a:tabLst>
            </a:pPr>
            <a:r>
              <a:rPr lang="ja-JP" altLang="en-US" sz="2000" dirty="0"/>
              <a:t>④</a:t>
            </a:r>
            <a:r>
              <a:rPr lang="ja-JP" altLang="en-US" sz="2000" dirty="0" smtClean="0"/>
              <a:t> </a:t>
            </a:r>
            <a:r>
              <a:rPr lang="ja-JP" altLang="en-US" sz="2000" dirty="0"/>
              <a:t>介護職員、看護職員ごとの認知症ケアに関する研修計画を作成し、研修を実施又は</a:t>
            </a:r>
            <a:r>
              <a:rPr lang="ja-JP" altLang="en-US" sz="2000" dirty="0" smtClean="0"/>
              <a:t>実施を予定している。</a:t>
            </a:r>
            <a:endParaRPr lang="en-US" altLang="ja-JP" sz="2000" dirty="0"/>
          </a:p>
        </p:txBody>
      </p:sp>
      <p:sp>
        <p:nvSpPr>
          <p:cNvPr id="5" name="正方形/長方形 4"/>
          <p:cNvSpPr/>
          <p:nvPr/>
        </p:nvSpPr>
        <p:spPr>
          <a:xfrm>
            <a:off x="112544" y="3878645"/>
            <a:ext cx="11971604" cy="2849155"/>
          </a:xfrm>
          <a:prstGeom prst="rect">
            <a:avLst/>
          </a:prstGeom>
          <a:ln w="6350">
            <a:solidFill>
              <a:schemeClr val="tx1"/>
            </a:solidFill>
            <a:prstDash val="sysDot"/>
          </a:ln>
        </p:spPr>
        <p:txBody>
          <a:bodyPr wrap="square" tIns="72000" bIns="108000" anchor="ctr" anchorCtr="0">
            <a:spAutoFit/>
          </a:bodyPr>
          <a:lstStyle/>
          <a:p>
            <a:pPr marL="185738" indent="-185738">
              <a:lnSpc>
                <a:spcPts val="2200"/>
              </a:lnSpc>
            </a:pPr>
            <a:r>
              <a:rPr lang="ja-JP" altLang="en-US" sz="2000" dirty="0" smtClean="0">
                <a:latin typeface="MS-Mincho"/>
              </a:rPr>
              <a:t>問）認知症</a:t>
            </a:r>
            <a:r>
              <a:rPr lang="ja-JP" altLang="en-US" sz="2000" dirty="0">
                <a:latin typeface="MS-Mincho"/>
              </a:rPr>
              <a:t>専門ケア加算及び通所介護、地域密着型通所介護における</a:t>
            </a:r>
            <a:r>
              <a:rPr lang="ja-JP" altLang="en-US" sz="2000" dirty="0" smtClean="0">
                <a:latin typeface="MS-Mincho"/>
              </a:rPr>
              <a:t>認知症加算</a:t>
            </a:r>
            <a:r>
              <a:rPr lang="ja-JP" altLang="en-US" sz="2000" dirty="0">
                <a:latin typeface="MS-Mincho"/>
              </a:rPr>
              <a:t>並びに（看護）小規模多機能型居宅介護における認知症加算（</a:t>
            </a:r>
            <a:r>
              <a:rPr lang="en-US" altLang="ja-JP" sz="2000" dirty="0">
                <a:latin typeface="MS-Mincho"/>
              </a:rPr>
              <a:t>Ⅰ</a:t>
            </a:r>
            <a:r>
              <a:rPr lang="ja-JP" altLang="en-US" sz="2000" dirty="0">
                <a:latin typeface="MS-Mincho"/>
              </a:rPr>
              <a:t>）</a:t>
            </a:r>
            <a:r>
              <a:rPr lang="ja-JP" altLang="en-US" sz="2000" dirty="0" smtClean="0">
                <a:latin typeface="MS-Mincho"/>
              </a:rPr>
              <a:t>・（</a:t>
            </a:r>
            <a:r>
              <a:rPr lang="en-US" altLang="ja-JP" sz="2000" dirty="0">
                <a:latin typeface="MS-Mincho"/>
              </a:rPr>
              <a:t>Ⅱ</a:t>
            </a:r>
            <a:r>
              <a:rPr lang="ja-JP" altLang="en-US" sz="2000" dirty="0">
                <a:latin typeface="MS-Mincho"/>
              </a:rPr>
              <a:t>）の算定要件について、「認知症介護に係る専門的な研修」や「</a:t>
            </a:r>
            <a:r>
              <a:rPr lang="ja-JP" altLang="en-US" sz="2000" dirty="0" smtClean="0">
                <a:latin typeface="MS-Mincho"/>
              </a:rPr>
              <a:t>認知症介護</a:t>
            </a:r>
            <a:r>
              <a:rPr lang="ja-JP" altLang="en-US" sz="2000" dirty="0">
                <a:latin typeface="MS-Mincho"/>
              </a:rPr>
              <a:t>の指導に係る専門的な研修」のうち、認知症看護に係る適切な研修</a:t>
            </a:r>
            <a:r>
              <a:rPr lang="ja-JP" altLang="en-US" sz="2000" dirty="0" smtClean="0">
                <a:latin typeface="MS-Mincho"/>
              </a:rPr>
              <a:t>とは</a:t>
            </a:r>
            <a:r>
              <a:rPr lang="ja-JP" altLang="en-US" sz="2000" dirty="0">
                <a:latin typeface="MS-Mincho"/>
              </a:rPr>
              <a:t>、どのようなものがあるか。</a:t>
            </a:r>
          </a:p>
          <a:p>
            <a:pPr marL="185738" indent="-185738"/>
            <a:r>
              <a:rPr lang="ja-JP" altLang="en-US" sz="2000" dirty="0" smtClean="0">
                <a:latin typeface="MS-Mincho"/>
              </a:rPr>
              <a:t>答）現時点</a:t>
            </a:r>
            <a:r>
              <a:rPr lang="ja-JP" altLang="en-US" sz="2000" dirty="0">
                <a:latin typeface="MS-Mincho"/>
              </a:rPr>
              <a:t>では、以下のいずれかの研修である。</a:t>
            </a:r>
          </a:p>
          <a:p>
            <a:pPr marL="185738"/>
            <a:r>
              <a:rPr lang="ja-JP" altLang="en-US" sz="2000" dirty="0">
                <a:latin typeface="MS-Mincho"/>
              </a:rPr>
              <a:t>① 日本看護協会認定看護師教育課程「認知症看護」の</a:t>
            </a:r>
            <a:r>
              <a:rPr lang="ja-JP" altLang="en-US" sz="2000" dirty="0" smtClean="0">
                <a:latin typeface="MS-Mincho"/>
              </a:rPr>
              <a:t>研修</a:t>
            </a:r>
            <a:endParaRPr lang="en-US" altLang="ja-JP" sz="2000" dirty="0" smtClean="0">
              <a:latin typeface="MS-Mincho"/>
            </a:endParaRPr>
          </a:p>
          <a:p>
            <a:pPr marL="185738"/>
            <a:r>
              <a:rPr lang="ja-JP" altLang="en-US" sz="2000" dirty="0" smtClean="0">
                <a:latin typeface="MS-Mincho"/>
              </a:rPr>
              <a:t>② </a:t>
            </a:r>
            <a:r>
              <a:rPr lang="ja-JP" altLang="en-US" sz="2000" dirty="0">
                <a:latin typeface="MS-Mincho"/>
              </a:rPr>
              <a:t>日本看護協会が認定している看護系大学院の「老人看護」及び「</a:t>
            </a:r>
            <a:r>
              <a:rPr lang="ja-JP" altLang="en-US" sz="2000" dirty="0" smtClean="0">
                <a:latin typeface="MS-Mincho"/>
              </a:rPr>
              <a:t>精神看護</a:t>
            </a:r>
            <a:r>
              <a:rPr lang="ja-JP" altLang="en-US" sz="2000" dirty="0">
                <a:latin typeface="MS-Mincho"/>
              </a:rPr>
              <a:t>」の専門看護師教育</a:t>
            </a:r>
            <a:r>
              <a:rPr lang="ja-JP" altLang="en-US" sz="2000" dirty="0" smtClean="0">
                <a:latin typeface="MS-Mincho"/>
              </a:rPr>
              <a:t>課程</a:t>
            </a:r>
            <a:endParaRPr lang="en-US" altLang="ja-JP" sz="2000" dirty="0" smtClean="0">
              <a:latin typeface="MS-Mincho"/>
            </a:endParaRPr>
          </a:p>
          <a:p>
            <a:pPr marL="185738"/>
            <a:r>
              <a:rPr lang="ja-JP" altLang="en-US" sz="2000" dirty="0" smtClean="0">
                <a:latin typeface="MS-Mincho"/>
              </a:rPr>
              <a:t>③ </a:t>
            </a:r>
            <a:r>
              <a:rPr lang="ja-JP" altLang="en-US" sz="2000" dirty="0">
                <a:latin typeface="MS-Mincho"/>
              </a:rPr>
              <a:t>日本精神科看護協会が認定している「精神科認定看護師</a:t>
            </a:r>
            <a:r>
              <a:rPr lang="ja-JP" altLang="en-US" sz="2000" dirty="0" smtClean="0">
                <a:latin typeface="MS-Mincho"/>
              </a:rPr>
              <a:t>」</a:t>
            </a:r>
            <a:endParaRPr lang="en-US" altLang="ja-JP" sz="2000" dirty="0" smtClean="0">
              <a:latin typeface="MS-Mincho"/>
            </a:endParaRPr>
          </a:p>
          <a:p>
            <a:pPr marL="185738"/>
            <a:r>
              <a:rPr lang="ja-JP" altLang="en-US" sz="2000" dirty="0" smtClean="0">
                <a:latin typeface="MS-Mincho"/>
              </a:rPr>
              <a:t>ただし</a:t>
            </a:r>
            <a:r>
              <a:rPr lang="ja-JP" altLang="en-US" sz="2000" dirty="0">
                <a:latin typeface="MS-Mincho"/>
              </a:rPr>
              <a:t>、③については認定証が発行されている者に限る</a:t>
            </a:r>
            <a:r>
              <a:rPr lang="ja-JP" altLang="en-US" sz="2000" dirty="0" smtClean="0">
                <a:latin typeface="MS-Mincho"/>
              </a:rPr>
              <a:t>。</a:t>
            </a:r>
            <a:endParaRPr lang="ja-JP" altLang="en-US" sz="2000" dirty="0">
              <a:latin typeface="MS-Mincho"/>
            </a:endParaRPr>
          </a:p>
        </p:txBody>
      </p:sp>
    </p:spTree>
    <p:extLst>
      <p:ext uri="{BB962C8B-B14F-4D97-AF65-F5344CB8AC3E}">
        <p14:creationId xmlns:p14="http://schemas.microsoft.com/office/powerpoint/2010/main" val="234495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75</a:t>
            </a:fld>
            <a:endParaRPr kumimoji="1" lang="ja-JP" altLang="en-US"/>
          </a:p>
        </p:txBody>
      </p:sp>
      <p:sp>
        <p:nvSpPr>
          <p:cNvPr id="6" name="正方形/長方形 5"/>
          <p:cNvSpPr/>
          <p:nvPr/>
        </p:nvSpPr>
        <p:spPr>
          <a:xfrm>
            <a:off x="128151" y="42126"/>
            <a:ext cx="11972924" cy="2888859"/>
          </a:xfrm>
          <a:prstGeom prst="rect">
            <a:avLst/>
          </a:prstGeom>
          <a:ln w="6350">
            <a:solidFill>
              <a:schemeClr val="tx1"/>
            </a:solidFill>
            <a:prstDash val="sysDot"/>
          </a:ln>
        </p:spPr>
        <p:txBody>
          <a:bodyPr wrap="square" tIns="72000" bIns="72000" anchor="ctr" anchorCtr="0">
            <a:spAutoFit/>
          </a:bodyPr>
          <a:lstStyle/>
          <a:p>
            <a:r>
              <a:rPr lang="ja-JP" altLang="en-US" sz="2000" dirty="0" smtClean="0">
                <a:latin typeface="MS-Mincho"/>
              </a:rPr>
              <a:t>問）認知症</a:t>
            </a:r>
            <a:r>
              <a:rPr lang="ja-JP" altLang="en-US" sz="2000" dirty="0">
                <a:latin typeface="MS-Mincho"/>
              </a:rPr>
              <a:t>高齢者の日常生活自立度の確認方法如何。</a:t>
            </a:r>
          </a:p>
          <a:p>
            <a:pPr marL="185738" indent="-185738"/>
            <a:r>
              <a:rPr lang="ja-JP" altLang="en-US" sz="2000" dirty="0" smtClean="0">
                <a:latin typeface="MS-Mincho"/>
              </a:rPr>
              <a:t>答）・</a:t>
            </a:r>
            <a:r>
              <a:rPr lang="ja-JP" altLang="en-US" sz="2000" dirty="0">
                <a:latin typeface="MS-Mincho"/>
              </a:rPr>
              <a:t>認知症高齢者の日常生活自立度の決定に当たっては、医師の判定</a:t>
            </a:r>
            <a:r>
              <a:rPr lang="ja-JP" altLang="en-US" sz="2000" dirty="0" smtClean="0">
                <a:latin typeface="MS-Mincho"/>
              </a:rPr>
              <a:t>結果又</a:t>
            </a:r>
            <a:r>
              <a:rPr lang="ja-JP" altLang="en-US" sz="2000" dirty="0">
                <a:latin typeface="MS-Mincho"/>
              </a:rPr>
              <a:t>は主治医意見書を用いて、居宅サービス計画又は各サービスの計画に</a:t>
            </a:r>
            <a:r>
              <a:rPr lang="ja-JP" altLang="en-US" sz="2000" dirty="0" smtClean="0">
                <a:latin typeface="MS-Mincho"/>
              </a:rPr>
              <a:t>記載</a:t>
            </a:r>
            <a:r>
              <a:rPr lang="ja-JP" altLang="en-US" sz="2000" dirty="0">
                <a:latin typeface="MS-Mincho"/>
              </a:rPr>
              <a:t>することとなる。なお、複数の判定結果がある場合には、最も新しい</a:t>
            </a:r>
            <a:r>
              <a:rPr lang="ja-JP" altLang="en-US" sz="2000" dirty="0" smtClean="0">
                <a:latin typeface="MS-Mincho"/>
              </a:rPr>
              <a:t>判定</a:t>
            </a:r>
            <a:r>
              <a:rPr lang="ja-JP" altLang="en-US" sz="2000" dirty="0">
                <a:latin typeface="MS-Mincho"/>
              </a:rPr>
              <a:t>を用いる。</a:t>
            </a:r>
          </a:p>
          <a:p>
            <a:pPr marL="357188" indent="-171450"/>
            <a:r>
              <a:rPr lang="ja-JP" altLang="en-US" sz="2000" dirty="0">
                <a:latin typeface="MS-Mincho"/>
              </a:rPr>
              <a:t>・医師の判定が無い場合は、「要介護認定等の実施について」に基づき</a:t>
            </a:r>
            <a:r>
              <a:rPr lang="ja-JP" altLang="en-US" sz="2000" dirty="0" smtClean="0">
                <a:latin typeface="MS-Mincho"/>
              </a:rPr>
              <a:t>、認定</a:t>
            </a:r>
            <a:r>
              <a:rPr lang="ja-JP" altLang="en-US" sz="2000" dirty="0">
                <a:latin typeface="MS-Mincho"/>
              </a:rPr>
              <a:t>調査員が記入した同通知中「２</a:t>
            </a:r>
            <a:r>
              <a:rPr lang="en-US" altLang="ja-JP" sz="2000" dirty="0">
                <a:latin typeface="MS-Mincho"/>
              </a:rPr>
              <a:t>(4)</a:t>
            </a:r>
            <a:r>
              <a:rPr lang="ja-JP" altLang="en-US" sz="2000" dirty="0">
                <a:latin typeface="MS-Mincho"/>
              </a:rPr>
              <a:t>認定調査員」に規定する「認定</a:t>
            </a:r>
            <a:r>
              <a:rPr lang="ja-JP" altLang="en-US" sz="2000" dirty="0" smtClean="0">
                <a:latin typeface="MS-Mincho"/>
              </a:rPr>
              <a:t>調査票</a:t>
            </a:r>
            <a:r>
              <a:rPr lang="ja-JP" altLang="en-US" sz="2000" dirty="0">
                <a:latin typeface="MS-Mincho"/>
              </a:rPr>
              <a:t>」の「認定調査票（基本調査）」７の「認知症高齢者の日常生活自立度</a:t>
            </a:r>
            <a:r>
              <a:rPr lang="ja-JP" altLang="en-US" sz="2000" dirty="0" smtClean="0">
                <a:latin typeface="MS-Mincho"/>
              </a:rPr>
              <a:t>」欄</a:t>
            </a:r>
            <a:r>
              <a:rPr lang="ja-JP" altLang="en-US" sz="2000" dirty="0">
                <a:latin typeface="MS-Mincho"/>
              </a:rPr>
              <a:t>の記載を用いるものとする。</a:t>
            </a:r>
          </a:p>
          <a:p>
            <a:pPr marL="357188" indent="-171450"/>
            <a:r>
              <a:rPr lang="ja-JP" altLang="en-US" sz="2000" dirty="0">
                <a:latin typeface="MS-Mincho"/>
              </a:rPr>
              <a:t>・これらについて、介護支援専門員はサービス担当者会議などを</a:t>
            </a:r>
            <a:r>
              <a:rPr lang="ja-JP" altLang="en-US" sz="2000" dirty="0" smtClean="0">
                <a:latin typeface="MS-Mincho"/>
              </a:rPr>
              <a:t>通じて</a:t>
            </a:r>
            <a:r>
              <a:rPr lang="ja-JP" altLang="en-US" sz="2000" dirty="0">
                <a:latin typeface="MS-Mincho"/>
              </a:rPr>
              <a:t>、認知症高齢者の日常生活自立度も含めて情報を共有することとなる</a:t>
            </a:r>
            <a:r>
              <a:rPr lang="ja-JP" altLang="en-US" sz="2000" dirty="0" smtClean="0">
                <a:latin typeface="MS-Mincho"/>
              </a:rPr>
              <a:t>。</a:t>
            </a:r>
            <a:r>
              <a:rPr lang="ja-JP" altLang="en-US" sz="2000" dirty="0" smtClean="0"/>
              <a:t>（以下　略）</a:t>
            </a:r>
            <a:endParaRPr lang="ja-JP" altLang="en-US" sz="2000" dirty="0"/>
          </a:p>
        </p:txBody>
      </p:sp>
      <p:sp>
        <p:nvSpPr>
          <p:cNvPr id="7" name="正方形/長方形 6"/>
          <p:cNvSpPr/>
          <p:nvPr/>
        </p:nvSpPr>
        <p:spPr>
          <a:xfrm>
            <a:off x="128150" y="2930985"/>
            <a:ext cx="11972925" cy="1376513"/>
          </a:xfrm>
          <a:prstGeom prst="rect">
            <a:avLst/>
          </a:prstGeom>
          <a:ln w="6350">
            <a:solidFill>
              <a:schemeClr val="tx1"/>
            </a:solidFill>
            <a:prstDash val="sysDot"/>
          </a:ln>
        </p:spPr>
        <p:txBody>
          <a:bodyPr wrap="square" tIns="72000" bIns="72000" anchor="ctr" anchorCtr="0">
            <a:spAutoFit/>
          </a:bodyPr>
          <a:lstStyle/>
          <a:p>
            <a:pPr marL="271463" indent="-271463"/>
            <a:r>
              <a:rPr lang="ja-JP" altLang="en-US" sz="2000" dirty="0" smtClean="0">
                <a:latin typeface="MS-Mincho"/>
              </a:rPr>
              <a:t>問）認知症</a:t>
            </a:r>
            <a:r>
              <a:rPr lang="ja-JP" altLang="en-US" sz="2000" dirty="0">
                <a:latin typeface="MS-Mincho"/>
              </a:rPr>
              <a:t>専門ケア加算（</a:t>
            </a:r>
            <a:r>
              <a:rPr lang="en-US" altLang="ja-JP" sz="2000" dirty="0">
                <a:latin typeface="MS-Mincho"/>
              </a:rPr>
              <a:t>Ⅱ</a:t>
            </a:r>
            <a:r>
              <a:rPr lang="ja-JP" altLang="en-US" sz="2000" dirty="0">
                <a:latin typeface="MS-Mincho"/>
              </a:rPr>
              <a:t>）及び（看護）小規模多機能型居宅介護に</a:t>
            </a:r>
            <a:r>
              <a:rPr lang="ja-JP" altLang="en-US" sz="2000" dirty="0" smtClean="0">
                <a:latin typeface="MS-Mincho"/>
              </a:rPr>
              <a:t>おける</a:t>
            </a:r>
            <a:r>
              <a:rPr lang="ja-JP" altLang="en-US" sz="2000" dirty="0">
                <a:latin typeface="MS-Mincho"/>
              </a:rPr>
              <a:t>認知症加算（</a:t>
            </a:r>
            <a:r>
              <a:rPr lang="en-US" altLang="ja-JP" sz="2000" dirty="0">
                <a:latin typeface="MS-Mincho"/>
              </a:rPr>
              <a:t>Ⅰ</a:t>
            </a:r>
            <a:r>
              <a:rPr lang="ja-JP" altLang="en-US" sz="2000" dirty="0">
                <a:latin typeface="MS-Mincho"/>
              </a:rPr>
              <a:t>）の認知症介護指導者は、研修修了者であれば管理者</a:t>
            </a:r>
            <a:r>
              <a:rPr lang="ja-JP" altLang="en-US" sz="2000" dirty="0" smtClean="0">
                <a:latin typeface="MS-Mincho"/>
              </a:rPr>
              <a:t>でも</a:t>
            </a:r>
            <a:r>
              <a:rPr lang="ja-JP" altLang="en-US" sz="2000" dirty="0">
                <a:latin typeface="MS-Mincho"/>
              </a:rPr>
              <a:t>かまわないか。</a:t>
            </a:r>
          </a:p>
          <a:p>
            <a:pPr marL="271463" indent="-271463"/>
            <a:r>
              <a:rPr lang="ja-JP" altLang="en-US" sz="2000" dirty="0" smtClean="0">
                <a:latin typeface="MS-Mincho"/>
              </a:rPr>
              <a:t>答）認知症</a:t>
            </a:r>
            <a:r>
              <a:rPr lang="ja-JP" altLang="en-US" sz="2000" dirty="0">
                <a:latin typeface="MS-Mincho"/>
              </a:rPr>
              <a:t>介護指導者研修修了者であり、適切に事業所全体の認知症ケア</a:t>
            </a:r>
            <a:r>
              <a:rPr lang="ja-JP" altLang="en-US" sz="2000" dirty="0" smtClean="0">
                <a:latin typeface="MS-Mincho"/>
              </a:rPr>
              <a:t>の実施</a:t>
            </a:r>
            <a:r>
              <a:rPr lang="ja-JP" altLang="en-US" sz="2000" dirty="0">
                <a:latin typeface="MS-Mincho"/>
              </a:rPr>
              <a:t>等を行っている場合であれば、その者の職務や資格等については</a:t>
            </a:r>
            <a:r>
              <a:rPr lang="ja-JP" altLang="en-US" sz="2000" dirty="0" smtClean="0">
                <a:latin typeface="MS-Mincho"/>
              </a:rPr>
              <a:t>問わない。</a:t>
            </a:r>
            <a:endParaRPr lang="ja-JP" altLang="en-US" sz="2000" dirty="0"/>
          </a:p>
        </p:txBody>
      </p:sp>
      <p:sp>
        <p:nvSpPr>
          <p:cNvPr id="8" name="正方形/長方形 7"/>
          <p:cNvSpPr/>
          <p:nvPr/>
        </p:nvSpPr>
        <p:spPr>
          <a:xfrm>
            <a:off x="128151" y="4307498"/>
            <a:ext cx="11972924" cy="2299842"/>
          </a:xfrm>
          <a:prstGeom prst="rect">
            <a:avLst/>
          </a:prstGeom>
          <a:ln w="6350">
            <a:solidFill>
              <a:schemeClr val="tx1"/>
            </a:solidFill>
            <a:prstDash val="sysDot"/>
          </a:ln>
        </p:spPr>
        <p:txBody>
          <a:bodyPr wrap="square" tIns="72000" bIns="72000" anchor="ctr" anchorCtr="0">
            <a:spAutoFit/>
          </a:bodyPr>
          <a:lstStyle/>
          <a:p>
            <a:pPr marL="271463" indent="-271463"/>
            <a:r>
              <a:rPr lang="ja-JP" altLang="en-US" sz="2000" dirty="0" smtClean="0">
                <a:latin typeface="MS-Mincho"/>
              </a:rPr>
              <a:t>問）認知症</a:t>
            </a:r>
            <a:r>
              <a:rPr lang="ja-JP" altLang="en-US" sz="2000" dirty="0">
                <a:latin typeface="MS-Mincho"/>
              </a:rPr>
              <a:t>介護に係る専門的な研修を修了した者を配置するとあるが、「</a:t>
            </a:r>
            <a:r>
              <a:rPr lang="ja-JP" altLang="en-US" sz="2000" dirty="0" smtClean="0">
                <a:latin typeface="MS-Mincho"/>
              </a:rPr>
              <a:t>配置</a:t>
            </a:r>
            <a:r>
              <a:rPr lang="ja-JP" altLang="en-US" sz="2000" dirty="0">
                <a:latin typeface="MS-Mincho"/>
              </a:rPr>
              <a:t>」の考え方如何。常勤要件等はあるか。</a:t>
            </a:r>
          </a:p>
          <a:p>
            <a:pPr marL="271463" indent="-271463"/>
            <a:r>
              <a:rPr lang="ja-JP" altLang="en-US" sz="2000" dirty="0" smtClean="0">
                <a:latin typeface="MS-Mincho"/>
              </a:rPr>
              <a:t>答）専門的</a:t>
            </a:r>
            <a:r>
              <a:rPr lang="ja-JP" altLang="en-US" sz="2000" dirty="0">
                <a:latin typeface="MS-Mincho"/>
              </a:rPr>
              <a:t>な研修を修了した者の配置については、常勤等の条件は無いが</a:t>
            </a:r>
            <a:r>
              <a:rPr lang="ja-JP" altLang="en-US" sz="2000" dirty="0" smtClean="0">
                <a:latin typeface="MS-Mincho"/>
              </a:rPr>
              <a:t>認知症</a:t>
            </a:r>
            <a:r>
              <a:rPr lang="ja-JP" altLang="en-US" sz="2000" dirty="0">
                <a:latin typeface="MS-Mincho"/>
              </a:rPr>
              <a:t>チームケアや認知症介護に関する研修の実施など、本加算制度の</a:t>
            </a:r>
            <a:r>
              <a:rPr lang="ja-JP" altLang="en-US" sz="2000" dirty="0" smtClean="0">
                <a:latin typeface="MS-Mincho"/>
              </a:rPr>
              <a:t>要件を</a:t>
            </a:r>
            <a:r>
              <a:rPr lang="ja-JP" altLang="en-US" sz="2000" dirty="0">
                <a:latin typeface="MS-Mincho"/>
              </a:rPr>
              <a:t>満たすためには事業所内での業務を実施する必要があることから、</a:t>
            </a:r>
            <a:r>
              <a:rPr lang="ja-JP" altLang="en-US" sz="2000" dirty="0" smtClean="0">
                <a:latin typeface="MS-Mincho"/>
              </a:rPr>
              <a:t>加算対象</a:t>
            </a:r>
            <a:r>
              <a:rPr lang="ja-JP" altLang="en-US" sz="2000" dirty="0">
                <a:latin typeface="MS-Mincho"/>
              </a:rPr>
              <a:t>事業所の職員であることが必要である</a:t>
            </a:r>
            <a:r>
              <a:rPr lang="ja-JP" altLang="en-US" sz="2000" dirty="0" smtClean="0">
                <a:latin typeface="MS-Mincho"/>
              </a:rPr>
              <a:t>。</a:t>
            </a:r>
            <a:endParaRPr lang="en-US" altLang="ja-JP" sz="2000" dirty="0" smtClean="0">
              <a:latin typeface="MS-Mincho"/>
            </a:endParaRPr>
          </a:p>
          <a:p>
            <a:pPr marL="271463" indent="171450"/>
            <a:r>
              <a:rPr lang="ja-JP" altLang="en-US" sz="2000" dirty="0" smtClean="0">
                <a:latin typeface="MS-Mincho"/>
              </a:rPr>
              <a:t>なお</a:t>
            </a:r>
            <a:r>
              <a:rPr lang="ja-JP" altLang="en-US" sz="2000" dirty="0">
                <a:latin typeface="MS-Mincho"/>
              </a:rPr>
              <a:t>、本加算制度の対象と</a:t>
            </a:r>
            <a:r>
              <a:rPr lang="ja-JP" altLang="en-US" sz="2000" dirty="0" smtClean="0">
                <a:latin typeface="MS-Mincho"/>
              </a:rPr>
              <a:t>なる</a:t>
            </a:r>
            <a:r>
              <a:rPr lang="ja-JP" altLang="en-US" sz="2000" dirty="0">
                <a:latin typeface="MS-Mincho"/>
              </a:rPr>
              <a:t>事業所は、専門的な研修を修了した者の勤務する主たる事業所１か所</a:t>
            </a:r>
            <a:r>
              <a:rPr lang="ja-JP" altLang="en-US" sz="2000" dirty="0" smtClean="0">
                <a:latin typeface="MS-Mincho"/>
              </a:rPr>
              <a:t>のみ</a:t>
            </a:r>
            <a:r>
              <a:rPr lang="ja-JP" altLang="en-US" sz="2000" dirty="0">
                <a:latin typeface="MS-Mincho"/>
              </a:rPr>
              <a:t>である</a:t>
            </a:r>
            <a:r>
              <a:rPr lang="ja-JP" altLang="en-US" sz="2000" dirty="0" smtClean="0">
                <a:latin typeface="MS-Mincho"/>
              </a:rPr>
              <a:t>。</a:t>
            </a:r>
            <a:endParaRPr lang="ja-JP" altLang="en-US" sz="2000" dirty="0">
              <a:latin typeface="MS-Mincho"/>
            </a:endParaRPr>
          </a:p>
        </p:txBody>
      </p:sp>
    </p:spTree>
    <p:extLst>
      <p:ext uri="{BB962C8B-B14F-4D97-AF65-F5344CB8AC3E}">
        <p14:creationId xmlns:p14="http://schemas.microsoft.com/office/powerpoint/2010/main" val="11543822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76</a:t>
            </a:fld>
            <a:endParaRPr kumimoji="1" lang="ja-JP" altLang="en-US"/>
          </a:p>
        </p:txBody>
      </p:sp>
      <p:sp>
        <p:nvSpPr>
          <p:cNvPr id="7" name="正方形/長方形 6"/>
          <p:cNvSpPr/>
          <p:nvPr/>
        </p:nvSpPr>
        <p:spPr>
          <a:xfrm>
            <a:off x="171671" y="187531"/>
            <a:ext cx="11887198" cy="4725703"/>
          </a:xfrm>
          <a:prstGeom prst="rect">
            <a:avLst/>
          </a:prstGeom>
          <a:ln w="6350">
            <a:solidFill>
              <a:schemeClr val="tx1"/>
            </a:solidFill>
            <a:prstDash val="sysDot"/>
          </a:ln>
        </p:spPr>
        <p:txBody>
          <a:bodyPr wrap="square" tIns="72000" bIns="72000" anchor="ctr" anchorCtr="0">
            <a:spAutoFit/>
          </a:bodyPr>
          <a:lstStyle/>
          <a:p>
            <a:pPr marL="271463" indent="-271463"/>
            <a:r>
              <a:rPr lang="ja-JP" altLang="en-US" sz="2000" dirty="0" smtClean="0"/>
              <a:t>問）認知症</a:t>
            </a:r>
            <a:r>
              <a:rPr lang="ja-JP" altLang="en-US" sz="2000" dirty="0"/>
              <a:t>介護実践リーダー研修を修了していないが、都道府県等が当該研修</a:t>
            </a:r>
            <a:r>
              <a:rPr lang="ja-JP" altLang="en-US" sz="2000" dirty="0" smtClean="0"/>
              <a:t>修了者と</a:t>
            </a:r>
            <a:r>
              <a:rPr lang="ja-JP" altLang="en-US" sz="2000" dirty="0"/>
              <a:t>同等の能力を有すると認めた者であって、認知症介護指導者養成研修を修了した</a:t>
            </a:r>
            <a:r>
              <a:rPr lang="ja-JP" altLang="en-US" sz="2000" dirty="0" smtClean="0"/>
              <a:t>者に</a:t>
            </a:r>
            <a:r>
              <a:rPr lang="ja-JP" altLang="en-US" sz="2000" dirty="0"/>
              <a:t>ついて、認知症専門ケア加算及び通所介護、地域密着型通所介護における認知症</a:t>
            </a:r>
            <a:r>
              <a:rPr lang="ja-JP" altLang="en-US" sz="2000" dirty="0" smtClean="0"/>
              <a:t>加算</a:t>
            </a:r>
            <a:r>
              <a:rPr lang="ja-JP" altLang="en-US" sz="2000" dirty="0"/>
              <a:t>並びに（看護）小規模多機能型居宅介護における認知症加算（</a:t>
            </a:r>
            <a:r>
              <a:rPr lang="en-US" altLang="ja-JP" sz="2000" dirty="0"/>
              <a:t>Ⅰ</a:t>
            </a:r>
            <a:r>
              <a:rPr lang="ja-JP" altLang="en-US" sz="2000" dirty="0"/>
              <a:t>）・（</a:t>
            </a:r>
            <a:r>
              <a:rPr lang="en-US" altLang="ja-JP" sz="2000" dirty="0"/>
              <a:t>Ⅱ</a:t>
            </a:r>
            <a:r>
              <a:rPr lang="ja-JP" altLang="en-US" sz="2000" dirty="0"/>
              <a:t>）に</a:t>
            </a:r>
            <a:r>
              <a:rPr lang="ja-JP" altLang="en-US" sz="2000" dirty="0" smtClean="0"/>
              <a:t>おける認知症</a:t>
            </a:r>
            <a:r>
              <a:rPr lang="ja-JP" altLang="en-US" sz="2000" dirty="0"/>
              <a:t>介護実践リーダー研修修了者としてみなすことはできないか</a:t>
            </a:r>
            <a:r>
              <a:rPr lang="ja-JP" altLang="en-US" sz="2000" dirty="0" smtClean="0"/>
              <a:t>。</a:t>
            </a:r>
            <a:endParaRPr lang="en-US" altLang="ja-JP" sz="2000" dirty="0" smtClean="0"/>
          </a:p>
          <a:p>
            <a:pPr marL="271463" indent="-271463"/>
            <a:r>
              <a:rPr lang="ja-JP" altLang="en-US" sz="2000" dirty="0" smtClean="0"/>
              <a:t>答）・ </a:t>
            </a:r>
            <a:r>
              <a:rPr lang="ja-JP" altLang="en-US" sz="2000" dirty="0"/>
              <a:t>認知症介護指導者養成研修については認知症介護実践研修（認知症介護実践者研修</a:t>
            </a:r>
            <a:r>
              <a:rPr lang="ja-JP" altLang="en-US" sz="2000" dirty="0" smtClean="0"/>
              <a:t>及び認知症</a:t>
            </a:r>
            <a:r>
              <a:rPr lang="ja-JP" altLang="en-US" sz="2000" dirty="0"/>
              <a:t>介護実践リーダー研修）の企画・立案に参加し、又は講師として従事することが</a:t>
            </a:r>
            <a:r>
              <a:rPr lang="ja-JP" altLang="en-US" sz="2000" dirty="0" smtClean="0"/>
              <a:t>予定</a:t>
            </a:r>
            <a:r>
              <a:rPr lang="ja-JP" altLang="en-US" sz="2000" dirty="0"/>
              <a:t>されている者であることがその受講要件にあり、平成 </a:t>
            </a:r>
            <a:r>
              <a:rPr lang="en-US" altLang="ja-JP" sz="2000" dirty="0"/>
              <a:t>20 </a:t>
            </a:r>
            <a:r>
              <a:rPr lang="ja-JP" altLang="en-US" sz="2000" dirty="0"/>
              <a:t>年度までに行われた</a:t>
            </a:r>
            <a:r>
              <a:rPr lang="ja-JP" altLang="en-US" sz="2000" dirty="0" smtClean="0"/>
              <a:t>カリキュラム</a:t>
            </a:r>
            <a:r>
              <a:rPr lang="ja-JP" altLang="en-US" sz="2000" dirty="0"/>
              <a:t>においては認知症介護実践リーダー研修の内容が全て含まれていたこと等の経過</a:t>
            </a:r>
            <a:r>
              <a:rPr lang="ja-JP" altLang="en-US" sz="2000" dirty="0" smtClean="0"/>
              <a:t>を踏まえ</a:t>
            </a:r>
            <a:r>
              <a:rPr lang="ja-JP" altLang="en-US" sz="2000" dirty="0"/>
              <a:t>、認知症介護実践リーダー研修が未受講であっても当該研修を修了したものと</a:t>
            </a:r>
            <a:r>
              <a:rPr lang="ja-JP" altLang="en-US" sz="2000" dirty="0" smtClean="0"/>
              <a:t>みなす</a:t>
            </a:r>
            <a:r>
              <a:rPr lang="ja-JP" altLang="en-US" sz="2000" dirty="0"/>
              <a:t>こととする。</a:t>
            </a:r>
          </a:p>
          <a:p>
            <a:pPr marL="271463" indent="-271463"/>
            <a:r>
              <a:rPr lang="ja-JP" altLang="en-US" sz="2000" dirty="0"/>
              <a:t>・ 従って、認知症専門ケア加算（</a:t>
            </a:r>
            <a:r>
              <a:rPr lang="en-US" altLang="ja-JP" sz="2000" dirty="0"/>
              <a:t>Ⅱ</a:t>
            </a:r>
            <a:r>
              <a:rPr lang="ja-JP" altLang="en-US" sz="2000" dirty="0"/>
              <a:t>）及び（看護）小規模多機能型居宅介護における</a:t>
            </a:r>
            <a:r>
              <a:rPr lang="ja-JP" altLang="en-US" sz="2000" dirty="0" smtClean="0"/>
              <a:t>認知症加算</a:t>
            </a:r>
            <a:r>
              <a:rPr lang="en-US" altLang="ja-JP" sz="2000" dirty="0" smtClean="0"/>
              <a:t>(Ⅱ</a:t>
            </a:r>
            <a:r>
              <a:rPr lang="ja-JP" altLang="en-US" sz="2000" dirty="0"/>
              <a:t>）については、加算対象となる者が </a:t>
            </a:r>
            <a:r>
              <a:rPr lang="en-US" altLang="ja-JP" sz="2000" dirty="0"/>
              <a:t>20 </a:t>
            </a:r>
            <a:r>
              <a:rPr lang="ja-JP" altLang="en-US" sz="2000" dirty="0"/>
              <a:t>名未満の場合にあっては、平成 </a:t>
            </a:r>
            <a:r>
              <a:rPr lang="en-US" altLang="ja-JP" sz="2000" dirty="0"/>
              <a:t>20 </a:t>
            </a:r>
            <a:r>
              <a:rPr lang="ja-JP" altLang="en-US" sz="2000" dirty="0" smtClean="0"/>
              <a:t>年度以前</a:t>
            </a:r>
            <a:r>
              <a:rPr lang="ja-JP" altLang="en-US" sz="2000" dirty="0"/>
              <a:t>の認知症介護指導者養成研修を修了した者（認知症介護実践リーダー研修の</a:t>
            </a:r>
            <a:r>
              <a:rPr lang="ja-JP" altLang="en-US" sz="2000" dirty="0" smtClean="0"/>
              <a:t>未受講者</a:t>
            </a:r>
            <a:r>
              <a:rPr lang="ja-JP" altLang="en-US" sz="2000" dirty="0"/>
              <a:t>）</a:t>
            </a:r>
            <a:r>
              <a:rPr lang="en-US" altLang="ja-JP" sz="2000" dirty="0"/>
              <a:t>1 </a:t>
            </a:r>
            <a:r>
              <a:rPr lang="ja-JP" altLang="en-US" sz="2000" dirty="0"/>
              <a:t>名の配置で算定できることとし、通所介護、地域密着型通所介護における認知症</a:t>
            </a:r>
            <a:r>
              <a:rPr lang="ja-JP" altLang="en-US" sz="2000" dirty="0" smtClean="0"/>
              <a:t>加算</a:t>
            </a:r>
            <a:r>
              <a:rPr lang="ja-JP" altLang="en-US" sz="2000" dirty="0"/>
              <a:t>については、当該者を指定通所介護を行う時間帯を通じて１名の配置で算定できる</a:t>
            </a:r>
            <a:r>
              <a:rPr lang="ja-JP" altLang="en-US" sz="2000" dirty="0" smtClean="0"/>
              <a:t>こととなる。</a:t>
            </a:r>
            <a:endParaRPr lang="ja-JP" altLang="en-US" sz="2000" dirty="0"/>
          </a:p>
        </p:txBody>
      </p:sp>
    </p:spTree>
    <p:extLst>
      <p:ext uri="{BB962C8B-B14F-4D97-AF65-F5344CB8AC3E}">
        <p14:creationId xmlns:p14="http://schemas.microsoft.com/office/powerpoint/2010/main" val="2937642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295529"/>
            <a:ext cx="2743200" cy="365125"/>
          </a:xfrm>
        </p:spPr>
        <p:txBody>
          <a:bodyPr/>
          <a:lstStyle/>
          <a:p>
            <a:fld id="{41D9830F-53EB-46B6-9EC0-C4C68F82A889}" type="slidenum">
              <a:rPr kumimoji="1" lang="ja-JP" altLang="en-US" smtClean="0"/>
              <a:t>77</a:t>
            </a:fld>
            <a:endParaRPr kumimoji="1" lang="ja-JP" altLang="en-US" dirty="0"/>
          </a:p>
        </p:txBody>
      </p:sp>
      <p:sp>
        <p:nvSpPr>
          <p:cNvPr id="4" name="正方形/長方形 3"/>
          <p:cNvSpPr/>
          <p:nvPr/>
        </p:nvSpPr>
        <p:spPr>
          <a:xfrm>
            <a:off x="0" y="0"/>
            <a:ext cx="12192000" cy="1323439"/>
          </a:xfrm>
          <a:prstGeom prst="rect">
            <a:avLst/>
          </a:prstGeom>
        </p:spPr>
        <p:txBody>
          <a:bodyPr wrap="square">
            <a:spAutoFit/>
          </a:bodyPr>
          <a:lstStyle/>
          <a:p>
            <a:r>
              <a:rPr lang="ja-JP" altLang="en-US" sz="2000" b="1" dirty="0" smtClean="0"/>
              <a:t>（</a:t>
            </a:r>
            <a:r>
              <a:rPr lang="ja-JP" altLang="en-US" sz="2000" b="1" dirty="0"/>
              <a:t>３</a:t>
            </a:r>
            <a:r>
              <a:rPr lang="ja-JP" altLang="en-US" sz="2000" b="1" dirty="0" smtClean="0"/>
              <a:t>）認知症行動・心理症状緊急対応加算</a:t>
            </a:r>
            <a:r>
              <a:rPr lang="ja-JP" altLang="en-US" sz="2000" dirty="0" smtClean="0"/>
              <a:t>　</a:t>
            </a:r>
            <a:r>
              <a:rPr lang="en-US" altLang="ja-JP" sz="2000" dirty="0" smtClean="0"/>
              <a:t>200</a:t>
            </a:r>
            <a:r>
              <a:rPr lang="ja-JP" altLang="en-US" sz="2000" dirty="0" smtClean="0"/>
              <a:t>単位／日</a:t>
            </a:r>
            <a:endParaRPr lang="en-US" altLang="ja-JP" sz="2000" dirty="0" smtClean="0"/>
          </a:p>
          <a:p>
            <a:r>
              <a:rPr lang="ja-JP" altLang="en-US" b="1" dirty="0"/>
              <a:t>　</a:t>
            </a:r>
            <a:r>
              <a:rPr lang="ja-JP" altLang="en-US" sz="2000" dirty="0" smtClean="0"/>
              <a:t>短期利用居宅介護費について、医師</a:t>
            </a:r>
            <a:r>
              <a:rPr lang="ja-JP" altLang="en-US" sz="2000" dirty="0"/>
              <a:t>が、認知症の行動・心理症状が認められるため、在宅での生活が困難で</a:t>
            </a:r>
            <a:r>
              <a:rPr lang="ja-JP" altLang="en-US" sz="2000" dirty="0" smtClean="0"/>
              <a:t>あり</a:t>
            </a:r>
            <a:r>
              <a:rPr lang="ja-JP" altLang="en-US" sz="2000" dirty="0"/>
              <a:t>、緊急</a:t>
            </a:r>
            <a:r>
              <a:rPr lang="ja-JP" altLang="en-US" sz="2000" dirty="0" smtClean="0"/>
              <a:t>に看護小規模</a:t>
            </a:r>
            <a:r>
              <a:rPr lang="ja-JP" altLang="en-US" sz="2000" dirty="0"/>
              <a:t>多機能型居宅介護を利用することが適当であると判断した</a:t>
            </a:r>
            <a:r>
              <a:rPr lang="ja-JP" altLang="en-US" sz="2000" dirty="0" smtClean="0"/>
              <a:t>者に</a:t>
            </a:r>
            <a:r>
              <a:rPr lang="ja-JP" altLang="en-US" sz="2000" dirty="0"/>
              <a:t>対し</a:t>
            </a:r>
            <a:r>
              <a:rPr lang="ja-JP" altLang="en-US" sz="2000" dirty="0" smtClean="0"/>
              <a:t>、看護小規模</a:t>
            </a:r>
            <a:r>
              <a:rPr lang="ja-JP" altLang="en-US" sz="2000" dirty="0"/>
              <a:t>多機能型居宅介護を行った場合は、利用を開始した日から起算</a:t>
            </a:r>
            <a:r>
              <a:rPr lang="ja-JP" altLang="en-US" sz="2000" dirty="0" smtClean="0"/>
              <a:t>して</a:t>
            </a:r>
            <a:r>
              <a:rPr lang="ja-JP" altLang="en-US" sz="2000" dirty="0"/>
              <a:t>７日を限度として加算する</a:t>
            </a:r>
            <a:r>
              <a:rPr lang="ja-JP" altLang="en-US" sz="2000" dirty="0" smtClean="0"/>
              <a:t>。</a:t>
            </a:r>
            <a:endParaRPr lang="ja-JP" altLang="en-US" sz="2000" dirty="0"/>
          </a:p>
        </p:txBody>
      </p:sp>
      <p:sp>
        <p:nvSpPr>
          <p:cNvPr id="5" name="正方形/長方形 4"/>
          <p:cNvSpPr/>
          <p:nvPr/>
        </p:nvSpPr>
        <p:spPr>
          <a:xfrm>
            <a:off x="164306" y="1323439"/>
            <a:ext cx="11863387" cy="5452775"/>
          </a:xfrm>
          <a:prstGeom prst="rect">
            <a:avLst/>
          </a:prstGeom>
          <a:ln w="6350">
            <a:solidFill>
              <a:schemeClr val="tx1"/>
            </a:solidFill>
            <a:prstDash val="sysDot"/>
          </a:ln>
        </p:spPr>
        <p:txBody>
          <a:bodyPr wrap="square" anchor="ctr" anchorCtr="0">
            <a:spAutoFit/>
          </a:bodyPr>
          <a:lstStyle/>
          <a:p>
            <a:pPr marL="185738" indent="-185738">
              <a:lnSpc>
                <a:spcPts val="2200"/>
              </a:lnSpc>
            </a:pPr>
            <a:r>
              <a:rPr lang="ja-JP" altLang="en-US" sz="2000" dirty="0" smtClean="0"/>
              <a:t>①</a:t>
            </a:r>
            <a:r>
              <a:rPr lang="en-US" altLang="ja-JP" sz="2000" dirty="0" smtClean="0"/>
              <a:t> </a:t>
            </a:r>
            <a:r>
              <a:rPr lang="ja-JP" altLang="en-US" sz="2000" dirty="0"/>
              <a:t>本加算は、利用者に「認知症の行動・心理症状」が認められ、緊急に短期利用（短期利用居宅介護費）が必要であると医師が判断した場合に算定できる。</a:t>
            </a:r>
          </a:p>
          <a:p>
            <a:pPr marL="185738" indent="-185738">
              <a:lnSpc>
                <a:spcPts val="2200"/>
              </a:lnSpc>
            </a:pPr>
            <a:r>
              <a:rPr lang="ja-JP" altLang="en-US" sz="2000" dirty="0"/>
              <a:t>②</a:t>
            </a:r>
            <a:r>
              <a:rPr lang="en-US" altLang="ja-JP" sz="2000" dirty="0" smtClean="0"/>
              <a:t> </a:t>
            </a:r>
            <a:r>
              <a:rPr lang="ja-JP" altLang="en-US" sz="2000" dirty="0"/>
              <a:t>利用者又は家族の同意を得ること。</a:t>
            </a:r>
          </a:p>
          <a:p>
            <a:pPr marL="185738" indent="-185738">
              <a:lnSpc>
                <a:spcPts val="2200"/>
              </a:lnSpc>
            </a:pPr>
            <a:r>
              <a:rPr lang="ja-JP" altLang="en-US" sz="2000" dirty="0"/>
              <a:t>③</a:t>
            </a:r>
            <a:r>
              <a:rPr lang="en-US" altLang="ja-JP" sz="2000" dirty="0" smtClean="0"/>
              <a:t> </a:t>
            </a:r>
            <a:r>
              <a:rPr lang="ja-JP" altLang="en-US" sz="2000" dirty="0"/>
              <a:t>医師が判断した当該日又はその次の日に利用を開始した場合に限り算定できる。</a:t>
            </a:r>
          </a:p>
          <a:p>
            <a:pPr marL="185738" indent="-185738">
              <a:lnSpc>
                <a:spcPts val="2200"/>
              </a:lnSpc>
            </a:pPr>
            <a:r>
              <a:rPr lang="ja-JP" altLang="en-US" sz="2000" dirty="0"/>
              <a:t>④ 判断を行った医師は診療録等に症状、判断の内容等を記録しておくこと。また、事業所も判断を行った医師名、日付及び利用開始に当たっての留意事項等を介護サービス計画書に記録しておくこと。</a:t>
            </a:r>
          </a:p>
          <a:p>
            <a:pPr marL="185738" indent="-185738">
              <a:lnSpc>
                <a:spcPts val="2200"/>
              </a:lnSpc>
            </a:pPr>
            <a:r>
              <a:rPr lang="en-US" altLang="ja-JP" sz="2000" dirty="0" smtClean="0"/>
              <a:t>※</a:t>
            </a:r>
            <a:r>
              <a:rPr lang="ja-JP" altLang="en-US" sz="2000" dirty="0" smtClean="0"/>
              <a:t> </a:t>
            </a:r>
            <a:r>
              <a:rPr lang="ja-JP" altLang="en-US" sz="2000" dirty="0"/>
              <a:t>「認知症の行動・心理症状」とは、認知症による認知機能の障害に伴う</a:t>
            </a:r>
            <a:r>
              <a:rPr lang="ja-JP" altLang="en-US" sz="2000" dirty="0" smtClean="0"/>
              <a:t>、妄想</a:t>
            </a:r>
            <a:r>
              <a:rPr lang="ja-JP" altLang="en-US" sz="2000" dirty="0"/>
              <a:t>・幻覚・興奮・暴言等の症状を指す。</a:t>
            </a:r>
          </a:p>
          <a:p>
            <a:pPr marL="185738" indent="-185738">
              <a:lnSpc>
                <a:spcPts val="2200"/>
              </a:lnSpc>
            </a:pPr>
            <a:r>
              <a:rPr lang="en-US" altLang="ja-JP" sz="2000" dirty="0"/>
              <a:t>※</a:t>
            </a:r>
            <a:r>
              <a:rPr lang="ja-JP" altLang="en-US" sz="2000" dirty="0" smtClean="0"/>
              <a:t> </a:t>
            </a:r>
            <a:r>
              <a:rPr lang="ja-JP" altLang="en-US" sz="2000" dirty="0"/>
              <a:t>短期利用居宅介護ではなく、医療機関における対応が必要であると</a:t>
            </a:r>
            <a:r>
              <a:rPr lang="ja-JP" altLang="en-US" sz="2000" dirty="0" smtClean="0"/>
              <a:t>判断される</a:t>
            </a:r>
            <a:r>
              <a:rPr lang="ja-JP" altLang="en-US" sz="2000" dirty="0"/>
              <a:t>場合にあっては、速やかに適当な医療機関の紹介、情報提供を行う</a:t>
            </a:r>
            <a:r>
              <a:rPr lang="ja-JP" altLang="en-US" sz="2000" dirty="0" smtClean="0"/>
              <a:t>こと</a:t>
            </a:r>
            <a:r>
              <a:rPr lang="ja-JP" altLang="en-US" sz="2000" dirty="0"/>
              <a:t>により、適切な医療が受けられるように取り計らう必要がある。</a:t>
            </a:r>
          </a:p>
          <a:p>
            <a:pPr marL="185738" indent="-185738">
              <a:lnSpc>
                <a:spcPts val="2200"/>
              </a:lnSpc>
            </a:pPr>
            <a:r>
              <a:rPr lang="en-US" altLang="ja-JP" sz="2000" dirty="0"/>
              <a:t>※</a:t>
            </a:r>
            <a:r>
              <a:rPr lang="ja-JP" altLang="en-US" sz="2000" dirty="0" smtClean="0"/>
              <a:t> </a:t>
            </a:r>
            <a:r>
              <a:rPr lang="ja-JP" altLang="en-US" sz="2000" dirty="0"/>
              <a:t>次に掲げる者が、直接、短期利用居宅介護を開始した場合には、当該</a:t>
            </a:r>
            <a:r>
              <a:rPr lang="ja-JP" altLang="en-US" sz="2000" dirty="0" smtClean="0"/>
              <a:t>加算</a:t>
            </a:r>
            <a:r>
              <a:rPr lang="ja-JP" altLang="en-US" sz="2000" dirty="0"/>
              <a:t>は算定できない。</a:t>
            </a:r>
          </a:p>
          <a:p>
            <a:pPr marL="357188" indent="-185738">
              <a:lnSpc>
                <a:spcPts val="2200"/>
              </a:lnSpc>
            </a:pPr>
            <a:r>
              <a:rPr lang="ja-JP" altLang="en-US" sz="2000" dirty="0"/>
              <a:t>ａ 病院又は診療所に入院中の者</a:t>
            </a:r>
          </a:p>
          <a:p>
            <a:pPr marL="357188" indent="-185738">
              <a:lnSpc>
                <a:spcPts val="2200"/>
              </a:lnSpc>
            </a:pPr>
            <a:r>
              <a:rPr lang="ja-JP" altLang="en-US" sz="2000" dirty="0"/>
              <a:t>ｂ 介護保険施設又は地域密着型介護老人福祉施設に入院中又は入所中の</a:t>
            </a:r>
            <a:r>
              <a:rPr lang="ja-JP" altLang="en-US" sz="2000" dirty="0" smtClean="0"/>
              <a:t>者</a:t>
            </a:r>
            <a:r>
              <a:rPr lang="en-US" altLang="ja-JP" sz="2000" dirty="0" smtClean="0"/>
              <a:t> </a:t>
            </a:r>
          </a:p>
          <a:p>
            <a:pPr marL="357188" indent="-185738">
              <a:lnSpc>
                <a:spcPts val="2200"/>
              </a:lnSpc>
            </a:pPr>
            <a:r>
              <a:rPr lang="ja-JP" altLang="en-US" sz="2000" dirty="0" err="1" smtClean="0"/>
              <a:t>ｃ</a:t>
            </a:r>
            <a:r>
              <a:rPr lang="ja-JP" altLang="en-US" sz="2000" dirty="0" smtClean="0"/>
              <a:t>認知症対応型共同生活介護（短期利用含む</a:t>
            </a:r>
            <a:r>
              <a:rPr lang="en-US" altLang="ja-JP" sz="2000" dirty="0" smtClean="0"/>
              <a:t>)</a:t>
            </a:r>
            <a:r>
              <a:rPr lang="ja-JP" altLang="en-US" sz="2000" dirty="0" err="1" smtClean="0"/>
              <a:t>、</a:t>
            </a:r>
            <a:r>
              <a:rPr lang="ja-JP" altLang="en-US" sz="2000" dirty="0" smtClean="0"/>
              <a:t>地域密着型特定施設入居者生活介護（短期利用含む</a:t>
            </a:r>
            <a:r>
              <a:rPr lang="en-US" altLang="ja-JP" sz="2000" dirty="0" smtClean="0"/>
              <a:t>)</a:t>
            </a:r>
            <a:r>
              <a:rPr lang="ja-JP" altLang="en-US" sz="2000" dirty="0" err="1" smtClean="0"/>
              <a:t>、</a:t>
            </a:r>
            <a:r>
              <a:rPr lang="ja-JP" altLang="en-US" sz="2000" dirty="0" smtClean="0"/>
              <a:t>特定施設入居者生活介護（短期利用含む</a:t>
            </a:r>
            <a:r>
              <a:rPr lang="en-US" altLang="ja-JP" sz="2000" dirty="0" smtClean="0"/>
              <a:t>)</a:t>
            </a:r>
            <a:r>
              <a:rPr lang="ja-JP" altLang="en-US" sz="2000" dirty="0" err="1" smtClean="0"/>
              <a:t>、</a:t>
            </a:r>
            <a:r>
              <a:rPr lang="ja-JP" altLang="en-US" sz="2000" dirty="0" smtClean="0"/>
              <a:t>短期入所生活介護、短期入所療養介護を</a:t>
            </a:r>
            <a:r>
              <a:rPr lang="ja-JP" altLang="en-US" sz="2000" dirty="0"/>
              <a:t>利用中の者</a:t>
            </a:r>
          </a:p>
          <a:p>
            <a:pPr marL="185738" indent="-185738">
              <a:lnSpc>
                <a:spcPts val="2200"/>
              </a:lnSpc>
            </a:pPr>
            <a:r>
              <a:rPr lang="en-US" altLang="ja-JP" sz="2000" dirty="0" smtClean="0"/>
              <a:t>※</a:t>
            </a:r>
            <a:r>
              <a:rPr lang="ja-JP" altLang="en-US" sz="2000" dirty="0" smtClean="0"/>
              <a:t> </a:t>
            </a:r>
            <a:r>
              <a:rPr lang="ja-JP" altLang="en-US" sz="2000" dirty="0"/>
              <a:t>７日を限度として算定することとあるのは、本加算が「認知症の行動</a:t>
            </a:r>
            <a:r>
              <a:rPr lang="ja-JP" altLang="en-US" sz="2000" dirty="0" smtClean="0"/>
              <a:t>・心理</a:t>
            </a:r>
            <a:r>
              <a:rPr lang="ja-JP" altLang="en-US" sz="2000" dirty="0"/>
              <a:t>症状」が認められる利用者を受け入れる際の初期の手間を評価した</a:t>
            </a:r>
            <a:r>
              <a:rPr lang="ja-JP" altLang="en-US" sz="2000" dirty="0" smtClean="0"/>
              <a:t>もの</a:t>
            </a:r>
            <a:r>
              <a:rPr lang="ja-JP" altLang="en-US" sz="2000" dirty="0"/>
              <a:t>であるためであり、利用開始後８日目以降の短期利用居宅介護の継続</a:t>
            </a:r>
            <a:r>
              <a:rPr lang="ja-JP" altLang="en-US" sz="2000" dirty="0" smtClean="0"/>
              <a:t>を妨げる</a:t>
            </a:r>
            <a:r>
              <a:rPr lang="ja-JP" altLang="en-US" sz="2000" dirty="0"/>
              <a:t>ものではない</a:t>
            </a:r>
            <a:r>
              <a:rPr lang="ja-JP" altLang="en-US" sz="2000" dirty="0" smtClean="0"/>
              <a:t>。</a:t>
            </a:r>
            <a:endParaRPr lang="ja-JP" altLang="en-US" sz="2000" dirty="0"/>
          </a:p>
        </p:txBody>
      </p:sp>
    </p:spTree>
    <p:extLst>
      <p:ext uri="{BB962C8B-B14F-4D97-AF65-F5344CB8AC3E}">
        <p14:creationId xmlns:p14="http://schemas.microsoft.com/office/powerpoint/2010/main" val="2289907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01594"/>
            <a:ext cx="2743200" cy="365125"/>
          </a:xfrm>
        </p:spPr>
        <p:txBody>
          <a:bodyPr/>
          <a:lstStyle/>
          <a:p>
            <a:fld id="{41D9830F-53EB-46B6-9EC0-C4C68F82A889}" type="slidenum">
              <a:rPr kumimoji="1" lang="ja-JP" altLang="en-US" smtClean="0"/>
              <a:t>78</a:t>
            </a:fld>
            <a:endParaRPr kumimoji="1" lang="ja-JP" altLang="en-US" dirty="0"/>
          </a:p>
        </p:txBody>
      </p:sp>
      <p:sp>
        <p:nvSpPr>
          <p:cNvPr id="3" name="正方形/長方形 2"/>
          <p:cNvSpPr/>
          <p:nvPr/>
        </p:nvSpPr>
        <p:spPr>
          <a:xfrm>
            <a:off x="0" y="14288"/>
            <a:ext cx="12192000" cy="6955750"/>
          </a:xfrm>
          <a:prstGeom prst="rect">
            <a:avLst/>
          </a:prstGeom>
        </p:spPr>
        <p:txBody>
          <a:bodyPr wrap="square">
            <a:spAutoFit/>
          </a:bodyPr>
          <a:lstStyle/>
          <a:p>
            <a:r>
              <a:rPr lang="ja-JP" altLang="en-US" sz="2000" b="1" dirty="0" smtClean="0"/>
              <a:t>（</a:t>
            </a:r>
            <a:r>
              <a:rPr lang="ja-JP" altLang="en-US" sz="2000" b="1" dirty="0"/>
              <a:t>４</a:t>
            </a:r>
            <a:r>
              <a:rPr lang="ja-JP" altLang="en-US" sz="2000" b="1" dirty="0" smtClean="0"/>
              <a:t>）若年性認知症利用者受入加算★　</a:t>
            </a:r>
            <a:r>
              <a:rPr lang="en-US" altLang="ja-JP" sz="2000" dirty="0" smtClean="0"/>
              <a:t>800</a:t>
            </a:r>
            <a:r>
              <a:rPr lang="ja-JP" altLang="en-US" sz="2000" dirty="0" smtClean="0"/>
              <a:t>単位／月　</a:t>
            </a:r>
            <a:r>
              <a:rPr lang="en-US" altLang="ja-JP" sz="2000" dirty="0" smtClean="0"/>
              <a:t>※</a:t>
            </a:r>
            <a:r>
              <a:rPr lang="ja-JP" altLang="en-US" sz="2000" dirty="0" smtClean="0"/>
              <a:t>体制届が必要</a:t>
            </a:r>
            <a:endParaRPr lang="en-US" altLang="ja-JP" sz="2000" dirty="0" smtClean="0"/>
          </a:p>
          <a:p>
            <a:pPr marL="271463"/>
            <a:r>
              <a:rPr lang="ja-JP" altLang="en-US" sz="2000" dirty="0"/>
              <a:t>受け入れた若年性認知症利用者ごとに</a:t>
            </a:r>
            <a:r>
              <a:rPr lang="ja-JP" altLang="en-US" sz="2000" dirty="0" smtClean="0"/>
              <a:t>個別に担当者</a:t>
            </a:r>
            <a:r>
              <a:rPr lang="ja-JP" altLang="en-US" sz="2000" dirty="0"/>
              <a:t>を</a:t>
            </a:r>
            <a:r>
              <a:rPr lang="ja-JP" altLang="en-US" sz="2000" dirty="0" smtClean="0"/>
              <a:t>定めて看護小規模多機能型居宅</a:t>
            </a:r>
            <a:r>
              <a:rPr lang="ja-JP" altLang="en-US" sz="2000" dirty="0"/>
              <a:t>介護を行った</a:t>
            </a:r>
            <a:r>
              <a:rPr lang="ja-JP" altLang="en-US" sz="2000" dirty="0" smtClean="0"/>
              <a:t>場合。</a:t>
            </a:r>
            <a:endParaRPr lang="ja-JP" altLang="en-US" sz="2000" dirty="0"/>
          </a:p>
          <a:p>
            <a:pPr marL="271463"/>
            <a:r>
              <a:rPr lang="en-US" altLang="ja-JP" sz="2000" dirty="0" smtClean="0"/>
              <a:t>※ </a:t>
            </a:r>
            <a:r>
              <a:rPr lang="ja-JP" altLang="en-US" sz="2000" dirty="0" smtClean="0"/>
              <a:t>認知症</a:t>
            </a:r>
            <a:r>
              <a:rPr lang="ja-JP" altLang="en-US" sz="2000" dirty="0"/>
              <a:t>加算を算定している場合は算定しない</a:t>
            </a:r>
            <a:r>
              <a:rPr lang="ja-JP" altLang="en-US" sz="2000" dirty="0" smtClean="0"/>
              <a:t>。</a:t>
            </a:r>
            <a:endParaRPr lang="en-US" altLang="ja-JP" sz="2000" dirty="0" smtClean="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endParaRPr lang="en-US" altLang="ja-JP" sz="2000" b="1" dirty="0" smtClean="0"/>
          </a:p>
          <a:p>
            <a:endParaRPr lang="en-US" altLang="ja-JP" sz="1000" b="1" dirty="0" smtClean="0"/>
          </a:p>
          <a:p>
            <a:r>
              <a:rPr lang="ja-JP" altLang="en-US" sz="2000" b="1" dirty="0" smtClean="0"/>
              <a:t>（５）栄養アセスメント加算★　</a:t>
            </a:r>
            <a:r>
              <a:rPr lang="en-US" altLang="ja-JP" sz="2000" dirty="0" smtClean="0"/>
              <a:t>50</a:t>
            </a:r>
            <a:r>
              <a:rPr lang="ja-JP" altLang="en-US" sz="2000" dirty="0" smtClean="0"/>
              <a:t>単位／月　</a:t>
            </a:r>
            <a:r>
              <a:rPr lang="en-US" altLang="ja-JP" sz="2000" dirty="0" smtClean="0"/>
              <a:t>※</a:t>
            </a:r>
            <a:r>
              <a:rPr lang="ja-JP" altLang="en-US" sz="2000" dirty="0" smtClean="0"/>
              <a:t>体制届が必要</a:t>
            </a:r>
            <a:endParaRPr lang="en-US" altLang="ja-JP" sz="2000" dirty="0" smtClean="0"/>
          </a:p>
          <a:p>
            <a:pPr marL="185738" indent="171450"/>
            <a:r>
              <a:rPr lang="ja-JP" altLang="en-US" sz="2000" dirty="0" smtClean="0"/>
              <a:t>次の①～④のいずれにも該当する事業所が、利用者</a:t>
            </a:r>
            <a:r>
              <a:rPr lang="ja-JP" altLang="en-US" sz="2000" dirty="0"/>
              <a:t>に対して、管理栄養士が介護職員等と共同して栄養アセスメント（利用者ごとの低栄養状態のリスク及び解決すべき課題を把握することを</a:t>
            </a:r>
            <a:r>
              <a:rPr lang="ja-JP" altLang="en-US" sz="2000" dirty="0" smtClean="0"/>
              <a:t>いう。以下同じ）</a:t>
            </a:r>
            <a:r>
              <a:rPr lang="ja-JP" altLang="en-US" sz="2000" dirty="0"/>
              <a:t>を行った</a:t>
            </a:r>
            <a:r>
              <a:rPr lang="ja-JP" altLang="en-US" sz="2000" dirty="0" smtClean="0"/>
              <a:t>場合に加算</a:t>
            </a:r>
            <a:r>
              <a:rPr lang="ja-JP" altLang="en-US" sz="2000" dirty="0"/>
              <a:t>する</a:t>
            </a:r>
            <a:r>
              <a:rPr lang="ja-JP" altLang="en-US" sz="2000" dirty="0" smtClean="0"/>
              <a:t>。</a:t>
            </a:r>
            <a:endParaRPr lang="en-US" altLang="ja-JP" sz="2000" dirty="0" smtClean="0"/>
          </a:p>
          <a:p>
            <a:pPr marL="360363" indent="-188913"/>
            <a:r>
              <a:rPr lang="en-US" altLang="ja-JP" sz="2000" dirty="0" smtClean="0"/>
              <a:t>※ </a:t>
            </a:r>
            <a:r>
              <a:rPr lang="ja-JP" altLang="en-US" sz="2000" dirty="0" smtClean="0"/>
              <a:t>当該</a:t>
            </a:r>
            <a:r>
              <a:rPr lang="ja-JP" altLang="en-US" sz="2000" dirty="0"/>
              <a:t>利用者が栄養改善加算の算定に係る栄養改善サービスを受けている間及び当該栄養改善</a:t>
            </a:r>
            <a:r>
              <a:rPr lang="ja-JP" altLang="en-US" sz="2000" dirty="0" smtClean="0"/>
              <a:t>サービスが</a:t>
            </a:r>
            <a:r>
              <a:rPr lang="ja-JP" altLang="en-US" sz="2000" dirty="0"/>
              <a:t>終了した日の属する月は、算定しない。</a:t>
            </a:r>
          </a:p>
          <a:p>
            <a:pPr marL="442913" indent="-263525"/>
            <a:r>
              <a:rPr lang="ja-JP" altLang="en-US" sz="2000" dirty="0" smtClean="0"/>
              <a:t>① 当該</a:t>
            </a:r>
            <a:r>
              <a:rPr lang="ja-JP" altLang="en-US" sz="2000" dirty="0"/>
              <a:t>事業所の従業者と</a:t>
            </a:r>
            <a:r>
              <a:rPr lang="ja-JP" altLang="en-US" sz="2000" dirty="0" smtClean="0"/>
              <a:t>して又</a:t>
            </a:r>
            <a:r>
              <a:rPr lang="ja-JP" altLang="en-US" sz="2000" dirty="0"/>
              <a:t>は外部との連携により管理栄養士を</a:t>
            </a:r>
            <a:r>
              <a:rPr lang="en-US" altLang="ja-JP" sz="2000" dirty="0"/>
              <a:t>1</a:t>
            </a:r>
            <a:r>
              <a:rPr lang="ja-JP" altLang="en-US" sz="2000" dirty="0"/>
              <a:t>名以上配置して</a:t>
            </a:r>
            <a:r>
              <a:rPr lang="ja-JP" altLang="en-US" sz="2000" dirty="0" smtClean="0"/>
              <a:t>いる。</a:t>
            </a:r>
            <a:endParaRPr lang="ja-JP" altLang="en-US"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1600" dirty="0" smtClean="0"/>
          </a:p>
          <a:p>
            <a:pPr marL="442913" indent="-257175"/>
            <a:r>
              <a:rPr lang="ja-JP" altLang="en-US" sz="2000" dirty="0" smtClean="0"/>
              <a:t>② </a:t>
            </a:r>
            <a:r>
              <a:rPr lang="ja-JP" altLang="en-US" sz="2000" dirty="0"/>
              <a:t>利用者ごとに、管理栄養士、看護職員、介護職員、生活相談員その他の職種の者が共同して栄養</a:t>
            </a:r>
            <a:r>
              <a:rPr lang="ja-JP" altLang="en-US" sz="2000" dirty="0" smtClean="0"/>
              <a:t>アセ</a:t>
            </a:r>
            <a:r>
              <a:rPr lang="ja-JP" altLang="en-US" sz="2000" dirty="0"/>
              <a:t>スメントを実施し、当該利用者又はその家族等に対してその結果を説明し、相談等に応じ対応する</a:t>
            </a:r>
            <a:r>
              <a:rPr lang="ja-JP" altLang="en-US" sz="2000" dirty="0" smtClean="0"/>
              <a:t>。</a:t>
            </a:r>
            <a:endParaRPr lang="ja-JP" altLang="en-US" sz="2000" dirty="0"/>
          </a:p>
        </p:txBody>
      </p:sp>
      <p:sp>
        <p:nvSpPr>
          <p:cNvPr id="4" name="正方形/長方形 3"/>
          <p:cNvSpPr/>
          <p:nvPr/>
        </p:nvSpPr>
        <p:spPr>
          <a:xfrm>
            <a:off x="330994" y="966566"/>
            <a:ext cx="11558587" cy="1397627"/>
          </a:xfrm>
          <a:prstGeom prst="rect">
            <a:avLst/>
          </a:prstGeom>
          <a:ln w="6350">
            <a:solidFill>
              <a:schemeClr val="tx1"/>
            </a:solidFill>
            <a:prstDash val="sysDot"/>
          </a:ln>
        </p:spPr>
        <p:txBody>
          <a:bodyPr wrap="square" bIns="0" anchor="ctr" anchorCtr="0">
            <a:spAutoFit/>
          </a:bodyPr>
          <a:lstStyle/>
          <a:p>
            <a:pPr marL="271463" indent="-271463">
              <a:lnSpc>
                <a:spcPts val="2100"/>
              </a:lnSpc>
            </a:pPr>
            <a:r>
              <a:rPr lang="ja-JP" altLang="en-US" sz="2000" dirty="0" smtClean="0">
                <a:latin typeface="MS-Mincho"/>
              </a:rPr>
              <a:t>問）若年性</a:t>
            </a:r>
            <a:r>
              <a:rPr lang="ja-JP" altLang="en-US" sz="2000" dirty="0">
                <a:latin typeface="MS-Mincho"/>
              </a:rPr>
              <a:t>認知症利用者受入加算について</a:t>
            </a:r>
            <a:r>
              <a:rPr lang="ja-JP" altLang="en-US" sz="2000" dirty="0" smtClean="0">
                <a:latin typeface="MS-Mincho"/>
              </a:rPr>
              <a:t>、月</a:t>
            </a:r>
            <a:r>
              <a:rPr lang="ja-JP" altLang="en-US" sz="2000" dirty="0">
                <a:latin typeface="MS-Mincho"/>
              </a:rPr>
              <a:t>単位の報酬が設定されている場合、</a:t>
            </a:r>
            <a:r>
              <a:rPr lang="ja-JP" altLang="en-US" sz="2000" dirty="0" smtClean="0">
                <a:latin typeface="MS-Mincho"/>
              </a:rPr>
              <a:t>６５歳</a:t>
            </a:r>
            <a:r>
              <a:rPr lang="ja-JP" altLang="en-US" sz="2000" dirty="0">
                <a:latin typeface="MS-Mincho"/>
              </a:rPr>
              <a:t>の誕生日の前々日が含まれる月はどのように取り扱うのか。</a:t>
            </a:r>
          </a:p>
          <a:p>
            <a:pPr marL="271463" indent="-271463">
              <a:lnSpc>
                <a:spcPts val="2100"/>
              </a:lnSpc>
            </a:pPr>
            <a:r>
              <a:rPr lang="ja-JP" altLang="en-US" sz="2000" dirty="0" smtClean="0">
                <a:latin typeface="MS-Mincho"/>
              </a:rPr>
              <a:t>答）本加算</a:t>
            </a:r>
            <a:r>
              <a:rPr lang="ja-JP" altLang="en-US" sz="2000" dirty="0">
                <a:latin typeface="MS-Mincho"/>
              </a:rPr>
              <a:t>は６５歳の誕生日の前々日までは対象であり、月単位の報酬が</a:t>
            </a:r>
            <a:r>
              <a:rPr lang="ja-JP" altLang="en-US" sz="2000" dirty="0" smtClean="0">
                <a:latin typeface="MS-Mincho"/>
              </a:rPr>
              <a:t>設定</a:t>
            </a:r>
            <a:r>
              <a:rPr lang="ja-JP" altLang="en-US" sz="2000" dirty="0">
                <a:latin typeface="MS-Mincho"/>
              </a:rPr>
              <a:t>されて</a:t>
            </a:r>
            <a:r>
              <a:rPr lang="ja-JP" altLang="en-US" sz="2000" dirty="0" smtClean="0">
                <a:latin typeface="MS-Mincho"/>
              </a:rPr>
              <a:t>いる小規模</a:t>
            </a:r>
            <a:r>
              <a:rPr lang="ja-JP" altLang="en-US" sz="2000" dirty="0">
                <a:latin typeface="MS-Mincho"/>
              </a:rPr>
              <a:t>多機能型居宅介護と看護小規模多機能型居宅介護に</a:t>
            </a:r>
            <a:r>
              <a:rPr lang="ja-JP" altLang="en-US" sz="2000" dirty="0" smtClean="0">
                <a:latin typeface="MS-Mincho"/>
              </a:rPr>
              <a:t>ついて</a:t>
            </a:r>
            <a:r>
              <a:rPr lang="ja-JP" altLang="en-US" sz="2000" dirty="0">
                <a:latin typeface="MS-Mincho"/>
              </a:rPr>
              <a:t>は６５歳の誕生日の前々日が含まれる月は月単位の加算が算定可能</a:t>
            </a:r>
            <a:r>
              <a:rPr lang="ja-JP" altLang="en-US" sz="2000" dirty="0" smtClean="0">
                <a:latin typeface="MS-Mincho"/>
              </a:rPr>
              <a:t>である</a:t>
            </a:r>
            <a:r>
              <a:rPr lang="ja-JP" altLang="en-US" sz="2000" dirty="0">
                <a:latin typeface="MS-Mincho"/>
              </a:rPr>
              <a:t>。</a:t>
            </a:r>
            <a:endParaRPr lang="ja-JP" altLang="en-US" sz="2000" dirty="0"/>
          </a:p>
        </p:txBody>
      </p:sp>
      <p:sp>
        <p:nvSpPr>
          <p:cNvPr id="5" name="正方形/長方形 4"/>
          <p:cNvSpPr/>
          <p:nvPr/>
        </p:nvSpPr>
        <p:spPr>
          <a:xfrm>
            <a:off x="345281" y="4819936"/>
            <a:ext cx="11501437" cy="1382874"/>
          </a:xfrm>
          <a:prstGeom prst="rect">
            <a:avLst/>
          </a:prstGeom>
          <a:ln w="6350">
            <a:solidFill>
              <a:schemeClr val="tx1"/>
            </a:solidFill>
            <a:prstDash val="sysDot"/>
          </a:ln>
        </p:spPr>
        <p:txBody>
          <a:bodyPr wrap="square" tIns="36000" bIns="0" anchor="ctr" anchorCtr="0">
            <a:spAutoFit/>
          </a:bodyPr>
          <a:lstStyle/>
          <a:p>
            <a:pPr>
              <a:lnSpc>
                <a:spcPts val="2100"/>
              </a:lnSpc>
            </a:pPr>
            <a:r>
              <a:rPr lang="en-US" altLang="ja-JP" sz="2000" dirty="0" smtClean="0">
                <a:solidFill>
                  <a:prstClr val="black"/>
                </a:solidFill>
              </a:rPr>
              <a:t>【</a:t>
            </a:r>
            <a:r>
              <a:rPr lang="ja-JP" altLang="en-US" sz="2000" dirty="0" smtClean="0">
                <a:solidFill>
                  <a:prstClr val="black"/>
                </a:solidFill>
              </a:rPr>
              <a:t>外部とは</a:t>
            </a:r>
            <a:r>
              <a:rPr lang="en-US" altLang="ja-JP" sz="2000" dirty="0" smtClean="0">
                <a:solidFill>
                  <a:prstClr val="black"/>
                </a:solidFill>
              </a:rPr>
              <a:t>】</a:t>
            </a:r>
          </a:p>
          <a:p>
            <a:pPr>
              <a:lnSpc>
                <a:spcPts val="2100"/>
              </a:lnSpc>
            </a:pPr>
            <a:r>
              <a:rPr lang="ja-JP" altLang="en-US" sz="2000" dirty="0" smtClean="0">
                <a:solidFill>
                  <a:prstClr val="black"/>
                </a:solidFill>
              </a:rPr>
              <a:t>他</a:t>
            </a:r>
            <a:r>
              <a:rPr lang="ja-JP" altLang="en-US" sz="2000" dirty="0">
                <a:solidFill>
                  <a:prstClr val="black"/>
                </a:solidFill>
              </a:rPr>
              <a:t>の介護事業所（栄養アセスメント加算の対象事業所に限る）、医療機関、介護保険施設（栄養マネジメント強化加算の算定要件として規定する員数を超えて管理栄養士を置いているもの又は常勤の管理栄養士を</a:t>
            </a:r>
            <a:r>
              <a:rPr lang="en-US" altLang="ja-JP" sz="2000" dirty="0">
                <a:solidFill>
                  <a:prstClr val="black"/>
                </a:solidFill>
              </a:rPr>
              <a:t>1</a:t>
            </a:r>
            <a:r>
              <a:rPr lang="ja-JP" altLang="en-US" sz="2000" dirty="0">
                <a:solidFill>
                  <a:prstClr val="black"/>
                </a:solidFill>
              </a:rPr>
              <a:t>名以上配置しているものに限る）又は公益社団法人日本栄養士会若しくは都道府県栄養士会が設置し、運営</a:t>
            </a:r>
            <a:r>
              <a:rPr lang="ja-JP" altLang="en-US" sz="2000" dirty="0" smtClean="0">
                <a:solidFill>
                  <a:prstClr val="black"/>
                </a:solidFill>
              </a:rPr>
              <a:t>する栄養</a:t>
            </a:r>
            <a:r>
              <a:rPr lang="ja-JP" altLang="en-US" sz="2000" dirty="0">
                <a:solidFill>
                  <a:prstClr val="black"/>
                </a:solidFill>
              </a:rPr>
              <a:t>ケア・</a:t>
            </a:r>
            <a:r>
              <a:rPr lang="ja-JP" altLang="en-US" sz="2000" dirty="0" smtClean="0">
                <a:solidFill>
                  <a:prstClr val="black"/>
                </a:solidFill>
              </a:rPr>
              <a:t>ステーション</a:t>
            </a:r>
            <a:endParaRPr lang="ja-JP" altLang="en-US" dirty="0"/>
          </a:p>
        </p:txBody>
      </p:sp>
    </p:spTree>
    <p:extLst>
      <p:ext uri="{BB962C8B-B14F-4D97-AF65-F5344CB8AC3E}">
        <p14:creationId xmlns:p14="http://schemas.microsoft.com/office/powerpoint/2010/main" val="420720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3272" y="6342495"/>
            <a:ext cx="2743200" cy="365125"/>
          </a:xfrm>
        </p:spPr>
        <p:txBody>
          <a:bodyPr/>
          <a:lstStyle/>
          <a:p>
            <a:fld id="{41D9830F-53EB-46B6-9EC0-C4C68F82A889}" type="slidenum">
              <a:rPr kumimoji="1" lang="ja-JP" altLang="en-US" smtClean="0"/>
              <a:t>79</a:t>
            </a:fld>
            <a:endParaRPr kumimoji="1" lang="ja-JP" altLang="en-US" dirty="0"/>
          </a:p>
        </p:txBody>
      </p:sp>
      <p:sp>
        <p:nvSpPr>
          <p:cNvPr id="3" name="正方形/長方形 2"/>
          <p:cNvSpPr/>
          <p:nvPr/>
        </p:nvSpPr>
        <p:spPr>
          <a:xfrm>
            <a:off x="0" y="0"/>
            <a:ext cx="12192000" cy="1631216"/>
          </a:xfrm>
          <a:prstGeom prst="rect">
            <a:avLst/>
          </a:prstGeom>
        </p:spPr>
        <p:txBody>
          <a:bodyPr wrap="square">
            <a:spAutoFit/>
          </a:bodyPr>
          <a:lstStyle/>
          <a:p>
            <a:pPr marL="271463" indent="-185738"/>
            <a:r>
              <a:rPr lang="ja-JP" altLang="en-US" sz="2000" dirty="0" smtClean="0"/>
              <a:t>③ </a:t>
            </a:r>
            <a:r>
              <a:rPr lang="ja-JP" altLang="en-US" sz="2000" dirty="0"/>
              <a:t>利用者ごとの栄養状態等の情報</a:t>
            </a:r>
            <a:r>
              <a:rPr lang="ja-JP" altLang="en-US" sz="2000" dirty="0" smtClean="0"/>
              <a:t>を</a:t>
            </a:r>
            <a:r>
              <a:rPr lang="en-US" altLang="ja-JP" sz="2000" dirty="0" smtClean="0"/>
              <a:t>LIFE</a:t>
            </a:r>
            <a:r>
              <a:rPr lang="ja-JP" altLang="en-US" sz="2000" dirty="0" smtClean="0"/>
              <a:t>を用いて厚生</a:t>
            </a:r>
            <a:r>
              <a:rPr lang="ja-JP" altLang="en-US" sz="2000" dirty="0"/>
              <a:t>労働省に提出し、栄養管理の実施に当たって、当該情報その他栄養管理の適切かつ有効な実施のために必要な情報を活用している。</a:t>
            </a:r>
          </a:p>
          <a:p>
            <a:pPr marL="185738" indent="-100013"/>
            <a:r>
              <a:rPr lang="ja-JP" altLang="en-US" sz="2000" dirty="0"/>
              <a:t>④ 定員超過利用・人員基準欠如に該当していない。</a:t>
            </a:r>
          </a:p>
          <a:p>
            <a:pPr marL="185738" indent="-100013"/>
            <a:r>
              <a:rPr lang="en-US" altLang="ja-JP" sz="2000" dirty="0"/>
              <a:t>※ </a:t>
            </a:r>
            <a:r>
              <a:rPr lang="ja-JP" altLang="en-US" sz="2000" dirty="0"/>
              <a:t>栄養アセスメント加算に係る栄養アセスメントは、利用者ごとに行われるケアマネジメントの一環と</a:t>
            </a:r>
            <a:endParaRPr lang="en-US" altLang="ja-JP" sz="2000" b="1" dirty="0"/>
          </a:p>
          <a:p>
            <a:pPr marL="271463" indent="-85725"/>
            <a:r>
              <a:rPr lang="ja-JP" altLang="en-US" sz="2000" dirty="0" smtClean="0"/>
              <a:t>して</a:t>
            </a:r>
            <a:r>
              <a:rPr lang="ja-JP" altLang="en-US" sz="2000" dirty="0"/>
              <a:t>行われることに留意すること</a:t>
            </a:r>
            <a:r>
              <a:rPr lang="ja-JP" altLang="en-US" sz="2000" dirty="0" smtClean="0"/>
              <a:t>。</a:t>
            </a:r>
            <a:endParaRPr lang="ja-JP" altLang="en-US" sz="2000" dirty="0"/>
          </a:p>
        </p:txBody>
      </p:sp>
      <p:sp>
        <p:nvSpPr>
          <p:cNvPr id="4" name="正方形/長方形 3"/>
          <p:cNvSpPr/>
          <p:nvPr/>
        </p:nvSpPr>
        <p:spPr>
          <a:xfrm>
            <a:off x="139628" y="1575325"/>
            <a:ext cx="11912744" cy="3542248"/>
          </a:xfrm>
          <a:prstGeom prst="rect">
            <a:avLst/>
          </a:prstGeom>
          <a:ln w="6350">
            <a:solidFill>
              <a:schemeClr val="tx1"/>
            </a:solidFill>
            <a:prstDash val="sysDot"/>
          </a:ln>
        </p:spPr>
        <p:txBody>
          <a:bodyPr wrap="square" tIns="36000" bIns="0" anchor="ctr" anchorCtr="0">
            <a:spAutoFit/>
          </a:bodyPr>
          <a:lstStyle/>
          <a:p>
            <a:pPr marL="185738" lvl="0" indent="-185738">
              <a:lnSpc>
                <a:spcPts val="2100"/>
              </a:lnSpc>
            </a:pPr>
            <a:r>
              <a:rPr lang="en-US" altLang="ja-JP" sz="2000" dirty="0" smtClean="0">
                <a:solidFill>
                  <a:prstClr val="black"/>
                </a:solidFill>
              </a:rPr>
              <a:t>※ </a:t>
            </a:r>
            <a:r>
              <a:rPr lang="ja-JP" altLang="en-US" sz="2000" dirty="0">
                <a:solidFill>
                  <a:prstClr val="black"/>
                </a:solidFill>
              </a:rPr>
              <a:t>栄養アセスメントについては、</a:t>
            </a:r>
            <a:r>
              <a:rPr lang="en-US" altLang="ja-JP" sz="2000" dirty="0">
                <a:solidFill>
                  <a:prstClr val="black"/>
                </a:solidFill>
              </a:rPr>
              <a:t>3</a:t>
            </a:r>
            <a:r>
              <a:rPr lang="ja-JP" altLang="en-US" sz="2000" dirty="0">
                <a:solidFill>
                  <a:prstClr val="black"/>
                </a:solidFill>
              </a:rPr>
              <a:t>月に</a:t>
            </a:r>
            <a:r>
              <a:rPr lang="en-US" altLang="ja-JP" sz="2000" dirty="0">
                <a:solidFill>
                  <a:prstClr val="black"/>
                </a:solidFill>
              </a:rPr>
              <a:t>1</a:t>
            </a:r>
            <a:r>
              <a:rPr lang="ja-JP" altLang="en-US" sz="2000" dirty="0">
                <a:solidFill>
                  <a:prstClr val="black"/>
                </a:solidFill>
              </a:rPr>
              <a:t>回以上</a:t>
            </a:r>
            <a:r>
              <a:rPr lang="ja-JP" altLang="en-US" sz="2000" dirty="0" smtClean="0">
                <a:solidFill>
                  <a:prstClr val="black"/>
                </a:solidFill>
              </a:rPr>
              <a:t>、次に</a:t>
            </a:r>
            <a:r>
              <a:rPr lang="ja-JP" altLang="en-US" sz="2000" dirty="0">
                <a:solidFill>
                  <a:prstClr val="black"/>
                </a:solidFill>
              </a:rPr>
              <a:t>掲げる手順により行うこと</a:t>
            </a:r>
            <a:r>
              <a:rPr lang="ja-JP" altLang="en-US" sz="2000" dirty="0" smtClean="0">
                <a:solidFill>
                  <a:prstClr val="black"/>
                </a:solidFill>
              </a:rPr>
              <a:t>。</a:t>
            </a:r>
            <a:endParaRPr lang="en-US" altLang="ja-JP" sz="2000" dirty="0" smtClean="0">
              <a:solidFill>
                <a:prstClr val="black"/>
              </a:solidFill>
            </a:endParaRPr>
          </a:p>
          <a:p>
            <a:pPr marL="185738" lvl="0">
              <a:lnSpc>
                <a:spcPts val="2100"/>
              </a:lnSpc>
            </a:pPr>
            <a:r>
              <a:rPr lang="ja-JP" altLang="en-US" sz="2000" dirty="0" smtClean="0">
                <a:solidFill>
                  <a:prstClr val="black"/>
                </a:solidFill>
              </a:rPr>
              <a:t>あわせて</a:t>
            </a:r>
            <a:r>
              <a:rPr lang="ja-JP" altLang="en-US" sz="2000" dirty="0">
                <a:solidFill>
                  <a:prstClr val="black"/>
                </a:solidFill>
              </a:rPr>
              <a:t>、利用者の体重については、</a:t>
            </a:r>
            <a:r>
              <a:rPr lang="en-US" altLang="ja-JP" sz="2000" dirty="0">
                <a:solidFill>
                  <a:prstClr val="black"/>
                </a:solidFill>
              </a:rPr>
              <a:t>1</a:t>
            </a:r>
            <a:r>
              <a:rPr lang="ja-JP" altLang="en-US" sz="2000" dirty="0">
                <a:solidFill>
                  <a:prstClr val="black"/>
                </a:solidFill>
              </a:rPr>
              <a:t>月毎に測定すること。</a:t>
            </a:r>
            <a:endParaRPr lang="en-US" altLang="ja-JP" sz="2000" dirty="0">
              <a:solidFill>
                <a:prstClr val="black"/>
              </a:solidFill>
            </a:endParaRPr>
          </a:p>
          <a:p>
            <a:pPr marL="357188" lvl="0" indent="-185738">
              <a:lnSpc>
                <a:spcPts val="2100"/>
              </a:lnSpc>
            </a:pPr>
            <a:r>
              <a:rPr lang="en-US" altLang="ja-JP" sz="2000" dirty="0" smtClean="0">
                <a:solidFill>
                  <a:prstClr val="black"/>
                </a:solidFill>
              </a:rPr>
              <a:t>ⅰ</a:t>
            </a:r>
            <a:r>
              <a:rPr lang="ja-JP" altLang="en-US" sz="2000" dirty="0" smtClean="0">
                <a:solidFill>
                  <a:prstClr val="black"/>
                </a:solidFill>
              </a:rPr>
              <a:t>）</a:t>
            </a:r>
            <a:r>
              <a:rPr lang="ja-JP" altLang="en-US" sz="2000" dirty="0">
                <a:solidFill>
                  <a:prstClr val="black"/>
                </a:solidFill>
              </a:rPr>
              <a:t>利用者ごとの低栄養状態のリスクを、利用開始時に把握すること。</a:t>
            </a:r>
            <a:endParaRPr lang="en-US" altLang="ja-JP" sz="2000" dirty="0">
              <a:solidFill>
                <a:prstClr val="black"/>
              </a:solidFill>
            </a:endParaRPr>
          </a:p>
          <a:p>
            <a:pPr marL="357188" lvl="0" indent="-185738">
              <a:lnSpc>
                <a:spcPts val="2100"/>
              </a:lnSpc>
            </a:pPr>
            <a:r>
              <a:rPr lang="en-US" altLang="ja-JP" sz="2000" dirty="0" smtClean="0">
                <a:solidFill>
                  <a:prstClr val="black"/>
                </a:solidFill>
              </a:rPr>
              <a:t>ⅱ</a:t>
            </a:r>
            <a:r>
              <a:rPr lang="ja-JP" altLang="en-US" sz="2000" dirty="0" smtClean="0">
                <a:solidFill>
                  <a:prstClr val="black"/>
                </a:solidFill>
              </a:rPr>
              <a:t>）</a:t>
            </a:r>
            <a:r>
              <a:rPr lang="ja-JP" altLang="en-US" sz="2000" dirty="0">
                <a:solidFill>
                  <a:prstClr val="black"/>
                </a:solidFill>
              </a:rPr>
              <a:t>管理栄養士、看護職員、介護職員、生活相談員その他の職種の者が共同して、利用者ごとの摂食・嚥下機能及び食形態にも配慮しつつ、解決すべき管理栄養上の課題の把握を行うこと。</a:t>
            </a:r>
            <a:endParaRPr lang="en-US" altLang="ja-JP" sz="2000" dirty="0">
              <a:solidFill>
                <a:prstClr val="black"/>
              </a:solidFill>
            </a:endParaRPr>
          </a:p>
          <a:p>
            <a:pPr marL="357188" lvl="0" indent="-185738">
              <a:lnSpc>
                <a:spcPts val="2100"/>
              </a:lnSpc>
            </a:pPr>
            <a:r>
              <a:rPr lang="en-US" altLang="ja-JP" sz="2000" dirty="0" smtClean="0">
                <a:solidFill>
                  <a:prstClr val="black"/>
                </a:solidFill>
              </a:rPr>
              <a:t>ⅲ</a:t>
            </a:r>
            <a:r>
              <a:rPr lang="ja-JP" altLang="en-US" sz="2000" dirty="0" smtClean="0">
                <a:solidFill>
                  <a:prstClr val="black"/>
                </a:solidFill>
              </a:rPr>
              <a:t>）</a:t>
            </a:r>
            <a:r>
              <a:rPr lang="en-US" altLang="ja-JP" sz="2000" dirty="0" smtClean="0">
                <a:solidFill>
                  <a:prstClr val="black"/>
                </a:solidFill>
              </a:rPr>
              <a:t>ⅰ</a:t>
            </a:r>
            <a:r>
              <a:rPr lang="ja-JP" altLang="en-US" sz="2000" dirty="0" smtClean="0">
                <a:solidFill>
                  <a:prstClr val="black"/>
                </a:solidFill>
              </a:rPr>
              <a:t>及び</a:t>
            </a:r>
            <a:r>
              <a:rPr lang="en-US" altLang="ja-JP" sz="2000" dirty="0" smtClean="0">
                <a:solidFill>
                  <a:prstClr val="black"/>
                </a:solidFill>
              </a:rPr>
              <a:t>ⅱ</a:t>
            </a:r>
            <a:r>
              <a:rPr lang="ja-JP" altLang="en-US" sz="2000" dirty="0" smtClean="0">
                <a:solidFill>
                  <a:prstClr val="black"/>
                </a:solidFill>
              </a:rPr>
              <a:t>の</a:t>
            </a:r>
            <a:r>
              <a:rPr lang="ja-JP" altLang="en-US" sz="2000" dirty="0">
                <a:solidFill>
                  <a:prstClr val="black"/>
                </a:solidFill>
              </a:rPr>
              <a:t>結果を当該</a:t>
            </a:r>
            <a:r>
              <a:rPr lang="ja-JP" altLang="en-US" sz="2000" dirty="0" smtClean="0">
                <a:solidFill>
                  <a:prstClr val="black"/>
                </a:solidFill>
              </a:rPr>
              <a:t>利用者又</a:t>
            </a:r>
            <a:r>
              <a:rPr lang="ja-JP" altLang="en-US" sz="2000" dirty="0">
                <a:solidFill>
                  <a:prstClr val="black"/>
                </a:solidFill>
              </a:rPr>
              <a:t>はその家族に対して説明し、必要に応じ解決すべき管理栄養上の課題に応じた栄養食事相談、情報提供等を行うこと。</a:t>
            </a:r>
            <a:endParaRPr lang="en-US" altLang="ja-JP" sz="2000" dirty="0">
              <a:solidFill>
                <a:prstClr val="black"/>
              </a:solidFill>
            </a:endParaRPr>
          </a:p>
          <a:p>
            <a:pPr marL="357188" lvl="0" indent="-185738">
              <a:lnSpc>
                <a:spcPts val="2100"/>
              </a:lnSpc>
            </a:pPr>
            <a:r>
              <a:rPr lang="en-US" altLang="ja-JP" sz="2000" dirty="0" smtClean="0">
                <a:solidFill>
                  <a:prstClr val="black"/>
                </a:solidFill>
              </a:rPr>
              <a:t>ⅳ</a:t>
            </a:r>
            <a:r>
              <a:rPr lang="ja-JP" altLang="en-US" sz="2000" dirty="0" smtClean="0">
                <a:solidFill>
                  <a:prstClr val="black"/>
                </a:solidFill>
              </a:rPr>
              <a:t>）</a:t>
            </a:r>
            <a:r>
              <a:rPr lang="ja-JP" altLang="en-US" sz="2000" dirty="0">
                <a:solidFill>
                  <a:prstClr val="black"/>
                </a:solidFill>
              </a:rPr>
              <a:t>低栄養状態にある利用者又はそのおそれのある利用者については、介護支援専門員と情報共有を行い、栄養改善加算に係る栄養改善サービスの提供を検討するように依頼すること。</a:t>
            </a:r>
            <a:endParaRPr lang="en-US" altLang="ja-JP" sz="2000" dirty="0">
              <a:solidFill>
                <a:prstClr val="black"/>
              </a:solidFill>
            </a:endParaRPr>
          </a:p>
          <a:p>
            <a:pPr marL="185738" lvl="0" indent="-185738">
              <a:lnSpc>
                <a:spcPts val="2100"/>
              </a:lnSpc>
            </a:pPr>
            <a:r>
              <a:rPr lang="en-US" altLang="ja-JP" sz="2000" dirty="0" smtClean="0">
                <a:solidFill>
                  <a:prstClr val="black"/>
                </a:solidFill>
              </a:rPr>
              <a:t>※ </a:t>
            </a:r>
            <a:r>
              <a:rPr lang="ja-JP" altLang="en-US" sz="2000" dirty="0">
                <a:solidFill>
                  <a:prstClr val="black"/>
                </a:solidFill>
              </a:rPr>
              <a:t>原則として、当該利用者が栄養改善加算に係る栄養改善サービスを受けている間及び当該栄養改善サービスが終了した日の属する月は、栄養アセスメント加算は算定しないが、栄養アセスメント加算に基づく栄養アセスメントの結果、栄養改善加算に係る栄養改善サービスの提供が必要と判断された場合は、栄養アセスメント加算の算定月でも栄養改善加算を算定できる</a:t>
            </a:r>
            <a:r>
              <a:rPr lang="ja-JP" altLang="en-US" sz="2000" dirty="0" smtClean="0">
                <a:solidFill>
                  <a:prstClr val="black"/>
                </a:solidFill>
              </a:rPr>
              <a:t>。</a:t>
            </a:r>
            <a:endParaRPr lang="en-US" altLang="ja-JP" sz="2000" dirty="0">
              <a:solidFill>
                <a:prstClr val="black"/>
              </a:solidFill>
            </a:endParaRPr>
          </a:p>
        </p:txBody>
      </p:sp>
      <p:sp>
        <p:nvSpPr>
          <p:cNvPr id="5" name="正方形/長方形 4"/>
          <p:cNvSpPr/>
          <p:nvPr/>
        </p:nvSpPr>
        <p:spPr>
          <a:xfrm>
            <a:off x="139628" y="5164880"/>
            <a:ext cx="11912744" cy="1657116"/>
          </a:xfrm>
          <a:prstGeom prst="rect">
            <a:avLst/>
          </a:prstGeom>
          <a:ln w="6350">
            <a:solidFill>
              <a:schemeClr val="tx1"/>
            </a:solidFill>
            <a:prstDash val="sysDot"/>
          </a:ln>
        </p:spPr>
        <p:txBody>
          <a:bodyPr wrap="square" tIns="36000" bIns="0" anchor="ctr" anchorCtr="0">
            <a:spAutoFit/>
          </a:bodyPr>
          <a:lstStyle/>
          <a:p>
            <a:pPr marL="185738" lvl="0" indent="-179388">
              <a:lnSpc>
                <a:spcPts val="2100"/>
              </a:lnSpc>
            </a:pPr>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a:t>
            </a:r>
            <a:r>
              <a:rPr lang="ja-JP" altLang="en-US" sz="2000" dirty="0" smtClean="0">
                <a:solidFill>
                  <a:prstClr val="black"/>
                </a:solidFill>
              </a:rPr>
              <a:t>応じた栄養管理の内容の決定（</a:t>
            </a:r>
            <a:r>
              <a:rPr lang="en-US" altLang="ja-JP" sz="2000" dirty="0">
                <a:solidFill>
                  <a:prstClr val="black"/>
                </a:solidFill>
              </a:rPr>
              <a:t>Plan</a:t>
            </a:r>
            <a:r>
              <a:rPr lang="ja-JP" altLang="en-US" sz="2000" dirty="0">
                <a:solidFill>
                  <a:prstClr val="black"/>
                </a:solidFill>
              </a:rPr>
              <a:t>）、</a:t>
            </a:r>
            <a:r>
              <a:rPr lang="ja-JP" altLang="en-US" sz="2000" dirty="0" smtClean="0">
                <a:solidFill>
                  <a:prstClr val="black"/>
                </a:solidFill>
              </a:rPr>
              <a:t>当該決定に基づく支援の提供（</a:t>
            </a:r>
            <a:r>
              <a:rPr lang="en-US" altLang="ja-JP" sz="2000" dirty="0" smtClean="0">
                <a:solidFill>
                  <a:prstClr val="black"/>
                </a:solidFill>
              </a:rPr>
              <a:t>Do</a:t>
            </a:r>
            <a:r>
              <a:rPr lang="ja-JP" altLang="en-US" sz="2000" dirty="0" smtClean="0">
                <a:solidFill>
                  <a:prstClr val="black"/>
                </a:solidFill>
              </a:rPr>
              <a:t>）</a:t>
            </a:r>
            <a:r>
              <a:rPr lang="ja-JP" altLang="en-US" sz="2000" dirty="0">
                <a:solidFill>
                  <a:prstClr val="black"/>
                </a:solidFill>
              </a:rPr>
              <a:t>、</a:t>
            </a:r>
            <a:r>
              <a:rPr lang="ja-JP" altLang="en-US" sz="2000" dirty="0" smtClean="0">
                <a:solidFill>
                  <a:prstClr val="black"/>
                </a:solidFill>
              </a:rPr>
              <a:t>当該支援内容</a:t>
            </a:r>
            <a:r>
              <a:rPr lang="ja-JP" altLang="en-US" sz="2000" dirty="0">
                <a:solidFill>
                  <a:prstClr val="black"/>
                </a:solidFill>
              </a:rPr>
              <a:t>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a:t>
            </a:r>
            <a:r>
              <a:rPr lang="ja-JP" altLang="en-US" sz="2000" dirty="0">
                <a:solidFill>
                  <a:prstClr val="black"/>
                </a:solidFill>
              </a:rPr>
              <a:t>踏まえた</a:t>
            </a:r>
            <a:r>
              <a:rPr lang="ja-JP" altLang="en-US" sz="2000" dirty="0" smtClean="0">
                <a:solidFill>
                  <a:prstClr val="black"/>
                </a:solidFill>
              </a:rPr>
              <a:t>当該栄養管理の内容の見直し・改善（</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lnSpc>
                <a:spcPts val="2100"/>
              </a:lnSpc>
            </a:pPr>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Tree>
    <p:extLst>
      <p:ext uri="{BB962C8B-B14F-4D97-AF65-F5344CB8AC3E}">
        <p14:creationId xmlns:p14="http://schemas.microsoft.com/office/powerpoint/2010/main" val="294117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2272060"/>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80</a:t>
            </a:fld>
            <a:endParaRPr kumimoji="1" lang="ja-JP" altLang="en-US" dirty="0"/>
          </a:p>
        </p:txBody>
      </p:sp>
      <p:sp>
        <p:nvSpPr>
          <p:cNvPr id="3" name="正方形/長方形 2"/>
          <p:cNvSpPr/>
          <p:nvPr/>
        </p:nvSpPr>
        <p:spPr>
          <a:xfrm>
            <a:off x="0" y="0"/>
            <a:ext cx="12192000" cy="8094524"/>
          </a:xfrm>
          <a:prstGeom prst="rect">
            <a:avLst/>
          </a:prstGeom>
        </p:spPr>
        <p:txBody>
          <a:bodyPr wrap="square">
            <a:spAutoFit/>
          </a:bodyPr>
          <a:lstStyle/>
          <a:p>
            <a:r>
              <a:rPr lang="ja-JP" altLang="en-US" sz="2000" b="1" dirty="0" smtClean="0"/>
              <a:t>（６）栄養</a:t>
            </a:r>
            <a:r>
              <a:rPr lang="ja-JP" altLang="en-US" sz="2000" b="1" dirty="0"/>
              <a:t>改善</a:t>
            </a:r>
            <a:r>
              <a:rPr lang="ja-JP" altLang="en-US" sz="2000" b="1" dirty="0" smtClean="0"/>
              <a:t>加算★　</a:t>
            </a:r>
            <a:r>
              <a:rPr lang="en-US" altLang="ja-JP" sz="2000" dirty="0" smtClean="0"/>
              <a:t>200 </a:t>
            </a:r>
            <a:r>
              <a:rPr lang="ja-JP" altLang="en-US" sz="2000" dirty="0" smtClean="0"/>
              <a:t>単位／回（</a:t>
            </a:r>
            <a:r>
              <a:rPr lang="en-US" altLang="ja-JP" sz="2000" dirty="0" smtClean="0"/>
              <a:t>1</a:t>
            </a:r>
            <a:r>
              <a:rPr lang="ja-JP" altLang="en-US" sz="2000" dirty="0"/>
              <a:t>月</a:t>
            </a:r>
            <a:r>
              <a:rPr lang="ja-JP" altLang="en-US" sz="2000" dirty="0" smtClean="0"/>
              <a:t>に</a:t>
            </a:r>
            <a:r>
              <a:rPr lang="en-US" altLang="ja-JP" sz="2000" dirty="0" smtClean="0"/>
              <a:t>2</a:t>
            </a:r>
            <a:r>
              <a:rPr lang="ja-JP" altLang="en-US" sz="2000" dirty="0" smtClean="0"/>
              <a:t>回を限度）　</a:t>
            </a:r>
            <a:r>
              <a:rPr lang="en-US" altLang="ja-JP" sz="2000" dirty="0" smtClean="0"/>
              <a:t>※</a:t>
            </a:r>
            <a:r>
              <a:rPr lang="ja-JP" altLang="en-US" sz="2000" dirty="0" smtClean="0"/>
              <a:t>体制届が必要</a:t>
            </a:r>
            <a:endParaRPr lang="ja-JP" altLang="en-US" sz="2000" dirty="0"/>
          </a:p>
          <a:p>
            <a:pPr marL="185738" indent="171450"/>
            <a:r>
              <a:rPr lang="ja-JP" altLang="en-US" sz="2000" dirty="0" smtClean="0"/>
              <a:t>次の①～⑤のいずれ</a:t>
            </a:r>
            <a:r>
              <a:rPr lang="ja-JP" altLang="en-US" sz="2000" dirty="0"/>
              <a:t>の基準も満たして</a:t>
            </a:r>
            <a:r>
              <a:rPr lang="ja-JP" altLang="en-US" sz="2000" dirty="0" smtClean="0"/>
              <a:t>いる事業所</a:t>
            </a:r>
            <a:r>
              <a:rPr lang="ja-JP" altLang="en-US" sz="2000" dirty="0"/>
              <a:t>が、低栄養状態にある利用者又はそのおそれのある利用者に対して、低栄養状態の改善等を目的として、個別的に実施される栄養食事相談等の栄養管理であって、利用者の心身の状態の維持又は向上に資すると認められるもの（以下「栄養改善サービス」）を行った</a:t>
            </a:r>
            <a:r>
              <a:rPr lang="ja-JP" altLang="en-US" sz="2000" dirty="0" smtClean="0"/>
              <a:t>場合に、３月</a:t>
            </a:r>
            <a:r>
              <a:rPr lang="ja-JP" altLang="en-US" sz="2000" dirty="0"/>
              <a:t>以内の期間に</a:t>
            </a:r>
            <a:r>
              <a:rPr lang="ja-JP" altLang="en-US" sz="2000" dirty="0" smtClean="0"/>
              <a:t>限り加算</a:t>
            </a:r>
            <a:r>
              <a:rPr lang="ja-JP" altLang="en-US" sz="2000" dirty="0"/>
              <a:t>する</a:t>
            </a:r>
            <a:r>
              <a:rPr lang="ja-JP" altLang="en-US" sz="2000" dirty="0" smtClean="0"/>
              <a:t>。</a:t>
            </a:r>
            <a:endParaRPr lang="en-US" altLang="ja-JP" sz="2000" dirty="0" smtClean="0"/>
          </a:p>
          <a:p>
            <a:pPr marL="185738" indent="171450"/>
            <a:r>
              <a:rPr lang="ja-JP" altLang="en-US" sz="2000" dirty="0" smtClean="0"/>
              <a:t>ただし</a:t>
            </a:r>
            <a:r>
              <a:rPr lang="ja-JP" altLang="en-US" sz="2000" dirty="0"/>
              <a:t>、栄養改善サービスの</a:t>
            </a:r>
            <a:r>
              <a:rPr lang="ja-JP" altLang="en-US" sz="2000" dirty="0" smtClean="0"/>
              <a:t>開始から</a:t>
            </a:r>
            <a:r>
              <a:rPr lang="en-US" altLang="ja-JP" sz="2000" dirty="0" smtClean="0"/>
              <a:t>3</a:t>
            </a:r>
            <a:r>
              <a:rPr lang="ja-JP" altLang="en-US" sz="2000" dirty="0" smtClean="0"/>
              <a:t>月</a:t>
            </a:r>
            <a:r>
              <a:rPr lang="ja-JP" altLang="en-US" sz="2000" dirty="0"/>
              <a:t>ごとの利用者の</a:t>
            </a:r>
            <a:r>
              <a:rPr lang="ja-JP" altLang="en-US" sz="2000" dirty="0" smtClean="0"/>
              <a:t>栄養状態</a:t>
            </a:r>
            <a:r>
              <a:rPr lang="ja-JP" altLang="en-US" sz="2000" dirty="0"/>
              <a:t>の評価の結果、低栄養状態が改善せず、栄養改善</a:t>
            </a:r>
            <a:r>
              <a:rPr lang="ja-JP" altLang="en-US" sz="2000" dirty="0" smtClean="0"/>
              <a:t>サービス</a:t>
            </a:r>
            <a:r>
              <a:rPr lang="ja-JP" altLang="en-US" sz="2000" dirty="0"/>
              <a:t>を引き続き行うことが必要と認められる利用者については、引き続き算定</a:t>
            </a:r>
            <a:r>
              <a:rPr lang="ja-JP" altLang="en-US" sz="2000" dirty="0" smtClean="0"/>
              <a:t>すること</a:t>
            </a:r>
            <a:r>
              <a:rPr lang="ja-JP" altLang="en-US" sz="2000" dirty="0"/>
              <a:t>ができる</a:t>
            </a:r>
            <a:r>
              <a:rPr lang="ja-JP" altLang="en-US" sz="2000" dirty="0" smtClean="0"/>
              <a:t>。</a:t>
            </a:r>
            <a:endParaRPr lang="en-US" altLang="ja-JP" sz="2000" dirty="0" smtClean="0"/>
          </a:p>
          <a:p>
            <a:pPr marL="357188" indent="-171450"/>
            <a:r>
              <a:rPr lang="en-US" altLang="ja-JP" sz="2000" dirty="0" smtClean="0"/>
              <a:t>※</a:t>
            </a:r>
            <a:r>
              <a:rPr lang="ja-JP" altLang="en-US" sz="2000" dirty="0" smtClean="0"/>
              <a:t> 栄養</a:t>
            </a:r>
            <a:r>
              <a:rPr lang="ja-JP" altLang="en-US" sz="2000" dirty="0"/>
              <a:t>改善加算の算定に係る栄養改善サービスの提供は、利用者ごとに行われる</a:t>
            </a:r>
            <a:r>
              <a:rPr lang="ja-JP" altLang="en-US" sz="2000" dirty="0" smtClean="0"/>
              <a:t>ケアマネジメント</a:t>
            </a:r>
            <a:r>
              <a:rPr lang="ja-JP" altLang="en-US" sz="2000" dirty="0"/>
              <a:t>の一環として行われることに留意すること</a:t>
            </a:r>
            <a:r>
              <a:rPr lang="ja-JP" altLang="en-US" sz="2000" dirty="0" smtClean="0"/>
              <a:t>。</a:t>
            </a:r>
            <a:endParaRPr lang="en-US" altLang="ja-JP" sz="2000" dirty="0" smtClean="0"/>
          </a:p>
          <a:p>
            <a:pPr marL="357188" indent="-171450"/>
            <a:r>
              <a:rPr lang="ja-JP" altLang="en-US" sz="2000" dirty="0" smtClean="0"/>
              <a:t>①</a:t>
            </a:r>
            <a:r>
              <a:rPr lang="en-US" altLang="ja-JP" sz="2000" dirty="0" smtClean="0"/>
              <a:t> </a:t>
            </a:r>
            <a:r>
              <a:rPr lang="ja-JP" altLang="en-US" sz="2000" dirty="0"/>
              <a:t>当該事業所の従業者として又は外部との連携により、管理栄養士を</a:t>
            </a:r>
            <a:r>
              <a:rPr lang="en-US" altLang="ja-JP" sz="2000" dirty="0"/>
              <a:t>1</a:t>
            </a:r>
            <a:r>
              <a:rPr lang="ja-JP" altLang="en-US" sz="2000" dirty="0"/>
              <a:t>名以上配置している。</a:t>
            </a:r>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1400" dirty="0" smtClean="0"/>
          </a:p>
          <a:p>
            <a:pPr marL="357188" indent="-171450"/>
            <a:r>
              <a:rPr lang="ja-JP" altLang="en-US" sz="2000" dirty="0" smtClean="0"/>
              <a:t>② 利用者の栄養状態を利用開始時に把握し、管理栄養士、看護職員、介護職員、生活相談員その他の職種の者（以下「管理栄養士等」）が共同して、利用者ごとの摂食・嚥下機能及び食携帯に配慮した栄養ケア計画を作成している。</a:t>
            </a:r>
            <a:endParaRPr lang="en-US" altLang="ja-JP" sz="2000" dirty="0" smtClean="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p:txBody>
      </p:sp>
      <p:sp>
        <p:nvSpPr>
          <p:cNvPr id="5" name="正方形/長方形 4"/>
          <p:cNvSpPr/>
          <p:nvPr/>
        </p:nvSpPr>
        <p:spPr>
          <a:xfrm>
            <a:off x="387218" y="3450214"/>
            <a:ext cx="11640660" cy="1585049"/>
          </a:xfrm>
          <a:prstGeom prst="rect">
            <a:avLst/>
          </a:prstGeom>
          <a:ln w="6350">
            <a:solidFill>
              <a:schemeClr val="tx1"/>
            </a:solidFill>
            <a:prstDash val="sysDot"/>
          </a:ln>
        </p:spPr>
        <p:txBody>
          <a:bodyPr wrap="square" bIns="0" anchor="ctr" anchorCtr="0">
            <a:spAutoFit/>
          </a:bodyPr>
          <a:lstStyle/>
          <a:p>
            <a:pPr marL="179388" lvl="0" indent="-179388"/>
            <a:r>
              <a:rPr lang="en-US" altLang="ja-JP" sz="2000" dirty="0" smtClean="0">
                <a:solidFill>
                  <a:prstClr val="black"/>
                </a:solidFill>
              </a:rPr>
              <a:t>【</a:t>
            </a:r>
            <a:r>
              <a:rPr lang="ja-JP" altLang="en-US" sz="2000" dirty="0" smtClean="0">
                <a:solidFill>
                  <a:prstClr val="black"/>
                </a:solidFill>
              </a:rPr>
              <a:t>外部</a:t>
            </a:r>
            <a:r>
              <a:rPr lang="ja-JP" altLang="en-US" sz="2000" dirty="0">
                <a:solidFill>
                  <a:prstClr val="black"/>
                </a:solidFill>
              </a:rPr>
              <a:t>と</a:t>
            </a:r>
            <a:r>
              <a:rPr lang="ja-JP" altLang="en-US" sz="2000" dirty="0" smtClean="0">
                <a:solidFill>
                  <a:prstClr val="black"/>
                </a:solidFill>
              </a:rPr>
              <a:t>は</a:t>
            </a:r>
            <a:r>
              <a:rPr lang="en-US" altLang="ja-JP" sz="2000" dirty="0" smtClean="0">
                <a:solidFill>
                  <a:prstClr val="black"/>
                </a:solidFill>
              </a:rPr>
              <a:t>】</a:t>
            </a:r>
          </a:p>
          <a:p>
            <a:pPr lvl="0" indent="185738"/>
            <a:r>
              <a:rPr lang="ja-JP" altLang="en-US" sz="2000" dirty="0" smtClean="0">
                <a:solidFill>
                  <a:prstClr val="black"/>
                </a:solidFill>
              </a:rPr>
              <a:t>他</a:t>
            </a:r>
            <a:r>
              <a:rPr lang="ja-JP" altLang="en-US" sz="2000" dirty="0">
                <a:solidFill>
                  <a:prstClr val="black"/>
                </a:solidFill>
              </a:rPr>
              <a:t>の介護事業所（栄養改善加算の対象事業所に限る）、医療機関、介護保険施設（栄養マネジメント強化加算の算定要件として規定する員数を超えて管理栄養士を置いているもの又は常勤の管理栄養士を</a:t>
            </a:r>
            <a:r>
              <a:rPr lang="en-US" altLang="ja-JP" sz="2000" dirty="0">
                <a:solidFill>
                  <a:prstClr val="black"/>
                </a:solidFill>
              </a:rPr>
              <a:t>1</a:t>
            </a:r>
            <a:r>
              <a:rPr lang="ja-JP" altLang="en-US" sz="2000" dirty="0">
                <a:solidFill>
                  <a:prstClr val="black"/>
                </a:solidFill>
              </a:rPr>
              <a:t>名以上配置しているものに限る）又は公益社団法人日本栄養士会若しくは</a:t>
            </a:r>
            <a:r>
              <a:rPr lang="ja-JP" altLang="en-US" sz="2000" dirty="0" smtClean="0">
                <a:solidFill>
                  <a:prstClr val="black"/>
                </a:solidFill>
              </a:rPr>
              <a:t>都道府県栄養士会</a:t>
            </a:r>
            <a:r>
              <a:rPr lang="ja-JP" altLang="en-US" sz="2000" dirty="0">
                <a:solidFill>
                  <a:prstClr val="black"/>
                </a:solidFill>
              </a:rPr>
              <a:t>が設置し、運営</a:t>
            </a:r>
            <a:r>
              <a:rPr lang="ja-JP" altLang="en-US" sz="2000" dirty="0" smtClean="0">
                <a:solidFill>
                  <a:prstClr val="black"/>
                </a:solidFill>
              </a:rPr>
              <a:t>する栄養</a:t>
            </a:r>
            <a:r>
              <a:rPr lang="ja-JP" altLang="en-US" sz="2000" dirty="0">
                <a:solidFill>
                  <a:prstClr val="black"/>
                </a:solidFill>
              </a:rPr>
              <a:t>ケア・</a:t>
            </a:r>
            <a:r>
              <a:rPr lang="ja-JP" altLang="en-US" sz="2000" dirty="0" smtClean="0">
                <a:solidFill>
                  <a:prstClr val="black"/>
                </a:solidFill>
              </a:rPr>
              <a:t>ステーション</a:t>
            </a:r>
            <a:endParaRPr lang="en-US" altLang="ja-JP" sz="2000" dirty="0">
              <a:solidFill>
                <a:prstClr val="black"/>
              </a:solidFill>
            </a:endParaRPr>
          </a:p>
        </p:txBody>
      </p:sp>
      <p:sp>
        <p:nvSpPr>
          <p:cNvPr id="6" name="正方形/長方形 5"/>
          <p:cNvSpPr/>
          <p:nvPr/>
        </p:nvSpPr>
        <p:spPr>
          <a:xfrm>
            <a:off x="387218" y="6048701"/>
            <a:ext cx="1164066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利用開始時に、管理栄養士が中心となって、利用者ごとの摂食・嚥下機能及び食形態にも配慮しつつ、栄養アセスメントを行い、管理栄養士等が共同して、栄養食事相談に関する事項（食事に</a:t>
            </a:r>
            <a:endParaRPr lang="en-US" altLang="ja-JP" sz="2000" dirty="0" smtClean="0"/>
          </a:p>
          <a:p>
            <a:pPr marL="185738" indent="-185738"/>
            <a:endParaRPr lang="ja-JP" altLang="en-US" sz="2000" dirty="0"/>
          </a:p>
        </p:txBody>
      </p:sp>
    </p:spTree>
    <p:extLst>
      <p:ext uri="{BB962C8B-B14F-4D97-AF65-F5344CB8AC3E}">
        <p14:creationId xmlns:p14="http://schemas.microsoft.com/office/powerpoint/2010/main" val="227281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81</a:t>
            </a:fld>
            <a:endParaRPr kumimoji="1" lang="ja-JP" altLang="en-US"/>
          </a:p>
        </p:txBody>
      </p:sp>
      <p:sp>
        <p:nvSpPr>
          <p:cNvPr id="3" name="正方形/長方形 2"/>
          <p:cNvSpPr/>
          <p:nvPr/>
        </p:nvSpPr>
        <p:spPr>
          <a:xfrm>
            <a:off x="0" y="1904891"/>
            <a:ext cx="12192000" cy="6771084"/>
          </a:xfrm>
          <a:prstGeom prst="rect">
            <a:avLst/>
          </a:prstGeom>
        </p:spPr>
        <p:txBody>
          <a:bodyPr wrap="square">
            <a:spAutoFit/>
          </a:bodyPr>
          <a:lstStyle/>
          <a:p>
            <a:pPr marL="357188" lvl="0" indent="-171450"/>
            <a:r>
              <a:rPr lang="ja-JP" altLang="en-US" sz="2000" dirty="0" smtClean="0">
                <a:solidFill>
                  <a:prstClr val="black"/>
                </a:solidFill>
              </a:rPr>
              <a:t>③ </a:t>
            </a:r>
            <a:r>
              <a:rPr lang="ja-JP" altLang="en-US" sz="2000" dirty="0">
                <a:solidFill>
                  <a:prstClr val="black"/>
                </a:solidFill>
              </a:rPr>
              <a:t>利用者ごとの栄養ケア計画に従い、必要に応じて当該利用者の居宅を訪問し、管理栄養士等が栄養改善サービスを行っているとともに、利用者の栄養状態を定期的に記録している。</a:t>
            </a:r>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a:solidFill>
                <a:prstClr val="black"/>
              </a:solidFill>
            </a:endParaRPr>
          </a:p>
          <a:p>
            <a:pPr marL="357188" lvl="0" indent="-171450"/>
            <a:endParaRPr lang="en-US" altLang="ja-JP" sz="1400" dirty="0">
              <a:solidFill>
                <a:prstClr val="black"/>
              </a:solidFill>
            </a:endParaRPr>
          </a:p>
          <a:p>
            <a:pPr marL="357188" lvl="0" indent="-171450"/>
            <a:r>
              <a:rPr lang="ja-JP" altLang="en-US" sz="2000" dirty="0" smtClean="0">
                <a:solidFill>
                  <a:prstClr val="black"/>
                </a:solidFill>
              </a:rPr>
              <a:t>④ </a:t>
            </a:r>
            <a:r>
              <a:rPr lang="ja-JP" altLang="en-US" sz="2000" dirty="0">
                <a:solidFill>
                  <a:prstClr val="black"/>
                </a:solidFill>
              </a:rPr>
              <a:t>利用者ごとの栄養計画の進捗状況を定期的に評価している。</a:t>
            </a:r>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p:txBody>
      </p:sp>
      <p:sp>
        <p:nvSpPr>
          <p:cNvPr id="7" name="正方形/長方形 6"/>
          <p:cNvSpPr/>
          <p:nvPr/>
        </p:nvSpPr>
        <p:spPr>
          <a:xfrm>
            <a:off x="461741" y="-338862"/>
            <a:ext cx="11463338" cy="2227139"/>
          </a:xfrm>
          <a:prstGeom prst="rect">
            <a:avLst/>
          </a:prstGeom>
          <a:ln w="6350">
            <a:solidFill>
              <a:schemeClr val="tx1"/>
            </a:solidFill>
            <a:prstDash val="sysDot"/>
          </a:ln>
        </p:spPr>
        <p:txBody>
          <a:bodyPr wrap="square" tIns="36000" bIns="36000" anchor="ctr" anchorCtr="0">
            <a:spAutoFit/>
          </a:bodyPr>
          <a:lstStyle/>
          <a:p>
            <a:pPr marL="185738"/>
            <a:endParaRPr lang="en-US" altLang="ja-JP" sz="2000" dirty="0" smtClean="0">
              <a:solidFill>
                <a:prstClr val="black"/>
              </a:solidFill>
            </a:endParaRPr>
          </a:p>
          <a:p>
            <a:pPr marL="185738" lvl="0"/>
            <a:r>
              <a:rPr lang="ja-JP" altLang="en-US" sz="2000" dirty="0">
                <a:solidFill>
                  <a:prstClr val="black"/>
                </a:solidFill>
              </a:rPr>
              <a:t>関する内容の説明等）、解決すべき栄養管理上の課題等に対し取り組むべき事項等を記載した</a:t>
            </a:r>
            <a:r>
              <a:rPr lang="ja-JP" altLang="en-US" sz="2000" dirty="0" smtClean="0">
                <a:solidFill>
                  <a:prstClr val="black"/>
                </a:solidFill>
              </a:rPr>
              <a:t>栄養ケア</a:t>
            </a:r>
            <a:r>
              <a:rPr lang="ja-JP" altLang="en-US" sz="2000" dirty="0">
                <a:solidFill>
                  <a:prstClr val="black"/>
                </a:solidFill>
              </a:rPr>
              <a:t>計画を作成すること。</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作成した栄養ケア計画については、栄養改善サービスの対象をとなる利用者又はその家族に説明</a:t>
            </a:r>
            <a:endParaRPr lang="en-US" altLang="ja-JP" sz="2000" dirty="0">
              <a:solidFill>
                <a:prstClr val="black"/>
              </a:solidFill>
            </a:endParaRPr>
          </a:p>
          <a:p>
            <a:pPr marL="185738" lvl="0"/>
            <a:r>
              <a:rPr lang="ja-JP" altLang="en-US" sz="2000" dirty="0" smtClean="0">
                <a:solidFill>
                  <a:prstClr val="black"/>
                </a:solidFill>
              </a:rPr>
              <a:t>し</a:t>
            </a:r>
            <a:r>
              <a:rPr lang="ja-JP" altLang="en-US" sz="2000" dirty="0">
                <a:solidFill>
                  <a:prstClr val="black"/>
                </a:solidFill>
              </a:rPr>
              <a:t>、その同意を得ること。</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栄養ケア計画に相当する内容</a:t>
            </a:r>
            <a:r>
              <a:rPr lang="ja-JP" altLang="en-US" sz="2000" dirty="0" smtClean="0">
                <a:solidFill>
                  <a:prstClr val="black"/>
                </a:solidFill>
              </a:rPr>
              <a:t>を</a:t>
            </a:r>
            <a:r>
              <a:rPr lang="ja-JP" altLang="en-US" sz="2000" dirty="0">
                <a:solidFill>
                  <a:prstClr val="black"/>
                </a:solidFill>
              </a:rPr>
              <a:t>看護小規模</a:t>
            </a:r>
            <a:r>
              <a:rPr lang="ja-JP" altLang="en-US" sz="2000" dirty="0" smtClean="0">
                <a:solidFill>
                  <a:prstClr val="black"/>
                </a:solidFill>
              </a:rPr>
              <a:t>多機能型居宅介護計画</a:t>
            </a:r>
            <a:r>
              <a:rPr lang="ja-JP" altLang="en-US" sz="2000" dirty="0">
                <a:solidFill>
                  <a:prstClr val="black"/>
                </a:solidFill>
              </a:rPr>
              <a:t>の中に記載する場合は、その記載をもって栄養ケア計画の作成に代えることができる。</a:t>
            </a:r>
          </a:p>
        </p:txBody>
      </p:sp>
      <p:sp>
        <p:nvSpPr>
          <p:cNvPr id="8" name="正方形/長方形 7"/>
          <p:cNvSpPr/>
          <p:nvPr/>
        </p:nvSpPr>
        <p:spPr>
          <a:xfrm>
            <a:off x="437707" y="2588116"/>
            <a:ext cx="11463338" cy="2534916"/>
          </a:xfrm>
          <a:prstGeom prst="rect">
            <a:avLst/>
          </a:prstGeom>
          <a:ln w="6350">
            <a:solidFill>
              <a:schemeClr val="tx1"/>
            </a:solidFill>
            <a:prstDash val="sysDot"/>
          </a:ln>
        </p:spPr>
        <p:txBody>
          <a:bodyPr wrap="square" tIns="72000" bIns="0" anchor="ctr" anchorCtr="0">
            <a:spAutoFit/>
          </a:bodyPr>
          <a:lstStyle/>
          <a:p>
            <a:r>
              <a:rPr lang="en-US" altLang="ja-JP" sz="2000" dirty="0"/>
              <a:t>※ </a:t>
            </a:r>
            <a:r>
              <a:rPr lang="ja-JP" altLang="en-US" sz="2000" dirty="0"/>
              <a:t>栄養ケア計画に実施上の問題点があれば直ちに当該計画を修正すること。</a:t>
            </a:r>
          </a:p>
          <a:p>
            <a:pPr marL="185738" indent="-185738"/>
            <a:r>
              <a:rPr lang="en-US" altLang="ja-JP" sz="2000" dirty="0"/>
              <a:t>※</a:t>
            </a:r>
            <a:r>
              <a:rPr lang="ja-JP" altLang="en-US" sz="2000" dirty="0"/>
              <a:t> 居宅における食事の状況を聞き取った結果、課題がある場合</a:t>
            </a:r>
            <a:r>
              <a:rPr lang="ja-JP" altLang="en-US" sz="2000" dirty="0" smtClean="0"/>
              <a:t>は</a:t>
            </a:r>
            <a:r>
              <a:rPr lang="ja-JP" altLang="en-US" sz="2000" dirty="0"/>
              <a:t>、</a:t>
            </a:r>
            <a:r>
              <a:rPr lang="ja-JP" altLang="en-US" sz="2000" dirty="0" smtClean="0"/>
              <a:t>当該</a:t>
            </a:r>
            <a:r>
              <a:rPr lang="ja-JP" altLang="en-US" sz="2000" dirty="0"/>
              <a:t>課題を解決するため、利用者又はその家族の同意を</a:t>
            </a:r>
            <a:r>
              <a:rPr lang="ja-JP" altLang="en-US" sz="2000" dirty="0" smtClean="0"/>
              <a:t>得て、当該</a:t>
            </a:r>
            <a:r>
              <a:rPr lang="ja-JP" altLang="en-US" sz="2000" dirty="0"/>
              <a:t>利用者の居宅を訪問し、居宅での食事状況・食事環境等の具体的な課題の把握や、主として食事の準備をする者に対する栄養食事相談等の栄養改善サービスを提供すること</a:t>
            </a:r>
            <a:r>
              <a:rPr lang="ja-JP" altLang="en-US" sz="2000" dirty="0" smtClean="0"/>
              <a:t>。</a:t>
            </a:r>
            <a:endParaRPr lang="en-US" altLang="ja-JP" sz="2000" dirty="0"/>
          </a:p>
          <a:p>
            <a:pPr marL="185738" indent="-185738"/>
            <a:r>
              <a:rPr lang="en-US" altLang="ja-JP" sz="2000" dirty="0">
                <a:solidFill>
                  <a:prstClr val="black"/>
                </a:solidFill>
              </a:rPr>
              <a:t>※ </a:t>
            </a:r>
            <a:r>
              <a:rPr lang="ja-JP" altLang="en-US" sz="2000" dirty="0">
                <a:solidFill>
                  <a:prstClr val="black"/>
                </a:solidFill>
              </a:rPr>
              <a:t>サービス提供の記録において利用者ごとの栄養ケア計画に従い管理栄養士が利用者の栄養状態を定期的に記録する場合は、当該記録とは別に栄養改善加算の算定のために利用者の栄養状態を定期的に記録する必要はない</a:t>
            </a:r>
            <a:r>
              <a:rPr lang="ja-JP" altLang="en-US" sz="2000" dirty="0" smtClean="0">
                <a:solidFill>
                  <a:prstClr val="black"/>
                </a:solidFill>
              </a:rPr>
              <a:t>。</a:t>
            </a:r>
            <a:endParaRPr lang="ja-JP" altLang="en-US" sz="2000" dirty="0">
              <a:solidFill>
                <a:prstClr val="black"/>
              </a:solidFill>
            </a:endParaRPr>
          </a:p>
        </p:txBody>
      </p:sp>
      <p:sp>
        <p:nvSpPr>
          <p:cNvPr id="9" name="正方形/長方形 8"/>
          <p:cNvSpPr/>
          <p:nvPr/>
        </p:nvSpPr>
        <p:spPr>
          <a:xfrm>
            <a:off x="437707" y="5563825"/>
            <a:ext cx="11463338" cy="1585049"/>
          </a:xfrm>
          <a:prstGeom prst="rect">
            <a:avLst/>
          </a:prstGeom>
          <a:ln w="6350">
            <a:solidFill>
              <a:schemeClr val="tx1"/>
            </a:solidFill>
            <a:prstDash val="sysDot"/>
          </a:ln>
        </p:spPr>
        <p:txBody>
          <a:bodyPr wrap="square" bIns="0" anchor="ctr" anchorCtr="0">
            <a:spAutoFit/>
          </a:bodyPr>
          <a:lstStyle/>
          <a:p>
            <a:pPr marL="180975" indent="-180975"/>
            <a:r>
              <a:rPr lang="en-US" altLang="ja-JP" sz="2000" dirty="0"/>
              <a:t>※</a:t>
            </a:r>
            <a:r>
              <a:rPr lang="ja-JP" altLang="en-US" sz="2000" dirty="0"/>
              <a:t>利用者の栄養状態に応じて、定期的に、利用者の生活機能の状況を検討し、おおむね</a:t>
            </a:r>
            <a:r>
              <a:rPr lang="en-US" altLang="ja-JP" sz="2000" dirty="0"/>
              <a:t>3</a:t>
            </a:r>
            <a:r>
              <a:rPr lang="ja-JP" altLang="en-US" sz="2000" dirty="0"/>
              <a:t>月ごとに体重を測定する等により栄養状態の評価を行い、その結果を当該利用者を担当する介護支援専門員や主治の医師に対して情報提供すること。</a:t>
            </a:r>
            <a:endParaRPr lang="en-US" altLang="ja-JP" sz="2000" dirty="0"/>
          </a:p>
          <a:p>
            <a:pPr marL="180975" indent="-180975"/>
            <a:r>
              <a:rPr lang="en-US" altLang="ja-JP" sz="2000" dirty="0"/>
              <a:t>※</a:t>
            </a:r>
            <a:r>
              <a:rPr lang="ja-JP" altLang="en-US" sz="2000" dirty="0"/>
              <a:t>おおむね</a:t>
            </a:r>
            <a:r>
              <a:rPr lang="en-US" altLang="ja-JP" sz="2000" dirty="0"/>
              <a:t>3</a:t>
            </a:r>
            <a:r>
              <a:rPr lang="ja-JP" altLang="en-US" sz="2000" dirty="0"/>
              <a:t>月ごとの評価の結果、次表の「栄養改善加算を算定できる利用者」のいずれかに</a:t>
            </a:r>
            <a:r>
              <a:rPr lang="ja-JP" altLang="en-US" sz="2000" dirty="0" smtClean="0"/>
              <a:t>該当</a:t>
            </a:r>
            <a:endParaRPr lang="en-US" altLang="ja-JP" sz="2000" dirty="0" smtClean="0"/>
          </a:p>
          <a:p>
            <a:pPr marL="180975" indent="-180975"/>
            <a:endParaRPr lang="ja-JP" altLang="en-US" sz="2000" dirty="0"/>
          </a:p>
        </p:txBody>
      </p:sp>
    </p:spTree>
    <p:extLst>
      <p:ext uri="{BB962C8B-B14F-4D97-AF65-F5344CB8AC3E}">
        <p14:creationId xmlns:p14="http://schemas.microsoft.com/office/powerpoint/2010/main" val="21745646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82</a:t>
            </a:fld>
            <a:endParaRPr kumimoji="1" lang="ja-JP" altLang="en-US"/>
          </a:p>
        </p:txBody>
      </p:sp>
      <p:sp>
        <p:nvSpPr>
          <p:cNvPr id="3" name="正方形/長方形 2"/>
          <p:cNvSpPr/>
          <p:nvPr/>
        </p:nvSpPr>
        <p:spPr>
          <a:xfrm>
            <a:off x="112173" y="1024791"/>
            <a:ext cx="11939150" cy="5696684"/>
          </a:xfrm>
          <a:prstGeom prst="rect">
            <a:avLst/>
          </a:prstGeom>
          <a:ln w="6350">
            <a:solidFill>
              <a:schemeClr val="tx1"/>
            </a:solidFill>
            <a:prstDash val="sysDot"/>
          </a:ln>
        </p:spPr>
        <p:txBody>
          <a:bodyPr wrap="square" tIns="36000" bIns="0" anchor="ctr" anchorCtr="0">
            <a:spAutoFit/>
          </a:bodyPr>
          <a:lstStyle/>
          <a:p>
            <a:pPr>
              <a:lnSpc>
                <a:spcPts val="2100"/>
              </a:lnSpc>
            </a:pPr>
            <a:r>
              <a:rPr lang="en-US" altLang="ja-JP" sz="2000" dirty="0"/>
              <a:t>【</a:t>
            </a:r>
            <a:r>
              <a:rPr lang="ja-JP" altLang="en-US" sz="2000" dirty="0"/>
              <a:t>栄養改善加算を算定できる利用者</a:t>
            </a:r>
            <a:r>
              <a:rPr lang="en-US" altLang="ja-JP" sz="2000" dirty="0"/>
              <a:t>】</a:t>
            </a:r>
          </a:p>
          <a:p>
            <a:pPr>
              <a:lnSpc>
                <a:spcPts val="2100"/>
              </a:lnSpc>
            </a:pPr>
            <a:r>
              <a:rPr lang="ja-JP" altLang="en-US" sz="2000" dirty="0"/>
              <a:t>以下のいずれかに該当する者であって、栄養改善サービスの提供が必要と</a:t>
            </a:r>
            <a:r>
              <a:rPr lang="ja-JP" altLang="en-US" sz="2000" dirty="0" smtClean="0"/>
              <a:t>認められる者</a:t>
            </a:r>
            <a:endParaRPr lang="ja-JP" altLang="en-US" sz="2000" dirty="0"/>
          </a:p>
          <a:p>
            <a:pPr marL="85725">
              <a:lnSpc>
                <a:spcPts val="2100"/>
              </a:lnSpc>
            </a:pPr>
            <a:r>
              <a:rPr lang="ja-JP" altLang="en-US" sz="2000" dirty="0" smtClean="0"/>
              <a:t>イＢＭＩ</a:t>
            </a:r>
            <a:r>
              <a:rPr lang="ja-JP" altLang="en-US" sz="2000" dirty="0"/>
              <a:t>が </a:t>
            </a:r>
            <a:r>
              <a:rPr lang="en-US" altLang="ja-JP" sz="2000" dirty="0"/>
              <a:t>18.5 </a:t>
            </a:r>
            <a:r>
              <a:rPr lang="ja-JP" altLang="en-US" sz="2000" dirty="0"/>
              <a:t>未満である者</a:t>
            </a:r>
          </a:p>
          <a:p>
            <a:pPr marL="271463" indent="-185738">
              <a:lnSpc>
                <a:spcPts val="2100"/>
              </a:lnSpc>
            </a:pPr>
            <a:r>
              <a:rPr lang="ja-JP" altLang="en-US" sz="2000" dirty="0" smtClean="0"/>
              <a:t>ロ </a:t>
            </a:r>
            <a:r>
              <a:rPr lang="en-US" altLang="ja-JP" sz="2000" dirty="0" smtClean="0"/>
              <a:t>1</a:t>
            </a:r>
            <a:r>
              <a:rPr lang="ja-JP" altLang="en-US" sz="2000" dirty="0" smtClean="0"/>
              <a:t>～</a:t>
            </a:r>
            <a:r>
              <a:rPr lang="en-US" altLang="ja-JP" sz="2000" dirty="0" smtClean="0"/>
              <a:t>6</a:t>
            </a:r>
            <a:r>
              <a:rPr lang="ja-JP" altLang="en-US" sz="2000" dirty="0" smtClean="0"/>
              <a:t>月間で</a:t>
            </a:r>
            <a:r>
              <a:rPr lang="en-US" altLang="ja-JP" sz="2000" dirty="0" smtClean="0"/>
              <a:t>3</a:t>
            </a:r>
            <a:r>
              <a:rPr lang="ja-JP" altLang="en-US" sz="2000" dirty="0" smtClean="0"/>
              <a:t>％</a:t>
            </a:r>
            <a:r>
              <a:rPr lang="ja-JP" altLang="en-US" sz="2000" dirty="0"/>
              <a:t>以上の体重の減少が認められる者又は「基本チェックリスト</a:t>
            </a:r>
            <a:r>
              <a:rPr lang="ja-JP" altLang="en-US" sz="2000" dirty="0" smtClean="0"/>
              <a:t>」の№</a:t>
            </a:r>
            <a:r>
              <a:rPr lang="en-US" altLang="ja-JP" sz="2000" dirty="0" smtClean="0"/>
              <a:t>11</a:t>
            </a:r>
            <a:r>
              <a:rPr lang="ja-JP" altLang="en-US" sz="2000" dirty="0" smtClean="0"/>
              <a:t>の</a:t>
            </a:r>
            <a:r>
              <a:rPr lang="ja-JP" altLang="en-US" sz="2000" dirty="0"/>
              <a:t>項目</a:t>
            </a:r>
            <a:r>
              <a:rPr lang="ja-JP" altLang="en-US" sz="2000" dirty="0" smtClean="0"/>
              <a:t>が 「</a:t>
            </a:r>
            <a:r>
              <a:rPr lang="en-US" altLang="ja-JP" sz="2000" dirty="0" smtClean="0"/>
              <a:t>1</a:t>
            </a:r>
            <a:r>
              <a:rPr lang="ja-JP" altLang="en-US" sz="2000" dirty="0" smtClean="0"/>
              <a:t>」</a:t>
            </a:r>
            <a:r>
              <a:rPr lang="ja-JP" altLang="en-US" sz="2000" dirty="0"/>
              <a:t>に該当する者。</a:t>
            </a:r>
          </a:p>
          <a:p>
            <a:pPr marL="85725">
              <a:lnSpc>
                <a:spcPts val="2100"/>
              </a:lnSpc>
            </a:pPr>
            <a:r>
              <a:rPr lang="ja-JP" altLang="en-US" sz="2000" dirty="0" smtClean="0"/>
              <a:t>ハ 血清</a:t>
            </a:r>
            <a:r>
              <a:rPr lang="ja-JP" altLang="en-US" sz="2000" dirty="0"/>
              <a:t>アルブミン値</a:t>
            </a:r>
            <a:r>
              <a:rPr lang="ja-JP" altLang="en-US" sz="2000" dirty="0" smtClean="0"/>
              <a:t>が</a:t>
            </a:r>
            <a:r>
              <a:rPr lang="en-US" altLang="ja-JP" sz="2000" dirty="0" smtClean="0"/>
              <a:t>3.5</a:t>
            </a:r>
            <a:r>
              <a:rPr lang="ja-JP" altLang="en-US" sz="2000" dirty="0" err="1" smtClean="0"/>
              <a:t>ｇ</a:t>
            </a:r>
            <a:r>
              <a:rPr lang="en-US" altLang="ja-JP" sz="2000" dirty="0" smtClean="0"/>
              <a:t>/</a:t>
            </a:r>
            <a:r>
              <a:rPr lang="en-US" altLang="ja-JP" sz="2000" dirty="0"/>
              <a:t>dl </a:t>
            </a:r>
            <a:r>
              <a:rPr lang="ja-JP" altLang="en-US" sz="2000" dirty="0"/>
              <a:t>以下である者</a:t>
            </a:r>
          </a:p>
          <a:p>
            <a:pPr marL="85725">
              <a:lnSpc>
                <a:spcPts val="2100"/>
              </a:lnSpc>
            </a:pPr>
            <a:r>
              <a:rPr lang="ja-JP" altLang="en-US" sz="2000" dirty="0" smtClean="0"/>
              <a:t>ニ 食事</a:t>
            </a:r>
            <a:r>
              <a:rPr lang="ja-JP" altLang="en-US" sz="2000" dirty="0"/>
              <a:t>摂取量が</a:t>
            </a:r>
            <a:r>
              <a:rPr lang="ja-JP" altLang="en-US" sz="2000" dirty="0" smtClean="0"/>
              <a:t>不良（</a:t>
            </a:r>
            <a:r>
              <a:rPr lang="en-US" altLang="ja-JP" sz="2000" dirty="0" smtClean="0"/>
              <a:t>75</a:t>
            </a:r>
            <a:r>
              <a:rPr lang="ja-JP" altLang="en-US" sz="2000" dirty="0" smtClean="0"/>
              <a:t>％</a:t>
            </a:r>
            <a:r>
              <a:rPr lang="ja-JP" altLang="en-US" sz="2000" dirty="0"/>
              <a:t>以下）である者</a:t>
            </a:r>
          </a:p>
          <a:p>
            <a:pPr marL="85725">
              <a:lnSpc>
                <a:spcPts val="2100"/>
              </a:lnSpc>
            </a:pPr>
            <a:r>
              <a:rPr lang="ja-JP" altLang="en-US" sz="2000" dirty="0" smtClean="0"/>
              <a:t>ホ その他</a:t>
            </a:r>
            <a:r>
              <a:rPr lang="ja-JP" altLang="en-US" sz="2000" dirty="0"/>
              <a:t>低栄養状態にある又はそのおそれがあると認められる</a:t>
            </a:r>
            <a:r>
              <a:rPr lang="ja-JP" altLang="en-US" sz="2000" dirty="0" smtClean="0"/>
              <a:t>者</a:t>
            </a:r>
            <a:endParaRPr lang="en-US" altLang="ja-JP" sz="2000" dirty="0" smtClean="0"/>
          </a:p>
          <a:p>
            <a:pPr marL="182563" indent="-182563">
              <a:lnSpc>
                <a:spcPts val="2100"/>
              </a:lnSpc>
            </a:pPr>
            <a:r>
              <a:rPr lang="en-US" altLang="ja-JP" sz="2000" dirty="0" smtClean="0"/>
              <a:t>※ </a:t>
            </a:r>
            <a:r>
              <a:rPr lang="ja-JP" altLang="en-US" sz="2000" dirty="0" smtClean="0"/>
              <a:t>次</a:t>
            </a:r>
            <a:r>
              <a:rPr lang="ja-JP" altLang="en-US" sz="2000" dirty="0"/>
              <a:t>のような問題を有する者については、上記</a:t>
            </a:r>
            <a:r>
              <a:rPr lang="en-US" altLang="ja-JP" sz="2000" dirty="0"/>
              <a:t>Ⅰ</a:t>
            </a:r>
            <a:r>
              <a:rPr lang="ja-JP" altLang="en-US" sz="2000" dirty="0"/>
              <a:t>～</a:t>
            </a:r>
            <a:r>
              <a:rPr lang="en-US" altLang="ja-JP" sz="2000" dirty="0"/>
              <a:t>Ⅴ</a:t>
            </a:r>
            <a:r>
              <a:rPr lang="ja-JP" altLang="en-US" sz="2000" dirty="0"/>
              <a:t>のいずれかの項目に該当するかどうか、適宜確認されたい。</a:t>
            </a:r>
          </a:p>
          <a:p>
            <a:pPr marL="365125" indent="-184150">
              <a:lnSpc>
                <a:spcPts val="2100"/>
              </a:lnSpc>
            </a:pPr>
            <a:r>
              <a:rPr lang="ja-JP" altLang="en-US" sz="2000" dirty="0"/>
              <a:t>・口腔及び摂食・嚥下機能の問題（基本チェックリストの</a:t>
            </a:r>
            <a:r>
              <a:rPr lang="en-US" altLang="ja-JP" sz="2000" dirty="0"/>
              <a:t>(13)</a:t>
            </a:r>
            <a:r>
              <a:rPr lang="ja-JP" altLang="en-US" sz="2000" dirty="0"/>
              <a:t>～</a:t>
            </a:r>
            <a:r>
              <a:rPr lang="en-US" altLang="ja-JP" sz="2000" dirty="0"/>
              <a:t>(15)</a:t>
            </a:r>
            <a:r>
              <a:rPr lang="ja-JP" altLang="en-US" sz="2000" dirty="0"/>
              <a:t>のいずれかの項目において「</a:t>
            </a:r>
            <a:r>
              <a:rPr lang="en-US" altLang="ja-JP" sz="2000" dirty="0"/>
              <a:t>1</a:t>
            </a:r>
            <a:r>
              <a:rPr lang="ja-JP" altLang="en-US" sz="2000" dirty="0"/>
              <a:t>」に該当する者などを含む。）</a:t>
            </a:r>
          </a:p>
          <a:p>
            <a:pPr marL="365125" indent="-184150">
              <a:lnSpc>
                <a:spcPts val="2100"/>
              </a:lnSpc>
            </a:pPr>
            <a:r>
              <a:rPr lang="ja-JP" altLang="en-US" sz="2000" dirty="0"/>
              <a:t>・生活機能の低下の問題</a:t>
            </a:r>
          </a:p>
          <a:p>
            <a:pPr marL="365125" indent="-184150">
              <a:lnSpc>
                <a:spcPts val="2100"/>
              </a:lnSpc>
            </a:pPr>
            <a:r>
              <a:rPr lang="ja-JP" altLang="en-US" sz="2000" dirty="0"/>
              <a:t>・褥瘡に関する問題</a:t>
            </a:r>
          </a:p>
          <a:p>
            <a:pPr marL="365125" indent="-184150">
              <a:lnSpc>
                <a:spcPts val="2100"/>
              </a:lnSpc>
            </a:pPr>
            <a:r>
              <a:rPr lang="ja-JP" altLang="en-US" sz="2000" dirty="0"/>
              <a:t>・食欲の低下の問題</a:t>
            </a:r>
          </a:p>
          <a:p>
            <a:pPr marL="365125" indent="-184150">
              <a:lnSpc>
                <a:spcPts val="2100"/>
              </a:lnSpc>
            </a:pPr>
            <a:r>
              <a:rPr lang="ja-JP" altLang="en-US" sz="2000" dirty="0"/>
              <a:t>・閉じこもりの問題（基本チェックリストの</a:t>
            </a:r>
            <a:r>
              <a:rPr lang="en-US" altLang="ja-JP" sz="2000" dirty="0"/>
              <a:t>(16)</a:t>
            </a:r>
            <a:r>
              <a:rPr lang="ja-JP" altLang="en-US" sz="2000" dirty="0" err="1"/>
              <a:t>、</a:t>
            </a:r>
            <a:r>
              <a:rPr lang="en-US" altLang="ja-JP" sz="2000" dirty="0"/>
              <a:t>(17)</a:t>
            </a:r>
            <a:r>
              <a:rPr lang="ja-JP" altLang="en-US" sz="2000" dirty="0"/>
              <a:t>のいずれかの項目において「</a:t>
            </a:r>
            <a:r>
              <a:rPr lang="en-US" altLang="ja-JP" sz="2000" dirty="0"/>
              <a:t>1</a:t>
            </a:r>
            <a:r>
              <a:rPr lang="ja-JP" altLang="en-US" sz="2000" dirty="0"/>
              <a:t>」に該当する者などを含む。）</a:t>
            </a:r>
          </a:p>
          <a:p>
            <a:pPr marL="365125" indent="-184150">
              <a:lnSpc>
                <a:spcPts val="2100"/>
              </a:lnSpc>
            </a:pPr>
            <a:r>
              <a:rPr lang="ja-JP" altLang="en-US" sz="2000" dirty="0"/>
              <a:t>・認知症の問題（基本チェックリストの</a:t>
            </a:r>
            <a:r>
              <a:rPr lang="en-US" altLang="ja-JP" sz="2000" dirty="0"/>
              <a:t>(18)</a:t>
            </a:r>
            <a:r>
              <a:rPr lang="ja-JP" altLang="en-US" sz="2000" dirty="0"/>
              <a:t>～</a:t>
            </a:r>
            <a:r>
              <a:rPr lang="en-US" altLang="ja-JP" sz="2000" dirty="0"/>
              <a:t>(20)</a:t>
            </a:r>
            <a:r>
              <a:rPr lang="ja-JP" altLang="en-US" sz="2000" dirty="0"/>
              <a:t>のいずれかの項目において「</a:t>
            </a:r>
            <a:r>
              <a:rPr lang="en-US" altLang="ja-JP" sz="2000" dirty="0"/>
              <a:t>1</a:t>
            </a:r>
            <a:r>
              <a:rPr lang="ja-JP" altLang="en-US" sz="2000" dirty="0"/>
              <a:t>」に該当する者などを含む。）</a:t>
            </a:r>
          </a:p>
          <a:p>
            <a:pPr marL="365125" indent="-184150">
              <a:lnSpc>
                <a:spcPts val="2100"/>
              </a:lnSpc>
            </a:pPr>
            <a:r>
              <a:rPr lang="ja-JP" altLang="en-US" sz="2000" dirty="0"/>
              <a:t>・</a:t>
            </a:r>
            <a:r>
              <a:rPr lang="ja-JP" altLang="en-US" sz="2000" dirty="0" err="1"/>
              <a:t>うつの</a:t>
            </a:r>
            <a:r>
              <a:rPr lang="ja-JP" altLang="en-US" sz="2000" dirty="0"/>
              <a:t>問題（基本チェックリストの</a:t>
            </a:r>
            <a:r>
              <a:rPr lang="en-US" altLang="ja-JP" sz="2000" dirty="0"/>
              <a:t>(21)</a:t>
            </a:r>
            <a:r>
              <a:rPr lang="ja-JP" altLang="en-US" sz="2000" dirty="0"/>
              <a:t>～</a:t>
            </a:r>
            <a:r>
              <a:rPr lang="en-US" altLang="ja-JP" sz="2000" dirty="0"/>
              <a:t>(25)</a:t>
            </a:r>
            <a:r>
              <a:rPr lang="ja-JP" altLang="en-US" sz="2000" dirty="0"/>
              <a:t>の項目において、</a:t>
            </a:r>
            <a:r>
              <a:rPr lang="en-US" altLang="ja-JP" sz="2000" dirty="0"/>
              <a:t>2</a:t>
            </a:r>
            <a:r>
              <a:rPr lang="ja-JP" altLang="en-US" sz="2000" dirty="0"/>
              <a:t>項目以上「</a:t>
            </a:r>
            <a:r>
              <a:rPr lang="en-US" altLang="ja-JP" sz="2000" dirty="0"/>
              <a:t>1</a:t>
            </a:r>
            <a:r>
              <a:rPr lang="ja-JP" altLang="en-US" sz="2000" dirty="0"/>
              <a:t>」に該当する者などを含む。）</a:t>
            </a:r>
          </a:p>
        </p:txBody>
      </p:sp>
      <p:sp>
        <p:nvSpPr>
          <p:cNvPr id="4" name="正方形/長方形 3"/>
          <p:cNvSpPr/>
          <p:nvPr/>
        </p:nvSpPr>
        <p:spPr>
          <a:xfrm>
            <a:off x="0" y="0"/>
            <a:ext cx="11911011" cy="1323439"/>
          </a:xfrm>
          <a:prstGeom prst="rect">
            <a:avLst/>
          </a:prstGeom>
        </p:spPr>
        <p:txBody>
          <a:bodyPr wrap="square">
            <a:spAutoFit/>
          </a:bodyPr>
          <a:lstStyle/>
          <a:p>
            <a:pPr marL="266700" lvl="0"/>
            <a:r>
              <a:rPr lang="ja-JP" altLang="en-US" sz="2000" dirty="0">
                <a:solidFill>
                  <a:prstClr val="black"/>
                </a:solidFill>
              </a:rPr>
              <a:t>する者であって、継続的に管理栄養士等がサービスを提供を行うことにより、栄養改善の効果が期待できると認められるものについては、継続的に栄養改善サービスを提供する</a:t>
            </a:r>
            <a:r>
              <a:rPr lang="ja-JP" altLang="en-US" sz="2000" dirty="0" smtClean="0">
                <a:solidFill>
                  <a:prstClr val="black"/>
                </a:solidFill>
              </a:rPr>
              <a:t>。</a:t>
            </a:r>
            <a:endParaRPr lang="en-US" altLang="ja-JP" sz="2000" dirty="0" smtClean="0">
              <a:solidFill>
                <a:prstClr val="black"/>
              </a:solidFill>
            </a:endParaRPr>
          </a:p>
          <a:p>
            <a:pPr marL="84138"/>
            <a:r>
              <a:rPr lang="ja-JP" altLang="en-US" sz="2000" dirty="0">
                <a:solidFill>
                  <a:prstClr val="black"/>
                </a:solidFill>
              </a:rPr>
              <a:t>⑤ 定員超過利用・人員基準欠如に該当していない。</a:t>
            </a:r>
          </a:p>
          <a:p>
            <a:pPr marL="180975" lvl="0" indent="1588"/>
            <a:endParaRPr lang="ja-JP" altLang="en-US" sz="2000" dirty="0">
              <a:solidFill>
                <a:prstClr val="black"/>
              </a:solidFill>
            </a:endParaRPr>
          </a:p>
        </p:txBody>
      </p:sp>
    </p:spTree>
    <p:extLst>
      <p:ext uri="{BB962C8B-B14F-4D97-AF65-F5344CB8AC3E}">
        <p14:creationId xmlns:p14="http://schemas.microsoft.com/office/powerpoint/2010/main" val="1490974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4968" y="6369050"/>
            <a:ext cx="2743200" cy="365125"/>
          </a:xfrm>
        </p:spPr>
        <p:txBody>
          <a:bodyPr/>
          <a:lstStyle/>
          <a:p>
            <a:fld id="{41D9830F-53EB-46B6-9EC0-C4C68F82A889}" type="slidenum">
              <a:rPr kumimoji="1" lang="ja-JP" altLang="en-US" smtClean="0"/>
              <a:t>83</a:t>
            </a:fld>
            <a:endParaRPr kumimoji="1" lang="ja-JP" altLang="en-US" dirty="0"/>
          </a:p>
        </p:txBody>
      </p:sp>
      <p:sp>
        <p:nvSpPr>
          <p:cNvPr id="4" name="正方形/長方形 3"/>
          <p:cNvSpPr/>
          <p:nvPr/>
        </p:nvSpPr>
        <p:spPr>
          <a:xfrm>
            <a:off x="0" y="0"/>
            <a:ext cx="12192000" cy="6986528"/>
          </a:xfrm>
          <a:prstGeom prst="rect">
            <a:avLst/>
          </a:prstGeom>
        </p:spPr>
        <p:txBody>
          <a:bodyPr wrap="square">
            <a:spAutoFit/>
          </a:bodyPr>
          <a:lstStyle/>
          <a:p>
            <a:r>
              <a:rPr lang="ja-JP" altLang="en-US" sz="2000" b="1" dirty="0" smtClean="0"/>
              <a:t>（７）口腔・栄養スクリーニング加算★　</a:t>
            </a:r>
            <a:endParaRPr lang="en-US" altLang="ja-JP" sz="2000" b="1" dirty="0" smtClean="0"/>
          </a:p>
          <a:p>
            <a:pPr marL="185738" indent="171450"/>
            <a:r>
              <a:rPr lang="ja-JP" altLang="en-US" sz="2000" dirty="0" smtClean="0"/>
              <a:t>利用</a:t>
            </a:r>
            <a:r>
              <a:rPr lang="ja-JP" altLang="en-US" sz="2000" dirty="0"/>
              <a:t>開始時及び利用中 </a:t>
            </a:r>
            <a:r>
              <a:rPr lang="en-US" altLang="ja-JP" sz="2000" dirty="0"/>
              <a:t>6 </a:t>
            </a:r>
            <a:r>
              <a:rPr lang="ja-JP" altLang="en-US" sz="2000" dirty="0"/>
              <a:t>月ごとに利用者の口腔の健康状態のスクリーニング及び栄養状態のスクリーニングを行った場合に加算する。</a:t>
            </a:r>
            <a:endParaRPr lang="en-US" altLang="ja-JP" sz="2000" dirty="0"/>
          </a:p>
          <a:p>
            <a:pPr marL="171450" lvl="0" indent="14288"/>
            <a:r>
              <a:rPr lang="en-US" altLang="ja-JP" sz="2000" dirty="0">
                <a:solidFill>
                  <a:prstClr val="black"/>
                </a:solidFill>
              </a:rPr>
              <a:t>※ </a:t>
            </a:r>
            <a:r>
              <a:rPr lang="ja-JP" altLang="en-US" sz="2000" dirty="0">
                <a:solidFill>
                  <a:prstClr val="black"/>
                </a:solidFill>
              </a:rPr>
              <a:t>当該事業所以外で既に口腔・栄養スクリーニング加算を算定している利用者については算定しない。</a:t>
            </a:r>
            <a:endParaRPr lang="en-US" altLang="ja-JP" sz="2000" dirty="0">
              <a:solidFill>
                <a:prstClr val="black"/>
              </a:solidFill>
            </a:endParaRPr>
          </a:p>
          <a:p>
            <a:pPr marL="365125" indent="-182563"/>
            <a:r>
              <a:rPr lang="en-US" altLang="ja-JP" sz="2000" dirty="0" smtClean="0"/>
              <a:t>※ </a:t>
            </a:r>
            <a:r>
              <a:rPr lang="ja-JP" altLang="en-US" sz="2000" dirty="0" smtClean="0">
                <a:solidFill>
                  <a:prstClr val="black"/>
                </a:solidFill>
              </a:rPr>
              <a:t>定員</a:t>
            </a:r>
            <a:r>
              <a:rPr lang="ja-JP" altLang="en-US" sz="2000" dirty="0">
                <a:solidFill>
                  <a:prstClr val="black"/>
                </a:solidFill>
              </a:rPr>
              <a:t>超過・人員基準欠如に該当して</a:t>
            </a:r>
            <a:r>
              <a:rPr lang="ja-JP" altLang="en-US" sz="2000" dirty="0" smtClean="0">
                <a:solidFill>
                  <a:prstClr val="black"/>
                </a:solidFill>
              </a:rPr>
              <a:t>いないこと。</a:t>
            </a:r>
            <a:endParaRPr lang="en-US" altLang="ja-JP" sz="2000" dirty="0" smtClean="0">
              <a:solidFill>
                <a:prstClr val="black"/>
              </a:solidFill>
            </a:endParaRPr>
          </a:p>
          <a:p>
            <a:pPr marL="365125" indent="-182563"/>
            <a:r>
              <a:rPr lang="en-US" altLang="ja-JP" sz="2000" dirty="0" smtClean="0"/>
              <a:t>※ </a:t>
            </a:r>
            <a:r>
              <a:rPr lang="ja-JP" altLang="en-US" sz="2000" dirty="0"/>
              <a:t>加算</a:t>
            </a:r>
            <a:r>
              <a:rPr lang="en-US" altLang="ja-JP" sz="2000" dirty="0"/>
              <a:t>(Ⅰ)</a:t>
            </a:r>
            <a:r>
              <a:rPr lang="ja-JP" altLang="en-US" sz="2000" dirty="0"/>
              <a:t>と</a:t>
            </a:r>
            <a:r>
              <a:rPr lang="en-US" altLang="ja-JP" sz="2000" dirty="0"/>
              <a:t>(Ⅱ)</a:t>
            </a:r>
            <a:r>
              <a:rPr lang="ja-JP" altLang="en-US" sz="2000" dirty="0"/>
              <a:t>は、同時算定はできない。</a:t>
            </a:r>
            <a:endParaRPr lang="en-US" altLang="ja-JP" sz="2000" dirty="0"/>
          </a:p>
          <a:p>
            <a:pPr marL="365125" indent="-182563"/>
            <a:endParaRPr lang="en-US" altLang="ja-JP" sz="800" dirty="0" smtClean="0"/>
          </a:p>
          <a:p>
            <a:r>
              <a:rPr lang="en-US" altLang="ja-JP" sz="2000" dirty="0" smtClean="0"/>
              <a:t>【</a:t>
            </a:r>
            <a:r>
              <a:rPr lang="ja-JP" altLang="en-US" sz="2000" dirty="0" smtClean="0"/>
              <a:t>口腔・栄養スクリーニング加算</a:t>
            </a:r>
            <a:r>
              <a:rPr lang="en-US" altLang="ja-JP" sz="2000" dirty="0" smtClean="0"/>
              <a:t>(Ⅰ)】</a:t>
            </a:r>
            <a:r>
              <a:rPr lang="ja-JP" altLang="en-US" sz="2000" dirty="0" smtClean="0"/>
              <a:t>　</a:t>
            </a:r>
            <a:r>
              <a:rPr lang="en-US" altLang="ja-JP" sz="2000" dirty="0" smtClean="0"/>
              <a:t>20</a:t>
            </a:r>
            <a:r>
              <a:rPr lang="ja-JP" altLang="en-US" sz="2000" dirty="0" smtClean="0"/>
              <a:t>単位／回</a:t>
            </a:r>
            <a:endParaRPr lang="en-US" altLang="ja-JP" sz="2000" dirty="0" smtClean="0"/>
          </a:p>
          <a:p>
            <a:pPr marL="365125" lvl="0" indent="-182563"/>
            <a:r>
              <a:rPr lang="ja-JP" altLang="en-US" sz="2000" dirty="0" smtClean="0">
                <a:solidFill>
                  <a:prstClr val="black"/>
                </a:solidFill>
              </a:rPr>
              <a:t>次</a:t>
            </a:r>
            <a:r>
              <a:rPr lang="ja-JP" altLang="en-US" sz="2000" dirty="0">
                <a:solidFill>
                  <a:prstClr val="black"/>
                </a:solidFill>
              </a:rPr>
              <a:t>のいずれにも適合すること。</a:t>
            </a:r>
          </a:p>
          <a:p>
            <a:pPr marL="365125" lvl="0" indent="-182563"/>
            <a:r>
              <a:rPr lang="ja-JP" altLang="en-US" sz="2000" dirty="0">
                <a:solidFill>
                  <a:prstClr val="black"/>
                </a:solidFill>
              </a:rPr>
              <a:t>① 利用開始時及び利用中 </a:t>
            </a:r>
            <a:r>
              <a:rPr lang="en-US" altLang="ja-JP" sz="2000" dirty="0">
                <a:solidFill>
                  <a:prstClr val="black"/>
                </a:solidFill>
              </a:rPr>
              <a:t>6 </a:t>
            </a:r>
            <a:r>
              <a:rPr lang="ja-JP" altLang="en-US" sz="2000" dirty="0">
                <a:solidFill>
                  <a:prstClr val="black"/>
                </a:solidFill>
              </a:rPr>
              <a:t>月ごとに利用者の口腔の健康状態について確認を行い、当該利用者の口腔の健康状態に関する</a:t>
            </a:r>
            <a:r>
              <a:rPr lang="ja-JP" altLang="en-US" sz="2000" dirty="0" smtClean="0">
                <a:solidFill>
                  <a:prstClr val="black"/>
                </a:solidFill>
              </a:rPr>
              <a:t>情報（当該利用者の口腔の健康状態が低下している恐れのある場合にあっては、その改善に必要な情報を含む）を</a:t>
            </a:r>
            <a:r>
              <a:rPr lang="ja-JP" altLang="en-US" sz="2000" dirty="0">
                <a:solidFill>
                  <a:prstClr val="black"/>
                </a:solidFill>
              </a:rPr>
              <a:t>当該利用者を担当する介護支援専門員に提供している。</a:t>
            </a:r>
          </a:p>
          <a:p>
            <a:pPr marL="365125" lvl="0" indent="-182563"/>
            <a:r>
              <a:rPr lang="ja-JP" altLang="en-US" sz="2000" dirty="0">
                <a:solidFill>
                  <a:prstClr val="black"/>
                </a:solidFill>
              </a:rPr>
              <a:t>② 利用開始時及び利用中 </a:t>
            </a:r>
            <a:r>
              <a:rPr lang="en-US" altLang="ja-JP" sz="2000" dirty="0">
                <a:solidFill>
                  <a:prstClr val="black"/>
                </a:solidFill>
              </a:rPr>
              <a:t>6 </a:t>
            </a:r>
            <a:r>
              <a:rPr lang="ja-JP" altLang="en-US" sz="2000" dirty="0">
                <a:solidFill>
                  <a:prstClr val="black"/>
                </a:solidFill>
              </a:rPr>
              <a:t>月ごとに利用者の栄養状態について確認を行い、当該利用者の栄養状態に関する</a:t>
            </a:r>
            <a:r>
              <a:rPr lang="ja-JP" altLang="en-US" sz="2000" dirty="0" smtClean="0">
                <a:solidFill>
                  <a:prstClr val="black"/>
                </a:solidFill>
              </a:rPr>
              <a:t>情報</a:t>
            </a:r>
            <a:r>
              <a:rPr lang="ja-JP" altLang="en-US" sz="2000" dirty="0">
                <a:solidFill>
                  <a:prstClr val="black"/>
                </a:solidFill>
              </a:rPr>
              <a:t>（当該</a:t>
            </a:r>
            <a:r>
              <a:rPr lang="ja-JP" altLang="en-US" sz="2000" dirty="0" smtClean="0">
                <a:solidFill>
                  <a:prstClr val="black"/>
                </a:solidFill>
              </a:rPr>
              <a:t>利用者が低栄養状態の場合</a:t>
            </a:r>
            <a:r>
              <a:rPr lang="ja-JP" altLang="en-US" sz="2000" dirty="0">
                <a:solidFill>
                  <a:prstClr val="black"/>
                </a:solidFill>
              </a:rPr>
              <a:t>にあっては、その改善に必要な情報を含む）</a:t>
            </a:r>
            <a:r>
              <a:rPr lang="ja-JP" altLang="en-US" sz="2000" dirty="0" smtClean="0">
                <a:solidFill>
                  <a:prstClr val="black"/>
                </a:solidFill>
              </a:rPr>
              <a:t>を</a:t>
            </a:r>
            <a:r>
              <a:rPr lang="ja-JP" altLang="en-US" sz="2000" dirty="0">
                <a:solidFill>
                  <a:prstClr val="black"/>
                </a:solidFill>
              </a:rPr>
              <a:t>当該利用者を担当する介護支援専門員に提供している。</a:t>
            </a:r>
          </a:p>
          <a:p>
            <a:pPr marL="365125" lvl="0" indent="-182563"/>
            <a:r>
              <a:rPr lang="ja-JP" altLang="en-US" sz="2000" dirty="0">
                <a:solidFill>
                  <a:prstClr val="black"/>
                </a:solidFill>
              </a:rPr>
              <a:t>③ </a:t>
            </a:r>
            <a:r>
              <a:rPr lang="ja-JP" altLang="en-US" sz="2000" dirty="0" smtClean="0">
                <a:solidFill>
                  <a:prstClr val="black"/>
                </a:solidFill>
              </a:rPr>
              <a:t>算定</a:t>
            </a:r>
            <a:r>
              <a:rPr lang="ja-JP" altLang="en-US" sz="2000" dirty="0">
                <a:solidFill>
                  <a:prstClr val="black"/>
                </a:solidFill>
              </a:rPr>
              <a:t>日が属する月が、次のいずれにも該当しない。</a:t>
            </a:r>
          </a:p>
          <a:p>
            <a:pPr marL="534988" lvl="0" indent="-182563"/>
            <a:r>
              <a:rPr lang="en-US" altLang="ja-JP" sz="2000" dirty="0">
                <a:solidFill>
                  <a:prstClr val="black"/>
                </a:solidFill>
              </a:rPr>
              <a:t>ⅰ</a:t>
            </a:r>
            <a:r>
              <a:rPr lang="ja-JP" altLang="en-US" sz="2000" dirty="0">
                <a:solidFill>
                  <a:prstClr val="black"/>
                </a:solidFill>
              </a:rPr>
              <a:t>）栄養アセスメント加算を算定している間である又は当該利用者が栄養改善加算の算定に係る栄養改善サービスを受けている間である若しくは当該栄養改善サービスが終了した日の属する月（栄養状態のスクリーニングを行った結果、栄養改善サービスが必要であると判断され、栄養改善サービスが開始された日の属する月を除く）である。</a:t>
            </a:r>
          </a:p>
          <a:p>
            <a:pPr marL="534988" lvl="0" indent="-182563"/>
            <a:r>
              <a:rPr lang="en-US" altLang="ja-JP" sz="2000" dirty="0">
                <a:solidFill>
                  <a:prstClr val="black"/>
                </a:solidFill>
              </a:rPr>
              <a:t>ⅱ</a:t>
            </a:r>
            <a:r>
              <a:rPr lang="ja-JP" altLang="en-US" sz="2000" dirty="0">
                <a:solidFill>
                  <a:prstClr val="black"/>
                </a:solidFill>
              </a:rPr>
              <a:t>）当該利用者が口腔機能向上加算の算定に係る口腔機能向上サービスを受けている間である又は当該口腔機能向上サービスが終了した日の属する月（口腔の健康状態のスクリーニングを行った結果</a:t>
            </a:r>
            <a:r>
              <a:rPr lang="ja-JP" altLang="en-US" sz="2000" dirty="0" smtClean="0">
                <a:solidFill>
                  <a:prstClr val="black"/>
                </a:solidFill>
              </a:rPr>
              <a:t>、</a:t>
            </a:r>
            <a:r>
              <a:rPr lang="ja-JP" altLang="en-US" sz="2000" dirty="0">
                <a:solidFill>
                  <a:prstClr val="black"/>
                </a:solidFill>
              </a:rPr>
              <a:t>口腔機能向上サービスが必要であると判断され、口腔機能向上サービスが開始された日の属する月を</a:t>
            </a:r>
            <a:endParaRPr lang="en-US" altLang="ja-JP" sz="2000" dirty="0" smtClean="0"/>
          </a:p>
        </p:txBody>
      </p:sp>
    </p:spTree>
    <p:extLst>
      <p:ext uri="{BB962C8B-B14F-4D97-AF65-F5344CB8AC3E}">
        <p14:creationId xmlns:p14="http://schemas.microsoft.com/office/powerpoint/2010/main" val="2056661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3327" y="6356350"/>
            <a:ext cx="2743200" cy="365125"/>
          </a:xfrm>
        </p:spPr>
        <p:txBody>
          <a:bodyPr/>
          <a:lstStyle/>
          <a:p>
            <a:fld id="{41D9830F-53EB-46B6-9EC0-C4C68F82A889}" type="slidenum">
              <a:rPr kumimoji="1" lang="ja-JP" altLang="en-US" smtClean="0"/>
              <a:t>84</a:t>
            </a:fld>
            <a:endParaRPr kumimoji="1" lang="ja-JP" altLang="en-US"/>
          </a:p>
        </p:txBody>
      </p:sp>
      <p:sp>
        <p:nvSpPr>
          <p:cNvPr id="4" name="正方形/長方形 3"/>
          <p:cNvSpPr/>
          <p:nvPr/>
        </p:nvSpPr>
        <p:spPr>
          <a:xfrm>
            <a:off x="0" y="0"/>
            <a:ext cx="12192000" cy="6678751"/>
          </a:xfrm>
          <a:prstGeom prst="rect">
            <a:avLst/>
          </a:prstGeom>
        </p:spPr>
        <p:txBody>
          <a:bodyPr wrap="square">
            <a:spAutoFit/>
          </a:bodyPr>
          <a:lstStyle/>
          <a:p>
            <a:pPr marL="357188" lvl="0"/>
            <a:r>
              <a:rPr lang="ja-JP" altLang="en-US" sz="2000" dirty="0" smtClean="0">
                <a:solidFill>
                  <a:prstClr val="black"/>
                </a:solidFill>
              </a:rPr>
              <a:t>除く</a:t>
            </a:r>
            <a:r>
              <a:rPr lang="ja-JP" altLang="en-US" sz="2000" dirty="0">
                <a:solidFill>
                  <a:prstClr val="black"/>
                </a:solidFill>
              </a:rPr>
              <a:t>）である。</a:t>
            </a:r>
          </a:p>
          <a:p>
            <a:pPr marL="365125" lvl="0" indent="-179388"/>
            <a:r>
              <a:rPr lang="ja-JP" altLang="en-US" sz="2000" dirty="0">
                <a:solidFill>
                  <a:prstClr val="black"/>
                </a:solidFill>
              </a:rPr>
              <a:t>④ 他のサービス事業所において、当該利用者について、口腔連携強化加算を算定していない。</a:t>
            </a:r>
            <a:endParaRPr lang="en-US" altLang="ja-JP" sz="2000" dirty="0">
              <a:solidFill>
                <a:prstClr val="black"/>
              </a:solidFill>
            </a:endParaRPr>
          </a:p>
          <a:p>
            <a:endParaRPr lang="en-US" altLang="ja-JP" sz="800" dirty="0" smtClean="0"/>
          </a:p>
          <a:p>
            <a:r>
              <a:rPr lang="en-US" altLang="ja-JP" sz="2000" dirty="0" smtClean="0"/>
              <a:t>【</a:t>
            </a:r>
            <a:r>
              <a:rPr lang="ja-JP" altLang="en-US" sz="2000" dirty="0"/>
              <a:t>口腔・栄養スクリーニング加算</a:t>
            </a:r>
            <a:r>
              <a:rPr lang="en-US" altLang="ja-JP" sz="2000" dirty="0"/>
              <a:t>(Ⅱ)】</a:t>
            </a:r>
            <a:r>
              <a:rPr lang="ja-JP" altLang="en-US" sz="2000" dirty="0"/>
              <a:t>　</a:t>
            </a:r>
            <a:r>
              <a:rPr lang="en-US" altLang="ja-JP" sz="2000" dirty="0"/>
              <a:t>5</a:t>
            </a:r>
            <a:r>
              <a:rPr lang="ja-JP" altLang="en-US" sz="2000" dirty="0"/>
              <a:t>単位／</a:t>
            </a:r>
            <a:r>
              <a:rPr lang="ja-JP" altLang="en-US" sz="2000" dirty="0" smtClean="0"/>
              <a:t>回</a:t>
            </a:r>
            <a:endParaRPr lang="en-US" altLang="ja-JP" sz="2000" dirty="0" smtClean="0"/>
          </a:p>
          <a:p>
            <a:pPr marL="266700" lvl="0" indent="-98425"/>
            <a:r>
              <a:rPr lang="ja-JP" altLang="en-US" sz="2000" dirty="0" smtClean="0">
                <a:solidFill>
                  <a:prstClr val="black"/>
                </a:solidFill>
              </a:rPr>
              <a:t>次</a:t>
            </a:r>
            <a:r>
              <a:rPr lang="ja-JP" altLang="en-US" sz="2000" dirty="0">
                <a:solidFill>
                  <a:prstClr val="black"/>
                </a:solidFill>
              </a:rPr>
              <a:t>のいずれかに適合すること。</a:t>
            </a:r>
          </a:p>
          <a:p>
            <a:pPr marL="266700" lvl="0" indent="-98425"/>
            <a:r>
              <a:rPr lang="ja-JP" altLang="en-US" sz="2000" dirty="0">
                <a:solidFill>
                  <a:prstClr val="black"/>
                </a:solidFill>
              </a:rPr>
              <a:t>① 次のいずれにも適合する。</a:t>
            </a:r>
          </a:p>
          <a:p>
            <a:pPr marL="450850" lvl="0" indent="-184150"/>
            <a:r>
              <a:rPr lang="en-US" altLang="ja-JP" sz="2000" dirty="0" smtClean="0">
                <a:solidFill>
                  <a:prstClr val="black"/>
                </a:solidFill>
              </a:rPr>
              <a:t>ⅰ</a:t>
            </a:r>
            <a:r>
              <a:rPr lang="ja-JP" altLang="en-US" sz="2000" dirty="0" smtClean="0">
                <a:solidFill>
                  <a:prstClr val="black"/>
                </a:solidFill>
              </a:rPr>
              <a:t>）加算</a:t>
            </a:r>
            <a:r>
              <a:rPr lang="en-US" altLang="ja-JP" sz="2000" dirty="0">
                <a:solidFill>
                  <a:prstClr val="black"/>
                </a:solidFill>
              </a:rPr>
              <a:t>(Ⅰ)</a:t>
            </a:r>
            <a:r>
              <a:rPr lang="ja-JP" altLang="en-US" sz="2000" dirty="0">
                <a:solidFill>
                  <a:prstClr val="black"/>
                </a:solidFill>
              </a:rPr>
              <a:t>の</a:t>
            </a:r>
            <a:r>
              <a:rPr lang="ja-JP" altLang="en-US" sz="2000" dirty="0" smtClean="0">
                <a:solidFill>
                  <a:prstClr val="black"/>
                </a:solidFill>
              </a:rPr>
              <a:t>①に</a:t>
            </a:r>
            <a:r>
              <a:rPr lang="ja-JP" altLang="en-US" sz="2000" dirty="0">
                <a:solidFill>
                  <a:prstClr val="black"/>
                </a:solidFill>
              </a:rPr>
              <a:t>適合する。</a:t>
            </a:r>
          </a:p>
          <a:p>
            <a:pPr marL="450850" lvl="0" indent="-184150"/>
            <a:r>
              <a:rPr lang="en-US" altLang="ja-JP" sz="2000" dirty="0" smtClean="0">
                <a:solidFill>
                  <a:prstClr val="black"/>
                </a:solidFill>
              </a:rPr>
              <a:t>ⅱ</a:t>
            </a:r>
            <a:r>
              <a:rPr lang="ja-JP" altLang="en-US" sz="2000" dirty="0" smtClean="0">
                <a:solidFill>
                  <a:prstClr val="black"/>
                </a:solidFill>
              </a:rPr>
              <a:t>）算定</a:t>
            </a:r>
            <a:r>
              <a:rPr lang="ja-JP" altLang="en-US" sz="2000" dirty="0">
                <a:solidFill>
                  <a:prstClr val="black"/>
                </a:solidFill>
              </a:rPr>
              <a:t>日が属する月が、栄養アセスメント加算を算定している間である又は当該利用者が栄養改善加算の算定に係る栄養改善サービスを受けている間である若しくは当該栄養改善サービスが終了した日の属する月（栄養状態のスクリーニングを行った結果、栄養改善サービスが必要であると判断され、栄養改善サービスが開始された日の属する月を除く）である。</a:t>
            </a:r>
          </a:p>
          <a:p>
            <a:pPr marL="450850" lvl="0" indent="-184150"/>
            <a:r>
              <a:rPr lang="en-US" altLang="ja-JP" sz="2000" dirty="0" smtClean="0">
                <a:solidFill>
                  <a:prstClr val="black"/>
                </a:solidFill>
              </a:rPr>
              <a:t>ⅲ</a:t>
            </a:r>
            <a:r>
              <a:rPr lang="ja-JP" altLang="en-US" sz="2000" dirty="0" smtClean="0">
                <a:solidFill>
                  <a:prstClr val="black"/>
                </a:solidFill>
              </a:rPr>
              <a:t>）算定</a:t>
            </a:r>
            <a:r>
              <a:rPr lang="ja-JP" altLang="en-US" sz="2000" dirty="0">
                <a:solidFill>
                  <a:prstClr val="black"/>
                </a:solidFill>
              </a:rPr>
              <a:t>日が属する月が、当該利用者が口腔機能向上加算の算定に係る口腔機能向上サービスを受けている間及び当該口腔機能向上サービスが終了した日の属する月ではない。</a:t>
            </a:r>
          </a:p>
          <a:p>
            <a:pPr marL="182563" lvl="0"/>
            <a:r>
              <a:rPr lang="ja-JP" altLang="en-US" sz="2000" dirty="0">
                <a:solidFill>
                  <a:prstClr val="black"/>
                </a:solidFill>
              </a:rPr>
              <a:t>② 次のいずれにも適合する。</a:t>
            </a:r>
          </a:p>
          <a:p>
            <a:pPr marL="450850" lvl="0" indent="-184150"/>
            <a:r>
              <a:rPr lang="en-US" altLang="ja-JP" sz="2000" dirty="0" smtClean="0">
                <a:solidFill>
                  <a:prstClr val="black"/>
                </a:solidFill>
              </a:rPr>
              <a:t>ⅰ</a:t>
            </a:r>
            <a:r>
              <a:rPr lang="ja-JP" altLang="en-US" sz="2000" dirty="0" smtClean="0">
                <a:solidFill>
                  <a:prstClr val="black"/>
                </a:solidFill>
              </a:rPr>
              <a:t>）加算</a:t>
            </a:r>
            <a:r>
              <a:rPr lang="en-US" altLang="ja-JP" sz="2000" dirty="0">
                <a:solidFill>
                  <a:prstClr val="black"/>
                </a:solidFill>
              </a:rPr>
              <a:t>(Ⅰ)</a:t>
            </a:r>
            <a:r>
              <a:rPr lang="ja-JP" altLang="en-US" sz="2000" dirty="0">
                <a:solidFill>
                  <a:prstClr val="black"/>
                </a:solidFill>
              </a:rPr>
              <a:t>の</a:t>
            </a:r>
            <a:r>
              <a:rPr lang="ja-JP" altLang="en-US" sz="2000" dirty="0" smtClean="0">
                <a:solidFill>
                  <a:prstClr val="black"/>
                </a:solidFill>
              </a:rPr>
              <a:t>②に</a:t>
            </a:r>
            <a:r>
              <a:rPr lang="ja-JP" altLang="en-US" sz="2000" dirty="0">
                <a:solidFill>
                  <a:prstClr val="black"/>
                </a:solidFill>
              </a:rPr>
              <a:t>適合する。</a:t>
            </a:r>
          </a:p>
          <a:p>
            <a:pPr marL="450850" lvl="0" indent="-184150"/>
            <a:r>
              <a:rPr lang="en-US" altLang="ja-JP" sz="2000" dirty="0" smtClean="0">
                <a:solidFill>
                  <a:prstClr val="black"/>
                </a:solidFill>
              </a:rPr>
              <a:t>ⅱ</a:t>
            </a:r>
            <a:r>
              <a:rPr lang="ja-JP" altLang="en-US" sz="2000" dirty="0" smtClean="0">
                <a:solidFill>
                  <a:prstClr val="black"/>
                </a:solidFill>
              </a:rPr>
              <a:t>）</a:t>
            </a:r>
            <a:r>
              <a:rPr lang="ja-JP" altLang="en-US" sz="2000" spc="-70" dirty="0" smtClean="0">
                <a:solidFill>
                  <a:prstClr val="black"/>
                </a:solidFill>
              </a:rPr>
              <a:t>算定</a:t>
            </a:r>
            <a:r>
              <a:rPr lang="ja-JP" altLang="en-US" sz="2000" spc="-70" dirty="0">
                <a:solidFill>
                  <a:prstClr val="black"/>
                </a:solidFill>
              </a:rPr>
              <a:t>日が属する月が、栄養アセスメント加算を算定していない、かつ、当該利用者が栄養改善加算の算定に係る栄養改善サービスを受けている間又は当該栄養改善サービスが終了した日の属する月ではない。</a:t>
            </a:r>
          </a:p>
          <a:p>
            <a:pPr marL="450850" lvl="0" indent="-184150"/>
            <a:r>
              <a:rPr lang="en-US" altLang="ja-JP" sz="2000" dirty="0" smtClean="0">
                <a:solidFill>
                  <a:prstClr val="black"/>
                </a:solidFill>
              </a:rPr>
              <a:t>ⅲ</a:t>
            </a:r>
            <a:r>
              <a:rPr lang="ja-JP" altLang="en-US" sz="2000" dirty="0" smtClean="0">
                <a:solidFill>
                  <a:prstClr val="black"/>
                </a:solidFill>
              </a:rPr>
              <a:t>）算定</a:t>
            </a:r>
            <a:r>
              <a:rPr lang="ja-JP" altLang="en-US" sz="2000" dirty="0">
                <a:solidFill>
                  <a:prstClr val="black"/>
                </a:solidFill>
              </a:rPr>
              <a:t>日が属する月が、当該利用者が口腔機能向上加算の算定に係る口腔機能向上サービスを受けている間及び当該口腔機能向上サービスが</a:t>
            </a:r>
            <a:r>
              <a:rPr lang="ja-JP" altLang="en-US" sz="2000" dirty="0" smtClean="0">
                <a:solidFill>
                  <a:prstClr val="black"/>
                </a:solidFill>
              </a:rPr>
              <a:t>終了した</a:t>
            </a:r>
            <a:r>
              <a:rPr lang="ja-JP" altLang="en-US" sz="2000" dirty="0">
                <a:solidFill>
                  <a:prstClr val="black"/>
                </a:solidFill>
              </a:rPr>
              <a:t>日の属する月（口腔の健康状態のスクリーニングを行った結果、口腔機能向上サービスが必要であると判断され、口腔機能向上サービスが開始された日の属する月を除く）である。</a:t>
            </a:r>
          </a:p>
          <a:p>
            <a:pPr marL="450850" lvl="0" indent="-184150"/>
            <a:r>
              <a:rPr lang="en-US" altLang="ja-JP" sz="2000" dirty="0" smtClean="0">
                <a:solidFill>
                  <a:prstClr val="black"/>
                </a:solidFill>
              </a:rPr>
              <a:t>ⅳ</a:t>
            </a:r>
            <a:r>
              <a:rPr lang="ja-JP" altLang="en-US" sz="2000" dirty="0" smtClean="0">
                <a:solidFill>
                  <a:prstClr val="black"/>
                </a:solidFill>
              </a:rPr>
              <a:t>）他</a:t>
            </a:r>
            <a:r>
              <a:rPr lang="ja-JP" altLang="en-US" sz="2000" dirty="0">
                <a:solidFill>
                  <a:prstClr val="black"/>
                </a:solidFill>
              </a:rPr>
              <a:t>のサービス事業所において、当該利用者について、口腔連携強化加算を算定していない</a:t>
            </a:r>
            <a:r>
              <a:rPr lang="ja-JP" altLang="en-US" sz="2000" dirty="0" smtClean="0">
                <a:solidFill>
                  <a:prstClr val="black"/>
                </a:solidFill>
              </a:rPr>
              <a:t>。</a:t>
            </a:r>
            <a:endParaRPr lang="en-US" altLang="ja-JP" sz="800" dirty="0"/>
          </a:p>
        </p:txBody>
      </p:sp>
    </p:spTree>
    <p:extLst>
      <p:ext uri="{BB962C8B-B14F-4D97-AF65-F5344CB8AC3E}">
        <p14:creationId xmlns:p14="http://schemas.microsoft.com/office/powerpoint/2010/main" val="213506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85</a:t>
            </a:fld>
            <a:endParaRPr kumimoji="1" lang="ja-JP" altLang="en-US"/>
          </a:p>
        </p:txBody>
      </p:sp>
      <p:sp>
        <p:nvSpPr>
          <p:cNvPr id="4" name="正方形/長方形 3"/>
          <p:cNvSpPr/>
          <p:nvPr/>
        </p:nvSpPr>
        <p:spPr>
          <a:xfrm>
            <a:off x="98474" y="117345"/>
            <a:ext cx="11971606" cy="6651427"/>
          </a:xfrm>
          <a:prstGeom prst="rect">
            <a:avLst/>
          </a:prstGeom>
          <a:ln>
            <a:solidFill>
              <a:schemeClr val="tx1"/>
            </a:solidFill>
            <a:prstDash val="sysDot"/>
          </a:ln>
        </p:spPr>
        <p:txBody>
          <a:bodyPr wrap="square" tIns="36000" bIns="36000" anchor="ctr" anchorCtr="0">
            <a:spAutoFit/>
          </a:bodyPr>
          <a:lstStyle/>
          <a:p>
            <a:pPr marL="177800" indent="-177800">
              <a:lnSpc>
                <a:spcPts val="2300"/>
              </a:lnSpc>
            </a:pPr>
            <a:r>
              <a:rPr lang="en-US" altLang="ja-JP" sz="2000" dirty="0"/>
              <a:t>※ </a:t>
            </a:r>
            <a:r>
              <a:rPr lang="ja-JP" altLang="en-US" sz="2000" dirty="0"/>
              <a:t>口腔・栄養スクリーニングの算定に係る口腔及び栄養スクリーニングは、利用者ごとに行われるケアマネジメントの一環として行われることに留意すること</a:t>
            </a:r>
            <a:r>
              <a:rPr lang="ja-JP" altLang="en-US" sz="2000" dirty="0" smtClean="0"/>
              <a:t>。</a:t>
            </a:r>
            <a:endParaRPr lang="en-US" altLang="ja-JP" sz="2000" dirty="0" smtClean="0"/>
          </a:p>
          <a:p>
            <a:pPr marL="177800" indent="-177800">
              <a:lnSpc>
                <a:spcPts val="2300"/>
              </a:lnSpc>
            </a:pPr>
            <a:r>
              <a:rPr lang="en-US" altLang="ja-JP" sz="2000" dirty="0" smtClean="0"/>
              <a:t>※ </a:t>
            </a:r>
            <a:r>
              <a:rPr lang="ja-JP" altLang="en-US" sz="2000" dirty="0" smtClean="0"/>
              <a:t>介護職員等は、利用者全員の口腔の健康状態及び栄養状態を継続的に把握すること。</a:t>
            </a:r>
            <a:endParaRPr lang="ja-JP" altLang="en-US" sz="2000" dirty="0"/>
          </a:p>
          <a:p>
            <a:pPr marL="177800" indent="-177800">
              <a:lnSpc>
                <a:spcPts val="2300"/>
              </a:lnSpc>
            </a:pPr>
            <a:r>
              <a:rPr lang="en-US" altLang="ja-JP" sz="2000" dirty="0" smtClean="0"/>
              <a:t>※ </a:t>
            </a:r>
            <a:r>
              <a:rPr lang="ja-JP" altLang="en-US" sz="2000" dirty="0" smtClean="0"/>
              <a:t>口腔</a:t>
            </a:r>
            <a:r>
              <a:rPr lang="ja-JP" altLang="en-US" sz="2000" dirty="0"/>
              <a:t>スクリーニング及び栄養スクリーニングを行うに</a:t>
            </a:r>
            <a:r>
              <a:rPr lang="ja-JP" altLang="en-US" sz="2000" dirty="0" smtClean="0"/>
              <a:t>当たって</a:t>
            </a:r>
            <a:r>
              <a:rPr lang="ja-JP" altLang="en-US" sz="2000" dirty="0"/>
              <a:t>は、利用者</a:t>
            </a:r>
            <a:r>
              <a:rPr lang="ja-JP" altLang="en-US" sz="2000" dirty="0" smtClean="0"/>
              <a:t>について</a:t>
            </a:r>
            <a:r>
              <a:rPr lang="ja-JP" altLang="en-US" sz="2000" dirty="0"/>
              <a:t>、</a:t>
            </a:r>
            <a:r>
              <a:rPr lang="ja-JP" altLang="en-US" sz="2000" dirty="0" smtClean="0"/>
              <a:t>それぞれ</a:t>
            </a:r>
            <a:r>
              <a:rPr lang="ja-JP" altLang="en-US" sz="2000" dirty="0"/>
              <a:t>次に掲げる確認を行い、確認した情報を介護支援専門員に対し</a:t>
            </a:r>
            <a:r>
              <a:rPr lang="ja-JP" altLang="en-US" sz="2000" dirty="0" smtClean="0"/>
              <a:t>、提供</a:t>
            </a:r>
            <a:r>
              <a:rPr lang="ja-JP" altLang="en-US" sz="2000" dirty="0"/>
              <a:t>すること</a:t>
            </a:r>
            <a:r>
              <a:rPr lang="ja-JP" altLang="en-US" sz="2000" dirty="0" smtClean="0"/>
              <a:t>。</a:t>
            </a:r>
            <a:endParaRPr lang="en-US" altLang="ja-JP" sz="2000" dirty="0" smtClean="0"/>
          </a:p>
          <a:p>
            <a:pPr marL="177800" indent="-177800">
              <a:lnSpc>
                <a:spcPts val="2300"/>
              </a:lnSpc>
            </a:pPr>
            <a:r>
              <a:rPr lang="ja-JP" altLang="en-US" sz="2000" dirty="0"/>
              <a:t>　</a:t>
            </a:r>
            <a:r>
              <a:rPr lang="ja-JP" altLang="en-US" sz="2000" dirty="0" smtClean="0"/>
              <a:t>なお、口腔スクリーニング及び栄養スクリーニングの実施に当たっては、別途通知「リハビリテーション・個別機能訓練、栄養、口腔の実施及び一体的取組について」</a:t>
            </a:r>
            <a:r>
              <a:rPr lang="en-US" altLang="ja-JP" sz="2000" dirty="0">
                <a:hlinkClick r:id="rId2"/>
              </a:rPr>
              <a:t>https://</a:t>
            </a:r>
            <a:r>
              <a:rPr lang="en-US" altLang="ja-JP" sz="2000" dirty="0" smtClean="0">
                <a:hlinkClick r:id="rId2"/>
              </a:rPr>
              <a:t>www.mhlw.go.jp/content/001227728.pdf</a:t>
            </a:r>
            <a:r>
              <a:rPr lang="ja-JP" altLang="en-US" sz="2000" dirty="0" smtClean="0"/>
              <a:t>　を参照のこと。</a:t>
            </a:r>
            <a:endParaRPr lang="ja-JP" altLang="en-US" sz="2000" dirty="0"/>
          </a:p>
          <a:p>
            <a:pPr marL="273050">
              <a:lnSpc>
                <a:spcPts val="2100"/>
              </a:lnSpc>
            </a:pPr>
            <a:r>
              <a:rPr lang="ja-JP" altLang="en-US" sz="2000" dirty="0" smtClean="0"/>
              <a:t>○口腔</a:t>
            </a:r>
            <a:r>
              <a:rPr lang="ja-JP" altLang="en-US" sz="2000" dirty="0"/>
              <a:t>スクリーニング</a:t>
            </a:r>
          </a:p>
          <a:p>
            <a:pPr marL="627063" indent="-95250">
              <a:lnSpc>
                <a:spcPts val="2100"/>
              </a:lnSpc>
            </a:pPr>
            <a:r>
              <a:rPr lang="en-US" altLang="ja-JP" sz="2000" dirty="0"/>
              <a:t>a</a:t>
            </a:r>
            <a:r>
              <a:rPr lang="en-US" altLang="ja-JP" sz="2000" dirty="0" smtClean="0"/>
              <a:t> </a:t>
            </a:r>
            <a:r>
              <a:rPr lang="ja-JP" altLang="en-US" sz="2000" dirty="0" smtClean="0"/>
              <a:t>硬い</a:t>
            </a:r>
            <a:r>
              <a:rPr lang="ja-JP" altLang="en-US" sz="2000" dirty="0"/>
              <a:t>ものを避け、柔らかい ものを中心に食べる</a:t>
            </a:r>
            <a:r>
              <a:rPr lang="ja-JP" altLang="en-US" sz="2000" dirty="0" smtClean="0"/>
              <a:t>者、　</a:t>
            </a:r>
            <a:r>
              <a:rPr lang="en-US" altLang="ja-JP" sz="2000" dirty="0" smtClean="0"/>
              <a:t>b </a:t>
            </a:r>
            <a:r>
              <a:rPr lang="ja-JP" altLang="en-US" sz="2000" dirty="0" smtClean="0"/>
              <a:t>入れ歯</a:t>
            </a:r>
            <a:r>
              <a:rPr lang="ja-JP" altLang="en-US" sz="2000" dirty="0"/>
              <a:t>を使っている者</a:t>
            </a:r>
          </a:p>
          <a:p>
            <a:pPr marL="627063" indent="-95250">
              <a:lnSpc>
                <a:spcPts val="2100"/>
              </a:lnSpc>
            </a:pPr>
            <a:r>
              <a:rPr lang="en-US" altLang="ja-JP" sz="2000" dirty="0"/>
              <a:t>c</a:t>
            </a:r>
            <a:r>
              <a:rPr lang="en-US" altLang="ja-JP" sz="2000" dirty="0" smtClean="0"/>
              <a:t> </a:t>
            </a:r>
            <a:r>
              <a:rPr lang="ja-JP" altLang="en-US" sz="2000" dirty="0" smtClean="0"/>
              <a:t>むせやすい</a:t>
            </a:r>
            <a:r>
              <a:rPr lang="ja-JP" altLang="en-US" sz="2000" dirty="0"/>
              <a:t>者</a:t>
            </a:r>
          </a:p>
          <a:p>
            <a:pPr marL="273050">
              <a:lnSpc>
                <a:spcPts val="2100"/>
              </a:lnSpc>
            </a:pPr>
            <a:r>
              <a:rPr lang="ja-JP" altLang="en-US" sz="2000" dirty="0" smtClean="0"/>
              <a:t>○栄養</a:t>
            </a:r>
            <a:r>
              <a:rPr lang="ja-JP" altLang="en-US" sz="2000" dirty="0"/>
              <a:t>スクリーニング</a:t>
            </a:r>
          </a:p>
          <a:p>
            <a:pPr marL="531813">
              <a:lnSpc>
                <a:spcPts val="2100"/>
              </a:lnSpc>
            </a:pPr>
            <a:r>
              <a:rPr lang="en-US" altLang="ja-JP" sz="2000" dirty="0" smtClean="0"/>
              <a:t>a </a:t>
            </a:r>
            <a:r>
              <a:rPr lang="ja-JP" altLang="en-US" sz="2000" dirty="0" smtClean="0"/>
              <a:t>ＢＭＩ</a:t>
            </a:r>
            <a:r>
              <a:rPr lang="ja-JP" altLang="en-US" sz="2000" dirty="0"/>
              <a:t>が </a:t>
            </a:r>
            <a:r>
              <a:rPr lang="en-US" altLang="ja-JP" sz="2000" dirty="0"/>
              <a:t>18.5 </a:t>
            </a:r>
            <a:r>
              <a:rPr lang="ja-JP" altLang="en-US" sz="2000" dirty="0"/>
              <a:t>未満である者</a:t>
            </a:r>
          </a:p>
          <a:p>
            <a:pPr marL="723900" indent="-192088">
              <a:lnSpc>
                <a:spcPts val="2100"/>
              </a:lnSpc>
            </a:pPr>
            <a:r>
              <a:rPr lang="en-US" altLang="ja-JP" sz="2000" dirty="0"/>
              <a:t>b </a:t>
            </a:r>
            <a:r>
              <a:rPr lang="en-US" altLang="ja-JP" sz="2000" dirty="0" smtClean="0"/>
              <a:t>1</a:t>
            </a:r>
            <a:r>
              <a:rPr lang="ja-JP" altLang="en-US" sz="2000" dirty="0" smtClean="0"/>
              <a:t>～</a:t>
            </a:r>
            <a:r>
              <a:rPr lang="en-US" altLang="ja-JP" sz="2000" dirty="0" smtClean="0"/>
              <a:t>6 </a:t>
            </a:r>
            <a:r>
              <a:rPr lang="ja-JP" altLang="en-US" sz="2000" dirty="0"/>
              <a:t>月間で </a:t>
            </a:r>
            <a:r>
              <a:rPr lang="en-US" altLang="ja-JP" sz="2000" dirty="0"/>
              <a:t>3 </a:t>
            </a:r>
            <a:r>
              <a:rPr lang="ja-JP" altLang="en-US" sz="2000" dirty="0"/>
              <a:t>％以上の体重の減少が認められる者又は「基本</a:t>
            </a:r>
            <a:r>
              <a:rPr lang="ja-JP" altLang="en-US" sz="2000" dirty="0" smtClean="0"/>
              <a:t>チェックリスト</a:t>
            </a:r>
            <a:r>
              <a:rPr lang="ja-JP" altLang="en-US" sz="2000" dirty="0"/>
              <a:t>」</a:t>
            </a:r>
            <a:r>
              <a:rPr lang="ja-JP" altLang="en-US" sz="2000" dirty="0" smtClean="0"/>
              <a:t>の</a:t>
            </a:r>
            <a:r>
              <a:rPr lang="en-US" altLang="ja-JP" sz="2000" dirty="0" smtClean="0"/>
              <a:t>No.11 </a:t>
            </a:r>
            <a:r>
              <a:rPr lang="ja-JP" altLang="en-US" sz="2000" dirty="0"/>
              <a:t>の項目が</a:t>
            </a:r>
            <a:r>
              <a:rPr lang="ja-JP" altLang="en-US" sz="2000" dirty="0" smtClean="0"/>
              <a:t>「</a:t>
            </a:r>
            <a:r>
              <a:rPr lang="en-US" altLang="ja-JP" sz="2000" dirty="0" smtClean="0"/>
              <a:t>1</a:t>
            </a:r>
            <a:r>
              <a:rPr lang="ja-JP" altLang="en-US" sz="2000" dirty="0" smtClean="0"/>
              <a:t>」</a:t>
            </a:r>
            <a:r>
              <a:rPr lang="ja-JP" altLang="en-US" sz="2000" dirty="0"/>
              <a:t>に該当する者</a:t>
            </a:r>
          </a:p>
          <a:p>
            <a:pPr marL="531813">
              <a:lnSpc>
                <a:spcPts val="2100"/>
              </a:lnSpc>
            </a:pPr>
            <a:r>
              <a:rPr lang="en-US" altLang="ja-JP" sz="2000" dirty="0"/>
              <a:t>c </a:t>
            </a:r>
            <a:r>
              <a:rPr lang="ja-JP" altLang="en-US" sz="2000" dirty="0"/>
              <a:t>血清アルブミン値が </a:t>
            </a:r>
            <a:r>
              <a:rPr lang="en-US" altLang="ja-JP" sz="2000" dirty="0"/>
              <a:t>3.5 </a:t>
            </a:r>
            <a:r>
              <a:rPr lang="ja-JP" altLang="en-US" sz="2000" dirty="0"/>
              <a:t>ｇ </a:t>
            </a:r>
            <a:r>
              <a:rPr lang="en-US" altLang="ja-JP" sz="2000" dirty="0"/>
              <a:t>/dl </a:t>
            </a:r>
            <a:r>
              <a:rPr lang="ja-JP" altLang="en-US" sz="2000" dirty="0"/>
              <a:t>以下である</a:t>
            </a:r>
            <a:r>
              <a:rPr lang="ja-JP" altLang="en-US" sz="2000" dirty="0" smtClean="0"/>
              <a:t>者、　　</a:t>
            </a:r>
            <a:r>
              <a:rPr lang="en-US" altLang="ja-JP" sz="2000" dirty="0" smtClean="0"/>
              <a:t>d </a:t>
            </a:r>
            <a:r>
              <a:rPr lang="ja-JP" altLang="en-US" sz="2000" dirty="0"/>
              <a:t>食事摂取量が不良</a:t>
            </a:r>
            <a:r>
              <a:rPr lang="ja-JP" altLang="en-US" sz="2000" dirty="0" smtClean="0"/>
              <a:t>（</a:t>
            </a:r>
            <a:r>
              <a:rPr lang="en-US" altLang="ja-JP" sz="2000" dirty="0" smtClean="0"/>
              <a:t>75</a:t>
            </a:r>
            <a:r>
              <a:rPr lang="ja-JP" altLang="en-US" sz="2000" dirty="0" smtClean="0"/>
              <a:t>％</a:t>
            </a:r>
            <a:r>
              <a:rPr lang="ja-JP" altLang="en-US" sz="2000" dirty="0"/>
              <a:t>以下）である者</a:t>
            </a:r>
          </a:p>
          <a:p>
            <a:pPr marL="177800" indent="-177800">
              <a:lnSpc>
                <a:spcPts val="2300"/>
              </a:lnSpc>
            </a:pPr>
            <a:r>
              <a:rPr lang="en-US" altLang="ja-JP" sz="2000" dirty="0" smtClean="0"/>
              <a:t>※ </a:t>
            </a:r>
            <a:r>
              <a:rPr lang="ja-JP" altLang="en-US" sz="2000" dirty="0" smtClean="0"/>
              <a:t>口腔</a:t>
            </a:r>
            <a:r>
              <a:rPr lang="ja-JP" altLang="en-US" sz="2000" dirty="0"/>
              <a:t>・栄養スクリーニング加算の算定を行う事業所については、 サービス</a:t>
            </a:r>
            <a:r>
              <a:rPr lang="ja-JP" altLang="en-US" sz="2000" dirty="0" smtClean="0"/>
              <a:t>担当者</a:t>
            </a:r>
            <a:r>
              <a:rPr lang="ja-JP" altLang="en-US" sz="2000" dirty="0"/>
              <a:t>会議で決定</a:t>
            </a:r>
            <a:r>
              <a:rPr lang="ja-JP" altLang="en-US" sz="2000" dirty="0" smtClean="0"/>
              <a:t>すること</a:t>
            </a:r>
            <a:r>
              <a:rPr lang="ja-JP" altLang="en-US" sz="2000" dirty="0"/>
              <a:t>とし、原則として、当該</a:t>
            </a:r>
            <a:r>
              <a:rPr lang="ja-JP" altLang="en-US" sz="2000" dirty="0" smtClean="0"/>
              <a:t>事業所</a:t>
            </a:r>
            <a:r>
              <a:rPr lang="ja-JP" altLang="en-US" sz="2000" dirty="0"/>
              <a:t>が当該加算に基づく</a:t>
            </a:r>
            <a:r>
              <a:rPr lang="ja-JP" altLang="en-US" sz="2000" dirty="0" smtClean="0"/>
              <a:t>口腔スクリーニング又</a:t>
            </a:r>
            <a:r>
              <a:rPr lang="ja-JP" altLang="en-US" sz="2000" dirty="0"/>
              <a:t>は栄養スクリーニングを継続的に実施すること</a:t>
            </a:r>
            <a:r>
              <a:rPr lang="ja-JP" altLang="en-US" sz="2000" dirty="0" smtClean="0"/>
              <a:t>。</a:t>
            </a:r>
            <a:endParaRPr lang="en-US" altLang="ja-JP" sz="2000" dirty="0" smtClean="0"/>
          </a:p>
          <a:p>
            <a:pPr marL="177800" indent="-177800">
              <a:lnSpc>
                <a:spcPts val="2300"/>
              </a:lnSpc>
            </a:pPr>
            <a:r>
              <a:rPr lang="en-US" altLang="ja-JP" sz="2000" dirty="0" smtClean="0"/>
              <a:t>※ </a:t>
            </a:r>
            <a:r>
              <a:rPr lang="ja-JP" altLang="en-US" sz="2000" dirty="0" smtClean="0"/>
              <a:t>口腔・栄養スクリーニング加算に基づく口腔スクリーニング又は栄養スクリーニングの結果、栄養改善加算の算定に係る栄養改善サービス又は口腔機能向上加算の算定に係る口腔機能向上サービスの提供が必要だと判断された場合は、口腔・栄養スクリーニング加算の算定月でも栄養改善加算又は口腔機能向上加算を算定できる。</a:t>
            </a:r>
            <a:endParaRPr lang="ja-JP" altLang="en-US" sz="2000" dirty="0"/>
          </a:p>
        </p:txBody>
      </p:sp>
    </p:spTree>
    <p:extLst>
      <p:ext uri="{BB962C8B-B14F-4D97-AF65-F5344CB8AC3E}">
        <p14:creationId xmlns:p14="http://schemas.microsoft.com/office/powerpoint/2010/main" val="4069926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5027" y="6383645"/>
            <a:ext cx="2743200" cy="365125"/>
          </a:xfrm>
        </p:spPr>
        <p:txBody>
          <a:bodyPr/>
          <a:lstStyle/>
          <a:p>
            <a:fld id="{41D9830F-53EB-46B6-9EC0-C4C68F82A889}" type="slidenum">
              <a:rPr kumimoji="1" lang="ja-JP" altLang="en-US" smtClean="0"/>
              <a:t>86</a:t>
            </a:fld>
            <a:endParaRPr kumimoji="1" lang="ja-JP" altLang="en-US" dirty="0"/>
          </a:p>
        </p:txBody>
      </p:sp>
      <p:sp>
        <p:nvSpPr>
          <p:cNvPr id="3" name="正方形/長方形 2"/>
          <p:cNvSpPr/>
          <p:nvPr/>
        </p:nvSpPr>
        <p:spPr>
          <a:xfrm>
            <a:off x="0" y="0"/>
            <a:ext cx="12192000" cy="6848029"/>
          </a:xfrm>
          <a:prstGeom prst="rect">
            <a:avLst/>
          </a:prstGeom>
        </p:spPr>
        <p:txBody>
          <a:bodyPr wrap="square">
            <a:spAutoFit/>
          </a:bodyPr>
          <a:lstStyle/>
          <a:p>
            <a:r>
              <a:rPr lang="ja-JP" altLang="en-US" sz="2000" b="1" dirty="0" smtClean="0"/>
              <a:t>（８）口腔機能向上加算★　</a:t>
            </a:r>
            <a:r>
              <a:rPr lang="en-US" altLang="ja-JP" sz="2000" dirty="0" smtClean="0"/>
              <a:t>※</a:t>
            </a:r>
            <a:r>
              <a:rPr lang="ja-JP" altLang="en-US" sz="2000" dirty="0"/>
              <a:t>体制届が必要</a:t>
            </a:r>
          </a:p>
          <a:p>
            <a:pPr marL="95250" indent="177800"/>
            <a:r>
              <a:rPr lang="ja-JP" altLang="en-US" sz="2000" dirty="0" smtClean="0"/>
              <a:t>口腔</a:t>
            </a:r>
            <a:r>
              <a:rPr lang="ja-JP" altLang="en-US" sz="2000" dirty="0"/>
              <a:t>機能が低下している</a:t>
            </a:r>
            <a:r>
              <a:rPr lang="ja-JP" altLang="en-US" sz="2000" dirty="0" smtClean="0"/>
              <a:t>利用者</a:t>
            </a:r>
            <a:r>
              <a:rPr lang="ja-JP" altLang="en-US" sz="2000" dirty="0"/>
              <a:t>又はそのおそれのある利用者に対して、当該利用者の口腔機能の向上を目的と</a:t>
            </a:r>
            <a:r>
              <a:rPr lang="ja-JP" altLang="en-US" sz="2000" dirty="0" smtClean="0"/>
              <a:t>して</a:t>
            </a:r>
            <a:r>
              <a:rPr lang="ja-JP" altLang="en-US" sz="2000" dirty="0"/>
              <a:t>、個別的に実施される口腔清掃の指導若しくは実施又は摂食・ 嚥下機能に関する</a:t>
            </a:r>
            <a:r>
              <a:rPr lang="ja-JP" altLang="en-US" sz="2000" dirty="0" smtClean="0"/>
              <a:t>訓練</a:t>
            </a:r>
            <a:r>
              <a:rPr lang="ja-JP" altLang="en-US" sz="2000" dirty="0"/>
              <a:t>の指導若しくは実施であって</a:t>
            </a:r>
            <a:r>
              <a:rPr lang="ja-JP" altLang="en-US" sz="2000" dirty="0" smtClean="0"/>
              <a:t>、利用者</a:t>
            </a:r>
            <a:r>
              <a:rPr lang="ja-JP" altLang="en-US" sz="2000" dirty="0"/>
              <a:t>の</a:t>
            </a:r>
            <a:r>
              <a:rPr lang="ja-JP" altLang="en-US" sz="2000" dirty="0" smtClean="0"/>
              <a:t>心身の</a:t>
            </a:r>
            <a:r>
              <a:rPr lang="ja-JP" altLang="en-US" sz="2000" dirty="0"/>
              <a:t>状態の維持又は向上に資すると</a:t>
            </a:r>
            <a:r>
              <a:rPr lang="ja-JP" altLang="en-US" sz="2000" dirty="0" smtClean="0"/>
              <a:t>認められるもの（以下「口腔機能向上サービス」）を</a:t>
            </a:r>
            <a:r>
              <a:rPr lang="ja-JP" altLang="en-US" sz="2000" dirty="0"/>
              <a:t>行った</a:t>
            </a:r>
            <a:r>
              <a:rPr lang="ja-JP" altLang="en-US" sz="2000" dirty="0" smtClean="0"/>
              <a:t>場合、 </a:t>
            </a:r>
            <a:r>
              <a:rPr lang="en-US" altLang="ja-JP" sz="2000" dirty="0"/>
              <a:t>3 </a:t>
            </a:r>
            <a:r>
              <a:rPr lang="ja-JP" altLang="en-US" sz="2000" dirty="0"/>
              <a:t>月以内の期間</a:t>
            </a:r>
            <a:r>
              <a:rPr lang="ja-JP" altLang="en-US" sz="2000" dirty="0" smtClean="0"/>
              <a:t>に限り加算</a:t>
            </a:r>
            <a:r>
              <a:rPr lang="ja-JP" altLang="en-US" sz="2000" dirty="0"/>
              <a:t>する</a:t>
            </a:r>
            <a:r>
              <a:rPr lang="ja-JP" altLang="en-US" sz="2000" dirty="0" smtClean="0"/>
              <a:t>。</a:t>
            </a:r>
            <a:endParaRPr lang="en-US" altLang="ja-JP" sz="2000" dirty="0" smtClean="0"/>
          </a:p>
          <a:p>
            <a:endParaRPr lang="en-US" altLang="ja-JP" sz="300" dirty="0" smtClean="0"/>
          </a:p>
          <a:p>
            <a:pPr marL="271463" indent="-185738"/>
            <a:r>
              <a:rPr lang="en-US" altLang="ja-JP" sz="2000" dirty="0"/>
              <a:t>※ </a:t>
            </a:r>
            <a:r>
              <a:rPr lang="ja-JP" altLang="en-US" sz="2000" dirty="0"/>
              <a:t>口腔機能向上サービスの開始から </a:t>
            </a:r>
            <a:r>
              <a:rPr lang="en-US" altLang="ja-JP" sz="2000" dirty="0"/>
              <a:t>3</a:t>
            </a:r>
            <a:r>
              <a:rPr lang="ja-JP" altLang="en-US" sz="2000" dirty="0"/>
              <a:t>月ごとの利用者の口腔機能の評価の結果、口腔機能が向上せず、口腔機能向上サービスを引き続き行うことが必要と認められる利用者については、引き続き算定可</a:t>
            </a:r>
            <a:r>
              <a:rPr lang="ja-JP" altLang="en-US" sz="2000" dirty="0" smtClean="0"/>
              <a:t>。</a:t>
            </a:r>
            <a:endParaRPr lang="en-US" altLang="ja-JP" sz="2000" dirty="0" smtClean="0"/>
          </a:p>
          <a:p>
            <a:pPr marL="271463" indent="-185738"/>
            <a:r>
              <a:rPr lang="en-US" altLang="ja-JP" sz="2000" dirty="0">
                <a:solidFill>
                  <a:prstClr val="black"/>
                </a:solidFill>
              </a:rPr>
              <a:t>※</a:t>
            </a:r>
            <a:r>
              <a:rPr lang="ja-JP" altLang="en-US" sz="2000" dirty="0" smtClean="0">
                <a:solidFill>
                  <a:prstClr val="black"/>
                </a:solidFill>
              </a:rPr>
              <a:t> </a:t>
            </a:r>
            <a:r>
              <a:rPr lang="ja-JP" altLang="en-US" sz="2000" dirty="0">
                <a:solidFill>
                  <a:prstClr val="black"/>
                </a:solidFill>
              </a:rPr>
              <a:t>定員超過利用・人員基準欠如に該当していない。</a:t>
            </a:r>
            <a:endParaRPr lang="en-US" altLang="ja-JP" sz="2000" dirty="0">
              <a:solidFill>
                <a:prstClr val="black"/>
              </a:solidFill>
            </a:endParaRPr>
          </a:p>
          <a:p>
            <a:pPr marL="271463" indent="-185738"/>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177800" indent="-177800"/>
            <a:endParaRPr lang="en-US" altLang="ja-JP" sz="1000" dirty="0" smtClean="0"/>
          </a:p>
          <a:p>
            <a:pPr marL="177800" indent="-177800"/>
            <a:endParaRPr lang="en-US" altLang="ja-JP" sz="1000" dirty="0"/>
          </a:p>
          <a:p>
            <a:pPr marL="177800" indent="-177800"/>
            <a:endParaRPr lang="en-US" altLang="ja-JP" sz="1000" dirty="0" smtClean="0"/>
          </a:p>
          <a:p>
            <a:pPr marL="177800" indent="-177800"/>
            <a:endParaRPr lang="en-US" altLang="ja-JP" sz="1000" dirty="0"/>
          </a:p>
          <a:p>
            <a:pPr marL="177800" indent="-177800"/>
            <a:endParaRPr lang="en-US" altLang="ja-JP" sz="1000" dirty="0" smtClean="0"/>
          </a:p>
          <a:p>
            <a:pPr marL="177800" indent="-177800"/>
            <a:endParaRPr lang="en-US" altLang="ja-JP" sz="1000" dirty="0"/>
          </a:p>
          <a:p>
            <a:pPr marL="177800" indent="-177800"/>
            <a:endParaRPr lang="en-US" altLang="ja-JP" sz="1000" dirty="0" smtClean="0"/>
          </a:p>
          <a:p>
            <a:pPr marL="177800" indent="-177800"/>
            <a:endParaRPr lang="en-US" altLang="ja-JP" sz="1000" dirty="0"/>
          </a:p>
          <a:p>
            <a:pPr marL="177800" indent="-177800"/>
            <a:endParaRPr lang="en-US" altLang="ja-JP" sz="1000" dirty="0" smtClean="0"/>
          </a:p>
          <a:p>
            <a:pPr marL="177800" indent="-177800"/>
            <a:endParaRPr lang="en-US" altLang="ja-JP" sz="1000" dirty="0"/>
          </a:p>
          <a:p>
            <a:pPr marL="177800" indent="-177800"/>
            <a:endParaRPr lang="en-US" altLang="ja-JP" sz="1000" dirty="0" smtClean="0"/>
          </a:p>
          <a:p>
            <a:pPr marL="177800" indent="-177800"/>
            <a:endParaRPr lang="en-US" altLang="ja-JP" sz="1000" dirty="0"/>
          </a:p>
          <a:p>
            <a:pPr marL="177800" indent="-177800"/>
            <a:endParaRPr lang="en-US" altLang="ja-JP" sz="1000" dirty="0" smtClean="0"/>
          </a:p>
          <a:p>
            <a:pPr marL="177800" indent="-177800"/>
            <a:endParaRPr lang="en-US" altLang="ja-JP" sz="1600" dirty="0" smtClean="0"/>
          </a:p>
          <a:p>
            <a:r>
              <a:rPr lang="en-US" altLang="ja-JP" sz="2000" dirty="0" smtClean="0"/>
              <a:t>【</a:t>
            </a:r>
            <a:r>
              <a:rPr lang="ja-JP" altLang="en-US" sz="2000" dirty="0" smtClean="0"/>
              <a:t>口腔</a:t>
            </a:r>
            <a:r>
              <a:rPr lang="ja-JP" altLang="en-US" sz="2000" dirty="0"/>
              <a:t>機能向上</a:t>
            </a:r>
            <a:r>
              <a:rPr lang="ja-JP" altLang="en-US" sz="2000" dirty="0" smtClean="0"/>
              <a:t>加算</a:t>
            </a:r>
            <a:r>
              <a:rPr lang="en-US" altLang="ja-JP" sz="2000" dirty="0" smtClean="0"/>
              <a:t>(Ⅰ)】</a:t>
            </a:r>
            <a:r>
              <a:rPr lang="ja-JP" altLang="en-US" sz="2000" dirty="0" smtClean="0"/>
              <a:t>　</a:t>
            </a:r>
            <a:r>
              <a:rPr lang="en-US" altLang="ja-JP" sz="2000" dirty="0" smtClean="0"/>
              <a:t>150</a:t>
            </a:r>
            <a:r>
              <a:rPr lang="ja-JP" altLang="en-US" sz="2000" dirty="0" smtClean="0"/>
              <a:t>単位／回（</a:t>
            </a:r>
            <a:r>
              <a:rPr lang="en-US" altLang="ja-JP" sz="2000" dirty="0" smtClean="0"/>
              <a:t>1</a:t>
            </a:r>
            <a:r>
              <a:rPr lang="ja-JP" altLang="en-US" sz="2000" dirty="0" smtClean="0"/>
              <a:t>月に</a:t>
            </a:r>
            <a:r>
              <a:rPr lang="en-US" altLang="ja-JP" sz="2000" dirty="0" smtClean="0"/>
              <a:t>2</a:t>
            </a:r>
            <a:r>
              <a:rPr lang="ja-JP" altLang="en-US" sz="2000" dirty="0" smtClean="0"/>
              <a:t>回を限度）　</a:t>
            </a:r>
            <a:endParaRPr lang="en-US" altLang="ja-JP" sz="2000" dirty="0" smtClean="0"/>
          </a:p>
          <a:p>
            <a:pPr marL="177800"/>
            <a:r>
              <a:rPr lang="ja-JP" altLang="en-US" sz="2000" dirty="0" smtClean="0"/>
              <a:t>次の</a:t>
            </a:r>
            <a:r>
              <a:rPr lang="ja-JP" altLang="en-US" sz="2000" dirty="0"/>
              <a:t>いずれにも適合すること。</a:t>
            </a:r>
          </a:p>
          <a:p>
            <a:pPr marL="450850" indent="-177800"/>
            <a:r>
              <a:rPr lang="ja-JP" altLang="en-US" sz="2000" dirty="0" smtClean="0"/>
              <a:t>① 言語</a:t>
            </a:r>
            <a:r>
              <a:rPr lang="ja-JP" altLang="en-US" sz="2000" dirty="0"/>
              <a:t>聴覚士、歯科衛生士又は看護職員を１名以上配置して</a:t>
            </a:r>
            <a:r>
              <a:rPr lang="ja-JP" altLang="en-US" sz="2000" dirty="0" smtClean="0"/>
              <a:t>いる。</a:t>
            </a:r>
            <a:endParaRPr lang="ja-JP" altLang="en-US" sz="2000" dirty="0"/>
          </a:p>
          <a:p>
            <a:pPr marL="450850" indent="-177800"/>
            <a:r>
              <a:rPr lang="ja-JP" altLang="en-US" sz="2000" dirty="0" smtClean="0"/>
              <a:t>② 利用者</a:t>
            </a:r>
            <a:r>
              <a:rPr lang="ja-JP" altLang="en-US" sz="2000" dirty="0"/>
              <a:t>の口腔機能を利用開始時に把握し、言語聴覚士、歯科衛生士、看護職員、介護職員、生活相談員その他の職種の者が共同して、利用者ごとの口腔機能改善管理指導計画を作成して</a:t>
            </a:r>
            <a:r>
              <a:rPr lang="ja-JP" altLang="en-US" sz="2000" dirty="0" smtClean="0"/>
              <a:t>いる。</a:t>
            </a:r>
            <a:endParaRPr lang="en-US" altLang="ja-JP" sz="2000" dirty="0" smtClean="0"/>
          </a:p>
          <a:p>
            <a:pPr marL="450850" indent="-177800"/>
            <a:endParaRPr lang="en-US" altLang="ja-JP" sz="1000" dirty="0" smtClean="0"/>
          </a:p>
        </p:txBody>
      </p:sp>
      <p:sp>
        <p:nvSpPr>
          <p:cNvPr id="5" name="正方形/長方形 4"/>
          <p:cNvSpPr/>
          <p:nvPr/>
        </p:nvSpPr>
        <p:spPr>
          <a:xfrm>
            <a:off x="184484" y="2950513"/>
            <a:ext cx="11843743" cy="1919363"/>
          </a:xfrm>
          <a:prstGeom prst="rect">
            <a:avLst/>
          </a:prstGeom>
          <a:ln w="6350">
            <a:solidFill>
              <a:schemeClr val="tx1"/>
            </a:solidFill>
            <a:prstDash val="sysDot"/>
          </a:ln>
        </p:spPr>
        <p:txBody>
          <a:bodyPr wrap="square" tIns="72000" bIns="0" anchor="ctr" anchorCtr="0">
            <a:spAutoFit/>
          </a:bodyPr>
          <a:lstStyle/>
          <a:p>
            <a:pPr marL="185738" indent="-185738"/>
            <a:r>
              <a:rPr lang="en-US" altLang="ja-JP" sz="2000" dirty="0" smtClean="0"/>
              <a:t>※ </a:t>
            </a:r>
            <a:r>
              <a:rPr lang="ja-JP" altLang="en-US" sz="2000" dirty="0" smtClean="0"/>
              <a:t>口腔</a:t>
            </a:r>
            <a:r>
              <a:rPr lang="ja-JP" altLang="en-US" sz="2000" dirty="0"/>
              <a:t>機能向上加算の算定に係る口腔機能向上サービスの提供には、利用者ごとに行われるケアマネジメントの一環として行われることに留意すること</a:t>
            </a:r>
            <a:r>
              <a:rPr lang="ja-JP" altLang="en-US" sz="2000" dirty="0" smtClean="0"/>
              <a:t>。</a:t>
            </a:r>
            <a:endParaRPr lang="en-US" altLang="ja-JP" sz="2000" dirty="0" smtClean="0"/>
          </a:p>
          <a:p>
            <a:pPr marL="185738" indent="-185738"/>
            <a:r>
              <a:rPr lang="en-US" altLang="ja-JP" sz="2000" dirty="0" smtClean="0"/>
              <a:t>※ </a:t>
            </a:r>
            <a:r>
              <a:rPr lang="ja-JP" altLang="en-US" sz="2000" dirty="0" smtClean="0"/>
              <a:t>利用者の口腔の状態によっては、医療における対応を要する場合も想定</a:t>
            </a:r>
            <a:r>
              <a:rPr lang="ja-JP" altLang="en-US" sz="2000" dirty="0"/>
              <a:t>されることから</a:t>
            </a:r>
            <a:r>
              <a:rPr lang="ja-JP" altLang="en-US" sz="2000" dirty="0" smtClean="0"/>
              <a:t>、必要に応じて、介護支援専門員を通して主治医又は主治の歯科医師への情報提供、受診勧奨などの適切な措置を講じること。なお、介護保険の口腔機能向上サービスとして「摂食・嚥下機能に関する訓練の指導若しくは実施」を行っていない場合にあっては、加算は算定できない。</a:t>
            </a:r>
            <a:endParaRPr lang="ja-JP" altLang="en-US" sz="2000" dirty="0"/>
          </a:p>
        </p:txBody>
      </p:sp>
    </p:spTree>
    <p:extLst>
      <p:ext uri="{BB962C8B-B14F-4D97-AF65-F5344CB8AC3E}">
        <p14:creationId xmlns:p14="http://schemas.microsoft.com/office/powerpoint/2010/main" val="840954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3645"/>
            <a:ext cx="2743200" cy="365125"/>
          </a:xfrm>
        </p:spPr>
        <p:txBody>
          <a:bodyPr/>
          <a:lstStyle/>
          <a:p>
            <a:fld id="{41D9830F-53EB-46B6-9EC0-C4C68F82A889}" type="slidenum">
              <a:rPr kumimoji="1" lang="ja-JP" altLang="en-US" smtClean="0"/>
              <a:t>87</a:t>
            </a:fld>
            <a:endParaRPr kumimoji="1" lang="ja-JP" altLang="en-US"/>
          </a:p>
        </p:txBody>
      </p:sp>
      <p:sp>
        <p:nvSpPr>
          <p:cNvPr id="3" name="正方形/長方形 2"/>
          <p:cNvSpPr/>
          <p:nvPr/>
        </p:nvSpPr>
        <p:spPr>
          <a:xfrm>
            <a:off x="0" y="0"/>
            <a:ext cx="12192000" cy="10295126"/>
          </a:xfrm>
          <a:prstGeom prst="rect">
            <a:avLst/>
          </a:prstGeom>
        </p:spPr>
        <p:txBody>
          <a:bodyPr wrap="square">
            <a:spAutoFit/>
          </a:bodyPr>
          <a:lstStyle/>
          <a:p>
            <a:pPr marL="355600" indent="-177800"/>
            <a:endParaRPr lang="ja-JP" altLang="en-US" sz="500" dirty="0"/>
          </a:p>
          <a:p>
            <a:pPr marL="450850" lvl="0" indent="-177800"/>
            <a:endParaRPr lang="en-US" altLang="ja-JP" sz="2000" dirty="0" smtClean="0">
              <a:solidFill>
                <a:prstClr val="black"/>
              </a:solidFill>
            </a:endParaRPr>
          </a:p>
          <a:p>
            <a:pPr marL="450850" lvl="0" indent="-177800"/>
            <a:endParaRPr lang="en-US" altLang="ja-JP" sz="2000" dirty="0">
              <a:solidFill>
                <a:prstClr val="black"/>
              </a:solidFill>
            </a:endParaRPr>
          </a:p>
          <a:p>
            <a:pPr marL="450850" lvl="0" indent="-177800"/>
            <a:endParaRPr lang="en-US" altLang="ja-JP" sz="2000" dirty="0" smtClean="0">
              <a:solidFill>
                <a:prstClr val="black"/>
              </a:solidFill>
            </a:endParaRPr>
          </a:p>
          <a:p>
            <a:pPr marL="450850" lvl="0" indent="-177800"/>
            <a:endParaRPr lang="en-US" altLang="ja-JP" sz="2000" dirty="0">
              <a:solidFill>
                <a:prstClr val="black"/>
              </a:solidFill>
            </a:endParaRPr>
          </a:p>
          <a:p>
            <a:pPr marL="450850" lvl="0" indent="-177800"/>
            <a:endParaRPr lang="en-US" altLang="ja-JP" sz="2000" dirty="0" smtClean="0">
              <a:solidFill>
                <a:prstClr val="black"/>
              </a:solidFill>
            </a:endParaRPr>
          </a:p>
          <a:p>
            <a:pPr marL="450850" lvl="0" indent="-177800"/>
            <a:endParaRPr lang="en-US" altLang="ja-JP" sz="2000" dirty="0">
              <a:solidFill>
                <a:prstClr val="black"/>
              </a:solidFill>
            </a:endParaRPr>
          </a:p>
          <a:p>
            <a:pPr marL="450850" lvl="0" indent="-177800"/>
            <a:endParaRPr lang="en-US" altLang="ja-JP" sz="800" dirty="0" smtClean="0">
              <a:solidFill>
                <a:prstClr val="black"/>
              </a:solidFill>
            </a:endParaRPr>
          </a:p>
          <a:p>
            <a:pPr marL="450850" lvl="0" indent="-177800"/>
            <a:r>
              <a:rPr lang="ja-JP" altLang="en-US" sz="2000" dirty="0">
                <a:solidFill>
                  <a:prstClr val="black"/>
                </a:solidFill>
              </a:rPr>
              <a:t>③ 利用者ごとの口腔機能改善管理指導計画に従い言語聴覚士、歯科衛生士又は看護職員が口腔機能向上サービスを行っているとともに、利用者の口腔機能を定期的に記録している。</a:t>
            </a:r>
          </a:p>
          <a:p>
            <a:pPr marL="450850" lvl="0" indent="-177800"/>
            <a:endParaRPr lang="en-US" altLang="ja-JP" sz="2000" dirty="0">
              <a:solidFill>
                <a:prstClr val="black"/>
              </a:solidFill>
            </a:endParaRPr>
          </a:p>
          <a:p>
            <a:pPr marL="450850" lvl="0" indent="-177800"/>
            <a:endParaRPr lang="en-US" altLang="ja-JP" sz="2000" dirty="0" smtClean="0">
              <a:solidFill>
                <a:prstClr val="black"/>
              </a:solidFill>
            </a:endParaRPr>
          </a:p>
          <a:p>
            <a:pPr marL="450850" lvl="0" indent="-177800"/>
            <a:endParaRPr lang="en-US" altLang="ja-JP" sz="2000" dirty="0">
              <a:solidFill>
                <a:prstClr val="black"/>
              </a:solidFill>
            </a:endParaRPr>
          </a:p>
          <a:p>
            <a:pPr marL="450850" lvl="0" indent="-177800"/>
            <a:endParaRPr lang="en-US" altLang="ja-JP" sz="2000" dirty="0" smtClean="0">
              <a:solidFill>
                <a:prstClr val="black"/>
              </a:solidFill>
            </a:endParaRPr>
          </a:p>
          <a:p>
            <a:pPr marL="450850" lvl="0" indent="-177800"/>
            <a:endParaRPr lang="en-US" altLang="ja-JP" sz="1000" dirty="0">
              <a:solidFill>
                <a:prstClr val="black"/>
              </a:solidFill>
            </a:endParaRPr>
          </a:p>
          <a:p>
            <a:pPr marL="450850" lvl="0" indent="-177800"/>
            <a:r>
              <a:rPr lang="ja-JP" altLang="en-US" sz="2000" dirty="0" smtClean="0">
                <a:solidFill>
                  <a:prstClr val="black"/>
                </a:solidFill>
              </a:rPr>
              <a:t>④ </a:t>
            </a:r>
            <a:r>
              <a:rPr lang="ja-JP" altLang="en-US" sz="2000" dirty="0">
                <a:solidFill>
                  <a:prstClr val="black"/>
                </a:solidFill>
              </a:rPr>
              <a:t>利用者ごとの口腔機能改善管理指導計画の進捗状況を定期的に評価している。</a:t>
            </a:r>
          </a:p>
          <a:p>
            <a:pPr marL="450850" lvl="0" indent="-177800"/>
            <a:endParaRPr lang="en-US" altLang="ja-JP" sz="2000" dirty="0">
              <a:solidFill>
                <a:prstClr val="black"/>
              </a:solidFill>
            </a:endParaRPr>
          </a:p>
          <a:p>
            <a:pPr marL="450850" lvl="0" indent="-177800"/>
            <a:endParaRPr lang="en-US" altLang="ja-JP" sz="2000" dirty="0" smtClean="0">
              <a:solidFill>
                <a:prstClr val="black"/>
              </a:solidFill>
            </a:endParaRPr>
          </a:p>
          <a:p>
            <a:pPr marL="450850" lvl="0" indent="-177800"/>
            <a:endParaRPr lang="en-US" altLang="ja-JP" sz="2000" dirty="0" smtClean="0">
              <a:solidFill>
                <a:prstClr val="black"/>
              </a:solidFill>
            </a:endParaRPr>
          </a:p>
          <a:p>
            <a:pPr marL="450850" lvl="0" indent="-177800"/>
            <a:endParaRPr lang="en-US" altLang="ja-JP" sz="1000" dirty="0">
              <a:solidFill>
                <a:prstClr val="black"/>
              </a:solidFill>
            </a:endParaRPr>
          </a:p>
          <a:p>
            <a:pPr lvl="0"/>
            <a:endParaRPr lang="en-US" altLang="ja-JP" sz="1000" dirty="0">
              <a:solidFill>
                <a:prstClr val="black"/>
              </a:solidFill>
            </a:endParaRPr>
          </a:p>
          <a:p>
            <a:pPr lvl="0"/>
            <a:r>
              <a:rPr lang="en-US" altLang="ja-JP" sz="2000" dirty="0">
                <a:solidFill>
                  <a:prstClr val="black"/>
                </a:solidFill>
              </a:rPr>
              <a:t>【</a:t>
            </a:r>
            <a:r>
              <a:rPr lang="ja-JP" altLang="en-US" sz="2000" dirty="0">
                <a:solidFill>
                  <a:prstClr val="black"/>
                </a:solidFill>
              </a:rPr>
              <a:t>口腔機能向上加算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160</a:t>
            </a:r>
            <a:r>
              <a:rPr lang="ja-JP" altLang="en-US" sz="2000" dirty="0">
                <a:solidFill>
                  <a:prstClr val="black"/>
                </a:solidFill>
              </a:rPr>
              <a:t>単位／回（</a:t>
            </a:r>
            <a:r>
              <a:rPr lang="en-US" altLang="ja-JP" sz="2000" dirty="0">
                <a:solidFill>
                  <a:prstClr val="black"/>
                </a:solidFill>
              </a:rPr>
              <a:t>1</a:t>
            </a:r>
            <a:r>
              <a:rPr lang="ja-JP" altLang="en-US" sz="2000" dirty="0">
                <a:solidFill>
                  <a:prstClr val="black"/>
                </a:solidFill>
              </a:rPr>
              <a:t>月に</a:t>
            </a:r>
            <a:r>
              <a:rPr lang="en-US" altLang="ja-JP" sz="2000" dirty="0">
                <a:solidFill>
                  <a:prstClr val="black"/>
                </a:solidFill>
              </a:rPr>
              <a:t>2</a:t>
            </a:r>
            <a:r>
              <a:rPr lang="ja-JP" altLang="en-US" sz="2000" dirty="0">
                <a:solidFill>
                  <a:prstClr val="black"/>
                </a:solidFill>
              </a:rPr>
              <a:t>回を限度）</a:t>
            </a:r>
          </a:p>
          <a:p>
            <a:pPr marL="355600" lvl="0" indent="-177800"/>
            <a:r>
              <a:rPr lang="ja-JP" altLang="en-US" sz="2000" dirty="0">
                <a:solidFill>
                  <a:prstClr val="black"/>
                </a:solidFill>
              </a:rPr>
              <a:t>次のいずれにも適合すること。</a:t>
            </a:r>
          </a:p>
          <a:p>
            <a:pPr marL="450850" lvl="0" indent="-265113"/>
            <a:r>
              <a:rPr lang="ja-JP" altLang="en-US" sz="2000" dirty="0">
                <a:solidFill>
                  <a:prstClr val="black"/>
                </a:solidFill>
              </a:rPr>
              <a:t>① 口腔機能向上加算</a:t>
            </a:r>
            <a:r>
              <a:rPr lang="en-US" altLang="ja-JP" sz="2000" dirty="0">
                <a:solidFill>
                  <a:prstClr val="black"/>
                </a:solidFill>
              </a:rPr>
              <a:t>(Ⅰ)</a:t>
            </a:r>
            <a:r>
              <a:rPr lang="ja-JP" altLang="en-US" sz="2000" dirty="0">
                <a:solidFill>
                  <a:prstClr val="black"/>
                </a:solidFill>
              </a:rPr>
              <a:t>の①</a:t>
            </a:r>
            <a:r>
              <a:rPr lang="ja-JP" altLang="en-US" sz="2000" dirty="0" smtClean="0">
                <a:solidFill>
                  <a:prstClr val="black"/>
                </a:solidFill>
              </a:rPr>
              <a:t>から④まで</a:t>
            </a:r>
            <a:r>
              <a:rPr lang="ja-JP" altLang="en-US" sz="2000" dirty="0">
                <a:solidFill>
                  <a:prstClr val="black"/>
                </a:solidFill>
              </a:rPr>
              <a:t>に掲げる基準のいずれにも適合する。</a:t>
            </a:r>
            <a:endParaRPr lang="en-US" altLang="ja-JP" sz="2000" dirty="0">
              <a:solidFill>
                <a:prstClr val="black"/>
              </a:solidFill>
            </a:endParaRPr>
          </a:p>
          <a:p>
            <a:pPr marL="450850" lvl="0" indent="-265113"/>
            <a:r>
              <a:rPr lang="ja-JP" altLang="en-US" sz="2000" dirty="0">
                <a:solidFill>
                  <a:prstClr val="black"/>
                </a:solidFill>
              </a:rPr>
              <a:t>② 利用者ごとの口腔機能改善管理指導計画等の内容等の情報を</a:t>
            </a:r>
            <a:r>
              <a:rPr lang="en-US" altLang="ja-JP" sz="2000" dirty="0">
                <a:solidFill>
                  <a:prstClr val="black"/>
                </a:solidFill>
              </a:rPr>
              <a:t>LIFE</a:t>
            </a:r>
            <a:r>
              <a:rPr lang="ja-JP" altLang="en-US" sz="2000" dirty="0">
                <a:solidFill>
                  <a:prstClr val="black"/>
                </a:solidFill>
              </a:rPr>
              <a:t>を用いて厚生労働省に提出し</a:t>
            </a:r>
            <a:r>
              <a:rPr lang="ja-JP" altLang="en-US" sz="2000" dirty="0" smtClean="0">
                <a:solidFill>
                  <a:prstClr val="black"/>
                </a:solidFill>
              </a:rPr>
              <a:t>、</a:t>
            </a:r>
            <a:r>
              <a:rPr lang="ja-JP" altLang="en-US" sz="2000" dirty="0" smtClean="0"/>
              <a:t>口腔</a:t>
            </a:r>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pPr marL="177800" indent="-177800"/>
            <a:r>
              <a:rPr lang="en-US" altLang="ja-JP" sz="2000" dirty="0" smtClean="0"/>
              <a:t>※</a:t>
            </a:r>
            <a:r>
              <a:rPr lang="ja-JP" altLang="en-US" sz="2000" dirty="0" smtClean="0"/>
              <a:t> 利用者の口腔の状態によっては、医療における対応を必要とする場合も想定されることから、必要</a:t>
            </a:r>
            <a:r>
              <a:rPr lang="ja-JP" altLang="en-US" sz="2000" dirty="0"/>
              <a:t>に</a:t>
            </a:r>
            <a:r>
              <a:rPr lang="ja-JP" altLang="en-US" sz="2000" dirty="0" smtClean="0"/>
              <a:t>応じて、介護</a:t>
            </a:r>
            <a:r>
              <a:rPr lang="ja-JP" altLang="en-US" sz="2000" dirty="0"/>
              <a:t>支援専門員を</a:t>
            </a:r>
            <a:r>
              <a:rPr lang="ja-JP" altLang="en-US" sz="2000" dirty="0" smtClean="0"/>
              <a:t>通して主治医又は主</a:t>
            </a:r>
            <a:r>
              <a:rPr lang="ja-JP" altLang="en-US" sz="2000" dirty="0"/>
              <a:t>治の歯科医師</a:t>
            </a:r>
            <a:r>
              <a:rPr lang="ja-JP" altLang="en-US" sz="2000" dirty="0" smtClean="0"/>
              <a:t>への</a:t>
            </a:r>
            <a:r>
              <a:rPr lang="ja-JP" altLang="en-US" sz="2000" dirty="0"/>
              <a:t>情報提供、受診勧奨などの適切な措置を講じること。</a:t>
            </a:r>
          </a:p>
          <a:p>
            <a:pPr marL="177800" indent="-177800"/>
            <a:r>
              <a:rPr lang="en-US" altLang="ja-JP" sz="2000" dirty="0"/>
              <a:t>※</a:t>
            </a:r>
            <a:r>
              <a:rPr lang="ja-JP" altLang="en-US" sz="2000" dirty="0" smtClean="0"/>
              <a:t> </a:t>
            </a:r>
            <a:r>
              <a:rPr lang="ja-JP" altLang="en-US" sz="2000" dirty="0"/>
              <a:t>介護保険の口腔機能向上サービスとして「摂食・嚥下機能に関する</a:t>
            </a:r>
            <a:r>
              <a:rPr lang="ja-JP" altLang="en-US" sz="2000" dirty="0" smtClean="0"/>
              <a:t>訓練の</a:t>
            </a:r>
            <a:r>
              <a:rPr lang="ja-JP" altLang="en-US" sz="2000" dirty="0"/>
              <a:t>指導若しくは実施」を行っていない場合にあっては、加算は算定</a:t>
            </a:r>
            <a:r>
              <a:rPr lang="ja-JP" altLang="en-US" sz="2000" dirty="0" smtClean="0"/>
              <a:t>できない。</a:t>
            </a:r>
            <a:endParaRPr lang="ja-JP" altLang="en-US" sz="2000" dirty="0"/>
          </a:p>
        </p:txBody>
      </p:sp>
      <p:sp>
        <p:nvSpPr>
          <p:cNvPr id="5" name="正方形/長方形 4"/>
          <p:cNvSpPr/>
          <p:nvPr/>
        </p:nvSpPr>
        <p:spPr>
          <a:xfrm>
            <a:off x="528635" y="2727188"/>
            <a:ext cx="11463191" cy="1233671"/>
          </a:xfrm>
          <a:prstGeom prst="rect">
            <a:avLst/>
          </a:prstGeom>
          <a:ln w="6350">
            <a:solidFill>
              <a:schemeClr val="tx1"/>
            </a:solidFill>
            <a:prstDash val="sysDot"/>
          </a:ln>
        </p:spPr>
        <p:txBody>
          <a:bodyPr wrap="square" anchor="ctr" anchorCtr="0">
            <a:spAutoFit/>
          </a:bodyPr>
          <a:lstStyle/>
          <a:p>
            <a:pPr marL="177800" lvl="0" indent="-177800">
              <a:lnSpc>
                <a:spcPts val="2300"/>
              </a:lnSpc>
            </a:pPr>
            <a:r>
              <a:rPr lang="en-US" altLang="ja-JP" sz="2000" dirty="0" smtClean="0">
                <a:solidFill>
                  <a:prstClr val="black"/>
                </a:solidFill>
                <a:latin typeface="MS-Mincho"/>
              </a:rPr>
              <a:t>※ </a:t>
            </a:r>
            <a:r>
              <a:rPr lang="ja-JP" altLang="en-US" sz="2000" dirty="0" smtClean="0">
                <a:solidFill>
                  <a:prstClr val="black"/>
                </a:solidFill>
                <a:latin typeface="MS-Mincho"/>
              </a:rPr>
              <a:t>当該</a:t>
            </a:r>
            <a:r>
              <a:rPr lang="ja-JP" altLang="en-US" sz="2000" dirty="0">
                <a:solidFill>
                  <a:prstClr val="black"/>
                </a:solidFill>
                <a:latin typeface="MS-Mincho"/>
              </a:rPr>
              <a:t>計画に実施上の問題点があれば直ちに修正する。</a:t>
            </a:r>
          </a:p>
          <a:p>
            <a:pPr marL="273050" lvl="0" indent="-273050">
              <a:lnSpc>
                <a:spcPts val="2200"/>
              </a:lnSpc>
            </a:pPr>
            <a:r>
              <a:rPr lang="en-US" altLang="ja-JP" sz="2000" dirty="0" smtClean="0">
                <a:solidFill>
                  <a:prstClr val="black"/>
                </a:solidFill>
                <a:latin typeface="MS-Mincho"/>
              </a:rPr>
              <a:t>※ </a:t>
            </a:r>
            <a:r>
              <a:rPr lang="ja-JP" altLang="en-US" sz="2000" dirty="0" smtClean="0">
                <a:solidFill>
                  <a:prstClr val="black"/>
                </a:solidFill>
                <a:latin typeface="MS-Mincho"/>
              </a:rPr>
              <a:t>サービス</a:t>
            </a:r>
            <a:r>
              <a:rPr lang="ja-JP" altLang="en-US" sz="2000" dirty="0">
                <a:solidFill>
                  <a:prstClr val="black"/>
                </a:solidFill>
                <a:latin typeface="MS-Mincho"/>
              </a:rPr>
              <a:t>提供の記録において利用者ごとの口腔機能改善管理指導計画に従い言語聴覚士、歯科衛生士又は看護職員が利用者の口腔機能を定期的に記録する場合は、当該記録とは別に口腔機能向上加算の算定のために利用者の口腔機能を定期的に記録する必要はない。</a:t>
            </a:r>
            <a:endParaRPr lang="en-US" altLang="ja-JP" sz="2000" dirty="0">
              <a:solidFill>
                <a:prstClr val="black"/>
              </a:solidFill>
              <a:latin typeface="MS-Mincho"/>
            </a:endParaRPr>
          </a:p>
        </p:txBody>
      </p:sp>
      <p:sp>
        <p:nvSpPr>
          <p:cNvPr id="6" name="正方形/長方形 5"/>
          <p:cNvSpPr/>
          <p:nvPr/>
        </p:nvSpPr>
        <p:spPr>
          <a:xfrm>
            <a:off x="528635" y="4409377"/>
            <a:ext cx="11463191" cy="977191"/>
          </a:xfrm>
          <a:prstGeom prst="rect">
            <a:avLst/>
          </a:prstGeom>
          <a:ln w="6350">
            <a:solidFill>
              <a:schemeClr val="tx1"/>
            </a:solidFill>
            <a:prstDash val="sysDot"/>
          </a:ln>
        </p:spPr>
        <p:txBody>
          <a:bodyPr wrap="square" anchor="ctr" anchorCtr="0">
            <a:spAutoFit/>
          </a:bodyPr>
          <a:lstStyle/>
          <a:p>
            <a:pPr marL="177800" lvl="0" indent="-177800">
              <a:lnSpc>
                <a:spcPts val="2300"/>
              </a:lnSpc>
            </a:pPr>
            <a:r>
              <a:rPr lang="en-US" altLang="ja-JP" sz="2000" dirty="0" smtClean="0">
                <a:solidFill>
                  <a:prstClr val="black"/>
                </a:solidFill>
                <a:latin typeface="MS-Mincho"/>
              </a:rPr>
              <a:t>※</a:t>
            </a:r>
            <a:r>
              <a:rPr lang="ja-JP" altLang="en-US" sz="2000" dirty="0" smtClean="0">
                <a:solidFill>
                  <a:prstClr val="black"/>
                </a:solidFill>
                <a:latin typeface="MS-Mincho"/>
              </a:rPr>
              <a:t> 利用者の口腔機能の情痴に応じて、定期的に、利用者</a:t>
            </a:r>
            <a:r>
              <a:rPr lang="ja-JP" altLang="en-US" sz="2000" dirty="0">
                <a:solidFill>
                  <a:prstClr val="black"/>
                </a:solidFill>
                <a:latin typeface="MS-Mincho"/>
              </a:rPr>
              <a:t>の生活機能の状況を検討し、おおむね３月ごとに口腔機能の状態の評価を</a:t>
            </a:r>
            <a:r>
              <a:rPr lang="ja-JP" altLang="en-US" sz="2000" dirty="0" smtClean="0">
                <a:solidFill>
                  <a:prstClr val="black"/>
                </a:solidFill>
                <a:latin typeface="MS-Mincho"/>
              </a:rPr>
              <a:t>行、その結果について</a:t>
            </a:r>
            <a:r>
              <a:rPr lang="ja-JP" altLang="en-US" sz="2000" dirty="0" err="1" smtClean="0">
                <a:solidFill>
                  <a:prstClr val="black"/>
                </a:solidFill>
                <a:latin typeface="MS-Mincho"/>
              </a:rPr>
              <a:t>、、</a:t>
            </a:r>
            <a:r>
              <a:rPr lang="ja-JP" altLang="en-US" sz="2000" dirty="0">
                <a:solidFill>
                  <a:prstClr val="black"/>
                </a:solidFill>
                <a:latin typeface="MS-Mincho"/>
              </a:rPr>
              <a:t>当該利用者を担当する介護支援専門員や主治の医師、主治の歯科医師に情報提供する。</a:t>
            </a:r>
          </a:p>
        </p:txBody>
      </p:sp>
      <p:sp>
        <p:nvSpPr>
          <p:cNvPr id="7" name="正方形/長方形 6"/>
          <p:cNvSpPr/>
          <p:nvPr/>
        </p:nvSpPr>
        <p:spPr>
          <a:xfrm>
            <a:off x="528778" y="118831"/>
            <a:ext cx="11521790" cy="1836400"/>
          </a:xfrm>
          <a:prstGeom prst="rect">
            <a:avLst/>
          </a:prstGeom>
          <a:ln w="6350">
            <a:solidFill>
              <a:schemeClr val="tx1"/>
            </a:solidFill>
            <a:prstDash val="sysDot"/>
          </a:ln>
        </p:spPr>
        <p:txBody>
          <a:bodyPr wrap="square" anchor="ctr" anchorCtr="0">
            <a:spAutoFit/>
          </a:bodyPr>
          <a:lstStyle/>
          <a:p>
            <a:pPr marL="177800" lvl="0" indent="-177800">
              <a:lnSpc>
                <a:spcPts val="2300"/>
              </a:lnSpc>
            </a:pPr>
            <a:r>
              <a:rPr lang="en-US" altLang="ja-JP" sz="2000" dirty="0" smtClean="0">
                <a:solidFill>
                  <a:prstClr val="black"/>
                </a:solidFill>
                <a:latin typeface="MS-Mincho"/>
              </a:rPr>
              <a:t>※</a:t>
            </a:r>
            <a:r>
              <a:rPr lang="ja-JP" altLang="en-US" sz="2000" dirty="0" smtClean="0">
                <a:solidFill>
                  <a:prstClr val="black"/>
                </a:solidFill>
                <a:latin typeface="MS-Mincho"/>
              </a:rPr>
              <a:t> </a:t>
            </a:r>
            <a:r>
              <a:rPr lang="ja-JP" altLang="en-US" sz="2000" dirty="0">
                <a:solidFill>
                  <a:prstClr val="black"/>
                </a:solidFill>
                <a:latin typeface="MS-Mincho"/>
              </a:rPr>
              <a:t>利用開始時に、言語聴覚士、歯科衛生士又は看護職員が中心となり、利用者ごとの口腔衛生、摂食・嚥下機能に関する解決すべき課題の把握を行い、多職種が共同で取り組むべき事項等を記載した「口腔機能改善管理指導計画」を作成する</a:t>
            </a:r>
            <a:r>
              <a:rPr lang="ja-JP" altLang="en-US" sz="2000" dirty="0" smtClean="0">
                <a:solidFill>
                  <a:prstClr val="black"/>
                </a:solidFill>
                <a:latin typeface="MS-Mincho"/>
              </a:rPr>
              <a:t>。</a:t>
            </a:r>
            <a:endParaRPr lang="en-US" altLang="ja-JP" sz="2000" dirty="0" smtClean="0">
              <a:solidFill>
                <a:prstClr val="black"/>
              </a:solidFill>
              <a:latin typeface="MS-Mincho"/>
            </a:endParaRPr>
          </a:p>
          <a:p>
            <a:pPr marL="177800" lvl="0" indent="-177800">
              <a:lnSpc>
                <a:spcPts val="2300"/>
              </a:lnSpc>
            </a:pPr>
            <a:r>
              <a:rPr lang="en-US" altLang="ja-JP" sz="2000" dirty="0" smtClean="0">
                <a:solidFill>
                  <a:prstClr val="black"/>
                </a:solidFill>
                <a:latin typeface="MS-Mincho"/>
              </a:rPr>
              <a:t>※ </a:t>
            </a:r>
            <a:r>
              <a:rPr lang="ja-JP" altLang="en-US" sz="2000" dirty="0" smtClean="0">
                <a:solidFill>
                  <a:prstClr val="black"/>
                </a:solidFill>
                <a:latin typeface="MS-Mincho"/>
              </a:rPr>
              <a:t>作成</a:t>
            </a:r>
            <a:r>
              <a:rPr lang="ja-JP" altLang="en-US" sz="2000" dirty="0">
                <a:solidFill>
                  <a:prstClr val="black"/>
                </a:solidFill>
                <a:latin typeface="MS-Mincho"/>
              </a:rPr>
              <a:t>した当該計画については、対象となる利用者又はその家族に説明し、同意を得る。</a:t>
            </a:r>
            <a:endParaRPr lang="en-US" altLang="ja-JP" sz="2000" dirty="0">
              <a:solidFill>
                <a:prstClr val="black"/>
              </a:solidFill>
              <a:latin typeface="MS-Mincho"/>
            </a:endParaRPr>
          </a:p>
          <a:p>
            <a:pPr marL="182563" lvl="0" indent="-182563">
              <a:lnSpc>
                <a:spcPts val="2200"/>
              </a:lnSpc>
            </a:pPr>
            <a:r>
              <a:rPr lang="en-US" altLang="ja-JP" sz="2000" dirty="0">
                <a:solidFill>
                  <a:prstClr val="black"/>
                </a:solidFill>
                <a:latin typeface="MS-Mincho"/>
              </a:rPr>
              <a:t>※ </a:t>
            </a:r>
            <a:r>
              <a:rPr lang="ja-JP" altLang="en-US" sz="2000" dirty="0">
                <a:solidFill>
                  <a:prstClr val="black"/>
                </a:solidFill>
                <a:latin typeface="MS-Mincho"/>
              </a:rPr>
              <a:t>当該計画に相当する内容を看護小規模多機能型居宅介護計画の中に記載する場合は、その記載をもって口腔機能改善管理指導計画の作成に代えることができる</a:t>
            </a:r>
            <a:r>
              <a:rPr lang="ja-JP" altLang="en-US" sz="2000" dirty="0" smtClean="0">
                <a:solidFill>
                  <a:prstClr val="black"/>
                </a:solidFill>
                <a:latin typeface="MS-Mincho"/>
              </a:rPr>
              <a:t>。</a:t>
            </a:r>
            <a:endParaRPr lang="ja-JP" altLang="en-US" sz="2000" dirty="0">
              <a:solidFill>
                <a:prstClr val="black"/>
              </a:solidFill>
              <a:latin typeface="MS-Mincho"/>
            </a:endParaRPr>
          </a:p>
        </p:txBody>
      </p:sp>
    </p:spTree>
    <p:extLst>
      <p:ext uri="{BB962C8B-B14F-4D97-AF65-F5344CB8AC3E}">
        <p14:creationId xmlns:p14="http://schemas.microsoft.com/office/powerpoint/2010/main" val="1628457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196263" y="6425267"/>
            <a:ext cx="2743200" cy="365125"/>
          </a:xfrm>
        </p:spPr>
        <p:txBody>
          <a:bodyPr/>
          <a:lstStyle/>
          <a:p>
            <a:fld id="{41D9830F-53EB-46B6-9EC0-C4C68F82A889}" type="slidenum">
              <a:rPr kumimoji="1" lang="ja-JP" altLang="en-US" smtClean="0"/>
              <a:t>88</a:t>
            </a:fld>
            <a:endParaRPr kumimoji="1" lang="ja-JP" altLang="en-US"/>
          </a:p>
        </p:txBody>
      </p:sp>
      <p:sp>
        <p:nvSpPr>
          <p:cNvPr id="3" name="正方形/長方形 2"/>
          <p:cNvSpPr/>
          <p:nvPr/>
        </p:nvSpPr>
        <p:spPr>
          <a:xfrm>
            <a:off x="83344" y="2374043"/>
            <a:ext cx="11976644" cy="1791122"/>
          </a:xfrm>
          <a:prstGeom prst="rect">
            <a:avLst/>
          </a:prstGeom>
          <a:ln w="6350">
            <a:solidFill>
              <a:schemeClr val="tx1"/>
            </a:solidFill>
            <a:prstDash val="sysDot"/>
          </a:ln>
        </p:spPr>
        <p:txBody>
          <a:bodyPr wrap="square" tIns="36000" bIns="36000" anchor="ctr" anchorCtr="0">
            <a:spAutoFit/>
          </a:bodyPr>
          <a:lstStyle/>
          <a:p>
            <a:pPr>
              <a:lnSpc>
                <a:spcPts val="2200"/>
              </a:lnSpc>
            </a:pPr>
            <a:r>
              <a:rPr lang="en-US" altLang="ja-JP" sz="2000" dirty="0" smtClean="0">
                <a:latin typeface="MS-Mincho"/>
              </a:rPr>
              <a:t>【</a:t>
            </a:r>
            <a:r>
              <a:rPr lang="ja-JP" altLang="en-US" sz="2000" dirty="0" smtClean="0">
                <a:latin typeface="MS-Mincho"/>
              </a:rPr>
              <a:t>継続的な</a:t>
            </a:r>
            <a:r>
              <a:rPr lang="ja-JP" altLang="en-US" sz="2000" dirty="0" smtClean="0"/>
              <a:t>口腔</a:t>
            </a:r>
            <a:r>
              <a:rPr lang="ja-JP" altLang="en-US" sz="2000" dirty="0"/>
              <a:t>機能向上</a:t>
            </a:r>
            <a:r>
              <a:rPr lang="ja-JP" altLang="en-US" sz="2000" dirty="0" smtClean="0"/>
              <a:t>サービスの提供が認められる利用者</a:t>
            </a:r>
            <a:r>
              <a:rPr lang="en-US" altLang="ja-JP" sz="2000" dirty="0" smtClean="0">
                <a:latin typeface="MS-Mincho"/>
              </a:rPr>
              <a:t>】</a:t>
            </a:r>
          </a:p>
          <a:p>
            <a:pPr>
              <a:lnSpc>
                <a:spcPts val="2200"/>
              </a:lnSpc>
            </a:pPr>
            <a:r>
              <a:rPr lang="ja-JP" altLang="en-US" sz="2000" dirty="0" smtClean="0">
                <a:latin typeface="MS-Mincho"/>
              </a:rPr>
              <a:t>おおむね</a:t>
            </a:r>
            <a:r>
              <a:rPr lang="ja-JP" altLang="en-US" sz="2000" dirty="0">
                <a:latin typeface="MS-Mincho"/>
              </a:rPr>
              <a:t>３月</a:t>
            </a:r>
            <a:r>
              <a:rPr lang="ja-JP" altLang="en-US" sz="2000" dirty="0" smtClean="0">
                <a:latin typeface="MS-Mincho"/>
              </a:rPr>
              <a:t>ごとの評価の結果、次の①又は②のいずれかに該当する者であって、継続的に言語聴覚士、歯科衛生士又は看護職員等がサービス提供を行うことにより、口腔機能の向上又は維持の効果が期待できると認められる者。</a:t>
            </a:r>
            <a:endParaRPr lang="en-US" altLang="ja-JP" sz="2000" dirty="0" smtClean="0">
              <a:latin typeface="MS-Mincho"/>
            </a:endParaRPr>
          </a:p>
          <a:p>
            <a:pPr marL="177800" indent="95250">
              <a:lnSpc>
                <a:spcPts val="2200"/>
              </a:lnSpc>
            </a:pPr>
            <a:r>
              <a:rPr lang="ja-JP" altLang="en-US" sz="2000" dirty="0" smtClean="0">
                <a:latin typeface="MS-Mincho"/>
              </a:rPr>
              <a:t>① 口腔</a:t>
            </a:r>
            <a:r>
              <a:rPr lang="ja-JP" altLang="en-US" sz="2000" dirty="0">
                <a:latin typeface="MS-Mincho"/>
              </a:rPr>
              <a:t>清潔・唾液分泌・咀嚼・嚥下・食事摂取</a:t>
            </a:r>
            <a:r>
              <a:rPr lang="ja-JP" altLang="en-US" sz="2000" dirty="0" smtClean="0">
                <a:latin typeface="MS-Mincho"/>
              </a:rPr>
              <a:t>等の口腔</a:t>
            </a:r>
            <a:r>
              <a:rPr lang="ja-JP" altLang="en-US" sz="2000" dirty="0">
                <a:latin typeface="MS-Mincho"/>
              </a:rPr>
              <a:t>機能の低下が認められる状態の</a:t>
            </a:r>
            <a:r>
              <a:rPr lang="ja-JP" altLang="en-US" sz="2000" dirty="0" smtClean="0">
                <a:latin typeface="MS-Mincho"/>
              </a:rPr>
              <a:t>者</a:t>
            </a:r>
            <a:endParaRPr lang="en-US" altLang="ja-JP" sz="2000" dirty="0" smtClean="0">
              <a:latin typeface="MS-Mincho"/>
            </a:endParaRPr>
          </a:p>
          <a:p>
            <a:pPr marL="177800" indent="95250">
              <a:lnSpc>
                <a:spcPts val="2200"/>
              </a:lnSpc>
            </a:pPr>
            <a:r>
              <a:rPr lang="ja-JP" altLang="en-US" sz="2000" dirty="0" smtClean="0">
                <a:latin typeface="MS-Mincho"/>
              </a:rPr>
              <a:t>② 当該サービスを継続しないと口腔機能が低下するおそれのある者</a:t>
            </a:r>
          </a:p>
        </p:txBody>
      </p:sp>
      <p:sp>
        <p:nvSpPr>
          <p:cNvPr id="4" name="正方形/長方形 3"/>
          <p:cNvSpPr/>
          <p:nvPr/>
        </p:nvSpPr>
        <p:spPr>
          <a:xfrm>
            <a:off x="-1043" y="0"/>
            <a:ext cx="12192000" cy="707886"/>
          </a:xfrm>
          <a:prstGeom prst="rect">
            <a:avLst/>
          </a:prstGeom>
        </p:spPr>
        <p:txBody>
          <a:bodyPr wrap="square">
            <a:spAutoFit/>
          </a:bodyPr>
          <a:lstStyle/>
          <a:p>
            <a:pPr marL="450850" lvl="0" indent="-7938"/>
            <a:r>
              <a:rPr lang="ja-JP" altLang="en-US" sz="2000" dirty="0">
                <a:solidFill>
                  <a:prstClr val="black"/>
                </a:solidFill>
              </a:rPr>
              <a:t>機能向上サービスの実施に当たって</a:t>
            </a:r>
            <a:r>
              <a:rPr lang="ja-JP" altLang="en-US" sz="2000" dirty="0" smtClean="0">
                <a:solidFill>
                  <a:prstClr val="black"/>
                </a:solidFill>
              </a:rPr>
              <a:t>、必要</a:t>
            </a:r>
            <a:r>
              <a:rPr lang="ja-JP" altLang="en-US" sz="2000" dirty="0">
                <a:solidFill>
                  <a:prstClr val="black"/>
                </a:solidFill>
              </a:rPr>
              <a:t>な情報を活用している。</a:t>
            </a:r>
            <a:endParaRPr lang="en-US" altLang="ja-JP" sz="2000" dirty="0">
              <a:solidFill>
                <a:prstClr val="black"/>
              </a:solidFill>
            </a:endParaRPr>
          </a:p>
          <a:p>
            <a:pPr lvl="0"/>
            <a:endParaRPr lang="en-US" altLang="ja-JP" sz="2000" dirty="0">
              <a:solidFill>
                <a:prstClr val="black"/>
              </a:solidFill>
            </a:endParaRPr>
          </a:p>
        </p:txBody>
      </p:sp>
      <p:sp>
        <p:nvSpPr>
          <p:cNvPr id="5" name="正方形/長方形 4"/>
          <p:cNvSpPr/>
          <p:nvPr/>
        </p:nvSpPr>
        <p:spPr>
          <a:xfrm>
            <a:off x="83344" y="514000"/>
            <a:ext cx="11976644" cy="1801826"/>
          </a:xfrm>
          <a:prstGeom prst="rect">
            <a:avLst/>
          </a:prstGeom>
          <a:ln w="6350">
            <a:solidFill>
              <a:schemeClr val="tx1"/>
            </a:solidFill>
            <a:prstDash val="sysDot"/>
          </a:ln>
        </p:spPr>
        <p:txBody>
          <a:bodyPr wrap="square" tIns="72000" bIns="36000">
            <a:spAutoFit/>
          </a:bodyPr>
          <a:lstStyle/>
          <a:p>
            <a:pPr>
              <a:lnSpc>
                <a:spcPts val="2200"/>
              </a:lnSpc>
            </a:pPr>
            <a:r>
              <a:rPr lang="en-US" altLang="ja-JP" sz="2000" dirty="0" smtClean="0">
                <a:latin typeface="MS-Mincho"/>
              </a:rPr>
              <a:t>【</a:t>
            </a:r>
            <a:r>
              <a:rPr lang="ja-JP" altLang="en-US" sz="2000" dirty="0" smtClean="0">
                <a:latin typeface="MS-Mincho"/>
              </a:rPr>
              <a:t>当該</a:t>
            </a:r>
            <a:r>
              <a:rPr lang="ja-JP" altLang="en-US" sz="2000" dirty="0">
                <a:latin typeface="MS-Mincho"/>
              </a:rPr>
              <a:t>加算を算定できる</a:t>
            </a:r>
            <a:r>
              <a:rPr lang="ja-JP" altLang="en-US" sz="2000" dirty="0" smtClean="0">
                <a:latin typeface="MS-Mincho"/>
              </a:rPr>
              <a:t>利用者</a:t>
            </a:r>
            <a:r>
              <a:rPr lang="en-US" altLang="ja-JP" sz="2000" dirty="0" smtClean="0">
                <a:latin typeface="MS-Mincho"/>
              </a:rPr>
              <a:t>】</a:t>
            </a:r>
          </a:p>
          <a:p>
            <a:pPr indent="177800">
              <a:lnSpc>
                <a:spcPts val="2200"/>
              </a:lnSpc>
            </a:pPr>
            <a:r>
              <a:rPr lang="ja-JP" altLang="en-US" sz="2000" spc="-60" dirty="0" smtClean="0">
                <a:latin typeface="MS-Mincho"/>
              </a:rPr>
              <a:t>次の①から③まで</a:t>
            </a:r>
            <a:r>
              <a:rPr lang="ja-JP" altLang="en-US" sz="2000" spc="-60" dirty="0">
                <a:latin typeface="MS-Mincho"/>
              </a:rPr>
              <a:t>のいずれかに該当</a:t>
            </a:r>
            <a:r>
              <a:rPr lang="ja-JP" altLang="en-US" sz="2000" spc="-60" dirty="0" smtClean="0">
                <a:latin typeface="MS-Mincho"/>
              </a:rPr>
              <a:t>する者</a:t>
            </a:r>
            <a:r>
              <a:rPr lang="ja-JP" altLang="en-US" sz="2000" spc="-60" dirty="0">
                <a:latin typeface="MS-Mincho"/>
              </a:rPr>
              <a:t>であって、口腔機能向上サービスの提供が必要と認められる</a:t>
            </a:r>
            <a:r>
              <a:rPr lang="ja-JP" altLang="en-US" sz="2000" spc="-60" dirty="0" smtClean="0">
                <a:latin typeface="MS-Mincho"/>
              </a:rPr>
              <a:t>者</a:t>
            </a:r>
            <a:r>
              <a:rPr lang="ja-JP" altLang="en-US" sz="2000" spc="-60" dirty="0" smtClean="0"/>
              <a:t>。</a:t>
            </a:r>
            <a:endParaRPr lang="ja-JP" altLang="en-US" sz="2000" spc="-60" dirty="0"/>
          </a:p>
          <a:p>
            <a:pPr marL="177800" indent="-177800">
              <a:lnSpc>
                <a:spcPts val="2200"/>
              </a:lnSpc>
            </a:pPr>
            <a:r>
              <a:rPr lang="ja-JP" altLang="en-US" sz="2000" spc="-60" dirty="0" smtClean="0"/>
              <a:t>① </a:t>
            </a:r>
            <a:r>
              <a:rPr lang="ja-JP" altLang="en-US" sz="2000" spc="-80" dirty="0"/>
              <a:t>認定調査票における嚥下、食事摂取、口腔清潔</a:t>
            </a:r>
            <a:r>
              <a:rPr lang="ja-JP" altLang="en-US" sz="2000" spc="-80" dirty="0" smtClean="0"/>
              <a:t>の</a:t>
            </a:r>
            <a:r>
              <a:rPr lang="en-US" altLang="ja-JP" sz="2000" spc="-80" dirty="0" smtClean="0"/>
              <a:t>3</a:t>
            </a:r>
            <a:r>
              <a:rPr lang="ja-JP" altLang="en-US" sz="2000" spc="-80" dirty="0" smtClean="0"/>
              <a:t>項目</a:t>
            </a:r>
            <a:r>
              <a:rPr lang="ja-JP" altLang="en-US" sz="2000" spc="-80" dirty="0"/>
              <a:t>のいずれか</a:t>
            </a:r>
            <a:r>
              <a:rPr lang="ja-JP" altLang="en-US" sz="2000" spc="-80" dirty="0" smtClean="0"/>
              <a:t>の項目</a:t>
            </a:r>
            <a:r>
              <a:rPr lang="ja-JP" altLang="en-US" sz="2000" spc="-80" dirty="0"/>
              <a:t>に</a:t>
            </a:r>
            <a:r>
              <a:rPr lang="ja-JP" altLang="en-US" sz="2000" spc="-80" dirty="0" smtClean="0"/>
              <a:t>おいて「</a:t>
            </a:r>
            <a:r>
              <a:rPr lang="en-US" altLang="ja-JP" sz="2000" spc="-80" dirty="0" smtClean="0"/>
              <a:t>1</a:t>
            </a:r>
            <a:r>
              <a:rPr lang="ja-JP" altLang="en-US" sz="2000" spc="-80" dirty="0" smtClean="0"/>
              <a:t>」以外</a:t>
            </a:r>
            <a:r>
              <a:rPr lang="ja-JP" altLang="en-US" sz="2000" spc="-80" dirty="0"/>
              <a:t>に該当</a:t>
            </a:r>
            <a:r>
              <a:rPr lang="ja-JP" altLang="en-US" sz="2000" spc="-80" dirty="0" smtClean="0"/>
              <a:t>する者</a:t>
            </a:r>
            <a:endParaRPr lang="ja-JP" altLang="en-US" sz="2000" spc="-80" dirty="0"/>
          </a:p>
          <a:p>
            <a:pPr marL="177800" indent="-177800">
              <a:lnSpc>
                <a:spcPts val="2200"/>
              </a:lnSpc>
            </a:pPr>
            <a:r>
              <a:rPr lang="ja-JP" altLang="en-US" sz="2000" dirty="0" smtClean="0"/>
              <a:t>② </a:t>
            </a:r>
            <a:r>
              <a:rPr lang="ja-JP" altLang="en-US" sz="2000" dirty="0"/>
              <a:t>基本チェックリストの口腔機能に関連する</a:t>
            </a:r>
            <a:r>
              <a:rPr lang="en-US" altLang="ja-JP" sz="2000" dirty="0"/>
              <a:t>(13)</a:t>
            </a:r>
            <a:r>
              <a:rPr lang="ja-JP" altLang="en-US" sz="2000" dirty="0" err="1"/>
              <a:t>、</a:t>
            </a:r>
            <a:r>
              <a:rPr lang="en-US" altLang="ja-JP" sz="2000" dirty="0"/>
              <a:t>(14)</a:t>
            </a:r>
            <a:r>
              <a:rPr lang="ja-JP" altLang="en-US" sz="2000" dirty="0" err="1"/>
              <a:t>、</a:t>
            </a:r>
            <a:r>
              <a:rPr lang="en-US" altLang="ja-JP" sz="2000" dirty="0"/>
              <a:t>(15)</a:t>
            </a:r>
            <a:r>
              <a:rPr lang="ja-JP" altLang="en-US" sz="2000" dirty="0"/>
              <a:t>の</a:t>
            </a:r>
            <a:r>
              <a:rPr lang="ja-JP" altLang="en-US" sz="2000" dirty="0" smtClean="0"/>
              <a:t>３項目の</a:t>
            </a:r>
            <a:r>
              <a:rPr lang="ja-JP" altLang="en-US" sz="2000" dirty="0"/>
              <a:t>うち、２項目以上が「１」に該当</a:t>
            </a:r>
            <a:r>
              <a:rPr lang="ja-JP" altLang="en-US" sz="2000" dirty="0" smtClean="0"/>
              <a:t>する者</a:t>
            </a:r>
            <a:endParaRPr lang="ja-JP" altLang="en-US" sz="2000" dirty="0"/>
          </a:p>
          <a:p>
            <a:pPr marL="177800" indent="-177800">
              <a:lnSpc>
                <a:spcPts val="2200"/>
              </a:lnSpc>
            </a:pPr>
            <a:r>
              <a:rPr lang="ja-JP" altLang="en-US" sz="2000" dirty="0" smtClean="0"/>
              <a:t>③ </a:t>
            </a:r>
            <a:r>
              <a:rPr lang="ja-JP" altLang="en-US" sz="2000" dirty="0"/>
              <a:t>その他、口腔機能の低下している</a:t>
            </a:r>
            <a:r>
              <a:rPr lang="ja-JP" altLang="en-US" sz="2000" dirty="0" smtClean="0"/>
              <a:t>者又はその</a:t>
            </a:r>
            <a:r>
              <a:rPr lang="ja-JP" altLang="en-US" sz="2000" dirty="0"/>
              <a:t>おそれのある者</a:t>
            </a:r>
          </a:p>
        </p:txBody>
      </p:sp>
      <p:sp>
        <p:nvSpPr>
          <p:cNvPr id="6" name="正方形/長方形 5"/>
          <p:cNvSpPr/>
          <p:nvPr/>
        </p:nvSpPr>
        <p:spPr>
          <a:xfrm>
            <a:off x="83344" y="4249896"/>
            <a:ext cx="11976644" cy="2587055"/>
          </a:xfrm>
          <a:prstGeom prst="rect">
            <a:avLst/>
          </a:prstGeom>
          <a:ln w="6350">
            <a:solidFill>
              <a:schemeClr val="tx1"/>
            </a:solidFill>
          </a:ln>
        </p:spPr>
        <p:txBody>
          <a:bodyPr wrap="square" tIns="36000" bIns="36000">
            <a:spAutoFit/>
          </a:bodyPr>
          <a:lstStyle/>
          <a:p>
            <a:pPr marL="185738" indent="-185738">
              <a:lnSpc>
                <a:spcPts val="2200"/>
              </a:lnSpc>
            </a:pPr>
            <a:r>
              <a:rPr lang="en-US" altLang="ja-JP" sz="2000" dirty="0" smtClean="0"/>
              <a:t>※ </a:t>
            </a:r>
            <a:r>
              <a:rPr lang="ja-JP" altLang="en-US" sz="2000" dirty="0" smtClean="0"/>
              <a:t>口腔機能向上サービスの提供にあたっては、別途通知「リハビリテーション・個別機能訓練、栄養、口腔尾実施及び一体的取組について」を参照のこと。</a:t>
            </a:r>
            <a:endParaRPr lang="en-US" altLang="ja-JP" sz="2000" dirty="0" smtClean="0"/>
          </a:p>
          <a:p>
            <a:pPr marL="185738" indent="-185738">
              <a:lnSpc>
                <a:spcPts val="2200"/>
              </a:lnSpc>
            </a:pPr>
            <a:r>
              <a:rPr lang="en-US" altLang="ja-JP" sz="2000" dirty="0" smtClean="0"/>
              <a:t>※</a:t>
            </a:r>
            <a:r>
              <a:rPr lang="ja-JP" altLang="en-US" sz="2000" dirty="0" smtClean="0"/>
              <a:t> </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lnSpc>
                <a:spcPts val="2200"/>
              </a:lnSpc>
            </a:pPr>
            <a:r>
              <a:rPr lang="en-US" altLang="ja-JP" sz="2000" dirty="0"/>
              <a:t>※</a:t>
            </a:r>
            <a:r>
              <a:rPr lang="ja-JP" altLang="en-US" sz="2000" dirty="0"/>
              <a:t> </a:t>
            </a:r>
            <a:r>
              <a:rPr lang="ja-JP" altLang="en-US" sz="2000" dirty="0" smtClean="0"/>
              <a:t>サービスの質の向上を図るため、</a:t>
            </a:r>
            <a:r>
              <a:rPr lang="en-US" altLang="ja-JP" sz="2000" dirty="0" smtClean="0"/>
              <a:t>LIFE</a:t>
            </a:r>
            <a:r>
              <a:rPr lang="ja-JP" altLang="en-US" sz="2000" dirty="0" err="1" smtClean="0"/>
              <a:t>への</a:t>
            </a:r>
            <a:r>
              <a:rPr lang="ja-JP" altLang="en-US" sz="2000" dirty="0" smtClean="0"/>
              <a:t>提出状況及びフィードバック情報を活用し、利用者の状態に応じた計画の作成（</a:t>
            </a:r>
            <a:r>
              <a:rPr lang="en-US" altLang="ja-JP" sz="2000" dirty="0"/>
              <a:t>Plan</a:t>
            </a:r>
            <a:r>
              <a:rPr lang="ja-JP" altLang="en-US" sz="2000" dirty="0"/>
              <a:t>）</a:t>
            </a:r>
            <a:r>
              <a:rPr lang="en-US" altLang="ja-JP" sz="2000" dirty="0" smtClean="0"/>
              <a:t>,</a:t>
            </a:r>
            <a:r>
              <a:rPr lang="ja-JP" altLang="en-US" sz="2000" dirty="0" smtClean="0"/>
              <a:t>当該計画に基づく支援の提供（</a:t>
            </a:r>
            <a:r>
              <a:rPr lang="en-US" altLang="ja-JP" sz="2000" dirty="0"/>
              <a:t>Do</a:t>
            </a:r>
            <a:r>
              <a:rPr lang="ja-JP" altLang="en-US" sz="2000" dirty="0"/>
              <a:t>）</a:t>
            </a:r>
            <a:r>
              <a:rPr lang="en-US" altLang="ja-JP" sz="2000" dirty="0" smtClean="0"/>
              <a:t>,</a:t>
            </a:r>
            <a:r>
              <a:rPr lang="ja-JP" altLang="en-US" sz="2000" dirty="0" smtClean="0"/>
              <a:t>当該支援内容の評価</a:t>
            </a:r>
            <a:r>
              <a:rPr lang="ja-JP" altLang="en-US" sz="2000" dirty="0"/>
              <a:t>（</a:t>
            </a:r>
            <a:r>
              <a:rPr lang="en-US" altLang="ja-JP" sz="2000" dirty="0"/>
              <a:t>Check</a:t>
            </a:r>
            <a:r>
              <a:rPr lang="ja-JP" altLang="en-US" sz="2000" dirty="0"/>
              <a:t>）</a:t>
            </a:r>
            <a:r>
              <a:rPr lang="en-US" altLang="ja-JP" sz="2000" dirty="0" smtClean="0"/>
              <a:t>,</a:t>
            </a:r>
            <a:r>
              <a:rPr lang="ja-JP" altLang="en-US" sz="2000" dirty="0" smtClean="0"/>
              <a:t>その評価結果を踏まえた計画の見直し・改善</a:t>
            </a:r>
            <a:r>
              <a:rPr lang="ja-JP" altLang="en-US" sz="2000" dirty="0"/>
              <a:t>（</a:t>
            </a:r>
            <a:r>
              <a:rPr lang="en-US" altLang="ja-JP" sz="2000" dirty="0"/>
              <a:t>Action</a:t>
            </a:r>
            <a:r>
              <a:rPr lang="ja-JP" altLang="en-US" sz="2000" dirty="0"/>
              <a:t>）</a:t>
            </a:r>
            <a:r>
              <a:rPr lang="ja-JP" altLang="en-US" sz="2000" dirty="0" smtClean="0"/>
              <a:t>の一連の</a:t>
            </a:r>
            <a:r>
              <a:rPr lang="en-US" altLang="ja-JP" sz="2000" dirty="0" smtClean="0"/>
              <a:t>PDCA</a:t>
            </a:r>
            <a:r>
              <a:rPr lang="ja-JP" altLang="en-US" sz="2000" dirty="0" smtClean="0"/>
              <a:t>サイクル</a:t>
            </a:r>
            <a:r>
              <a:rPr lang="ja-JP" altLang="en-US" sz="2000" dirty="0"/>
              <a:t>により</a:t>
            </a:r>
            <a:r>
              <a:rPr lang="ja-JP" altLang="en-US" sz="2000" dirty="0" smtClean="0"/>
              <a:t>、サービスの質の管理を行うこと。</a:t>
            </a:r>
            <a:endParaRPr lang="en-US" altLang="ja-JP" sz="2000" dirty="0" smtClean="0"/>
          </a:p>
        </p:txBody>
      </p:sp>
    </p:spTree>
    <p:extLst>
      <p:ext uri="{BB962C8B-B14F-4D97-AF65-F5344CB8AC3E}">
        <p14:creationId xmlns:p14="http://schemas.microsoft.com/office/powerpoint/2010/main" val="3335074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0638"/>
            <a:ext cx="2743200" cy="365125"/>
          </a:xfrm>
        </p:spPr>
        <p:txBody>
          <a:bodyPr/>
          <a:lstStyle/>
          <a:p>
            <a:fld id="{41D9830F-53EB-46B6-9EC0-C4C68F82A889}" type="slidenum">
              <a:rPr kumimoji="1" lang="ja-JP" altLang="en-US" smtClean="0"/>
              <a:t>89</a:t>
            </a:fld>
            <a:endParaRPr kumimoji="1" lang="ja-JP" altLang="en-US" dirty="0"/>
          </a:p>
        </p:txBody>
      </p:sp>
      <p:sp>
        <p:nvSpPr>
          <p:cNvPr id="3" name="正方形/長方形 2"/>
          <p:cNvSpPr/>
          <p:nvPr/>
        </p:nvSpPr>
        <p:spPr>
          <a:xfrm>
            <a:off x="0" y="0"/>
            <a:ext cx="12192000" cy="3477875"/>
          </a:xfrm>
          <a:prstGeom prst="rect">
            <a:avLst/>
          </a:prstGeom>
        </p:spPr>
        <p:txBody>
          <a:bodyPr wrap="square">
            <a:spAutoFit/>
          </a:bodyPr>
          <a:lstStyle/>
          <a:p>
            <a:r>
              <a:rPr lang="ja-JP" altLang="en-US" sz="2000" b="1" dirty="0" smtClean="0"/>
              <a:t>（９）退院時共同指導加算★　</a:t>
            </a:r>
            <a:r>
              <a:rPr lang="en-US" altLang="ja-JP" sz="2000" dirty="0" smtClean="0"/>
              <a:t>600</a:t>
            </a:r>
            <a:r>
              <a:rPr lang="ja-JP" altLang="en-US" sz="2000" dirty="0" smtClean="0"/>
              <a:t>単位／回</a:t>
            </a:r>
            <a:endParaRPr lang="en-US" altLang="ja-JP" sz="2000" dirty="0" smtClean="0"/>
          </a:p>
          <a:p>
            <a:pPr marL="177800" indent="177800"/>
            <a:r>
              <a:rPr lang="ja-JP" altLang="en-US" sz="2000" spc="-20" dirty="0" smtClean="0"/>
              <a:t>病院</a:t>
            </a:r>
            <a:r>
              <a:rPr lang="ja-JP" altLang="en-US" sz="2000" spc="-20" dirty="0"/>
              <a:t>、診療所、介護老人保健施設又は介護医療院に入院中又は</a:t>
            </a:r>
            <a:r>
              <a:rPr lang="ja-JP" altLang="en-US" sz="2000" spc="-20" dirty="0" smtClean="0"/>
              <a:t>入所中</a:t>
            </a:r>
            <a:r>
              <a:rPr lang="ja-JP" altLang="en-US" sz="2000" spc="-20" dirty="0"/>
              <a:t>の者が退院又は退所するにあたり</a:t>
            </a:r>
            <a:r>
              <a:rPr lang="ja-JP" altLang="en-US" sz="2000" spc="-20" dirty="0" smtClean="0"/>
              <a:t>、看護小規模多機能型居宅介護事業所</a:t>
            </a:r>
            <a:r>
              <a:rPr lang="ja-JP" altLang="en-US" sz="2000" spc="-20" dirty="0"/>
              <a:t>の保健師、看護師又は理学療法士、</a:t>
            </a:r>
            <a:r>
              <a:rPr lang="ja-JP" altLang="en-US" sz="2000" spc="-20" dirty="0" smtClean="0"/>
              <a:t>作業療法士</a:t>
            </a:r>
            <a:r>
              <a:rPr lang="ja-JP" altLang="en-US" sz="2000" spc="-20" dirty="0"/>
              <a:t>若しくは言語聴覚士が退院時共同</a:t>
            </a:r>
            <a:r>
              <a:rPr lang="ja-JP" altLang="en-US" sz="2000" spc="-20" dirty="0" smtClean="0"/>
              <a:t>指導</a:t>
            </a:r>
            <a:r>
              <a:rPr lang="ja-JP" altLang="en-US" sz="2000" dirty="0"/>
              <a:t>（当該者又はその看護に当たっている者に対して、病院、診療所、介護老人保健施設又は介護医療院の主治医その他の従業者と共同し、在宅での療養上必要な指導を行い、その内容を提供することをいう）</a:t>
            </a:r>
            <a:r>
              <a:rPr lang="ja-JP" altLang="en-US" sz="2000" spc="-20" dirty="0" smtClean="0"/>
              <a:t>を</a:t>
            </a:r>
            <a:r>
              <a:rPr lang="ja-JP" altLang="en-US" sz="2000" spc="-20" dirty="0"/>
              <a:t>行った後、当該者</a:t>
            </a:r>
            <a:r>
              <a:rPr lang="ja-JP" altLang="en-US" sz="2000" spc="-20" dirty="0" smtClean="0"/>
              <a:t>の退院</a:t>
            </a:r>
            <a:r>
              <a:rPr lang="ja-JP" altLang="en-US" sz="2000" spc="-20" dirty="0"/>
              <a:t>又は</a:t>
            </a:r>
            <a:r>
              <a:rPr lang="ja-JP" altLang="en-US" sz="2000" spc="-20" dirty="0" smtClean="0"/>
              <a:t>退所後、当該者</a:t>
            </a:r>
            <a:r>
              <a:rPr lang="ja-JP" altLang="en-US" sz="2000" spc="-20" dirty="0"/>
              <a:t>に対する初回の訪問看護サービスを行った場合に、当該退院又は退所に</a:t>
            </a:r>
            <a:r>
              <a:rPr lang="ja-JP" altLang="en-US" sz="2000" spc="-20" dirty="0" smtClean="0"/>
              <a:t>つき</a:t>
            </a:r>
            <a:r>
              <a:rPr lang="en-US" altLang="ja-JP" sz="2000" spc="-20" dirty="0" smtClean="0"/>
              <a:t>1</a:t>
            </a:r>
            <a:r>
              <a:rPr lang="ja-JP" altLang="en-US" sz="2000" spc="-20" dirty="0" smtClean="0"/>
              <a:t>回</a:t>
            </a:r>
            <a:r>
              <a:rPr lang="ja-JP" altLang="en-US" sz="2000" spc="-20" dirty="0"/>
              <a:t>（特別な管理を要する利用者（別に厚生労働大臣が定める状態にあるものをいう</a:t>
            </a:r>
            <a:r>
              <a:rPr lang="ja-JP" altLang="en-US" sz="2000" spc="-20" dirty="0" smtClean="0"/>
              <a:t>。以下同じ）</a:t>
            </a:r>
            <a:r>
              <a:rPr lang="ja-JP" altLang="en-US" sz="2000" spc="-20" dirty="0"/>
              <a:t>に</a:t>
            </a:r>
            <a:r>
              <a:rPr lang="ja-JP" altLang="en-US" sz="2000" spc="-20" dirty="0" smtClean="0"/>
              <a:t>ついて、複数日に退院時共同指導を行った</a:t>
            </a:r>
            <a:r>
              <a:rPr lang="ja-JP" altLang="en-US" sz="2000" spc="-20" dirty="0"/>
              <a:t>場合</a:t>
            </a:r>
            <a:r>
              <a:rPr lang="ja-JP" altLang="en-US" sz="2000" spc="-20" dirty="0" smtClean="0"/>
              <a:t>は</a:t>
            </a:r>
            <a:r>
              <a:rPr lang="en-US" altLang="ja-JP" sz="2000" spc="-20" dirty="0" smtClean="0"/>
              <a:t>2 </a:t>
            </a:r>
            <a:r>
              <a:rPr lang="ja-JP" altLang="en-US" sz="2000" spc="-20" dirty="0"/>
              <a:t>回）に</a:t>
            </a:r>
            <a:r>
              <a:rPr lang="ja-JP" altLang="en-US" sz="2000" spc="-20" dirty="0" smtClean="0"/>
              <a:t>限り加算</a:t>
            </a:r>
            <a:r>
              <a:rPr lang="ja-JP" altLang="en-US" sz="2000" spc="-20" dirty="0"/>
              <a:t>する</a:t>
            </a:r>
            <a:r>
              <a:rPr lang="ja-JP" altLang="en-US" sz="2000" spc="-20" dirty="0" smtClean="0"/>
              <a:t>。</a:t>
            </a:r>
            <a:endParaRPr lang="en-US" altLang="ja-JP" sz="2000" spc="-20" dirty="0" smtClean="0"/>
          </a:p>
          <a:p>
            <a:pPr marL="177800" indent="177800"/>
            <a:endParaRPr lang="en-US" altLang="ja-JP" sz="2000" dirty="0" smtClean="0"/>
          </a:p>
          <a:p>
            <a:pPr marL="177800" indent="177800"/>
            <a:endParaRPr lang="en-US" altLang="ja-JP" sz="2000" dirty="0"/>
          </a:p>
          <a:p>
            <a:pPr marL="177800" indent="177800"/>
            <a:endParaRPr lang="en-US" altLang="ja-JP" sz="2000" dirty="0" smtClean="0"/>
          </a:p>
        </p:txBody>
      </p:sp>
      <p:sp>
        <p:nvSpPr>
          <p:cNvPr id="5" name="正方形/長方形 4"/>
          <p:cNvSpPr/>
          <p:nvPr/>
        </p:nvSpPr>
        <p:spPr>
          <a:xfrm>
            <a:off x="188260" y="2642335"/>
            <a:ext cx="11815479" cy="4093428"/>
          </a:xfrm>
          <a:prstGeom prst="rect">
            <a:avLst/>
          </a:prstGeom>
          <a:ln w="12700">
            <a:solidFill>
              <a:schemeClr val="tx1"/>
            </a:solidFill>
            <a:prstDash val="sysDot"/>
          </a:ln>
        </p:spPr>
        <p:txBody>
          <a:bodyPr wrap="square" anchor="ctr" anchorCtr="0">
            <a:spAutoFit/>
          </a:bodyPr>
          <a:lstStyle/>
          <a:p>
            <a:pPr marL="177800" lvl="0" indent="-177800"/>
            <a:r>
              <a:rPr lang="en-US" altLang="ja-JP" sz="2000" dirty="0" smtClean="0">
                <a:solidFill>
                  <a:prstClr val="black"/>
                </a:solidFill>
              </a:rPr>
              <a:t>※</a:t>
            </a:r>
            <a:r>
              <a:rPr lang="ja-JP" altLang="en-US" sz="2000" dirty="0" smtClean="0">
                <a:solidFill>
                  <a:prstClr val="black"/>
                </a:solidFill>
              </a:rPr>
              <a:t>１</a:t>
            </a:r>
            <a:r>
              <a:rPr lang="en-US" altLang="ja-JP" sz="2000" dirty="0" smtClean="0">
                <a:solidFill>
                  <a:prstClr val="black"/>
                </a:solidFill>
              </a:rPr>
              <a:t> </a:t>
            </a:r>
            <a:r>
              <a:rPr lang="ja-JP" altLang="en-US" sz="2000" dirty="0">
                <a:solidFill>
                  <a:prstClr val="black"/>
                </a:solidFill>
              </a:rPr>
              <a:t>初回の訪問看護サービスを実施した日の属する月に算定すること。なお、当該加算を算定する月の前月に退院時共同指導を行っている場合においても算定できる。</a:t>
            </a:r>
            <a:endParaRPr lang="en-US" altLang="ja-JP" sz="2000" dirty="0">
              <a:solidFill>
                <a:prstClr val="black"/>
              </a:solidFill>
            </a:endParaRPr>
          </a:p>
          <a:p>
            <a:pPr marL="177800" lvl="0" indent="-177800"/>
            <a:r>
              <a:rPr lang="en-US" altLang="ja-JP" sz="2000" dirty="0" smtClean="0">
                <a:solidFill>
                  <a:prstClr val="black"/>
                </a:solidFill>
              </a:rPr>
              <a:t>※</a:t>
            </a:r>
            <a:r>
              <a:rPr lang="ja-JP" altLang="en-US" sz="2000" dirty="0" smtClean="0">
                <a:solidFill>
                  <a:prstClr val="black"/>
                </a:solidFill>
              </a:rPr>
              <a:t>２</a:t>
            </a:r>
            <a:r>
              <a:rPr lang="en-US" altLang="ja-JP" sz="2000" dirty="0" smtClean="0">
                <a:solidFill>
                  <a:prstClr val="black"/>
                </a:solidFill>
              </a:rPr>
              <a:t> </a:t>
            </a:r>
            <a:r>
              <a:rPr lang="en-US" altLang="ja-JP" sz="2000" dirty="0">
                <a:solidFill>
                  <a:prstClr val="black"/>
                </a:solidFill>
              </a:rPr>
              <a:t>2</a:t>
            </a:r>
            <a:r>
              <a:rPr lang="ja-JP" altLang="en-US" sz="2000" dirty="0">
                <a:solidFill>
                  <a:prstClr val="black"/>
                </a:solidFill>
              </a:rPr>
              <a:t>回の当該加算の算定が可能である利用者に対して複数の定期巡回・随時対応型訪問介護看護事業所、看護小規模多機能型居宅介護事業者又は訪問看護ステーションが退院時共同指導を行う場合にあっては、</a:t>
            </a:r>
            <a:r>
              <a:rPr lang="en-US" altLang="ja-JP" sz="2000" dirty="0">
                <a:solidFill>
                  <a:prstClr val="black"/>
                </a:solidFill>
              </a:rPr>
              <a:t>1</a:t>
            </a:r>
            <a:r>
              <a:rPr lang="ja-JP" altLang="en-US" sz="2000" dirty="0">
                <a:solidFill>
                  <a:prstClr val="black"/>
                </a:solidFill>
              </a:rPr>
              <a:t>回ずつの算定も可能。</a:t>
            </a:r>
          </a:p>
          <a:p>
            <a:pPr marL="177800" lvl="0" indent="-177800"/>
            <a:r>
              <a:rPr lang="en-US" altLang="ja-JP" sz="2000" dirty="0" smtClean="0">
                <a:solidFill>
                  <a:prstClr val="black"/>
                </a:solidFill>
              </a:rPr>
              <a:t>※</a:t>
            </a:r>
            <a:r>
              <a:rPr lang="ja-JP" altLang="en-US" sz="2000" dirty="0" smtClean="0">
                <a:solidFill>
                  <a:prstClr val="black"/>
                </a:solidFill>
              </a:rPr>
              <a:t>３ </a:t>
            </a:r>
            <a:r>
              <a:rPr lang="ja-JP" altLang="en-US" sz="2000" dirty="0">
                <a:solidFill>
                  <a:prstClr val="black"/>
                </a:solidFill>
              </a:rPr>
              <a:t>複数の定期巡回・随時対応型訪問介護看護事業所等が退院時共同指導を行う場合には、主治の医師の所属する保険医療機関又は介護老人保健施設若しくは介護医療院に対し、他の定期巡回・随時対応型訪問介護看護事業所等における退院時共同指導の実施の有無について確認すること。</a:t>
            </a:r>
          </a:p>
          <a:p>
            <a:pPr marL="177800" lvl="0" indent="-177800"/>
            <a:r>
              <a:rPr lang="en-US" altLang="ja-JP" sz="2000" dirty="0" smtClean="0">
                <a:solidFill>
                  <a:prstClr val="black"/>
                </a:solidFill>
              </a:rPr>
              <a:t>※</a:t>
            </a:r>
            <a:r>
              <a:rPr lang="ja-JP" altLang="en-US" sz="2000" dirty="0" smtClean="0">
                <a:solidFill>
                  <a:prstClr val="black"/>
                </a:solidFill>
              </a:rPr>
              <a:t>４</a:t>
            </a:r>
            <a:r>
              <a:rPr lang="en-US" altLang="ja-JP" sz="2000" dirty="0" smtClean="0">
                <a:solidFill>
                  <a:prstClr val="black"/>
                </a:solidFill>
              </a:rPr>
              <a:t> </a:t>
            </a:r>
            <a:r>
              <a:rPr lang="ja-JP" altLang="en-US" sz="2000" dirty="0">
                <a:solidFill>
                  <a:prstClr val="black"/>
                </a:solidFill>
              </a:rPr>
              <a:t>退院時共同指導加算を介護保険で請求した場合には、同月に訪問看護及び看護小規模多機能型居宅介護を利用した場合の当該各サービスにおける退院時共同指導加算並びに同月に医療保険における訪問看護を利用した場合の当該訪問看護における当該加算は算定できない</a:t>
            </a:r>
            <a:r>
              <a:rPr lang="ja-JP" altLang="en-US" sz="2000" dirty="0" smtClean="0">
                <a:solidFill>
                  <a:prstClr val="black"/>
                </a:solidFill>
              </a:rPr>
              <a:t>。（</a:t>
            </a:r>
            <a:r>
              <a:rPr lang="en-US" altLang="ja-JP" sz="2000" dirty="0" smtClean="0">
                <a:solidFill>
                  <a:prstClr val="black"/>
                </a:solidFill>
              </a:rPr>
              <a:t>※</a:t>
            </a:r>
            <a:r>
              <a:rPr lang="ja-JP" altLang="en-US" sz="2000" dirty="0" smtClean="0">
                <a:solidFill>
                  <a:prstClr val="black"/>
                </a:solidFill>
              </a:rPr>
              <a:t>２の場合を除く）</a:t>
            </a:r>
            <a:endParaRPr lang="ja-JP" altLang="en-US" sz="2000" dirty="0">
              <a:solidFill>
                <a:prstClr val="black"/>
              </a:solidFill>
            </a:endParaRPr>
          </a:p>
          <a:p>
            <a:pPr marL="177800" lvl="0" indent="-177800"/>
            <a:r>
              <a:rPr lang="en-US" altLang="ja-JP" sz="2000" dirty="0" smtClean="0">
                <a:solidFill>
                  <a:prstClr val="black"/>
                </a:solidFill>
              </a:rPr>
              <a:t>※</a:t>
            </a:r>
            <a:r>
              <a:rPr lang="ja-JP" altLang="en-US" sz="2000" dirty="0">
                <a:solidFill>
                  <a:prstClr val="black"/>
                </a:solidFill>
              </a:rPr>
              <a:t>５</a:t>
            </a:r>
            <a:r>
              <a:rPr lang="en-US" altLang="ja-JP" sz="2000" dirty="0" smtClean="0">
                <a:solidFill>
                  <a:prstClr val="black"/>
                </a:solidFill>
              </a:rPr>
              <a:t> </a:t>
            </a:r>
            <a:r>
              <a:rPr lang="ja-JP" altLang="en-US" sz="2000" dirty="0">
                <a:solidFill>
                  <a:prstClr val="black"/>
                </a:solidFill>
              </a:rPr>
              <a:t>退院時共同指導を行った場合は、その内容を看護小規模多機能型居宅介護記録書に記録すること。</a:t>
            </a:r>
          </a:p>
          <a:p>
            <a:pPr marL="177800" lvl="0" indent="-177800"/>
            <a:r>
              <a:rPr lang="en-US" altLang="ja-JP" sz="2000" dirty="0" smtClean="0">
                <a:solidFill>
                  <a:prstClr val="black"/>
                </a:solidFill>
              </a:rPr>
              <a:t>※</a:t>
            </a:r>
            <a:r>
              <a:rPr lang="ja-JP" altLang="en-US" sz="2000" dirty="0">
                <a:solidFill>
                  <a:prstClr val="black"/>
                </a:solidFill>
              </a:rPr>
              <a:t>６</a:t>
            </a:r>
            <a:r>
              <a:rPr lang="en-US" altLang="ja-JP" sz="2000" dirty="0" smtClean="0">
                <a:solidFill>
                  <a:prstClr val="black"/>
                </a:solidFill>
              </a:rPr>
              <a:t> </a:t>
            </a:r>
            <a:r>
              <a:rPr lang="ja-JP" altLang="en-US" sz="2000" dirty="0">
                <a:solidFill>
                  <a:prstClr val="black"/>
                </a:solidFill>
              </a:rPr>
              <a:t>退院時共同指導は、テレビ電話装置等を活用して行うことができる。</a:t>
            </a:r>
            <a:endParaRPr lang="en-US" altLang="ja-JP" sz="2000" dirty="0">
              <a:solidFill>
                <a:prstClr val="black"/>
              </a:solidFill>
            </a:endParaRPr>
          </a:p>
        </p:txBody>
      </p:sp>
    </p:spTree>
    <p:extLst>
      <p:ext uri="{BB962C8B-B14F-4D97-AF65-F5344CB8AC3E}">
        <p14:creationId xmlns:p14="http://schemas.microsoft.com/office/powerpoint/2010/main" val="240734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344037"/>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0205"/>
            <a:ext cx="2743200" cy="365125"/>
          </a:xfrm>
        </p:spPr>
        <p:txBody>
          <a:bodyPr/>
          <a:lstStyle/>
          <a:p>
            <a:fld id="{41D9830F-53EB-46B6-9EC0-C4C68F82A889}" type="slidenum">
              <a:rPr kumimoji="1" lang="ja-JP" altLang="en-US" smtClean="0"/>
              <a:t>90</a:t>
            </a:fld>
            <a:endParaRPr kumimoji="1" lang="ja-JP" altLang="en-US" dirty="0"/>
          </a:p>
        </p:txBody>
      </p:sp>
      <p:sp>
        <p:nvSpPr>
          <p:cNvPr id="5" name="正方形/長方形 4"/>
          <p:cNvSpPr/>
          <p:nvPr/>
        </p:nvSpPr>
        <p:spPr>
          <a:xfrm>
            <a:off x="254828" y="162013"/>
            <a:ext cx="11791666" cy="3766022"/>
          </a:xfrm>
          <a:prstGeom prst="rect">
            <a:avLst/>
          </a:prstGeom>
          <a:ln w="6350">
            <a:solidFill>
              <a:schemeClr val="tx1"/>
            </a:solidFill>
            <a:prstDash val="sysDot"/>
          </a:ln>
        </p:spPr>
        <p:txBody>
          <a:bodyPr wrap="square" tIns="72000" bIns="36000" anchor="ctr" anchorCtr="0">
            <a:spAutoFit/>
          </a:bodyPr>
          <a:lstStyle/>
          <a:p>
            <a:r>
              <a:rPr lang="en-US" altLang="ja-JP" sz="2000" dirty="0" smtClean="0"/>
              <a:t>【</a:t>
            </a:r>
            <a:r>
              <a:rPr lang="ja-JP" altLang="en-US" sz="2000" spc="-20" dirty="0"/>
              <a:t>特別な管理を要する</a:t>
            </a:r>
            <a:r>
              <a:rPr lang="ja-JP" altLang="en-US" sz="2000" spc="-20" dirty="0" smtClean="0"/>
              <a:t>利用者（</a:t>
            </a:r>
            <a:r>
              <a:rPr lang="ja-JP" altLang="en-US" sz="2000" dirty="0" smtClean="0"/>
              <a:t>厚生</a:t>
            </a:r>
            <a:r>
              <a:rPr lang="ja-JP" altLang="en-US" sz="2000" dirty="0"/>
              <a:t>労働大臣が定める</a:t>
            </a:r>
            <a:r>
              <a:rPr lang="ja-JP" altLang="en-US" sz="2000" dirty="0" smtClean="0"/>
              <a:t>状態に</a:t>
            </a:r>
            <a:r>
              <a:rPr lang="ja-JP" altLang="en-US" sz="2000" dirty="0"/>
              <a:t>あるもの）</a:t>
            </a:r>
            <a:r>
              <a:rPr lang="en-US" altLang="ja-JP" sz="2000" dirty="0" smtClean="0"/>
              <a:t>】</a:t>
            </a:r>
          </a:p>
          <a:p>
            <a:r>
              <a:rPr lang="ja-JP" altLang="en-US" sz="2000" dirty="0" smtClean="0"/>
              <a:t>次</a:t>
            </a:r>
            <a:r>
              <a:rPr lang="ja-JP" altLang="en-US" sz="2000" dirty="0"/>
              <a:t>のいずれかに該当する状態</a:t>
            </a:r>
            <a:endParaRPr lang="en-US" altLang="ja-JP" sz="2000" dirty="0"/>
          </a:p>
          <a:p>
            <a:pPr marL="177800" indent="-177800"/>
            <a:r>
              <a:rPr lang="ja-JP" altLang="en-US" sz="2000" dirty="0" smtClean="0"/>
              <a:t>① </a:t>
            </a:r>
            <a:r>
              <a:rPr lang="ja-JP" altLang="en-US" sz="2000" dirty="0"/>
              <a:t>医科診療報酬点数表に</a:t>
            </a:r>
            <a:r>
              <a:rPr lang="ja-JP" altLang="en-US" sz="2000" dirty="0" smtClean="0"/>
              <a:t>掲げる在宅麻薬等注射指導管理、在宅腫瘍化学療法注射指導管理、在宅強心剤持続投与指導管理若しく</a:t>
            </a:r>
            <a:r>
              <a:rPr lang="ja-JP" altLang="en-US" sz="2000" dirty="0"/>
              <a:t>は在宅気管切開患者指導管理を受けている状態又は気管カニューレ若しくは留置カテーテルを使用している</a:t>
            </a:r>
            <a:r>
              <a:rPr lang="ja-JP" altLang="en-US" sz="2000" dirty="0" smtClean="0"/>
              <a:t>状態</a:t>
            </a:r>
            <a:endParaRPr lang="en-US" altLang="ja-JP" sz="2000" dirty="0" smtClean="0"/>
          </a:p>
          <a:p>
            <a:pPr marL="177800" indent="-177800"/>
            <a:r>
              <a:rPr lang="ja-JP" altLang="en-US" sz="2000" dirty="0" smtClean="0"/>
              <a:t>② 医科</a:t>
            </a:r>
            <a:r>
              <a:rPr lang="ja-JP" altLang="en-US" sz="2000" dirty="0"/>
              <a:t>診療報酬点数表に掲げる在宅自己腹膜灌流指導管理、在宅血液透析指導管理、在宅酸素療法指導管理、在宅中心静脈栄養法指導管理、在宅成分栄養経管栄養法指導管理、在宅自己導尿指導管理、在宅持続陽圧呼吸療法指導管理、在宅自己疼痛管理指導管理又は在宅肺高血圧症患者指導管理を受けている</a:t>
            </a:r>
            <a:r>
              <a:rPr lang="ja-JP" altLang="en-US" sz="2000" dirty="0" smtClean="0"/>
              <a:t>状態</a:t>
            </a:r>
            <a:endParaRPr lang="en-US" altLang="ja-JP" sz="2000" dirty="0" smtClean="0"/>
          </a:p>
          <a:p>
            <a:pPr marL="177800" indent="-177800"/>
            <a:r>
              <a:rPr lang="ja-JP" altLang="en-US" sz="2000" dirty="0" smtClean="0"/>
              <a:t>③ 人工</a:t>
            </a:r>
            <a:r>
              <a:rPr lang="ja-JP" altLang="en-US" sz="2000" dirty="0"/>
              <a:t>肛門又は人工膀胱を設置している</a:t>
            </a:r>
            <a:r>
              <a:rPr lang="ja-JP" altLang="en-US" sz="2000" dirty="0" smtClean="0"/>
              <a:t>状態</a:t>
            </a:r>
            <a:endParaRPr lang="en-US" altLang="ja-JP" sz="2000" dirty="0" smtClean="0"/>
          </a:p>
          <a:p>
            <a:pPr marL="177800" indent="-177800"/>
            <a:r>
              <a:rPr lang="ja-JP" altLang="en-US" sz="2000" dirty="0" smtClean="0"/>
              <a:t>④ 真皮</a:t>
            </a:r>
            <a:r>
              <a:rPr lang="ja-JP" altLang="en-US" sz="2000" dirty="0"/>
              <a:t>を越える褥瘡の</a:t>
            </a:r>
            <a:r>
              <a:rPr lang="ja-JP" altLang="en-US" sz="2000" dirty="0" smtClean="0"/>
              <a:t>状態</a:t>
            </a:r>
            <a:endParaRPr lang="en-US" altLang="ja-JP" sz="2000" dirty="0" smtClean="0"/>
          </a:p>
          <a:p>
            <a:pPr marL="177800" indent="-177800"/>
            <a:r>
              <a:rPr lang="ja-JP" altLang="en-US" sz="2000" dirty="0" smtClean="0"/>
              <a:t>⑤ 点滴</a:t>
            </a:r>
            <a:r>
              <a:rPr lang="ja-JP" altLang="en-US" sz="2000" dirty="0"/>
              <a:t>注射を週</a:t>
            </a:r>
            <a:r>
              <a:rPr lang="en-US" altLang="ja-JP" sz="2000" dirty="0"/>
              <a:t>3</a:t>
            </a:r>
            <a:r>
              <a:rPr lang="ja-JP" altLang="en-US" sz="2000" dirty="0"/>
              <a:t>日以上行う必要があると認められる</a:t>
            </a:r>
            <a:r>
              <a:rPr lang="ja-JP" altLang="en-US" sz="2000" dirty="0" smtClean="0"/>
              <a:t>状態</a:t>
            </a:r>
            <a:endParaRPr lang="ja-JP" altLang="en-US" sz="2000" dirty="0"/>
          </a:p>
        </p:txBody>
      </p:sp>
    </p:spTree>
    <p:extLst>
      <p:ext uri="{BB962C8B-B14F-4D97-AF65-F5344CB8AC3E}">
        <p14:creationId xmlns:p14="http://schemas.microsoft.com/office/powerpoint/2010/main" val="3693248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91</a:t>
            </a:fld>
            <a:endParaRPr kumimoji="1" lang="ja-JP" altLang="en-US" dirty="0"/>
          </a:p>
        </p:txBody>
      </p:sp>
      <p:sp>
        <p:nvSpPr>
          <p:cNvPr id="3" name="正方形/長方形 2"/>
          <p:cNvSpPr/>
          <p:nvPr/>
        </p:nvSpPr>
        <p:spPr>
          <a:xfrm>
            <a:off x="0" y="0"/>
            <a:ext cx="12192000" cy="3170099"/>
          </a:xfrm>
          <a:prstGeom prst="rect">
            <a:avLst/>
          </a:prstGeom>
        </p:spPr>
        <p:txBody>
          <a:bodyPr wrap="square">
            <a:spAutoFit/>
          </a:bodyPr>
          <a:lstStyle/>
          <a:p>
            <a:pPr marL="177800" indent="-177800"/>
            <a:r>
              <a:rPr lang="ja-JP" altLang="en-US" sz="2000" b="1" dirty="0"/>
              <a:t>（１０）緊急時対応加算★　</a:t>
            </a:r>
            <a:r>
              <a:rPr lang="en-US" altLang="ja-JP" sz="2000" dirty="0"/>
              <a:t>774</a:t>
            </a:r>
            <a:r>
              <a:rPr lang="ja-JP" altLang="en-US" sz="2000" dirty="0"/>
              <a:t>単位／月　</a:t>
            </a:r>
            <a:r>
              <a:rPr lang="en-US" altLang="ja-JP" sz="2000" dirty="0"/>
              <a:t>※</a:t>
            </a:r>
            <a:r>
              <a:rPr lang="ja-JP" altLang="en-US" sz="2000" dirty="0"/>
              <a:t>体制届が必要</a:t>
            </a:r>
            <a:endParaRPr lang="en-US" altLang="ja-JP" sz="2000" dirty="0"/>
          </a:p>
          <a:p>
            <a:pPr marL="177800" indent="182563"/>
            <a:r>
              <a:rPr lang="ja-JP" altLang="en-US" sz="2000" dirty="0"/>
              <a:t>厚生労働大臣が定める基準に適合している事業所が、利用者の同意を得て、利用者又はその家族等に対して当該基準により</a:t>
            </a:r>
            <a:r>
              <a:rPr lang="en-US" altLang="ja-JP" sz="2000" dirty="0"/>
              <a:t>24 </a:t>
            </a:r>
            <a:r>
              <a:rPr lang="ja-JP" altLang="en-US" sz="2000" dirty="0"/>
              <a:t>時間連絡できる体制にあって、かつ、計画的に訪問することとなっていない緊急時における訪問及び計画的に宿泊することとなっていない緊急時における宿泊を必要に応じて行う体制にある場合（ 訪問については、 訪問看護サービスを行う場合に限る）に加算する。</a:t>
            </a:r>
            <a:endParaRPr lang="en-US" altLang="ja-JP" sz="2000" dirty="0"/>
          </a:p>
          <a:p>
            <a:pPr marL="177800" indent="182563"/>
            <a:endParaRPr lang="en-US" altLang="ja-JP" sz="2000" dirty="0"/>
          </a:p>
          <a:p>
            <a:pPr marL="177800" indent="182563"/>
            <a:endParaRPr lang="en-US" altLang="ja-JP" sz="2000" dirty="0"/>
          </a:p>
          <a:p>
            <a:pPr marL="177800" indent="182563"/>
            <a:endParaRPr lang="en-US" altLang="ja-JP" sz="2000" dirty="0"/>
          </a:p>
          <a:p>
            <a:pPr marL="365125" indent="-182563"/>
            <a:endParaRPr lang="en-US" altLang="ja-JP" sz="2000" dirty="0" smtClean="0"/>
          </a:p>
          <a:p>
            <a:pPr marL="185738" indent="-185738"/>
            <a:endParaRPr lang="en-US" altLang="ja-JP" sz="2000" dirty="0"/>
          </a:p>
        </p:txBody>
      </p:sp>
      <p:sp>
        <p:nvSpPr>
          <p:cNvPr id="4" name="正方形/長方形 3"/>
          <p:cNvSpPr/>
          <p:nvPr/>
        </p:nvSpPr>
        <p:spPr>
          <a:xfrm>
            <a:off x="342901" y="1734453"/>
            <a:ext cx="11682344" cy="1005848"/>
          </a:xfrm>
          <a:prstGeom prst="rect">
            <a:avLst/>
          </a:prstGeom>
          <a:ln w="6350">
            <a:solidFill>
              <a:schemeClr val="tx1"/>
            </a:solidFill>
            <a:prstDash val="sysDot"/>
          </a:ln>
        </p:spPr>
        <p:txBody>
          <a:bodyPr wrap="square" bIns="36000" anchor="ctr" anchorCtr="0">
            <a:spAutoFit/>
          </a:bodyPr>
          <a:lstStyle/>
          <a:p>
            <a:r>
              <a:rPr lang="en-US" altLang="ja-JP" sz="2000" dirty="0"/>
              <a:t>【</a:t>
            </a:r>
            <a:r>
              <a:rPr lang="ja-JP" altLang="en-US" sz="2000" dirty="0"/>
              <a:t>厚生労働大臣が定める基準</a:t>
            </a:r>
            <a:r>
              <a:rPr lang="en-US" altLang="ja-JP" sz="2000" dirty="0"/>
              <a:t>】</a:t>
            </a:r>
          </a:p>
          <a:p>
            <a:r>
              <a:rPr lang="ja-JP" altLang="en-US" sz="2000" dirty="0"/>
              <a:t>利用者又はその家族等から電話等により看護に関する意見を求められた場合に常時対応できる体制にあること。</a:t>
            </a:r>
          </a:p>
        </p:txBody>
      </p:sp>
      <p:sp>
        <p:nvSpPr>
          <p:cNvPr id="5" name="正方形/長方形 4"/>
          <p:cNvSpPr/>
          <p:nvPr/>
        </p:nvSpPr>
        <p:spPr>
          <a:xfrm>
            <a:off x="195194" y="2878475"/>
            <a:ext cx="11830051" cy="3477875"/>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a:solidFill>
                  <a:prstClr val="black"/>
                </a:solidFill>
              </a:rPr>
              <a:t>※</a:t>
            </a:r>
            <a:r>
              <a:rPr lang="ja-JP" altLang="en-US" sz="2000" dirty="0">
                <a:solidFill>
                  <a:prstClr val="black"/>
                </a:solidFill>
              </a:rPr>
              <a:t> 当該加算は、介護保険の給付対象となる訪問看護サービス又は宿泊サービスを行った日の属する月の所定単位数に加算する</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当該加算を介護保険で請求した場合には、同月に訪問看護及び定期巡回・随時対応型訪問介護看護</a:t>
            </a:r>
            <a:r>
              <a:rPr lang="ja-JP" altLang="en-US" sz="2000" dirty="0" smtClean="0">
                <a:solidFill>
                  <a:prstClr val="black"/>
                </a:solidFill>
              </a:rPr>
              <a:t>を利用</a:t>
            </a:r>
            <a:r>
              <a:rPr lang="ja-JP" altLang="en-US" sz="2000" dirty="0">
                <a:solidFill>
                  <a:prstClr val="black"/>
                </a:solidFill>
              </a:rPr>
              <a:t>した場合の当該訪問看護における緊急時訪問看護加算、同月に看護小規模多機能型居宅介護を利用した場合の当該サービスにおける緊急時対応加算及び同月に医療保険における訪問看護を利用した場合の当該訪問看護における</a:t>
            </a:r>
            <a:r>
              <a:rPr lang="en-US" altLang="ja-JP" sz="2000" dirty="0">
                <a:solidFill>
                  <a:prstClr val="black"/>
                </a:solidFill>
              </a:rPr>
              <a:t>24 </a:t>
            </a:r>
            <a:r>
              <a:rPr lang="ja-JP" altLang="en-US" sz="2000" dirty="0">
                <a:solidFill>
                  <a:prstClr val="black"/>
                </a:solidFill>
              </a:rPr>
              <a:t>時間対応体制加算は算定</a:t>
            </a:r>
            <a:r>
              <a:rPr lang="ja-JP" altLang="en-US" sz="2000" dirty="0" smtClean="0">
                <a:solidFill>
                  <a:prstClr val="black"/>
                </a:solidFill>
              </a:rPr>
              <a:t>できない。</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当該加算は、</a:t>
            </a:r>
            <a:r>
              <a:rPr lang="en-US" altLang="ja-JP" sz="2000" dirty="0">
                <a:solidFill>
                  <a:prstClr val="black"/>
                </a:solidFill>
              </a:rPr>
              <a:t>1</a:t>
            </a:r>
            <a:r>
              <a:rPr lang="ja-JP" altLang="en-US" sz="2000" dirty="0">
                <a:solidFill>
                  <a:prstClr val="black"/>
                </a:solidFill>
              </a:rPr>
              <a:t>人の利用者に対し、</a:t>
            </a:r>
            <a:r>
              <a:rPr lang="en-US" altLang="ja-JP" sz="2000" dirty="0">
                <a:solidFill>
                  <a:prstClr val="black"/>
                </a:solidFill>
              </a:rPr>
              <a:t>1</a:t>
            </a:r>
            <a:r>
              <a:rPr lang="ja-JP" altLang="en-US" sz="2000" dirty="0">
                <a:solidFill>
                  <a:prstClr val="black"/>
                </a:solidFill>
              </a:rPr>
              <a:t>か所の事業所に限り算定できる。このため、緊急時対応加算に係る訪問看護サービス又は宿泊サービスを受けようとする利用者に説明するに当たっては、当該利用者に対して、他の事業所から緊急時訪問看護加算に係る訪問看護又は緊急時対応加算に係る宿泊を受けていないか確認すること</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当該加算は、届出を受理した日から算定する。</a:t>
            </a:r>
            <a:endParaRPr lang="en-US" altLang="ja-JP" sz="2000" dirty="0">
              <a:solidFill>
                <a:prstClr val="black"/>
              </a:solidFill>
            </a:endParaRPr>
          </a:p>
        </p:txBody>
      </p:sp>
    </p:spTree>
    <p:extLst>
      <p:ext uri="{BB962C8B-B14F-4D97-AF65-F5344CB8AC3E}">
        <p14:creationId xmlns:p14="http://schemas.microsoft.com/office/powerpoint/2010/main" val="1801554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1641" y="6416760"/>
            <a:ext cx="2743200" cy="365125"/>
          </a:xfrm>
        </p:spPr>
        <p:txBody>
          <a:bodyPr/>
          <a:lstStyle/>
          <a:p>
            <a:fld id="{41D9830F-53EB-46B6-9EC0-C4C68F82A889}" type="slidenum">
              <a:rPr kumimoji="1" lang="ja-JP" altLang="en-US" smtClean="0"/>
              <a:t>92</a:t>
            </a:fld>
            <a:endParaRPr kumimoji="1" lang="ja-JP" altLang="en-US"/>
          </a:p>
        </p:txBody>
      </p:sp>
      <p:sp>
        <p:nvSpPr>
          <p:cNvPr id="4" name="正方形/長方形 3"/>
          <p:cNvSpPr/>
          <p:nvPr/>
        </p:nvSpPr>
        <p:spPr>
          <a:xfrm>
            <a:off x="1" y="0"/>
            <a:ext cx="12191999" cy="3170099"/>
          </a:xfrm>
          <a:prstGeom prst="rect">
            <a:avLst/>
          </a:prstGeom>
        </p:spPr>
        <p:txBody>
          <a:bodyPr wrap="square">
            <a:spAutoFit/>
          </a:bodyPr>
          <a:lstStyle/>
          <a:p>
            <a:pPr marL="185738" indent="-185738"/>
            <a:r>
              <a:rPr lang="ja-JP" altLang="en-US" sz="2000" b="1" dirty="0"/>
              <a:t>（１１）特別管理加算★　</a:t>
            </a:r>
            <a:r>
              <a:rPr lang="en-US" altLang="ja-JP" sz="2000" dirty="0"/>
              <a:t>※</a:t>
            </a:r>
            <a:r>
              <a:rPr lang="ja-JP" altLang="en-US" sz="2000" dirty="0"/>
              <a:t>体制届が必要</a:t>
            </a:r>
            <a:endParaRPr lang="en-US" altLang="ja-JP" sz="2000" dirty="0"/>
          </a:p>
          <a:p>
            <a:pPr marL="185738" indent="171450"/>
            <a:r>
              <a:rPr lang="ja-JP" altLang="en-US" sz="2000" dirty="0"/>
              <a:t>看護小規模多機能型居宅介護に関し特別な管理を必要とする利用者に対して、看護小規模多機能型居宅介護（看護サービスを行う場合に限る。）の実施に関する計画的な管理を行った場合に加算する。</a:t>
            </a:r>
            <a:endParaRPr lang="en-US" altLang="ja-JP" sz="2000" dirty="0"/>
          </a:p>
          <a:p>
            <a:pPr marL="185738"/>
            <a:r>
              <a:rPr lang="en-US" altLang="ja-JP" sz="2000" dirty="0"/>
              <a:t>※ </a:t>
            </a:r>
            <a:r>
              <a:rPr lang="ja-JP" altLang="en-US" sz="2000" dirty="0"/>
              <a:t>加算</a:t>
            </a:r>
            <a:r>
              <a:rPr lang="en-US" altLang="ja-JP" sz="2000" dirty="0"/>
              <a:t>(Ⅰ)</a:t>
            </a:r>
            <a:r>
              <a:rPr lang="ja-JP" altLang="en-US" sz="2000" dirty="0"/>
              <a:t>と</a:t>
            </a:r>
            <a:r>
              <a:rPr lang="en-US" altLang="ja-JP" sz="2000" dirty="0"/>
              <a:t>(Ⅱ)</a:t>
            </a:r>
            <a:r>
              <a:rPr lang="ja-JP" altLang="en-US" sz="2000" dirty="0"/>
              <a:t>は同時算定できない。</a:t>
            </a:r>
          </a:p>
          <a:p>
            <a:pPr marL="185738" indent="-185738"/>
            <a:r>
              <a:rPr lang="en-US" altLang="ja-JP" sz="2000" dirty="0" smtClean="0"/>
              <a:t>【</a:t>
            </a:r>
            <a:r>
              <a:rPr lang="ja-JP" altLang="en-US" sz="2000" dirty="0"/>
              <a:t>特別管理加算</a:t>
            </a:r>
            <a:r>
              <a:rPr lang="en-US" altLang="ja-JP" sz="2000" dirty="0"/>
              <a:t>(Ⅰ)】</a:t>
            </a:r>
            <a:r>
              <a:rPr lang="ja-JP" altLang="en-US" sz="2000" dirty="0"/>
              <a:t>　</a:t>
            </a:r>
            <a:r>
              <a:rPr lang="en-US" altLang="ja-JP" sz="2000" dirty="0"/>
              <a:t>500 </a:t>
            </a:r>
            <a:r>
              <a:rPr lang="ja-JP" altLang="en-US" sz="2000" dirty="0"/>
              <a:t>単位／月</a:t>
            </a:r>
          </a:p>
          <a:p>
            <a:pPr marL="185738" indent="171450"/>
            <a:r>
              <a:rPr lang="ja-JP" altLang="en-US" sz="2000" dirty="0"/>
              <a:t>特別な管理を必要とする利用者として厚生労働大臣が定める状態（退院時共同指導加算のページ参照、以下同じ）の①にある者に対してサービスの提供を行う場合</a:t>
            </a:r>
            <a:endParaRPr lang="en-US" altLang="ja-JP" sz="2000" dirty="0"/>
          </a:p>
          <a:p>
            <a:pPr marL="185738" indent="-185738"/>
            <a:r>
              <a:rPr lang="en-US" altLang="ja-JP" sz="2000" dirty="0"/>
              <a:t>【</a:t>
            </a:r>
            <a:r>
              <a:rPr lang="ja-JP" altLang="en-US" sz="2000" dirty="0"/>
              <a:t>特別管理加算</a:t>
            </a:r>
            <a:r>
              <a:rPr lang="en-US" altLang="ja-JP" sz="2000" dirty="0"/>
              <a:t>(Ⅱ)】</a:t>
            </a:r>
            <a:r>
              <a:rPr lang="ja-JP" altLang="en-US" sz="2000" dirty="0"/>
              <a:t>　</a:t>
            </a:r>
            <a:r>
              <a:rPr lang="en-US" altLang="ja-JP" sz="2000" dirty="0"/>
              <a:t>250 </a:t>
            </a:r>
            <a:r>
              <a:rPr lang="ja-JP" altLang="en-US" sz="2000" dirty="0"/>
              <a:t>単位／月</a:t>
            </a:r>
            <a:endParaRPr lang="en-US" altLang="ja-JP" sz="2000" dirty="0"/>
          </a:p>
          <a:p>
            <a:pPr marL="185738" indent="171450"/>
            <a:r>
              <a:rPr lang="ja-JP" altLang="en-US" sz="2000" dirty="0"/>
              <a:t>特別な管理を必要とする利用者として厚生労働大臣が定める状態の②～⑤にある者に対してサービスの提供を行う</a:t>
            </a:r>
            <a:r>
              <a:rPr lang="ja-JP" altLang="en-US" sz="2000" dirty="0" smtClean="0"/>
              <a:t>場合</a:t>
            </a:r>
            <a:endParaRPr lang="en-US" altLang="ja-JP" sz="2000" dirty="0"/>
          </a:p>
        </p:txBody>
      </p:sp>
      <p:sp>
        <p:nvSpPr>
          <p:cNvPr id="5" name="正方形/長方形 4"/>
          <p:cNvSpPr/>
          <p:nvPr/>
        </p:nvSpPr>
        <p:spPr>
          <a:xfrm>
            <a:off x="92866" y="3092807"/>
            <a:ext cx="11991975" cy="3689078"/>
          </a:xfrm>
          <a:prstGeom prst="rect">
            <a:avLst/>
          </a:prstGeom>
          <a:ln w="6350">
            <a:solidFill>
              <a:schemeClr val="tx1"/>
            </a:solidFill>
            <a:prstDash val="sysDot"/>
          </a:ln>
        </p:spPr>
        <p:txBody>
          <a:bodyPr wrap="square" tIns="36000" bIns="36000" anchor="ctr" anchorCtr="0">
            <a:spAutoFit/>
          </a:bodyPr>
          <a:lstStyle/>
          <a:p>
            <a:pPr marL="271463" indent="-182563"/>
            <a:r>
              <a:rPr lang="en-US" altLang="ja-JP" sz="2000" dirty="0"/>
              <a:t>※</a:t>
            </a:r>
            <a:r>
              <a:rPr lang="ja-JP" altLang="en-US" sz="2000" dirty="0"/>
              <a:t> 介護保険の対象となる看護サービスを行った日の属する月に算定する。</a:t>
            </a:r>
          </a:p>
          <a:p>
            <a:pPr marL="271463" indent="-182563"/>
            <a:r>
              <a:rPr lang="en-US" altLang="ja-JP" sz="2000" dirty="0">
                <a:solidFill>
                  <a:prstClr val="black"/>
                </a:solidFill>
              </a:rPr>
              <a:t>※ </a:t>
            </a:r>
            <a:r>
              <a:rPr lang="ja-JP" altLang="en-US" sz="2000" dirty="0">
                <a:solidFill>
                  <a:prstClr val="black"/>
                </a:solidFill>
              </a:rPr>
              <a:t>特別管理加算を介護保険で請求した場合には、同月に訪問看護及び定期巡回・随時対応型訪問介護看護を利用した場合の当該各サービスにおける特別管理加算並びに同月に医療保険における訪問看護を利用した場合の当該訪問看護における特別管理加算は算定できない。</a:t>
            </a:r>
            <a:endParaRPr lang="en-US" altLang="ja-JP" sz="2000" dirty="0">
              <a:solidFill>
                <a:prstClr val="black"/>
              </a:solidFill>
            </a:endParaRPr>
          </a:p>
          <a:p>
            <a:pPr marL="271463" indent="-182563"/>
            <a:r>
              <a:rPr lang="en-US" altLang="ja-JP" sz="2000" dirty="0">
                <a:solidFill>
                  <a:prstClr val="black"/>
                </a:solidFill>
              </a:rPr>
              <a:t>※</a:t>
            </a:r>
            <a:r>
              <a:rPr lang="ja-JP" altLang="en-US" sz="2000" dirty="0">
                <a:solidFill>
                  <a:prstClr val="black"/>
                </a:solidFill>
              </a:rPr>
              <a:t> 特別管理加算は 、 </a:t>
            </a:r>
            <a:r>
              <a:rPr lang="en-US" altLang="ja-JP" sz="2000" dirty="0">
                <a:solidFill>
                  <a:prstClr val="black"/>
                </a:solidFill>
              </a:rPr>
              <a:t>1 </a:t>
            </a:r>
            <a:r>
              <a:rPr lang="ja-JP" altLang="en-US" sz="2000" dirty="0">
                <a:solidFill>
                  <a:prstClr val="black"/>
                </a:solidFill>
              </a:rPr>
              <a:t>人の利用者に対し、 </a:t>
            </a:r>
            <a:r>
              <a:rPr lang="en-US" altLang="ja-JP" sz="2000" dirty="0">
                <a:solidFill>
                  <a:prstClr val="black"/>
                </a:solidFill>
              </a:rPr>
              <a:t>1 </a:t>
            </a:r>
            <a:r>
              <a:rPr lang="ja-JP" altLang="en-US" sz="2000" dirty="0">
                <a:solidFill>
                  <a:prstClr val="black"/>
                </a:solidFill>
              </a:rPr>
              <a:t>か所の事業所が算定できる。</a:t>
            </a:r>
            <a:endParaRPr lang="en-US" altLang="ja-JP" sz="2000" dirty="0">
              <a:solidFill>
                <a:prstClr val="black"/>
              </a:solidFill>
            </a:endParaRPr>
          </a:p>
          <a:p>
            <a:pPr marL="271463" indent="-182563"/>
            <a:r>
              <a:rPr lang="en-US" altLang="ja-JP" sz="2000" dirty="0">
                <a:solidFill>
                  <a:prstClr val="black"/>
                </a:solidFill>
              </a:rPr>
              <a:t>※</a:t>
            </a:r>
            <a:r>
              <a:rPr lang="ja-JP" altLang="en-US" sz="2000" dirty="0">
                <a:solidFill>
                  <a:prstClr val="black"/>
                </a:solidFill>
              </a:rPr>
              <a:t> 訪問の際、症状が重篤であった場合には、速やかに医師による診療を受けることができるような必要な支援を行うこと。 </a:t>
            </a:r>
            <a:endParaRPr lang="en-US" altLang="ja-JP" sz="2000" b="1" dirty="0">
              <a:solidFill>
                <a:prstClr val="black"/>
              </a:solidFill>
            </a:endParaRPr>
          </a:p>
          <a:p>
            <a:pPr marL="185738" indent="-182563">
              <a:lnSpc>
                <a:spcPts val="1900"/>
              </a:lnSpc>
            </a:pPr>
            <a:r>
              <a:rPr lang="en-US" altLang="ja-JP" sz="1900" dirty="0" smtClean="0"/>
              <a:t>※ </a:t>
            </a:r>
            <a:r>
              <a:rPr lang="ja-JP" altLang="en-US" sz="1900" dirty="0" smtClean="0"/>
              <a:t>真皮を超える褥瘡の状態にある者に対して算定する場合には、</a:t>
            </a:r>
            <a:r>
              <a:rPr lang="en-US" altLang="ja-JP" sz="1900" dirty="0" smtClean="0"/>
              <a:t>1</a:t>
            </a:r>
            <a:r>
              <a:rPr lang="ja-JP" altLang="en-US" sz="1900" dirty="0" smtClean="0"/>
              <a:t>週間に</a:t>
            </a:r>
            <a:r>
              <a:rPr lang="en-US" altLang="ja-JP" sz="1900" dirty="0" smtClean="0"/>
              <a:t>1</a:t>
            </a:r>
            <a:r>
              <a:rPr lang="ja-JP" altLang="en-US" sz="1900" dirty="0" smtClean="0"/>
              <a:t>回以上、褥瘡の状態の観察、アセスメント、評価（褥瘡の深さ、滲出液、大きさ、炎症・感染、肉芽組織、壊死組織、ポケット）を行い、褥瘡の発生部位及び実施したケア（利用者の家族等に行う指導を含む）について記録すること。</a:t>
            </a:r>
            <a:endParaRPr lang="en-US" altLang="ja-JP" sz="1900" dirty="0" smtClean="0"/>
          </a:p>
          <a:p>
            <a:pPr marL="185738" indent="-182563">
              <a:lnSpc>
                <a:spcPts val="1900"/>
              </a:lnSpc>
            </a:pPr>
            <a:r>
              <a:rPr lang="en-US" altLang="ja-JP" sz="1900" dirty="0" smtClean="0">
                <a:solidFill>
                  <a:prstClr val="black"/>
                </a:solidFill>
              </a:rPr>
              <a:t>※ </a:t>
            </a:r>
            <a:r>
              <a:rPr lang="ja-JP" altLang="en-US" sz="1900" dirty="0" smtClean="0">
                <a:solidFill>
                  <a:prstClr val="black"/>
                </a:solidFill>
              </a:rPr>
              <a:t>点滴注射を週</a:t>
            </a:r>
            <a:r>
              <a:rPr lang="en-US" altLang="ja-JP" sz="1900" dirty="0" smtClean="0">
                <a:solidFill>
                  <a:prstClr val="black"/>
                </a:solidFill>
              </a:rPr>
              <a:t>3</a:t>
            </a:r>
            <a:r>
              <a:rPr lang="ja-JP" altLang="en-US" sz="1900" dirty="0" smtClean="0">
                <a:solidFill>
                  <a:prstClr val="black"/>
                </a:solidFill>
              </a:rPr>
              <a:t>回以上行う必要があると認められる状態にある者に対して算定する場合は、点滴注射が終了した場合その他必要が求められる場合には、主治の医師に対して速やかに当該者の状態を報告するとともに、点滴注射の実施内容を記録すること。</a:t>
            </a:r>
            <a:endParaRPr lang="en-US" altLang="ja-JP" sz="1900" dirty="0">
              <a:solidFill>
                <a:prstClr val="black"/>
              </a:solidFill>
            </a:endParaRPr>
          </a:p>
        </p:txBody>
      </p:sp>
    </p:spTree>
    <p:extLst>
      <p:ext uri="{BB962C8B-B14F-4D97-AF65-F5344CB8AC3E}">
        <p14:creationId xmlns:p14="http://schemas.microsoft.com/office/powerpoint/2010/main" val="14938013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1641" y="6416760"/>
            <a:ext cx="2743200" cy="365125"/>
          </a:xfrm>
        </p:spPr>
        <p:txBody>
          <a:bodyPr/>
          <a:lstStyle/>
          <a:p>
            <a:fld id="{41D9830F-53EB-46B6-9EC0-C4C68F82A889}" type="slidenum">
              <a:rPr kumimoji="1" lang="ja-JP" altLang="en-US" smtClean="0"/>
              <a:t>93</a:t>
            </a:fld>
            <a:endParaRPr kumimoji="1" lang="ja-JP" altLang="en-US"/>
          </a:p>
        </p:txBody>
      </p:sp>
      <p:sp>
        <p:nvSpPr>
          <p:cNvPr id="4" name="正方形/長方形 3"/>
          <p:cNvSpPr/>
          <p:nvPr/>
        </p:nvSpPr>
        <p:spPr>
          <a:xfrm>
            <a:off x="1" y="0"/>
            <a:ext cx="12191999" cy="3908762"/>
          </a:xfrm>
          <a:prstGeom prst="rect">
            <a:avLst/>
          </a:prstGeom>
        </p:spPr>
        <p:txBody>
          <a:bodyPr wrap="square">
            <a:spAutoFit/>
          </a:bodyPr>
          <a:lstStyle/>
          <a:p>
            <a:pPr marL="182563" lvl="0" indent="-182563"/>
            <a:r>
              <a:rPr lang="ja-JP" altLang="en-US" sz="2000" b="1" dirty="0" smtClean="0"/>
              <a:t>（１２）専門管理加算★　</a:t>
            </a:r>
            <a:r>
              <a:rPr lang="en-US" altLang="ja-JP" sz="2000" dirty="0" smtClean="0"/>
              <a:t>250</a:t>
            </a:r>
            <a:r>
              <a:rPr lang="ja-JP" altLang="en-US" sz="2000" dirty="0" smtClean="0"/>
              <a:t>単位／月</a:t>
            </a:r>
            <a:r>
              <a:rPr lang="ja-JP" altLang="en-US" sz="2000" b="1" dirty="0" smtClean="0"/>
              <a:t>　</a:t>
            </a:r>
            <a:r>
              <a:rPr lang="en-US" altLang="ja-JP" sz="2000" dirty="0" smtClean="0"/>
              <a:t>※</a:t>
            </a:r>
            <a:r>
              <a:rPr lang="ja-JP" altLang="en-US" sz="2000" dirty="0" smtClean="0"/>
              <a:t>体制届が必要</a:t>
            </a:r>
            <a:endParaRPr lang="en-US" altLang="ja-JP" sz="2000" dirty="0" smtClean="0"/>
          </a:p>
          <a:p>
            <a:pPr marL="185738" indent="171450"/>
            <a:r>
              <a:rPr lang="ja-JP" altLang="en-US" sz="2000" dirty="0" smtClean="0"/>
              <a:t>厚生労働大臣が定める基準に適合している事業所</a:t>
            </a:r>
            <a:r>
              <a:rPr lang="ja-JP" altLang="en-US" sz="2000" dirty="0"/>
              <a:t>の緩和ケア、褥瘡</a:t>
            </a:r>
            <a:r>
              <a:rPr lang="ja-JP" altLang="en-US" sz="2000" dirty="0" smtClean="0"/>
              <a:t>ケア若しくは人工</a:t>
            </a:r>
            <a:r>
              <a:rPr lang="ja-JP" altLang="en-US" sz="2000" dirty="0"/>
              <a:t>肛門ケア及び人工膀胱ケアに</a:t>
            </a:r>
            <a:r>
              <a:rPr lang="ja-JP" altLang="en-US" sz="2000" dirty="0" smtClean="0"/>
              <a:t>係る専門</a:t>
            </a:r>
            <a:r>
              <a:rPr lang="ja-JP" altLang="en-US" sz="2000" dirty="0"/>
              <a:t>の研修を受けた看護師又は保健師助産師</a:t>
            </a:r>
            <a:r>
              <a:rPr lang="ja-JP" altLang="en-US" sz="2000" dirty="0" smtClean="0"/>
              <a:t>看護師法に</a:t>
            </a:r>
            <a:r>
              <a:rPr lang="ja-JP" altLang="en-US" sz="2000" dirty="0"/>
              <a:t>規定する指定研修機関において行われる</a:t>
            </a:r>
            <a:r>
              <a:rPr lang="ja-JP" altLang="en-US" sz="2000" dirty="0" smtClean="0"/>
              <a:t>研修（</a:t>
            </a:r>
            <a:r>
              <a:rPr lang="ja-JP" altLang="en-US" sz="2000" dirty="0"/>
              <a:t>以下「特定行為研修</a:t>
            </a:r>
            <a:r>
              <a:rPr lang="ja-JP" altLang="en-US" sz="2000" dirty="0" smtClean="0"/>
              <a:t>」）</a:t>
            </a:r>
            <a:r>
              <a:rPr lang="ja-JP" altLang="en-US" sz="2000" dirty="0"/>
              <a:t>を修了した看護師が</a:t>
            </a:r>
            <a:r>
              <a:rPr lang="ja-JP" altLang="en-US" sz="2000" dirty="0" smtClean="0"/>
              <a:t>、看護小規模多機能型居宅介護の</a:t>
            </a:r>
            <a:r>
              <a:rPr lang="ja-JP" altLang="en-US" sz="2000" dirty="0"/>
              <a:t>実施に関する計画的な管理を行った</a:t>
            </a:r>
            <a:r>
              <a:rPr lang="ja-JP" altLang="en-US" sz="2000" dirty="0" smtClean="0"/>
              <a:t>場合（次のいずれかに該当）に、１月</a:t>
            </a:r>
            <a:r>
              <a:rPr lang="ja-JP" altLang="en-US" sz="2000" dirty="0"/>
              <a:t>に１回に</a:t>
            </a:r>
            <a:r>
              <a:rPr lang="ja-JP" altLang="en-US" sz="2000" dirty="0" smtClean="0"/>
              <a:t>限り加算する</a:t>
            </a:r>
            <a:r>
              <a:rPr lang="ja-JP" altLang="en-US" sz="2000" dirty="0"/>
              <a:t>。</a:t>
            </a:r>
          </a:p>
          <a:p>
            <a:pPr marL="357188" indent="-171450"/>
            <a:endParaRPr lang="en-US" altLang="ja-JP" sz="800" dirty="0" smtClean="0"/>
          </a:p>
          <a:p>
            <a:pPr marL="357188" indent="-171450"/>
            <a:r>
              <a:rPr lang="ja-JP" altLang="en-US" sz="2000" dirty="0" smtClean="0"/>
              <a:t>① </a:t>
            </a:r>
            <a:r>
              <a:rPr lang="ja-JP" altLang="en-US" sz="2000" dirty="0"/>
              <a:t>緩和ケア、褥瘡ケア又は人工肛門ケア及び人工膀胱ケアに係る専門の</a:t>
            </a:r>
            <a:r>
              <a:rPr lang="ja-JP" altLang="en-US" sz="2000" dirty="0" smtClean="0"/>
              <a:t>研修</a:t>
            </a:r>
            <a:r>
              <a:rPr lang="ja-JP" altLang="en-US" sz="2000" dirty="0"/>
              <a:t>を受けた看護師が計画的な管理を行った場合（悪性腫瘍の鎮痛療法</a:t>
            </a:r>
            <a:r>
              <a:rPr lang="ja-JP" altLang="en-US" sz="2000" dirty="0" smtClean="0"/>
              <a:t>若しく</a:t>
            </a:r>
            <a:r>
              <a:rPr lang="ja-JP" altLang="en-US" sz="2000" dirty="0"/>
              <a:t>は化学療法を行っている利用者、真皮を越える褥瘡の状態にある</a:t>
            </a:r>
            <a:r>
              <a:rPr lang="ja-JP" altLang="en-US" sz="2000" dirty="0" smtClean="0"/>
              <a:t>利用者（重点的</a:t>
            </a:r>
            <a:r>
              <a:rPr lang="ja-JP" altLang="en-US" sz="2000" dirty="0"/>
              <a:t>な褥瘡管理を行う必要が認められる利用者（在宅で</a:t>
            </a:r>
            <a:r>
              <a:rPr lang="ja-JP" altLang="en-US" sz="2000" dirty="0" smtClean="0"/>
              <a:t>の療養</a:t>
            </a:r>
            <a:r>
              <a:rPr lang="ja-JP" altLang="en-US" sz="2000" dirty="0"/>
              <a:t>を</a:t>
            </a:r>
            <a:r>
              <a:rPr lang="ja-JP" altLang="en-US" sz="2000" dirty="0" smtClean="0"/>
              <a:t>行って</a:t>
            </a:r>
            <a:r>
              <a:rPr lang="ja-JP" altLang="en-US" sz="2000" dirty="0"/>
              <a:t>いるものに</a:t>
            </a:r>
            <a:r>
              <a:rPr lang="ja-JP" altLang="en-US" sz="2000" dirty="0" smtClean="0"/>
              <a:t>限る）</a:t>
            </a:r>
            <a:r>
              <a:rPr lang="ja-JP" altLang="en-US" sz="2000" dirty="0"/>
              <a:t>にあっては真皮までの状態の利用者）又は人工</a:t>
            </a:r>
            <a:r>
              <a:rPr lang="ja-JP" altLang="en-US" sz="2000" dirty="0" smtClean="0"/>
              <a:t>肛門若しく</a:t>
            </a:r>
            <a:r>
              <a:rPr lang="ja-JP" altLang="en-US" sz="2000" dirty="0"/>
              <a:t>は人工膀胱を造設している者で管理が困難な利用者に行った場合</a:t>
            </a:r>
            <a:r>
              <a:rPr lang="ja-JP" altLang="en-US" sz="2000" dirty="0" smtClean="0"/>
              <a:t>に限る）</a:t>
            </a:r>
            <a:endParaRPr lang="ja-JP" altLang="en-US" sz="2000" dirty="0"/>
          </a:p>
          <a:p>
            <a:pPr marL="357188" indent="-171450"/>
            <a:r>
              <a:rPr lang="ja-JP" altLang="en-US" sz="2000" dirty="0" smtClean="0"/>
              <a:t>② </a:t>
            </a:r>
            <a:r>
              <a:rPr lang="ja-JP" altLang="en-US" sz="2000" dirty="0"/>
              <a:t>特定行為研修を修了した看護師が計画的な管理を行った場合</a:t>
            </a:r>
            <a:r>
              <a:rPr lang="ja-JP" altLang="en-US" sz="2000" dirty="0" smtClean="0"/>
              <a:t>（「</a:t>
            </a:r>
            <a:r>
              <a:rPr lang="ja-JP" altLang="en-US" sz="2000" dirty="0"/>
              <a:t>医科診療報酬</a:t>
            </a:r>
            <a:r>
              <a:rPr lang="ja-JP" altLang="en-US" sz="2000" dirty="0" smtClean="0"/>
              <a:t>点数表の</a:t>
            </a:r>
            <a:r>
              <a:rPr lang="ja-JP" altLang="en-US" sz="2000" dirty="0"/>
              <a:t>区分番号Ｃ</a:t>
            </a:r>
            <a:r>
              <a:rPr lang="en-US" altLang="ja-JP" sz="2000" dirty="0"/>
              <a:t>007</a:t>
            </a:r>
            <a:r>
              <a:rPr lang="ja-JP" altLang="en-US" sz="2000" dirty="0"/>
              <a:t>の注３に規定する</a:t>
            </a:r>
            <a:r>
              <a:rPr lang="ja-JP" altLang="en-US" sz="2000" dirty="0" smtClean="0"/>
              <a:t>手順書</a:t>
            </a:r>
            <a:r>
              <a:rPr lang="ja-JP" altLang="en-US" sz="2000" dirty="0"/>
              <a:t>加算を算定する利用者に対して行った場合に限る。</a:t>
            </a:r>
            <a:r>
              <a:rPr lang="ja-JP" altLang="en-US" sz="2000" dirty="0" smtClean="0"/>
              <a:t>）</a:t>
            </a:r>
            <a:endParaRPr lang="ja-JP" altLang="en-US" sz="2000" dirty="0"/>
          </a:p>
        </p:txBody>
      </p:sp>
      <p:sp>
        <p:nvSpPr>
          <p:cNvPr id="6" name="正方形/長方形 5"/>
          <p:cNvSpPr/>
          <p:nvPr/>
        </p:nvSpPr>
        <p:spPr>
          <a:xfrm>
            <a:off x="214312" y="4123348"/>
            <a:ext cx="11763375" cy="2263491"/>
          </a:xfrm>
          <a:prstGeom prst="rect">
            <a:avLst/>
          </a:prstGeom>
          <a:ln w="6350">
            <a:solidFill>
              <a:schemeClr val="tx1"/>
            </a:solidFill>
            <a:prstDash val="sysDot"/>
          </a:ln>
        </p:spPr>
        <p:txBody>
          <a:bodyPr wrap="square" tIns="72000" bIns="36000">
            <a:spAutoFit/>
          </a:bodyPr>
          <a:lstStyle/>
          <a:p>
            <a:r>
              <a:rPr lang="en-US" altLang="ja-JP" sz="2000" dirty="0" smtClean="0"/>
              <a:t>【</a:t>
            </a:r>
            <a:r>
              <a:rPr lang="ja-JP" altLang="en-US" sz="2000" dirty="0" smtClean="0"/>
              <a:t>厚生労働大臣が定める基準</a:t>
            </a:r>
            <a:r>
              <a:rPr lang="en-US" altLang="ja-JP" sz="2000" dirty="0" smtClean="0"/>
              <a:t>】</a:t>
            </a:r>
          </a:p>
          <a:p>
            <a:r>
              <a:rPr lang="ja-JP" altLang="en-US" sz="2000" dirty="0" smtClean="0"/>
              <a:t>次のいずれかに該当する</a:t>
            </a:r>
            <a:endParaRPr lang="en-US" altLang="ja-JP" sz="2000" dirty="0" smtClean="0"/>
          </a:p>
          <a:p>
            <a:pPr marL="185738" indent="-185738"/>
            <a:r>
              <a:rPr lang="ja-JP" altLang="en-US" sz="2000" dirty="0" smtClean="0"/>
              <a:t>① 緩和ケア、褥瘡ケア又は人口肛門ケア及び人口膀胱ケアに係る専門の研修を受けた看護師が配置されている。</a:t>
            </a:r>
            <a:endParaRPr lang="en-US" altLang="ja-JP" sz="2000" dirty="0" smtClean="0"/>
          </a:p>
          <a:p>
            <a:pPr marL="185738" indent="-185738"/>
            <a:r>
              <a:rPr lang="ja-JP" altLang="en-US" sz="2000" dirty="0" smtClean="0"/>
              <a:t>② 保健師助産師看護師法第</a:t>
            </a:r>
            <a:r>
              <a:rPr lang="en-US" altLang="ja-JP" sz="2000" dirty="0" smtClean="0"/>
              <a:t>37</a:t>
            </a:r>
            <a:r>
              <a:rPr lang="ja-JP" altLang="en-US" sz="2000" dirty="0" smtClean="0"/>
              <a:t>条の</a:t>
            </a:r>
            <a:r>
              <a:rPr lang="en-US" altLang="ja-JP" sz="2000" dirty="0" smtClean="0"/>
              <a:t>2</a:t>
            </a:r>
            <a:r>
              <a:rPr lang="ja-JP" altLang="en-US" sz="2000" dirty="0" smtClean="0"/>
              <a:t>第</a:t>
            </a:r>
            <a:r>
              <a:rPr lang="en-US" altLang="ja-JP" sz="2000" dirty="0" smtClean="0"/>
              <a:t>2</a:t>
            </a:r>
            <a:r>
              <a:rPr lang="ja-JP" altLang="en-US" sz="2000" dirty="0" smtClean="0"/>
              <a:t>項第</a:t>
            </a:r>
            <a:r>
              <a:rPr lang="en-US" altLang="ja-JP" sz="2000" dirty="0" smtClean="0"/>
              <a:t>5</a:t>
            </a:r>
            <a:r>
              <a:rPr lang="ja-JP" altLang="en-US" sz="2000" dirty="0" smtClean="0"/>
              <a:t>号に規定する指定研修機関において、同項第</a:t>
            </a:r>
            <a:r>
              <a:rPr lang="en-US" altLang="ja-JP" sz="2000" dirty="0" smtClean="0"/>
              <a:t>1</a:t>
            </a:r>
            <a:r>
              <a:rPr lang="ja-JP" altLang="en-US" sz="2000" dirty="0" smtClean="0"/>
              <a:t>号に規定する特定行為のうち訪問看護において専門の管理を必要とするものに係る研修を修了した看護師が配置されている。</a:t>
            </a:r>
            <a:endParaRPr lang="ja-JP" altLang="en-US" sz="2000" dirty="0"/>
          </a:p>
        </p:txBody>
      </p:sp>
    </p:spTree>
    <p:extLst>
      <p:ext uri="{BB962C8B-B14F-4D97-AF65-F5344CB8AC3E}">
        <p14:creationId xmlns:p14="http://schemas.microsoft.com/office/powerpoint/2010/main" val="28685618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42063"/>
            <a:ext cx="2743200" cy="365125"/>
          </a:xfrm>
        </p:spPr>
        <p:txBody>
          <a:bodyPr/>
          <a:lstStyle/>
          <a:p>
            <a:fld id="{41D9830F-53EB-46B6-9EC0-C4C68F82A889}" type="slidenum">
              <a:rPr kumimoji="1" lang="ja-JP" altLang="en-US" smtClean="0"/>
              <a:t>94</a:t>
            </a:fld>
            <a:endParaRPr kumimoji="1" lang="ja-JP" altLang="en-US" dirty="0"/>
          </a:p>
        </p:txBody>
      </p:sp>
      <p:sp>
        <p:nvSpPr>
          <p:cNvPr id="4" name="正方形/長方形 3"/>
          <p:cNvSpPr/>
          <p:nvPr/>
        </p:nvSpPr>
        <p:spPr>
          <a:xfrm>
            <a:off x="0" y="0"/>
            <a:ext cx="12192000" cy="4093428"/>
          </a:xfrm>
          <a:prstGeom prst="rect">
            <a:avLst/>
          </a:prstGeom>
        </p:spPr>
        <p:txBody>
          <a:bodyPr wrap="square" tIns="36000" bIns="36000">
            <a:spAutoFit/>
          </a:bodyPr>
          <a:lstStyle/>
          <a:p>
            <a:r>
              <a:rPr lang="ja-JP" altLang="en-US" sz="2000" b="1" dirty="0"/>
              <a:t>（</a:t>
            </a:r>
            <a:r>
              <a:rPr lang="ja-JP" altLang="en-US" sz="2000" b="1" dirty="0" smtClean="0"/>
              <a:t>１３）ターミナルケア加算★</a:t>
            </a:r>
            <a:r>
              <a:rPr lang="ja-JP" altLang="en-US" sz="2000" dirty="0" smtClean="0"/>
              <a:t>　</a:t>
            </a:r>
            <a:r>
              <a:rPr lang="en-US" altLang="ja-JP" sz="2000" dirty="0" smtClean="0"/>
              <a:t>2500</a:t>
            </a:r>
            <a:r>
              <a:rPr lang="ja-JP" altLang="en-US" sz="2000" dirty="0" smtClean="0"/>
              <a:t>単位／月　</a:t>
            </a:r>
            <a:r>
              <a:rPr lang="en-US" altLang="ja-JP" sz="2000" dirty="0" smtClean="0"/>
              <a:t>※</a:t>
            </a:r>
            <a:r>
              <a:rPr lang="ja-JP" altLang="en-US" sz="2000" dirty="0" smtClean="0"/>
              <a:t>体制届が必要</a:t>
            </a:r>
            <a:endParaRPr lang="en-US" altLang="ja-JP" sz="2000" dirty="0" smtClean="0"/>
          </a:p>
          <a:p>
            <a:pPr marL="185738" indent="185738"/>
            <a:r>
              <a:rPr lang="ja-JP" altLang="en-US" sz="2000" dirty="0" smtClean="0"/>
              <a:t>厚生</a:t>
            </a:r>
            <a:r>
              <a:rPr lang="ja-JP" altLang="en-US" sz="2000" dirty="0"/>
              <a:t>労働大臣が定める基準に適合している事業所が、</a:t>
            </a:r>
            <a:r>
              <a:rPr lang="ja-JP" altLang="en-US" sz="2000" dirty="0" smtClean="0"/>
              <a:t>在宅</a:t>
            </a:r>
            <a:r>
              <a:rPr lang="ja-JP" altLang="en-US" sz="2000" dirty="0"/>
              <a:t>又</a:t>
            </a:r>
            <a:r>
              <a:rPr lang="ja-JP" altLang="en-US" sz="2000" dirty="0" smtClean="0"/>
              <a:t>は当該事業所</a:t>
            </a:r>
            <a:r>
              <a:rPr lang="ja-JP" altLang="en-US" sz="2000" dirty="0"/>
              <a:t>で死亡した利用者に</a:t>
            </a:r>
            <a:r>
              <a:rPr lang="ja-JP" altLang="en-US" sz="2000" dirty="0" smtClean="0"/>
              <a:t>対して、その</a:t>
            </a:r>
            <a:r>
              <a:rPr lang="ja-JP" altLang="en-US" sz="2000" dirty="0"/>
              <a:t>死亡日及び死亡日前</a:t>
            </a:r>
            <a:r>
              <a:rPr lang="ja-JP" altLang="en-US" sz="2000" dirty="0" smtClean="0"/>
              <a:t>１４日</a:t>
            </a:r>
            <a:r>
              <a:rPr lang="ja-JP" altLang="en-US" sz="2000" dirty="0"/>
              <a:t>以内に２日（死亡日及び死亡日前１４日以内に当該利用者（末期の悪性</a:t>
            </a:r>
            <a:r>
              <a:rPr lang="ja-JP" altLang="en-US" sz="2000" dirty="0" smtClean="0"/>
              <a:t>腫瘍その他</a:t>
            </a:r>
            <a:r>
              <a:rPr lang="ja-JP" altLang="en-US" sz="2000" dirty="0"/>
              <a:t>別に厚生労働大臣が定める状態にあるものに限る）に訪問看護を</a:t>
            </a:r>
            <a:r>
              <a:rPr lang="ja-JP" altLang="en-US" sz="2000" dirty="0" smtClean="0"/>
              <a:t>行っている</a:t>
            </a:r>
            <a:r>
              <a:rPr lang="ja-JP" altLang="en-US" sz="2000" dirty="0"/>
              <a:t>場合にあっては、１日）以上ターミナルケアを行った場合（</a:t>
            </a:r>
            <a:r>
              <a:rPr lang="ja-JP" altLang="en-US" sz="2000" dirty="0" smtClean="0"/>
              <a:t>ターミナルケア</a:t>
            </a:r>
            <a:r>
              <a:rPr lang="ja-JP" altLang="en-US" sz="2000" dirty="0"/>
              <a:t>を行った後、２４時間以内に在宅又</a:t>
            </a:r>
            <a:r>
              <a:rPr lang="ja-JP" altLang="en-US" sz="2000" dirty="0" smtClean="0"/>
              <a:t>は当該事業所</a:t>
            </a:r>
            <a:r>
              <a:rPr lang="ja-JP" altLang="en-US" sz="2000" dirty="0"/>
              <a:t>以外の場所で死亡した場合を含む）は、当該利用者の死亡月</a:t>
            </a:r>
            <a:r>
              <a:rPr lang="ja-JP" altLang="en-US" sz="2000" dirty="0" smtClean="0"/>
              <a:t>に加算する。</a:t>
            </a:r>
            <a:endParaRPr lang="en-US" altLang="ja-JP" sz="2000" dirty="0" smtClean="0"/>
          </a:p>
          <a:p>
            <a:pPr marL="185738" indent="185738"/>
            <a:endParaRPr lang="en-US" altLang="ja-JP" sz="2000" dirty="0"/>
          </a:p>
          <a:p>
            <a:pPr marL="185738" indent="185738"/>
            <a:endParaRPr lang="en-US" altLang="ja-JP" sz="2000" dirty="0" smtClean="0"/>
          </a:p>
          <a:p>
            <a:pPr marL="185738" indent="185738"/>
            <a:endParaRPr lang="en-US" altLang="ja-JP" sz="2000" dirty="0"/>
          </a:p>
          <a:p>
            <a:pPr marL="185738" indent="185738"/>
            <a:endParaRPr lang="en-US" altLang="ja-JP" sz="2000" dirty="0" smtClean="0"/>
          </a:p>
          <a:p>
            <a:pPr marL="185738" indent="185738"/>
            <a:endParaRPr lang="en-US" altLang="ja-JP" sz="2000" dirty="0"/>
          </a:p>
          <a:p>
            <a:pPr marL="185738" indent="185738"/>
            <a:endParaRPr lang="en-US" altLang="ja-JP" sz="2000" dirty="0" smtClean="0"/>
          </a:p>
          <a:p>
            <a:pPr marL="185738" indent="185738"/>
            <a:endParaRPr lang="en-US" altLang="ja-JP" sz="2000" dirty="0"/>
          </a:p>
        </p:txBody>
      </p:sp>
      <p:sp>
        <p:nvSpPr>
          <p:cNvPr id="5" name="正方形/長方形 4"/>
          <p:cNvSpPr/>
          <p:nvPr/>
        </p:nvSpPr>
        <p:spPr>
          <a:xfrm>
            <a:off x="233362" y="1948318"/>
            <a:ext cx="11725275" cy="1862048"/>
          </a:xfrm>
          <a:prstGeom prst="rect">
            <a:avLst/>
          </a:prstGeom>
          <a:ln w="6350">
            <a:solidFill>
              <a:schemeClr val="tx1"/>
            </a:solidFill>
            <a:prstDash val="sysDot"/>
          </a:ln>
        </p:spPr>
        <p:txBody>
          <a:bodyPr wrap="square" tIns="36000" bIns="36000">
            <a:spAutoFit/>
          </a:bodyPr>
          <a:lstStyle/>
          <a:p>
            <a:pPr>
              <a:lnSpc>
                <a:spcPts val="2300"/>
              </a:lnSpc>
            </a:pPr>
            <a:r>
              <a:rPr lang="en-US" altLang="ja-JP" sz="2000" dirty="0" smtClean="0"/>
              <a:t>【</a:t>
            </a:r>
            <a:r>
              <a:rPr lang="ja-JP" altLang="en-US" sz="2000" dirty="0" smtClean="0"/>
              <a:t>厚生労働大臣が定める基準</a:t>
            </a:r>
            <a:r>
              <a:rPr lang="en-US" altLang="ja-JP" sz="2000" dirty="0" smtClean="0"/>
              <a:t>】</a:t>
            </a:r>
          </a:p>
          <a:p>
            <a:pPr marL="185738" indent="-185738">
              <a:lnSpc>
                <a:spcPts val="2300"/>
              </a:lnSpc>
            </a:pPr>
            <a:r>
              <a:rPr lang="ja-JP" altLang="en-US" sz="2000" dirty="0" smtClean="0"/>
              <a:t>① ターミナルケア</a:t>
            </a:r>
            <a:r>
              <a:rPr lang="ja-JP" altLang="en-US" sz="2000" dirty="0"/>
              <a:t>を受ける利用者に</a:t>
            </a:r>
            <a:r>
              <a:rPr lang="ja-JP" altLang="en-US" sz="2000" dirty="0" smtClean="0"/>
              <a:t>ついて</a:t>
            </a:r>
            <a:r>
              <a:rPr lang="en-US" altLang="ja-JP" sz="2000" dirty="0" smtClean="0"/>
              <a:t>24</a:t>
            </a:r>
            <a:r>
              <a:rPr lang="ja-JP" altLang="en-US" sz="2000" dirty="0" smtClean="0"/>
              <a:t>時間</a:t>
            </a:r>
            <a:r>
              <a:rPr lang="ja-JP" altLang="en-US" sz="2000" dirty="0"/>
              <a:t>連絡できる体制を</a:t>
            </a:r>
            <a:r>
              <a:rPr lang="ja-JP" altLang="en-US" sz="2000" dirty="0" smtClean="0"/>
              <a:t>確保して</a:t>
            </a:r>
            <a:r>
              <a:rPr lang="ja-JP" altLang="en-US" sz="2000" dirty="0"/>
              <a:t>おり、かつ、必要に応じて</a:t>
            </a:r>
            <a:r>
              <a:rPr lang="ja-JP" altLang="en-US" sz="2000" dirty="0" smtClean="0"/>
              <a:t>、訪問</a:t>
            </a:r>
            <a:r>
              <a:rPr lang="ja-JP" altLang="en-US" sz="2000" dirty="0"/>
              <a:t>看護を行うことができる体制を</a:t>
            </a:r>
            <a:r>
              <a:rPr lang="ja-JP" altLang="en-US" sz="2000" dirty="0" smtClean="0"/>
              <a:t>整備</a:t>
            </a:r>
            <a:r>
              <a:rPr lang="ja-JP" altLang="en-US" sz="2000" dirty="0"/>
              <a:t>して</a:t>
            </a:r>
            <a:r>
              <a:rPr lang="ja-JP" altLang="en-US" sz="2000" dirty="0" smtClean="0"/>
              <a:t>いる。</a:t>
            </a:r>
            <a:endParaRPr lang="ja-JP" altLang="en-US" sz="2000" dirty="0"/>
          </a:p>
          <a:p>
            <a:pPr marL="185738" indent="-185738">
              <a:lnSpc>
                <a:spcPts val="2300"/>
              </a:lnSpc>
            </a:pPr>
            <a:r>
              <a:rPr lang="ja-JP" altLang="en-US" sz="2000" dirty="0" smtClean="0"/>
              <a:t>② </a:t>
            </a:r>
            <a:r>
              <a:rPr lang="ja-JP" altLang="en-US" sz="2000" dirty="0"/>
              <a:t>主治医との連携の下</a:t>
            </a:r>
            <a:r>
              <a:rPr lang="ja-JP" altLang="en-US" sz="2000" dirty="0" smtClean="0"/>
              <a:t>、訪問</a:t>
            </a:r>
            <a:r>
              <a:rPr lang="ja-JP" altLang="en-US" sz="2000" dirty="0"/>
              <a:t>看護におけるターミナルケアに係る</a:t>
            </a:r>
            <a:r>
              <a:rPr lang="ja-JP" altLang="en-US" sz="2000" dirty="0" smtClean="0"/>
              <a:t>計画及び</a:t>
            </a:r>
            <a:r>
              <a:rPr lang="ja-JP" altLang="en-US" sz="2000" dirty="0"/>
              <a:t>支援体制について利用者及びその家族等に対して説明を行い、同意</a:t>
            </a:r>
            <a:r>
              <a:rPr lang="ja-JP" altLang="en-US" sz="2000" dirty="0" smtClean="0"/>
              <a:t>を得て</a:t>
            </a:r>
            <a:r>
              <a:rPr lang="ja-JP" altLang="en-US" sz="2000" dirty="0"/>
              <a:t>ターミナルケアを行って</a:t>
            </a:r>
            <a:r>
              <a:rPr lang="ja-JP" altLang="en-US" sz="2000" dirty="0" smtClean="0"/>
              <a:t>いる。</a:t>
            </a:r>
            <a:endParaRPr lang="ja-JP" altLang="en-US" sz="2000" dirty="0"/>
          </a:p>
          <a:p>
            <a:pPr marL="185738" indent="-185738">
              <a:lnSpc>
                <a:spcPts val="2300"/>
              </a:lnSpc>
            </a:pPr>
            <a:r>
              <a:rPr lang="ja-JP" altLang="en-US" sz="2000" dirty="0" smtClean="0"/>
              <a:t>③ </a:t>
            </a:r>
            <a:r>
              <a:rPr lang="ja-JP" altLang="en-US" sz="2000" dirty="0"/>
              <a:t>ターミナルケアの提供について利用者の身体状況の変化等必要な事項</a:t>
            </a:r>
            <a:r>
              <a:rPr lang="ja-JP" altLang="en-US" sz="2000" dirty="0" smtClean="0"/>
              <a:t>が適切</a:t>
            </a:r>
            <a:r>
              <a:rPr lang="ja-JP" altLang="en-US" sz="2000" dirty="0"/>
              <a:t>に記録されて</a:t>
            </a:r>
            <a:r>
              <a:rPr lang="ja-JP" altLang="en-US" sz="2000" dirty="0" smtClean="0"/>
              <a:t>いる。</a:t>
            </a:r>
            <a:endParaRPr lang="ja-JP" altLang="en-US" sz="2000" dirty="0"/>
          </a:p>
        </p:txBody>
      </p:sp>
      <p:sp>
        <p:nvSpPr>
          <p:cNvPr id="3" name="正方形/長方形 2"/>
          <p:cNvSpPr/>
          <p:nvPr/>
        </p:nvSpPr>
        <p:spPr>
          <a:xfrm>
            <a:off x="233361" y="3909678"/>
            <a:ext cx="11725275" cy="2915350"/>
          </a:xfrm>
          <a:prstGeom prst="rect">
            <a:avLst/>
          </a:prstGeom>
          <a:ln>
            <a:solidFill>
              <a:schemeClr val="tx1"/>
            </a:solidFill>
          </a:ln>
        </p:spPr>
        <p:txBody>
          <a:bodyPr wrap="square">
            <a:spAutoFit/>
          </a:bodyPr>
          <a:lstStyle/>
          <a:p>
            <a:pPr marL="185738" lvl="0" indent="-185738">
              <a:lnSpc>
                <a:spcPts val="2200"/>
              </a:lnSpc>
            </a:pPr>
            <a:r>
              <a:rPr lang="en-US" altLang="ja-JP" sz="2000" dirty="0" smtClean="0">
                <a:solidFill>
                  <a:prstClr val="black"/>
                </a:solidFill>
              </a:rPr>
              <a:t>※ </a:t>
            </a:r>
            <a:r>
              <a:rPr lang="ja-JP" altLang="en-US" sz="2000" dirty="0" smtClean="0">
                <a:solidFill>
                  <a:prstClr val="black"/>
                </a:solidFill>
              </a:rPr>
              <a:t>ターミナルケアを最後に行った日の属する月と、利用者の死亡月が異なる場合には、死亡月に算定すること。</a:t>
            </a:r>
            <a:endParaRPr lang="en-US" altLang="ja-JP" sz="2000" dirty="0" smtClean="0">
              <a:solidFill>
                <a:prstClr val="black"/>
              </a:solidFill>
            </a:endParaRPr>
          </a:p>
          <a:p>
            <a:pPr marL="185738" lvl="0" indent="-185738">
              <a:lnSpc>
                <a:spcPts val="2200"/>
              </a:lnSpc>
            </a:pPr>
            <a:r>
              <a:rPr lang="en-US" altLang="ja-JP" sz="2000" dirty="0" smtClean="0">
                <a:solidFill>
                  <a:prstClr val="black"/>
                </a:solidFill>
              </a:rPr>
              <a:t>※ </a:t>
            </a:r>
            <a:r>
              <a:rPr lang="ja-JP" altLang="en-US" sz="2000" dirty="0" smtClean="0">
                <a:solidFill>
                  <a:prstClr val="black"/>
                </a:solidFill>
              </a:rPr>
              <a:t> </a:t>
            </a:r>
            <a:r>
              <a:rPr lang="ja-JP" altLang="en-US" sz="2000" dirty="0">
                <a:solidFill>
                  <a:prstClr val="black"/>
                </a:solidFill>
              </a:rPr>
              <a:t>ターミナルケア加算は、</a:t>
            </a:r>
            <a:r>
              <a:rPr lang="en-US" altLang="ja-JP" sz="2000" dirty="0">
                <a:solidFill>
                  <a:prstClr val="black"/>
                </a:solidFill>
              </a:rPr>
              <a:t>1 </a:t>
            </a:r>
            <a:r>
              <a:rPr lang="ja-JP" altLang="en-US" sz="2000" dirty="0">
                <a:solidFill>
                  <a:prstClr val="black"/>
                </a:solidFill>
              </a:rPr>
              <a:t>人の利用者に対し、</a:t>
            </a:r>
            <a:r>
              <a:rPr lang="en-US" altLang="ja-JP" sz="2000" dirty="0">
                <a:solidFill>
                  <a:prstClr val="black"/>
                </a:solidFill>
              </a:rPr>
              <a:t>1 </a:t>
            </a:r>
            <a:r>
              <a:rPr lang="ja-JP" altLang="en-US" sz="2000" dirty="0">
                <a:solidFill>
                  <a:prstClr val="black"/>
                </a:solidFill>
              </a:rPr>
              <a:t>か所の事業所に限り算定できる。</a:t>
            </a:r>
          </a:p>
          <a:p>
            <a:pPr marL="185738" lvl="0" indent="185738">
              <a:lnSpc>
                <a:spcPts val="2200"/>
              </a:lnSpc>
            </a:pPr>
            <a:r>
              <a:rPr lang="ja-JP" altLang="en-US" sz="2000" dirty="0">
                <a:solidFill>
                  <a:prstClr val="black"/>
                </a:solidFill>
              </a:rPr>
              <a:t>なお、当該加算を介護保険で請求した場合には、同月に訪問看護及び定期巡回・随時対応型訪問介護看護を利用した場合の当該各サービスにおけるターミナルケア加算並びに同月に医療保険における訪問看護を利用した場合の訪問看護ターミナルケア療養費及び訪問看護・指導料における在宅ターミナルケア加算は算定できない。</a:t>
            </a:r>
            <a:endParaRPr lang="en-US" altLang="ja-JP" sz="2000" dirty="0">
              <a:solidFill>
                <a:prstClr val="black"/>
              </a:solidFill>
            </a:endParaRPr>
          </a:p>
          <a:p>
            <a:pPr marL="185738" lvl="0" indent="-185738">
              <a:lnSpc>
                <a:spcPts val="2200"/>
              </a:lnSpc>
            </a:pPr>
            <a:r>
              <a:rPr lang="en-US" altLang="ja-JP" sz="2000" dirty="0">
                <a:solidFill>
                  <a:prstClr val="black"/>
                </a:solidFill>
              </a:rPr>
              <a:t>※</a:t>
            </a:r>
            <a:r>
              <a:rPr lang="ja-JP" altLang="en-US" sz="2000" dirty="0">
                <a:solidFill>
                  <a:prstClr val="black"/>
                </a:solidFill>
              </a:rPr>
              <a:t> 一の事業所において、死亡日及び死亡日前 </a:t>
            </a:r>
            <a:r>
              <a:rPr lang="en-US" altLang="ja-JP" sz="2000" dirty="0">
                <a:solidFill>
                  <a:prstClr val="black"/>
                </a:solidFill>
              </a:rPr>
              <a:t>14 </a:t>
            </a:r>
            <a:r>
              <a:rPr lang="ja-JP" altLang="en-US" sz="2000" dirty="0">
                <a:solidFill>
                  <a:prstClr val="black"/>
                </a:solidFill>
              </a:rPr>
              <a:t>日以内に医療保険又は介護保険の給付の対象となる訪問看護をそれぞれ</a:t>
            </a:r>
            <a:r>
              <a:rPr lang="en-US" altLang="ja-JP" sz="2000" dirty="0">
                <a:solidFill>
                  <a:prstClr val="black"/>
                </a:solidFill>
              </a:rPr>
              <a:t>1 </a:t>
            </a:r>
            <a:r>
              <a:rPr lang="ja-JP" altLang="en-US" sz="2000" dirty="0">
                <a:solidFill>
                  <a:prstClr val="black"/>
                </a:solidFill>
              </a:rPr>
              <a:t>日以上実施した場合は、最後に実施した保険制度においてターミナルケア加算等を算定すること。この場合において他制度の保険によるターミナルケア加算等は算定できない。</a:t>
            </a:r>
            <a:endParaRPr lang="en-US" altLang="ja-JP" sz="2000" dirty="0">
              <a:solidFill>
                <a:prstClr val="black"/>
              </a:solidFill>
            </a:endParaRPr>
          </a:p>
        </p:txBody>
      </p:sp>
    </p:spTree>
    <p:extLst>
      <p:ext uri="{BB962C8B-B14F-4D97-AF65-F5344CB8AC3E}">
        <p14:creationId xmlns:p14="http://schemas.microsoft.com/office/powerpoint/2010/main" val="917136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4925"/>
            <a:ext cx="2743200" cy="365125"/>
          </a:xfrm>
        </p:spPr>
        <p:txBody>
          <a:bodyPr/>
          <a:lstStyle/>
          <a:p>
            <a:fld id="{41D9830F-53EB-46B6-9EC0-C4C68F82A889}" type="slidenum">
              <a:rPr kumimoji="1" lang="ja-JP" altLang="en-US" smtClean="0"/>
              <a:t>95</a:t>
            </a:fld>
            <a:endParaRPr kumimoji="1" lang="ja-JP" altLang="en-US" dirty="0"/>
          </a:p>
        </p:txBody>
      </p:sp>
      <p:sp>
        <p:nvSpPr>
          <p:cNvPr id="3" name="正方形/長方形 2"/>
          <p:cNvSpPr/>
          <p:nvPr/>
        </p:nvSpPr>
        <p:spPr>
          <a:xfrm>
            <a:off x="0" y="0"/>
            <a:ext cx="12192000" cy="6247864"/>
          </a:xfrm>
          <a:prstGeom prst="rect">
            <a:avLst/>
          </a:prstGeom>
        </p:spPr>
        <p:txBody>
          <a:bodyPr wrap="square">
            <a:spAutoFit/>
          </a:bodyPr>
          <a:lstStyle/>
          <a:p>
            <a:pPr marL="185738" indent="-185738"/>
            <a:r>
              <a:rPr lang="en-US" altLang="ja-JP" sz="2000" dirty="0"/>
              <a:t>※ </a:t>
            </a:r>
            <a:r>
              <a:rPr lang="ja-JP" altLang="en-US" sz="2000" dirty="0"/>
              <a:t>ターミナルケアの提供においては、次に掲げる事項を看護小規模多機能型居宅介護記録書に記録しなければならない。</a:t>
            </a:r>
          </a:p>
          <a:p>
            <a:pPr marL="442913" indent="-171450"/>
            <a:r>
              <a:rPr lang="en-US" altLang="ja-JP" sz="2000" dirty="0" smtClean="0"/>
              <a:t>ⅰ</a:t>
            </a:r>
            <a:r>
              <a:rPr lang="ja-JP" altLang="en-US" sz="2000" dirty="0" smtClean="0"/>
              <a:t>）終末期</a:t>
            </a:r>
            <a:r>
              <a:rPr lang="ja-JP" altLang="en-US" sz="2000" dirty="0"/>
              <a:t>の身体症状の変化及びこれに対する看護についての記録</a:t>
            </a:r>
          </a:p>
          <a:p>
            <a:pPr marL="442913" indent="-171450"/>
            <a:r>
              <a:rPr lang="en-US" altLang="ja-JP" sz="2000" dirty="0" smtClean="0"/>
              <a:t>ⅱ</a:t>
            </a:r>
            <a:r>
              <a:rPr lang="ja-JP" altLang="en-US" sz="2000" dirty="0" smtClean="0"/>
              <a:t>）</a:t>
            </a:r>
            <a:r>
              <a:rPr lang="ja-JP" altLang="en-US" sz="2000" spc="-100" dirty="0" smtClean="0"/>
              <a:t>療養</a:t>
            </a:r>
            <a:r>
              <a:rPr lang="ja-JP" altLang="en-US" sz="2000" spc="-100" dirty="0"/>
              <a:t>や死別に関する利用者及び家族の精神的な状態の変化及びこれに対するケアの経過についての記録</a:t>
            </a:r>
          </a:p>
          <a:p>
            <a:pPr marL="442913" indent="-171450"/>
            <a:r>
              <a:rPr lang="en-US" altLang="ja-JP" sz="2000" dirty="0" smtClean="0"/>
              <a:t>ⅲ</a:t>
            </a:r>
            <a:r>
              <a:rPr lang="ja-JP" altLang="en-US" sz="2000" dirty="0" smtClean="0"/>
              <a:t>）看取り</a:t>
            </a:r>
            <a:r>
              <a:rPr lang="ja-JP" altLang="en-US" sz="2000" dirty="0"/>
              <a:t>を含めたターミナルケアの各プロセスにおいて利用者及び家族の意向を把握し、それに基づくアセスメント及び対応の経過の</a:t>
            </a:r>
            <a:r>
              <a:rPr lang="ja-JP" altLang="en-US" sz="2000" dirty="0" smtClean="0"/>
              <a:t>記録。これ</a:t>
            </a:r>
            <a:r>
              <a:rPr lang="ja-JP" altLang="en-US" sz="2000" dirty="0"/>
              <a:t>については厚生労働省「人生の最終段階における医療・ケアの決定プロセスに関するガイドライン」等の内容を踏まえ、利用者本人及びその家族等と話し合いを行い、利用者本人の意思決定を基本に、他の関係者との連携の上対応すること。</a:t>
            </a:r>
          </a:p>
          <a:p>
            <a:pPr marL="185738" indent="-185738"/>
            <a:r>
              <a:rPr lang="en-US" altLang="ja-JP" sz="2000" dirty="0"/>
              <a:t>※ </a:t>
            </a:r>
            <a:r>
              <a:rPr lang="ja-JP" altLang="en-US" sz="2000" dirty="0"/>
              <a:t>ターミナルケアを実施中に、死亡診断を目的として医療機関へ搬送し、 </a:t>
            </a:r>
            <a:r>
              <a:rPr lang="en-US" altLang="ja-JP" sz="2000" dirty="0"/>
              <a:t>24 </a:t>
            </a:r>
            <a:r>
              <a:rPr lang="ja-JP" altLang="en-US" sz="2000" dirty="0"/>
              <a:t>時間以内に死亡が確認される場合等については、ターミナルケア加算を算定することができる。</a:t>
            </a:r>
          </a:p>
          <a:p>
            <a:r>
              <a:rPr lang="en-US" altLang="ja-JP" sz="2000" dirty="0"/>
              <a:t>※ </a:t>
            </a:r>
            <a:r>
              <a:rPr lang="ja-JP" altLang="en-US" sz="2000" dirty="0"/>
              <a:t>ターミナルケアの実施にあたっては、他の医療及び介護関係者と十分な連携を図るよう努めること</a:t>
            </a:r>
            <a:r>
              <a:rPr lang="ja-JP" altLang="en-US" sz="2000" dirty="0" smtClean="0"/>
              <a:t>。</a:t>
            </a:r>
            <a:endParaRPr lang="en-US" altLang="ja-JP" sz="2000" dirty="0" smtClean="0"/>
          </a:p>
          <a:p>
            <a:endParaRPr lang="en-US" altLang="ja-JP" sz="2000" dirty="0"/>
          </a:p>
          <a:p>
            <a:r>
              <a:rPr lang="ja-JP" altLang="en-US" sz="2000" b="1" dirty="0"/>
              <a:t>（</a:t>
            </a:r>
            <a:r>
              <a:rPr lang="ja-JP" altLang="en-US" sz="2000" b="1" dirty="0" smtClean="0"/>
              <a:t>１４）遠隔死亡診断補助加算★</a:t>
            </a:r>
            <a:r>
              <a:rPr lang="ja-JP" altLang="en-US" sz="2000" dirty="0" smtClean="0"/>
              <a:t>　</a:t>
            </a:r>
            <a:r>
              <a:rPr lang="en-US" altLang="ja-JP" sz="2000" dirty="0" smtClean="0"/>
              <a:t>150</a:t>
            </a:r>
            <a:r>
              <a:rPr lang="ja-JP" altLang="en-US" sz="2000" dirty="0" smtClean="0"/>
              <a:t>単位　</a:t>
            </a:r>
            <a:r>
              <a:rPr lang="en-US" altLang="ja-JP" sz="2000" dirty="0" smtClean="0"/>
              <a:t>※</a:t>
            </a:r>
            <a:r>
              <a:rPr lang="ja-JP" altLang="en-US" sz="2000" dirty="0" smtClean="0"/>
              <a:t>体制届が必要</a:t>
            </a:r>
            <a:endParaRPr lang="en-US" altLang="ja-JP" sz="2000" dirty="0" smtClean="0"/>
          </a:p>
          <a:p>
            <a:pPr marL="185738" indent="185738"/>
            <a:r>
              <a:rPr lang="ja-JP" altLang="en-US" sz="2000" dirty="0"/>
              <a:t>情報通信機器を用いた在宅での看取りに係る研修を受けた看護師</a:t>
            </a:r>
            <a:r>
              <a:rPr lang="ja-JP" altLang="en-US" sz="2000" dirty="0" smtClean="0"/>
              <a:t>が</a:t>
            </a:r>
            <a:r>
              <a:rPr lang="ja-JP" altLang="en-US" sz="2000" dirty="0"/>
              <a:t>配置</a:t>
            </a:r>
            <a:r>
              <a:rPr lang="ja-JP" altLang="en-US" sz="2000" dirty="0" smtClean="0"/>
              <a:t>されている事業所において、当該看護士が、医科診療</a:t>
            </a:r>
            <a:r>
              <a:rPr lang="ja-JP" altLang="en-US" sz="2000" dirty="0"/>
              <a:t>報酬点数表の区分番号</a:t>
            </a:r>
            <a:r>
              <a:rPr lang="ja-JP" altLang="en-US" sz="2000" dirty="0" smtClean="0"/>
              <a:t>Ｃ</a:t>
            </a:r>
            <a:r>
              <a:rPr lang="en-US" altLang="ja-JP" sz="2000" dirty="0" smtClean="0"/>
              <a:t>001</a:t>
            </a:r>
            <a:r>
              <a:rPr lang="ja-JP" altLang="en-US" sz="2000" dirty="0" smtClean="0"/>
              <a:t>の注</a:t>
            </a:r>
            <a:r>
              <a:rPr lang="en-US" altLang="ja-JP" sz="2000" dirty="0" smtClean="0"/>
              <a:t>8</a:t>
            </a:r>
            <a:r>
              <a:rPr lang="ja-JP" altLang="en-US" sz="2000" dirty="0" smtClean="0"/>
              <a:t>（</a:t>
            </a:r>
            <a:r>
              <a:rPr lang="ja-JP" altLang="en-US" sz="2000" dirty="0"/>
              <a:t>医科診療報酬点数表の区分番号</a:t>
            </a:r>
            <a:r>
              <a:rPr lang="ja-JP" altLang="en-US" sz="2000" dirty="0" smtClean="0"/>
              <a:t>Ｃ</a:t>
            </a:r>
            <a:r>
              <a:rPr lang="en-US" altLang="ja-JP" sz="2000" dirty="0" smtClean="0"/>
              <a:t>001―2</a:t>
            </a:r>
            <a:r>
              <a:rPr lang="ja-JP" altLang="en-US" sz="2000" dirty="0" smtClean="0"/>
              <a:t>の注</a:t>
            </a:r>
            <a:r>
              <a:rPr lang="en-US" altLang="ja-JP" sz="2000" dirty="0" smtClean="0"/>
              <a:t>6</a:t>
            </a:r>
            <a:r>
              <a:rPr lang="ja-JP" altLang="en-US" sz="2000" dirty="0" smtClean="0"/>
              <a:t>の</a:t>
            </a:r>
            <a:r>
              <a:rPr lang="ja-JP" altLang="en-US" sz="2000" dirty="0"/>
              <a:t>規定により準用する場合（指定特定施設入居者生活介護事</a:t>
            </a:r>
            <a:r>
              <a:rPr lang="ja-JP" altLang="en-US" sz="2000" dirty="0" smtClean="0"/>
              <a:t>業者</a:t>
            </a:r>
            <a:r>
              <a:rPr lang="ja-JP" altLang="en-US" sz="2000" dirty="0"/>
              <a:t>の指定を受けている有料老人ホームその他これに準ずる施設が算定する</a:t>
            </a:r>
            <a:r>
              <a:rPr lang="ja-JP" altLang="en-US" sz="2000" dirty="0" smtClean="0"/>
              <a:t>場合を除く）</a:t>
            </a:r>
            <a:r>
              <a:rPr lang="ja-JP" altLang="en-US" sz="2000" dirty="0"/>
              <a:t>を</a:t>
            </a:r>
            <a:r>
              <a:rPr lang="ja-JP" altLang="en-US" sz="2000" dirty="0" smtClean="0"/>
              <a:t>含む）</a:t>
            </a:r>
            <a:r>
              <a:rPr lang="ja-JP" altLang="en-US" sz="2000" dirty="0"/>
              <a:t>に規定する死亡診断加算を算定する利用者（別に厚生</a:t>
            </a:r>
            <a:r>
              <a:rPr lang="ja-JP" altLang="en-US" sz="2000" dirty="0" smtClean="0"/>
              <a:t>労働大臣</a:t>
            </a:r>
            <a:r>
              <a:rPr lang="ja-JP" altLang="en-US" sz="2000" dirty="0"/>
              <a:t>が定める</a:t>
            </a:r>
            <a:r>
              <a:rPr lang="ja-JP" altLang="en-US" sz="2000" dirty="0" smtClean="0"/>
              <a:t>地域（離島等）に</a:t>
            </a:r>
            <a:r>
              <a:rPr lang="ja-JP" altLang="en-US" sz="2000" dirty="0"/>
              <a:t>居住する利用者に限る。）について、その主治の医師の</a:t>
            </a:r>
            <a:r>
              <a:rPr lang="ja-JP" altLang="en-US" sz="2000" dirty="0" smtClean="0"/>
              <a:t>指示</a:t>
            </a:r>
            <a:r>
              <a:rPr lang="ja-JP" altLang="en-US" sz="2000" dirty="0"/>
              <a:t>に基づき、情報通信機器を用いて医師の死亡診断の補助を行った場合は、</a:t>
            </a:r>
            <a:r>
              <a:rPr lang="ja-JP" altLang="en-US" sz="2000" dirty="0" smtClean="0"/>
              <a:t>当該</a:t>
            </a:r>
            <a:r>
              <a:rPr lang="ja-JP" altLang="en-US" sz="2000" dirty="0"/>
              <a:t>利用者の死亡月につき所定単位数を加算する</a:t>
            </a:r>
            <a:r>
              <a:rPr lang="ja-JP" altLang="en-US" sz="2000" dirty="0" smtClean="0"/>
              <a:t>。</a:t>
            </a:r>
            <a:endParaRPr lang="ja-JP" altLang="en-US" sz="2000" dirty="0"/>
          </a:p>
        </p:txBody>
      </p:sp>
    </p:spTree>
    <p:extLst>
      <p:ext uri="{BB962C8B-B14F-4D97-AF65-F5344CB8AC3E}">
        <p14:creationId xmlns:p14="http://schemas.microsoft.com/office/powerpoint/2010/main" val="41407721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96</a:t>
            </a:fld>
            <a:endParaRPr kumimoji="1" lang="ja-JP" altLang="en-US" dirty="0"/>
          </a:p>
        </p:txBody>
      </p:sp>
      <p:sp>
        <p:nvSpPr>
          <p:cNvPr id="4" name="正方形/長方形 3"/>
          <p:cNvSpPr/>
          <p:nvPr/>
        </p:nvSpPr>
        <p:spPr>
          <a:xfrm>
            <a:off x="0" y="0"/>
            <a:ext cx="12192000" cy="5760551"/>
          </a:xfrm>
          <a:prstGeom prst="rect">
            <a:avLst/>
          </a:prstGeom>
        </p:spPr>
        <p:txBody>
          <a:bodyPr wrap="square">
            <a:spAutoFit/>
          </a:bodyPr>
          <a:lstStyle/>
          <a:p>
            <a:r>
              <a:rPr lang="ja-JP" altLang="en-US" sz="2000" b="1" dirty="0"/>
              <a:t>（</a:t>
            </a:r>
            <a:r>
              <a:rPr lang="ja-JP" altLang="en-US" sz="2000" b="1" dirty="0" smtClean="0"/>
              <a:t>１５）看護体制強化加算★</a:t>
            </a:r>
            <a:r>
              <a:rPr lang="ja-JP" altLang="en-US" sz="2000" dirty="0" smtClean="0"/>
              <a:t>　</a:t>
            </a:r>
            <a:r>
              <a:rPr lang="en-US" altLang="ja-JP" sz="2000" dirty="0" smtClean="0"/>
              <a:t>※</a:t>
            </a:r>
            <a:r>
              <a:rPr lang="ja-JP" altLang="en-US" sz="2000" dirty="0" smtClean="0"/>
              <a:t>体制届が必要</a:t>
            </a:r>
            <a:endParaRPr lang="en-US" altLang="ja-JP" sz="2000" dirty="0" smtClean="0"/>
          </a:p>
          <a:p>
            <a:pPr marL="85725" indent="185738"/>
            <a:r>
              <a:rPr lang="ja-JP" altLang="en-US" sz="2000" dirty="0" smtClean="0"/>
              <a:t>厚生労働大臣が定める基準に適合している事業所が、医療</a:t>
            </a:r>
            <a:r>
              <a:rPr lang="ja-JP" altLang="en-US" sz="2000" dirty="0"/>
              <a:t>ニーズの高い利用者への指定看護小規模多機能型居宅介護の提供体制を</a:t>
            </a:r>
            <a:r>
              <a:rPr lang="ja-JP" altLang="en-US" sz="2000" dirty="0" smtClean="0"/>
              <a:t>強化</a:t>
            </a:r>
            <a:r>
              <a:rPr lang="ja-JP" altLang="en-US" sz="2000" dirty="0"/>
              <a:t>した</a:t>
            </a:r>
            <a:r>
              <a:rPr lang="ja-JP" altLang="en-US" sz="2000" dirty="0" smtClean="0"/>
              <a:t>場合に加算</a:t>
            </a:r>
            <a:r>
              <a:rPr lang="ja-JP" altLang="en-US" sz="2000" dirty="0"/>
              <a:t>する。</a:t>
            </a:r>
            <a:endParaRPr lang="en-US" altLang="ja-JP" sz="2000" dirty="0" smtClean="0"/>
          </a:p>
          <a:p>
            <a:endParaRPr lang="en-US" altLang="ja-JP" sz="1000" dirty="0" smtClean="0"/>
          </a:p>
          <a:p>
            <a:r>
              <a:rPr lang="en-US" altLang="ja-JP" sz="2000" dirty="0" smtClean="0"/>
              <a:t>【</a:t>
            </a:r>
            <a:r>
              <a:rPr lang="ja-JP" altLang="en-US" sz="2000" dirty="0" smtClean="0"/>
              <a:t>看護体制強化加算</a:t>
            </a:r>
            <a:r>
              <a:rPr lang="en-US" altLang="ja-JP" sz="2000" dirty="0" smtClean="0"/>
              <a:t>(Ⅰ)】</a:t>
            </a:r>
            <a:r>
              <a:rPr lang="ja-JP" altLang="en-US" sz="2000" dirty="0" smtClean="0"/>
              <a:t>　</a:t>
            </a:r>
            <a:r>
              <a:rPr lang="en-US" altLang="ja-JP" sz="2000" dirty="0" smtClean="0"/>
              <a:t>3,000</a:t>
            </a:r>
            <a:r>
              <a:rPr lang="ja-JP" altLang="en-US" sz="2000" dirty="0" smtClean="0"/>
              <a:t>単位／月</a:t>
            </a:r>
            <a:endParaRPr lang="en-US" altLang="ja-JP" sz="2000" dirty="0" smtClean="0"/>
          </a:p>
          <a:p>
            <a:pPr marL="271463"/>
            <a:r>
              <a:rPr lang="ja-JP" altLang="en-US" sz="2000" dirty="0" smtClean="0"/>
              <a:t>下記の基準のいずれにも適合する。</a:t>
            </a:r>
            <a:endParaRPr lang="en-US" altLang="ja-JP" sz="2000" dirty="0" smtClean="0"/>
          </a:p>
          <a:p>
            <a:r>
              <a:rPr lang="en-US" altLang="ja-JP" sz="2000" dirty="0" smtClean="0"/>
              <a:t>【</a:t>
            </a:r>
            <a:r>
              <a:rPr lang="ja-JP" altLang="en-US" sz="2000" dirty="0" smtClean="0"/>
              <a:t>看護体制強化加算</a:t>
            </a:r>
            <a:r>
              <a:rPr lang="en-US" altLang="ja-JP" sz="2000" dirty="0" smtClean="0"/>
              <a:t>(Ⅱ)】</a:t>
            </a:r>
            <a:r>
              <a:rPr lang="ja-JP" altLang="en-US" sz="2000" dirty="0" smtClean="0"/>
              <a:t>　</a:t>
            </a:r>
            <a:r>
              <a:rPr lang="en-US" altLang="ja-JP" sz="2000" dirty="0" smtClean="0"/>
              <a:t>2,500</a:t>
            </a:r>
            <a:r>
              <a:rPr lang="ja-JP" altLang="en-US" sz="2000" dirty="0" smtClean="0"/>
              <a:t>単位／月</a:t>
            </a:r>
            <a:endParaRPr lang="en-US" altLang="ja-JP" sz="2000" dirty="0" smtClean="0"/>
          </a:p>
          <a:p>
            <a:r>
              <a:rPr lang="ja-JP" altLang="en-US" sz="2000" dirty="0" smtClean="0"/>
              <a:t>　下記の基準</a:t>
            </a:r>
            <a:r>
              <a:rPr lang="ja-JP" altLang="en-US" sz="2000" dirty="0"/>
              <a:t>の</a:t>
            </a:r>
            <a:r>
              <a:rPr lang="ja-JP" altLang="en-US" sz="2000" dirty="0" smtClean="0"/>
              <a:t>①～③のすべてに適合する。</a:t>
            </a:r>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pPr marL="185738" indent="-185738">
              <a:lnSpc>
                <a:spcPts val="2200"/>
              </a:lnSpc>
            </a:pPr>
            <a:endParaRPr lang="en-US" altLang="ja-JP" sz="2000" spc="-100" dirty="0" smtClean="0"/>
          </a:p>
        </p:txBody>
      </p:sp>
      <p:sp>
        <p:nvSpPr>
          <p:cNvPr id="5" name="正方形/長方形 4"/>
          <p:cNvSpPr/>
          <p:nvPr/>
        </p:nvSpPr>
        <p:spPr>
          <a:xfrm>
            <a:off x="211309" y="2364140"/>
            <a:ext cx="11704026" cy="3150469"/>
          </a:xfrm>
          <a:prstGeom prst="rect">
            <a:avLst/>
          </a:prstGeom>
          <a:ln w="6350">
            <a:solidFill>
              <a:schemeClr val="tx1"/>
            </a:solidFill>
            <a:prstDash val="sysDot"/>
          </a:ln>
        </p:spPr>
        <p:txBody>
          <a:bodyPr wrap="square" tIns="36000" bIns="36000" anchor="ctr" anchorCtr="0">
            <a:spAutoFit/>
          </a:bodyPr>
          <a:lstStyle/>
          <a:p>
            <a:pPr marL="185738" indent="-185738"/>
            <a:r>
              <a:rPr lang="en-US" altLang="ja-JP" sz="2000" dirty="0" smtClean="0"/>
              <a:t>【</a:t>
            </a:r>
            <a:r>
              <a:rPr lang="ja-JP" altLang="en-US" sz="2000" dirty="0" smtClean="0"/>
              <a:t>厚生労働大臣が定める基準</a:t>
            </a:r>
            <a:r>
              <a:rPr lang="en-US" altLang="ja-JP" sz="2000" dirty="0" smtClean="0"/>
              <a:t>】</a:t>
            </a:r>
          </a:p>
          <a:p>
            <a:pPr marL="185738" indent="-185738"/>
            <a:r>
              <a:rPr lang="ja-JP" altLang="en-US" sz="2000" dirty="0" smtClean="0"/>
              <a:t>① </a:t>
            </a:r>
            <a:r>
              <a:rPr lang="ja-JP" altLang="en-US" sz="2000" dirty="0"/>
              <a:t>算定日が属する月の前３月間において</a:t>
            </a:r>
            <a:r>
              <a:rPr lang="ja-JP" altLang="en-US" sz="2000" dirty="0" smtClean="0"/>
              <a:t>、事業所</a:t>
            </a:r>
            <a:r>
              <a:rPr lang="ja-JP" altLang="en-US" sz="2000" dirty="0"/>
              <a:t>における利用者の総数のうち、主</a:t>
            </a:r>
            <a:r>
              <a:rPr lang="ja-JP" altLang="en-US" sz="2000" dirty="0" smtClean="0"/>
              <a:t>治の医師の</a:t>
            </a:r>
            <a:r>
              <a:rPr lang="ja-JP" altLang="en-US" sz="2000" dirty="0"/>
              <a:t>指示に基づく看護サービスを提供した利用者の占める割合</a:t>
            </a:r>
            <a:r>
              <a:rPr lang="ja-JP" altLang="en-US" sz="2000" dirty="0" smtClean="0"/>
              <a:t>が</a:t>
            </a:r>
            <a:r>
              <a:rPr lang="en-US" altLang="ja-JP" sz="2000" dirty="0" smtClean="0"/>
              <a:t>100</a:t>
            </a:r>
            <a:r>
              <a:rPr lang="ja-JP" altLang="en-US" sz="2000" dirty="0" smtClean="0"/>
              <a:t>分の</a:t>
            </a:r>
            <a:r>
              <a:rPr lang="en-US" altLang="ja-JP" sz="2000" dirty="0" smtClean="0"/>
              <a:t>80</a:t>
            </a:r>
            <a:r>
              <a:rPr lang="ja-JP" altLang="en-US" sz="2000" dirty="0" smtClean="0"/>
              <a:t>以上</a:t>
            </a:r>
            <a:r>
              <a:rPr lang="ja-JP" altLang="en-US" sz="2000" dirty="0"/>
              <a:t>で</a:t>
            </a:r>
            <a:r>
              <a:rPr lang="ja-JP" altLang="en-US" sz="2000" dirty="0" smtClean="0"/>
              <a:t>ある。</a:t>
            </a:r>
            <a:endParaRPr lang="ja-JP" altLang="en-US" sz="2000" dirty="0"/>
          </a:p>
          <a:p>
            <a:pPr marL="185738" indent="-185738"/>
            <a:r>
              <a:rPr lang="ja-JP" altLang="en-US" sz="2000" dirty="0" smtClean="0"/>
              <a:t>② </a:t>
            </a:r>
            <a:r>
              <a:rPr lang="ja-JP" altLang="en-US" sz="2000" dirty="0"/>
              <a:t>算定日が属する月の前３月間において</a:t>
            </a:r>
            <a:r>
              <a:rPr lang="ja-JP" altLang="en-US" sz="2000" dirty="0" smtClean="0"/>
              <a:t>、事業所</a:t>
            </a:r>
            <a:r>
              <a:rPr lang="ja-JP" altLang="en-US" sz="2000" dirty="0"/>
              <a:t>における利用者の総数のうち、緊急</a:t>
            </a:r>
            <a:r>
              <a:rPr lang="ja-JP" altLang="en-US" sz="2000" dirty="0" smtClean="0"/>
              <a:t>時対応加算</a:t>
            </a:r>
            <a:r>
              <a:rPr lang="ja-JP" altLang="en-US" sz="2000" dirty="0"/>
              <a:t>を算定した利用者の占める割合</a:t>
            </a:r>
            <a:r>
              <a:rPr lang="ja-JP" altLang="en-US" sz="2000" dirty="0" smtClean="0"/>
              <a:t>が</a:t>
            </a:r>
            <a:r>
              <a:rPr lang="en-US" altLang="ja-JP" sz="2000" dirty="0" smtClean="0"/>
              <a:t>100</a:t>
            </a:r>
            <a:r>
              <a:rPr lang="ja-JP" altLang="en-US" sz="2000" dirty="0" smtClean="0"/>
              <a:t>分の</a:t>
            </a:r>
            <a:r>
              <a:rPr lang="en-US" altLang="ja-JP" sz="2000" dirty="0" smtClean="0"/>
              <a:t>50</a:t>
            </a:r>
            <a:r>
              <a:rPr lang="ja-JP" altLang="en-US" sz="2000" dirty="0" smtClean="0"/>
              <a:t>以上</a:t>
            </a:r>
            <a:r>
              <a:rPr lang="ja-JP" altLang="en-US" sz="2000" dirty="0"/>
              <a:t>で</a:t>
            </a:r>
            <a:r>
              <a:rPr lang="ja-JP" altLang="en-US" sz="2000" dirty="0" smtClean="0"/>
              <a:t>ある。</a:t>
            </a:r>
            <a:endParaRPr lang="ja-JP" altLang="en-US" sz="2000" dirty="0"/>
          </a:p>
          <a:p>
            <a:pPr marL="185738" indent="-185738"/>
            <a:r>
              <a:rPr lang="ja-JP" altLang="en-US" sz="2000" dirty="0" smtClean="0"/>
              <a:t>③ </a:t>
            </a:r>
            <a:r>
              <a:rPr lang="ja-JP" altLang="en-US" sz="2000" dirty="0"/>
              <a:t>算定日が属する月の前３月間において</a:t>
            </a:r>
            <a:r>
              <a:rPr lang="ja-JP" altLang="en-US" sz="2000" dirty="0" smtClean="0"/>
              <a:t>、事業所</a:t>
            </a:r>
            <a:r>
              <a:rPr lang="ja-JP" altLang="en-US" sz="2000" dirty="0"/>
              <a:t>における利用者の総数のうち</a:t>
            </a:r>
            <a:r>
              <a:rPr lang="ja-JP" altLang="en-US" sz="2000" dirty="0" smtClean="0"/>
              <a:t>、特別管理加算</a:t>
            </a:r>
            <a:r>
              <a:rPr lang="ja-JP" altLang="en-US" sz="2000" dirty="0"/>
              <a:t>を算定した利用者の占める割合</a:t>
            </a:r>
            <a:r>
              <a:rPr lang="ja-JP" altLang="en-US" sz="2000" dirty="0" smtClean="0"/>
              <a:t>が</a:t>
            </a:r>
            <a:r>
              <a:rPr lang="en-US" altLang="ja-JP" sz="2000" dirty="0" smtClean="0"/>
              <a:t>100</a:t>
            </a:r>
            <a:r>
              <a:rPr lang="ja-JP" altLang="en-US" sz="2000" dirty="0" smtClean="0"/>
              <a:t>分の</a:t>
            </a:r>
            <a:r>
              <a:rPr lang="en-US" altLang="ja-JP" sz="2000" dirty="0" smtClean="0"/>
              <a:t>20</a:t>
            </a:r>
            <a:r>
              <a:rPr lang="ja-JP" altLang="en-US" sz="2000" dirty="0" smtClean="0"/>
              <a:t>以上</a:t>
            </a:r>
            <a:r>
              <a:rPr lang="ja-JP" altLang="en-US" sz="2000" dirty="0"/>
              <a:t>で</a:t>
            </a:r>
            <a:r>
              <a:rPr lang="ja-JP" altLang="en-US" sz="2000" dirty="0" smtClean="0"/>
              <a:t>ある。</a:t>
            </a:r>
            <a:endParaRPr lang="ja-JP" altLang="en-US" sz="2000" dirty="0"/>
          </a:p>
          <a:p>
            <a:pPr marL="185738" indent="-185738"/>
            <a:r>
              <a:rPr lang="ja-JP" altLang="en-US" sz="2000" dirty="0" smtClean="0"/>
              <a:t>④ </a:t>
            </a:r>
            <a:r>
              <a:rPr lang="ja-JP" altLang="en-US" sz="2000" dirty="0"/>
              <a:t>算定日が属する月の前１２月間において</a:t>
            </a:r>
            <a:r>
              <a:rPr lang="ja-JP" altLang="en-US" sz="2000" dirty="0" smtClean="0"/>
              <a:t>、事業所</a:t>
            </a:r>
            <a:r>
              <a:rPr lang="ja-JP" altLang="en-US" sz="2000" dirty="0"/>
              <a:t>におけるターミナルケア加算を算定した利用者が１名以上で</a:t>
            </a:r>
            <a:r>
              <a:rPr lang="ja-JP" altLang="en-US" sz="2000" dirty="0" smtClean="0"/>
              <a:t>ある。</a:t>
            </a:r>
            <a:endParaRPr lang="ja-JP" altLang="en-US" sz="2000" dirty="0"/>
          </a:p>
          <a:p>
            <a:pPr marL="185738" indent="-185738"/>
            <a:r>
              <a:rPr lang="ja-JP" altLang="en-US" sz="2000" dirty="0" smtClean="0"/>
              <a:t>⑤ </a:t>
            </a:r>
            <a:r>
              <a:rPr lang="ja-JP" altLang="en-US" sz="2000" dirty="0"/>
              <a:t>登録特定行為事業者又は登録喀痰吸引等事業者として届出がなされて</a:t>
            </a:r>
            <a:r>
              <a:rPr lang="ja-JP" altLang="en-US" sz="2000" dirty="0" smtClean="0"/>
              <a:t>いる。</a:t>
            </a:r>
            <a:endParaRPr lang="ja-JP" altLang="en-US" sz="2000" dirty="0"/>
          </a:p>
        </p:txBody>
      </p:sp>
      <p:sp>
        <p:nvSpPr>
          <p:cNvPr id="6" name="正方形/長方形 5"/>
          <p:cNvSpPr/>
          <p:nvPr/>
        </p:nvSpPr>
        <p:spPr>
          <a:xfrm>
            <a:off x="231091" y="5607110"/>
            <a:ext cx="11704026" cy="1529512"/>
          </a:xfrm>
          <a:prstGeom prst="rect">
            <a:avLst/>
          </a:prstGeom>
          <a:ln w="6350">
            <a:solidFill>
              <a:schemeClr val="tx1"/>
            </a:solidFill>
            <a:prstDash val="sysDot"/>
          </a:ln>
        </p:spPr>
        <p:txBody>
          <a:bodyPr wrap="square" tIns="72000" anchor="ctr" anchorCtr="0">
            <a:spAutoFit/>
          </a:bodyPr>
          <a:lstStyle/>
          <a:p>
            <a:pPr marL="185738" lvl="0" indent="-185738">
              <a:lnSpc>
                <a:spcPts val="2200"/>
              </a:lnSpc>
            </a:pPr>
            <a:r>
              <a:rPr lang="en-US" altLang="ja-JP" sz="2000" spc="-100" dirty="0">
                <a:solidFill>
                  <a:prstClr val="black"/>
                </a:solidFill>
              </a:rPr>
              <a:t>※ </a:t>
            </a:r>
            <a:r>
              <a:rPr lang="ja-JP" altLang="en-US" sz="2000" spc="-100" dirty="0">
                <a:solidFill>
                  <a:prstClr val="black"/>
                </a:solidFill>
              </a:rPr>
              <a:t>看護体制強化加算の基準における利用者の割合については、「訪問看護体制減算」に係る利用者の割合の算出方法によること。</a:t>
            </a:r>
            <a:endParaRPr lang="en-US" altLang="ja-JP" sz="2000" spc="-100" dirty="0">
              <a:solidFill>
                <a:prstClr val="black"/>
              </a:solidFill>
            </a:endParaRPr>
          </a:p>
          <a:p>
            <a:pPr marL="185738" lvl="0" indent="-185738">
              <a:lnSpc>
                <a:spcPts val="2200"/>
              </a:lnSpc>
            </a:pPr>
            <a:r>
              <a:rPr lang="en-US" altLang="ja-JP" sz="2000" spc="-100" dirty="0">
                <a:solidFill>
                  <a:prstClr val="black"/>
                </a:solidFill>
              </a:rPr>
              <a:t>※ </a:t>
            </a:r>
            <a:r>
              <a:rPr lang="ja-JP" altLang="en-US" sz="2000" spc="-100" dirty="0">
                <a:solidFill>
                  <a:prstClr val="black"/>
                </a:solidFill>
              </a:rPr>
              <a:t>当該事業所の看護師等が、当該加算の内容について利用者又はその家族への</a:t>
            </a:r>
            <a:r>
              <a:rPr lang="ja-JP" altLang="en-US" sz="2000" dirty="0">
                <a:solidFill>
                  <a:prstClr val="black"/>
                </a:solidFill>
              </a:rPr>
              <a:t>説明を行い、同意を得ること</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200"/>
              </a:lnSpc>
            </a:pPr>
            <a:endParaRPr lang="ja-JP" altLang="en-US" sz="2000" dirty="0">
              <a:solidFill>
                <a:prstClr val="black"/>
              </a:solidFill>
            </a:endParaRPr>
          </a:p>
        </p:txBody>
      </p:sp>
    </p:spTree>
    <p:extLst>
      <p:ext uri="{BB962C8B-B14F-4D97-AF65-F5344CB8AC3E}">
        <p14:creationId xmlns:p14="http://schemas.microsoft.com/office/powerpoint/2010/main" val="2807899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97</a:t>
            </a:fld>
            <a:endParaRPr kumimoji="1" lang="ja-JP" altLang="en-US"/>
          </a:p>
        </p:txBody>
      </p:sp>
      <p:sp>
        <p:nvSpPr>
          <p:cNvPr id="3" name="正方形/長方形 2"/>
          <p:cNvSpPr/>
          <p:nvPr/>
        </p:nvSpPr>
        <p:spPr>
          <a:xfrm>
            <a:off x="462828" y="-285751"/>
            <a:ext cx="11554692" cy="2349361"/>
          </a:xfrm>
          <a:prstGeom prst="rect">
            <a:avLst/>
          </a:prstGeom>
          <a:ln w="6350">
            <a:solidFill>
              <a:schemeClr val="tx1"/>
            </a:solidFill>
            <a:prstDash val="sysDot"/>
          </a:ln>
        </p:spPr>
        <p:txBody>
          <a:bodyPr wrap="square" anchor="ctr" anchorCtr="0">
            <a:spAutoFit/>
          </a:bodyPr>
          <a:lstStyle/>
          <a:p>
            <a:pPr marL="185738" lvl="0" indent="-185738">
              <a:lnSpc>
                <a:spcPts val="2200"/>
              </a:lnSpc>
            </a:pPr>
            <a:endParaRPr lang="en-US" altLang="ja-JP" sz="2000" dirty="0" smtClean="0">
              <a:solidFill>
                <a:prstClr val="black"/>
              </a:solidFill>
            </a:endParaRPr>
          </a:p>
          <a:p>
            <a:pPr marL="185738" lvl="0" indent="-185738">
              <a:lnSpc>
                <a:spcPts val="22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上記 ①～③の割合及び④の人数（④については 看護体制強化加算</a:t>
            </a:r>
            <a:r>
              <a:rPr lang="en-US" altLang="ja-JP" sz="2000" dirty="0">
                <a:solidFill>
                  <a:prstClr val="black"/>
                </a:solidFill>
              </a:rPr>
              <a:t>(Ⅰ)</a:t>
            </a:r>
            <a:r>
              <a:rPr lang="ja-JP" altLang="en-US" sz="2000" dirty="0">
                <a:solidFill>
                  <a:prstClr val="black"/>
                </a:solidFill>
              </a:rPr>
              <a:t>に限る）について、継続的</a:t>
            </a:r>
            <a:r>
              <a:rPr lang="ja-JP" altLang="en-US" sz="2000" dirty="0" smtClean="0">
                <a:solidFill>
                  <a:prstClr val="black"/>
                </a:solidFill>
              </a:rPr>
              <a:t>に所定</a:t>
            </a:r>
            <a:r>
              <a:rPr lang="ja-JP" altLang="en-US" sz="2000" dirty="0">
                <a:solidFill>
                  <a:prstClr val="black"/>
                </a:solidFill>
              </a:rPr>
              <a:t>の基準を維持しなければならない。なお、その割合又は人数については、台帳等により毎月記録するものとし、所定の基準を下回った場合については、直ちに変更届を提出しなければならない。</a:t>
            </a:r>
          </a:p>
          <a:p>
            <a:pPr marL="185738" lvl="0" indent="-185738">
              <a:lnSpc>
                <a:spcPts val="2200"/>
              </a:lnSpc>
            </a:pPr>
            <a:r>
              <a:rPr lang="en-US" altLang="ja-JP" sz="2000" dirty="0">
                <a:solidFill>
                  <a:prstClr val="black"/>
                </a:solidFill>
              </a:rPr>
              <a:t>※</a:t>
            </a:r>
            <a:r>
              <a:rPr lang="ja-JP" altLang="en-US" sz="2000" dirty="0">
                <a:solidFill>
                  <a:prstClr val="black"/>
                </a:solidFill>
              </a:rPr>
              <a:t> 当該事業所の利用者によって</a:t>
            </a:r>
            <a:r>
              <a:rPr lang="en-US" altLang="ja-JP" sz="2000" dirty="0">
                <a:solidFill>
                  <a:prstClr val="black"/>
                </a:solidFill>
              </a:rPr>
              <a:t>(Ⅰ)</a:t>
            </a:r>
            <a:r>
              <a:rPr lang="ja-JP" altLang="en-US" sz="2000" dirty="0">
                <a:solidFill>
                  <a:prstClr val="black"/>
                </a:solidFill>
              </a:rPr>
              <a:t>又は</a:t>
            </a:r>
            <a:r>
              <a:rPr lang="en-US" altLang="ja-JP" sz="2000" dirty="0">
                <a:solidFill>
                  <a:prstClr val="black"/>
                </a:solidFill>
              </a:rPr>
              <a:t>(Ⅱ)</a:t>
            </a:r>
            <a:r>
              <a:rPr lang="ja-JP" altLang="en-US" sz="2000" dirty="0">
                <a:solidFill>
                  <a:prstClr val="black"/>
                </a:solidFill>
              </a:rPr>
              <a:t>を選択的に算定することができないものであり、当該事業所においていずれか一方のみ届出すること。</a:t>
            </a:r>
            <a:endParaRPr lang="en-US" altLang="ja-JP" sz="2000" dirty="0">
              <a:solidFill>
                <a:prstClr val="black"/>
              </a:solidFill>
            </a:endParaRPr>
          </a:p>
          <a:p>
            <a:pPr marL="185738" lvl="0" indent="-185738">
              <a:lnSpc>
                <a:spcPts val="2200"/>
              </a:lnSpc>
            </a:pPr>
            <a:r>
              <a:rPr lang="en-US" altLang="ja-JP" sz="2000" dirty="0">
                <a:solidFill>
                  <a:prstClr val="black"/>
                </a:solidFill>
              </a:rPr>
              <a:t>※ </a:t>
            </a:r>
            <a:r>
              <a:rPr lang="ja-JP" altLang="en-US" sz="2000" dirty="0">
                <a:solidFill>
                  <a:prstClr val="black"/>
                </a:solidFill>
              </a:rPr>
              <a:t>看護体制強化加算については、区分支給限度基準額から控除するものである。</a:t>
            </a:r>
            <a:endParaRPr lang="en-US" altLang="ja-JP" sz="2000" dirty="0">
              <a:solidFill>
                <a:prstClr val="black"/>
              </a:solidFill>
            </a:endParaRPr>
          </a:p>
        </p:txBody>
      </p:sp>
      <p:sp>
        <p:nvSpPr>
          <p:cNvPr id="4" name="正方形/長方形 3"/>
          <p:cNvSpPr/>
          <p:nvPr/>
        </p:nvSpPr>
        <p:spPr>
          <a:xfrm>
            <a:off x="0" y="2350125"/>
            <a:ext cx="12192000" cy="4006225"/>
          </a:xfrm>
          <a:prstGeom prst="rect">
            <a:avLst/>
          </a:prstGeom>
        </p:spPr>
        <p:txBody>
          <a:bodyPr wrap="square">
            <a:spAutoFit/>
          </a:bodyPr>
          <a:lstStyle/>
          <a:p>
            <a:pPr marL="100013" lvl="0" indent="-100013">
              <a:lnSpc>
                <a:spcPts val="2200"/>
              </a:lnSpc>
            </a:pPr>
            <a:r>
              <a:rPr lang="ja-JP" altLang="en-US" sz="2000" b="1" dirty="0">
                <a:solidFill>
                  <a:prstClr val="black"/>
                </a:solidFill>
              </a:rPr>
              <a:t>（１６）訪問体制強化加算★</a:t>
            </a:r>
            <a:r>
              <a:rPr lang="ja-JP" altLang="en-US" sz="2000" dirty="0">
                <a:solidFill>
                  <a:prstClr val="black"/>
                </a:solidFill>
              </a:rPr>
              <a:t>　</a:t>
            </a:r>
            <a:r>
              <a:rPr lang="en-US" altLang="ja-JP" sz="2000" dirty="0">
                <a:solidFill>
                  <a:prstClr val="black"/>
                </a:solidFill>
              </a:rPr>
              <a:t>1,000</a:t>
            </a:r>
            <a:r>
              <a:rPr lang="ja-JP" altLang="en-US" sz="2000" dirty="0">
                <a:solidFill>
                  <a:prstClr val="black"/>
                </a:solidFill>
              </a:rPr>
              <a:t>単位／月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185738" lvl="0" indent="171450"/>
            <a:r>
              <a:rPr lang="ja-JP" altLang="en-US" sz="2000" dirty="0" smtClean="0">
                <a:solidFill>
                  <a:prstClr val="black"/>
                </a:solidFill>
              </a:rPr>
              <a:t>厚生</a:t>
            </a:r>
            <a:r>
              <a:rPr lang="ja-JP" altLang="en-US" sz="2000" dirty="0">
                <a:solidFill>
                  <a:prstClr val="black"/>
                </a:solidFill>
              </a:rPr>
              <a:t>労働大臣が定める基準に適合している事業所が、登録者の居宅における生活を継続するための指定看護小規模多機能型居宅介護の提供体制を強化した場合に加算する。</a:t>
            </a:r>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a:solidFill>
                <a:prstClr val="black"/>
              </a:solidFill>
            </a:endParaRPr>
          </a:p>
          <a:p>
            <a:pPr marL="185738" lvl="0" indent="171450"/>
            <a:endParaRPr lang="en-US" altLang="ja-JP" sz="1600" dirty="0">
              <a:solidFill>
                <a:prstClr val="black"/>
              </a:solidFill>
            </a:endParaRPr>
          </a:p>
        </p:txBody>
      </p:sp>
      <p:sp>
        <p:nvSpPr>
          <p:cNvPr id="5" name="正方形/長方形 4"/>
          <p:cNvSpPr/>
          <p:nvPr/>
        </p:nvSpPr>
        <p:spPr>
          <a:xfrm>
            <a:off x="425161" y="3321479"/>
            <a:ext cx="11601450" cy="3458245"/>
          </a:xfrm>
          <a:prstGeom prst="rect">
            <a:avLst/>
          </a:prstGeom>
          <a:ln w="6350">
            <a:solidFill>
              <a:schemeClr val="tx1"/>
            </a:solidFill>
            <a:prstDash val="sysDot"/>
          </a:ln>
        </p:spPr>
        <p:txBody>
          <a:bodyPr wrap="square" tIns="36000" bIns="36000" anchor="ctr" anchorCtr="0">
            <a:spAutoFit/>
          </a:bodyPr>
          <a:lstStyle/>
          <a:p>
            <a:r>
              <a:rPr lang="en-US" altLang="ja-JP" sz="2000" dirty="0"/>
              <a:t>【</a:t>
            </a:r>
            <a:r>
              <a:rPr lang="ja-JP" altLang="en-US" sz="2000" dirty="0"/>
              <a:t>厚生労働大臣が定める基準</a:t>
            </a:r>
            <a:r>
              <a:rPr lang="en-US" altLang="ja-JP" sz="2000" dirty="0"/>
              <a:t>】</a:t>
            </a:r>
          </a:p>
          <a:p>
            <a:r>
              <a:rPr lang="ja-JP" altLang="en-US" sz="2000" dirty="0"/>
              <a:t>次のいずれにも適合する</a:t>
            </a:r>
            <a:r>
              <a:rPr lang="ja-JP" altLang="en-US" sz="2000" dirty="0" smtClean="0"/>
              <a:t>こと。</a:t>
            </a:r>
            <a:endParaRPr lang="ja-JP" altLang="en-US" sz="2000" dirty="0"/>
          </a:p>
          <a:p>
            <a:pPr marL="182563" indent="-182563"/>
            <a:r>
              <a:rPr lang="ja-JP" altLang="en-US" sz="2000" dirty="0" smtClean="0"/>
              <a:t>① </a:t>
            </a:r>
            <a:r>
              <a:rPr lang="ja-JP" altLang="en-US" sz="2000" spc="-100" dirty="0" smtClean="0"/>
              <a:t>事業所が提供する訪問サービス（看護サービスを除く。以下同じ）の</a:t>
            </a:r>
            <a:r>
              <a:rPr lang="ja-JP" altLang="en-US" sz="2000" spc="-100" dirty="0"/>
              <a:t>提供に当たる常勤の</a:t>
            </a:r>
            <a:r>
              <a:rPr lang="ja-JP" altLang="en-US" sz="2000" spc="-100" dirty="0" smtClean="0"/>
              <a:t>従業者（保健師、看護師、准看護師、理学療法士、作業療法士及び言語聴覚士を除く）を </a:t>
            </a:r>
            <a:r>
              <a:rPr lang="en-US" altLang="ja-JP" sz="2000" spc="-100" dirty="0"/>
              <a:t>2 </a:t>
            </a:r>
            <a:r>
              <a:rPr lang="ja-JP" altLang="en-US" sz="2000" spc="-100" dirty="0"/>
              <a:t>名以上配置</a:t>
            </a:r>
            <a:r>
              <a:rPr lang="ja-JP" altLang="en-US" sz="2000" spc="-100" dirty="0" smtClean="0"/>
              <a:t>している。</a:t>
            </a:r>
            <a:endParaRPr lang="ja-JP" altLang="en-US" sz="2000" spc="-100" dirty="0"/>
          </a:p>
          <a:p>
            <a:pPr marL="185738" indent="-185738"/>
            <a:r>
              <a:rPr lang="ja-JP" altLang="en-US" sz="2000" dirty="0"/>
              <a:t>② 算定日が属する月における提供回数について、当該事業所における延べ訪問</a:t>
            </a:r>
            <a:r>
              <a:rPr lang="ja-JP" altLang="en-US" sz="2000" dirty="0" smtClean="0"/>
              <a:t>回数が１月当たり</a:t>
            </a:r>
            <a:endParaRPr lang="en-US" altLang="ja-JP" sz="2000" dirty="0" smtClean="0"/>
          </a:p>
          <a:p>
            <a:pPr marL="185738" indent="-3175"/>
            <a:r>
              <a:rPr lang="en-US" altLang="ja-JP" sz="2000" dirty="0" smtClean="0"/>
              <a:t>200</a:t>
            </a:r>
            <a:r>
              <a:rPr lang="ja-JP" altLang="en-US" sz="2000" dirty="0" smtClean="0"/>
              <a:t>回以上</a:t>
            </a:r>
            <a:r>
              <a:rPr lang="ja-JP" altLang="en-US" sz="2000" dirty="0"/>
              <a:t>で</a:t>
            </a:r>
            <a:r>
              <a:rPr lang="ja-JP" altLang="en-US" sz="2000" dirty="0" smtClean="0"/>
              <a:t>ある。</a:t>
            </a:r>
            <a:endParaRPr lang="en-US" altLang="ja-JP" sz="2000" dirty="0" smtClean="0"/>
          </a:p>
          <a:p>
            <a:pPr marL="185738" indent="71438"/>
            <a:r>
              <a:rPr lang="ja-JP" altLang="en-US" sz="2000" dirty="0" smtClean="0"/>
              <a:t>ただし、</a:t>
            </a:r>
            <a:r>
              <a:rPr lang="en-US" altLang="ja-JP" sz="2000" dirty="0" smtClean="0"/>
              <a:t> </a:t>
            </a:r>
            <a:r>
              <a:rPr lang="ja-JP" altLang="en-US" sz="2000" dirty="0" smtClean="0"/>
              <a:t>事業所</a:t>
            </a:r>
            <a:r>
              <a:rPr lang="ja-JP" altLang="en-US" sz="2000" dirty="0"/>
              <a:t>と同一建物に集合</a:t>
            </a:r>
            <a:r>
              <a:rPr lang="ja-JP" altLang="en-US" sz="2000" dirty="0" smtClean="0"/>
              <a:t>住宅（養護老人ホーム、軽費老人ホーム若しくは有料老人ホーム又はサービス付き高齢者向け</a:t>
            </a:r>
            <a:r>
              <a:rPr lang="ja-JP" altLang="en-US" sz="2000" dirty="0"/>
              <a:t>住宅</a:t>
            </a:r>
            <a:r>
              <a:rPr lang="ja-JP" altLang="en-US" sz="2000" dirty="0" smtClean="0"/>
              <a:t>であって都道府県知事の登録を受けたものに限る）を併設</a:t>
            </a:r>
            <a:r>
              <a:rPr lang="ja-JP" altLang="en-US" sz="2000" dirty="0"/>
              <a:t>する場合は、登録者の総数</a:t>
            </a:r>
            <a:r>
              <a:rPr lang="ja-JP" altLang="en-US" sz="2000" dirty="0" smtClean="0"/>
              <a:t>のうち看護小規模</a:t>
            </a:r>
            <a:r>
              <a:rPr lang="ja-JP" altLang="en-US" sz="2000" dirty="0"/>
              <a:t>多機能型居宅</a:t>
            </a:r>
            <a:r>
              <a:rPr lang="ja-JP" altLang="en-US" sz="2000" dirty="0" smtClean="0"/>
              <a:t>介護費（同一建物に居住する者以外の者に対して行う場合）を</a:t>
            </a:r>
            <a:r>
              <a:rPr lang="ja-JP" altLang="en-US" sz="2000" dirty="0"/>
              <a:t>算定する者の占める割合</a:t>
            </a:r>
            <a:r>
              <a:rPr lang="ja-JP" altLang="en-US" sz="2000" dirty="0" smtClean="0"/>
              <a:t>が</a:t>
            </a:r>
            <a:r>
              <a:rPr lang="en-US" altLang="ja-JP" sz="2000" dirty="0" smtClean="0"/>
              <a:t>100</a:t>
            </a:r>
            <a:r>
              <a:rPr lang="ja-JP" altLang="en-US" sz="2000" dirty="0" smtClean="0"/>
              <a:t>分の</a:t>
            </a:r>
            <a:r>
              <a:rPr lang="en-US" altLang="ja-JP" sz="2000" dirty="0" smtClean="0"/>
              <a:t>50</a:t>
            </a:r>
            <a:r>
              <a:rPr lang="ja-JP" altLang="en-US" sz="2000" dirty="0" smtClean="0"/>
              <a:t>以上</a:t>
            </a:r>
            <a:r>
              <a:rPr lang="ja-JP" altLang="en-US" sz="2000" dirty="0"/>
              <a:t>であって、かつ</a:t>
            </a:r>
            <a:r>
              <a:rPr lang="ja-JP" altLang="en-US" sz="2000" dirty="0" smtClean="0"/>
              <a:t>、これを算定</a:t>
            </a:r>
            <a:r>
              <a:rPr lang="ja-JP" altLang="en-US" sz="2000" dirty="0"/>
              <a:t>する登録者に対する延べ訪問回数</a:t>
            </a:r>
            <a:r>
              <a:rPr lang="ja-JP" altLang="en-US" sz="2000" dirty="0" smtClean="0"/>
              <a:t>が</a:t>
            </a:r>
            <a:r>
              <a:rPr lang="en-US" altLang="ja-JP" sz="2000" dirty="0" smtClean="0"/>
              <a:t>1</a:t>
            </a:r>
            <a:r>
              <a:rPr lang="ja-JP" altLang="en-US" sz="2000" dirty="0" smtClean="0"/>
              <a:t>月当たり</a:t>
            </a:r>
            <a:r>
              <a:rPr lang="en-US" altLang="ja-JP" sz="2000" dirty="0" smtClean="0"/>
              <a:t>200</a:t>
            </a:r>
            <a:r>
              <a:rPr lang="ja-JP" altLang="en-US" sz="2000" dirty="0" smtClean="0"/>
              <a:t>回</a:t>
            </a:r>
            <a:r>
              <a:rPr lang="ja-JP" altLang="en-US" sz="2000" dirty="0"/>
              <a:t>以上で</a:t>
            </a:r>
            <a:r>
              <a:rPr lang="ja-JP" altLang="en-US" sz="2000" dirty="0" smtClean="0"/>
              <a:t>あること。</a:t>
            </a:r>
            <a:endParaRPr lang="ja-JP" altLang="en-US" sz="2000" dirty="0"/>
          </a:p>
        </p:txBody>
      </p:sp>
    </p:spTree>
    <p:extLst>
      <p:ext uri="{BB962C8B-B14F-4D97-AF65-F5344CB8AC3E}">
        <p14:creationId xmlns:p14="http://schemas.microsoft.com/office/powerpoint/2010/main" val="1039000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56350"/>
            <a:ext cx="2743200" cy="365125"/>
          </a:xfrm>
        </p:spPr>
        <p:txBody>
          <a:bodyPr/>
          <a:lstStyle/>
          <a:p>
            <a:fld id="{41D9830F-53EB-46B6-9EC0-C4C68F82A889}" type="slidenum">
              <a:rPr kumimoji="1" lang="ja-JP" altLang="en-US" smtClean="0"/>
              <a:t>98</a:t>
            </a:fld>
            <a:endParaRPr kumimoji="1" lang="ja-JP" altLang="en-US" dirty="0"/>
          </a:p>
        </p:txBody>
      </p:sp>
      <p:sp>
        <p:nvSpPr>
          <p:cNvPr id="3" name="正方形/長方形 2"/>
          <p:cNvSpPr/>
          <p:nvPr/>
        </p:nvSpPr>
        <p:spPr>
          <a:xfrm>
            <a:off x="0" y="0"/>
            <a:ext cx="12192000" cy="1015663"/>
          </a:xfrm>
          <a:prstGeom prst="rect">
            <a:avLst/>
          </a:prstGeom>
        </p:spPr>
        <p:txBody>
          <a:bodyPr wrap="square">
            <a:spAutoFit/>
          </a:bodyPr>
          <a:lstStyle/>
          <a:p>
            <a:pPr marL="185738" indent="-185738"/>
            <a:endParaRPr lang="en-US" altLang="ja-JP" sz="2000" dirty="0"/>
          </a:p>
          <a:p>
            <a:pPr marL="185738" indent="-185738"/>
            <a:endParaRPr lang="en-US" altLang="ja-JP" sz="2000" dirty="0" smtClean="0"/>
          </a:p>
          <a:p>
            <a:pPr marL="185738" indent="-185738"/>
            <a:endParaRPr lang="en-US" altLang="ja-JP" sz="2000" dirty="0" smtClean="0"/>
          </a:p>
        </p:txBody>
      </p:sp>
      <p:sp>
        <p:nvSpPr>
          <p:cNvPr id="6" name="正方形/長方形 5"/>
          <p:cNvSpPr/>
          <p:nvPr/>
        </p:nvSpPr>
        <p:spPr>
          <a:xfrm>
            <a:off x="206031" y="4013240"/>
            <a:ext cx="11779933" cy="3170099"/>
          </a:xfrm>
          <a:prstGeom prst="rect">
            <a:avLst/>
          </a:prstGeom>
          <a:ln w="6350">
            <a:solidFill>
              <a:schemeClr val="tx1"/>
            </a:solidFill>
          </a:ln>
        </p:spPr>
        <p:txBody>
          <a:bodyPr wrap="square" anchor="ctr" anchorCtr="0">
            <a:spAutoFit/>
          </a:bodyPr>
          <a:lstStyle/>
          <a:p>
            <a:pPr marL="182563" indent="-182563"/>
            <a:r>
              <a:rPr lang="ja-JP" altLang="en-US" sz="2000" dirty="0" smtClean="0"/>
              <a:t>問）訪問</a:t>
            </a:r>
            <a:r>
              <a:rPr lang="ja-JP" altLang="en-US" sz="2000" dirty="0"/>
              <a:t>体制強化加算について、当該月において、訪問サービスの利用が１度も無かった登録者についても、当該加算を算定するのか。</a:t>
            </a:r>
          </a:p>
          <a:p>
            <a:r>
              <a:rPr lang="ja-JP" altLang="en-US" sz="2000" dirty="0" smtClean="0"/>
              <a:t>答）貴</a:t>
            </a:r>
            <a:r>
              <a:rPr lang="ja-JP" altLang="en-US" sz="2000" dirty="0"/>
              <a:t>見</a:t>
            </a:r>
            <a:r>
              <a:rPr lang="ja-JP" altLang="en-US" sz="2000" dirty="0" smtClean="0"/>
              <a:t>のとおりである。</a:t>
            </a:r>
            <a:endParaRPr lang="en-US" altLang="ja-JP" sz="2000" dirty="0" smtClean="0"/>
          </a:p>
          <a:p>
            <a:pPr marL="185738" lvl="0" indent="-185738"/>
            <a:r>
              <a:rPr lang="ja-JP" altLang="en-US" sz="2000" dirty="0">
                <a:solidFill>
                  <a:prstClr val="black"/>
                </a:solidFill>
              </a:rPr>
              <a:t>問）訪問体制強化加算について、訪問サービスの提供回数には、通いサービスの送迎として自宅を訪問する場合も含まれるのか。</a:t>
            </a:r>
          </a:p>
          <a:p>
            <a:pPr marL="185738" lvl="0" indent="-185738"/>
            <a:r>
              <a:rPr lang="ja-JP" altLang="en-US" sz="2000" dirty="0">
                <a:solidFill>
                  <a:prstClr val="black"/>
                </a:solidFill>
              </a:rPr>
              <a:t>答）「訪問サービスの提供回数」は、「指定地域密着型サービスに要する費用の額の算定に関する基準及び指定地域密着型介護予防サービスに要する費用の額の算定に関する基準の制定に伴う実施上の留意事項について」の５⑶①ロに規定する「サービス提供が過少である場合の減算」に</a:t>
            </a:r>
            <a:r>
              <a:rPr lang="ja-JP" altLang="en-US" sz="2000" dirty="0" smtClean="0">
                <a:solidFill>
                  <a:prstClr val="black"/>
                </a:solidFill>
              </a:rPr>
              <a:t>おける訪問サービスの算定方法と同様の方法に従って算定することとしており、具体的には、指定地域密着</a:t>
            </a:r>
            <a:endParaRPr lang="en-US" altLang="ja-JP" sz="2000" dirty="0" smtClean="0">
              <a:solidFill>
                <a:prstClr val="black"/>
              </a:solidFill>
            </a:endParaRPr>
          </a:p>
          <a:p>
            <a:pPr marL="185738" lvl="0" indent="-185738"/>
            <a:endParaRPr lang="ja-JP" altLang="en-US" sz="2000" dirty="0"/>
          </a:p>
        </p:txBody>
      </p:sp>
      <p:sp>
        <p:nvSpPr>
          <p:cNvPr id="5" name="正方形/長方形 4"/>
          <p:cNvSpPr/>
          <p:nvPr/>
        </p:nvSpPr>
        <p:spPr>
          <a:xfrm>
            <a:off x="206032" y="45513"/>
            <a:ext cx="11779933" cy="3785652"/>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smtClean="0">
                <a:solidFill>
                  <a:prstClr val="black"/>
                </a:solidFill>
              </a:rPr>
              <a:t>※</a:t>
            </a:r>
            <a:r>
              <a:rPr lang="ja-JP" altLang="en-US" sz="2000" dirty="0" smtClean="0">
                <a:solidFill>
                  <a:prstClr val="black"/>
                </a:solidFill>
              </a:rPr>
              <a:t>１ </a:t>
            </a:r>
            <a:r>
              <a:rPr lang="ja-JP" altLang="en-US" sz="2000" dirty="0">
                <a:solidFill>
                  <a:prstClr val="black"/>
                </a:solidFill>
              </a:rPr>
              <a:t>当該加算を算定する場合にあっては、当該訪問サービスの内容を記録しておくこと。</a:t>
            </a:r>
          </a:p>
          <a:p>
            <a:pPr marL="185738" lvl="0" indent="-185738"/>
            <a:r>
              <a:rPr lang="en-US" altLang="ja-JP" sz="2000" dirty="0" smtClean="0">
                <a:solidFill>
                  <a:prstClr val="black"/>
                </a:solidFill>
              </a:rPr>
              <a:t>※</a:t>
            </a:r>
            <a:r>
              <a:rPr lang="ja-JP" altLang="en-US" sz="2000" dirty="0" smtClean="0">
                <a:solidFill>
                  <a:prstClr val="black"/>
                </a:solidFill>
              </a:rPr>
              <a:t>２</a:t>
            </a:r>
            <a:r>
              <a:rPr lang="ja-JP" altLang="en-US" sz="2000" spc="-70" dirty="0" smtClean="0">
                <a:solidFill>
                  <a:prstClr val="black"/>
                </a:solidFill>
              </a:rPr>
              <a:t>「</a:t>
            </a:r>
            <a:r>
              <a:rPr lang="ja-JP" altLang="en-US" sz="2000" spc="-70" dirty="0">
                <a:solidFill>
                  <a:prstClr val="black"/>
                </a:solidFill>
              </a:rPr>
              <a:t>訪問サービスを担当する常勤の従業者」は、訪問サービスのみを行う従業者として固定しなければならないという趣旨ではなく、訪問サービスも行っている常勤の従業者を２名以上配置した場合に算定が</a:t>
            </a:r>
            <a:r>
              <a:rPr lang="ja-JP" altLang="en-US" sz="2000" spc="-70" dirty="0" smtClean="0">
                <a:solidFill>
                  <a:prstClr val="black"/>
                </a:solidFill>
              </a:rPr>
              <a:t>可能である。</a:t>
            </a:r>
            <a:endParaRPr lang="ja-JP" altLang="en-US" sz="2000" spc="-70" dirty="0">
              <a:solidFill>
                <a:prstClr val="black"/>
              </a:solidFill>
            </a:endParaRPr>
          </a:p>
          <a:p>
            <a:pPr marL="185738" lvl="0" indent="-185738"/>
            <a:r>
              <a:rPr lang="en-US" altLang="ja-JP" sz="2000" dirty="0" smtClean="0">
                <a:solidFill>
                  <a:prstClr val="black"/>
                </a:solidFill>
              </a:rPr>
              <a:t>※</a:t>
            </a:r>
            <a:r>
              <a:rPr lang="ja-JP" altLang="en-US" sz="2000" dirty="0" smtClean="0">
                <a:solidFill>
                  <a:prstClr val="black"/>
                </a:solidFill>
              </a:rPr>
              <a:t>３「</a:t>
            </a:r>
            <a:r>
              <a:rPr lang="ja-JP" altLang="en-US" sz="2000" dirty="0">
                <a:solidFill>
                  <a:prstClr val="black"/>
                </a:solidFill>
              </a:rPr>
              <a:t>訪問サービスの提供回数」は、歴月ごとに、１回の訪問を１回のサービス提供として算定する。</a:t>
            </a:r>
            <a:endParaRPr lang="en-US" altLang="ja-JP" sz="2000" dirty="0">
              <a:solidFill>
                <a:prstClr val="black"/>
              </a:solidFill>
            </a:endParaRPr>
          </a:p>
          <a:p>
            <a:pPr marL="185738" lvl="0" indent="-185738"/>
            <a:r>
              <a:rPr lang="ja-JP" altLang="en-US" sz="2000" dirty="0">
                <a:solidFill>
                  <a:prstClr val="black"/>
                </a:solidFill>
              </a:rPr>
              <a:t>　なお、看護小規模多機能型居宅介護の訪問サービスは身体介護に限らないため、登録者宅を訪問して見守りの意味で声掛け等を行った場合でも、訪問サービスの回数に含めて差し支えない</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a:t>
            </a:r>
            <a:r>
              <a:rPr lang="ja-JP" altLang="en-US" sz="2000" dirty="0" smtClean="0">
                <a:solidFill>
                  <a:prstClr val="black"/>
                </a:solidFill>
              </a:rPr>
              <a:t>４</a:t>
            </a:r>
            <a:r>
              <a:rPr lang="en-US" altLang="ja-JP" sz="2000" dirty="0" smtClean="0">
                <a:solidFill>
                  <a:prstClr val="black"/>
                </a:solidFill>
              </a:rPr>
              <a:t> </a:t>
            </a:r>
            <a:r>
              <a:rPr lang="ja-JP" altLang="en-US" sz="2000" dirty="0" smtClean="0">
                <a:solidFill>
                  <a:prstClr val="black"/>
                </a:solidFill>
              </a:rPr>
              <a:t>事業所と同一建物に集合住宅（養護老人ホーム、</a:t>
            </a:r>
            <a:r>
              <a:rPr lang="ja-JP" altLang="en-US" sz="2000" dirty="0">
                <a:solidFill>
                  <a:prstClr val="black"/>
                </a:solidFill>
              </a:rPr>
              <a:t>軽費</a:t>
            </a:r>
            <a:r>
              <a:rPr lang="ja-JP" altLang="en-US" sz="2000" dirty="0" smtClean="0">
                <a:solidFill>
                  <a:prstClr val="black"/>
                </a:solidFill>
              </a:rPr>
              <a:t>老人ホーム、有料老人ホーム、サービス付き高齢者向け住宅に限る）を併設する場合は、各月の末日時点における登録者のうち同一建物居住者以外の者の占める割合が</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50</a:t>
            </a:r>
            <a:r>
              <a:rPr lang="ja-JP" altLang="en-US" sz="2000" dirty="0" smtClean="0">
                <a:solidFill>
                  <a:prstClr val="black"/>
                </a:solidFill>
              </a:rPr>
              <a:t>以上であって、かつ、</a:t>
            </a:r>
            <a:r>
              <a:rPr lang="en-US" altLang="ja-JP" sz="2000" dirty="0" smtClean="0">
                <a:solidFill>
                  <a:prstClr val="black"/>
                </a:solidFill>
              </a:rPr>
              <a:t>※</a:t>
            </a:r>
            <a:r>
              <a:rPr lang="ja-JP" altLang="en-US" sz="2000" dirty="0" smtClean="0">
                <a:solidFill>
                  <a:prstClr val="black"/>
                </a:solidFill>
              </a:rPr>
              <a:t>２から</a:t>
            </a:r>
            <a:r>
              <a:rPr lang="en-US" altLang="ja-JP" sz="2000" dirty="0" smtClean="0">
                <a:solidFill>
                  <a:prstClr val="black"/>
                </a:solidFill>
              </a:rPr>
              <a:t>※</a:t>
            </a:r>
            <a:r>
              <a:rPr lang="ja-JP" altLang="en-US" sz="2000" dirty="0" smtClean="0">
                <a:solidFill>
                  <a:prstClr val="black"/>
                </a:solidFill>
              </a:rPr>
              <a:t>３の要件を満たす場合に算定する。ただし、</a:t>
            </a:r>
            <a:r>
              <a:rPr lang="en-US" altLang="ja-JP" sz="2000" dirty="0" smtClean="0">
                <a:solidFill>
                  <a:prstClr val="black"/>
                </a:solidFill>
              </a:rPr>
              <a:t>※</a:t>
            </a:r>
            <a:r>
              <a:rPr lang="ja-JP" altLang="en-US" sz="2000" dirty="0" smtClean="0">
                <a:solidFill>
                  <a:prstClr val="black"/>
                </a:solidFill>
              </a:rPr>
              <a:t>３については、同一建物居住者以外の者に対する訪問サービスの提供回数について計算すること。</a:t>
            </a:r>
            <a:endParaRPr lang="en-US" altLang="ja-JP" sz="2000" dirty="0">
              <a:solidFill>
                <a:prstClr val="black"/>
              </a:solidFill>
            </a:endParaRPr>
          </a:p>
        </p:txBody>
      </p:sp>
    </p:spTree>
    <p:extLst>
      <p:ext uri="{BB962C8B-B14F-4D97-AF65-F5344CB8AC3E}">
        <p14:creationId xmlns:p14="http://schemas.microsoft.com/office/powerpoint/2010/main" val="30335687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42766" y="6409416"/>
            <a:ext cx="2743200" cy="365125"/>
          </a:xfrm>
        </p:spPr>
        <p:txBody>
          <a:bodyPr/>
          <a:lstStyle/>
          <a:p>
            <a:fld id="{41D9830F-53EB-46B6-9EC0-C4C68F82A889}" type="slidenum">
              <a:rPr kumimoji="1" lang="ja-JP" altLang="en-US" smtClean="0"/>
              <a:t>99</a:t>
            </a:fld>
            <a:endParaRPr kumimoji="1" lang="ja-JP" altLang="en-US" dirty="0"/>
          </a:p>
        </p:txBody>
      </p:sp>
      <p:sp>
        <p:nvSpPr>
          <p:cNvPr id="3" name="正方形/長方形 2"/>
          <p:cNvSpPr/>
          <p:nvPr/>
        </p:nvSpPr>
        <p:spPr>
          <a:xfrm>
            <a:off x="0" y="0"/>
            <a:ext cx="12192000" cy="707886"/>
          </a:xfrm>
          <a:prstGeom prst="rect">
            <a:avLst/>
          </a:prstGeom>
        </p:spPr>
        <p:txBody>
          <a:bodyPr wrap="square">
            <a:spAutoFit/>
          </a:bodyPr>
          <a:lstStyle/>
          <a:p>
            <a:pPr marL="185738" indent="-185738"/>
            <a:endParaRPr lang="en-US" altLang="ja-JP" sz="2000" dirty="0"/>
          </a:p>
          <a:p>
            <a:pPr marL="185738" indent="-185738"/>
            <a:endParaRPr lang="ja-JP" altLang="en-US" sz="2000" dirty="0"/>
          </a:p>
        </p:txBody>
      </p:sp>
      <p:sp>
        <p:nvSpPr>
          <p:cNvPr id="5" name="正方形/長方形 4"/>
          <p:cNvSpPr/>
          <p:nvPr/>
        </p:nvSpPr>
        <p:spPr>
          <a:xfrm>
            <a:off x="-1" y="3257014"/>
            <a:ext cx="12192000" cy="3600986"/>
          </a:xfrm>
          <a:prstGeom prst="rect">
            <a:avLst/>
          </a:prstGeom>
        </p:spPr>
        <p:txBody>
          <a:bodyPr wrap="square">
            <a:spAutoFit/>
          </a:bodyPr>
          <a:lstStyle/>
          <a:p>
            <a:r>
              <a:rPr lang="ja-JP" altLang="en-US" sz="2000" b="1" dirty="0" smtClean="0"/>
              <a:t>（</a:t>
            </a:r>
            <a:r>
              <a:rPr lang="ja-JP" altLang="en-US" sz="2000" b="1" dirty="0"/>
              <a:t>１７</a:t>
            </a:r>
            <a:r>
              <a:rPr lang="ja-JP" altLang="en-US" sz="2000" b="1" dirty="0" smtClean="0"/>
              <a:t>）</a:t>
            </a:r>
            <a:r>
              <a:rPr lang="ja-JP" altLang="en-US" sz="2000" b="1" dirty="0"/>
              <a:t>総合マネジメント体制強化</a:t>
            </a:r>
            <a:r>
              <a:rPr lang="ja-JP" altLang="en-US" sz="2000" b="1" dirty="0" smtClean="0"/>
              <a:t>加算★</a:t>
            </a:r>
            <a:r>
              <a:rPr lang="ja-JP" altLang="en-US" sz="2000" b="1" dirty="0"/>
              <a:t>　</a:t>
            </a:r>
            <a:r>
              <a:rPr lang="ja-JP" altLang="en-US" sz="2000" dirty="0"/>
              <a:t>　</a:t>
            </a:r>
            <a:r>
              <a:rPr lang="en-US" altLang="ja-JP" sz="2000" dirty="0"/>
              <a:t>※</a:t>
            </a:r>
            <a:r>
              <a:rPr lang="ja-JP" altLang="en-US" sz="2000" dirty="0"/>
              <a:t>体制届が</a:t>
            </a:r>
            <a:r>
              <a:rPr lang="ja-JP" altLang="en-US" sz="2000" dirty="0" smtClean="0"/>
              <a:t>必要</a:t>
            </a:r>
            <a:endParaRPr lang="en-US" altLang="ja-JP" sz="2000" dirty="0" smtClean="0"/>
          </a:p>
          <a:p>
            <a:pPr marL="85725"/>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endParaRPr lang="en-US" altLang="ja-JP" sz="800" dirty="0" smtClean="0"/>
          </a:p>
          <a:p>
            <a:r>
              <a:rPr lang="en-US" altLang="ja-JP" sz="2000" dirty="0" smtClean="0"/>
              <a:t>【</a:t>
            </a:r>
            <a:r>
              <a:rPr lang="ja-JP" altLang="en-US" sz="2000" dirty="0"/>
              <a:t>総合マネジメント体制強化加算</a:t>
            </a:r>
            <a:r>
              <a:rPr lang="en-US" altLang="ja-JP" sz="2000" dirty="0"/>
              <a:t>(Ⅰ)】</a:t>
            </a:r>
            <a:r>
              <a:rPr lang="ja-JP" altLang="en-US" sz="2000" dirty="0"/>
              <a:t>　</a:t>
            </a:r>
            <a:r>
              <a:rPr lang="en-US" altLang="ja-JP" sz="2000" dirty="0"/>
              <a:t>1,200</a:t>
            </a:r>
            <a:r>
              <a:rPr lang="ja-JP" altLang="en-US" sz="2000" dirty="0"/>
              <a:t>単位／月</a:t>
            </a:r>
          </a:p>
          <a:p>
            <a:pPr marL="357188" indent="-171450"/>
            <a:r>
              <a:rPr lang="ja-JP" altLang="en-US" sz="2000" dirty="0"/>
              <a:t>次</a:t>
            </a:r>
            <a:r>
              <a:rPr lang="ja-JP" altLang="en-US" sz="2000" dirty="0" smtClean="0"/>
              <a:t>の①</a:t>
            </a:r>
            <a:r>
              <a:rPr lang="ja-JP" altLang="en-US" sz="2000" dirty="0"/>
              <a:t>～</a:t>
            </a:r>
            <a:r>
              <a:rPr lang="en-US" altLang="ja-JP" sz="2000" dirty="0" smtClean="0"/>
              <a:t>⑥</a:t>
            </a:r>
            <a:r>
              <a:rPr lang="ja-JP" altLang="en-US" sz="2000" dirty="0" smtClean="0"/>
              <a:t>のいずれ</a:t>
            </a:r>
            <a:r>
              <a:rPr lang="ja-JP" altLang="en-US" sz="2000" dirty="0"/>
              <a:t>にも適合すること。</a:t>
            </a:r>
          </a:p>
          <a:p>
            <a:pPr marL="442913" indent="-257175">
              <a:tabLst>
                <a:tab pos="357188" algn="l"/>
              </a:tabLst>
            </a:pPr>
            <a:r>
              <a:rPr lang="ja-JP" altLang="en-US" sz="2000" dirty="0"/>
              <a:t>① </a:t>
            </a:r>
            <a:r>
              <a:rPr lang="ja-JP" altLang="en-US" sz="2000" spc="-30" dirty="0"/>
              <a:t>利用者の心身の状況又はその家族等を取り巻く環境の変化に応じ、随時、介護支援専門員、看護師、准看護師、介護職員その他の</a:t>
            </a:r>
            <a:r>
              <a:rPr lang="ja-JP" altLang="en-US" sz="2000" spc="-30" dirty="0" smtClean="0"/>
              <a:t>関係者（保健師、理学療法士、作業療法士又は言語聴覚士）が</a:t>
            </a:r>
            <a:r>
              <a:rPr lang="ja-JP" altLang="en-US" sz="2000" spc="-30" dirty="0"/>
              <a:t>共同し</a:t>
            </a:r>
            <a:r>
              <a:rPr lang="ja-JP" altLang="en-US" sz="2000" spc="-30" dirty="0" smtClean="0"/>
              <a:t>、看護小規模</a:t>
            </a:r>
            <a:r>
              <a:rPr lang="ja-JP" altLang="en-US" sz="2000" spc="-30" dirty="0"/>
              <a:t>多機能型居宅介護計画の見直しを行っている。</a:t>
            </a:r>
          </a:p>
          <a:p>
            <a:pPr marL="442913" indent="-257175">
              <a:tabLst>
                <a:tab pos="357188" algn="l"/>
              </a:tabLst>
            </a:pPr>
            <a:r>
              <a:rPr lang="ja-JP" altLang="en-US" sz="2000" dirty="0" smtClean="0"/>
              <a:t>② 地域の病院、診療所、看護老人保健施設その他の関係施設に対し、指定看護小規模多機能型居宅介護事業所が提供することのできるサービスの具体的な内容に関する情報提供を行っている。</a:t>
            </a:r>
            <a:endParaRPr lang="en-US" altLang="ja-JP" sz="2000" dirty="0" smtClean="0"/>
          </a:p>
          <a:p>
            <a:pPr marL="442913" indent="-257175">
              <a:tabLst>
                <a:tab pos="357188" algn="l"/>
              </a:tabLst>
            </a:pPr>
            <a:r>
              <a:rPr lang="ja-JP" altLang="en-US" sz="2000" dirty="0"/>
              <a:t>③</a:t>
            </a:r>
            <a:r>
              <a:rPr lang="ja-JP" altLang="en-US" sz="2000" dirty="0" smtClean="0"/>
              <a:t> </a:t>
            </a:r>
            <a:r>
              <a:rPr lang="ja-JP" altLang="en-US" sz="2000" dirty="0"/>
              <a:t>利用者の地域における多様な活動が確保されるよう、日常的に地域住民等との交流を図り、</a:t>
            </a:r>
            <a:r>
              <a:rPr lang="ja-JP" altLang="en-US" sz="2000" dirty="0" smtClean="0"/>
              <a:t>利用者の状態に応じて、地域の行事や活動等に積極的に参加している。</a:t>
            </a:r>
            <a:endParaRPr lang="en-US" altLang="ja-JP" sz="800" dirty="0" smtClean="0"/>
          </a:p>
        </p:txBody>
      </p:sp>
      <p:sp>
        <p:nvSpPr>
          <p:cNvPr id="7" name="正方形/長方形 6"/>
          <p:cNvSpPr/>
          <p:nvPr/>
        </p:nvSpPr>
        <p:spPr>
          <a:xfrm>
            <a:off x="206033" y="-314570"/>
            <a:ext cx="11779933" cy="3339820"/>
          </a:xfrm>
          <a:prstGeom prst="rect">
            <a:avLst/>
          </a:prstGeom>
          <a:ln w="6350">
            <a:solidFill>
              <a:schemeClr val="tx1"/>
            </a:solidFill>
          </a:ln>
        </p:spPr>
        <p:txBody>
          <a:bodyPr wrap="square" bIns="36000" anchor="ctr" anchorCtr="0">
            <a:spAutoFit/>
          </a:bodyPr>
          <a:lstStyle/>
          <a:p>
            <a:pPr marL="182563" indent="3175"/>
            <a:endParaRPr lang="en-US" altLang="ja-JP" sz="2000" dirty="0" smtClean="0">
              <a:solidFill>
                <a:prstClr val="black"/>
              </a:solidFill>
            </a:endParaRPr>
          </a:p>
          <a:p>
            <a:pPr marL="182563" indent="3175">
              <a:lnSpc>
                <a:spcPts val="2300"/>
              </a:lnSpc>
            </a:pPr>
            <a:r>
              <a:rPr lang="ja-JP" altLang="en-US" sz="2000" dirty="0">
                <a:solidFill>
                  <a:prstClr val="black"/>
                </a:solidFill>
              </a:rPr>
              <a:t>型サービス指定基準第</a:t>
            </a:r>
            <a:r>
              <a:rPr lang="en-US" altLang="ja-JP" sz="2000" dirty="0">
                <a:solidFill>
                  <a:prstClr val="black"/>
                </a:solidFill>
              </a:rPr>
              <a:t>87</a:t>
            </a:r>
            <a:r>
              <a:rPr lang="ja-JP" altLang="en-US" sz="2000" dirty="0">
                <a:solidFill>
                  <a:prstClr val="black"/>
                </a:solidFill>
              </a:rPr>
              <a:t>条に規定する「提供した具体的なサービスの内容等の記録」において、訪</a:t>
            </a:r>
            <a:r>
              <a:rPr lang="ja-JP" altLang="en-US" sz="2000" dirty="0" smtClean="0">
                <a:solidFill>
                  <a:prstClr val="black"/>
                </a:solidFill>
              </a:rPr>
              <a:t>問</a:t>
            </a:r>
            <a:r>
              <a:rPr lang="ja-JP" altLang="en-US" sz="2000" dirty="0">
                <a:solidFill>
                  <a:prstClr val="black"/>
                </a:solidFill>
              </a:rPr>
              <a:t>サービスとして記録されるものに基づき算定することとなる。</a:t>
            </a:r>
            <a:endParaRPr lang="en-US" altLang="ja-JP" sz="2000" dirty="0">
              <a:solidFill>
                <a:prstClr val="black"/>
              </a:solidFill>
            </a:endParaRPr>
          </a:p>
          <a:p>
            <a:pPr marL="185738" lvl="0" indent="171450">
              <a:lnSpc>
                <a:spcPts val="2300"/>
              </a:lnSpc>
            </a:pPr>
            <a:r>
              <a:rPr lang="ja-JP" altLang="en-US" sz="2000" dirty="0">
                <a:solidFill>
                  <a:prstClr val="black"/>
                </a:solidFill>
              </a:rPr>
              <a:t>したがって、通いサービスの送迎として自宅を訪問する場合であっても、介護従業者が行う身体整容や更衣介助など、当該記録において訪問サービスとして記録されるサービスについては、訪問サービスの提供回数に含まれるものである</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300"/>
              </a:lnSpc>
            </a:pPr>
            <a:r>
              <a:rPr lang="ja-JP" altLang="en-US" sz="2000" dirty="0"/>
              <a:t>問）訪問体制強化加算は、看護師等（保健師、看護師、准看護師、理学療法士、作業療法士又は言語聴覚士を</a:t>
            </a:r>
            <a:r>
              <a:rPr lang="ja-JP" altLang="en-US" sz="2000" dirty="0" smtClean="0"/>
              <a:t>いう）</a:t>
            </a:r>
            <a:r>
              <a:rPr lang="ja-JP" altLang="en-US" sz="2000" dirty="0"/>
              <a:t>が訪問サービス（医療保険による訪問看護を含む）を提供した場合には、当該加算の要件となる訪問回数として計上できないという理解でよいか。</a:t>
            </a:r>
            <a:endParaRPr lang="en-US" altLang="ja-JP" sz="2000" dirty="0" smtClean="0"/>
          </a:p>
          <a:p>
            <a:pPr marL="185738" lvl="0" indent="-185738">
              <a:lnSpc>
                <a:spcPts val="2300"/>
              </a:lnSpc>
            </a:pPr>
            <a:r>
              <a:rPr lang="ja-JP" altLang="en-US" sz="2000" dirty="0"/>
              <a:t>答）貴見のとおりである。サービスの提供内容に関わらず、看護師等が訪問した場合については、当該加算の算定要件である訪問サービスの訪問回数として計上できない。</a:t>
            </a:r>
          </a:p>
        </p:txBody>
      </p:sp>
    </p:spTree>
    <p:extLst>
      <p:ext uri="{BB962C8B-B14F-4D97-AF65-F5344CB8AC3E}">
        <p14:creationId xmlns:p14="http://schemas.microsoft.com/office/powerpoint/2010/main" val="26860934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39159</Words>
  <Application>Microsoft Office PowerPoint</Application>
  <PresentationFormat>ワイド画面</PresentationFormat>
  <Paragraphs>2470</Paragraphs>
  <Slides>115</Slides>
  <Notes>0</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115</vt:i4>
      </vt:variant>
    </vt:vector>
  </HeadingPairs>
  <TitlesOfParts>
    <vt:vector size="130" baseType="lpstr">
      <vt:lpstr>等线</vt:lpstr>
      <vt:lpstr>HGSｺﾞｼｯｸM</vt:lpstr>
      <vt:lpstr>ＭＳ Ｐゴシック</vt:lpstr>
      <vt:lpstr>ＭＳ 明朝</vt:lpstr>
      <vt:lpstr>MS-Mincho</vt:lpstr>
      <vt:lpstr>新細明體</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看護小規模多機能型居宅介護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486</cp:revision>
  <cp:lastPrinted>2024-07-04T07:59:33Z</cp:lastPrinted>
  <dcterms:created xsi:type="dcterms:W3CDTF">2024-06-19T04:13:51Z</dcterms:created>
  <dcterms:modified xsi:type="dcterms:W3CDTF">2025-07-23T06:25:58Z</dcterms:modified>
</cp:coreProperties>
</file>